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</p:sldMasterIdLst>
  <p:notesMasterIdLst>
    <p:notesMasterId r:id="rId99"/>
  </p:notesMasterIdLst>
  <p:sldIdLst>
    <p:sldId id="256" r:id="rId2"/>
    <p:sldId id="267" r:id="rId3"/>
    <p:sldId id="348" r:id="rId4"/>
    <p:sldId id="259" r:id="rId5"/>
    <p:sldId id="263" r:id="rId6"/>
    <p:sldId id="264" r:id="rId7"/>
    <p:sldId id="266" r:id="rId8"/>
    <p:sldId id="257" r:id="rId9"/>
    <p:sldId id="349" r:id="rId10"/>
    <p:sldId id="274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350" r:id="rId19"/>
    <p:sldId id="285" r:id="rId20"/>
    <p:sldId id="286" r:id="rId21"/>
    <p:sldId id="287" r:id="rId22"/>
    <p:sldId id="288" r:id="rId23"/>
    <p:sldId id="292" r:id="rId24"/>
    <p:sldId id="351" r:id="rId25"/>
    <p:sldId id="309" r:id="rId26"/>
    <p:sldId id="314" r:id="rId27"/>
    <p:sldId id="312" r:id="rId28"/>
    <p:sldId id="313" r:id="rId29"/>
    <p:sldId id="352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7" r:id="rId42"/>
    <p:sldId id="328" r:id="rId43"/>
    <p:sldId id="329" r:id="rId44"/>
    <p:sldId id="330" r:id="rId45"/>
    <p:sldId id="331" r:id="rId46"/>
    <p:sldId id="353" r:id="rId47"/>
    <p:sldId id="258" r:id="rId48"/>
    <p:sldId id="354" r:id="rId49"/>
    <p:sldId id="260" r:id="rId50"/>
    <p:sldId id="261" r:id="rId51"/>
    <p:sldId id="262" r:id="rId52"/>
    <p:sldId id="355" r:id="rId53"/>
    <p:sldId id="356" r:id="rId54"/>
    <p:sldId id="265" r:id="rId55"/>
    <p:sldId id="357" r:id="rId56"/>
    <p:sldId id="358" r:id="rId57"/>
    <p:sldId id="359" r:id="rId58"/>
    <p:sldId id="269" r:id="rId59"/>
    <p:sldId id="270" r:id="rId60"/>
    <p:sldId id="271" r:id="rId61"/>
    <p:sldId id="272" r:id="rId62"/>
    <p:sldId id="273" r:id="rId63"/>
    <p:sldId id="360" r:id="rId64"/>
    <p:sldId id="275" r:id="rId65"/>
    <p:sldId id="361" r:id="rId66"/>
    <p:sldId id="362" r:id="rId67"/>
    <p:sldId id="363" r:id="rId68"/>
    <p:sldId id="364" r:id="rId69"/>
    <p:sldId id="365" r:id="rId70"/>
    <p:sldId id="366" r:id="rId71"/>
    <p:sldId id="367" r:id="rId72"/>
    <p:sldId id="368" r:id="rId73"/>
    <p:sldId id="369" r:id="rId74"/>
    <p:sldId id="370" r:id="rId75"/>
    <p:sldId id="371" r:id="rId76"/>
    <p:sldId id="372" r:id="rId77"/>
    <p:sldId id="373" r:id="rId78"/>
    <p:sldId id="289" r:id="rId79"/>
    <p:sldId id="290" r:id="rId80"/>
    <p:sldId id="374" r:id="rId81"/>
    <p:sldId id="375" r:id="rId82"/>
    <p:sldId id="376" r:id="rId83"/>
    <p:sldId id="377" r:id="rId84"/>
    <p:sldId id="291" r:id="rId85"/>
    <p:sldId id="310" r:id="rId86"/>
    <p:sldId id="276" r:id="rId87"/>
    <p:sldId id="378" r:id="rId88"/>
    <p:sldId id="379" r:id="rId89"/>
    <p:sldId id="380" r:id="rId90"/>
    <p:sldId id="381" r:id="rId91"/>
    <p:sldId id="382" r:id="rId92"/>
    <p:sldId id="383" r:id="rId93"/>
    <p:sldId id="384" r:id="rId94"/>
    <p:sldId id="385" r:id="rId95"/>
    <p:sldId id="386" r:id="rId96"/>
    <p:sldId id="387" r:id="rId97"/>
    <p:sldId id="268" r:id="rId98"/>
  </p:sldIdLst>
  <p:sldSz cx="13439775" cy="7559675"/>
  <p:notesSz cx="6815138" cy="99441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5pPr>
    <a:lvl6pPr marL="22860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6pPr>
    <a:lvl7pPr marL="27432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7pPr>
    <a:lvl8pPr marL="32004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8pPr>
    <a:lvl9pPr marL="3657600" algn="l" defTabSz="914400" rtl="0" eaLnBrk="1" latinLnBrk="0" hangingPunct="1">
      <a:defRPr sz="4000" kern="1200">
        <a:solidFill>
          <a:schemeClr val="bg1"/>
        </a:solidFill>
        <a:latin typeface="Arial" panose="020B0604020202020204" pitchFamily="34" charset="0"/>
        <a:ea typeface="+mn-ea"/>
        <a:cs typeface="Arial Unicode MS" pitchFamily="2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9">
          <p15:clr>
            <a:srgbClr val="A4A3A4"/>
          </p15:clr>
        </p15:guide>
        <p15:guide id="2" pos="194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99CCFF"/>
    <a:srgbClr val="FF5050"/>
    <a:srgbClr val="FF7C80"/>
    <a:srgbClr val="FFCC00"/>
    <a:srgbClr val="CEB966"/>
    <a:srgbClr val="6666FF"/>
    <a:srgbClr val="003366"/>
    <a:srgbClr val="1C1C1C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0" autoAdjust="0"/>
    <p:restoredTop sz="94050" autoAdjust="0"/>
  </p:normalViewPr>
  <p:slideViewPr>
    <p:cSldViewPr>
      <p:cViewPr varScale="1">
        <p:scale>
          <a:sx n="56" d="100"/>
          <a:sy n="56" d="100"/>
        </p:scale>
        <p:origin x="102" y="228"/>
      </p:cViewPr>
      <p:guideLst>
        <p:guide orient="horz" pos="2160"/>
        <p:guide pos="384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9"/>
        <p:guide pos="19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c. Vasyl Cherlinka DrSc." userId="09edf023-0936-4509-ab0d-ff1ddccf62de" providerId="ADAL" clId="{C785452A-4477-4378-9286-B9ED63368B08}"/>
    <pc:docChg chg="custSel modSld">
      <pc:chgData name="doc. Vasyl Cherlinka DrSc." userId="09edf023-0936-4509-ab0d-ff1ddccf62de" providerId="ADAL" clId="{C785452A-4477-4378-9286-B9ED63368B08}" dt="2023-04-17T13:02:27.340" v="5" actId="20577"/>
      <pc:docMkLst>
        <pc:docMk/>
      </pc:docMkLst>
      <pc:sldChg chg="delSp modSp mod">
        <pc:chgData name="doc. Vasyl Cherlinka DrSc." userId="09edf023-0936-4509-ab0d-ff1ddccf62de" providerId="ADAL" clId="{C785452A-4477-4378-9286-B9ED63368B08}" dt="2023-04-17T13:02:27.340" v="5" actId="20577"/>
        <pc:sldMkLst>
          <pc:docMk/>
          <pc:sldMk cId="0" sldId="256"/>
        </pc:sldMkLst>
        <pc:spChg chg="mod">
          <ac:chgData name="doc. Vasyl Cherlinka DrSc." userId="09edf023-0936-4509-ab0d-ff1ddccf62de" providerId="ADAL" clId="{C785452A-4477-4378-9286-B9ED63368B08}" dt="2023-04-17T13:02:27.340" v="5" actId="20577"/>
          <ac:spMkLst>
            <pc:docMk/>
            <pc:sldMk cId="0" sldId="256"/>
            <ac:spMk id="14" creationId="{03A48D02-82C3-49B3-B767-A01EAE1209F9}"/>
          </ac:spMkLst>
        </pc:spChg>
        <pc:spChg chg="mod">
          <ac:chgData name="doc. Vasyl Cherlinka DrSc." userId="09edf023-0936-4509-ab0d-ff1ddccf62de" providerId="ADAL" clId="{C785452A-4477-4378-9286-B9ED63368B08}" dt="2023-04-17T13:01:58.094" v="0" actId="20577"/>
          <ac:spMkLst>
            <pc:docMk/>
            <pc:sldMk cId="0" sldId="256"/>
            <ac:spMk id="12291" creationId="{00000000-0000-0000-0000-000000000000}"/>
          </ac:spMkLst>
        </pc:spChg>
        <pc:grpChg chg="del">
          <ac:chgData name="doc. Vasyl Cherlinka DrSc." userId="09edf023-0936-4509-ab0d-ff1ddccf62de" providerId="ADAL" clId="{C785452A-4477-4378-9286-B9ED63368B08}" dt="2023-04-17T13:02:02.343" v="1" actId="478"/>
          <ac:grpSpMkLst>
            <pc:docMk/>
            <pc:sldMk cId="0" sldId="256"/>
            <ac:grpSpMk id="4" creationId="{252A19EE-BAE1-471A-A6AD-E9907DE27418}"/>
          </ac:grpSpMkLst>
        </pc:grpChg>
        <pc:picChg chg="del">
          <ac:chgData name="doc. Vasyl Cherlinka DrSc." userId="09edf023-0936-4509-ab0d-ff1ddccf62de" providerId="ADAL" clId="{C785452A-4477-4378-9286-B9ED63368B08}" dt="2023-04-17T13:02:07.786" v="3" actId="478"/>
          <ac:picMkLst>
            <pc:docMk/>
            <pc:sldMk cId="0" sldId="256"/>
            <ac:picMk id="5" creationId="{C394D378-9685-4340-AFD7-2A773824D924}"/>
          </ac:picMkLst>
        </pc:picChg>
        <pc:picChg chg="del">
          <ac:chgData name="doc. Vasyl Cherlinka DrSc." userId="09edf023-0936-4509-ab0d-ff1ddccf62de" providerId="ADAL" clId="{C785452A-4477-4378-9286-B9ED63368B08}" dt="2023-04-17T13:02:06.015" v="2" actId="478"/>
          <ac:picMkLst>
            <pc:docMk/>
            <pc:sldMk cId="0" sldId="256"/>
            <ac:picMk id="9" creationId="{2A4201E5-9BD1-40BC-BD6D-32D5232E8D7A}"/>
          </ac:picMkLst>
        </pc:picChg>
      </pc:sldChg>
    </pc:docChg>
  </pc:docChgLst>
  <pc:docChgLst>
    <pc:chgData name="doc. Vasyl Cherlinka DrSc." userId="09edf023-0936-4509-ab0d-ff1ddccf62de" providerId="ADAL" clId="{3FD80F43-11DF-4EAD-ACCA-93CEDA22DF12}"/>
    <pc:docChg chg="modSld">
      <pc:chgData name="doc. Vasyl Cherlinka DrSc." userId="09edf023-0936-4509-ab0d-ff1ddccf62de" providerId="ADAL" clId="{3FD80F43-11DF-4EAD-ACCA-93CEDA22DF12}" dt="2023-07-13T10:15:45.242" v="0"/>
      <pc:docMkLst>
        <pc:docMk/>
      </pc:docMkLst>
      <pc:sldChg chg="addSp modSp">
        <pc:chgData name="doc. Vasyl Cherlinka DrSc." userId="09edf023-0936-4509-ab0d-ff1ddccf62de" providerId="ADAL" clId="{3FD80F43-11DF-4EAD-ACCA-93CEDA22DF12}" dt="2023-07-13T10:15:45.242" v="0"/>
        <pc:sldMkLst>
          <pc:docMk/>
          <pc:sldMk cId="0" sldId="256"/>
        </pc:sldMkLst>
        <pc:picChg chg="add mod">
          <ac:chgData name="doc. Vasyl Cherlinka DrSc." userId="09edf023-0936-4509-ab0d-ff1ddccf62de" providerId="ADAL" clId="{3FD80F43-11DF-4EAD-ACCA-93CEDA22DF12}" dt="2023-07-13T10:15:45.242" v="0"/>
          <ac:picMkLst>
            <pc:docMk/>
            <pc:sldMk cId="0" sldId="256"/>
            <ac:picMk id="12" creationId="{3FDF5955-2C7A-4E06-9022-6B1E9BCFAA92}"/>
          </ac:picMkLst>
        </pc:picChg>
      </pc:sldChg>
    </pc:docChg>
  </pc:docChgLst>
  <pc:docChgLst>
    <pc:chgData name="doc. Vasyl Cherlinka DrSc." userId="09edf023-0936-4509-ab0d-ff1ddccf62de" providerId="ADAL" clId="{9D604AB9-6B13-43D4-BDC6-1ADAC33AF8A7}"/>
    <pc:docChg chg="custSel modSld modMainMaster modNotesMaster">
      <pc:chgData name="doc. Vasyl Cherlinka DrSc." userId="09edf023-0936-4509-ab0d-ff1ddccf62de" providerId="ADAL" clId="{9D604AB9-6B13-43D4-BDC6-1ADAC33AF8A7}" dt="2023-07-13T09:35:23.632" v="19" actId="1076"/>
      <pc:docMkLst>
        <pc:docMk/>
      </pc:docMkLst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5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6"/>
            <ac:spMk id="14" creationId="{03A48D02-82C3-49B3-B767-A01EAE1209F9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6"/>
            <ac:spMk id="12291" creationId="{00000000-0000-0000-0000-000000000000}"/>
          </ac:spMkLst>
        </pc:spChg>
        <pc:grpChg chg="mod">
          <ac:chgData name="doc. Vasyl Cherlinka DrSc." userId="09edf023-0936-4509-ab0d-ff1ddccf62de" providerId="ADAL" clId="{9D604AB9-6B13-43D4-BDC6-1ADAC33AF8A7}" dt="2023-07-13T09:34:39.910" v="0"/>
          <ac:grpSpMkLst>
            <pc:docMk/>
            <pc:sldMk cId="0" sldId="256"/>
            <ac:grpSpMk id="8" creationId="{38A9C11D-5CC5-41B6-8D3C-3B687743066A}"/>
          </ac:grpSpMkLst>
        </pc:grpChg>
        <pc:grpChg chg="mod">
          <ac:chgData name="doc. Vasyl Cherlinka DrSc." userId="09edf023-0936-4509-ab0d-ff1ddccf62de" providerId="ADAL" clId="{9D604AB9-6B13-43D4-BDC6-1ADAC33AF8A7}" dt="2023-07-13T09:34:39.910" v="0"/>
          <ac:grpSpMkLst>
            <pc:docMk/>
            <pc:sldMk cId="0" sldId="256"/>
            <ac:grpSpMk id="17" creationId="{C3B40506-01C0-44DA-8A06-D4E29D8945B0}"/>
          </ac:grpSpMkLst>
        </pc:gr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6"/>
            <ac:picMk id="10" creationId="{80E6BEC2-274E-4E44-85D1-B25F828011D3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6"/>
            <ac:picMk id="11" creationId="{9840B728-ABA0-46C0-92D8-05A624921657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6"/>
            <ac:picMk id="13" creationId="{0BECB444-B1D4-4BA3-ACB8-0D42A9782364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6"/>
            <ac:picMk id="16" creationId="{30452563-72F4-43FA-91C2-19D4DCE3C883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6"/>
            <ac:picMk id="1026" creationId="{6B44E588-32BB-4AF6-B182-EC3E4A61CE66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6"/>
            <ac:picMk id="1028" creationId="{74F4BF25-491D-4E91-A0CC-8FC127DA5572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5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7"/>
            <ac:spMk id="10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7"/>
            <ac:spMk id="10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7"/>
            <ac:spMk id="10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7"/>
            <ac:spMk id="10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7"/>
            <ac:spMk id="10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7"/>
            <ac:spMk id="10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7"/>
            <ac:picMk id="102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7"/>
            <ac:picMk id="105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7"/>
            <ac:picMk id="106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7"/>
            <ac:picMk id="107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8.926" v="5" actId="27636"/>
        <pc:sldMkLst>
          <pc:docMk/>
          <pc:sldMk cId="0" sldId="258"/>
        </pc:sldMkLst>
        <pc:spChg chg="mod">
          <ac:chgData name="doc. Vasyl Cherlinka DrSc." userId="09edf023-0936-4509-ab0d-ff1ddccf62de" providerId="ADAL" clId="{9D604AB9-6B13-43D4-BDC6-1ADAC33AF8A7}" dt="2023-07-13T09:34:48.926" v="5" actId="27636"/>
          <ac:spMkLst>
            <pc:docMk/>
            <pc:sldMk cId="0" sldId="258"/>
            <ac:spMk id="33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8"/>
            <ac:spMk id="333" creationId="{00000000-0000-0000-0000-000000000000}"/>
          </ac:spMkLst>
        </pc:spChg>
      </pc:sldChg>
      <pc:sldChg chg="modSp mod modNotes">
        <pc:chgData name="doc. Vasyl Cherlinka DrSc." userId="09edf023-0936-4509-ab0d-ff1ddccf62de" providerId="ADAL" clId="{9D604AB9-6B13-43D4-BDC6-1ADAC33AF8A7}" dt="2023-07-13T09:35:23.632" v="19" actId="1076"/>
        <pc:sldMkLst>
          <pc:docMk/>
          <pc:sldMk cId="0" sldId="259"/>
        </pc:sldMkLst>
        <pc:spChg chg="mod">
          <ac:chgData name="doc. Vasyl Cherlinka DrSc." userId="09edf023-0936-4509-ab0d-ff1ddccf62de" providerId="ADAL" clId="{9D604AB9-6B13-43D4-BDC6-1ADAC33AF8A7}" dt="2023-07-13T09:35:23.632" v="19" actId="1076"/>
          <ac:spMkLst>
            <pc:docMk/>
            <pc:sldMk cId="0" sldId="259"/>
            <ac:spMk id="7" creationId="{C29DD544-4948-498A-911A-A6AEB1E70E52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9"/>
            <ac:spMk id="9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9"/>
            <ac:spMk id="9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9"/>
            <ac:spMk id="9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59"/>
            <ac:spMk id="94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59"/>
            <ac:picMk id="93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9.005" v="7" actId="27636"/>
        <pc:sldMkLst>
          <pc:docMk/>
          <pc:sldMk cId="0" sldId="260"/>
        </pc:sldMkLst>
        <pc:spChg chg="mod">
          <ac:chgData name="doc. Vasyl Cherlinka DrSc." userId="09edf023-0936-4509-ab0d-ff1ddccf62de" providerId="ADAL" clId="{9D604AB9-6B13-43D4-BDC6-1ADAC33AF8A7}" dt="2023-07-13T09:34:49.005" v="7" actId="27636"/>
          <ac:spMkLst>
            <pc:docMk/>
            <pc:sldMk cId="0" sldId="260"/>
            <ac:spMk id="34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001" v="6" actId="27636"/>
          <ac:spMkLst>
            <pc:docMk/>
            <pc:sldMk cId="0" sldId="260"/>
            <ac:spMk id="345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6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1"/>
            <ac:spMk id="35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1"/>
            <ac:spMk id="35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1"/>
            <ac:spMk id="353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61"/>
            <ac:picMk id="352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6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2"/>
            <ac:spMk id="358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6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3"/>
            <ac:spMk id="1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3"/>
            <ac:spMk id="1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3"/>
            <ac:spMk id="128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6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4"/>
            <ac:spMk id="13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4"/>
            <ac:spMk id="13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4"/>
            <ac:spMk id="136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6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5"/>
            <ac:spMk id="380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6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6"/>
            <ac:spMk id="15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6"/>
            <ac:spMk id="15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6"/>
            <ac:spMk id="153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66"/>
            <ac:picMk id="152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5:00.687" v="16" actId="1076"/>
        <pc:sldMkLst>
          <pc:docMk/>
          <pc:sldMk cId="0" sldId="26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7"/>
            <ac:spMk id="2" creationId="{9275A99A-9A78-44F2-BE28-9329EF609FA8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7"/>
            <ac:spMk id="4" creationId="{2132033A-0212-4001-9229-53A67E56AF3F}"/>
          </ac:spMkLst>
        </pc:spChg>
        <pc:spChg chg="mod">
          <ac:chgData name="doc. Vasyl Cherlinka DrSc." userId="09edf023-0936-4509-ab0d-ff1ddccf62de" providerId="ADAL" clId="{9D604AB9-6B13-43D4-BDC6-1ADAC33AF8A7}" dt="2023-07-13T09:35:00.687" v="16" actId="1076"/>
          <ac:spMkLst>
            <pc:docMk/>
            <pc:sldMk cId="0" sldId="267"/>
            <ac:spMk id="6" creationId="{68831433-72FA-462B-A999-1768D1FB36B6}"/>
          </ac:spMkLst>
        </pc:spChg>
        <pc:spChg chg="mod">
          <ac:chgData name="doc. Vasyl Cherlinka DrSc." userId="09edf023-0936-4509-ab0d-ff1ddccf62de" providerId="ADAL" clId="{9D604AB9-6B13-43D4-BDC6-1ADAC33AF8A7}" dt="2023-07-13T09:34:55.250" v="15" actId="1076"/>
          <ac:spMkLst>
            <pc:docMk/>
            <pc:sldMk cId="0" sldId="267"/>
            <ac:spMk id="8" creationId="{D2FD6C14-0EFA-4533-960E-8227EAD6A1A1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2752424721" sldId="26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2752424721" sldId="268"/>
            <ac:spMk id="23554" creationId="{00000000-0000-0000-0000-000000000000}"/>
          </ac:spMkLst>
        </pc:spChg>
      </pc:sldChg>
      <pc:sldChg chg="modSp mod modNotes">
        <pc:chgData name="doc. Vasyl Cherlinka DrSc." userId="09edf023-0936-4509-ab0d-ff1ddccf62de" providerId="ADAL" clId="{9D604AB9-6B13-43D4-BDC6-1ADAC33AF8A7}" dt="2023-07-13T09:34:49.096" v="10" actId="27636"/>
        <pc:sldMkLst>
          <pc:docMk/>
          <pc:sldMk cId="0" sldId="26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9"/>
            <ac:spMk id="40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096" v="10" actId="27636"/>
          <ac:spMkLst>
            <pc:docMk/>
            <pc:sldMk cId="0" sldId="269"/>
            <ac:spMk id="40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9"/>
            <ac:spMk id="40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69"/>
            <ac:spMk id="409" creationId="{00000000-0000-0000-0000-000000000000}"/>
          </ac:spMkLst>
        </pc:spChg>
        <pc:grpChg chg="mod">
          <ac:chgData name="doc. Vasyl Cherlinka DrSc." userId="09edf023-0936-4509-ab0d-ff1ddccf62de" providerId="ADAL" clId="{9D604AB9-6B13-43D4-BDC6-1ADAC33AF8A7}" dt="2023-07-13T09:34:39.910" v="0"/>
          <ac:grpSpMkLst>
            <pc:docMk/>
            <pc:sldMk cId="0" sldId="269"/>
            <ac:grpSpMk id="2" creationId="{A629B989-865A-4278-BB91-8F6F31527ECD}"/>
          </ac:grpSpMkLst>
        </pc:gr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69"/>
            <ac:picMk id="408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0"/>
            <ac:spMk id="414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1"/>
            <ac:spMk id="419" creationId="{00000000-0000-0000-0000-000000000000}"/>
          </ac:spMkLst>
        </pc:spChg>
      </pc:sldChg>
      <pc:sldChg chg="modSp mod modNotes">
        <pc:chgData name="doc. Vasyl Cherlinka DrSc." userId="09edf023-0936-4509-ab0d-ff1ddccf62de" providerId="ADAL" clId="{9D604AB9-6B13-43D4-BDC6-1ADAC33AF8A7}" dt="2023-07-13T09:34:49.570" v="11" actId="27636"/>
        <pc:sldMkLst>
          <pc:docMk/>
          <pc:sldMk cId="0" sldId="27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2"/>
            <ac:spMk id="42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570" v="11" actId="27636"/>
          <ac:spMkLst>
            <pc:docMk/>
            <pc:sldMk cId="0" sldId="272"/>
            <ac:spMk id="42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2"/>
            <ac:spMk id="427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2"/>
            <ac:picMk id="426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3"/>
            <ac:spMk id="432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4"/>
            <ac:spMk id="29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4"/>
            <ac:spMk id="29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4"/>
            <ac:spMk id="29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4"/>
            <ac:spMk id="29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4"/>
            <ac:spMk id="29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4"/>
            <ac:spMk id="298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4"/>
            <ac:picMk id="299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5"/>
            <ac:spMk id="445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1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2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3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4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5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6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7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7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7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7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6"/>
            <ac:spMk id="375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6"/>
            <ac:picMk id="374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6"/>
            <ac:picMk id="376" creationId="{00000000-0000-0000-0000-000000000000}"/>
          </ac:picMkLst>
        </pc:pic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276"/>
            <ac:cxnSpMk id="369" creationId="{00000000-0000-0000-0000-000000000000}"/>
          </ac:cxnSpMkLst>
        </pc:cxn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7"/>
            <ac:spMk id="38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7"/>
            <ac:spMk id="382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8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8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9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9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9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9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8"/>
            <ac:spMk id="396" creationId="{00000000-0000-0000-0000-000000000000}"/>
          </ac:spMkLst>
        </pc:spChg>
        <pc:graphicFrameChg chg="mod">
          <ac:chgData name="doc. Vasyl Cherlinka DrSc." userId="09edf023-0936-4509-ab0d-ff1ddccf62de" providerId="ADAL" clId="{9D604AB9-6B13-43D4-BDC6-1ADAC33AF8A7}" dt="2023-07-13T09:34:39.910" v="0"/>
          <ac:graphicFrameMkLst>
            <pc:docMk/>
            <pc:sldMk cId="0" sldId="278"/>
            <ac:graphicFrameMk id="397" creationId="{00000000-0000-0000-0000-000000000000}"/>
          </ac:graphicFrameMkLst>
        </pc:graphicFrame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8"/>
            <ac:picMk id="389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8"/>
            <ac:picMk id="390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8"/>
            <ac:picMk id="391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7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79"/>
            <ac:spMk id="402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79"/>
            <ac:picMk id="403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0"/>
            <ac:spMk id="40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0"/>
            <ac:spMk id="40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0"/>
            <ac:spMk id="41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0"/>
            <ac:spMk id="41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0"/>
            <ac:spMk id="415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0"/>
            <ac:picMk id="412" creationId="{00000000-0000-0000-0000-000000000000}"/>
          </ac:picMkLst>
        </pc:pic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280"/>
            <ac:cxnSpMk id="410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280"/>
            <ac:cxnSpMk id="411" creationId="{00000000-0000-0000-0000-000000000000}"/>
          </ac:cxnSpMkLst>
        </pc:cxn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1"/>
            <ac:spMk id="42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1"/>
            <ac:spMk id="421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2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2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3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3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3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2"/>
            <ac:spMk id="433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3"/>
            <ac:spMk id="43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3"/>
            <ac:spMk id="43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3"/>
            <ac:spMk id="441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3"/>
            <ac:picMk id="440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8.373" v="2" actId="27636"/>
        <pc:sldMkLst>
          <pc:docMk/>
          <pc:sldMk cId="0" sldId="28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5"/>
            <ac:spMk id="46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8.373" v="2" actId="27636"/>
          <ac:spMkLst>
            <pc:docMk/>
            <pc:sldMk cId="0" sldId="285"/>
            <ac:spMk id="46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5"/>
            <ac:spMk id="46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5"/>
            <ac:spMk id="47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5"/>
            <ac:spMk id="471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5"/>
            <ac:picMk id="464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5"/>
            <ac:picMk id="466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5"/>
            <ac:picMk id="467" creationId="{00000000-0000-0000-0000-000000000000}"/>
          </ac:picMkLst>
        </pc:pic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285"/>
            <ac:cxnSpMk id="468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285"/>
            <ac:cxnSpMk id="469" creationId="{00000000-0000-0000-0000-000000000000}"/>
          </ac:cxnSpMkLst>
        </pc:cxn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6"/>
            <ac:spMk id="47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6"/>
            <ac:spMk id="47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6"/>
            <ac:spMk id="47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6"/>
            <ac:picMk id="478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6"/>
            <ac:picMk id="480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7"/>
            <ac:spMk id="48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7"/>
            <ac:spMk id="48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7"/>
            <ac:spMk id="48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7"/>
            <ac:spMk id="48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7"/>
            <ac:picMk id="486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8"/>
            <ac:spMk id="49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8"/>
            <ac:spMk id="49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8"/>
            <ac:spMk id="49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8"/>
            <ac:spMk id="49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8"/>
            <ac:spMk id="49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8"/>
            <ac:spMk id="500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8"/>
            <ac:picMk id="495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8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9"/>
            <ac:spMk id="53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89"/>
            <ac:spMk id="540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89"/>
            <ac:picMk id="541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9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0"/>
            <ac:spMk id="547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90"/>
            <ac:picMk id="546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91"/>
        </pc:sldMkLst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91"/>
            <ac:picMk id="552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29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2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3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3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3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3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3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292"/>
            <ac:spMk id="53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292"/>
            <ac:picMk id="530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0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7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7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09"/>
            <ac:spMk id="787" creationId="{00000000-0000-0000-0000-000000000000}"/>
          </ac:spMkLst>
        </pc:spChg>
        <pc:graphicFrameChg chg="mod">
          <ac:chgData name="doc. Vasyl Cherlinka DrSc." userId="09edf023-0936-4509-ab0d-ff1ddccf62de" providerId="ADAL" clId="{9D604AB9-6B13-43D4-BDC6-1ADAC33AF8A7}" dt="2023-07-13T09:34:39.910" v="0"/>
          <ac:graphicFrameMkLst>
            <pc:docMk/>
            <pc:sldMk cId="0" sldId="309"/>
            <ac:graphicFrameMk id="781" creationId="{00000000-0000-0000-0000-000000000000}"/>
          </ac:graphicFrameMkLst>
        </pc:graphicFrame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2489296764" sldId="31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2489296764" sldId="310"/>
            <ac:spMk id="3" creationId="{C929D390-91F1-4758-A5AC-267E87F2AFDA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2"/>
            <ac:spMk id="81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2"/>
            <ac:spMk id="811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3"/>
            <ac:spMk id="81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13"/>
            <ac:picMk id="817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4"/>
            <ac:spMk id="3" creationId="{3623767B-B1B5-4803-B742-233896F6D008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4"/>
            <ac:spMk id="823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5"/>
            <ac:spMk id="82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5"/>
            <ac:spMk id="830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15"/>
            <ac:picMk id="6" creationId="{22BD6ED6-09F6-4D4A-B4B2-784E30880D71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6"/>
            <ac:spMk id="83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6"/>
            <ac:spMk id="83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16"/>
            <ac:picMk id="3" creationId="{D5F2A4E1-6466-4842-854C-B098CC87223F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7"/>
            <ac:spMk id="84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7"/>
            <ac:spMk id="845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8"/>
            <ac:spMk id="85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8"/>
            <ac:spMk id="851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1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19"/>
            <ac:spMk id="85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19"/>
            <ac:picMk id="857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0"/>
            <ac:spMk id="86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0"/>
            <ac:spMk id="86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0"/>
            <ac:spMk id="86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0"/>
            <ac:picMk id="865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8.852" v="3" actId="27636"/>
        <pc:sldMkLst>
          <pc:docMk/>
          <pc:sldMk cId="0" sldId="32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1"/>
            <ac:spMk id="87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8.852" v="3" actId="27636"/>
          <ac:spMkLst>
            <pc:docMk/>
            <pc:sldMk cId="0" sldId="321"/>
            <ac:spMk id="87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1"/>
            <ac:spMk id="874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1"/>
            <ac:picMk id="873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2"/>
            <ac:spMk id="87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2"/>
            <ac:spMk id="88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2"/>
            <ac:spMk id="88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2"/>
            <ac:spMk id="883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2"/>
            <ac:picMk id="882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3"/>
            <ac:spMk id="890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3"/>
            <ac:picMk id="888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3"/>
            <ac:picMk id="889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4"/>
            <ac:spMk id="89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4"/>
            <ac:spMk id="89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4"/>
            <ac:spMk id="89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4"/>
            <ac:picMk id="897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4"/>
            <ac:picMk id="898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5"/>
            <ac:spMk id="904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5"/>
            <ac:picMk id="905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8.888" v="4" actId="27636"/>
        <pc:sldMkLst>
          <pc:docMk/>
          <pc:sldMk cId="0" sldId="32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7"/>
            <ac:spMk id="4" creationId="{6EDA3385-55A2-4F2A-A50E-0071D2874650}"/>
          </ac:spMkLst>
        </pc:spChg>
        <pc:spChg chg="mod">
          <ac:chgData name="doc. Vasyl Cherlinka DrSc." userId="09edf023-0936-4509-ab0d-ff1ddccf62de" providerId="ADAL" clId="{9D604AB9-6B13-43D4-BDC6-1ADAC33AF8A7}" dt="2023-07-13T09:34:48.888" v="4" actId="27636"/>
          <ac:spMkLst>
            <pc:docMk/>
            <pc:sldMk cId="0" sldId="327"/>
            <ac:spMk id="91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7"/>
            <ac:picMk id="917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8"/>
            <ac:spMk id="92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8"/>
            <ac:spMk id="92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8"/>
            <ac:spMk id="92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8"/>
            <ac:spMk id="9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8"/>
            <ac:spMk id="9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8"/>
            <ac:spMk id="928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8"/>
            <ac:picMk id="922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2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9"/>
            <ac:spMk id="93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9"/>
            <ac:spMk id="93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29"/>
            <ac:spMk id="93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29"/>
            <ac:picMk id="934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3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30"/>
            <ac:spMk id="941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30"/>
            <ac:picMk id="942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3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31"/>
            <ac:spMk id="947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31"/>
            <ac:picMk id="948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5:08.012" v="18" actId="14100"/>
        <pc:sldMkLst>
          <pc:docMk/>
          <pc:sldMk cId="0" sldId="34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48"/>
            <ac:spMk id="11" creationId="{CE1FC4A7-9500-4AE8-B312-FF5F0E3AF047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48"/>
            <ac:spMk id="31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48"/>
            <ac:spMk id="31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48"/>
            <ac:spMk id="31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48"/>
            <ac:spMk id="318" creationId="{00000000-0000-0000-0000-000000000000}"/>
          </ac:spMkLst>
        </pc:spChg>
        <pc:grpChg chg="mod">
          <ac:chgData name="doc. Vasyl Cherlinka DrSc." userId="09edf023-0936-4509-ab0d-ff1ddccf62de" providerId="ADAL" clId="{9D604AB9-6B13-43D4-BDC6-1ADAC33AF8A7}" dt="2023-07-13T09:35:08.012" v="18" actId="14100"/>
          <ac:grpSpMkLst>
            <pc:docMk/>
            <pc:sldMk cId="0" sldId="348"/>
            <ac:grpSpMk id="4" creationId="{78775D55-7FCA-4F19-AC8A-076B3271C9FC}"/>
          </ac:grpSpMkLst>
        </pc:gr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48"/>
            <ac:picMk id="3" creationId="{886F3ED2-90DC-4C56-81B2-62DA6516C2E1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48"/>
            <ac:picMk id="317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47.434" v="1"/>
        <pc:sldMkLst>
          <pc:docMk/>
          <pc:sldMk cId="0" sldId="34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49"/>
            <ac:spMk id="12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2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2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49"/>
            <ac:spMk id="13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49"/>
            <ac:picMk id="124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5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4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4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4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5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5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5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5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5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0"/>
            <ac:spMk id="457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50"/>
            <ac:picMk id="447" creationId="{00000000-0000-0000-0000-000000000000}"/>
          </ac:picMkLst>
        </pc:pic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0"/>
            <ac:cxnSpMk id="454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0"/>
            <ac:cxnSpMk id="455" creationId="{00000000-0000-0000-0000-000000000000}"/>
          </ac:cxnSpMkLst>
        </pc:cxn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5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2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2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2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2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3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3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3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3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3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4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4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4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5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5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5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5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5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5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1"/>
            <ac:spMk id="66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51"/>
            <ac:picMk id="670" creationId="{00000000-0000-0000-0000-000000000000}"/>
          </ac:picMkLst>
        </pc:pic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23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25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32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33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34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35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39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2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3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4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5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7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8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49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50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55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56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57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60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62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51"/>
            <ac:cxnSpMk id="663" creationId="{00000000-0000-0000-0000-000000000000}"/>
          </ac:cxnSpMkLst>
        </pc:cxn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548929068" sldId="35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548929068" sldId="352"/>
            <ac:spMk id="823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47.434" v="1"/>
        <pc:sldMkLst>
          <pc:docMk/>
          <pc:sldMk cId="0" sldId="353"/>
        </pc:sldMkLst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53"/>
            <ac:spMk id="2" creationId="{8F5A0897-B9D2-4A58-9700-CD5D76B77A98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3"/>
            <ac:spMk id="326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5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4"/>
            <ac:spMk id="33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54"/>
            <ac:picMk id="338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9.051" v="8" actId="27636"/>
        <pc:sldMkLst>
          <pc:docMk/>
          <pc:sldMk cId="0" sldId="35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5"/>
            <ac:spMk id="36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051" v="8" actId="27636"/>
          <ac:spMkLst>
            <pc:docMk/>
            <pc:sldMk cId="0" sldId="355"/>
            <ac:spMk id="36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5"/>
            <ac:spMk id="366" creationId="{00000000-0000-0000-0000-000000000000}"/>
          </ac:spMkLst>
        </pc:spChg>
        <pc:grpChg chg="mod">
          <ac:chgData name="doc. Vasyl Cherlinka DrSc." userId="09edf023-0936-4509-ab0d-ff1ddccf62de" providerId="ADAL" clId="{9D604AB9-6B13-43D4-BDC6-1ADAC33AF8A7}" dt="2023-07-13T09:34:39.910" v="0"/>
          <ac:grpSpMkLst>
            <pc:docMk/>
            <pc:sldMk cId="0" sldId="355"/>
            <ac:grpSpMk id="2" creationId="{0CB264DD-8BA0-43FA-932C-15B40AB690E0}"/>
          </ac:grpSpMkLst>
        </pc:gr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55"/>
            <ac:picMk id="365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5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6"/>
            <ac:spMk id="37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6"/>
            <ac:spMk id="37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6"/>
            <ac:spMk id="37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6"/>
            <ac:spMk id="37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6"/>
            <ac:spMk id="375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5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7"/>
            <ac:spMk id="38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7"/>
            <ac:spMk id="38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7"/>
            <ac:spMk id="387" creationId="{00000000-0000-0000-0000-000000000000}"/>
          </ac:spMkLst>
        </pc:spChg>
      </pc:sldChg>
      <pc:sldChg chg="modSp mod modNotes">
        <pc:chgData name="doc. Vasyl Cherlinka DrSc." userId="09edf023-0936-4509-ab0d-ff1ddccf62de" providerId="ADAL" clId="{9D604AB9-6B13-43D4-BDC6-1ADAC33AF8A7}" dt="2023-07-13T09:34:49.070" v="9" actId="27636"/>
        <pc:sldMkLst>
          <pc:docMk/>
          <pc:sldMk cId="0" sldId="35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8"/>
            <ac:spMk id="39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070" v="9" actId="27636"/>
          <ac:spMkLst>
            <pc:docMk/>
            <pc:sldMk cId="0" sldId="358"/>
            <ac:spMk id="39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8"/>
            <ac:spMk id="395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58"/>
            <ac:picMk id="394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5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59"/>
            <ac:spMk id="400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0"/>
            <ac:spMk id="43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0"/>
            <ac:spMk id="43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0"/>
            <ac:spMk id="440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60"/>
            <ac:picMk id="439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1"/>
            <ac:spMk id="450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2"/>
            <ac:spMk id="456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62"/>
            <ac:picMk id="455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9.717" v="12" actId="27636"/>
        <pc:sldMkLst>
          <pc:docMk/>
          <pc:sldMk cId="0" sldId="36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3"/>
            <ac:spMk id="46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717" v="12" actId="27636"/>
          <ac:spMkLst>
            <pc:docMk/>
            <pc:sldMk cId="0" sldId="363"/>
            <ac:spMk id="46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3"/>
            <ac:spMk id="464" creationId="{00000000-0000-0000-0000-000000000000}"/>
          </ac:spMkLst>
        </pc:spChg>
        <pc:grpChg chg="mod">
          <ac:chgData name="doc. Vasyl Cherlinka DrSc." userId="09edf023-0936-4509-ab0d-ff1ddccf62de" providerId="ADAL" clId="{9D604AB9-6B13-43D4-BDC6-1ADAC33AF8A7}" dt="2023-07-13T09:34:39.910" v="0"/>
          <ac:grpSpMkLst>
            <pc:docMk/>
            <pc:sldMk cId="0" sldId="363"/>
            <ac:grpSpMk id="2" creationId="{2406F48B-E41A-417D-9422-E19114770C3D}"/>
          </ac:grpSpMkLst>
        </pc:gr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63"/>
            <ac:picMk id="463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6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5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4"/>
            <ac:spMk id="476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5"/>
            <ac:spMk id="48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5"/>
            <ac:spMk id="48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5"/>
            <ac:spMk id="483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6"/>
            <ac:spMk id="488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7"/>
            <ac:spMk id="494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67"/>
            <ac:picMk id="493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9.735" v="13" actId="27636"/>
        <pc:sldMkLst>
          <pc:docMk/>
          <pc:sldMk cId="0" sldId="36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8"/>
            <ac:spMk id="499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9.735" v="13" actId="27636"/>
          <ac:spMkLst>
            <pc:docMk/>
            <pc:sldMk cId="0" sldId="368"/>
            <ac:spMk id="500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8"/>
            <ac:spMk id="502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68"/>
            <ac:picMk id="501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69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9"/>
            <ac:spMk id="50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69"/>
            <ac:spMk id="508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69"/>
            <ac:picMk id="509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0"/>
            <ac:spMk id="51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0"/>
            <ac:spMk id="515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0"/>
            <ac:picMk id="516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1"/>
            <ac:spMk id="522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1"/>
            <ac:picMk id="521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2"/>
        </pc:sldMkLst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2"/>
            <ac:picMk id="527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3"/>
            <ac:spMk id="53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3"/>
            <ac:spMk id="533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3"/>
            <ac:picMk id="534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4"/>
            <ac:spMk id="242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4"/>
            <ac:picMk id="241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5"/>
            <ac:spMk id="306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6"/>
            <ac:spMk id="319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7"/>
            <ac:spMk id="333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78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78"/>
            <ac:spMk id="242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8"/>
            <ac:picMk id="241" creationId="{00000000-0000-0000-0000-000000000000}"/>
          </ac:picMkLst>
        </pc:picChg>
      </pc:sldChg>
      <pc:sldChg chg="modSp mod modNotes">
        <pc:chgData name="doc. Vasyl Cherlinka DrSc." userId="09edf023-0936-4509-ab0d-ff1ddccf62de" providerId="ADAL" clId="{9D604AB9-6B13-43D4-BDC6-1ADAC33AF8A7}" dt="2023-07-13T09:34:49.761" v="14" actId="27636"/>
        <pc:sldMkLst>
          <pc:docMk/>
          <pc:sldMk cId="0" sldId="379"/>
        </pc:sldMkLst>
        <pc:spChg chg="mod">
          <ac:chgData name="doc. Vasyl Cherlinka DrSc." userId="09edf023-0936-4509-ab0d-ff1ddccf62de" providerId="ADAL" clId="{9D604AB9-6B13-43D4-BDC6-1ADAC33AF8A7}" dt="2023-07-13T09:34:49.761" v="14" actId="27636"/>
          <ac:spMkLst>
            <pc:docMk/>
            <pc:sldMk cId="0" sldId="379"/>
            <ac:spMk id="247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48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49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0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1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2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3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4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5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79"/>
            <ac:picMk id="256" creationId="{00000000-0000-0000-0000-000000000000}"/>
          </ac:picMkLst>
        </pc:pic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57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58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59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60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61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62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63" creationId="{00000000-0000-0000-0000-000000000000}"/>
          </ac:cxnSpMkLst>
        </pc:cxnChg>
        <pc:cxnChg chg="mod">
          <ac:chgData name="doc. Vasyl Cherlinka DrSc." userId="09edf023-0936-4509-ab0d-ff1ddccf62de" providerId="ADAL" clId="{9D604AB9-6B13-43D4-BDC6-1ADAC33AF8A7}" dt="2023-07-13T09:34:39.910" v="0"/>
          <ac:cxnSpMkLst>
            <pc:docMk/>
            <pc:sldMk cId="0" sldId="379"/>
            <ac:cxnSpMk id="264" creationId="{00000000-0000-0000-0000-000000000000}"/>
          </ac:cxnSpMkLst>
        </pc:cxn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0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0"/>
            <ac:spMk id="269" creationId="{00000000-0000-0000-0000-000000000000}"/>
          </ac:spMkLst>
        </pc:sp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1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1"/>
            <ac:spMk id="274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1"/>
            <ac:spMk id="275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1"/>
            <ac:picMk id="276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2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2"/>
            <ac:spMk id="281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2"/>
            <ac:spMk id="282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2"/>
            <ac:picMk id="283" creationId="{00000000-0000-0000-0000-000000000000}"/>
          </ac:picMkLst>
        </pc:pic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2"/>
            <ac:picMk id="284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3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3"/>
            <ac:spMk id="289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3"/>
            <ac:picMk id="290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4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4"/>
            <ac:spMk id="295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4"/>
            <ac:picMk id="296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5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5"/>
            <ac:spMk id="301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5"/>
            <ac:picMk id="302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39.910" v="0"/>
        <pc:sldMkLst>
          <pc:docMk/>
          <pc:sldMk cId="0" sldId="386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6"/>
            <ac:spMk id="307" creationId="{00000000-0000-0000-0000-000000000000}"/>
          </ac:spMkLst>
        </pc:spChg>
        <pc:picChg chg="mod">
          <ac:chgData name="doc. Vasyl Cherlinka DrSc." userId="09edf023-0936-4509-ab0d-ff1ddccf62de" providerId="ADAL" clId="{9D604AB9-6B13-43D4-BDC6-1ADAC33AF8A7}" dt="2023-07-13T09:34:39.910" v="0"/>
          <ac:picMkLst>
            <pc:docMk/>
            <pc:sldMk cId="0" sldId="386"/>
            <ac:picMk id="308" creationId="{00000000-0000-0000-0000-000000000000}"/>
          </ac:picMkLst>
        </pc:picChg>
      </pc:sldChg>
      <pc:sldChg chg="modSp modNotes">
        <pc:chgData name="doc. Vasyl Cherlinka DrSc." userId="09edf023-0936-4509-ab0d-ff1ddccf62de" providerId="ADAL" clId="{9D604AB9-6B13-43D4-BDC6-1ADAC33AF8A7}" dt="2023-07-13T09:34:47.434" v="1"/>
        <pc:sldMkLst>
          <pc:docMk/>
          <pc:sldMk cId="0" sldId="387"/>
        </pc:sld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7"/>
            <ac:spMk id="21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47.434" v="1"/>
          <ac:spMkLst>
            <pc:docMk/>
            <pc:sldMk cId="0" sldId="387"/>
            <ac:spMk id="213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k cId="0" sldId="387"/>
            <ac:spMk id="214" creationId="{00000000-0000-0000-0000-000000000000}"/>
          </ac:spMkLst>
        </pc:spChg>
      </pc:sldChg>
      <pc:sldMasterChg chg="modSp modSldLayout">
        <pc:chgData name="doc. Vasyl Cherlinka DrSc." userId="09edf023-0936-4509-ab0d-ff1ddccf62de" providerId="ADAL" clId="{9D604AB9-6B13-43D4-BDC6-1ADAC33AF8A7}" dt="2023-07-13T09:34:39.910" v="0"/>
        <pc:sldMasterMkLst>
          <pc:docMk/>
          <pc:sldMasterMk cId="0" sldId="2147483648"/>
        </pc:sldMasterMkLst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asterMk cId="0" sldId="2147483648"/>
            <ac:spMk id="1026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asterMk cId="0" sldId="2147483648"/>
            <ac:spMk id="1027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asterMk cId="0" sldId="2147483648"/>
            <ac:spMk id="1028" creationId="{00000000-0000-0000-0000-000000000000}"/>
          </ac:spMkLst>
        </pc:spChg>
        <pc:spChg chg="mod">
          <ac:chgData name="doc. Vasyl Cherlinka DrSc." userId="09edf023-0936-4509-ab0d-ff1ddccf62de" providerId="ADAL" clId="{9D604AB9-6B13-43D4-BDC6-1ADAC33AF8A7}" dt="2023-07-13T09:34:39.910" v="0"/>
          <ac:spMkLst>
            <pc:docMk/>
            <pc:sldMasterMk cId="0" sldId="2147483648"/>
            <ac:spMk id="1029" creationId="{00000000-0000-0000-0000-000000000000}"/>
          </ac:spMkLst>
        </pc:sp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2139879440" sldId="2147483649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2139879440" sldId="2147483649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2139879440" sldId="2147483649"/>
              <ac:spMk id="3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442519803" sldId="2147483651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442519803" sldId="2147483651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442519803" sldId="2147483651"/>
              <ac:spMk id="3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346987471" sldId="2147483652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46987471" sldId="2147483652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46987471" sldId="2147483652"/>
              <ac:spMk id="4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551127895" sldId="2147483653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551127895" sldId="2147483653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551127895" sldId="2147483653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551127895" sldId="2147483653"/>
              <ac:spMk id="4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551127895" sldId="2147483653"/>
              <ac:spMk id="5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551127895" sldId="2147483653"/>
              <ac:spMk id="6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3145528156" sldId="2147483656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145528156" sldId="2147483656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145528156" sldId="2147483656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145528156" sldId="2147483656"/>
              <ac:spMk id="4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3946596218" sldId="2147483657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946596218" sldId="2147483657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946596218" sldId="2147483657"/>
              <ac:spMk id="3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3946596218" sldId="2147483657"/>
              <ac:spMk id="4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1023206243" sldId="2147483659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1023206243" sldId="2147483659"/>
              <ac:spMk id="2" creationId="{00000000-0000-0000-0000-000000000000}"/>
            </ac:spMkLst>
          </pc:spChg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1023206243" sldId="2147483659"/>
              <ac:spMk id="3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2160567882" sldId="2147483660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2160567882" sldId="2147483660"/>
              <ac:spMk id="2" creationId="{00000000-0000-0000-0000-000000000000}"/>
            </ac:spMkLst>
          </pc:spChg>
        </pc:sldLayoutChg>
        <pc:sldLayoutChg chg="modSp">
          <pc:chgData name="doc. Vasyl Cherlinka DrSc." userId="09edf023-0936-4509-ab0d-ff1ddccf62de" providerId="ADAL" clId="{9D604AB9-6B13-43D4-BDC6-1ADAC33AF8A7}" dt="2023-07-13T09:34:39.910" v="0"/>
          <pc:sldLayoutMkLst>
            <pc:docMk/>
            <pc:sldMasterMk cId="0" sldId="2147483648"/>
            <pc:sldLayoutMk cId="2891355685" sldId="2147483661"/>
          </pc:sldLayoutMkLst>
          <pc:spChg chg="mod">
            <ac:chgData name="doc. Vasyl Cherlinka DrSc." userId="09edf023-0936-4509-ab0d-ff1ddccf62de" providerId="ADAL" clId="{9D604AB9-6B13-43D4-BDC6-1ADAC33AF8A7}" dt="2023-07-13T09:34:39.910" v="0"/>
            <ac:spMkLst>
              <pc:docMk/>
              <pc:sldMasterMk cId="0" sldId="2147483648"/>
              <pc:sldLayoutMk cId="2891355685" sldId="2147483661"/>
              <ac:spMk id="2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6815138" cy="99441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uk-UA" altLang="uk-UA"/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0" y="0"/>
            <a:ext cx="6815138" cy="99441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uk-UA" altLang="uk-UA"/>
          </a:p>
        </p:txBody>
      </p:sp>
      <p:sp>
        <p:nvSpPr>
          <p:cNvPr id="2052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" y="755650"/>
            <a:ext cx="661987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4100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681038" y="4722813"/>
            <a:ext cx="5448300" cy="447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54338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2750"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3857625" y="0"/>
            <a:ext cx="2952750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2750"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9447213"/>
            <a:ext cx="2954338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12750"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57625" y="9447213"/>
            <a:ext cx="29527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12750" eaLnBrk="1">
              <a:lnSpc>
                <a:spcPct val="93000"/>
              </a:lnSpc>
              <a:buSzPct val="100000"/>
              <a:tabLst>
                <a:tab pos="665163" algn="l"/>
                <a:tab pos="1328738" algn="l"/>
                <a:tab pos="1993900" algn="l"/>
                <a:tab pos="2659063" algn="l"/>
              </a:tabLst>
              <a:defRPr sz="13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AD2F9A3-1926-4BFB-99FF-83256B313A98}" type="slidenum">
              <a:rPr lang="en-US" altLang="uk-UA"/>
              <a:pPr>
                <a:defRPr/>
              </a:pPr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44024D2D-A773-4BC7-9538-47EC35E75030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1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1" name="Google Shape;29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9" name="Google Shape;37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5" name="Google Shape;38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0" name="Google Shape;40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a43db9222d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6" name="Google Shape;406;ga43db9222d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a43db9222d_0_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8" name="Google Shape;418;ga43db9222d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a43db9222d_0_1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4" name="Google Shape;424;ga43db9222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6" name="Google Shape;43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4" name="Google Shape;44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0" name="Google Shape;46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2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4" name="Google Shape;47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3" name="Google Shape;48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2" name="Google Shape;49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7" name="Google Shape;52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0" name="Google Shape;620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6" name="Google Shape;776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0" name="Google Shape;820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1" name="Google Shape;821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AR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8" name="Google Shape;808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14" name="Google Shape;814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0" name="Google Shape;820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1" name="Google Shape;821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AR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600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6" name="Google Shape;826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7" name="Google Shape;827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A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35" name="Google Shape;835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2" name="Google Shape;842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8" name="Google Shape;848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4" name="Google Shape;854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0" name="Google Shape;860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1" name="Google Shape;861;p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AR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9" name="Google Shape;86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7" name="Google Shape;877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6" name="Google Shape;886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3" name="Google Shape;893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a1665ebc34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a1665ebc34_0_1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ga1665ebc34_0_10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AR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a9874a2f43_0_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2" name="Google Shape;902;ga9874a2f43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4" name="Google Shape;914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0" name="Google Shape;920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1" name="Google Shape;931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9" name="Google Shape;939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5" name="Google Shape;945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3" name="Google Shape;32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a9c03b1d32_2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a9c03b1d32_2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ga9c03b1d32_2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AR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a9c03b1d32_2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a9c03b1d32_2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ga9c03b1d32_2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a1665ebc3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a1665ebc3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ga1665ebc3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7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85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610183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8" name="Google Shape;30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7" name="Google Shape;26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b4037672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b40376720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gab40376720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AR"/>
              <a:t>9</a:t>
            </a:fld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9" name="Google Shape;27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3" name="Google Shape;29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5" name="Google Shape;30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 defTabSz="412750"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tabLst>
                <a:tab pos="665163" algn="l"/>
                <a:tab pos="1328738" algn="l"/>
                <a:tab pos="1993900" algn="l"/>
                <a:tab pos="26590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fld id="{58508702-1DF5-4841-8C41-79D3E2AC02AA}" type="slidenum">
              <a:rPr lang="en-US" altLang="uk-UA" sz="1300" smtClean="0">
                <a:solidFill>
                  <a:srgbClr val="FFFFFF"/>
                </a:solidFill>
                <a:latin typeface="Times New Roman" panose="02020603050405020304" pitchFamily="18" charset="0"/>
              </a:rPr>
              <a:pPr/>
              <a:t>97</a:t>
            </a:fld>
            <a:endParaRPr lang="en-US" altLang="uk-UA" sz="13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55650"/>
            <a:ext cx="6629400" cy="3729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1038" y="4722813"/>
            <a:ext cx="5453062" cy="4475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60" tIns="41980" rIns="83960" bIns="41980" anchor="ctr"/>
          <a:lstStyle/>
          <a:p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76605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7455" y="2347914"/>
            <a:ext cx="11424867" cy="1620837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7026" y="4283075"/>
            <a:ext cx="9407842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609539" indent="0" algn="ctr">
              <a:buNone/>
              <a:defRPr/>
            </a:lvl2pPr>
            <a:lvl3pPr marL="1219078" indent="0" algn="ctr">
              <a:buNone/>
              <a:defRPr/>
            </a:lvl3pPr>
            <a:lvl4pPr marL="1828617" indent="0" algn="ctr">
              <a:buNone/>
              <a:defRPr/>
            </a:lvl4pPr>
            <a:lvl5pPr marL="2438156" indent="0" algn="ctr">
              <a:buNone/>
              <a:defRPr/>
            </a:lvl5pPr>
            <a:lvl6pPr marL="3047695" indent="0" algn="ctr">
              <a:buNone/>
              <a:defRPr/>
            </a:lvl6pPr>
            <a:lvl7pPr marL="3657234" indent="0" algn="ctr">
              <a:buNone/>
              <a:defRPr/>
            </a:lvl7pPr>
            <a:lvl8pPr marL="4266773" indent="0" algn="ctr">
              <a:buNone/>
              <a:defRPr/>
            </a:lvl8pPr>
            <a:lvl9pPr marL="4876312" indent="0" algn="ctr">
              <a:buNone/>
              <a:defRPr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7499C-9C14-406E-8EFF-04FE936163EF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117213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9DBA9-E7E3-4E79-8B58-292ACE3970A1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178658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38017" y="301626"/>
            <a:ext cx="3020245" cy="6740525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931" y="301626"/>
            <a:ext cx="8863902" cy="6740525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D3FF8-D5F8-4E9B-8EE7-CA6A827456E1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351275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70931" y="301626"/>
            <a:ext cx="12087331" cy="6740525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BB747-7747-4679-B1A0-0C0292513882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35319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931" y="301625"/>
            <a:ext cx="12087331" cy="125730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2443-C9D5-4A69-8A72-B0561F17D6C1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5193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3671C-BE1E-4AD2-8B70-A152CA9C4D08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77917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483" y="4857751"/>
            <a:ext cx="11422751" cy="15017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2483" y="3203576"/>
            <a:ext cx="11422751" cy="1654175"/>
          </a:xfrm>
        </p:spPr>
        <p:txBody>
          <a:bodyPr anchor="b"/>
          <a:lstStyle>
            <a:lvl1pPr marL="0" indent="0">
              <a:buNone/>
              <a:defRPr sz="2666"/>
            </a:lvl1pPr>
            <a:lvl2pPr marL="609539" indent="0">
              <a:buNone/>
              <a:defRPr sz="2400"/>
            </a:lvl2pPr>
            <a:lvl3pPr marL="1219078" indent="0">
              <a:buNone/>
              <a:defRPr sz="2133"/>
            </a:lvl3pPr>
            <a:lvl4pPr marL="1828617" indent="0">
              <a:buNone/>
              <a:defRPr sz="1866"/>
            </a:lvl4pPr>
            <a:lvl5pPr marL="2438156" indent="0">
              <a:buNone/>
              <a:defRPr sz="1866"/>
            </a:lvl5pPr>
            <a:lvl6pPr marL="3047695" indent="0">
              <a:buNone/>
              <a:defRPr sz="1866"/>
            </a:lvl6pPr>
            <a:lvl7pPr marL="3657234" indent="0">
              <a:buNone/>
              <a:defRPr sz="1866"/>
            </a:lvl7pPr>
            <a:lvl8pPr marL="4266773" indent="0">
              <a:buNone/>
              <a:defRPr sz="1866"/>
            </a:lvl8pPr>
            <a:lvl9pPr marL="4876312" indent="0">
              <a:buNone/>
              <a:defRPr sz="1866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2855A-4417-4C5E-9761-FC2A4CAB9EA2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39459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0931" y="2057400"/>
            <a:ext cx="5941015" cy="498475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15130" y="2057400"/>
            <a:ext cx="5943132" cy="498475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E8A40-A86F-46A0-8BEF-4D3BD3F93C1A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02176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48" y="303214"/>
            <a:ext cx="12095798" cy="1258887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3047" y="1692275"/>
            <a:ext cx="5936783" cy="7048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39" indent="0">
              <a:buNone/>
              <a:defRPr sz="2666" b="1"/>
            </a:lvl2pPr>
            <a:lvl3pPr marL="1219078" indent="0">
              <a:buNone/>
              <a:defRPr sz="2400" b="1"/>
            </a:lvl3pPr>
            <a:lvl4pPr marL="1828617" indent="0">
              <a:buNone/>
              <a:defRPr sz="2133" b="1"/>
            </a:lvl4pPr>
            <a:lvl5pPr marL="2438156" indent="0">
              <a:buNone/>
              <a:defRPr sz="2133" b="1"/>
            </a:lvl5pPr>
            <a:lvl6pPr marL="3047695" indent="0">
              <a:buNone/>
              <a:defRPr sz="2133" b="1"/>
            </a:lvl6pPr>
            <a:lvl7pPr marL="3657234" indent="0">
              <a:buNone/>
              <a:defRPr sz="2133" b="1"/>
            </a:lvl7pPr>
            <a:lvl8pPr marL="4266773" indent="0">
              <a:buNone/>
              <a:defRPr sz="2133" b="1"/>
            </a:lvl8pPr>
            <a:lvl9pPr marL="4876312" indent="0">
              <a:buNone/>
              <a:defRPr sz="2133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73047" y="2397125"/>
            <a:ext cx="5936783" cy="4356100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27830" y="1692275"/>
            <a:ext cx="5941016" cy="70485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39" indent="0">
              <a:buNone/>
              <a:defRPr sz="2666" b="1"/>
            </a:lvl2pPr>
            <a:lvl3pPr marL="1219078" indent="0">
              <a:buNone/>
              <a:defRPr sz="2400" b="1"/>
            </a:lvl3pPr>
            <a:lvl4pPr marL="1828617" indent="0">
              <a:buNone/>
              <a:defRPr sz="2133" b="1"/>
            </a:lvl4pPr>
            <a:lvl5pPr marL="2438156" indent="0">
              <a:buNone/>
              <a:defRPr sz="2133" b="1"/>
            </a:lvl5pPr>
            <a:lvl6pPr marL="3047695" indent="0">
              <a:buNone/>
              <a:defRPr sz="2133" b="1"/>
            </a:lvl6pPr>
            <a:lvl7pPr marL="3657234" indent="0">
              <a:buNone/>
              <a:defRPr sz="2133" b="1"/>
            </a:lvl7pPr>
            <a:lvl8pPr marL="4266773" indent="0">
              <a:buNone/>
              <a:defRPr sz="2133" b="1"/>
            </a:lvl8pPr>
            <a:lvl9pPr marL="4876312" indent="0">
              <a:buNone/>
              <a:defRPr sz="2133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827830" y="2397125"/>
            <a:ext cx="5941016" cy="4356100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B7A6C-6B92-4EF2-9595-35B4406577ED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65791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2B3FC-7245-4570-80E8-4609633A70FC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4784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BB0AA-26AE-41BB-A8E2-AE71B3EDB5C8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666738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47" y="301626"/>
            <a:ext cx="4421369" cy="1279525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271" y="301625"/>
            <a:ext cx="7513575" cy="6451600"/>
          </a:xfrm>
        </p:spPr>
        <p:txBody>
          <a:bodyPr/>
          <a:lstStyle>
            <a:lvl1pPr>
              <a:defRPr sz="4266"/>
            </a:lvl1pPr>
            <a:lvl2pPr>
              <a:defRPr sz="3733"/>
            </a:lvl2pPr>
            <a:lvl3pPr>
              <a:defRPr sz="3200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3047" y="1581151"/>
            <a:ext cx="4421369" cy="5172075"/>
          </a:xfrm>
        </p:spPr>
        <p:txBody>
          <a:bodyPr/>
          <a:lstStyle>
            <a:lvl1pPr marL="0" indent="0">
              <a:buNone/>
              <a:defRPr sz="1866"/>
            </a:lvl1pPr>
            <a:lvl2pPr marL="609539" indent="0">
              <a:buNone/>
              <a:defRPr sz="1600"/>
            </a:lvl2pPr>
            <a:lvl3pPr marL="1219078" indent="0">
              <a:buNone/>
              <a:defRPr sz="1333"/>
            </a:lvl3pPr>
            <a:lvl4pPr marL="1828617" indent="0">
              <a:buNone/>
              <a:defRPr sz="1200"/>
            </a:lvl4pPr>
            <a:lvl5pPr marL="2438156" indent="0">
              <a:buNone/>
              <a:defRPr sz="1200"/>
            </a:lvl5pPr>
            <a:lvl6pPr marL="3047695" indent="0">
              <a:buNone/>
              <a:defRPr sz="1200"/>
            </a:lvl6pPr>
            <a:lvl7pPr marL="3657234" indent="0">
              <a:buNone/>
              <a:defRPr sz="1200"/>
            </a:lvl7pPr>
            <a:lvl8pPr marL="4266773" indent="0">
              <a:buNone/>
              <a:defRPr sz="1200"/>
            </a:lvl8pPr>
            <a:lvl9pPr marL="4876312" indent="0">
              <a:buNone/>
              <a:defRPr sz="12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23B39-41B0-4851-A9D7-3F747849235E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135903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044" y="5291139"/>
            <a:ext cx="8063865" cy="625475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5044" y="674689"/>
            <a:ext cx="8063865" cy="4537075"/>
          </a:xfrm>
        </p:spPr>
        <p:txBody>
          <a:bodyPr/>
          <a:lstStyle>
            <a:lvl1pPr marL="0" indent="0">
              <a:buNone/>
              <a:defRPr sz="4266"/>
            </a:lvl1pPr>
            <a:lvl2pPr marL="609539" indent="0">
              <a:buNone/>
              <a:defRPr sz="3733"/>
            </a:lvl2pPr>
            <a:lvl3pPr marL="1219078" indent="0">
              <a:buNone/>
              <a:defRPr sz="3200"/>
            </a:lvl3pPr>
            <a:lvl4pPr marL="1828617" indent="0">
              <a:buNone/>
              <a:defRPr sz="2666"/>
            </a:lvl4pPr>
            <a:lvl5pPr marL="2438156" indent="0">
              <a:buNone/>
              <a:defRPr sz="2666"/>
            </a:lvl5pPr>
            <a:lvl6pPr marL="3047695" indent="0">
              <a:buNone/>
              <a:defRPr sz="2666"/>
            </a:lvl6pPr>
            <a:lvl7pPr marL="3657234" indent="0">
              <a:buNone/>
              <a:defRPr sz="2666"/>
            </a:lvl7pPr>
            <a:lvl8pPr marL="4266773" indent="0">
              <a:buNone/>
              <a:defRPr sz="2666"/>
            </a:lvl8pPr>
            <a:lvl9pPr marL="4876312" indent="0">
              <a:buNone/>
              <a:defRPr sz="2666"/>
            </a:lvl9pPr>
          </a:lstStyle>
          <a:p>
            <a:pPr lvl="0"/>
            <a:r>
              <a:rPr lang="uk-UA" noProof="0"/>
              <a:t>Клацніть піктограму, щоб додати зображення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044" y="5916613"/>
            <a:ext cx="8063865" cy="887412"/>
          </a:xfrm>
        </p:spPr>
        <p:txBody>
          <a:bodyPr/>
          <a:lstStyle>
            <a:lvl1pPr marL="0" indent="0">
              <a:buNone/>
              <a:defRPr sz="1866"/>
            </a:lvl1pPr>
            <a:lvl2pPr marL="609539" indent="0">
              <a:buNone/>
              <a:defRPr sz="1600"/>
            </a:lvl2pPr>
            <a:lvl3pPr marL="1219078" indent="0">
              <a:buNone/>
              <a:defRPr sz="1333"/>
            </a:lvl3pPr>
            <a:lvl4pPr marL="1828617" indent="0">
              <a:buNone/>
              <a:defRPr sz="1200"/>
            </a:lvl4pPr>
            <a:lvl5pPr marL="2438156" indent="0">
              <a:buNone/>
              <a:defRPr sz="1200"/>
            </a:lvl5pPr>
            <a:lvl6pPr marL="3047695" indent="0">
              <a:buNone/>
              <a:defRPr sz="1200"/>
            </a:lvl6pPr>
            <a:lvl7pPr marL="3657234" indent="0">
              <a:buNone/>
              <a:defRPr sz="1200"/>
            </a:lvl7pPr>
            <a:lvl8pPr marL="4266773" indent="0">
              <a:buNone/>
              <a:defRPr sz="1200"/>
            </a:lvl8pPr>
            <a:lvl9pPr marL="4876312" indent="0">
              <a:buNone/>
              <a:defRPr sz="12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1822A-2BD8-451D-B4C5-98F10A297288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9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70931" y="301625"/>
            <a:ext cx="12087331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uk-UA"/>
              <a:t>Для правки тексту заголовку клацніть мишею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0931" y="2057400"/>
            <a:ext cx="12087331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uk-UA" dirty="0" err="1"/>
              <a:t>Для</a:t>
            </a:r>
            <a:r>
              <a:rPr lang="en-GB" altLang="uk-UA" dirty="0"/>
              <a:t> </a:t>
            </a:r>
            <a:r>
              <a:rPr lang="en-GB" altLang="uk-UA" dirty="0" err="1"/>
              <a:t>редагування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r>
              <a:rPr lang="en-GB" altLang="uk-UA" dirty="0"/>
              <a:t> </a:t>
            </a:r>
            <a:r>
              <a:rPr lang="en-GB" altLang="uk-UA" dirty="0" err="1"/>
              <a:t>клацніть</a:t>
            </a:r>
            <a:r>
              <a:rPr lang="en-GB" altLang="uk-UA" dirty="0"/>
              <a:t> </a:t>
            </a:r>
            <a:r>
              <a:rPr lang="en-GB" altLang="uk-UA" dirty="0" err="1"/>
              <a:t>мишею</a:t>
            </a:r>
            <a:endParaRPr lang="en-GB" altLang="uk-UA" dirty="0"/>
          </a:p>
          <a:p>
            <a:pPr lvl="1"/>
            <a:r>
              <a:rPr lang="en-GB" altLang="uk-UA" dirty="0" err="1"/>
              <a:t>Другий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2"/>
            <a:r>
              <a:rPr lang="en-GB" altLang="uk-UA" dirty="0" err="1"/>
              <a:t>Третій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3"/>
            <a:r>
              <a:rPr lang="en-GB" altLang="uk-UA" dirty="0" err="1"/>
              <a:t>Четвертий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П'ятий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Шостий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Сьомий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Восьмий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  <a:p>
            <a:pPr lvl="4"/>
            <a:r>
              <a:rPr lang="en-GB" altLang="uk-UA" dirty="0" err="1"/>
              <a:t>Дев'ятий</a:t>
            </a:r>
            <a:r>
              <a:rPr lang="en-GB" altLang="uk-UA" dirty="0"/>
              <a:t> </a:t>
            </a:r>
            <a:r>
              <a:rPr lang="en-GB" altLang="uk-UA" dirty="0" err="1"/>
              <a:t>рівень</a:t>
            </a:r>
            <a:r>
              <a:rPr lang="en-GB" altLang="uk-UA" dirty="0"/>
              <a:t> </a:t>
            </a:r>
            <a:r>
              <a:rPr lang="en-GB" altLang="uk-UA" dirty="0" err="1"/>
              <a:t>структури</a:t>
            </a:r>
            <a:endParaRPr lang="en-GB" altLang="uk-UA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70931" y="6994525"/>
            <a:ext cx="3123954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596840" algn="l"/>
                <a:tab pos="1195798" algn="l"/>
                <a:tab pos="1794754" algn="l"/>
                <a:tab pos="2393711" algn="l"/>
                <a:tab pos="2992667" algn="l"/>
                <a:tab pos="3591625" algn="l"/>
                <a:tab pos="4190581" algn="l"/>
                <a:tab pos="4789538" algn="l"/>
                <a:tab pos="5388494" algn="l"/>
                <a:tab pos="5987452" algn="l"/>
                <a:tab pos="6586408" algn="l"/>
                <a:tab pos="7185365" algn="l"/>
                <a:tab pos="7784321" algn="l"/>
                <a:tab pos="8383279" algn="l"/>
                <a:tab pos="8982235" algn="l"/>
                <a:tab pos="9581192" algn="l"/>
                <a:tab pos="10180149" algn="l"/>
                <a:tab pos="10779106" algn="l"/>
                <a:tab pos="11378062" algn="l"/>
                <a:tab pos="11977020" algn="l"/>
              </a:tabLst>
              <a:defRPr sz="24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597039" y="6994525"/>
            <a:ext cx="4254165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596840" algn="l"/>
                <a:tab pos="1195798" algn="l"/>
                <a:tab pos="1794754" algn="l"/>
                <a:tab pos="2393711" algn="l"/>
                <a:tab pos="2992667" algn="l"/>
                <a:tab pos="3591625" algn="l"/>
                <a:tab pos="4190581" algn="l"/>
                <a:tab pos="4789538" algn="l"/>
                <a:tab pos="5388494" algn="l"/>
                <a:tab pos="5987452" algn="l"/>
                <a:tab pos="6586408" algn="l"/>
                <a:tab pos="7185365" algn="l"/>
                <a:tab pos="7784321" algn="l"/>
                <a:tab pos="8383279" algn="l"/>
                <a:tab pos="8982235" algn="l"/>
                <a:tab pos="9581192" algn="l"/>
                <a:tab pos="10180149" algn="l"/>
                <a:tab pos="10779106" algn="l"/>
                <a:tab pos="11378062" algn="l"/>
                <a:tab pos="11977020" algn="l"/>
              </a:tabLst>
              <a:defRPr sz="24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9636425" y="6994525"/>
            <a:ext cx="3123954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SzPct val="100000"/>
              <a:defRPr sz="2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DFD0104-B66C-4204-A582-D301577316DC}" type="slidenum">
              <a:rPr lang="en-US" altLang="uk-UA" smtClean="0"/>
              <a:pPr>
                <a:defRPr/>
              </a:pPr>
              <a:t>‹№›</a:t>
            </a:fld>
            <a:endParaRPr lang="en-US" altLang="uk-UA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B787A4-9CC5-4283-B3EA-A1EDC529762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26903" r="8901" b="27762"/>
          <a:stretch/>
        </p:blipFill>
        <p:spPr>
          <a:xfrm>
            <a:off x="2543423" y="0"/>
            <a:ext cx="5469815" cy="891248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803E85E3-279F-4903-83FA-31AA2530EA81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236221"/>
            <a:ext cx="13439775" cy="241696"/>
          </a:xfrm>
          <a:prstGeom prst="rect">
            <a:avLst/>
          </a:prstGeom>
          <a:ln/>
        </p:spPr>
        <p:txBody>
          <a:bodyPr/>
          <a:lstStyle>
            <a:defPPr>
              <a:defRPr lang="en-GB"/>
            </a:defPPr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1pPr>
            <a:lvl2pPr marL="742950" indent="-28575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2pPr>
            <a:lvl3pPr marL="1143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3pPr>
            <a:lvl4pPr marL="1600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4pPr>
            <a:lvl5pPr marL="20574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 Unicode MS" pitchFamily="2" charset="0"/>
              </a:defRPr>
            </a:lvl9pPr>
          </a:lstStyle>
          <a:p>
            <a:pPr>
              <a:defRPr/>
            </a:pP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Funded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by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EU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NextGenerationEU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through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Recovery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and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Resilience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Plan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for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Slovakia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under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project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No. 09I03-03-V01-09I03-03-V01-00049</a:t>
            </a:r>
          </a:p>
        </p:txBody>
      </p:sp>
    </p:spTree>
    <p:extLst>
      <p:ext uri="{BB962C8B-B14F-4D97-AF65-F5344CB8AC3E}">
        <p14:creationId xmlns:p14="http://schemas.microsoft.com/office/powerpoint/2010/main" val="272471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2pPr>
      <a:lvl3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3pPr>
      <a:lvl4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4pPr>
      <a:lvl5pPr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5pPr>
      <a:lvl6pPr marL="3352465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6pPr>
      <a:lvl7pPr marL="3962004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7pPr>
      <a:lvl8pPr marL="4571543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8pPr>
      <a:lvl9pPr marL="5181082" indent="-304770" algn="ctr" defTabSz="598957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866" b="1" i="1">
          <a:solidFill>
            <a:srgbClr val="FFFFFF"/>
          </a:solidFill>
          <a:latin typeface="Times New Roman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457154" indent="-457154" algn="l" defTabSz="598957" rtl="0" eaLnBrk="1" fontAlgn="base" hangingPunct="1">
        <a:lnSpc>
          <a:spcPct val="93000"/>
        </a:lnSpc>
        <a:spcBef>
          <a:spcPct val="0"/>
        </a:spcBef>
        <a:spcAft>
          <a:spcPts val="1900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4266">
          <a:solidFill>
            <a:srgbClr val="FFFFFF"/>
          </a:solidFill>
          <a:latin typeface="+mn-lt"/>
          <a:ea typeface="+mn-ea"/>
          <a:cs typeface="+mn-cs"/>
        </a:defRPr>
      </a:lvl1pPr>
      <a:lvl2pPr marL="990501" indent="-380962" algn="l" defTabSz="598957" rtl="0" eaLnBrk="1" fontAlgn="base" hangingPunct="1">
        <a:lnSpc>
          <a:spcPct val="93000"/>
        </a:lnSpc>
        <a:spcBef>
          <a:spcPct val="0"/>
        </a:spcBef>
        <a:spcAft>
          <a:spcPts val="1517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3733">
          <a:solidFill>
            <a:srgbClr val="FFFFFF"/>
          </a:solidFill>
          <a:latin typeface="+mn-lt"/>
          <a:ea typeface="+mn-ea"/>
          <a:cs typeface="+mn-cs"/>
        </a:defRPr>
      </a:lvl2pPr>
      <a:lvl3pPr marL="1523848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1133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3pPr>
      <a:lvl4pPr marL="2133387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767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666">
          <a:solidFill>
            <a:srgbClr val="FFFFFF"/>
          </a:solidFill>
          <a:latin typeface="+mn-lt"/>
          <a:ea typeface="+mn-ea"/>
          <a:cs typeface="+mn-cs"/>
        </a:defRPr>
      </a:lvl4pPr>
      <a:lvl5pPr marL="2742926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anose="02020603050405020304" pitchFamily="18" charset="0"/>
        <a:buChar char="»"/>
        <a:defRPr sz="2666">
          <a:solidFill>
            <a:srgbClr val="FFFFFF"/>
          </a:solidFill>
          <a:latin typeface="+mn-lt"/>
          <a:ea typeface="+mn-ea"/>
          <a:cs typeface="+mn-cs"/>
        </a:defRPr>
      </a:lvl5pPr>
      <a:lvl6pPr marL="3352465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6pPr>
      <a:lvl7pPr marL="3962004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7pPr>
      <a:lvl8pPr marL="4571543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8pPr>
      <a:lvl9pPr marL="5181082" indent="-304770" algn="l" defTabSz="598957" rtl="0" eaLnBrk="1" fontAlgn="base" hangingPunct="1">
        <a:lnSpc>
          <a:spcPct val="93000"/>
        </a:lnSpc>
        <a:spcBef>
          <a:spcPct val="0"/>
        </a:spcBef>
        <a:spcAft>
          <a:spcPts val="384"/>
        </a:spcAft>
        <a:buClr>
          <a:srgbClr val="000000"/>
        </a:buClr>
        <a:buSzPct val="100000"/>
        <a:buFont typeface="Times New Roman" pitchFamily="18" charset="0"/>
        <a:defRPr sz="2666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7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6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5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4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2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ontiersin.org/articles/10.3389/fenvs.2018.00144/full#B64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rontiersin.org/articles/10.3389/fenvs.2018.00144/full#B25" TargetMode="External"/><Relationship Id="rId4" Type="http://schemas.openxmlformats.org/officeDocument/2006/relationships/hyperlink" Target="https://www.frontiersin.org/articles/10.3389/fenvs.2018.00144/full#B6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about:blank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u.uea.ac.uk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earthengine.google.com/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tats.un.org/unsd/tradekb/knowledgebase/country-code" TargetMode="Externa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yuri.dmy@gmail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1662281" y="6442273"/>
            <a:ext cx="10079037" cy="64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>
              <a:lnSpc>
                <a:spcPct val="2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uk-UA" sz="21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Vasyl R. Cherlinka, </a:t>
            </a:r>
            <a:r>
              <a:rPr lang="en-US" altLang="uk-UA" sz="21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Dr.Sc</a:t>
            </a:r>
            <a:r>
              <a:rPr lang="en-US" altLang="uk-UA" sz="21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.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8A9C11D-5CC5-41B6-8D3C-3B687743066A}"/>
              </a:ext>
            </a:extLst>
          </p:cNvPr>
          <p:cNvGrpSpPr/>
          <p:nvPr/>
        </p:nvGrpSpPr>
        <p:grpSpPr>
          <a:xfrm>
            <a:off x="1662280" y="26599"/>
            <a:ext cx="10097126" cy="944926"/>
            <a:chOff x="0" y="-77214"/>
            <a:chExt cx="13463895" cy="1260000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9840B728-ABA0-46C0-92D8-05A624921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0452" y="-77214"/>
              <a:ext cx="1260000" cy="1260000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0BECB444-B1D4-4BA3-ACB8-0D42A9782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452" y="-77214"/>
              <a:ext cx="1260000" cy="1260000"/>
            </a:xfrm>
            <a:prstGeom prst="rect">
              <a:avLst/>
            </a:prstGeom>
          </p:spPr>
        </p:pic>
        <p:pic>
          <p:nvPicPr>
            <p:cNvPr id="1026" name="Picture 2" descr="На Дніпропетровщині 15-річна дівчина підпалила прапор України, відкрито  справу">
              <a:extLst>
                <a:ext uri="{FF2B5EF4-FFF2-40B4-BE49-F238E27FC236}">
                  <a16:creationId xmlns:a16="http://schemas.microsoft.com/office/drawing/2014/main" id="{6B44E588-32BB-4AF6-B182-EC3E4A61C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77214"/>
              <a:ext cx="1741571" cy="12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Прапор Словаччини — Вікіпедія">
              <a:extLst>
                <a:ext uri="{FF2B5EF4-FFF2-40B4-BE49-F238E27FC236}">
                  <a16:creationId xmlns:a16="http://schemas.microsoft.com/office/drawing/2014/main" id="{74F4BF25-491D-4E91-A0CC-8FC127DA55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0452" y="-77214"/>
              <a:ext cx="1893443" cy="12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3A48D02-82C3-49B3-B767-A01EAE1209F9}"/>
              </a:ext>
            </a:extLst>
          </p:cNvPr>
          <p:cNvSpPr txBox="1"/>
          <p:nvPr/>
        </p:nvSpPr>
        <p:spPr>
          <a:xfrm>
            <a:off x="1680368" y="1325322"/>
            <a:ext cx="10079038" cy="3823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1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 workshop on </a:t>
            </a:r>
            <a:r>
              <a:rPr lang="en-US" sz="2100" b="1" dirty="0" err="1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geocomputation</a:t>
            </a:r>
            <a:r>
              <a:rPr lang="en-US" sz="21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+ remote sensing + soil carbon sequestration</a:t>
            </a:r>
          </a:p>
          <a:p>
            <a:pPr algn="ctr"/>
            <a:r>
              <a:rPr lang="en-US" sz="4949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99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</a:p>
          <a:p>
            <a:pPr algn="ctr"/>
            <a:endParaRPr lang="en-US" sz="4499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3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Part </a:t>
            </a:r>
            <a:r>
              <a:rPr lang="ru-RU" sz="3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sz="3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800" b="1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SOC sequestration potential modelling</a:t>
            </a:r>
          </a:p>
          <a:p>
            <a:pPr algn="ctr"/>
            <a:endParaRPr lang="uk-UA" sz="4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C3B40506-01C0-44DA-8A06-D4E29D8945B0}"/>
              </a:ext>
            </a:extLst>
          </p:cNvPr>
          <p:cNvGrpSpPr/>
          <p:nvPr/>
        </p:nvGrpSpPr>
        <p:grpSpPr>
          <a:xfrm>
            <a:off x="3813438" y="2009825"/>
            <a:ext cx="6432860" cy="1625996"/>
            <a:chOff x="3129323" y="1259557"/>
            <a:chExt cx="8577822" cy="2168165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80E6BEC2-274E-4E44-85D1-B25F828011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323" y="1259557"/>
              <a:ext cx="2797853" cy="2168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30452563-72F4-43FA-91C2-19D4DCE3C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3759" y="1859182"/>
              <a:ext cx="4053386" cy="1422985"/>
            </a:xfrm>
            <a:prstGeom prst="rect">
              <a:avLst/>
            </a:prstGeom>
          </p:spPr>
        </p:pic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FDF5955-2C7A-4E06-9022-6B1E9BCFAA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1" y="4787949"/>
            <a:ext cx="6842791" cy="194733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7"/>
          <p:cNvSpPr/>
          <p:nvPr/>
        </p:nvSpPr>
        <p:spPr>
          <a:xfrm>
            <a:off x="1680368" y="5923432"/>
            <a:ext cx="10079038" cy="1607525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7"/>
          <p:cNvSpPr txBox="1"/>
          <p:nvPr/>
        </p:nvSpPr>
        <p:spPr>
          <a:xfrm>
            <a:off x="3692520" y="6285049"/>
            <a:ext cx="4802423" cy="330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Annual Sequestration rate  = Δ SOC / 20 years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7"/>
          <p:cNvSpPr txBox="1"/>
          <p:nvPr/>
        </p:nvSpPr>
        <p:spPr>
          <a:xfrm>
            <a:off x="3217247" y="6645881"/>
            <a:ext cx="7096000" cy="330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Absolute sequestration rate = (Final SOC SSM 2040– Initial SOC 2020)/ 20 years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7"/>
          <p:cNvSpPr txBox="1"/>
          <p:nvPr/>
        </p:nvSpPr>
        <p:spPr>
          <a:xfrm>
            <a:off x="3031015" y="7074557"/>
            <a:ext cx="7468511" cy="585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Relative Sequestration rate= (Final SOC SSM 2040– Final SOC BAU 2040)/ 20 years</a:t>
            </a:r>
            <a:endParaRPr sz="1157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17"/>
          <p:cNvSpPr txBox="1"/>
          <p:nvPr/>
        </p:nvSpPr>
        <p:spPr>
          <a:xfrm>
            <a:off x="3728789" y="28719"/>
            <a:ext cx="6803350" cy="48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Absolute and relative SOC sequestration</a:t>
            </a:r>
            <a:endParaRPr sz="115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7"/>
          <p:cNvSpPr txBox="1"/>
          <p:nvPr/>
        </p:nvSpPr>
        <p:spPr>
          <a:xfrm>
            <a:off x="4729254" y="5938850"/>
            <a:ext cx="4802423" cy="330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SOC sequestration (Difference)  = Δ SOC in 20 years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9" name="Google Shape;29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2479" y="467287"/>
            <a:ext cx="8865536" cy="5456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3"/>
          <p:cNvSpPr txBox="1">
            <a:spLocks noGrp="1"/>
          </p:cNvSpPr>
          <p:nvPr>
            <p:ph type="title"/>
          </p:nvPr>
        </p:nvSpPr>
        <p:spPr>
          <a:xfrm>
            <a:off x="2940249" y="945109"/>
            <a:ext cx="7232291" cy="47245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3959"/>
            </a:pPr>
            <a:br>
              <a:rPr lang="es-AR" sz="3273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AR" sz="3273" dirty="0">
                <a:solidFill>
                  <a:schemeClr val="tx1"/>
                </a:solidFill>
              </a:rPr>
              <a:t>Why </a:t>
            </a:r>
            <a:r>
              <a:rPr lang="es-AR" sz="3273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RothC </a:t>
            </a:r>
            <a:r>
              <a:rPr lang="es-AR" sz="3273" dirty="0">
                <a:solidFill>
                  <a:schemeClr val="tx1"/>
                </a:solidFill>
              </a:rPr>
              <a:t>as standard model</a:t>
            </a:r>
            <a:r>
              <a:rPr lang="es-AR" sz="3273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3273" baseline="-25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23"/>
          <p:cNvSpPr txBox="1">
            <a:spLocks noGrp="1"/>
          </p:cNvSpPr>
          <p:nvPr>
            <p:ph idx="1"/>
          </p:nvPr>
        </p:nvSpPr>
        <p:spPr>
          <a:xfrm>
            <a:off x="1798420" y="1661810"/>
            <a:ext cx="9842934" cy="225017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Autofit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s-AR" sz="1653" b="1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Standard method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among countries (DayCent, Century, ICBM, YASSO,DAISY,AMG, CLM5, etc)</a:t>
            </a: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7967" indent="-293975" algn="just">
              <a:lnSpc>
                <a:spcPct val="150000"/>
              </a:lnSpc>
              <a:spcBef>
                <a:spcPts val="661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Fewer </a:t>
            </a:r>
            <a:r>
              <a:rPr lang="es-AR" sz="1653" b="1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data requirements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; data  relative simple to obtain;</a:t>
            </a: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7967" indent="-293975" algn="just">
              <a:lnSpc>
                <a:spcPct val="150000"/>
              </a:lnSpc>
              <a:spcBef>
                <a:spcPts val="661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 has been applied across several ecosystems, climate conditions, soils and land use classes;</a:t>
            </a: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7967" indent="-293975" algn="just">
              <a:lnSpc>
                <a:spcPct val="150000"/>
              </a:lnSpc>
              <a:spcBef>
                <a:spcPts val="661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Successfully applied at </a:t>
            </a:r>
            <a:r>
              <a:rPr lang="es-AR" sz="1653" b="1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national, regional and global scales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; e.g. </a:t>
            </a:r>
            <a:r>
              <a:rPr lang="es-AR" sz="1653" dirty="0">
                <a:solidFill>
                  <a:schemeClr val="tx1"/>
                </a:solidFill>
                <a:uFill>
                  <a:noFill/>
                </a:uFill>
                <a:latin typeface="Century Gothic"/>
                <a:ea typeface="Century Gothic"/>
                <a:cs typeface="Century Gothic"/>
                <a:sym typeface="Century Goth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Smith et al. (2005)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lang="es-AR" sz="1653" dirty="0">
                <a:solidFill>
                  <a:schemeClr val="tx1"/>
                </a:solidFill>
                <a:uFill>
                  <a:noFill/>
                </a:uFill>
                <a:latin typeface="Century Gothic"/>
                <a:ea typeface="Century Gothic"/>
                <a:cs typeface="Century Gothic"/>
                <a:sym typeface="Century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Smith et al. (2007)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Gottschalk et al. (2012), Wiesmeier et al. (2014),  </a:t>
            </a:r>
            <a:r>
              <a:rPr lang="es-AR" sz="1653" dirty="0">
                <a:solidFill>
                  <a:schemeClr val="tx1"/>
                </a:solidFill>
                <a:uFill>
                  <a:noFill/>
                </a:uFill>
                <a:latin typeface="Century Gothic"/>
                <a:ea typeface="Century Gothic"/>
                <a:cs typeface="Century Gothic"/>
                <a:sym typeface="Century Goth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Farina et al. (2017)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  Mondini et al. (2018), Morais et al.(2019);</a:t>
            </a: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7967" indent="-293975" algn="just">
              <a:lnSpc>
                <a:spcPct val="150000"/>
              </a:lnSpc>
              <a:spcBef>
                <a:spcPts val="661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 (or its modified/derived version) has been used to estimate carbon dioxide emissions and removals in different </a:t>
            </a:r>
            <a:r>
              <a:rPr lang="es-AR" sz="1653" b="1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national GHG inventories as a Tier 3 approach</a:t>
            </a:r>
            <a:r>
              <a:rPr lang="es-AR" sz="1653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; Smith et al. (2020): Australia (as part of the FullCam model, Japan (modified RothC), Switzerland, and UK (CARBINE, RothC).</a:t>
            </a: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7967" indent="0" algn="just">
              <a:lnSpc>
                <a:spcPct val="150000"/>
              </a:lnSpc>
              <a:spcBef>
                <a:spcPts val="661"/>
              </a:spcBef>
              <a:spcAft>
                <a:spcPts val="0"/>
              </a:spcAft>
              <a:buSzPts val="1800"/>
              <a:buNone/>
            </a:pP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7967" indent="0" algn="just">
              <a:lnSpc>
                <a:spcPct val="150000"/>
              </a:lnSpc>
              <a:spcBef>
                <a:spcPts val="661"/>
              </a:spcBef>
              <a:spcAft>
                <a:spcPts val="661"/>
              </a:spcAft>
              <a:buSzPts val="1800"/>
              <a:buNone/>
            </a:pPr>
            <a:endParaRPr sz="1653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4"/>
          <p:cNvSpPr/>
          <p:nvPr/>
        </p:nvSpPr>
        <p:spPr>
          <a:xfrm>
            <a:off x="1680369" y="1"/>
            <a:ext cx="10073829" cy="636259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24"/>
          <p:cNvSpPr txBox="1"/>
          <p:nvPr/>
        </p:nvSpPr>
        <p:spPr>
          <a:xfrm>
            <a:off x="3890794" y="926164"/>
            <a:ext cx="6139929" cy="839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</a:pPr>
            <a:r>
              <a:rPr lang="es-AR" sz="2976" b="1">
                <a:solidFill>
                  <a:srgbClr val="833C0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RothC Data requirements 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endParaRPr sz="1984" b="1">
              <a:solidFill>
                <a:srgbClr val="833C0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9" name="Google Shape;389;p24" descr="Shovel, gardening, soil, tool, building trade, shovels, tools ic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34279" y="2265586"/>
            <a:ext cx="967340" cy="96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24" descr="Plant, flower, leaf, farm, sprout, crop ic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59880" y="2332302"/>
            <a:ext cx="1024473" cy="1024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24" descr="Symbol For Climate Change, HD Png Download , Transparent Png Image - PNGitem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98017" y="2062897"/>
            <a:ext cx="2086677" cy="1535889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24"/>
          <p:cNvSpPr/>
          <p:nvPr/>
        </p:nvSpPr>
        <p:spPr>
          <a:xfrm>
            <a:off x="9130951" y="2230070"/>
            <a:ext cx="1282448" cy="1249959"/>
          </a:xfrm>
          <a:prstGeom prst="ellipse">
            <a:avLst/>
          </a:prstGeom>
          <a:noFill/>
          <a:ln w="76200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24"/>
          <p:cNvSpPr/>
          <p:nvPr/>
        </p:nvSpPr>
        <p:spPr>
          <a:xfrm>
            <a:off x="5676786" y="2195575"/>
            <a:ext cx="1282448" cy="1260624"/>
          </a:xfrm>
          <a:prstGeom prst="ellipse">
            <a:avLst/>
          </a:prstGeom>
          <a:noFill/>
          <a:ln w="76200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24"/>
          <p:cNvSpPr txBox="1"/>
          <p:nvPr/>
        </p:nvSpPr>
        <p:spPr>
          <a:xfrm>
            <a:off x="2921093" y="1596252"/>
            <a:ext cx="1672813" cy="53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</a:pPr>
            <a:r>
              <a:rPr lang="es-AR" sz="2976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Climate</a:t>
            </a:r>
            <a:endParaRPr sz="2976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24"/>
          <p:cNvSpPr txBox="1"/>
          <p:nvPr/>
        </p:nvSpPr>
        <p:spPr>
          <a:xfrm>
            <a:off x="5777883" y="1604601"/>
            <a:ext cx="1029976" cy="53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</a:pPr>
            <a:r>
              <a:rPr lang="es-AR" sz="2976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Soil</a:t>
            </a:r>
            <a:endParaRPr sz="2976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4"/>
          <p:cNvSpPr txBox="1"/>
          <p:nvPr/>
        </p:nvSpPr>
        <p:spPr>
          <a:xfrm>
            <a:off x="9037459" y="1644634"/>
            <a:ext cx="2343922" cy="53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</a:pPr>
            <a:r>
              <a:rPr lang="es-AR" sz="2976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Management</a:t>
            </a:r>
            <a:endParaRPr sz="2976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97" name="Google Shape;397;p24"/>
          <p:cNvGraphicFramePr/>
          <p:nvPr>
            <p:extLst>
              <p:ext uri="{D42A27DB-BD31-4B8C-83A1-F6EECF244321}">
                <p14:modId xmlns:p14="http://schemas.microsoft.com/office/powerpoint/2010/main" val="123511548"/>
              </p:ext>
            </p:extLst>
          </p:nvPr>
        </p:nvGraphicFramePr>
        <p:xfrm>
          <a:off x="1680367" y="4551713"/>
          <a:ext cx="10073830" cy="3007962"/>
        </p:xfrm>
        <a:graphic>
          <a:graphicData uri="http://schemas.openxmlformats.org/drawingml/2006/table">
            <a:tbl>
              <a:tblPr bandRow="1">
                <a:noFill/>
              </a:tblPr>
              <a:tblGrid>
                <a:gridCol w="2624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1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203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b="1" u="none" strike="noStrike" cap="none"/>
                        <a:t>Climate Data</a:t>
                      </a:r>
                      <a:endParaRPr sz="1200" u="none" strike="noStrike" cap="none"/>
                    </a:p>
                  </a:txBody>
                  <a:tcPr marL="60369" marR="60369" marT="0" marB="0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b="1" u="none" strike="noStrike" cap="none"/>
                        <a:t>Soil Data</a:t>
                      </a:r>
                      <a:endParaRPr sz="1200" u="none" strike="noStrike" cap="none"/>
                    </a:p>
                  </a:txBody>
                  <a:tcPr marL="60369" marR="60369" marT="0" marB="0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b="1" u="none" strike="noStrike" cap="none" dirty="0"/>
                        <a:t>Land Use- Management Data </a:t>
                      </a:r>
                      <a:endParaRPr sz="1200" u="none" strike="noStrike" cap="none" dirty="0"/>
                    </a:p>
                  </a:txBody>
                  <a:tcPr marL="60369" marR="60369" marT="0" marB="0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5924">
                <a:tc>
                  <a:txBody>
                    <a:bodyPr/>
                    <a:lstStyle/>
                    <a:p>
                      <a:pPr marL="269875" marR="110849" lvl="0" indent="-269875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/>
                        <a:t>Monthly rainfall(mm)</a:t>
                      </a:r>
                      <a:endParaRPr sz="1200" u="none" strike="noStrike" cap="none"/>
                    </a:p>
                    <a:p>
                      <a:pPr marL="269875" marR="110849" lvl="0" indent="-269875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/>
                        <a:t>Average monthly mean air temperature (ºC)</a:t>
                      </a:r>
                      <a:endParaRPr sz="1200" u="none" strike="noStrike" cap="none"/>
                    </a:p>
                    <a:p>
                      <a:pPr marL="269875" marR="110849" lvl="0" indent="-269875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/>
                        <a:t>Monthly open pan evaporation (mm)/evapotranspiration (mm)</a:t>
                      </a:r>
                      <a:endParaRPr sz="1200" u="none" strike="noStrike" cap="none"/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200" u="none" strike="noStrike" cap="none"/>
                    </a:p>
                  </a:txBody>
                  <a:tcPr marL="60369" marR="60369" marT="0" marB="0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290099" lvl="0" indent="-31750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Total initial 0-30cm SOC stocks (t C ha</a:t>
                      </a:r>
                      <a:r>
                        <a:rPr lang="es-AR" sz="1200" u="none" strike="noStrike" cap="none" baseline="30000" dirty="0"/>
                        <a:t>-1</a:t>
                      </a:r>
                      <a:r>
                        <a:rPr lang="es-AR" sz="1200" u="none" strike="noStrike" cap="none" dirty="0"/>
                        <a:t>)</a:t>
                      </a:r>
                      <a:endParaRPr sz="1200" u="none" strike="noStrike" cap="none" dirty="0"/>
                    </a:p>
                    <a:p>
                      <a:pPr marL="360000" marR="290099" lvl="0" indent="-31750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Initial C stocks of the different pools (t C ha</a:t>
                      </a:r>
                      <a:r>
                        <a:rPr lang="es-AR" sz="1200" u="none" strike="noStrike" cap="none" baseline="30000" dirty="0"/>
                        <a:t>-1</a:t>
                      </a:r>
                      <a:r>
                        <a:rPr lang="es-AR" sz="1200" u="none" strike="noStrike" cap="none" dirty="0"/>
                        <a:t>): DPM, RPM, BIO, HUM, IOM </a:t>
                      </a:r>
                      <a:endParaRPr sz="1200" u="none" strike="noStrike" cap="none" dirty="0"/>
                    </a:p>
                    <a:p>
                      <a:pPr marL="360000" marR="290099" lvl="0" indent="-31750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Clay content (%) at simulation depth.</a:t>
                      </a:r>
                      <a:endParaRPr sz="1200" u="none" strike="noStrike" cap="none" dirty="0"/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200" u="none" strike="noStrike" cap="none" dirty="0"/>
                    </a:p>
                  </a:txBody>
                  <a:tcPr marL="60369" marR="60369" marT="0" marB="0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242570" marR="0" lvl="0" indent="-24257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Monthly Soil cover (binary: bare vs. vegetated) </a:t>
                      </a:r>
                      <a:endParaRPr sz="1200" u="none" strike="noStrike" cap="none" dirty="0"/>
                    </a:p>
                    <a:p>
                      <a:pPr marL="242570" marR="0" lvl="0" indent="-24257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Irrigation (to be added to rainfall amounts)</a:t>
                      </a:r>
                      <a:endParaRPr sz="1200" u="none" strike="noStrike" cap="none" dirty="0"/>
                    </a:p>
                    <a:p>
                      <a:pPr marL="242570" marR="0" lvl="0" indent="-24257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Monthly Carbon inputs from plant residues (aboveground + </a:t>
                      </a:r>
                      <a:r>
                        <a:rPr lang="es-AR" sz="1200" dirty="0"/>
                        <a:t>belowground</a:t>
                      </a:r>
                      <a:r>
                        <a:rPr lang="es-AR" sz="1200" u="none" strike="noStrike" cap="none" dirty="0"/>
                        <a:t>), (t C ha</a:t>
                      </a:r>
                      <a:r>
                        <a:rPr lang="es-AR" sz="1200" u="none" strike="noStrike" cap="none" baseline="30000" dirty="0"/>
                        <a:t>-1</a:t>
                      </a:r>
                      <a:r>
                        <a:rPr lang="es-AR" sz="1200" u="none" strike="noStrike" cap="none" dirty="0"/>
                        <a:t>) </a:t>
                      </a:r>
                      <a:endParaRPr sz="1200" u="none" strike="noStrike" cap="none" dirty="0"/>
                    </a:p>
                    <a:p>
                      <a:pPr marL="242570" marR="0" lvl="0" indent="-24257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Monthly Carbon inputs from organic fertilizers and grazing animals’ excretion (t C ha</a:t>
                      </a:r>
                      <a:r>
                        <a:rPr lang="es-AR" sz="1200" u="none" strike="noStrike" cap="none" baseline="30000" dirty="0"/>
                        <a:t>-1</a:t>
                      </a:r>
                      <a:r>
                        <a:rPr lang="es-AR" sz="1200" u="none" strike="noStrike" cap="none" dirty="0"/>
                        <a:t>)</a:t>
                      </a:r>
                      <a:endParaRPr sz="1200" u="none" strike="noStrike" cap="none" dirty="0"/>
                    </a:p>
                    <a:p>
                      <a:pPr marL="242570" marR="0" lvl="0" indent="-242570" algn="just" rtl="0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es-AR" sz="1200" u="none" strike="noStrike" cap="none" dirty="0"/>
                        <a:t>DPM/RPM ratio, an estimate of the decomposability of the incoming plant material </a:t>
                      </a:r>
                      <a:endParaRPr sz="1200" u="none" strike="noStrike" cap="none" dirty="0"/>
                    </a:p>
                  </a:txBody>
                  <a:tcPr marL="60369" marR="60369" marT="0" marB="0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5"/>
          <p:cNvSpPr txBox="1">
            <a:spLocks noGrp="1"/>
          </p:cNvSpPr>
          <p:nvPr>
            <p:ph type="title"/>
          </p:nvPr>
        </p:nvSpPr>
        <p:spPr>
          <a:xfrm>
            <a:off x="1680369" y="11406"/>
            <a:ext cx="9522591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3200"/>
            </a:pPr>
            <a:r>
              <a:rPr lang="es-AR" sz="4464" dirty="0">
                <a:solidFill>
                  <a:schemeClr val="tx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RothC  model</a:t>
            </a:r>
            <a:endParaRPr sz="2645" baseline="-25000" dirty="0">
              <a:solidFill>
                <a:schemeClr val="tx1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3" name="Google Shape;403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32471" y="827510"/>
            <a:ext cx="8639919" cy="6732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a43db9222d_0_12"/>
          <p:cNvSpPr txBox="1">
            <a:spLocks noGrp="1"/>
          </p:cNvSpPr>
          <p:nvPr>
            <p:ph type="title"/>
          </p:nvPr>
        </p:nvSpPr>
        <p:spPr>
          <a:xfrm>
            <a:off x="2373302" y="1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SOC dynamics in RothC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09" name="Google Shape;409;ga43db9222d_0_12"/>
          <p:cNvSpPr txBox="1">
            <a:spLocks noGrp="1"/>
          </p:cNvSpPr>
          <p:nvPr>
            <p:ph idx="1"/>
          </p:nvPr>
        </p:nvSpPr>
        <p:spPr>
          <a:xfrm>
            <a:off x="3636866" y="993293"/>
            <a:ext cx="6803350" cy="374169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AR" dirty="0">
                <a:solidFill>
                  <a:schemeClr val="tx1"/>
                </a:solidFill>
              </a:rPr>
              <a:t>The amount of SOC of each pool (Y) decomposes following an </a:t>
            </a:r>
            <a:r>
              <a:rPr lang="es-AR" b="1" dirty="0">
                <a:solidFill>
                  <a:schemeClr val="tx1"/>
                </a:solidFill>
              </a:rPr>
              <a:t>exponential decay function</a:t>
            </a:r>
            <a:r>
              <a:rPr lang="es-AR" dirty="0">
                <a:solidFill>
                  <a:schemeClr val="tx1"/>
                </a:solidFill>
              </a:rPr>
              <a:t>: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s-AR" sz="4464" dirty="0">
                <a:solidFill>
                  <a:schemeClr val="tx1"/>
                </a:solidFill>
              </a:rPr>
              <a:t>Y . e</a:t>
            </a:r>
            <a:r>
              <a:rPr lang="es-AR" sz="4464" baseline="30000" dirty="0">
                <a:solidFill>
                  <a:schemeClr val="tx1"/>
                </a:solidFill>
              </a:rPr>
              <a:t> -</a:t>
            </a:r>
            <a:r>
              <a:rPr lang="es-AR" sz="4464" b="1" baseline="30000" dirty="0">
                <a:solidFill>
                  <a:schemeClr val="tx1"/>
                </a:solidFill>
              </a:rPr>
              <a:t>k</a:t>
            </a:r>
            <a:r>
              <a:rPr lang="es-AR" sz="4464" baseline="30000" dirty="0">
                <a:solidFill>
                  <a:schemeClr val="tx1"/>
                </a:solidFill>
              </a:rPr>
              <a:t>t</a:t>
            </a:r>
            <a:endParaRPr sz="4464" baseline="30000" dirty="0">
              <a:solidFill>
                <a:schemeClr val="tx1"/>
              </a:solidFill>
            </a:endParaRPr>
          </a:p>
        </p:txBody>
      </p:sp>
      <p:cxnSp>
        <p:nvCxnSpPr>
          <p:cNvPr id="410" name="Google Shape;410;ga43db9222d_0_12"/>
          <p:cNvCxnSpPr/>
          <p:nvPr/>
        </p:nvCxnSpPr>
        <p:spPr>
          <a:xfrm rot="10800000" flipH="1">
            <a:off x="3807002" y="3459525"/>
            <a:ext cx="32489" cy="2375667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411" name="Google Shape;411;ga43db9222d_0_12"/>
          <p:cNvCxnSpPr/>
          <p:nvPr/>
        </p:nvCxnSpPr>
        <p:spPr>
          <a:xfrm>
            <a:off x="3822248" y="5848851"/>
            <a:ext cx="5736173" cy="44393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412" name="Google Shape;412;ga43db9222d_0_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9532" y="3416222"/>
            <a:ext cx="6013445" cy="246247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ga43db9222d_0_12"/>
          <p:cNvSpPr txBox="1"/>
          <p:nvPr/>
        </p:nvSpPr>
        <p:spPr>
          <a:xfrm>
            <a:off x="2870505" y="3783704"/>
            <a:ext cx="946398" cy="432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Stock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ga43db9222d_0_12"/>
          <p:cNvSpPr txBox="1"/>
          <p:nvPr/>
        </p:nvSpPr>
        <p:spPr>
          <a:xfrm>
            <a:off x="6128783" y="5789053"/>
            <a:ext cx="1354371" cy="483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Months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ga43db9222d_0_12"/>
          <p:cNvSpPr txBox="1"/>
          <p:nvPr/>
        </p:nvSpPr>
        <p:spPr>
          <a:xfrm>
            <a:off x="5482781" y="2524929"/>
            <a:ext cx="5123097" cy="788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k</a:t>
            </a: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= annual decomposition constant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 = time, months 1/12 (0,083)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a43db9222d_0_99"/>
          <p:cNvSpPr txBox="1">
            <a:spLocks noGrp="1"/>
          </p:cNvSpPr>
          <p:nvPr>
            <p:ph type="title"/>
          </p:nvPr>
        </p:nvSpPr>
        <p:spPr>
          <a:xfrm>
            <a:off x="2111375" y="323454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Decomposition rates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20" name="Google Shape;420;ga43db9222d_0_99"/>
          <p:cNvSpPr txBox="1">
            <a:spLocks noGrp="1"/>
          </p:cNvSpPr>
          <p:nvPr>
            <p:ph idx="1"/>
          </p:nvPr>
        </p:nvSpPr>
        <p:spPr>
          <a:xfrm>
            <a:off x="1751336" y="1528067"/>
            <a:ext cx="10008071" cy="441201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Autofit/>
          </a:bodyPr>
          <a:lstStyle/>
          <a:p>
            <a:pPr marL="377967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AR" sz="2480" b="1" dirty="0">
                <a:solidFill>
                  <a:schemeClr val="tx1"/>
                </a:solidFill>
              </a:rPr>
              <a:t>C</a:t>
            </a:r>
            <a:r>
              <a:rPr lang="es-AR" sz="2563" b="1" dirty="0">
                <a:solidFill>
                  <a:schemeClr val="tx1"/>
                </a:solidFill>
              </a:rPr>
              <a:t>onstants (</a:t>
            </a:r>
            <a:r>
              <a:rPr lang="es-AR" sz="2563" b="1" i="1" dirty="0">
                <a:solidFill>
                  <a:schemeClr val="tx1"/>
                </a:solidFill>
              </a:rPr>
              <a:t>k), </a:t>
            </a:r>
            <a:r>
              <a:rPr lang="es-AR" sz="2563" i="1" dirty="0">
                <a:solidFill>
                  <a:schemeClr val="tx1"/>
                </a:solidFill>
              </a:rPr>
              <a:t>in years</a:t>
            </a:r>
            <a:r>
              <a:rPr lang="es-AR" sz="2563" i="1" baseline="30000" dirty="0">
                <a:solidFill>
                  <a:schemeClr val="tx1"/>
                </a:solidFill>
              </a:rPr>
              <a:t>-1</a:t>
            </a:r>
            <a:r>
              <a:rPr lang="es-AR" sz="2563" i="1" dirty="0">
                <a:solidFill>
                  <a:schemeClr val="tx1"/>
                </a:solidFill>
              </a:rPr>
              <a:t>, different for each pool:</a:t>
            </a:r>
            <a:endParaRPr sz="2563" dirty="0"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397"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DPM (decomposable plant mat): </a:t>
            </a:r>
            <a:r>
              <a:rPr lang="es-AR" b="1" dirty="0">
                <a:solidFill>
                  <a:schemeClr val="tx1"/>
                </a:solidFill>
              </a:rPr>
              <a:t>10.0</a:t>
            </a:r>
            <a:r>
              <a:rPr lang="es-AR" dirty="0">
                <a:solidFill>
                  <a:schemeClr val="tx1"/>
                </a:solidFill>
              </a:rPr>
              <a:t> .... 0.1 years </a:t>
            </a:r>
            <a:r>
              <a:rPr lang="es-AR" sz="2232" dirty="0">
                <a:solidFill>
                  <a:schemeClr val="tx1"/>
                </a:solidFill>
              </a:rPr>
              <a:t>(</a:t>
            </a:r>
            <a:r>
              <a:rPr lang="es-AR" sz="1600" dirty="0">
                <a:solidFill>
                  <a:schemeClr val="tx1"/>
                </a:solidFill>
              </a:rPr>
              <a:t>turnover time</a:t>
            </a:r>
            <a:r>
              <a:rPr lang="es-AR" sz="2232" dirty="0">
                <a:solidFill>
                  <a:schemeClr val="tx1"/>
                </a:solidFill>
              </a:rPr>
              <a:t>)</a:t>
            </a:r>
            <a:endParaRPr sz="2232"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RPM  (resistant plant material): </a:t>
            </a:r>
            <a:r>
              <a:rPr lang="es-AR" b="1" dirty="0">
                <a:solidFill>
                  <a:schemeClr val="tx1"/>
                </a:solidFill>
              </a:rPr>
              <a:t>0.3</a:t>
            </a:r>
            <a:r>
              <a:rPr lang="es-AR" dirty="0">
                <a:solidFill>
                  <a:schemeClr val="tx1"/>
                </a:solidFill>
              </a:rPr>
              <a:t>   ......3.3 years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BIO (microbial biomass): </a:t>
            </a:r>
            <a:r>
              <a:rPr lang="es-AR" b="1" dirty="0">
                <a:solidFill>
                  <a:schemeClr val="tx1"/>
                </a:solidFill>
              </a:rPr>
              <a:t>0.66</a:t>
            </a:r>
            <a:r>
              <a:rPr lang="es-AR" dirty="0">
                <a:solidFill>
                  <a:schemeClr val="tx1"/>
                </a:solidFill>
              </a:rPr>
              <a:t>      .............. 1.5 years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HUM (Humified organic C) : </a:t>
            </a:r>
            <a:r>
              <a:rPr lang="es-AR" b="1" dirty="0">
                <a:solidFill>
                  <a:schemeClr val="tx1"/>
                </a:solidFill>
              </a:rPr>
              <a:t>0.02</a:t>
            </a:r>
            <a:r>
              <a:rPr lang="es-AR" dirty="0">
                <a:solidFill>
                  <a:schemeClr val="tx1"/>
                </a:solidFill>
              </a:rPr>
              <a:t> ............... 50 years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IOM (Inert) .....0.000000 ......................... α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a43db9222d_0_180"/>
          <p:cNvSpPr txBox="1"/>
          <p:nvPr/>
        </p:nvSpPr>
        <p:spPr>
          <a:xfrm>
            <a:off x="3521421" y="4586048"/>
            <a:ext cx="5525614" cy="483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3059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b= soil moisture factor</a:t>
            </a:r>
            <a:endParaRPr sz="1571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ga43db9222d_0_180"/>
          <p:cNvSpPr txBox="1">
            <a:spLocks noGrp="1"/>
          </p:cNvSpPr>
          <p:nvPr>
            <p:ph type="title"/>
          </p:nvPr>
        </p:nvSpPr>
        <p:spPr>
          <a:xfrm>
            <a:off x="2089829" y="857792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SOC dynamics in RothC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28" name="Google Shape;428;ga43db9222d_0_180"/>
          <p:cNvSpPr txBox="1">
            <a:spLocks noGrp="1"/>
          </p:cNvSpPr>
          <p:nvPr>
            <p:ph idx="1"/>
          </p:nvPr>
        </p:nvSpPr>
        <p:spPr>
          <a:xfrm>
            <a:off x="2373302" y="1953625"/>
            <a:ext cx="8693170" cy="382973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s-AR" sz="2976">
                <a:solidFill>
                  <a:schemeClr val="tx1"/>
                </a:solidFill>
              </a:rPr>
              <a:t>… These </a:t>
            </a:r>
            <a:r>
              <a:rPr lang="es-AR" sz="2976" b="1">
                <a:solidFill>
                  <a:schemeClr val="tx1"/>
                </a:solidFill>
              </a:rPr>
              <a:t>k</a:t>
            </a:r>
            <a:r>
              <a:rPr lang="es-AR" sz="2976">
                <a:solidFill>
                  <a:schemeClr val="tx1"/>
                </a:solidFill>
              </a:rPr>
              <a:t> are affected by different factors: </a:t>
            </a:r>
            <a:endParaRPr sz="2976" baseline="30000"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429" name="Google Shape;429;ga43db9222d_0_180"/>
          <p:cNvSpPr/>
          <p:nvPr/>
        </p:nvSpPr>
        <p:spPr>
          <a:xfrm>
            <a:off x="3550318" y="2959330"/>
            <a:ext cx="1362555" cy="636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</a:pPr>
            <a:r>
              <a:rPr lang="es-AR" sz="3637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Y . e</a:t>
            </a:r>
            <a:r>
              <a:rPr lang="es-AR" sz="3637" baseline="300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-</a:t>
            </a:r>
            <a:r>
              <a:rPr lang="es-AR" sz="3968" b="1" baseline="300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k</a:t>
            </a:r>
            <a:r>
              <a:rPr lang="es-AR" sz="3637" baseline="300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3637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ga43db9222d_0_180"/>
          <p:cNvSpPr/>
          <p:nvPr/>
        </p:nvSpPr>
        <p:spPr>
          <a:xfrm>
            <a:off x="6034080" y="2948531"/>
            <a:ext cx="2381619" cy="636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</a:pPr>
            <a:r>
              <a:rPr lang="es-AR" sz="3637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Y . e</a:t>
            </a:r>
            <a:r>
              <a:rPr lang="es-AR" sz="3637" baseline="300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–</a:t>
            </a:r>
            <a:r>
              <a:rPr lang="es-AR" sz="3637" b="1" baseline="300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k</a:t>
            </a:r>
            <a:r>
              <a:rPr lang="es-AR" sz="3637" baseline="300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a.b.c. t</a:t>
            </a:r>
            <a:endParaRPr sz="3637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ga43db9222d_0_180"/>
          <p:cNvSpPr/>
          <p:nvPr/>
        </p:nvSpPr>
        <p:spPr>
          <a:xfrm>
            <a:off x="5262028" y="3041797"/>
            <a:ext cx="615555" cy="45360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ga43db9222d_0_180"/>
          <p:cNvSpPr txBox="1"/>
          <p:nvPr/>
        </p:nvSpPr>
        <p:spPr>
          <a:xfrm>
            <a:off x="4080337" y="4002900"/>
            <a:ext cx="4407843" cy="483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3059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a= temperature factor</a:t>
            </a:r>
            <a:endParaRPr sz="1571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ga43db9222d_0_180"/>
          <p:cNvSpPr txBox="1"/>
          <p:nvPr/>
        </p:nvSpPr>
        <p:spPr>
          <a:xfrm>
            <a:off x="3211733" y="5169195"/>
            <a:ext cx="5522142" cy="483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3059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c= soil cover factor</a:t>
            </a:r>
            <a:endParaRPr sz="1571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1"/>
          <p:cNvSpPr txBox="1"/>
          <p:nvPr/>
        </p:nvSpPr>
        <p:spPr>
          <a:xfrm>
            <a:off x="8355932" y="2413064"/>
            <a:ext cx="3188140" cy="1411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893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&gt; Temperature, </a:t>
            </a:r>
            <a:endParaRPr sz="2893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893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&gt; decomposition rate</a:t>
            </a:r>
            <a:endParaRPr sz="173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31"/>
          <p:cNvSpPr txBox="1">
            <a:spLocks noGrp="1"/>
          </p:cNvSpPr>
          <p:nvPr>
            <p:ph type="title"/>
          </p:nvPr>
        </p:nvSpPr>
        <p:spPr>
          <a:xfrm>
            <a:off x="1738133" y="1074178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rgbClr val="FF9900"/>
                </a:solidFill>
              </a:rPr>
              <a:t>Temperature factor  (a)</a:t>
            </a:r>
            <a:endParaRPr dirty="0">
              <a:solidFill>
                <a:srgbClr val="FF9900"/>
              </a:solidFill>
            </a:endParaRPr>
          </a:p>
        </p:txBody>
      </p:sp>
      <p:pic>
        <p:nvPicPr>
          <p:cNvPr id="440" name="Google Shape;44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2304" y="2170124"/>
            <a:ext cx="5504223" cy="3978293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31"/>
          <p:cNvSpPr txBox="1"/>
          <p:nvPr/>
        </p:nvSpPr>
        <p:spPr>
          <a:xfrm>
            <a:off x="8832402" y="5843006"/>
            <a:ext cx="1598906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From: CSIRO: 2008</a:t>
            </a: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3"/>
          <p:cNvSpPr txBox="1">
            <a:spLocks noGrp="1"/>
          </p:cNvSpPr>
          <p:nvPr>
            <p:ph type="title"/>
          </p:nvPr>
        </p:nvSpPr>
        <p:spPr>
          <a:xfrm>
            <a:off x="1680368" y="894406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rgbClr val="0070C0"/>
                </a:solidFill>
              </a:rPr>
              <a:t>Soil moisture factor (b)</a:t>
            </a:r>
            <a:endParaRPr/>
          </a:p>
        </p:txBody>
      </p:sp>
      <p:pic>
        <p:nvPicPr>
          <p:cNvPr id="447" name="Google Shape;447;p33"/>
          <p:cNvPicPr preferRelativeResize="0"/>
          <p:nvPr/>
        </p:nvPicPr>
        <p:blipFill rotWithShape="1">
          <a:blip r:embed="rId3">
            <a:alphaModFix/>
          </a:blip>
          <a:srcRect t="13032"/>
          <a:stretch/>
        </p:blipFill>
        <p:spPr>
          <a:xfrm>
            <a:off x="2508862" y="2577731"/>
            <a:ext cx="7559278" cy="3919028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33"/>
          <p:cNvSpPr txBox="1"/>
          <p:nvPr/>
        </p:nvSpPr>
        <p:spPr>
          <a:xfrm>
            <a:off x="3034098" y="4465951"/>
            <a:ext cx="2525314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Monthly balance ET-PP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33"/>
          <p:cNvSpPr txBox="1"/>
          <p:nvPr/>
        </p:nvSpPr>
        <p:spPr>
          <a:xfrm>
            <a:off x="6962586" y="2869253"/>
            <a:ext cx="4154131" cy="1297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Dryer conditions 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(&gt; deficit)… </a:t>
            </a:r>
            <a:r>
              <a:rPr lang="es-AR" sz="2645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Lower b</a:t>
            </a:r>
            <a:r>
              <a:rPr lang="es-AR" sz="2645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,  Lower decomposition rate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33"/>
          <p:cNvSpPr txBox="1"/>
          <p:nvPr/>
        </p:nvSpPr>
        <p:spPr>
          <a:xfrm>
            <a:off x="3005399" y="3341828"/>
            <a:ext cx="2525314" cy="953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water holding capacity (mm) / </a:t>
            </a:r>
            <a:r>
              <a:rPr lang="es-AR" sz="1901" b="1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TSMD</a:t>
            </a:r>
            <a:endParaRPr sz="1571"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(Total Soil moisture deficit)</a:t>
            </a:r>
            <a:endParaRPr sz="1157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From Clay %</a:t>
            </a:r>
            <a:endParaRPr sz="1157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33"/>
          <p:cNvSpPr txBox="1"/>
          <p:nvPr/>
        </p:nvSpPr>
        <p:spPr>
          <a:xfrm>
            <a:off x="3068219" y="5157602"/>
            <a:ext cx="2525314" cy="61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if Et –PP exceeds 0.44 of TMSD , </a:t>
            </a:r>
            <a:r>
              <a:rPr lang="es-AR" sz="1984" b="1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b </a:t>
            </a:r>
            <a:r>
              <a:rPr lang="es-AR" sz="1488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decreases  0.2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33"/>
          <p:cNvSpPr/>
          <p:nvPr/>
        </p:nvSpPr>
        <p:spPr>
          <a:xfrm>
            <a:off x="4058543" y="4285587"/>
            <a:ext cx="291572" cy="19438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33"/>
          <p:cNvSpPr/>
          <p:nvPr/>
        </p:nvSpPr>
        <p:spPr>
          <a:xfrm>
            <a:off x="4005182" y="4995407"/>
            <a:ext cx="291572" cy="19438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54" name="Google Shape;454;p33"/>
          <p:cNvCxnSpPr/>
          <p:nvPr/>
        </p:nvCxnSpPr>
        <p:spPr>
          <a:xfrm>
            <a:off x="8922795" y="5451223"/>
            <a:ext cx="0" cy="363238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55" name="Google Shape;455;p33"/>
          <p:cNvCxnSpPr/>
          <p:nvPr/>
        </p:nvCxnSpPr>
        <p:spPr>
          <a:xfrm>
            <a:off x="5656352" y="3300110"/>
            <a:ext cx="0" cy="242599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456" name="Google Shape;456;p33"/>
          <p:cNvSpPr txBox="1"/>
          <p:nvPr/>
        </p:nvSpPr>
        <p:spPr>
          <a:xfrm>
            <a:off x="5676512" y="5451224"/>
            <a:ext cx="1374064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0.44 Max TMSD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33"/>
          <p:cNvSpPr txBox="1"/>
          <p:nvPr/>
        </p:nvSpPr>
        <p:spPr>
          <a:xfrm>
            <a:off x="8005980" y="5354191"/>
            <a:ext cx="992527" cy="53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Max TMSD</a:t>
            </a: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 44</a:t>
            </a: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34"/>
          <p:cNvSpPr txBox="1"/>
          <p:nvPr/>
        </p:nvSpPr>
        <p:spPr>
          <a:xfrm>
            <a:off x="6133954" y="2174400"/>
            <a:ext cx="4538047" cy="814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239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Vegetated, </a:t>
            </a:r>
            <a:r>
              <a:rPr lang="es-AR" sz="2397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Lower “c” </a:t>
            </a:r>
            <a:r>
              <a:rPr lang="es-AR" sz="239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Lower decomposition rate</a:t>
            </a:r>
            <a:endParaRPr sz="157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34"/>
          <p:cNvSpPr txBox="1">
            <a:spLocks noGrp="1"/>
          </p:cNvSpPr>
          <p:nvPr>
            <p:ph type="title"/>
          </p:nvPr>
        </p:nvSpPr>
        <p:spPr>
          <a:xfrm>
            <a:off x="1680368" y="945109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rgbClr val="00B050"/>
                </a:solidFill>
              </a:rPr>
              <a:t>Soil/vegetation cover factor (c)</a:t>
            </a:r>
            <a:endParaRPr/>
          </a:p>
        </p:txBody>
      </p:sp>
      <p:pic>
        <p:nvPicPr>
          <p:cNvPr id="464" name="Google Shape;464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0369" y="2040942"/>
            <a:ext cx="3651695" cy="125920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34"/>
          <p:cNvSpPr/>
          <p:nvPr/>
        </p:nvSpPr>
        <p:spPr>
          <a:xfrm>
            <a:off x="5332063" y="2335344"/>
            <a:ext cx="583144" cy="5183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6" name="Google Shape;466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7092" y="3516409"/>
            <a:ext cx="2892019" cy="2578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73486" y="3471979"/>
            <a:ext cx="2757890" cy="25217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8" name="Google Shape;468;p34"/>
          <p:cNvCxnSpPr/>
          <p:nvPr/>
        </p:nvCxnSpPr>
        <p:spPr>
          <a:xfrm rot="10800000" flipH="1">
            <a:off x="3955262" y="3891275"/>
            <a:ext cx="2049785" cy="447902"/>
          </a:xfrm>
          <a:prstGeom prst="straightConnector1">
            <a:avLst/>
          </a:prstGeom>
          <a:noFill/>
          <a:ln w="9525" cap="flat" cmpd="sng">
            <a:solidFill>
              <a:srgbClr val="C0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69" name="Google Shape;469;p34"/>
          <p:cNvCxnSpPr/>
          <p:nvPr/>
        </p:nvCxnSpPr>
        <p:spPr>
          <a:xfrm rot="10800000" flipH="1">
            <a:off x="8220686" y="3886439"/>
            <a:ext cx="2034904" cy="777504"/>
          </a:xfrm>
          <a:prstGeom prst="straightConnector1">
            <a:avLst/>
          </a:prstGeom>
          <a:noFill/>
          <a:ln w="9525" cap="flat" cmpd="sng">
            <a:solidFill>
              <a:srgbClr val="C0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470" name="Google Shape;470;p34"/>
          <p:cNvSpPr txBox="1"/>
          <p:nvPr/>
        </p:nvSpPr>
        <p:spPr>
          <a:xfrm>
            <a:off x="6067377" y="3665939"/>
            <a:ext cx="1264592" cy="1196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July 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crops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Bare;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c=1.0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34"/>
          <p:cNvSpPr txBox="1"/>
          <p:nvPr/>
        </p:nvSpPr>
        <p:spPr>
          <a:xfrm>
            <a:off x="10421671" y="3516411"/>
            <a:ext cx="1264592" cy="305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January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Growing crops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veg.;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8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c=0.6</a:t>
            </a:r>
            <a:endParaRPr sz="181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132033A-0212-4001-9229-53A67E56AF3F}"/>
              </a:ext>
            </a:extLst>
          </p:cNvPr>
          <p:cNvSpPr txBox="1"/>
          <p:nvPr/>
        </p:nvSpPr>
        <p:spPr>
          <a:xfrm>
            <a:off x="6503863" y="2213788"/>
            <a:ext cx="526282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35237">
              <a:tabLst>
                <a:tab pos="307616" algn="l"/>
              </a:tabLst>
            </a:pPr>
            <a:r>
              <a:rPr lang="en-US" sz="16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Classifying Satellite Imagery in R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4.1 Loading packages and preparing the data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4.2 Exploring the imagery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4.3 Calculating NDVI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202855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4.4 Supervised Classification</a:t>
            </a:r>
          </a:p>
          <a:p>
            <a:pPr marL="202855" indent="135237">
              <a:tabLst>
                <a:tab pos="202855" algn="l"/>
              </a:tabLst>
            </a:pPr>
            <a:endParaRPr lang="uk-UA" sz="1600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35237">
              <a:tabLst>
                <a:tab pos="307616" algn="l"/>
              </a:tabLst>
            </a:pPr>
            <a:r>
              <a:rPr lang="en-US" sz="2000" b="1" kern="0" dirty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SOC sequestration potential modelling</a:t>
            </a:r>
            <a:endParaRPr lang="uk-UA" sz="2000" b="1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5.1 Theoretical background</a:t>
            </a:r>
            <a:endParaRPr lang="uk-UA" sz="2000" b="1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</a:t>
            </a:r>
            <a:r>
              <a:rPr lang="uk-UA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Software and data requirements</a:t>
            </a:r>
            <a:endParaRPr lang="uk-UA" sz="2000" b="1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</a:t>
            </a:r>
            <a:r>
              <a:rPr lang="uk-UA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Model script running</a:t>
            </a:r>
            <a:endParaRPr lang="uk-UA" sz="2000" b="1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02855" indent="135237">
              <a:tabLst>
                <a:tab pos="472853" algn="l"/>
              </a:tabLst>
            </a:pP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</a:t>
            </a:r>
            <a:r>
              <a:rPr lang="uk-UA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en-US" sz="2000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Maps creation</a:t>
            </a:r>
            <a:endParaRPr lang="uk-UA" sz="2000" b="1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831433-72FA-462B-A999-1768D1FB36B6}"/>
              </a:ext>
            </a:extLst>
          </p:cNvPr>
          <p:cNvSpPr txBox="1"/>
          <p:nvPr/>
        </p:nvSpPr>
        <p:spPr>
          <a:xfrm>
            <a:off x="1031255" y="1115541"/>
            <a:ext cx="75933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35237"/>
            <a:r>
              <a:rPr lang="en-US" sz="16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Introduction to R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	Why use R?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1.2	Obtaining and installing R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1.3	Working with R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1.4	Packages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1.5	Using output as input: reusing results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1.6	GIS-based Modelling Spatially Distributed </a:t>
            </a: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Phenomena with Limited Data </a:t>
            </a:r>
          </a:p>
          <a:p>
            <a:pPr indent="171427">
              <a:tabLst>
                <a:tab pos="278569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(on soil mapping example)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35237"/>
            <a:endParaRPr lang="en-US" sz="1600" b="1" kern="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5237"/>
            <a:r>
              <a:rPr lang="en-US" sz="16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Creating a dataset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	Understanding datasets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	Data structures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2.3	Data input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2.4	Annotating datasets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293331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2.5	Useful functions for working with data objects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35237"/>
            <a:endParaRPr lang="en-US" sz="1600" b="1" kern="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5237"/>
            <a:r>
              <a:rPr lang="en-US" sz="16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Getting started with graphs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3.1	Working with graphs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3.2	A simple example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	Graphical parameters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3.4	Adding text, customized axes, and legends 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171427">
              <a:tabLst>
                <a:tab pos="307616" algn="l"/>
              </a:tabLst>
            </a:pPr>
            <a:r>
              <a:rPr lang="en-US" sz="1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3.5	Combining graphs. Creating a figure arrangement with fine control</a:t>
            </a:r>
            <a:endParaRPr lang="uk-UA" sz="1600" kern="11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FD6C14-0EFA-4533-960E-8227EAD6A1A1}"/>
              </a:ext>
            </a:extLst>
          </p:cNvPr>
          <p:cNvSpPr txBox="1"/>
          <p:nvPr/>
        </p:nvSpPr>
        <p:spPr>
          <a:xfrm>
            <a:off x="7007919" y="611485"/>
            <a:ext cx="5038328" cy="784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99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uk-UA" sz="4499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75A99A-9A78-44F2-BE28-9329EF609FA8}"/>
              </a:ext>
            </a:extLst>
          </p:cNvPr>
          <p:cNvSpPr/>
          <p:nvPr/>
        </p:nvSpPr>
        <p:spPr bwMode="auto">
          <a:xfrm>
            <a:off x="6565327" y="3635822"/>
            <a:ext cx="4691065" cy="1686509"/>
          </a:xfrm>
          <a:prstGeom prst="rect">
            <a:avLst/>
          </a:prstGeom>
          <a:noFill/>
          <a:ln w="698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75" tIns="34287" rIns="68575" bIns="34287" numCol="1" rtlCol="0" anchor="t" anchorCtr="0" compatLnSpc="1">
            <a:prstTxWarp prst="textNoShape">
              <a:avLst/>
            </a:prstTxWarp>
          </a:bodyPr>
          <a:lstStyle/>
          <a:p>
            <a:pPr defTabSz="336902" eaLnBrk="1">
              <a:lnSpc>
                <a:spcPct val="93000"/>
              </a:lnSpc>
              <a:buClr>
                <a:srgbClr val="000000"/>
              </a:buClr>
              <a:buSzPct val="100000"/>
            </a:pPr>
            <a:endParaRPr lang="uk-UA" sz="30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5"/>
          <p:cNvSpPr txBox="1">
            <a:spLocks noGrp="1"/>
          </p:cNvSpPr>
          <p:nvPr>
            <p:ph type="title"/>
          </p:nvPr>
        </p:nvSpPr>
        <p:spPr>
          <a:xfrm>
            <a:off x="1680368" y="838465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Soil texture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77" name="Google Shape;477;p35"/>
          <p:cNvSpPr txBox="1">
            <a:spLocks noGrp="1"/>
          </p:cNvSpPr>
          <p:nvPr>
            <p:ph idx="1"/>
          </p:nvPr>
        </p:nvSpPr>
        <p:spPr>
          <a:xfrm>
            <a:off x="2900877" y="1706867"/>
            <a:ext cx="8331568" cy="37415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377967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AR" sz="2976" b="1" dirty="0">
                <a:solidFill>
                  <a:srgbClr val="833C0B"/>
                </a:solidFill>
              </a:rPr>
              <a:t>Clay% </a:t>
            </a:r>
            <a:r>
              <a:rPr lang="es-AR" dirty="0">
                <a:solidFill>
                  <a:schemeClr val="tx1"/>
                </a:solidFill>
              </a:rPr>
              <a:t>… affects the proportion of C from each pool that is released as </a:t>
            </a:r>
            <a:r>
              <a:rPr lang="es-AR" b="1" dirty="0">
                <a:solidFill>
                  <a:srgbClr val="FF0000"/>
                </a:solidFill>
              </a:rPr>
              <a:t>CO</a:t>
            </a:r>
            <a:r>
              <a:rPr lang="es-AR" b="1" baseline="-25000" dirty="0">
                <a:solidFill>
                  <a:srgbClr val="FF0000"/>
                </a:solidFill>
              </a:rPr>
              <a:t>2</a:t>
            </a:r>
            <a:r>
              <a:rPr lang="es-AR" dirty="0"/>
              <a:t> </a:t>
            </a:r>
            <a:r>
              <a:rPr lang="es-AR" dirty="0">
                <a:solidFill>
                  <a:schemeClr val="tx1"/>
                </a:solidFill>
              </a:rPr>
              <a:t>or to </a:t>
            </a:r>
            <a:r>
              <a:rPr lang="es-AR" b="1" dirty="0">
                <a:solidFill>
                  <a:srgbClr val="FF0000"/>
                </a:solidFill>
              </a:rPr>
              <a:t>Soil organic carbon pools</a:t>
            </a:r>
            <a:endParaRPr dirty="0"/>
          </a:p>
          <a:p>
            <a:pPr marL="566951" lvl="1" indent="-188984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s-AR" dirty="0">
                <a:solidFill>
                  <a:schemeClr val="tx1"/>
                </a:solidFill>
              </a:rPr>
              <a:t>From that… </a:t>
            </a:r>
            <a:r>
              <a:rPr lang="es-AR" b="1" dirty="0">
                <a:solidFill>
                  <a:srgbClr val="FF0000"/>
                </a:solidFill>
              </a:rPr>
              <a:t>46 % goes to BIO</a:t>
            </a:r>
            <a:r>
              <a:rPr lang="es-AR" dirty="0"/>
              <a:t>; </a:t>
            </a:r>
            <a:r>
              <a:rPr lang="es-AR" b="1" dirty="0">
                <a:solidFill>
                  <a:srgbClr val="FF0000"/>
                </a:solidFill>
              </a:rPr>
              <a:t>54% goes to HUM</a:t>
            </a:r>
            <a:endParaRPr b="1" dirty="0">
              <a:solidFill>
                <a:srgbClr val="FF0000"/>
              </a:solidFill>
            </a:endParaRPr>
          </a:p>
        </p:txBody>
      </p:sp>
      <p:pic>
        <p:nvPicPr>
          <p:cNvPr id="478" name="Google Shape;478;p35"/>
          <p:cNvPicPr preferRelativeResize="0"/>
          <p:nvPr/>
        </p:nvPicPr>
        <p:blipFill rotWithShape="1">
          <a:blip r:embed="rId3">
            <a:alphaModFix/>
          </a:blip>
          <a:srcRect t="18340"/>
          <a:stretch/>
        </p:blipFill>
        <p:spPr>
          <a:xfrm>
            <a:off x="3104720" y="3600399"/>
            <a:ext cx="7268819" cy="3923854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35"/>
          <p:cNvSpPr txBox="1"/>
          <p:nvPr/>
        </p:nvSpPr>
        <p:spPr>
          <a:xfrm>
            <a:off x="4995943" y="3376801"/>
            <a:ext cx="5339112" cy="890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&gt; Clay ; &gt; % to  BIO+HUM,</a:t>
            </a:r>
            <a:endParaRPr sz="115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less as CO</a:t>
            </a:r>
            <a:r>
              <a:rPr lang="es-AR" sz="2645" b="1" baseline="-25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15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0" name="Google Shape;480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2523" y="5100162"/>
            <a:ext cx="3299875" cy="885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26"/>
          <p:cNvSpPr txBox="1">
            <a:spLocks noGrp="1"/>
          </p:cNvSpPr>
          <p:nvPr>
            <p:ph type="title"/>
          </p:nvPr>
        </p:nvSpPr>
        <p:spPr>
          <a:xfrm>
            <a:off x="1751892" y="1190524"/>
            <a:ext cx="7980551" cy="6502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2880"/>
            </a:pPr>
            <a:r>
              <a:rPr lang="es-AR" sz="2381" dirty="0">
                <a:solidFill>
                  <a:schemeClr val="tx1"/>
                </a:solidFill>
              </a:rPr>
              <a:t>DPM/RPM… “Decomposability of C inputs”</a:t>
            </a:r>
            <a:br>
              <a:rPr lang="es-AR" sz="2381" dirty="0">
                <a:solidFill>
                  <a:schemeClr val="tx1"/>
                </a:solidFill>
              </a:rPr>
            </a:br>
            <a:r>
              <a:rPr lang="es-AR" sz="2381" dirty="0">
                <a:solidFill>
                  <a:schemeClr val="tx1"/>
                </a:solidFill>
              </a:rPr>
              <a:t>C inputs split between  DPM and  RPM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486" name="Google Shape;486;p26"/>
          <p:cNvPicPr preferRelativeResize="0"/>
          <p:nvPr/>
        </p:nvPicPr>
        <p:blipFill rotWithShape="1">
          <a:blip r:embed="rId3">
            <a:alphaModFix/>
          </a:blip>
          <a:srcRect b="65014"/>
          <a:stretch/>
        </p:blipFill>
        <p:spPr>
          <a:xfrm>
            <a:off x="6575872" y="993010"/>
            <a:ext cx="5413857" cy="1562691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26"/>
          <p:cNvSpPr/>
          <p:nvPr/>
        </p:nvSpPr>
        <p:spPr>
          <a:xfrm>
            <a:off x="7066354" y="2065221"/>
            <a:ext cx="559072" cy="3911532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26"/>
          <p:cNvSpPr txBox="1"/>
          <p:nvPr/>
        </p:nvSpPr>
        <p:spPr>
          <a:xfrm>
            <a:off x="7712043" y="3464868"/>
            <a:ext cx="3903147" cy="890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marL="377967" indent="-37796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s-AR" sz="264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Depends on Land Use</a:t>
            </a:r>
            <a:endParaRPr sz="264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77967" indent="-37796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s-AR" sz="264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be modified</a:t>
            </a:r>
            <a:endParaRPr sz="264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26"/>
          <p:cNvSpPr txBox="1"/>
          <p:nvPr/>
        </p:nvSpPr>
        <p:spPr>
          <a:xfrm>
            <a:off x="2030774" y="2173491"/>
            <a:ext cx="7980643" cy="37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 marL="188984" indent="-18898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90"/>
            </a:pPr>
            <a:r>
              <a:rPr lang="es-AR" sz="2389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Default values…</a:t>
            </a:r>
            <a:endParaRPr sz="239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  <a:buFont typeface="Arial"/>
              <a:buChar char="•"/>
            </a:pP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Crops and improved  pastures…</a:t>
            </a:r>
            <a:endParaRPr sz="231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r>
              <a:rPr lang="es-AR" sz="1794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DPM/RPM = 1.44</a:t>
            </a:r>
            <a:r>
              <a:rPr lang="es-AR" sz="1794" b="1" u="sng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794" b="1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(59% is DPM, 41% is RPM)</a:t>
            </a:r>
            <a:endParaRPr sz="231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75068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970"/>
            </a:pPr>
            <a:endParaRPr sz="802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  <a:buFont typeface="Arial"/>
              <a:buChar char="•"/>
            </a:pP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Grasslands, shrublands/savannas</a:t>
            </a:r>
            <a:endParaRPr sz="1794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r>
              <a:rPr lang="es-AR" sz="1794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DPM/RPM = 0.67</a:t>
            </a:r>
            <a:r>
              <a:rPr lang="es-AR" sz="1794" b="1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(41% is DPM; 59%  is RPM)</a:t>
            </a:r>
            <a:endParaRPr sz="231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370"/>
            </a:pPr>
            <a:endParaRPr sz="306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Tree crops </a:t>
            </a:r>
            <a:endParaRPr sz="1794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r>
              <a:rPr lang="es-AR" sz="1794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variable...DPM/RPM = 1.44; 0.67; 0.35 </a:t>
            </a:r>
            <a:endParaRPr sz="1794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1370"/>
            </a:pPr>
            <a:r>
              <a:rPr lang="es-AR" sz="1133" b="1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(Morais et al 2019;Farina et al 2017)  </a:t>
            </a:r>
            <a:endParaRPr sz="1133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100"/>
            </a:pPr>
            <a:endParaRPr sz="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  <a:buFont typeface="Arial"/>
              <a:buChar char="•"/>
            </a:pP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Forests  (deciduous, tropical)…</a:t>
            </a:r>
            <a:endParaRPr sz="231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r>
              <a:rPr lang="es-AR" sz="1794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DPM/RPM =0.25</a:t>
            </a:r>
            <a:r>
              <a:rPr lang="es-AR" sz="1794" b="1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(20% is DPM y 80% is RPM)</a:t>
            </a:r>
            <a:endParaRPr sz="1794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100"/>
            </a:pPr>
            <a:endParaRPr sz="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  <a:buFont typeface="Arial"/>
              <a:buChar char="•"/>
            </a:pP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Manure…</a:t>
            </a:r>
            <a:endParaRPr sz="231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r>
              <a:rPr lang="es-AR" sz="1794" b="1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DPM/RPM =1  </a:t>
            </a:r>
            <a:r>
              <a:rPr lang="es-AR" sz="179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(49% is DPM;  49% is  RPM ; 2%HUM)</a:t>
            </a:r>
            <a:endParaRPr sz="231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endParaRPr sz="1794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endParaRPr sz="1794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rgbClr val="000000"/>
              </a:buClr>
              <a:buSzPts val="2170"/>
            </a:pPr>
            <a:endParaRPr sz="1794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39"/>
          <p:cNvSpPr txBox="1">
            <a:spLocks noGrp="1"/>
          </p:cNvSpPr>
          <p:nvPr>
            <p:ph type="title"/>
          </p:nvPr>
        </p:nvSpPr>
        <p:spPr>
          <a:xfrm>
            <a:off x="1776822" y="1170651"/>
            <a:ext cx="9386104" cy="10956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rgbClr val="FF0000"/>
                </a:solidFill>
              </a:rPr>
              <a:t>RothC – Soil R 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500" name="Google Shape;500;p39"/>
          <p:cNvSpPr txBox="1">
            <a:spLocks noGrp="1"/>
          </p:cNvSpPr>
          <p:nvPr>
            <p:ph idx="1"/>
          </p:nvPr>
        </p:nvSpPr>
        <p:spPr>
          <a:xfrm>
            <a:off x="6370941" y="2454339"/>
            <a:ext cx="5164267" cy="33734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Autofit/>
          </a:bodyPr>
          <a:lstStyle/>
          <a:p>
            <a:pPr marL="188984" indent="-18898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</a:pPr>
            <a:r>
              <a:rPr lang="es-AR" sz="2141" dirty="0">
                <a:solidFill>
                  <a:schemeClr val="tx1"/>
                </a:solidFill>
              </a:rPr>
              <a:t>SoilR- simplified version of  RothC – Higher speed, adapted to simulate multiple objects (e.g. 1 km x 1 km)</a:t>
            </a:r>
            <a:endParaRPr dirty="0">
              <a:solidFill>
                <a:schemeClr val="tx1"/>
              </a:solidFill>
            </a:endParaRPr>
          </a:p>
          <a:p>
            <a:pPr marL="188984" indent="-53020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141" dirty="0"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590"/>
            </a:pPr>
            <a:r>
              <a:rPr lang="es-AR" sz="2141" dirty="0">
                <a:solidFill>
                  <a:schemeClr val="tx1"/>
                </a:solidFill>
              </a:rPr>
              <a:t>Transparent, R language, can be modified</a:t>
            </a:r>
            <a:endParaRPr dirty="0">
              <a:solidFill>
                <a:schemeClr val="tx1"/>
              </a:solidFill>
            </a:endParaRPr>
          </a:p>
          <a:p>
            <a:pPr marL="188984" indent="-53020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141" dirty="0"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590"/>
            </a:pPr>
            <a:r>
              <a:rPr lang="es-AR" sz="2141" dirty="0">
                <a:solidFill>
                  <a:schemeClr val="tx1"/>
                </a:solidFill>
              </a:rPr>
              <a:t>Open Software (R)</a:t>
            </a:r>
            <a:endParaRPr dirty="0">
              <a:solidFill>
                <a:schemeClr val="tx1"/>
              </a:solidFill>
            </a:endParaRPr>
          </a:p>
          <a:p>
            <a:pPr marL="0" indent="0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s-AR" sz="2141" dirty="0">
                <a:solidFill>
                  <a:schemeClr val="tx1"/>
                </a:solidFill>
              </a:rPr>
              <a:t>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590"/>
            </a:pPr>
            <a:r>
              <a:rPr lang="es-AR" sz="2141" dirty="0">
                <a:solidFill>
                  <a:schemeClr val="tx1"/>
                </a:solidFill>
              </a:rPr>
              <a:t>SoilR, already integrates othes SOC models (e.g. ICBM, Century)…to perform model ensemble approach</a:t>
            </a:r>
            <a:endParaRPr sz="2141" dirty="0">
              <a:solidFill>
                <a:schemeClr val="tx1"/>
              </a:solidFill>
            </a:endParaRPr>
          </a:p>
        </p:txBody>
      </p:sp>
      <p:pic>
        <p:nvPicPr>
          <p:cNvPr id="495" name="Google Shape;49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0713" y="2960160"/>
            <a:ext cx="3483005" cy="1799321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p39"/>
          <p:cNvSpPr txBox="1"/>
          <p:nvPr/>
        </p:nvSpPr>
        <p:spPr>
          <a:xfrm>
            <a:off x="2014081" y="4824809"/>
            <a:ext cx="3449293" cy="76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https://www.geosci-model-dev.net/5/1045/2012/gmd-5-1045-2012.pdf</a:t>
            </a:r>
            <a:endParaRPr sz="1488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39"/>
          <p:cNvSpPr/>
          <p:nvPr/>
        </p:nvSpPr>
        <p:spPr>
          <a:xfrm>
            <a:off x="1630528" y="5827827"/>
            <a:ext cx="4740421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https://www.bgc-jena.mpg.de/TEE/software/soilr/</a:t>
            </a:r>
            <a:endParaRPr sz="1488" b="1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39"/>
          <p:cNvSpPr txBox="1"/>
          <p:nvPr/>
        </p:nvSpPr>
        <p:spPr>
          <a:xfrm>
            <a:off x="2890613" y="5522525"/>
            <a:ext cx="1026008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Soil R site:</a:t>
            </a: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39"/>
          <p:cNvSpPr txBox="1"/>
          <p:nvPr/>
        </p:nvSpPr>
        <p:spPr>
          <a:xfrm>
            <a:off x="2497662" y="2700539"/>
            <a:ext cx="2249183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Sierra et al., 2012; 2014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44"/>
          <p:cNvSpPr txBox="1"/>
          <p:nvPr/>
        </p:nvSpPr>
        <p:spPr>
          <a:xfrm>
            <a:off x="8525715" y="4997722"/>
            <a:ext cx="3160198" cy="605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Conservative ranges…may be high for other systems</a:t>
            </a: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0" name="Google Shape;530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0370" y="1866395"/>
            <a:ext cx="6763979" cy="4897782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44"/>
          <p:cNvSpPr txBox="1"/>
          <p:nvPr/>
        </p:nvSpPr>
        <p:spPr>
          <a:xfrm>
            <a:off x="8525715" y="1639353"/>
            <a:ext cx="3160198" cy="172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sz="231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Practices that increase C inputs</a:t>
            </a:r>
            <a:endParaRPr sz="231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44"/>
          <p:cNvSpPr txBox="1"/>
          <p:nvPr/>
        </p:nvSpPr>
        <p:spPr>
          <a:xfrm>
            <a:off x="8599208" y="2800379"/>
            <a:ext cx="3160198" cy="1983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</a:pPr>
            <a:r>
              <a:rPr lang="es-AR" sz="2976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 scenarios: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8984" indent="-188984">
              <a:lnSpc>
                <a:spcPct val="80000"/>
              </a:lnSpc>
              <a:spcBef>
                <a:spcPts val="827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lang="es-AR" sz="2976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+5% increase Ci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8984" indent="-188984">
              <a:lnSpc>
                <a:spcPct val="80000"/>
              </a:lnSpc>
              <a:spcBef>
                <a:spcPts val="827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lang="es-AR" sz="2976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+10% increase Ci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8984" indent="-188984">
              <a:lnSpc>
                <a:spcPct val="80000"/>
              </a:lnSpc>
              <a:spcBef>
                <a:spcPts val="827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lang="es-AR" sz="2976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+20% increase Ci</a:t>
            </a:r>
            <a:endParaRPr sz="2976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44"/>
          <p:cNvSpPr txBox="1"/>
          <p:nvPr/>
        </p:nvSpPr>
        <p:spPr>
          <a:xfrm>
            <a:off x="8525716" y="5538667"/>
            <a:ext cx="2708741" cy="432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based on Smith, 2004; Wiesmeier et al., 2016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44"/>
          <p:cNvSpPr txBox="1"/>
          <p:nvPr/>
        </p:nvSpPr>
        <p:spPr>
          <a:xfrm>
            <a:off x="8599209" y="976966"/>
            <a:ext cx="2699785" cy="48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 First stage…</a:t>
            </a:r>
            <a:endParaRPr sz="2645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44"/>
          <p:cNvSpPr txBox="1">
            <a:spLocks noGrp="1"/>
          </p:cNvSpPr>
          <p:nvPr>
            <p:ph type="title"/>
          </p:nvPr>
        </p:nvSpPr>
        <p:spPr>
          <a:xfrm>
            <a:off x="1680368" y="2024526"/>
            <a:ext cx="8693170" cy="45145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3959"/>
            </a:pPr>
            <a:r>
              <a:rPr lang="es-AR" sz="3273"/>
              <a:t>SSM?</a:t>
            </a:r>
            <a:endParaRPr sz="3273"/>
          </a:p>
        </p:txBody>
      </p:sp>
      <p:sp>
        <p:nvSpPr>
          <p:cNvPr id="536" name="Google Shape;536;p44"/>
          <p:cNvSpPr txBox="1">
            <a:spLocks noGrp="1"/>
          </p:cNvSpPr>
          <p:nvPr>
            <p:ph idx="1"/>
          </p:nvPr>
        </p:nvSpPr>
        <p:spPr>
          <a:xfrm>
            <a:off x="1680369" y="999752"/>
            <a:ext cx="6763917" cy="102476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90"/>
              <a:buNone/>
            </a:pPr>
            <a:r>
              <a:rPr lang="es-AR" sz="2555">
                <a:solidFill>
                  <a:schemeClr val="lt1"/>
                </a:solidFill>
              </a:rPr>
              <a:t>How to harmonize and model thousands of different practices, often combined? …Specially with limited data</a:t>
            </a:r>
            <a:endParaRPr sz="2555" u="sng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54"/>
          <p:cNvSpPr txBox="1"/>
          <p:nvPr/>
        </p:nvSpPr>
        <p:spPr>
          <a:xfrm>
            <a:off x="3001764" y="535813"/>
            <a:ext cx="7559278" cy="94491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5580" tIns="37780" rIns="75580" bIns="37780" anchor="ctr" anchorCtr="0"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90"/>
            </a:pPr>
            <a:r>
              <a:rPr lang="es-AR" sz="3795" b="1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each 1km x 1km pixel:</a:t>
            </a:r>
            <a:endParaRPr sz="3795" b="1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623" name="Google Shape;623;p54"/>
          <p:cNvCxnSpPr/>
          <p:nvPr/>
        </p:nvCxnSpPr>
        <p:spPr>
          <a:xfrm rot="10800000" flipH="1">
            <a:off x="3952232" y="2053511"/>
            <a:ext cx="30184" cy="315501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624" name="Google Shape;624;p54"/>
          <p:cNvSpPr txBox="1"/>
          <p:nvPr/>
        </p:nvSpPr>
        <p:spPr>
          <a:xfrm>
            <a:off x="2940250" y="3147663"/>
            <a:ext cx="869591" cy="1170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SOC</a:t>
            </a: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Stock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(tC.ha</a:t>
            </a:r>
            <a:r>
              <a:rPr lang="es-AR" sz="1488" b="1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-1</a:t>
            </a:r>
            <a:r>
              <a:rPr lang="es-AR" sz="1488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5" name="Google Shape;625;p54"/>
          <p:cNvCxnSpPr/>
          <p:nvPr/>
        </p:nvCxnSpPr>
        <p:spPr>
          <a:xfrm>
            <a:off x="3952233" y="5208521"/>
            <a:ext cx="6012377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626" name="Google Shape;626;p54"/>
          <p:cNvSpPr txBox="1"/>
          <p:nvPr/>
        </p:nvSpPr>
        <p:spPr>
          <a:xfrm>
            <a:off x="5827801" y="5200840"/>
            <a:ext cx="582024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2000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54"/>
          <p:cNvSpPr txBox="1"/>
          <p:nvPr/>
        </p:nvSpPr>
        <p:spPr>
          <a:xfrm>
            <a:off x="7985810" y="5189394"/>
            <a:ext cx="582024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2040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54"/>
          <p:cNvSpPr txBox="1"/>
          <p:nvPr/>
        </p:nvSpPr>
        <p:spPr>
          <a:xfrm>
            <a:off x="7316012" y="3898895"/>
            <a:ext cx="773870" cy="432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Stock time 0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54"/>
          <p:cNvSpPr txBox="1"/>
          <p:nvPr/>
        </p:nvSpPr>
        <p:spPr>
          <a:xfrm>
            <a:off x="5530157" y="5506164"/>
            <a:ext cx="1251246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GSOC Map </a:t>
            </a:r>
            <a:endParaRPr sz="1488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0" name="Google Shape;630;p54"/>
          <p:cNvSpPr txBox="1"/>
          <p:nvPr/>
        </p:nvSpPr>
        <p:spPr>
          <a:xfrm>
            <a:off x="8522538" y="2053512"/>
            <a:ext cx="1159807" cy="432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SSM practices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157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1" name="Google Shape;631;p54"/>
          <p:cNvSpPr txBox="1"/>
          <p:nvPr/>
        </p:nvSpPr>
        <p:spPr>
          <a:xfrm>
            <a:off x="8246899" y="4375124"/>
            <a:ext cx="1212141" cy="483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s-AR" sz="1323" b="1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Business as usual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2" name="Google Shape;632;p54"/>
          <p:cNvCxnSpPr/>
          <p:nvPr/>
        </p:nvCxnSpPr>
        <p:spPr>
          <a:xfrm rot="10800000">
            <a:off x="6125442" y="5148992"/>
            <a:ext cx="0" cy="59528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33" name="Google Shape;633;p54"/>
          <p:cNvCxnSpPr/>
          <p:nvPr/>
        </p:nvCxnSpPr>
        <p:spPr>
          <a:xfrm rot="10800000">
            <a:off x="8253267" y="5129864"/>
            <a:ext cx="0" cy="59528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34" name="Google Shape;634;p54"/>
          <p:cNvCxnSpPr/>
          <p:nvPr/>
        </p:nvCxnSpPr>
        <p:spPr>
          <a:xfrm>
            <a:off x="9296408" y="2307468"/>
            <a:ext cx="43573" cy="341328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35" name="Google Shape;635;p54"/>
          <p:cNvCxnSpPr>
            <a:stCxn id="631" idx="0"/>
          </p:cNvCxnSpPr>
          <p:nvPr/>
        </p:nvCxnSpPr>
        <p:spPr>
          <a:xfrm flipH="1" flipV="1">
            <a:off x="8804111" y="3839427"/>
            <a:ext cx="48858" cy="535697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636" name="Google Shape;636;p54"/>
          <p:cNvSpPr txBox="1"/>
          <p:nvPr/>
        </p:nvSpPr>
        <p:spPr>
          <a:xfrm>
            <a:off x="7922145" y="5446637"/>
            <a:ext cx="952350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Year 20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54"/>
          <p:cNvSpPr/>
          <p:nvPr/>
        </p:nvSpPr>
        <p:spPr>
          <a:xfrm>
            <a:off x="3989183" y="3425669"/>
            <a:ext cx="2159793" cy="1781829"/>
          </a:xfrm>
          <a:custGeom>
            <a:avLst/>
            <a:gdLst/>
            <a:ahLst/>
            <a:cxnLst/>
            <a:rect l="l" t="t" r="r" b="b"/>
            <a:pathLst>
              <a:path w="2612571" h="2155371" extrusionOk="0">
                <a:moveTo>
                  <a:pt x="0" y="2155371"/>
                </a:moveTo>
                <a:cubicBezTo>
                  <a:pt x="78619" y="1923142"/>
                  <a:pt x="157238" y="1690914"/>
                  <a:pt x="261257" y="1458685"/>
                </a:cubicBezTo>
                <a:cubicBezTo>
                  <a:pt x="365276" y="1226457"/>
                  <a:pt x="483809" y="953105"/>
                  <a:pt x="624114" y="762000"/>
                </a:cubicBezTo>
                <a:cubicBezTo>
                  <a:pt x="764419" y="570895"/>
                  <a:pt x="926495" y="430590"/>
                  <a:pt x="1103085" y="312057"/>
                </a:cubicBezTo>
                <a:cubicBezTo>
                  <a:pt x="1279676" y="193524"/>
                  <a:pt x="1511905" y="101600"/>
                  <a:pt x="1683657" y="50800"/>
                </a:cubicBezTo>
                <a:cubicBezTo>
                  <a:pt x="1855409" y="0"/>
                  <a:pt x="1978781" y="14514"/>
                  <a:pt x="2133600" y="7257"/>
                </a:cubicBezTo>
                <a:cubicBezTo>
                  <a:pt x="2288419" y="0"/>
                  <a:pt x="2450495" y="3628"/>
                  <a:pt x="2612571" y="7257"/>
                </a:cubicBezTo>
              </a:path>
            </a:pathLst>
          </a:custGeom>
          <a:noFill/>
          <a:ln w="38100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54"/>
          <p:cNvSpPr txBox="1"/>
          <p:nvPr/>
        </p:nvSpPr>
        <p:spPr>
          <a:xfrm>
            <a:off x="6932864" y="5182119"/>
            <a:ext cx="582024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2020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9" name="Google Shape;639;p54"/>
          <p:cNvCxnSpPr/>
          <p:nvPr/>
        </p:nvCxnSpPr>
        <p:spPr>
          <a:xfrm rot="10800000">
            <a:off x="7200321" y="5122590"/>
            <a:ext cx="0" cy="59528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40" name="Google Shape;640;p54"/>
          <p:cNvSpPr txBox="1"/>
          <p:nvPr/>
        </p:nvSpPr>
        <p:spPr>
          <a:xfrm>
            <a:off x="6923834" y="5446637"/>
            <a:ext cx="869515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Year 0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54"/>
          <p:cNvSpPr txBox="1"/>
          <p:nvPr/>
        </p:nvSpPr>
        <p:spPr>
          <a:xfrm>
            <a:off x="5700247" y="5744287"/>
            <a:ext cx="1166133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(Year -20)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42" name="Google Shape;642;p54"/>
          <p:cNvCxnSpPr/>
          <p:nvPr/>
        </p:nvCxnSpPr>
        <p:spPr>
          <a:xfrm rot="10800000">
            <a:off x="6125442" y="2291626"/>
            <a:ext cx="0" cy="2857367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643" name="Google Shape;643;p54"/>
          <p:cNvCxnSpPr/>
          <p:nvPr/>
        </p:nvCxnSpPr>
        <p:spPr>
          <a:xfrm flipH="1">
            <a:off x="4994402" y="5089464"/>
            <a:ext cx="178585" cy="23811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44" name="Google Shape;644;p54"/>
          <p:cNvCxnSpPr/>
          <p:nvPr/>
        </p:nvCxnSpPr>
        <p:spPr>
          <a:xfrm flipH="1">
            <a:off x="5113459" y="5089464"/>
            <a:ext cx="178585" cy="23811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45" name="Google Shape;645;p54"/>
          <p:cNvCxnSpPr/>
          <p:nvPr/>
        </p:nvCxnSpPr>
        <p:spPr>
          <a:xfrm rot="10800000">
            <a:off x="9369325" y="5148992"/>
            <a:ext cx="0" cy="59528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46" name="Google Shape;646;p54"/>
          <p:cNvSpPr txBox="1"/>
          <p:nvPr/>
        </p:nvSpPr>
        <p:spPr>
          <a:xfrm>
            <a:off x="9042334" y="5202287"/>
            <a:ext cx="2015808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New equilibrium,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47" name="Google Shape;647;p54"/>
          <p:cNvCxnSpPr/>
          <p:nvPr/>
        </p:nvCxnSpPr>
        <p:spPr>
          <a:xfrm flipH="1">
            <a:off x="8804225" y="5089464"/>
            <a:ext cx="178585" cy="23811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48" name="Google Shape;648;p54"/>
          <p:cNvCxnSpPr/>
          <p:nvPr/>
        </p:nvCxnSpPr>
        <p:spPr>
          <a:xfrm flipH="1">
            <a:off x="8923282" y="5089464"/>
            <a:ext cx="178585" cy="23811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49" name="Google Shape;649;p54"/>
          <p:cNvCxnSpPr/>
          <p:nvPr/>
        </p:nvCxnSpPr>
        <p:spPr>
          <a:xfrm rot="10800000">
            <a:off x="7196955" y="2172569"/>
            <a:ext cx="0" cy="3035953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650" name="Google Shape;650;p54"/>
          <p:cNvCxnSpPr/>
          <p:nvPr/>
        </p:nvCxnSpPr>
        <p:spPr>
          <a:xfrm rot="10800000">
            <a:off x="8268468" y="2232097"/>
            <a:ext cx="0" cy="2976424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651" name="Google Shape;651;p54"/>
          <p:cNvSpPr/>
          <p:nvPr/>
        </p:nvSpPr>
        <p:spPr>
          <a:xfrm>
            <a:off x="6125412" y="3422664"/>
            <a:ext cx="3337630" cy="432438"/>
          </a:xfrm>
          <a:custGeom>
            <a:avLst/>
            <a:gdLst/>
            <a:ahLst/>
            <a:cxnLst/>
            <a:rect l="l" t="t" r="r" b="b"/>
            <a:pathLst>
              <a:path w="4194628" h="232228" extrusionOk="0">
                <a:moveTo>
                  <a:pt x="0" y="0"/>
                </a:moveTo>
                <a:cubicBezTo>
                  <a:pt x="287866" y="54428"/>
                  <a:pt x="575733" y="108857"/>
                  <a:pt x="972457" y="145143"/>
                </a:cubicBezTo>
                <a:cubicBezTo>
                  <a:pt x="1369181" y="181429"/>
                  <a:pt x="1843314" y="203200"/>
                  <a:pt x="2380342" y="217714"/>
                </a:cubicBezTo>
                <a:cubicBezTo>
                  <a:pt x="2917370" y="232228"/>
                  <a:pt x="3555999" y="232228"/>
                  <a:pt x="4194628" y="232228"/>
                </a:cubicBezTo>
              </a:path>
            </a:pathLst>
          </a:custGeom>
          <a:noFill/>
          <a:ln w="38100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54"/>
          <p:cNvSpPr txBox="1"/>
          <p:nvPr/>
        </p:nvSpPr>
        <p:spPr>
          <a:xfrm>
            <a:off x="5936359" y="2232098"/>
            <a:ext cx="1367862" cy="916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2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s-AR" sz="132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‘Warm-up’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(short spin up</a:t>
            </a:r>
            <a:r>
              <a:rPr lang="es-AR" sz="132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endParaRPr sz="132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54"/>
          <p:cNvSpPr/>
          <p:nvPr/>
        </p:nvSpPr>
        <p:spPr>
          <a:xfrm>
            <a:off x="7196956" y="2707735"/>
            <a:ext cx="2321611" cy="1012575"/>
          </a:xfrm>
          <a:custGeom>
            <a:avLst/>
            <a:gdLst/>
            <a:ahLst/>
            <a:cxnLst/>
            <a:rect l="l" t="t" r="r" b="b"/>
            <a:pathLst>
              <a:path w="2714171" h="1151467" extrusionOk="0">
                <a:moveTo>
                  <a:pt x="0" y="1151467"/>
                </a:moveTo>
                <a:cubicBezTo>
                  <a:pt x="58057" y="1011162"/>
                  <a:pt x="116114" y="870857"/>
                  <a:pt x="232228" y="745067"/>
                </a:cubicBezTo>
                <a:cubicBezTo>
                  <a:pt x="348342" y="619277"/>
                  <a:pt x="539447" y="486229"/>
                  <a:pt x="696685" y="396724"/>
                </a:cubicBezTo>
                <a:cubicBezTo>
                  <a:pt x="853923" y="307219"/>
                  <a:pt x="977295" y="268515"/>
                  <a:pt x="1175657" y="208039"/>
                </a:cubicBezTo>
                <a:cubicBezTo>
                  <a:pt x="1374019" y="147563"/>
                  <a:pt x="1630438" y="67734"/>
                  <a:pt x="1886857" y="33867"/>
                </a:cubicBezTo>
                <a:cubicBezTo>
                  <a:pt x="2143276" y="0"/>
                  <a:pt x="2428723" y="2419"/>
                  <a:pt x="2714171" y="4839"/>
                </a:cubicBezTo>
              </a:path>
            </a:pathLst>
          </a:custGeom>
          <a:noFill/>
          <a:ln w="381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54"/>
          <p:cNvSpPr txBox="1"/>
          <p:nvPr/>
        </p:nvSpPr>
        <p:spPr>
          <a:xfrm>
            <a:off x="4756289" y="4077481"/>
            <a:ext cx="1131041" cy="432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Business as Usual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5" name="Google Shape;655;p54"/>
          <p:cNvCxnSpPr/>
          <p:nvPr/>
        </p:nvCxnSpPr>
        <p:spPr>
          <a:xfrm rot="10800000" flipH="1">
            <a:off x="5411100" y="3601251"/>
            <a:ext cx="238114" cy="476228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56" name="Google Shape;656;p54"/>
          <p:cNvCxnSpPr/>
          <p:nvPr/>
        </p:nvCxnSpPr>
        <p:spPr>
          <a:xfrm rot="10800000" flipH="1">
            <a:off x="5708743" y="3660780"/>
            <a:ext cx="952456" cy="476228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57" name="Google Shape;657;p54"/>
          <p:cNvCxnSpPr/>
          <p:nvPr/>
        </p:nvCxnSpPr>
        <p:spPr>
          <a:xfrm rot="10800000">
            <a:off x="8268468" y="2886911"/>
            <a:ext cx="0" cy="833399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triangle" w="med" len="med"/>
            <a:tailEnd type="triangle" w="med" len="med"/>
          </a:ln>
        </p:spPr>
      </p:cxnSp>
      <p:sp>
        <p:nvSpPr>
          <p:cNvPr id="658" name="Google Shape;658;p54"/>
          <p:cNvSpPr txBox="1"/>
          <p:nvPr/>
        </p:nvSpPr>
        <p:spPr>
          <a:xfrm>
            <a:off x="4525699" y="2232098"/>
            <a:ext cx="1421158" cy="1119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</a:t>
            </a:r>
            <a:endParaRPr sz="115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s-AR" sz="1323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 ‘Spin  up’; intialization </a:t>
            </a:r>
            <a:endParaRPr sz="115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s-AR" sz="1323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(equilibrium)</a:t>
            </a:r>
            <a:endParaRPr sz="1157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endParaRPr sz="1323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p54"/>
          <p:cNvSpPr txBox="1"/>
          <p:nvPr/>
        </p:nvSpPr>
        <p:spPr>
          <a:xfrm>
            <a:off x="2885048" y="5281545"/>
            <a:ext cx="1692653" cy="585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Year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-10,000 to </a:t>
            </a:r>
            <a:r>
              <a:rPr lang="es-AR" sz="1819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-500</a:t>
            </a:r>
            <a:endParaRPr sz="148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60" name="Google Shape;660;p54"/>
          <p:cNvCxnSpPr/>
          <p:nvPr/>
        </p:nvCxnSpPr>
        <p:spPr>
          <a:xfrm rot="10800000">
            <a:off x="7196955" y="3720310"/>
            <a:ext cx="297642" cy="17858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661" name="Google Shape;661;p54"/>
          <p:cNvSpPr txBox="1"/>
          <p:nvPr/>
        </p:nvSpPr>
        <p:spPr>
          <a:xfrm>
            <a:off x="7075337" y="2232097"/>
            <a:ext cx="1230043" cy="71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s-AR" sz="132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 Forward’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endParaRPr sz="132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62" name="Google Shape;662;p54"/>
          <p:cNvCxnSpPr/>
          <p:nvPr/>
        </p:nvCxnSpPr>
        <p:spPr>
          <a:xfrm rot="10800000">
            <a:off x="8268468" y="2886910"/>
            <a:ext cx="0" cy="952456"/>
          </a:xfrm>
          <a:prstGeom prst="straightConnector1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triangle" w="med" len="med"/>
            <a:tailEnd type="triangle" w="med" len="med"/>
          </a:ln>
        </p:spPr>
      </p:cxnSp>
      <p:cxnSp>
        <p:nvCxnSpPr>
          <p:cNvPr id="663" name="Google Shape;663;p54"/>
          <p:cNvCxnSpPr/>
          <p:nvPr/>
        </p:nvCxnSpPr>
        <p:spPr>
          <a:xfrm>
            <a:off x="7196956" y="3720309"/>
            <a:ext cx="2321611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664" name="Google Shape;664;p54"/>
          <p:cNvSpPr/>
          <p:nvPr/>
        </p:nvSpPr>
        <p:spPr>
          <a:xfrm>
            <a:off x="7224371" y="3275680"/>
            <a:ext cx="2173292" cy="440958"/>
          </a:xfrm>
          <a:custGeom>
            <a:avLst/>
            <a:gdLst/>
            <a:ahLst/>
            <a:cxnLst/>
            <a:rect l="l" t="t" r="r" b="b"/>
            <a:pathLst>
              <a:path w="2628900" h="533400" extrusionOk="0">
                <a:moveTo>
                  <a:pt x="0" y="533400"/>
                </a:moveTo>
                <a:cubicBezTo>
                  <a:pt x="136525" y="438150"/>
                  <a:pt x="273050" y="342900"/>
                  <a:pt x="419100" y="279400"/>
                </a:cubicBezTo>
                <a:cubicBezTo>
                  <a:pt x="565150" y="215900"/>
                  <a:pt x="666750" y="192617"/>
                  <a:pt x="876300" y="152400"/>
                </a:cubicBezTo>
                <a:cubicBezTo>
                  <a:pt x="1085850" y="112183"/>
                  <a:pt x="1384300" y="63500"/>
                  <a:pt x="1676400" y="38100"/>
                </a:cubicBezTo>
                <a:cubicBezTo>
                  <a:pt x="1968500" y="12700"/>
                  <a:pt x="2628900" y="0"/>
                  <a:pt x="2628900" y="0"/>
                </a:cubicBezTo>
                <a:lnTo>
                  <a:pt x="2628900" y="0"/>
                </a:lnTo>
              </a:path>
            </a:pathLst>
          </a:custGeom>
          <a:noFill/>
          <a:ln w="381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5" name="Google Shape;665;p54"/>
          <p:cNvSpPr txBox="1"/>
          <p:nvPr/>
        </p:nvSpPr>
        <p:spPr>
          <a:xfrm>
            <a:off x="8804231" y="2410690"/>
            <a:ext cx="952350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High 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6" name="Google Shape;666;p54"/>
          <p:cNvSpPr txBox="1"/>
          <p:nvPr/>
        </p:nvSpPr>
        <p:spPr>
          <a:xfrm>
            <a:off x="8982815" y="3005971"/>
            <a:ext cx="1080322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Medium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54"/>
          <p:cNvSpPr/>
          <p:nvPr/>
        </p:nvSpPr>
        <p:spPr>
          <a:xfrm>
            <a:off x="7255868" y="3538155"/>
            <a:ext cx="2015808" cy="209980"/>
          </a:xfrm>
          <a:custGeom>
            <a:avLst/>
            <a:gdLst/>
            <a:ahLst/>
            <a:cxnLst/>
            <a:rect l="l" t="t" r="r" b="b"/>
            <a:pathLst>
              <a:path w="2438400" h="254000" extrusionOk="0">
                <a:moveTo>
                  <a:pt x="0" y="254000"/>
                </a:moveTo>
                <a:cubicBezTo>
                  <a:pt x="219075" y="200025"/>
                  <a:pt x="438150" y="146050"/>
                  <a:pt x="622300" y="114300"/>
                </a:cubicBezTo>
                <a:cubicBezTo>
                  <a:pt x="806450" y="82550"/>
                  <a:pt x="1104900" y="63500"/>
                  <a:pt x="1104900" y="63500"/>
                </a:cubicBezTo>
                <a:cubicBezTo>
                  <a:pt x="1255183" y="48683"/>
                  <a:pt x="1301750" y="35983"/>
                  <a:pt x="1524000" y="25400"/>
                </a:cubicBezTo>
                <a:cubicBezTo>
                  <a:pt x="1746250" y="14817"/>
                  <a:pt x="2092325" y="7408"/>
                  <a:pt x="243840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p54"/>
          <p:cNvSpPr txBox="1"/>
          <p:nvPr/>
        </p:nvSpPr>
        <p:spPr>
          <a:xfrm>
            <a:off x="9280452" y="3363139"/>
            <a:ext cx="575398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Low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9" name="Google Shape;669;p54"/>
          <p:cNvSpPr txBox="1"/>
          <p:nvPr/>
        </p:nvSpPr>
        <p:spPr>
          <a:xfrm>
            <a:off x="4124093" y="6109127"/>
            <a:ext cx="6664714" cy="3306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Approach based on Smith et al 2006; 2008; Gottschalk et al. 2012</a:t>
            </a:r>
            <a:endParaRPr sz="16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0" name="Google Shape;670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05469" y="4436181"/>
            <a:ext cx="1080445" cy="723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64"/>
          <p:cNvSpPr txBox="1"/>
          <p:nvPr/>
        </p:nvSpPr>
        <p:spPr>
          <a:xfrm>
            <a:off x="1680369" y="1596513"/>
            <a:ext cx="4031615" cy="1129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information on uncertainty of layer for each pixel 1 km x 1km (SOC FAO, PP, Clay, Temp, etc):</a:t>
            </a:r>
            <a:endParaRPr sz="264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64"/>
          <p:cNvSpPr txBox="1"/>
          <p:nvPr/>
        </p:nvSpPr>
        <p:spPr>
          <a:xfrm>
            <a:off x="2940248" y="945108"/>
            <a:ext cx="7559278" cy="62839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5580" tIns="37780" rIns="75580" bIns="37780" anchor="ctr" anchorCtr="0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</a:pPr>
            <a:r>
              <a:rPr lang="es-AR" sz="3307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Uncertainties</a:t>
            </a:r>
            <a:endParaRPr sz="3307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80" name="Google Shape;780;p64"/>
          <p:cNvSpPr txBox="1"/>
          <p:nvPr/>
        </p:nvSpPr>
        <p:spPr>
          <a:xfrm>
            <a:off x="1872351" y="3348647"/>
            <a:ext cx="5039519" cy="895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 min = Xp – 1.96 x SEp  	                                                       P max = Xp +1.96 x SEp</a:t>
            </a:r>
            <a:endParaRPr sz="297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81" name="Google Shape;781;p64"/>
          <p:cNvGraphicFramePr/>
          <p:nvPr/>
        </p:nvGraphicFramePr>
        <p:xfrm>
          <a:off x="6277307" y="3576930"/>
          <a:ext cx="5482109" cy="2921459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1143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2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6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0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983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Parameter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AR" sz="1300" b="1" u="none" strike="noStrike" cap="none"/>
                        <a:t>Uncertainty in the input</a:t>
                      </a:r>
                      <a:endParaRPr sz="17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Minimum value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Maximum value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24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Temperature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AR" sz="1300" b="1" u="none" strike="noStrike" cap="none"/>
                        <a:t>± 2 %</a:t>
                      </a:r>
                      <a:endParaRPr sz="17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Monthly Temp * 0.98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Monthly Temp * 1.02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24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Precipitation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AR" sz="1300" b="1" u="none" strike="noStrike" cap="none"/>
                        <a:t>± 5 %</a:t>
                      </a:r>
                      <a:endParaRPr sz="17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Monthly PP * 0.95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Monthly PP * 1.05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85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Clay content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AR" sz="1300" b="1" u="none" strike="noStrike" cap="none"/>
                        <a:t>± 10 %</a:t>
                      </a:r>
                      <a:endParaRPr sz="17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Clay * 0.90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Clay * 1.10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85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FAO SOC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AR" sz="1300" b="1" u="none" strike="noStrike" cap="none"/>
                        <a:t>± 20 %</a:t>
                      </a:r>
                      <a:endParaRPr sz="17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SOC FAO *0.8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SOC FAO *  1.2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24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C input increase in SSM scenario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AR" sz="1300" b="1" u="none" strike="noStrike" cap="none"/>
                        <a:t> ± 15 %</a:t>
                      </a:r>
                      <a:endParaRPr sz="17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C eq * (SSM1 % increase - 15%)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AR" sz="1200" u="none" strike="noStrike" cap="none"/>
                        <a:t>C eq * (SSM % increase + 15%)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495" marR="52495" marT="52495" marB="5249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82" name="Google Shape;782;p64"/>
          <p:cNvSpPr/>
          <p:nvPr/>
        </p:nvSpPr>
        <p:spPr>
          <a:xfrm>
            <a:off x="6277297" y="3109841"/>
            <a:ext cx="5482213" cy="71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ctr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</a:pPr>
            <a:r>
              <a:rPr lang="es-AR" sz="115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General uncertainties of main parameters affecting SOC dynamics. Derived from Gottschalk et al. (2007) and Hastings et al. (2010).</a:t>
            </a:r>
            <a:endParaRPr sz="992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endParaRPr sz="181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64"/>
          <p:cNvSpPr txBox="1"/>
          <p:nvPr/>
        </p:nvSpPr>
        <p:spPr>
          <a:xfrm>
            <a:off x="6443915" y="1619521"/>
            <a:ext cx="6263403" cy="77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NO information on the uncertainties of each layer</a:t>
            </a:r>
            <a:endParaRPr sz="1984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use general variation (&gt; % uncertainties…)</a:t>
            </a:r>
            <a:endParaRPr sz="264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64"/>
          <p:cNvSpPr/>
          <p:nvPr/>
        </p:nvSpPr>
        <p:spPr>
          <a:xfrm>
            <a:off x="3228221" y="2803201"/>
            <a:ext cx="551947" cy="54544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5" name="Google Shape;785;p64"/>
          <p:cNvSpPr txBox="1"/>
          <p:nvPr/>
        </p:nvSpPr>
        <p:spPr>
          <a:xfrm>
            <a:off x="1890347" y="4938549"/>
            <a:ext cx="3611654" cy="1145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run model changing Input Layers  (using Pmin, y PmAx)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6" name="Google Shape;786;p64"/>
          <p:cNvSpPr/>
          <p:nvPr/>
        </p:nvSpPr>
        <p:spPr>
          <a:xfrm>
            <a:off x="3228220" y="4380968"/>
            <a:ext cx="551947" cy="54544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64"/>
          <p:cNvSpPr/>
          <p:nvPr/>
        </p:nvSpPr>
        <p:spPr>
          <a:xfrm>
            <a:off x="8341608" y="2448296"/>
            <a:ext cx="551947" cy="54544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69"/>
          <p:cNvSpPr txBox="1">
            <a:spLocks noGrp="1"/>
          </p:cNvSpPr>
          <p:nvPr>
            <p:ph type="title"/>
          </p:nvPr>
        </p:nvSpPr>
        <p:spPr>
          <a:xfrm>
            <a:off x="2687439" y="3275781"/>
            <a:ext cx="8693170" cy="14213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</a:pPr>
            <a:r>
              <a:rPr lang="es-AR" sz="5952" dirty="0">
                <a:solidFill>
                  <a:schemeClr val="tx1"/>
                </a:solidFill>
              </a:rPr>
              <a:t>SOFTWARE  requirements</a:t>
            </a:r>
            <a:br>
              <a:rPr lang="es-AR" sz="5952" dirty="0">
                <a:solidFill>
                  <a:schemeClr val="tx1"/>
                </a:solidFill>
              </a:rPr>
            </a:br>
            <a:endParaRPr sz="3571" dirty="0">
              <a:solidFill>
                <a:schemeClr val="tx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23767B-B1B5-4803-B742-233896F6D008}"/>
              </a:ext>
            </a:extLst>
          </p:cNvPr>
          <p:cNvSpPr txBox="1"/>
          <p:nvPr/>
        </p:nvSpPr>
        <p:spPr>
          <a:xfrm>
            <a:off x="1680368" y="1"/>
            <a:ext cx="7559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.2. Software and data requirements</a:t>
            </a:r>
          </a:p>
        </p:txBody>
      </p:sp>
    </p:spTree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67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800"/>
            </a:pPr>
            <a:r>
              <a:rPr lang="es-AR" sz="3968" dirty="0">
                <a:solidFill>
                  <a:schemeClr val="tx1"/>
                </a:solidFill>
              </a:rPr>
              <a:t>Software  requirements</a:t>
            </a:r>
            <a:endParaRPr sz="3968" dirty="0">
              <a:solidFill>
                <a:schemeClr val="tx1"/>
              </a:solidFill>
            </a:endParaRPr>
          </a:p>
        </p:txBody>
      </p:sp>
      <p:sp>
        <p:nvSpPr>
          <p:cNvPr id="811" name="Google Shape;811;p67"/>
          <p:cNvSpPr txBox="1">
            <a:spLocks noGrp="1"/>
          </p:cNvSpPr>
          <p:nvPr>
            <p:ph idx="1"/>
          </p:nvPr>
        </p:nvSpPr>
        <p:spPr>
          <a:xfrm>
            <a:off x="3318212" y="2591953"/>
            <a:ext cx="6803350" cy="178601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</a:pPr>
            <a:r>
              <a:rPr lang="es-AR" sz="3307" dirty="0">
                <a:solidFill>
                  <a:schemeClr val="tx1"/>
                </a:solidFill>
              </a:rPr>
              <a:t>R software - R Studio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4000"/>
            </a:pPr>
            <a:r>
              <a:rPr lang="es-AR" sz="3307" dirty="0">
                <a:solidFill>
                  <a:schemeClr val="tx1"/>
                </a:solidFill>
              </a:rPr>
              <a:t>Qgis 3.x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4000"/>
            </a:pPr>
            <a:r>
              <a:rPr lang="es-AR" sz="3307" dirty="0">
                <a:solidFill>
                  <a:schemeClr val="tx1"/>
                </a:solidFill>
                <a:highlight>
                  <a:srgbClr val="FFFF00"/>
                </a:highlight>
              </a:rPr>
              <a:t>Google Earth Engine  account </a:t>
            </a:r>
            <a:endParaRPr sz="3307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8"/>
          <p:cNvSpPr txBox="1">
            <a:spLocks noGrp="1"/>
          </p:cNvSpPr>
          <p:nvPr>
            <p:ph type="title"/>
          </p:nvPr>
        </p:nvSpPr>
        <p:spPr>
          <a:xfrm>
            <a:off x="1967061" y="467470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R packages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817" name="Google Shape;817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0369" y="1563303"/>
            <a:ext cx="10079037" cy="5996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69"/>
          <p:cNvSpPr txBox="1">
            <a:spLocks noGrp="1"/>
          </p:cNvSpPr>
          <p:nvPr>
            <p:ph type="title"/>
          </p:nvPr>
        </p:nvSpPr>
        <p:spPr>
          <a:xfrm>
            <a:off x="2687439" y="3275781"/>
            <a:ext cx="8693170" cy="14213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b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</a:pPr>
            <a:r>
              <a:rPr lang="es-AR" sz="5952" dirty="0">
                <a:solidFill>
                  <a:schemeClr val="tx1"/>
                </a:solidFill>
              </a:rPr>
              <a:t>Data requirements</a:t>
            </a:r>
            <a:br>
              <a:rPr lang="es-AR" sz="5952" dirty="0">
                <a:solidFill>
                  <a:schemeClr val="tx1"/>
                </a:solidFill>
              </a:rPr>
            </a:br>
            <a:endParaRPr sz="3571" dirty="0">
              <a:solidFill>
                <a:schemeClr val="tx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548929068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"/>
          <p:cNvSpPr txBox="1">
            <a:spLocks noGrp="1"/>
          </p:cNvSpPr>
          <p:nvPr>
            <p:ph type="ctrTitle"/>
          </p:nvPr>
        </p:nvSpPr>
        <p:spPr>
          <a:xfrm>
            <a:off x="3231596" y="1872957"/>
            <a:ext cx="7267931" cy="197381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b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</a:pPr>
            <a:endParaRPr/>
          </a:p>
        </p:txBody>
      </p:sp>
      <p:sp>
        <p:nvSpPr>
          <p:cNvPr id="315" name="Google Shape;315;p1"/>
          <p:cNvSpPr txBox="1">
            <a:spLocks noGrp="1"/>
          </p:cNvSpPr>
          <p:nvPr>
            <p:ph type="subTitle" idx="1"/>
          </p:nvPr>
        </p:nvSpPr>
        <p:spPr>
          <a:xfrm>
            <a:off x="3231596" y="3922886"/>
            <a:ext cx="7267931" cy="136880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</a:pPr>
            <a:endParaRPr/>
          </a:p>
        </p:txBody>
      </p:sp>
      <p:sp>
        <p:nvSpPr>
          <p:cNvPr id="316" name="Google Shape;316;p1"/>
          <p:cNvSpPr txBox="1"/>
          <p:nvPr/>
        </p:nvSpPr>
        <p:spPr>
          <a:xfrm>
            <a:off x="4571538" y="3672396"/>
            <a:ext cx="4478689" cy="1297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3968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Many thanks for your attention</a:t>
            </a:r>
            <a:endParaRPr sz="3307"/>
          </a:p>
        </p:txBody>
      </p:sp>
      <p:sp>
        <p:nvSpPr>
          <p:cNvPr id="318" name="Google Shape;318;p1"/>
          <p:cNvSpPr txBox="1"/>
          <p:nvPr/>
        </p:nvSpPr>
        <p:spPr>
          <a:xfrm>
            <a:off x="3862520" y="2529741"/>
            <a:ext cx="6425386" cy="1215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645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Global Soil Organic Carbon Sequestration Potential Map</a:t>
            </a:r>
            <a:endParaRPr sz="2645" b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2645" b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br>
              <a:rPr lang="es-AR" sz="1488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s-AR" sz="3968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GSOCseq</a:t>
            </a:r>
            <a:endParaRPr sz="3637" b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488" b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8775D55-7FCA-4F19-AC8A-076B3271C9FC}"/>
              </a:ext>
            </a:extLst>
          </p:cNvPr>
          <p:cNvGrpSpPr/>
          <p:nvPr/>
        </p:nvGrpSpPr>
        <p:grpSpPr>
          <a:xfrm>
            <a:off x="2111374" y="971526"/>
            <a:ext cx="9001001" cy="6048672"/>
            <a:chOff x="-28544" y="0"/>
            <a:chExt cx="10107582" cy="7559675"/>
          </a:xfrm>
        </p:grpSpPr>
        <p:pic>
          <p:nvPicPr>
            <p:cNvPr id="317" name="Google Shape;317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0" y="0"/>
              <a:ext cx="10079038" cy="7559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886F3ED2-90DC-4C56-81B2-62DA6516C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8544" y="0"/>
              <a:ext cx="3614108" cy="1404413"/>
            </a:xfrm>
            <a:prstGeom prst="rect">
              <a:avLst/>
            </a:prstGeom>
          </p:spPr>
        </p:pic>
      </p:grpSp>
      <p:sp>
        <p:nvSpPr>
          <p:cNvPr id="11" name="Google Shape;94;p1">
            <a:extLst>
              <a:ext uri="{FF2B5EF4-FFF2-40B4-BE49-F238E27FC236}">
                <a16:creationId xmlns:a16="http://schemas.microsoft.com/office/drawing/2014/main" id="{CE1FC4A7-9500-4AE8-B312-FF5F0E3AF047}"/>
              </a:ext>
            </a:extLst>
          </p:cNvPr>
          <p:cNvSpPr txBox="1"/>
          <p:nvPr/>
        </p:nvSpPr>
        <p:spPr>
          <a:xfrm>
            <a:off x="2238881" y="4690671"/>
            <a:ext cx="9144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40"/>
            </a:pPr>
            <a:r>
              <a:rPr lang="en-US" sz="2340" b="1" dirty="0">
                <a:solidFill>
                  <a:srgbClr val="FFC000"/>
                </a:solidFill>
                <a:latin typeface="Georgia"/>
                <a:ea typeface="Georgia"/>
                <a:cs typeface="Georgia"/>
                <a:sym typeface="Georgia"/>
              </a:rPr>
              <a:t>Scripts authors:</a:t>
            </a:r>
            <a:endParaRPr lang="uk-UA" sz="2340" b="1" dirty="0">
              <a:solidFill>
                <a:srgbClr val="FFC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40"/>
            </a:pPr>
            <a:r>
              <a:rPr lang="es-AR" sz="2340" b="1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Guillermo Peralta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40"/>
            </a:pPr>
            <a:r>
              <a:rPr lang="es-AR" sz="2340" b="1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Luciano Di Paolo</a:t>
            </a: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70"/>
          <p:cNvSpPr txBox="1">
            <a:spLocks noGrp="1"/>
          </p:cNvSpPr>
          <p:nvPr>
            <p:ph type="title"/>
          </p:nvPr>
        </p:nvSpPr>
        <p:spPr>
          <a:xfrm>
            <a:off x="1704439" y="636795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Vector</a:t>
            </a:r>
            <a:endParaRPr b="1" dirty="0">
              <a:solidFill>
                <a:schemeClr val="tx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30" name="Google Shape;830;p70"/>
          <p:cNvSpPr txBox="1"/>
          <p:nvPr/>
        </p:nvSpPr>
        <p:spPr>
          <a:xfrm>
            <a:off x="1895352" y="4989619"/>
            <a:ext cx="6121951" cy="2570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Area of interest AOI (shapefile polygon)</a:t>
            </a:r>
            <a:endParaRPr sz="1157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SRC: EPSG: 4326. WGS84.</a:t>
            </a:r>
            <a:endParaRPr sz="1157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Geometry: Multipolygon</a:t>
            </a: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Objects: 1</a:t>
            </a:r>
            <a:endParaRPr sz="1157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BD6ED6-09F6-4D4A-B4B2-784E30880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439" y="1547590"/>
            <a:ext cx="8487960" cy="315321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71"/>
          <p:cNvSpPr txBox="1">
            <a:spLocks noGrp="1"/>
          </p:cNvSpPr>
          <p:nvPr>
            <p:ph type="title"/>
          </p:nvPr>
        </p:nvSpPr>
        <p:spPr>
          <a:xfrm>
            <a:off x="1599247" y="383654"/>
            <a:ext cx="9268548" cy="10956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SOIL ORGANIC CARBON </a:t>
            </a:r>
            <a:br>
              <a:rPr lang="es-AR" dirty="0">
                <a:solidFill>
                  <a:schemeClr val="tx1"/>
                </a:solidFill>
              </a:rPr>
            </a:br>
            <a:r>
              <a:rPr lang="es-AR" dirty="0">
                <a:solidFill>
                  <a:schemeClr val="tx1"/>
                </a:solidFill>
              </a:rPr>
              <a:t>(GSOC, latest version)</a:t>
            </a:r>
            <a:br>
              <a:rPr lang="es-AR" dirty="0">
                <a:solidFill>
                  <a:schemeClr val="tx1"/>
                </a:solidFill>
              </a:rPr>
            </a:br>
            <a:endParaRPr dirty="0">
              <a:solidFill>
                <a:schemeClr val="tx1"/>
              </a:solidFill>
            </a:endParaRPr>
          </a:p>
        </p:txBody>
      </p:sp>
      <p:sp>
        <p:nvSpPr>
          <p:cNvPr id="839" name="Google Shape;839;p71"/>
          <p:cNvSpPr txBox="1"/>
          <p:nvPr/>
        </p:nvSpPr>
        <p:spPr>
          <a:xfrm>
            <a:off x="8592095" y="383653"/>
            <a:ext cx="3298752" cy="2480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75580" rIns="75580" bIns="755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SRC: EPSG: 4326. WGS84</a:t>
            </a: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Resolution: 1x1km</a:t>
            </a: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Depth: 0-30 cm</a:t>
            </a: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Format: raster, geotiff</a:t>
            </a: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Units: t C/ha</a:t>
            </a:r>
            <a:endParaRPr sz="2315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F2A4E1-6466-4842-854C-B098CC872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153" y="3121179"/>
            <a:ext cx="10057295" cy="44030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72"/>
          <p:cNvSpPr txBox="1">
            <a:spLocks noGrp="1"/>
          </p:cNvSpPr>
          <p:nvPr>
            <p:ph type="title"/>
          </p:nvPr>
        </p:nvSpPr>
        <p:spPr>
          <a:xfrm>
            <a:off x="2238592" y="945109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Climate Data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844" name="Google Shape;844;p72"/>
          <p:cNvSpPr txBox="1">
            <a:spLocks noGrp="1"/>
          </p:cNvSpPr>
          <p:nvPr>
            <p:ph idx="1"/>
          </p:nvPr>
        </p:nvSpPr>
        <p:spPr>
          <a:xfrm>
            <a:off x="2238592" y="2040942"/>
            <a:ext cx="8943208" cy="374866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188984" indent="-18898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30"/>
            </a:pPr>
            <a:r>
              <a:rPr lang="es-AR" sz="2753">
                <a:solidFill>
                  <a:schemeClr val="tx1"/>
                </a:solidFill>
              </a:rPr>
              <a:t>De 1981-2000:</a:t>
            </a:r>
            <a:endParaRPr sz="2753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3330"/>
              <a:buNone/>
            </a:pPr>
            <a:r>
              <a:rPr lang="es-AR" sz="2753">
                <a:solidFill>
                  <a:schemeClr val="tx1"/>
                </a:solidFill>
              </a:rPr>
              <a:t> Spin UP</a:t>
            </a:r>
            <a:endParaRPr sz="2753">
              <a:solidFill>
                <a:schemeClr val="tx1"/>
              </a:solidFill>
            </a:endParaRPr>
          </a:p>
          <a:p>
            <a:pPr marL="566951" lvl="1" indent="-188984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es-AR" sz="2447">
                <a:solidFill>
                  <a:schemeClr val="tx1"/>
                </a:solidFill>
              </a:rPr>
              <a:t>Precipitation (mm/month) 12 layers (one per month)</a:t>
            </a:r>
            <a:endParaRPr>
              <a:solidFill>
                <a:schemeClr val="tx1"/>
              </a:solidFill>
            </a:endParaRPr>
          </a:p>
          <a:p>
            <a:pPr marL="566951" lvl="1" indent="-188984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es-AR" sz="2447">
                <a:solidFill>
                  <a:schemeClr val="tx1"/>
                </a:solidFill>
              </a:rPr>
              <a:t>Air Temperature (°C) 12 layers (one per month)</a:t>
            </a:r>
            <a:endParaRPr>
              <a:solidFill>
                <a:schemeClr val="tx1"/>
              </a:solidFill>
            </a:endParaRPr>
          </a:p>
          <a:p>
            <a:pPr marL="566951" lvl="1" indent="-188984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es-AR" sz="2447">
                <a:solidFill>
                  <a:schemeClr val="tx1"/>
                </a:solidFill>
              </a:rPr>
              <a:t>Potential Evapotranspiration (mm/month) 12 layers (one per month)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8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3330"/>
            </a:pPr>
            <a:r>
              <a:rPr lang="es-AR" sz="2753">
                <a:solidFill>
                  <a:schemeClr val="tx1"/>
                </a:solidFill>
              </a:rPr>
              <a:t>MIAMI model</a:t>
            </a:r>
            <a:endParaRPr sz="2753">
              <a:solidFill>
                <a:schemeClr val="tx1"/>
              </a:solidFill>
            </a:endParaRPr>
          </a:p>
          <a:p>
            <a:pPr marL="566951" lvl="1" indent="-188984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es-AR" sz="2447">
                <a:solidFill>
                  <a:schemeClr val="tx1"/>
                </a:solidFill>
              </a:rPr>
              <a:t>Precipitation (mm/year) 20 layers (one per year) or  </a:t>
            </a:r>
            <a:endParaRPr>
              <a:solidFill>
                <a:schemeClr val="tx1"/>
              </a:solidFill>
            </a:endParaRPr>
          </a:p>
          <a:p>
            <a:pPr marL="755934" lvl="2" indent="0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s-AR" sz="2141">
                <a:solidFill>
                  <a:schemeClr val="tx1"/>
                </a:solidFill>
              </a:rPr>
              <a:t>240 layers (one permonth per year) (CRU layer arrengement) </a:t>
            </a:r>
            <a:endParaRPr>
              <a:solidFill>
                <a:schemeClr val="tx1"/>
              </a:solidFill>
            </a:endParaRPr>
          </a:p>
          <a:p>
            <a:pPr marL="566951" lvl="1" indent="-188984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es-AR" sz="2447">
                <a:solidFill>
                  <a:schemeClr val="tx1"/>
                </a:solidFill>
              </a:rPr>
              <a:t>Temperature (°C) 20 layers (one per year) or  </a:t>
            </a:r>
            <a:endParaRPr>
              <a:solidFill>
                <a:schemeClr val="tx1"/>
              </a:solidFill>
            </a:endParaRPr>
          </a:p>
          <a:p>
            <a:pPr marL="755934" lvl="2" indent="0">
              <a:lnSpc>
                <a:spcPct val="8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s-AR" sz="2141">
                <a:solidFill>
                  <a:schemeClr val="tx1"/>
                </a:solidFill>
              </a:rPr>
              <a:t>240 layers (one per month per year) (CRU layer arrengement) 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73"/>
          <p:cNvSpPr txBox="1">
            <a:spLocks noGrp="1"/>
          </p:cNvSpPr>
          <p:nvPr>
            <p:ph idx="1"/>
          </p:nvPr>
        </p:nvSpPr>
        <p:spPr>
          <a:xfrm>
            <a:off x="2623481" y="2154797"/>
            <a:ext cx="9117651" cy="374866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18898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60"/>
            </a:pPr>
            <a:r>
              <a:rPr lang="es-AR" sz="2530" dirty="0">
                <a:solidFill>
                  <a:schemeClr val="tx1"/>
                </a:solidFill>
              </a:rPr>
              <a:t>From 2001-2018/20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3060"/>
            </a:pPr>
            <a:r>
              <a:rPr lang="es-AR" sz="2530" dirty="0">
                <a:solidFill>
                  <a:schemeClr val="tx1"/>
                </a:solidFill>
              </a:rPr>
              <a:t>Warm Up</a:t>
            </a:r>
            <a:endParaRPr sz="2530"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es-AR" sz="2249" dirty="0">
                <a:solidFill>
                  <a:schemeClr val="tx1"/>
                </a:solidFill>
              </a:rPr>
              <a:t>Precipitation (mm/month) </a:t>
            </a:r>
            <a:r>
              <a:rPr lang="es-AR" sz="1968" dirty="0">
                <a:solidFill>
                  <a:schemeClr val="tx1"/>
                </a:solidFill>
              </a:rPr>
              <a:t>216-240 layers (one per month per year) (CRU layer arrengement) 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es-AR" sz="2249" dirty="0">
                <a:solidFill>
                  <a:schemeClr val="tx1"/>
                </a:solidFill>
              </a:rPr>
              <a:t>Temperature (°C) </a:t>
            </a:r>
            <a:r>
              <a:rPr lang="es-AR" sz="1968" dirty="0">
                <a:solidFill>
                  <a:schemeClr val="tx1"/>
                </a:solidFill>
              </a:rPr>
              <a:t>216-240 layers (one per month per year) (CRU layer arrengement) </a:t>
            </a:r>
            <a:endParaRPr sz="1968"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es-AR" sz="2249" dirty="0">
                <a:solidFill>
                  <a:schemeClr val="tx1"/>
                </a:solidFill>
              </a:rPr>
              <a:t>Potential Evapotranspiration (mm/month) </a:t>
            </a:r>
            <a:r>
              <a:rPr lang="es-AR" sz="1968" dirty="0">
                <a:solidFill>
                  <a:schemeClr val="tx1"/>
                </a:solidFill>
              </a:rPr>
              <a:t>216-240 layers (one per month per year) (CRU layer arrengement) </a:t>
            </a:r>
            <a:endParaRPr dirty="0">
              <a:solidFill>
                <a:schemeClr val="tx1"/>
              </a:solidFill>
            </a:endParaRPr>
          </a:p>
          <a:p>
            <a:pPr marL="566951" lvl="1" indent="-6404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endParaRPr sz="1968" dirty="0"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720"/>
            </a:pPr>
            <a:r>
              <a:rPr lang="es-AR" sz="2249" dirty="0">
                <a:solidFill>
                  <a:schemeClr val="tx1"/>
                </a:solidFill>
              </a:rPr>
              <a:t>Forward</a:t>
            </a:r>
            <a:endParaRPr sz="2249"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es-AR" sz="2249" dirty="0">
                <a:solidFill>
                  <a:schemeClr val="tx1"/>
                </a:solidFill>
              </a:rPr>
              <a:t>Precipitation (mm/month) 12 layers (one per month)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es-AR" sz="2249" dirty="0">
                <a:solidFill>
                  <a:schemeClr val="tx1"/>
                </a:solidFill>
              </a:rPr>
              <a:t>Temperature (°C)   12 layers (one per month)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es-AR" sz="2249" dirty="0">
                <a:solidFill>
                  <a:schemeClr val="tx1"/>
                </a:solidFill>
              </a:rPr>
              <a:t>Potential Evapotranspiration (mm/month) 12 layers (one per month)</a:t>
            </a:r>
            <a:endParaRPr dirty="0">
              <a:solidFill>
                <a:schemeClr val="tx1"/>
              </a:solidFill>
            </a:endParaRPr>
          </a:p>
          <a:p>
            <a:pPr marL="755934" lvl="2" indent="0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endParaRPr sz="1968" dirty="0">
              <a:solidFill>
                <a:schemeClr val="tx1"/>
              </a:solidFill>
            </a:endParaRPr>
          </a:p>
        </p:txBody>
      </p:sp>
      <p:sp>
        <p:nvSpPr>
          <p:cNvPr id="851" name="Google Shape;851;p73"/>
          <p:cNvSpPr txBox="1"/>
          <p:nvPr/>
        </p:nvSpPr>
        <p:spPr>
          <a:xfrm>
            <a:off x="2238592" y="945109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ctr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sz="3637" b="1">
                <a:solidFill>
                  <a:srgbClr val="894C24"/>
                </a:solidFill>
                <a:latin typeface="Calibri"/>
                <a:ea typeface="Calibri"/>
                <a:cs typeface="Calibri"/>
                <a:sym typeface="Calibri"/>
              </a:rPr>
              <a:t>Climate Data</a:t>
            </a:r>
            <a:endParaRPr sz="3637" b="1">
              <a:solidFill>
                <a:srgbClr val="894C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74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u="sng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http://www.cru.uea.ac.uk/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857" name="Google Shape;857;p74"/>
          <p:cNvPicPr preferRelativeResize="0">
            <a:picLocks noGrp="1"/>
          </p:cNvPicPr>
          <p:nvPr>
            <p:ph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116511" y="2266907"/>
            <a:ext cx="7565711" cy="4045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75"/>
          <p:cNvSpPr txBox="1">
            <a:spLocks noGrp="1"/>
          </p:cNvSpPr>
          <p:nvPr>
            <p:ph type="title"/>
          </p:nvPr>
        </p:nvSpPr>
        <p:spPr>
          <a:xfrm>
            <a:off x="1966264" y="732083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Climate Data </a:t>
            </a:r>
            <a:endParaRPr b="1">
              <a:solidFill>
                <a:schemeClr val="tx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64" name="Google Shape;864;p75"/>
          <p:cNvSpPr txBox="1"/>
          <p:nvPr/>
        </p:nvSpPr>
        <p:spPr>
          <a:xfrm>
            <a:off x="2133927" y="1551278"/>
            <a:ext cx="9152861" cy="5087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Temperature</a:t>
            </a: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cru_ts4.03.1981.1990.tmp.dat.nc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cru_ts4.03.1991.2000.tmp.dat.nc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cru_ts4.03.2001.2010.tmp.dat.nc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cru_ts4.03.2011.2018.tmp.dat.nc</a:t>
            </a: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Precipitation</a:t>
            </a: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cru_ts4.03.1981.1990.pre.dat.nc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cru_ts4.03.1991.2000.pre.dat.nc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cru_ts4.03.2001.2010.pre.dat.nc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cru_ts4.03.2011.2018.pre.dat.nc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Potential Evapotranspiration</a:t>
            </a:r>
            <a:endParaRPr sz="1653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cru_ts4.03.1981.1990.pet.dat.nc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cru_ts4.03.1991.2000.pet.dat.nc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cru_ts4.03.2001.2010.pet.dat.nc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cru_ts4.03.2011.2018.pet.dat.nc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5" name="Google Shape;865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4027" y="1053642"/>
            <a:ext cx="6326024" cy="3297813"/>
          </a:xfrm>
          <a:prstGeom prst="rect">
            <a:avLst/>
          </a:prstGeom>
          <a:noFill/>
          <a:ln>
            <a:noFill/>
          </a:ln>
        </p:spPr>
      </p:pic>
      <p:sp>
        <p:nvSpPr>
          <p:cNvPr id="866" name="Google Shape;866;p75"/>
          <p:cNvSpPr txBox="1"/>
          <p:nvPr/>
        </p:nvSpPr>
        <p:spPr>
          <a:xfrm>
            <a:off x="5972434" y="4517660"/>
            <a:ext cx="5562815" cy="2480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75580" rIns="75580" bIns="755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Resolution: 50 km or less (country data)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Format: .nc  to geotiff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Units: mm, °C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76"/>
          <p:cNvSpPr txBox="1">
            <a:spLocks noGrp="1"/>
          </p:cNvSpPr>
          <p:nvPr>
            <p:ph type="title"/>
          </p:nvPr>
        </p:nvSpPr>
        <p:spPr>
          <a:xfrm>
            <a:off x="1928996" y="945110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Soil Data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872" name="Google Shape;872;p76"/>
          <p:cNvSpPr txBox="1">
            <a:spLocks noGrp="1"/>
          </p:cNvSpPr>
          <p:nvPr>
            <p:ph idx="1"/>
          </p:nvPr>
        </p:nvSpPr>
        <p:spPr>
          <a:xfrm>
            <a:off x="1822095" y="1651384"/>
            <a:ext cx="6803350" cy="375558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188984" indent="-419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CLAY LAYERS (Soilgrids)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CLYPPT_M_sl1_250m_ll.tif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CLYPPT_M_sl2_250m_ll.tif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CLYPPT_M_sl3_250m_ll.tif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CLYPPT_M_sl4_250m_ll.tif</a:t>
            </a:r>
            <a:endParaRPr>
              <a:solidFill>
                <a:schemeClr val="tx1"/>
              </a:solidFill>
            </a:endParaRPr>
          </a:p>
          <a:p>
            <a:pPr marL="566951" lvl="1" indent="-62995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AR">
                <a:solidFill>
                  <a:schemeClr val="tx1"/>
                </a:solidFill>
              </a:rPr>
              <a:t>	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873" name="Google Shape;873;p76"/>
          <p:cNvPicPr preferRelativeResize="0"/>
          <p:nvPr/>
        </p:nvPicPr>
        <p:blipFill rotWithShape="1">
          <a:blip r:embed="rId3">
            <a:alphaModFix/>
          </a:blip>
          <a:srcRect l="38914" t="26013" r="33173" b="13600"/>
          <a:stretch/>
        </p:blipFill>
        <p:spPr>
          <a:xfrm>
            <a:off x="7924011" y="1651398"/>
            <a:ext cx="3267136" cy="3973856"/>
          </a:xfrm>
          <a:prstGeom prst="rect">
            <a:avLst/>
          </a:prstGeom>
          <a:noFill/>
          <a:ln>
            <a:noFill/>
          </a:ln>
        </p:spPr>
      </p:pic>
      <p:sp>
        <p:nvSpPr>
          <p:cNvPr id="874" name="Google Shape;874;p76"/>
          <p:cNvSpPr txBox="1"/>
          <p:nvPr/>
        </p:nvSpPr>
        <p:spPr>
          <a:xfrm>
            <a:off x="1822106" y="4402151"/>
            <a:ext cx="4976277" cy="2480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75580" rIns="75580" bIns="755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SRC: EPSG: 4326. WGS84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Resolution: 1x1km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Depth: 0-30 cm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Format: raster, geotiff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Units: %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77"/>
          <p:cNvSpPr txBox="1">
            <a:spLocks noGrp="1"/>
          </p:cNvSpPr>
          <p:nvPr>
            <p:ph type="title"/>
          </p:nvPr>
        </p:nvSpPr>
        <p:spPr>
          <a:xfrm>
            <a:off x="1746810" y="908999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Land Use </a:t>
            </a:r>
            <a:br>
              <a:rPr lang="es-AR">
                <a:solidFill>
                  <a:schemeClr val="tx1"/>
                </a:solidFill>
              </a:rPr>
            </a:br>
            <a:r>
              <a:rPr lang="es-AR">
                <a:solidFill>
                  <a:schemeClr val="tx1"/>
                </a:solidFill>
              </a:rPr>
              <a:t>(from Land Cover)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880" name="Google Shape;880;p77"/>
          <p:cNvSpPr txBox="1">
            <a:spLocks noGrp="1"/>
          </p:cNvSpPr>
          <p:nvPr>
            <p:ph idx="1"/>
          </p:nvPr>
        </p:nvSpPr>
        <p:spPr>
          <a:xfrm>
            <a:off x="7284172" y="2267983"/>
            <a:ext cx="2837391" cy="37415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0 No Data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1 Artificial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2 Croplands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3 Grassland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4 Tree Covered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5 Shrubs Covered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6 Herbaceous vegetation flooded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7 Mangroves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8 Sparse Vegetation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9 Baresoil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10 Snow and Glaciers</a:t>
            </a:r>
            <a:endParaRPr sz="1157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 11 Waterbodies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s-AR" sz="1157">
                <a:solidFill>
                  <a:schemeClr val="tx1"/>
                </a:solidFill>
              </a:rPr>
              <a:t>#12 - Treecrops</a:t>
            </a:r>
            <a:endParaRPr sz="1157">
              <a:solidFill>
                <a:schemeClr val="tx1"/>
              </a:solidFill>
            </a:endParaRPr>
          </a:p>
          <a:p>
            <a:pPr marL="188984" indent="-11549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157">
              <a:solidFill>
                <a:schemeClr val="tx1"/>
              </a:solidFill>
            </a:endParaRPr>
          </a:p>
        </p:txBody>
      </p:sp>
      <p:sp>
        <p:nvSpPr>
          <p:cNvPr id="881" name="Google Shape;881;p77"/>
          <p:cNvSpPr txBox="1"/>
          <p:nvPr/>
        </p:nvSpPr>
        <p:spPr>
          <a:xfrm>
            <a:off x="1822105" y="2133954"/>
            <a:ext cx="4176948" cy="1259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s-AR" sz="1736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Global Source: From ESA</a:t>
            </a:r>
            <a:endParaRPr sz="1736" b="1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488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ESA_Land_Cover_11clases_FAO.tif</a:t>
            </a:r>
            <a:endParaRPr sz="1157" b="1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488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(RECLASSIFIED ESA LAND COVER TO 12 classes)</a:t>
            </a:r>
            <a:endParaRPr sz="1157" b="1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488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This file will be provided. </a:t>
            </a:r>
            <a:endParaRPr sz="1157" b="1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488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Spatial Resolution: 300m x 300m</a:t>
            </a:r>
            <a:endParaRPr sz="1488" b="1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2" name="Google Shape;882;p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99630" y="1157813"/>
            <a:ext cx="4317055" cy="5154907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77"/>
          <p:cNvSpPr txBox="1"/>
          <p:nvPr/>
        </p:nvSpPr>
        <p:spPr>
          <a:xfrm>
            <a:off x="1822106" y="3832642"/>
            <a:ext cx="4976277" cy="2480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75580" rIns="75580" bIns="755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Other preferred National Source</a:t>
            </a:r>
            <a:endParaRPr sz="1984" b="1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SRC: EPSG: 4326. WGS84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Final Resolution: 1x1km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Format: raster, geotiff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Units: Classes Match FAO classes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78"/>
          <p:cNvPicPr preferRelativeResize="0"/>
          <p:nvPr/>
        </p:nvPicPr>
        <p:blipFill rotWithShape="1">
          <a:blip r:embed="rId3">
            <a:alphaModFix/>
          </a:blip>
          <a:srcRect r="29643"/>
          <a:stretch/>
        </p:blipFill>
        <p:spPr>
          <a:xfrm>
            <a:off x="1969942" y="1182000"/>
            <a:ext cx="5925681" cy="4735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78"/>
          <p:cNvPicPr preferRelativeResize="0"/>
          <p:nvPr/>
        </p:nvPicPr>
        <p:blipFill rotWithShape="1">
          <a:blip r:embed="rId4">
            <a:alphaModFix/>
          </a:blip>
          <a:srcRect l="15422" r="19545"/>
          <a:stretch/>
        </p:blipFill>
        <p:spPr>
          <a:xfrm>
            <a:off x="2974782" y="1593045"/>
            <a:ext cx="5568931" cy="481454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78"/>
          <p:cNvSpPr txBox="1"/>
          <p:nvPr/>
        </p:nvSpPr>
        <p:spPr>
          <a:xfrm>
            <a:off x="3816166" y="1977543"/>
            <a:ext cx="7859249" cy="404571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0 = 0	No Data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190 = 1 Artificial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10 11 20 30 40 = 2 Croplands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130 = 3 Grassland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50 60 61 62 70 71 72 80 81 82 90 100 110 = 4 Tree Covered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120 121 122= 5 Shrubs Covered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160 180 = 6 Herbaceous vegetation flooded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170 = 7 Mangroves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150 151 152 153= 8 Sparse Vegetation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200 201 202 = 9 Baresoil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220 = 10 Snow and Glaciers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210 = 11 Waterbodies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12 = 12 Treecrops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79"/>
          <p:cNvSpPr txBox="1">
            <a:spLocks noGrp="1"/>
          </p:cNvSpPr>
          <p:nvPr>
            <p:ph type="title"/>
          </p:nvPr>
        </p:nvSpPr>
        <p:spPr>
          <a:xfrm>
            <a:off x="1777939" y="998142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Soil/Vegetation cover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896" name="Google Shape;896;p79"/>
          <p:cNvSpPr txBox="1">
            <a:spLocks noGrp="1"/>
          </p:cNvSpPr>
          <p:nvPr>
            <p:ph idx="1"/>
          </p:nvPr>
        </p:nvSpPr>
        <p:spPr>
          <a:xfrm>
            <a:off x="1958613" y="2196887"/>
            <a:ext cx="6803350" cy="145605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18898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</a:pPr>
            <a:r>
              <a:rPr lang="es-AR" sz="1819">
                <a:solidFill>
                  <a:schemeClr val="tx1"/>
                </a:solidFill>
              </a:rPr>
              <a:t>Minimum: 12 layers (one per month) from MODIS NDVI. 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200"/>
            </a:pPr>
            <a:r>
              <a:rPr lang="es-AR" sz="1819">
                <a:solidFill>
                  <a:schemeClr val="tx1"/>
                </a:solidFill>
              </a:rPr>
              <a:t>GEE (script)</a:t>
            </a:r>
            <a:endParaRPr sz="1819">
              <a:solidFill>
                <a:schemeClr val="tx1"/>
              </a:solidFill>
            </a:endParaRPr>
          </a:p>
          <a:p>
            <a:pPr marL="188984" indent="-188984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SzPts val="2200"/>
            </a:pPr>
            <a:r>
              <a:rPr lang="es-AR" sz="1819">
                <a:solidFill>
                  <a:schemeClr val="tx1"/>
                </a:solidFill>
              </a:rPr>
              <a:t>Other methods</a:t>
            </a:r>
            <a:endParaRPr sz="1819">
              <a:solidFill>
                <a:schemeClr val="tx1"/>
              </a:solidFill>
            </a:endParaRPr>
          </a:p>
          <a:p>
            <a:pPr marL="188984" indent="-130189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120"/>
              <a:buNone/>
            </a:pPr>
            <a:endParaRPr sz="926">
              <a:solidFill>
                <a:schemeClr val="tx1"/>
              </a:solidFill>
            </a:endParaRPr>
          </a:p>
          <a:p>
            <a:pPr marL="566951" lvl="1" indent="-138588">
              <a:lnSpc>
                <a:spcPct val="7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</a:pPr>
            <a:endParaRPr sz="794">
              <a:solidFill>
                <a:schemeClr val="tx1"/>
              </a:solidFill>
            </a:endParaRPr>
          </a:p>
          <a:p>
            <a:pPr marL="0" indent="0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120"/>
              <a:buNone/>
            </a:pPr>
            <a:r>
              <a:rPr lang="es-AR" sz="926">
                <a:solidFill>
                  <a:schemeClr val="tx1"/>
                </a:solidFill>
              </a:rPr>
              <a:t>	</a:t>
            </a:r>
            <a:endParaRPr>
              <a:solidFill>
                <a:schemeClr val="tx1"/>
              </a:solidFill>
            </a:endParaRPr>
          </a:p>
          <a:p>
            <a:pPr marL="188984" indent="-130189">
              <a:lnSpc>
                <a:spcPct val="7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120"/>
              <a:buNone/>
            </a:pPr>
            <a:endParaRPr sz="926">
              <a:solidFill>
                <a:schemeClr val="tx1"/>
              </a:solidFill>
            </a:endParaRPr>
          </a:p>
        </p:txBody>
      </p:sp>
      <p:pic>
        <p:nvPicPr>
          <p:cNvPr id="897" name="Google Shape;897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59055" y="3152444"/>
            <a:ext cx="3181829" cy="2836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Google Shape;898;p7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50348" y="3152444"/>
            <a:ext cx="3102150" cy="2836457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Google Shape;899;p79"/>
          <p:cNvSpPr txBox="1"/>
          <p:nvPr/>
        </p:nvSpPr>
        <p:spPr>
          <a:xfrm>
            <a:off x="8878279" y="2196886"/>
            <a:ext cx="2881107" cy="299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75580" rIns="75580" bIns="755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SRC: EPSG: 4326. WGS84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Resolution: 1x1km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Format: raster, geotiff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</a:pPr>
            <a:r>
              <a:rPr lang="es-AR" sz="2315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Units: 0.6 (covered) to 1.0 (bares soil)</a:t>
            </a:r>
            <a:endParaRPr sz="2315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2373302" y="1246955"/>
            <a:ext cx="8693170" cy="1095864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dirty="0">
                <a:solidFill>
                  <a:schemeClr val="accent6">
                    <a:lumMod val="75000"/>
                  </a:schemeClr>
                </a:solidFill>
              </a:rPr>
              <a:t>Global Soil Partnership</a:t>
            </a:r>
            <a:endParaRPr sz="3307" dirty="0">
              <a:solidFill>
                <a:schemeClr val="accent6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b="0" dirty="0">
                <a:solidFill>
                  <a:schemeClr val="accent6">
                    <a:lumMod val="75000"/>
                  </a:schemeClr>
                </a:solidFill>
              </a:rPr>
              <a:t>Pillar 4 - Soil data &amp; information:</a:t>
            </a:r>
            <a:endParaRPr sz="3307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1" name="Google Shape;91;p17"/>
          <p:cNvSpPr txBox="1">
            <a:spLocks noGrp="1"/>
          </p:cNvSpPr>
          <p:nvPr>
            <p:ph idx="1"/>
          </p:nvPr>
        </p:nvSpPr>
        <p:spPr>
          <a:xfrm>
            <a:off x="2373302" y="2265358"/>
            <a:ext cx="8961680" cy="1395127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spcBef>
                <a:spcPts val="1102"/>
              </a:spcBef>
              <a:spcAft>
                <a:spcPts val="0"/>
              </a:spcAft>
              <a:buNone/>
            </a:pPr>
            <a:r>
              <a:rPr lang="es-AR" sz="2094">
                <a:solidFill>
                  <a:srgbClr val="000000"/>
                </a:solidFill>
              </a:rPr>
              <a:t>The GSOCseq initiative is an integral part of the implementation plan of Pillar 4 to create a Global Soil Information System (GloSIS) to: </a:t>
            </a:r>
            <a:endParaRPr sz="2094">
              <a:solidFill>
                <a:schemeClr val="dk1"/>
              </a:solidFill>
            </a:endParaRPr>
          </a:p>
          <a:p>
            <a:pPr marL="503972" indent="0">
              <a:lnSpc>
                <a:spcPct val="115000"/>
              </a:lnSpc>
              <a:spcBef>
                <a:spcPts val="0"/>
              </a:spcBef>
              <a:spcAft>
                <a:spcPts val="1764"/>
              </a:spcAft>
              <a:buNone/>
            </a:pPr>
            <a:endParaRPr sz="2094">
              <a:solidFill>
                <a:srgbClr val="000000"/>
              </a:solidFill>
            </a:endParaRPr>
          </a:p>
        </p:txBody>
      </p:sp>
      <p:sp>
        <p:nvSpPr>
          <p:cNvPr id="92" name="Google Shape;92;p17"/>
          <p:cNvSpPr txBox="1">
            <a:spLocks noGrp="1"/>
          </p:cNvSpPr>
          <p:nvPr>
            <p:ph type="sldNum" idx="12"/>
          </p:nvPr>
        </p:nvSpPr>
        <p:spPr>
          <a:xfrm>
            <a:off x="8798690" y="6199858"/>
            <a:ext cx="2267783" cy="301908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fld id="{00000000-1234-1234-1234-123412341234}" type="slidenum">
              <a:rPr lang="es-AR"/>
              <a:pPr algn="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</a:pPr>
              <a:t>4</a:t>
            </a:fld>
            <a:endParaRPr/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87410" y="3235932"/>
            <a:ext cx="2947573" cy="2375667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/>
        </p:nvSpPr>
        <p:spPr>
          <a:xfrm>
            <a:off x="2280879" y="3183730"/>
            <a:ext cx="5123841" cy="2480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4" tIns="100774" rIns="100774" bIns="100774" anchor="t" anchorCtr="0">
            <a:noAutofit/>
          </a:bodyPr>
          <a:lstStyle/>
          <a:p>
            <a:pPr marL="503972" indent="-38497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s-AR" sz="2094">
                <a:solidFill>
                  <a:schemeClr val="dk1"/>
                </a:solidFill>
              </a:rPr>
              <a:t>support countries in developing their own soil information systems or in harmonizing pre-existing ones;</a:t>
            </a:r>
            <a:endParaRPr sz="2094">
              <a:solidFill>
                <a:schemeClr val="dk1"/>
              </a:solidFill>
            </a:endParaRPr>
          </a:p>
          <a:p>
            <a:pPr marL="503972" indent="-370979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s-AR" sz="2094">
                <a:solidFill>
                  <a:schemeClr val="dk1"/>
                </a:solidFill>
              </a:rPr>
              <a:t>create a platform for effective data exchange;</a:t>
            </a:r>
            <a:endParaRPr sz="2094">
              <a:solidFill>
                <a:schemeClr val="dk1"/>
              </a:solidFill>
            </a:endParaRPr>
          </a:p>
          <a:p>
            <a:pPr marL="503972" indent="-38497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s-AR" sz="2094">
                <a:solidFill>
                  <a:schemeClr val="dk1"/>
                </a:solidFill>
              </a:rPr>
              <a:t>enable monitoring, forecasting and status reporting (SoilSTAT).</a:t>
            </a:r>
            <a:endParaRPr sz="2094">
              <a:solidFill>
                <a:schemeClr val="dk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9DD544-4948-498A-911A-A6AEB1E70E52}"/>
              </a:ext>
            </a:extLst>
          </p:cNvPr>
          <p:cNvSpPr txBox="1"/>
          <p:nvPr/>
        </p:nvSpPr>
        <p:spPr>
          <a:xfrm>
            <a:off x="167159" y="899517"/>
            <a:ext cx="7559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1427">
              <a:tabLst>
                <a:tab pos="278569" algn="l"/>
              </a:tabLst>
            </a:pPr>
            <a:r>
              <a:rPr lang="uk-UA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.1. Theoretical background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ga9874a2f43_0_52"/>
          <p:cNvSpPr txBox="1">
            <a:spLocks noGrp="1"/>
          </p:cNvSpPr>
          <p:nvPr>
            <p:ph type="title"/>
          </p:nvPr>
        </p:nvSpPr>
        <p:spPr>
          <a:xfrm>
            <a:off x="1680368" y="1"/>
            <a:ext cx="8250972" cy="59993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3959"/>
            </a:pPr>
            <a:r>
              <a:rPr lang="es-AR" sz="3273" dirty="0">
                <a:solidFill>
                  <a:schemeClr val="tx1"/>
                </a:solidFill>
              </a:rPr>
              <a:t>Summary. Inputs for the 3 Phases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905" name="Google Shape;905;ga9874a2f43_0_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0368" y="1187549"/>
            <a:ext cx="10079038" cy="637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81"/>
          <p:cNvSpPr txBox="1">
            <a:spLocks noGrp="1"/>
          </p:cNvSpPr>
          <p:nvPr>
            <p:ph type="title"/>
          </p:nvPr>
        </p:nvSpPr>
        <p:spPr>
          <a:xfrm>
            <a:off x="1784284" y="859571"/>
            <a:ext cx="16749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scripts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917" name="Google Shape;917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5241" y="1071097"/>
            <a:ext cx="8136904" cy="648857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DA3385-55A2-4F2A-A50E-0071D2874650}"/>
              </a:ext>
            </a:extLst>
          </p:cNvPr>
          <p:cNvSpPr txBox="1"/>
          <p:nvPr/>
        </p:nvSpPr>
        <p:spPr>
          <a:xfrm>
            <a:off x="1680368" y="0"/>
            <a:ext cx="81369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2855" indent="135237">
              <a:tabLst>
                <a:tab pos="472853" algn="l"/>
              </a:tabLst>
            </a:pPr>
            <a:r>
              <a:rPr lang="en-US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</a:t>
            </a:r>
            <a:r>
              <a:rPr lang="uk-UA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Model script running</a:t>
            </a:r>
            <a:endParaRPr lang="uk-UA" b="1" kern="1100" dirty="0">
              <a:solidFill>
                <a:srgbClr val="99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Google Shape;922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0369" y="1"/>
            <a:ext cx="7127751" cy="7740277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82"/>
          <p:cNvSpPr/>
          <p:nvPr/>
        </p:nvSpPr>
        <p:spPr>
          <a:xfrm>
            <a:off x="7681154" y="449581"/>
            <a:ext cx="777936" cy="5078794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82"/>
          <p:cNvSpPr/>
          <p:nvPr/>
        </p:nvSpPr>
        <p:spPr>
          <a:xfrm>
            <a:off x="7681154" y="5835836"/>
            <a:ext cx="777936" cy="1132537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Google Shape;925;p82"/>
          <p:cNvSpPr/>
          <p:nvPr/>
        </p:nvSpPr>
        <p:spPr>
          <a:xfrm>
            <a:off x="7681154" y="7110403"/>
            <a:ext cx="777936" cy="341842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p82"/>
          <p:cNvSpPr txBox="1"/>
          <p:nvPr/>
        </p:nvSpPr>
        <p:spPr>
          <a:xfrm>
            <a:off x="8552402" y="2747312"/>
            <a:ext cx="3207004" cy="48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harmonization</a:t>
            </a:r>
            <a:endParaRPr sz="2645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p82"/>
          <p:cNvSpPr txBox="1"/>
          <p:nvPr/>
        </p:nvSpPr>
        <p:spPr>
          <a:xfrm>
            <a:off x="8557657" y="6084093"/>
            <a:ext cx="3207004" cy="48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 running</a:t>
            </a:r>
            <a:endParaRPr sz="2645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Google Shape;928;p82"/>
          <p:cNvSpPr txBox="1"/>
          <p:nvPr/>
        </p:nvSpPr>
        <p:spPr>
          <a:xfrm>
            <a:off x="8520087" y="7039658"/>
            <a:ext cx="3207004" cy="48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</a:pPr>
            <a:r>
              <a:rPr lang="es-AR" sz="2645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creation</a:t>
            </a:r>
            <a:endParaRPr sz="2645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83"/>
          <p:cNvSpPr txBox="1">
            <a:spLocks noGrp="1"/>
          </p:cNvSpPr>
          <p:nvPr>
            <p:ph type="title"/>
          </p:nvPr>
        </p:nvSpPr>
        <p:spPr>
          <a:xfrm>
            <a:off x="1823343" y="179438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Folders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934" name="Google Shape;934;p83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 r="39637"/>
          <a:stretch/>
        </p:blipFill>
        <p:spPr>
          <a:xfrm>
            <a:off x="1823343" y="1060434"/>
            <a:ext cx="5040560" cy="6319805"/>
          </a:xfrm>
          <a:prstGeom prst="rect">
            <a:avLst/>
          </a:prstGeom>
          <a:noFill/>
          <a:ln>
            <a:noFill/>
          </a:ln>
        </p:spPr>
      </p:pic>
      <p:sp>
        <p:nvSpPr>
          <p:cNvPr id="935" name="Google Shape;935;p83"/>
          <p:cNvSpPr/>
          <p:nvPr/>
        </p:nvSpPr>
        <p:spPr>
          <a:xfrm>
            <a:off x="7190779" y="2073614"/>
            <a:ext cx="569853" cy="5306624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83"/>
          <p:cNvSpPr txBox="1"/>
          <p:nvPr/>
        </p:nvSpPr>
        <p:spPr>
          <a:xfrm>
            <a:off x="8232055" y="4408925"/>
            <a:ext cx="1860746" cy="636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</a:pPr>
            <a:r>
              <a:rPr lang="es-AR" sz="3637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SCRIPTS</a:t>
            </a:r>
            <a:endParaRPr sz="1488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84"/>
          <p:cNvSpPr txBox="1">
            <a:spLocks noGrp="1"/>
          </p:cNvSpPr>
          <p:nvPr>
            <p:ph type="title"/>
          </p:nvPr>
        </p:nvSpPr>
        <p:spPr>
          <a:xfrm>
            <a:off x="1823343" y="522198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DIRECTORY : INPUTS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942" name="Google Shape;942;p84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 t="9749"/>
          <a:stretch/>
        </p:blipFill>
        <p:spPr>
          <a:xfrm>
            <a:off x="5351735" y="2051645"/>
            <a:ext cx="3384376" cy="4680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85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DIRECTORY : OUTPUTS (MODEL)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948" name="Google Shape;948;p85"/>
          <p:cNvPicPr preferRelativeResize="0"/>
          <p:nvPr/>
        </p:nvPicPr>
        <p:blipFill rotWithShape="1">
          <a:blip r:embed="rId3">
            <a:alphaModFix/>
          </a:blip>
          <a:srcRect t="23313"/>
          <a:stretch/>
        </p:blipFill>
        <p:spPr>
          <a:xfrm>
            <a:off x="4631655" y="2915741"/>
            <a:ext cx="3528392" cy="2880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"/>
          <p:cNvSpPr txBox="1">
            <a:spLocks noGrp="1"/>
          </p:cNvSpPr>
          <p:nvPr>
            <p:ph type="ctrTitle"/>
          </p:nvPr>
        </p:nvSpPr>
        <p:spPr>
          <a:xfrm>
            <a:off x="3231596" y="1872958"/>
            <a:ext cx="7267931" cy="261755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60"/>
            </a:pPr>
            <a:br>
              <a:rPr lang="es-AR" sz="4018" dirty="0">
                <a:solidFill>
                  <a:schemeClr val="tx1"/>
                </a:solidFill>
                <a:latin typeface="Rockwell"/>
                <a:ea typeface="Rockwell"/>
                <a:cs typeface="Rockwell"/>
                <a:sym typeface="Rockwell"/>
              </a:rPr>
            </a:br>
            <a:br>
              <a:rPr lang="es-AR" sz="4018" dirty="0">
                <a:solidFill>
                  <a:schemeClr val="tx1"/>
                </a:solidFill>
                <a:latin typeface="Rockwell"/>
                <a:ea typeface="Rockwell"/>
                <a:cs typeface="Rockwell"/>
                <a:sym typeface="Rockwell"/>
              </a:rPr>
            </a:br>
            <a:br>
              <a:rPr lang="es-AR" sz="4018" dirty="0">
                <a:solidFill>
                  <a:schemeClr val="tx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lang="es-AR" sz="4464" dirty="0">
                <a:solidFill>
                  <a:schemeClr val="tx1"/>
                </a:solidFill>
                <a:latin typeface="Constantia"/>
                <a:ea typeface="Constantia"/>
                <a:cs typeface="Constantia"/>
                <a:sym typeface="Constantia"/>
              </a:rPr>
              <a:t>Soil Organic Carbon Sequestration Maps</a:t>
            </a:r>
            <a:br>
              <a:rPr lang="es-AR" sz="4464" dirty="0">
                <a:solidFill>
                  <a:schemeClr val="tx1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br>
              <a:rPr lang="es-AR" sz="4464" dirty="0">
                <a:solidFill>
                  <a:schemeClr val="tx1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es-AR" sz="2976" dirty="0">
                <a:solidFill>
                  <a:schemeClr val="tx1"/>
                </a:solidFill>
                <a:latin typeface="Rockwell"/>
                <a:ea typeface="Rockwell"/>
                <a:cs typeface="Rockwell"/>
                <a:sym typeface="Rockwell"/>
              </a:rPr>
              <a:t>Harmonisation and preparation of input layers</a:t>
            </a:r>
            <a:endParaRPr sz="2976" dirty="0">
              <a:solidFill>
                <a:schemeClr val="tx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8F5A0897-B9D2-4A58-9700-CD5D76B77A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"/>
          <p:cNvSpPr txBox="1">
            <a:spLocks noGrp="1"/>
          </p:cNvSpPr>
          <p:nvPr>
            <p:ph type="title"/>
          </p:nvPr>
        </p:nvSpPr>
        <p:spPr>
          <a:xfrm>
            <a:off x="1680368" y="1246957"/>
            <a:ext cx="9936063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Roadmap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32" name="Google Shape;332;p3"/>
          <p:cNvSpPr txBox="1">
            <a:spLocks noGrp="1"/>
          </p:cNvSpPr>
          <p:nvPr>
            <p:ph idx="1"/>
          </p:nvPr>
        </p:nvSpPr>
        <p:spPr>
          <a:xfrm>
            <a:off x="1680368" y="2454340"/>
            <a:ext cx="9936063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Preparing climate, vegetation cover, soil, land use </a:t>
            </a:r>
            <a:r>
              <a:rPr lang="es-AR" b="1" dirty="0">
                <a:solidFill>
                  <a:schemeClr val="tx1"/>
                </a:solidFill>
              </a:rPr>
              <a:t>layers</a:t>
            </a:r>
            <a:r>
              <a:rPr lang="es-AR" dirty="0">
                <a:solidFill>
                  <a:schemeClr val="tx1"/>
                </a:solidFill>
              </a:rPr>
              <a:t>.</a:t>
            </a:r>
            <a:endParaRPr dirty="0">
              <a:solidFill>
                <a:schemeClr val="tx1"/>
              </a:solidFill>
            </a:endParaRPr>
          </a:p>
          <a:p>
            <a:pPr marL="188984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Preparing </a:t>
            </a:r>
            <a:r>
              <a:rPr lang="es-AR" b="1" dirty="0">
                <a:solidFill>
                  <a:schemeClr val="tx1"/>
                </a:solidFill>
              </a:rPr>
              <a:t>“Stacks” </a:t>
            </a:r>
            <a:r>
              <a:rPr lang="es-AR" dirty="0">
                <a:solidFill>
                  <a:schemeClr val="tx1"/>
                </a:solidFill>
              </a:rPr>
              <a:t>to be used in the modelling phases.</a:t>
            </a:r>
            <a:endParaRPr dirty="0">
              <a:solidFill>
                <a:schemeClr val="tx1"/>
              </a:solidFill>
            </a:endParaRPr>
          </a:p>
          <a:p>
            <a:pPr marL="188984" indent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tx1"/>
                </a:solidFill>
              </a:rPr>
              <a:t>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Preparing “</a:t>
            </a:r>
            <a:r>
              <a:rPr lang="es-AR" b="1" dirty="0">
                <a:solidFill>
                  <a:schemeClr val="tx1"/>
                </a:solidFill>
              </a:rPr>
              <a:t>target points</a:t>
            </a:r>
            <a:r>
              <a:rPr lang="es-AR" dirty="0">
                <a:solidFill>
                  <a:schemeClr val="tx1"/>
                </a:solidFill>
              </a:rPr>
              <a:t>” where we will run the model. 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1376" y="360041"/>
            <a:ext cx="9359999" cy="7164213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4"/>
          <p:cNvSpPr/>
          <p:nvPr/>
        </p:nvSpPr>
        <p:spPr>
          <a:xfrm>
            <a:off x="1823344" y="323453"/>
            <a:ext cx="9785493" cy="3275780"/>
          </a:xfrm>
          <a:prstGeom prst="rect">
            <a:avLst/>
          </a:prstGeom>
          <a:noFill/>
          <a:ln w="1143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75580" rIns="75580" bIns="7558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3307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"/>
          <p:cNvSpPr txBox="1">
            <a:spLocks noGrp="1"/>
          </p:cNvSpPr>
          <p:nvPr>
            <p:ph type="title"/>
          </p:nvPr>
        </p:nvSpPr>
        <p:spPr>
          <a:xfrm>
            <a:off x="2623966" y="1307103"/>
            <a:ext cx="8189216" cy="122232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Harmonization of climate layers	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345" name="Google Shape;345;p5"/>
          <p:cNvSpPr txBox="1">
            <a:spLocks noGrp="1"/>
          </p:cNvSpPr>
          <p:nvPr>
            <p:ph idx="1"/>
          </p:nvPr>
        </p:nvSpPr>
        <p:spPr>
          <a:xfrm>
            <a:off x="2623967" y="2804743"/>
            <a:ext cx="8189217" cy="16325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Script Number 1: CRU_variables_SPIN_UP.R</a:t>
            </a:r>
            <a:endParaRPr>
              <a:solidFill>
                <a:schemeClr val="tx1"/>
              </a:solidFill>
            </a:endParaRPr>
          </a:p>
          <a:p>
            <a:pPr marL="188984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Script Number 2: CRU_variables_WARM_UP.R</a:t>
            </a:r>
            <a:endParaRPr>
              <a:solidFill>
                <a:schemeClr val="tx1"/>
              </a:solidFill>
            </a:endParaRPr>
          </a:p>
          <a:p>
            <a:pPr marL="188984" indent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Script Number 3: CRU_variables_for_NPP_MIAMI_MEAN_81-00.R</a:t>
            </a:r>
            <a:endParaRPr>
              <a:solidFill>
                <a:schemeClr val="tx1"/>
              </a:solidFill>
            </a:endParaRPr>
          </a:p>
          <a:p>
            <a:pPr marL="377967" indent="-23098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>
            <a:spLocks noGrp="1"/>
          </p:cNvSpPr>
          <p:nvPr>
            <p:ph type="title"/>
          </p:nvPr>
        </p:nvSpPr>
        <p:spPr>
          <a:xfrm>
            <a:off x="2373302" y="1246955"/>
            <a:ext cx="8693170" cy="1095864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dirty="0">
                <a:solidFill>
                  <a:schemeClr val="accent6">
                    <a:lumMod val="75000"/>
                  </a:schemeClr>
                </a:solidFill>
              </a:rPr>
              <a:t>Soil Digitalization and Recarbonization</a:t>
            </a:r>
            <a:endParaRPr sz="3307" dirty="0">
              <a:solidFill>
                <a:schemeClr val="accent6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b="0" dirty="0">
                <a:solidFill>
                  <a:schemeClr val="accent6">
                    <a:lumMod val="75000"/>
                  </a:schemeClr>
                </a:solidFill>
              </a:rPr>
              <a:t>why GSOCseq?</a:t>
            </a:r>
            <a:endParaRPr sz="3307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7" name="Google Shape;127;p21"/>
          <p:cNvSpPr txBox="1">
            <a:spLocks noGrp="1"/>
          </p:cNvSpPr>
          <p:nvPr>
            <p:ph idx="1"/>
          </p:nvPr>
        </p:nvSpPr>
        <p:spPr>
          <a:xfrm>
            <a:off x="2373302" y="2140424"/>
            <a:ext cx="8693170" cy="3799149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None/>
            </a:pPr>
            <a:r>
              <a:rPr lang="es-AR" sz="2425">
                <a:solidFill>
                  <a:srgbClr val="000000"/>
                </a:solidFill>
              </a:rPr>
              <a:t>With this in mind the Global Soil Partnership (GSP) has started the initiative to map Global Soil Organic Carbon sequestration potential (GSOCseq) to:</a:t>
            </a:r>
            <a:endParaRPr sz="2425">
              <a:solidFill>
                <a:srgbClr val="000000"/>
              </a:solidFill>
            </a:endParaRPr>
          </a:p>
          <a:p>
            <a:pPr marL="503972" indent="-405977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SzPts val="2200"/>
              <a:buChar char="●"/>
            </a:pPr>
            <a:r>
              <a:rPr lang="es-AR" sz="2425">
                <a:solidFill>
                  <a:srgbClr val="000000"/>
                </a:solidFill>
              </a:rPr>
              <a:t> to raise awareness: </a:t>
            </a:r>
            <a:r>
              <a:rPr lang="es-AR" sz="2425" b="1">
                <a:solidFill>
                  <a:srgbClr val="000000"/>
                </a:solidFill>
              </a:rPr>
              <a:t>soil carbon sequestration </a:t>
            </a:r>
            <a:r>
              <a:rPr lang="es-AR" sz="2425">
                <a:solidFill>
                  <a:srgbClr val="000000"/>
                </a:solidFill>
              </a:rPr>
              <a:t>as one of the most </a:t>
            </a:r>
            <a:r>
              <a:rPr lang="es-AR" sz="2425" b="1">
                <a:solidFill>
                  <a:srgbClr val="000000"/>
                </a:solidFill>
              </a:rPr>
              <a:t>cost-effective</a:t>
            </a:r>
            <a:r>
              <a:rPr lang="es-AR" sz="2425">
                <a:solidFill>
                  <a:srgbClr val="000000"/>
                </a:solidFill>
              </a:rPr>
              <a:t> and </a:t>
            </a:r>
            <a:r>
              <a:rPr lang="es-AR" sz="2425" b="1">
                <a:solidFill>
                  <a:srgbClr val="000000"/>
                </a:solidFill>
              </a:rPr>
              <a:t>impactful strategies</a:t>
            </a:r>
            <a:endParaRPr sz="2425">
              <a:solidFill>
                <a:srgbClr val="000000"/>
              </a:solidFill>
            </a:endParaRPr>
          </a:p>
          <a:p>
            <a:pPr marL="1511915" lvl="2" indent="-377979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s-AR" sz="1984">
                <a:solidFill>
                  <a:srgbClr val="000000"/>
                </a:solidFill>
              </a:rPr>
              <a:t>to mitigate </a:t>
            </a:r>
            <a:r>
              <a:rPr lang="es-AR" sz="1984" b="1">
                <a:solidFill>
                  <a:srgbClr val="000000"/>
                </a:solidFill>
              </a:rPr>
              <a:t>climate change </a:t>
            </a:r>
            <a:r>
              <a:rPr lang="es-AR" sz="1984">
                <a:solidFill>
                  <a:srgbClr val="000000"/>
                </a:solidFill>
              </a:rPr>
              <a:t>(IPCC, 2019)</a:t>
            </a:r>
            <a:endParaRPr sz="1984">
              <a:solidFill>
                <a:srgbClr val="000000"/>
              </a:solidFill>
            </a:endParaRPr>
          </a:p>
          <a:p>
            <a:pPr marL="1511915" lvl="2" indent="-377979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s-AR" sz="1984">
                <a:solidFill>
                  <a:srgbClr val="000000"/>
                </a:solidFill>
              </a:rPr>
              <a:t>to preserve and foster </a:t>
            </a:r>
            <a:r>
              <a:rPr lang="es-AR" sz="1984" b="1">
                <a:solidFill>
                  <a:srgbClr val="000000"/>
                </a:solidFill>
              </a:rPr>
              <a:t>soil fertility </a:t>
            </a:r>
            <a:r>
              <a:rPr lang="es-AR" sz="1984">
                <a:solidFill>
                  <a:srgbClr val="000000"/>
                </a:solidFill>
              </a:rPr>
              <a:t>to combat </a:t>
            </a:r>
            <a:r>
              <a:rPr lang="es-AR" sz="1984" b="1">
                <a:solidFill>
                  <a:srgbClr val="000000"/>
                </a:solidFill>
              </a:rPr>
              <a:t>food insecurity</a:t>
            </a:r>
            <a:r>
              <a:rPr lang="es-AR" sz="1984">
                <a:solidFill>
                  <a:srgbClr val="000000"/>
                </a:solidFill>
              </a:rPr>
              <a:t> (ITPS, 2015)</a:t>
            </a:r>
            <a:endParaRPr sz="1984">
              <a:solidFill>
                <a:srgbClr val="000000"/>
              </a:solidFill>
            </a:endParaRPr>
          </a:p>
          <a:p>
            <a:pPr marL="503972" indent="0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None/>
            </a:pPr>
            <a:endParaRPr sz="2425">
              <a:solidFill>
                <a:srgbClr val="000000"/>
              </a:solidFill>
            </a:endParaRPr>
          </a:p>
          <a:p>
            <a:pPr marL="503972" indent="0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None/>
            </a:pPr>
            <a:endParaRPr sz="2425">
              <a:solidFill>
                <a:srgbClr val="000000"/>
              </a:solidFill>
            </a:endParaRPr>
          </a:p>
        </p:txBody>
      </p:sp>
      <p:sp>
        <p:nvSpPr>
          <p:cNvPr id="128" name="Google Shape;128;p21"/>
          <p:cNvSpPr txBox="1">
            <a:spLocks noGrp="1"/>
          </p:cNvSpPr>
          <p:nvPr>
            <p:ph type="sldNum" idx="12"/>
          </p:nvPr>
        </p:nvSpPr>
        <p:spPr>
          <a:xfrm>
            <a:off x="8798690" y="6199858"/>
            <a:ext cx="2267783" cy="301908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fld id="{00000000-1234-1234-1234-123412341234}" type="slidenum">
              <a:rPr lang="es-AR"/>
              <a:pPr algn="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</a:pPr>
              <a:t>5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Script number “0” - Soil organic Carbon 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351" name="Google Shape;351;p6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SOC FAO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Master Layer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 spatial resolution : 1 km x 1km / pixel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52" name="Google Shape;35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942" y="2115548"/>
            <a:ext cx="2279413" cy="3708302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6"/>
          <p:cNvSpPr/>
          <p:nvPr/>
        </p:nvSpPr>
        <p:spPr>
          <a:xfrm>
            <a:off x="8105756" y="4303588"/>
            <a:ext cx="1263479" cy="302371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7"/>
          <p:cNvSpPr txBox="1"/>
          <p:nvPr/>
        </p:nvSpPr>
        <p:spPr>
          <a:xfrm>
            <a:off x="2687439" y="755501"/>
            <a:ext cx="7776864" cy="5112568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0: SOC layer AOI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INPUTS: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 SOC MAP: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GSOCmapV1.6.0.tif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Area of interest (AOI): 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COUNTRY_POLYGON.SHP (ROI)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OUTPUTS: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 MAP cutted by the AOI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SOC_MAP_[country_code].tif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8"/>
          <p:cNvSpPr txBox="1">
            <a:spLocks noGrp="1"/>
          </p:cNvSpPr>
          <p:nvPr>
            <p:ph type="title"/>
          </p:nvPr>
        </p:nvSpPr>
        <p:spPr>
          <a:xfrm>
            <a:off x="1624575" y="1"/>
            <a:ext cx="5095313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Climate Layers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64" name="Google Shape;364;p8"/>
          <p:cNvSpPr txBox="1">
            <a:spLocks noGrp="1"/>
          </p:cNvSpPr>
          <p:nvPr>
            <p:ph idx="1"/>
          </p:nvPr>
        </p:nvSpPr>
        <p:spPr>
          <a:xfrm>
            <a:off x="1624573" y="1207384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Proposed climate layers from Climate Research Unit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Spatial resolution : 50 km x 50 km / pixel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One layer per month per year :::: 20  years = 240 layers/climate variable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Three climate variables : 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s-AR" dirty="0">
                <a:solidFill>
                  <a:schemeClr val="tx1"/>
                </a:solidFill>
              </a:rPr>
              <a:t>Precipitation (mm/month)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s-AR" dirty="0">
                <a:solidFill>
                  <a:schemeClr val="tx1"/>
                </a:solidFill>
              </a:rPr>
              <a:t>Temperature (average °C/ month)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s-AR" dirty="0">
                <a:solidFill>
                  <a:schemeClr val="tx1"/>
                </a:solidFill>
              </a:rPr>
              <a:t>Potential Evapotranspiration (mm/month)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CB264DD-8BA0-43FA-932C-15B40AB690E0}"/>
              </a:ext>
            </a:extLst>
          </p:cNvPr>
          <p:cNvGrpSpPr/>
          <p:nvPr/>
        </p:nvGrpSpPr>
        <p:grpSpPr>
          <a:xfrm>
            <a:off x="8448079" y="2483693"/>
            <a:ext cx="3238244" cy="5003974"/>
            <a:chOff x="6242774" y="1651193"/>
            <a:chExt cx="2279413" cy="3708302"/>
          </a:xfrm>
        </p:grpSpPr>
        <p:pic>
          <p:nvPicPr>
            <p:cNvPr id="365" name="Google Shape;365;p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242774" y="1651193"/>
              <a:ext cx="2279413" cy="37083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6" name="Google Shape;366;p8"/>
            <p:cNvSpPr/>
            <p:nvPr/>
          </p:nvSpPr>
          <p:spPr>
            <a:xfrm>
              <a:off x="6554974" y="2910520"/>
              <a:ext cx="1220284" cy="37796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5580" tIns="37780" rIns="75580" bIns="3778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148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9"/>
          <p:cNvSpPr txBox="1"/>
          <p:nvPr/>
        </p:nvSpPr>
        <p:spPr>
          <a:xfrm>
            <a:off x="4325050" y="945108"/>
            <a:ext cx="5216968" cy="5240084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1: CRU FILES FOR SPIN UP STACK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series: 1981-1990 and 1991-2000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Temperature code block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cru_ts4.03.1981.1990.tmp.dat.nc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cru_ts4.03.1991.2000.tmp.dat.nc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Temp_Stack_81-00_CRU.tif  (12 layers. 20 year average per month)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Temp_mean_81-00_CRU.tif  (1 layer average)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Precipitation code block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cru_ts4.03.1981.1990.pre.dat.nc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cru_ts4.03.1991.2000.pre.dat.nc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Prec_Stack_81-00_CRU.tif  (12 layers. 20 year average per month)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Pre_sum_81-00_CRU.tif  (1 layer sum)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 code block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cru_ts4.03.1981.1990.pet.dat.nc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cru_ts4.03.1991.2000.pet.dat.nc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PET_Stack_81-00_CRU.tif  (12 layers. 20 year average per month)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9"/>
          <p:cNvSpPr/>
          <p:nvPr/>
        </p:nvSpPr>
        <p:spPr>
          <a:xfrm rot="10800000">
            <a:off x="7630602" y="1495855"/>
            <a:ext cx="808843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9"/>
          <p:cNvSpPr/>
          <p:nvPr/>
        </p:nvSpPr>
        <p:spPr>
          <a:xfrm rot="10800000">
            <a:off x="8035022" y="1856953"/>
            <a:ext cx="1291016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9"/>
          <p:cNvSpPr/>
          <p:nvPr/>
        </p:nvSpPr>
        <p:spPr>
          <a:xfrm rot="10800000">
            <a:off x="8156150" y="3420687"/>
            <a:ext cx="1385868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9"/>
          <p:cNvSpPr/>
          <p:nvPr/>
        </p:nvSpPr>
        <p:spPr>
          <a:xfrm rot="10800000">
            <a:off x="7871688" y="5021550"/>
            <a:ext cx="1454351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0"/>
          <p:cNvSpPr txBox="1"/>
          <p:nvPr/>
        </p:nvSpPr>
        <p:spPr>
          <a:xfrm>
            <a:off x="3479527" y="725478"/>
            <a:ext cx="5877802" cy="6108719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SCRIPT NUMBER 2: CRU FILES FOR WARM UP STACK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series: 2001-2010 and 2011-2018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Temperature code block</a:t>
            </a:r>
            <a:endParaRPr sz="1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cru_ts4.03.2001.2010.tmp.dat.nc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cru_ts4.03.2011.2018.tmp.dat.nc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Temp_Stack_01-18_CRU.tif  (12 layers. 20 year average per month)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Temp_Stack_216_01-18_CRU.tif (216 layers. 1 layer per month per year)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Precipitation code block</a:t>
            </a:r>
            <a:endParaRPr sz="1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cru_ts4.03.2001.2010.pre.dat.nc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cru_ts4.03.2011.2018.pre.dat.nc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</a:t>
            </a: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Prec_Stack_01-18_CRU.tif  (12 layers. 20 year average per month) 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Prec_Stack_216_01-18_CRU.tif (216 layers. 1 layer per month per year)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 code block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cru_ts4.03.2001.2010.pet.dat.nc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cru_ts4.03.2011.2018.pet.dat.nc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</a:t>
            </a: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PET_Stack_01-18_CRU.tif  (12 layers. 20 year average per month)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PET_Stack_216_01-18_CRU.tif (216 layers. 1 layer per month per year)</a:t>
            </a:r>
            <a:endParaRPr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1"/>
          <p:cNvSpPr txBox="1"/>
          <p:nvPr/>
        </p:nvSpPr>
        <p:spPr>
          <a:xfrm>
            <a:off x="2183383" y="755502"/>
            <a:ext cx="8712968" cy="5924053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3: CRU FILES FOR NPP MIAMI MODEL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series: 1981-1990 and 1991-2000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Temperature code block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cru_ts4.03.1981.1990.tmp.dat.nc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cru_ts4.03.1991.2000.tmp.dat.nc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Temp_Stack_240_81-00_CRU.tif (240 layers, 1 layer per month per year)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Precipitation code block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cru_ts4.03.1981.1990.pre.dat.nc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cru_ts4.03.1991.2000.pre.dat.nc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</a:t>
            </a: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Prec_Stack_240_81-00_CRU.tif (240 layers, 1 layer per month per year)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1"/>
          <p:cNvSpPr/>
          <p:nvPr/>
        </p:nvSpPr>
        <p:spPr>
          <a:xfrm rot="10800000">
            <a:off x="8232056" y="2040294"/>
            <a:ext cx="808843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1"/>
          <p:cNvSpPr/>
          <p:nvPr/>
        </p:nvSpPr>
        <p:spPr>
          <a:xfrm rot="10800000">
            <a:off x="8232055" y="4159603"/>
            <a:ext cx="808843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2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Net Primary Production Layers </a:t>
            </a:r>
            <a:br>
              <a:rPr lang="es-AR" dirty="0">
                <a:solidFill>
                  <a:schemeClr val="tx1"/>
                </a:solidFill>
              </a:rPr>
            </a:br>
            <a:r>
              <a:rPr lang="es-AR" dirty="0">
                <a:solidFill>
                  <a:schemeClr val="tx1"/>
                </a:solidFill>
              </a:rPr>
              <a:t>(MIAMI MODEL)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93" name="Google Shape;393;p12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6985636" cy="35973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MIAMI_MODEL_NPP_MIAMI_MEAN_81-00.R</a:t>
            </a:r>
            <a:endParaRPr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This script generates three input layers for WARM UP phase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94" name="Google Shape;394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59005" y="1636396"/>
            <a:ext cx="2279413" cy="3708302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12"/>
          <p:cNvSpPr/>
          <p:nvPr/>
        </p:nvSpPr>
        <p:spPr>
          <a:xfrm>
            <a:off x="9520019" y="3490547"/>
            <a:ext cx="1220198" cy="377964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3"/>
          <p:cNvSpPr txBox="1"/>
          <p:nvPr/>
        </p:nvSpPr>
        <p:spPr>
          <a:xfrm>
            <a:off x="1680369" y="395463"/>
            <a:ext cx="9143975" cy="644727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5. MIAMI MODEL MEAN 1981-2000</a:t>
            </a:r>
            <a:endParaRPr sz="1800" dirty="0"/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“MIAMI_MODEL_NPP_MIAMI_MEAN_81-00.R”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 FILES: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COUNTRY_POLYGON.SHP (ROI)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 layers from script number 3: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Temp_Stack_240_81-00_CRU.tif (WORLD)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Prec_Stack_240_81-00_CRU.tif (WORLD)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FAO SOC MAP: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GSOCmapV1.2.0.tif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FILES: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NPP_MIAMI_MEAN_81-00_[country_code].tif (COUNTRY)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NPP_MIAMI_MEAN_81-00_[country_code]_MIN.tif (COUNTRY)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NPP_MIAMI_MEAN_81-00_[country_code]_MAX.tif (COUNTRY)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4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Vegetation cover from Google Earth Engine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06" name="Google Shape;406;p14"/>
          <p:cNvSpPr txBox="1">
            <a:spLocks noGrp="1"/>
          </p:cNvSpPr>
          <p:nvPr>
            <p:ph idx="1"/>
          </p:nvPr>
        </p:nvSpPr>
        <p:spPr>
          <a:xfrm>
            <a:off x="2623967" y="2804743"/>
            <a:ext cx="8189217" cy="138005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Google earth engine account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Copy the script and paste it in the code editor</a:t>
            </a:r>
            <a:endParaRPr dirty="0">
              <a:solidFill>
                <a:schemeClr val="tx1"/>
              </a:solidFill>
            </a:endParaRPr>
          </a:p>
          <a:p>
            <a:pPr marL="566951" lvl="1" indent="-188984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0000FF"/>
              </a:buClr>
              <a:buSzPts val="2400"/>
              <a:buChar char="•"/>
            </a:pPr>
            <a:r>
              <a:rPr lang="es-AR" b="1" dirty="0">
                <a:solidFill>
                  <a:schemeClr val="tx1"/>
                </a:solidFill>
              </a:rPr>
              <a:t> </a:t>
            </a:r>
            <a:r>
              <a:rPr lang="es-AR" b="1" u="sng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https://code.earthengine.google.com/</a:t>
            </a:r>
            <a:r>
              <a:rPr lang="es-AR" b="1" dirty="0">
                <a:solidFill>
                  <a:schemeClr val="tx1"/>
                </a:solidFill>
              </a:rPr>
              <a:t>		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07" name="Google Shape;407;p14"/>
          <p:cNvSpPr txBox="1"/>
          <p:nvPr/>
        </p:nvSpPr>
        <p:spPr>
          <a:xfrm>
            <a:off x="2623966" y="4389979"/>
            <a:ext cx="8267922" cy="992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Run the code 12 times (one for each month)</a:t>
            </a:r>
            <a:endParaRPr sz="3307">
              <a:solidFill>
                <a:schemeClr val="tx1"/>
              </a:solidFill>
            </a:endParaRPr>
          </a:p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Save them to a google drive account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36230" indent="-23623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AR" sz="1984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Download them</a:t>
            </a:r>
            <a:endParaRPr sz="1984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629B989-865A-4278-BB91-8F6F31527ECD}"/>
              </a:ext>
            </a:extLst>
          </p:cNvPr>
          <p:cNvGrpSpPr/>
          <p:nvPr/>
        </p:nvGrpSpPr>
        <p:grpSpPr>
          <a:xfrm>
            <a:off x="9479994" y="3808230"/>
            <a:ext cx="2279413" cy="3708302"/>
            <a:chOff x="6932107" y="2342789"/>
            <a:chExt cx="2279413" cy="3708302"/>
          </a:xfrm>
        </p:grpSpPr>
        <p:pic>
          <p:nvPicPr>
            <p:cNvPr id="408" name="Google Shape;408;p1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932107" y="2342789"/>
              <a:ext cx="2279413" cy="37083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9" name="Google Shape;409;p14"/>
            <p:cNvSpPr/>
            <p:nvPr/>
          </p:nvSpPr>
          <p:spPr>
            <a:xfrm>
              <a:off x="7136318" y="3388506"/>
              <a:ext cx="1263479" cy="302371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5580" tIns="37780" rIns="75580" bIns="3778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148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5"/>
          <p:cNvSpPr txBox="1"/>
          <p:nvPr/>
        </p:nvSpPr>
        <p:spPr>
          <a:xfrm>
            <a:off x="2399407" y="611485"/>
            <a:ext cx="7992888" cy="43851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6. Monthly Vegetation Cover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Google Earth Engine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ALGORITHM MUST BE RUN ONCE FOR EACH MONTH.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 DATA: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 POLYGON GEOMETRY 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FILES: </a:t>
            </a:r>
            <a:endParaRPr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NDVI_2015-2019_prop_gt_06_[</a:t>
            </a: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country_code</a:t>
            </a:r>
            <a:r>
              <a:rPr lang="es-AR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]_MONTH_[NUMBER OF THE MONTH] </a:t>
            </a:r>
            <a:r>
              <a:rPr lang="es-AR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(12 LAYERS TO BE SAVED IN A GOOGLE DRIVE ACCOUNT)</a:t>
            </a:r>
            <a:endParaRPr sz="2000" dirty="0"/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>
            <a:spLocks noGrp="1"/>
          </p:cNvSpPr>
          <p:nvPr>
            <p:ph type="title"/>
          </p:nvPr>
        </p:nvSpPr>
        <p:spPr>
          <a:xfrm>
            <a:off x="2373302" y="1246955"/>
            <a:ext cx="8693170" cy="1095864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dirty="0">
                <a:solidFill>
                  <a:schemeClr val="accent6">
                    <a:lumMod val="75000"/>
                  </a:schemeClr>
                </a:solidFill>
              </a:rPr>
              <a:t>Recarbonization of our soils:</a:t>
            </a:r>
            <a:endParaRPr sz="3307" dirty="0">
              <a:solidFill>
                <a:schemeClr val="accent6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b="0" dirty="0">
                <a:solidFill>
                  <a:schemeClr val="accent6">
                    <a:lumMod val="75000"/>
                  </a:schemeClr>
                </a:solidFill>
              </a:rPr>
              <a:t>why GSOCseq?</a:t>
            </a:r>
            <a:endParaRPr sz="3307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5" name="Google Shape;135;p22"/>
          <p:cNvSpPr txBox="1">
            <a:spLocks noGrp="1"/>
          </p:cNvSpPr>
          <p:nvPr>
            <p:ph idx="1"/>
          </p:nvPr>
        </p:nvSpPr>
        <p:spPr>
          <a:xfrm>
            <a:off x="2373302" y="2140424"/>
            <a:ext cx="8693170" cy="3597105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None/>
            </a:pPr>
            <a:r>
              <a:rPr lang="es-AR" sz="2425" dirty="0">
                <a:solidFill>
                  <a:srgbClr val="000000"/>
                </a:solidFill>
              </a:rPr>
              <a:t>The main objective of the GSOCmap is to to guide </a:t>
            </a:r>
            <a:r>
              <a:rPr lang="es-AR" sz="2425" b="1" dirty="0">
                <a:solidFill>
                  <a:srgbClr val="000000"/>
                </a:solidFill>
              </a:rPr>
              <a:t>policy makers</a:t>
            </a:r>
            <a:r>
              <a:rPr lang="es-AR" sz="2425" dirty="0">
                <a:solidFill>
                  <a:srgbClr val="000000"/>
                </a:solidFill>
              </a:rPr>
              <a:t> and </a:t>
            </a:r>
            <a:r>
              <a:rPr lang="es-AR" sz="2425" b="1" dirty="0">
                <a:solidFill>
                  <a:srgbClr val="000000"/>
                </a:solidFill>
              </a:rPr>
              <a:t>research </a:t>
            </a:r>
            <a:r>
              <a:rPr lang="es-AR" sz="2425" dirty="0">
                <a:solidFill>
                  <a:srgbClr val="000000"/>
                </a:solidFill>
              </a:rPr>
              <a:t>by:</a:t>
            </a:r>
            <a:endParaRPr sz="2425" dirty="0">
              <a:solidFill>
                <a:srgbClr val="000000"/>
              </a:solidFill>
            </a:endParaRPr>
          </a:p>
          <a:p>
            <a:pPr marL="503972" indent="-405977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SzPts val="2200"/>
              <a:buChar char="●"/>
            </a:pPr>
            <a:r>
              <a:rPr lang="es-AR" sz="2425" dirty="0">
                <a:solidFill>
                  <a:srgbClr val="000000"/>
                </a:solidFill>
              </a:rPr>
              <a:t>identifying and mapping areas with high sequestration potential to leverage </a:t>
            </a:r>
            <a:r>
              <a:rPr lang="es-AR" sz="2425" b="1" dirty="0">
                <a:solidFill>
                  <a:srgbClr val="000000"/>
                </a:solidFill>
              </a:rPr>
              <a:t>Soil Sustainable Management </a:t>
            </a:r>
            <a:r>
              <a:rPr lang="es-AR" sz="2425" dirty="0">
                <a:solidFill>
                  <a:srgbClr val="000000"/>
                </a:solidFill>
              </a:rPr>
              <a:t>(SSM) </a:t>
            </a:r>
            <a:endParaRPr sz="2425" dirty="0">
              <a:solidFill>
                <a:srgbClr val="000000"/>
              </a:solidFill>
            </a:endParaRPr>
          </a:p>
          <a:p>
            <a:pPr marL="503972" indent="-40597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AR" sz="2425" dirty="0">
                <a:solidFill>
                  <a:srgbClr val="000000"/>
                </a:solidFill>
              </a:rPr>
              <a:t>providing a </a:t>
            </a:r>
            <a:r>
              <a:rPr lang="es-AR" sz="2425" b="1" dirty="0">
                <a:solidFill>
                  <a:srgbClr val="000000"/>
                </a:solidFill>
              </a:rPr>
              <a:t>framework </a:t>
            </a:r>
            <a:r>
              <a:rPr lang="es-AR" sz="2425" dirty="0">
                <a:solidFill>
                  <a:srgbClr val="000000"/>
                </a:solidFill>
              </a:rPr>
              <a:t>for countries to</a:t>
            </a:r>
            <a:r>
              <a:rPr lang="es-AR" sz="2425" b="1" dirty="0">
                <a:solidFill>
                  <a:srgbClr val="000000"/>
                </a:solidFill>
              </a:rPr>
              <a:t> </a:t>
            </a:r>
            <a:r>
              <a:rPr lang="es-AR" sz="2425" dirty="0">
                <a:solidFill>
                  <a:srgbClr val="000000"/>
                </a:solidFill>
              </a:rPr>
              <a:t>exchange </a:t>
            </a:r>
            <a:r>
              <a:rPr lang="es-AR" sz="2425" b="1" dirty="0">
                <a:solidFill>
                  <a:srgbClr val="000000"/>
                </a:solidFill>
              </a:rPr>
              <a:t>knowledge</a:t>
            </a:r>
            <a:r>
              <a:rPr lang="es-AR" sz="2425" dirty="0">
                <a:solidFill>
                  <a:srgbClr val="000000"/>
                </a:solidFill>
              </a:rPr>
              <a:t> in a </a:t>
            </a:r>
            <a:r>
              <a:rPr lang="es-AR" sz="2425" b="1" dirty="0">
                <a:solidFill>
                  <a:srgbClr val="000000"/>
                </a:solidFill>
              </a:rPr>
              <a:t>harmonized </a:t>
            </a:r>
            <a:r>
              <a:rPr lang="es-AR" sz="2425" dirty="0">
                <a:solidFill>
                  <a:srgbClr val="000000"/>
                </a:solidFill>
              </a:rPr>
              <a:t>and</a:t>
            </a:r>
            <a:r>
              <a:rPr lang="es-AR" sz="2425" b="1" dirty="0">
                <a:solidFill>
                  <a:srgbClr val="000000"/>
                </a:solidFill>
              </a:rPr>
              <a:t> effective </a:t>
            </a:r>
            <a:r>
              <a:rPr lang="es-AR" sz="2425" dirty="0">
                <a:solidFill>
                  <a:srgbClr val="000000"/>
                </a:solidFill>
              </a:rPr>
              <a:t>way</a:t>
            </a:r>
            <a:endParaRPr sz="2425" dirty="0">
              <a:solidFill>
                <a:srgbClr val="000000"/>
              </a:solidFill>
            </a:endParaRPr>
          </a:p>
          <a:p>
            <a:pPr marL="503972" indent="0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None/>
            </a:pPr>
            <a:endParaRPr sz="2425" dirty="0">
              <a:solidFill>
                <a:srgbClr val="000000"/>
              </a:solidFill>
            </a:endParaRPr>
          </a:p>
          <a:p>
            <a:pPr marL="503972" indent="0">
              <a:lnSpc>
                <a:spcPct val="115000"/>
              </a:lnSpc>
              <a:spcBef>
                <a:spcPts val="1102"/>
              </a:spcBef>
              <a:spcAft>
                <a:spcPts val="0"/>
              </a:spcAft>
              <a:buNone/>
            </a:pPr>
            <a:endParaRPr sz="2425" dirty="0">
              <a:solidFill>
                <a:srgbClr val="000000"/>
              </a:solidFill>
            </a:endParaRPr>
          </a:p>
        </p:txBody>
      </p:sp>
      <p:sp>
        <p:nvSpPr>
          <p:cNvPr id="136" name="Google Shape;136;p22"/>
          <p:cNvSpPr txBox="1">
            <a:spLocks noGrp="1"/>
          </p:cNvSpPr>
          <p:nvPr>
            <p:ph type="sldNum" idx="12"/>
          </p:nvPr>
        </p:nvSpPr>
        <p:spPr>
          <a:xfrm>
            <a:off x="8798690" y="6199858"/>
            <a:ext cx="2267783" cy="301908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fld id="{00000000-1234-1234-1234-123412341234}" type="slidenum">
              <a:rPr lang="es-AR"/>
              <a:pPr algn="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</a:pPr>
              <a:t>6</a:t>
            </a:fld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6"/>
          <p:cNvSpPr txBox="1"/>
          <p:nvPr/>
        </p:nvSpPr>
        <p:spPr>
          <a:xfrm>
            <a:off x="2399407" y="395463"/>
            <a:ext cx="8712968" cy="53392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7. Monthly Vegetation Cover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 DATA: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 POLYGON GEOMETRY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 Map from FAO (MASTER LAYER):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GSOCmapV1.2.0.tif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 x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NDVI_2015-2019_prop_gt_03_[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country_code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]_MONTH_[NUMBER OF THE MONTH] 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(12 LAYERS TO BE SAVED IN A GOOGLE DRIVE ACCOUNT)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FILES: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Cov_Stack_[country_code].tif (12 layer stack)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7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Clay Layer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425" name="Google Shape;425;p17"/>
          <p:cNvSpPr txBox="1">
            <a:spLocks noGrp="1"/>
          </p:cNvSpPr>
          <p:nvPr>
            <p:ph idx="1"/>
          </p:nvPr>
        </p:nvSpPr>
        <p:spPr>
          <a:xfrm>
            <a:off x="2373303" y="2454340"/>
            <a:ext cx="7004485" cy="35973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We need a clay layer in the first 30 cm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Unit : %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Proposed source . ISRIC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We will use four layers and we will generate a weighted average</a:t>
            </a:r>
            <a:endParaRPr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tx1"/>
              </a:solidFill>
            </a:endParaRPr>
          </a:p>
        </p:txBody>
      </p:sp>
      <p:pic>
        <p:nvPicPr>
          <p:cNvPr id="426" name="Google Shape;42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80003" y="1925683"/>
            <a:ext cx="2279413" cy="3708302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17"/>
          <p:cNvSpPr/>
          <p:nvPr/>
        </p:nvSpPr>
        <p:spPr>
          <a:xfrm>
            <a:off x="9565424" y="2717636"/>
            <a:ext cx="1263600" cy="30232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8"/>
          <p:cNvSpPr txBox="1"/>
          <p:nvPr/>
        </p:nvSpPr>
        <p:spPr>
          <a:xfrm>
            <a:off x="4054621" y="1339043"/>
            <a:ext cx="5067910" cy="312886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32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8. Clay Layer from ISRIC</a:t>
            </a:r>
            <a:endParaRPr sz="3307"/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 DATA: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 POLYGON GEOMETRY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 inputs from ISRIC: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CLYPPT_M_sl1_250m_ll.tif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CLYPPT_M_sl2_250m_ll.tif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CLYPPT_M_sl3_250m_ll.tif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CLYPPT_M_sl4_250m_ll.tif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FILES: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Clay_[country_code]_Avg.tif (1 layer )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9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Land Use	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438" name="Google Shape;438;p19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Proposed land use/cover source : ESA 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We can use different land use layers to simulate the land use change</a:t>
            </a:r>
            <a:endParaRPr dirty="0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 dirty="0">
                <a:solidFill>
                  <a:schemeClr val="tx1"/>
                </a:solidFill>
              </a:rPr>
              <a:t>All the classes must match those of FAO land use classes: </a:t>
            </a:r>
            <a:endParaRPr dirty="0"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tx1"/>
              </a:solidFill>
            </a:endParaRPr>
          </a:p>
        </p:txBody>
      </p:sp>
      <p:pic>
        <p:nvPicPr>
          <p:cNvPr id="439" name="Google Shape;439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942" y="2115548"/>
            <a:ext cx="2279413" cy="3708302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19"/>
          <p:cNvSpPr/>
          <p:nvPr/>
        </p:nvSpPr>
        <p:spPr>
          <a:xfrm>
            <a:off x="8105756" y="3742922"/>
            <a:ext cx="1263479" cy="302371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0"/>
          <p:cNvSpPr txBox="1">
            <a:spLocks noGrp="1"/>
          </p:cNvSpPr>
          <p:nvPr>
            <p:ph idx="1"/>
          </p:nvPr>
        </p:nvSpPr>
        <p:spPr>
          <a:xfrm>
            <a:off x="4853136" y="1083518"/>
            <a:ext cx="4737859" cy="48800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spAutoFit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0	  No Data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1 Artificial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2 Croplands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3 Grassland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 4 Tree Covered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 5 Shrubs Covered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 6 Herbaceous vegetation flooded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      7 Mangroves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	8 Sparse Vegetation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	9 Baresoil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	10 Snow and Glaciers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	11 Waterbodies</a:t>
            </a:r>
            <a:endParaRPr sz="1984"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AR" sz="1984">
                <a:solidFill>
                  <a:schemeClr val="tx1"/>
                </a:solidFill>
              </a:rPr>
              <a:t>#	12 Treecrops</a:t>
            </a:r>
            <a:endParaRPr sz="1984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1"/>
          <p:cNvSpPr txBox="1"/>
          <p:nvPr/>
        </p:nvSpPr>
        <p:spPr>
          <a:xfrm>
            <a:off x="4054621" y="1339042"/>
            <a:ext cx="5067910" cy="330692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32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9. ESA Land USE to FAO land USE classes</a:t>
            </a:r>
            <a:endParaRPr sz="132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 DATA: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 POLYGON GEOMETRY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 Map from FAO (MASTER LAYER):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GSOCmapV1.2.0.tif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ESACCI-LC-L4-LCCS-Map-300m-P1Y-2015-v2.0.7.tif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(ESA Land USE)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FILES: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ESA_Land_Cover_12clases_FAO_s.tif (1 layer )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Google Shape;45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5242" y="1071097"/>
            <a:ext cx="6978565" cy="5417483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22"/>
          <p:cNvSpPr/>
          <p:nvPr/>
        </p:nvSpPr>
        <p:spPr>
          <a:xfrm>
            <a:off x="5952857" y="2266494"/>
            <a:ext cx="3247414" cy="124574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23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Harmonization of layers. </a:t>
            </a:r>
            <a:br>
              <a:rPr lang="es-AR">
                <a:solidFill>
                  <a:schemeClr val="tx1"/>
                </a:solidFill>
              </a:rPr>
            </a:br>
            <a:r>
              <a:rPr lang="es-AR">
                <a:solidFill>
                  <a:schemeClr val="tx1"/>
                </a:solidFill>
              </a:rPr>
              <a:t>Raster stacks creation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462" name="Google Shape;462;p23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All data needed for each process will be stacked to a single multiband raster file. 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SPIN_UP_STACK_V2.R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WARM_UP_STACK_V3.R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FOWARD_STACK.R</a:t>
            </a:r>
            <a:endParaRPr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406F48B-E41A-417D-9422-E19114770C3D}"/>
              </a:ext>
            </a:extLst>
          </p:cNvPr>
          <p:cNvGrpSpPr/>
          <p:nvPr/>
        </p:nvGrpSpPr>
        <p:grpSpPr>
          <a:xfrm>
            <a:off x="9445689" y="3823874"/>
            <a:ext cx="2279413" cy="3708302"/>
            <a:chOff x="6599139" y="1931966"/>
            <a:chExt cx="2279413" cy="3708302"/>
          </a:xfrm>
        </p:grpSpPr>
        <p:pic>
          <p:nvPicPr>
            <p:cNvPr id="463" name="Google Shape;463;p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599139" y="1931966"/>
              <a:ext cx="2279413" cy="37083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4" name="Google Shape;464;p23"/>
            <p:cNvSpPr/>
            <p:nvPr/>
          </p:nvSpPr>
          <p:spPr>
            <a:xfrm>
              <a:off x="6684561" y="4422377"/>
              <a:ext cx="1263479" cy="302371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5580" tIns="37780" rIns="75580" bIns="3778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148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4"/>
          <p:cNvSpPr txBox="1"/>
          <p:nvPr/>
        </p:nvSpPr>
        <p:spPr>
          <a:xfrm>
            <a:off x="4336921" y="1229449"/>
            <a:ext cx="4045813" cy="4527838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10. SPIN UP STACK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COUNTRY_POLYGON.SHP (ROI)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 Map from FAO (MASTER LAYER):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GSOCmapV1.2.0.tif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 inputs (from script number 8):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Clay_[country_code]_Avg.tif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 layers (from Script number 1): 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Temp_Stack_81-00_CRU.tif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Prec_Stack_81-00_CRU.tif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PET_Stack_81-00_CRU.tif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 Use layer (from script number 9)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ESA_Land_Cover_12clases_FAO_s.tif (1 layer 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 Cover layer (from script number 7)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Cov_Stack_[country_code].tif (12 layer stack)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Stack_Set_SPIN_UP_[country_code].tif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24"/>
          <p:cNvSpPr/>
          <p:nvPr/>
        </p:nvSpPr>
        <p:spPr>
          <a:xfrm rot="5400000">
            <a:off x="6570907" y="1631924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24"/>
          <p:cNvSpPr/>
          <p:nvPr/>
        </p:nvSpPr>
        <p:spPr>
          <a:xfrm rot="5400000">
            <a:off x="6945043" y="2071935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24"/>
          <p:cNvSpPr/>
          <p:nvPr/>
        </p:nvSpPr>
        <p:spPr>
          <a:xfrm rot="5400000">
            <a:off x="6798318" y="2639141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24"/>
          <p:cNvSpPr/>
          <p:nvPr/>
        </p:nvSpPr>
        <p:spPr>
          <a:xfrm rot="5400000">
            <a:off x="6798318" y="3206347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24"/>
          <p:cNvSpPr/>
          <p:nvPr/>
        </p:nvSpPr>
        <p:spPr>
          <a:xfrm rot="5400000">
            <a:off x="7441543" y="4099370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24"/>
          <p:cNvSpPr/>
          <p:nvPr/>
        </p:nvSpPr>
        <p:spPr>
          <a:xfrm rot="5400000">
            <a:off x="7441543" y="4608810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24"/>
          <p:cNvSpPr/>
          <p:nvPr/>
        </p:nvSpPr>
        <p:spPr>
          <a:xfrm rot="5400000">
            <a:off x="7037122" y="5158958"/>
            <a:ext cx="400642" cy="80884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5"/>
          <p:cNvSpPr txBox="1"/>
          <p:nvPr/>
        </p:nvSpPr>
        <p:spPr>
          <a:xfrm>
            <a:off x="4342084" y="1062224"/>
            <a:ext cx="4972090" cy="4349775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11. WARM UP STACK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COUNTRY_POLYGON.SHP (ROI)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 layer  (from script number 10):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SOC_MAP_[country_code].tif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 Layer (from script number 8):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Clay_[country_code]_Avg.tif</a:t>
            </a: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 Cover layer (from script number 7): (12 layers)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Cov_stack_[country_code].tif‘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 Use Stack ,(1 layer per year , 18 years )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 Stack (1 layer per yead, 18 years)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15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Stack_Set_WARM_UP_[country_code].tif</a:t>
            </a:r>
            <a:endParaRPr sz="1157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25"/>
          <p:cNvSpPr/>
          <p:nvPr/>
        </p:nvSpPr>
        <p:spPr>
          <a:xfrm rot="10800000">
            <a:off x="7145257" y="4188297"/>
            <a:ext cx="808843" cy="4006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25"/>
          <p:cNvSpPr txBox="1"/>
          <p:nvPr/>
        </p:nvSpPr>
        <p:spPr>
          <a:xfrm>
            <a:off x="4342085" y="5443509"/>
            <a:ext cx="4876267" cy="534244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488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CLIMATE LAYERS &amp; NPP LAYERS WILL NOT BE USED AT 1KMX1KM RESOLUTION DUE TO THE WEIGHT OF THE DATA</a:t>
            </a: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>
            <a:spLocks noGrp="1"/>
          </p:cNvSpPr>
          <p:nvPr>
            <p:ph type="title"/>
          </p:nvPr>
        </p:nvSpPr>
        <p:spPr>
          <a:xfrm>
            <a:off x="1680368" y="12515"/>
            <a:ext cx="8693170" cy="1095864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dirty="0">
                <a:solidFill>
                  <a:schemeClr val="accent6">
                    <a:lumMod val="75000"/>
                  </a:schemeClr>
                </a:solidFill>
              </a:rPr>
              <a:t>Recarbonization of our soils:</a:t>
            </a:r>
            <a:endParaRPr sz="3307" dirty="0">
              <a:solidFill>
                <a:schemeClr val="accent6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3307" b="0" dirty="0">
                <a:solidFill>
                  <a:schemeClr val="accent6">
                    <a:lumMod val="75000"/>
                  </a:schemeClr>
                </a:solidFill>
              </a:rPr>
              <a:t>what has been done so far</a:t>
            </a:r>
            <a:endParaRPr sz="3307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1" name="Google Shape;151;p24"/>
          <p:cNvSpPr txBox="1">
            <a:spLocks noGrp="1"/>
          </p:cNvSpPr>
          <p:nvPr>
            <p:ph idx="1"/>
          </p:nvPr>
        </p:nvSpPr>
        <p:spPr>
          <a:xfrm>
            <a:off x="1711295" y="899518"/>
            <a:ext cx="9185056" cy="2601437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t" anchorCtr="0" compatLnSpc="1">
            <a:prstTxWarp prst="textNoShape">
              <a:avLst/>
            </a:prstTxWarp>
            <a:noAutofit/>
          </a:bodyPr>
          <a:lstStyle/>
          <a:p>
            <a:pPr marL="503972" indent="-384978">
              <a:spcBef>
                <a:spcPts val="1102"/>
              </a:spcBef>
              <a:spcAft>
                <a:spcPts val="0"/>
              </a:spcAft>
              <a:buSzPts val="1900"/>
              <a:buChar char="●"/>
            </a:pPr>
            <a:r>
              <a:rPr lang="es-AR" sz="2094" dirty="0">
                <a:solidFill>
                  <a:srgbClr val="000000"/>
                </a:solidFill>
              </a:rPr>
              <a:t>The RECSOIL facility has spurred enormous interest</a:t>
            </a:r>
          </a:p>
        </p:txBody>
      </p:sp>
      <p:sp>
        <p:nvSpPr>
          <p:cNvPr id="153" name="Google Shape;153;p24"/>
          <p:cNvSpPr txBox="1">
            <a:spLocks noGrp="1"/>
          </p:cNvSpPr>
          <p:nvPr>
            <p:ph type="sldNum" idx="12"/>
          </p:nvPr>
        </p:nvSpPr>
        <p:spPr>
          <a:xfrm>
            <a:off x="8798690" y="6199858"/>
            <a:ext cx="2267783" cy="301908"/>
          </a:xfrm>
          <a:prstGeom prst="rect">
            <a:avLst/>
          </a:prstGeom>
        </p:spPr>
        <p:txBody>
          <a:bodyPr spcFirstLastPara="1" vert="horz" wrap="square" lIns="100774" tIns="50373" rIns="100774" bIns="50373" numCol="1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fld id="{00000000-1234-1234-1234-123412341234}" type="slidenum">
              <a:rPr lang="es-AR"/>
              <a:pPr algn="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</a:pPr>
              <a:t>7</a:t>
            </a:fld>
            <a:endParaRPr dirty="0"/>
          </a:p>
        </p:txBody>
      </p:sp>
      <p:pic>
        <p:nvPicPr>
          <p:cNvPr id="152" name="Google Shape;15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80369" y="1547590"/>
            <a:ext cx="10032294" cy="60142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6"/>
          <p:cNvSpPr txBox="1"/>
          <p:nvPr/>
        </p:nvSpPr>
        <p:spPr>
          <a:xfrm>
            <a:off x="2831455" y="342961"/>
            <a:ext cx="8280920" cy="7216714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12. FOWARD STACK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6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COUNTRY_POLYGON.SHP (ROI)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 layer  (from script number 10):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SOC_MAP_[country_code].tif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 Layer (from script number 8): 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Clay_[country_code]_Avg.tif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 layers (from script number 2): 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Temp_Stack_01-18_CRU.tif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Prec_Stack_01-18_CRU.tif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PET_Stack_01-18_CRU.tif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 Use layer (from script number 10):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LU_res.tif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 Cover layer (from script number 7):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Cov_stack_[country_code].tif‘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Stack_Set_FOWARD_[country_code].tif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Google Shape;49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5242" y="1071097"/>
            <a:ext cx="6978565" cy="5417483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27"/>
          <p:cNvSpPr/>
          <p:nvPr/>
        </p:nvSpPr>
        <p:spPr>
          <a:xfrm>
            <a:off x="9117357" y="2178636"/>
            <a:ext cx="1446382" cy="12636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8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Target Points creation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500" name="Google Shape;500;p28"/>
          <p:cNvSpPr txBox="1">
            <a:spLocks noGrp="1"/>
          </p:cNvSpPr>
          <p:nvPr>
            <p:ph idx="1"/>
          </p:nvPr>
        </p:nvSpPr>
        <p:spPr>
          <a:xfrm>
            <a:off x="2623967" y="2804744"/>
            <a:ext cx="8189217" cy="118567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188984" indent="-18898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One point for each pixel of the Land Use layer resampled in script number 9</a:t>
            </a:r>
            <a:endParaRPr>
              <a:solidFill>
                <a:schemeClr val="tx1"/>
              </a:solidFill>
            </a:endParaRPr>
          </a:p>
          <a:p>
            <a:pPr marL="188984" indent="-188984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s-AR">
                <a:solidFill>
                  <a:schemeClr val="tx1"/>
                </a:solidFill>
              </a:rPr>
              <a:t>Qgis 3 model .</a:t>
            </a:r>
            <a:endParaRPr>
              <a:solidFill>
                <a:schemeClr val="tx1"/>
              </a:solidFill>
            </a:endParaRPr>
          </a:p>
          <a:p>
            <a:pPr marL="188984" indent="-41996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chemeClr val="tx1"/>
              </a:solidFill>
            </a:endParaRPr>
          </a:p>
        </p:txBody>
      </p:sp>
      <p:pic>
        <p:nvPicPr>
          <p:cNvPr id="501" name="Google Shape;50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87060" y="3347789"/>
            <a:ext cx="2279413" cy="3708302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28"/>
          <p:cNvSpPr/>
          <p:nvPr/>
        </p:nvSpPr>
        <p:spPr>
          <a:xfrm>
            <a:off x="8885080" y="6091252"/>
            <a:ext cx="1738634" cy="302371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29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endParaRPr/>
          </a:p>
        </p:txBody>
      </p:sp>
      <p:sp>
        <p:nvSpPr>
          <p:cNvPr id="508" name="Google Shape;508;p29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419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09" name="Google Shape;509;p29"/>
          <p:cNvPicPr preferRelativeResize="0"/>
          <p:nvPr/>
        </p:nvPicPr>
        <p:blipFill rotWithShape="1">
          <a:blip r:embed="rId3">
            <a:alphaModFix/>
          </a:blip>
          <a:srcRect l="470" t="822" r="23742" b="47838"/>
          <a:stretch/>
        </p:blipFill>
        <p:spPr>
          <a:xfrm>
            <a:off x="1680368" y="1508117"/>
            <a:ext cx="10079038" cy="4287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0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endParaRPr/>
          </a:p>
        </p:txBody>
      </p:sp>
      <p:sp>
        <p:nvSpPr>
          <p:cNvPr id="515" name="Google Shape;515;p30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419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516" name="Google Shape;516;p30"/>
          <p:cNvPicPr preferRelativeResize="0"/>
          <p:nvPr/>
        </p:nvPicPr>
        <p:blipFill rotWithShape="1">
          <a:blip r:embed="rId3">
            <a:alphaModFix/>
          </a:blip>
          <a:srcRect l="62940" t="20189" r="3706" b="46279"/>
          <a:stretch/>
        </p:blipFill>
        <p:spPr>
          <a:xfrm>
            <a:off x="1680369" y="611486"/>
            <a:ext cx="10079037" cy="6048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1" name="Google Shape;521;p31"/>
          <p:cNvPicPr preferRelativeResize="0"/>
          <p:nvPr/>
        </p:nvPicPr>
        <p:blipFill rotWithShape="1">
          <a:blip r:embed="rId3">
            <a:alphaModFix/>
          </a:blip>
          <a:srcRect r="39637"/>
          <a:stretch/>
        </p:blipFill>
        <p:spPr>
          <a:xfrm>
            <a:off x="1810321" y="899518"/>
            <a:ext cx="3950979" cy="4806071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31"/>
          <p:cNvSpPr/>
          <p:nvPr/>
        </p:nvSpPr>
        <p:spPr>
          <a:xfrm flipH="1">
            <a:off x="5761300" y="3850031"/>
            <a:ext cx="2063683" cy="57234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9011" y="1611637"/>
            <a:ext cx="6259127" cy="4025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3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endParaRPr/>
          </a:p>
        </p:txBody>
      </p:sp>
      <p:sp>
        <p:nvSpPr>
          <p:cNvPr id="533" name="Google Shape;533;p33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419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34" name="Google Shape;53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8455" y="1456433"/>
            <a:ext cx="9378539" cy="4756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4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endParaRPr/>
          </a:p>
        </p:txBody>
      </p:sp>
      <p:sp>
        <p:nvSpPr>
          <p:cNvPr id="540" name="Google Shape;540;p34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419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41" name="Google Shape;54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22928" y="1221081"/>
            <a:ext cx="9391290" cy="5005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Google Shape;54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5242" y="1071097"/>
            <a:ext cx="6978565" cy="5417483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35"/>
          <p:cNvSpPr/>
          <p:nvPr/>
        </p:nvSpPr>
        <p:spPr>
          <a:xfrm>
            <a:off x="5742601" y="2246901"/>
            <a:ext cx="3516751" cy="12636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124488" y="1015916"/>
            <a:ext cx="8693170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Soil Organic Carbon is the largest terrestial carbon pool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idx="1"/>
          </p:nvPr>
        </p:nvSpPr>
        <p:spPr>
          <a:xfrm>
            <a:off x="2373302" y="2454340"/>
            <a:ext cx="8693170" cy="35972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rmAutofit/>
          </a:bodyPr>
          <a:lstStyle/>
          <a:p>
            <a:pPr marL="188984" indent="-4199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l="22252" b="21486"/>
          <a:stretch/>
        </p:blipFill>
        <p:spPr>
          <a:xfrm>
            <a:off x="2036981" y="2312136"/>
            <a:ext cx="5278758" cy="3301836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3529"/>
              </a:srgbClr>
            </a:outerShdw>
          </a:effectLst>
        </p:spPr>
      </p:pic>
      <p:sp>
        <p:nvSpPr>
          <p:cNvPr id="103" name="Google Shape;103;p2"/>
          <p:cNvSpPr txBox="1"/>
          <p:nvPr/>
        </p:nvSpPr>
        <p:spPr>
          <a:xfrm>
            <a:off x="3171226" y="2039886"/>
            <a:ext cx="7559278" cy="360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normAutofit/>
          </a:bodyPr>
          <a:lstStyle/>
          <a:p>
            <a:pPr marL="188984" indent="-33596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</a:pPr>
            <a:endParaRPr sz="2447" b="1">
              <a:solidFill>
                <a:srgbClr val="8DAE3F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2178613" y="3600241"/>
            <a:ext cx="5334989" cy="1933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</a:pPr>
            <a:r>
              <a:rPr lang="es-AR" sz="3637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Global Stock 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</a:pPr>
            <a:r>
              <a:rPr lang="es-AR" sz="4464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~</a:t>
            </a:r>
            <a:r>
              <a:rPr lang="es-AR" sz="4464" b="1">
                <a:latin typeface="Century Gothic"/>
                <a:ea typeface="Century Gothic"/>
                <a:cs typeface="Century Gothic"/>
                <a:sym typeface="Century Gothic"/>
              </a:rPr>
              <a:t>680</a:t>
            </a:r>
            <a:r>
              <a:rPr lang="es-AR" sz="4464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,000,000,000 t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(0-30 cm)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endParaRPr sz="1984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05" name="Google Shape;105;p2"/>
          <p:cNvPicPr preferRelativeResize="0"/>
          <p:nvPr/>
        </p:nvPicPr>
        <p:blipFill rotWithShape="1">
          <a:blip r:embed="rId4">
            <a:alphaModFix/>
          </a:blip>
          <a:srcRect l="15511" t="15914" r="51967" b="10179"/>
          <a:stretch/>
        </p:blipFill>
        <p:spPr>
          <a:xfrm>
            <a:off x="7513600" y="1636812"/>
            <a:ext cx="3873532" cy="458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" descr="5th Asian Soil Partnership meeting | Alianza Mundial por el Suelo ..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91488" y="5616470"/>
            <a:ext cx="467919" cy="530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 descr="5th Asian Soil Partnership meeting | Alianza Mundial por el Suelo ..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62646" y="5023516"/>
            <a:ext cx="521282" cy="59045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"/>
          <p:cNvSpPr txBox="1"/>
          <p:nvPr/>
        </p:nvSpPr>
        <p:spPr>
          <a:xfrm>
            <a:off x="2474764" y="5311147"/>
            <a:ext cx="5240312" cy="305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s-AR" sz="1488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(1Pg =1Gt = 1000 millon tons)</a:t>
            </a:r>
            <a:endParaRPr sz="1488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2"/>
          <p:cNvSpPr txBox="1"/>
          <p:nvPr/>
        </p:nvSpPr>
        <p:spPr>
          <a:xfrm>
            <a:off x="9216664" y="4865227"/>
            <a:ext cx="1778672" cy="2213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</a:pPr>
            <a:r>
              <a:rPr lang="es-AR" sz="7275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65%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</a:pPr>
            <a:endParaRPr sz="6614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5242" y="1071097"/>
            <a:ext cx="6978565" cy="5417483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"/>
          <p:cNvSpPr/>
          <p:nvPr/>
        </p:nvSpPr>
        <p:spPr>
          <a:xfrm>
            <a:off x="3585234" y="2987886"/>
            <a:ext cx="7124768" cy="2027960"/>
          </a:xfrm>
          <a:prstGeom prst="rect">
            <a:avLst/>
          </a:prstGeom>
          <a:noFill/>
          <a:ln w="1143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75580" rIns="75580" bIns="7558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3307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2"/>
          <p:cNvSpPr txBox="1"/>
          <p:nvPr/>
        </p:nvSpPr>
        <p:spPr>
          <a:xfrm>
            <a:off x="3097734" y="1520041"/>
            <a:ext cx="6131267" cy="4426143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65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13. ROTH C SPIN UP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53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653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5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5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Point vector with the locations to run the model. (empty vector, should come from the SOC MAP FAO, one point per pixel) (from QGIS PROCEDURE number 1)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5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5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 LAYER (from script number  10) :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5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Stack_Set_SPIN_UP_[country_code].tif</a:t>
            </a:r>
            <a:endParaRPr sz="165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5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53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53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53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984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C_INPUT_EQ.shp (contains the output of the model and the pedotransfer functions) </a:t>
            </a:r>
            <a:endParaRPr sz="3307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15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4"/>
          <p:cNvSpPr txBox="1"/>
          <p:nvPr/>
        </p:nvSpPr>
        <p:spPr>
          <a:xfrm>
            <a:off x="2399408" y="539478"/>
            <a:ext cx="7920879" cy="6724272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14. ROTH C WARM UP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Point vector with the locations to run the model. (empty vector, should come from the SOC MAP FAO, one point per pixel) (from QGIS PROCEDURE number 1)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C_INPUT_EQ.shp (from script number 13)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 LAYER (from script number 11) 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Stack_Set_WARM_UP_[country_code].tif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NPP LAYER(from script number 5):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NPP_MIAMI_MEAN_81-00_[country_code].tif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 LAYERS (from script number 2):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Prec_Stack_216_01-18_CRU.tif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Prec_Stack_216_01-18_CRU.tif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Prec_Stack_216_01-18_CRU.tif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b="1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WARM_UP.shp (contains the output of the model from 2000 to 2018) </a:t>
            </a:r>
            <a:endParaRPr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6"/>
          <p:cNvSpPr txBox="1"/>
          <p:nvPr/>
        </p:nvSpPr>
        <p:spPr>
          <a:xfrm>
            <a:off x="3263504" y="683493"/>
            <a:ext cx="6912767" cy="4754502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SCRIPT NUMBER 15. ROTH C FOWARD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6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Point vector with the locations to run the model. (empty vector, should come from the SOC MAP FAO, one point per pixel) (from QGIS PROCEDURE number 1)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WARM_UP.shp (from script number 14)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 LAYER (from script number 12) : 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Stack_Set_FOWARD_[country_code].tif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b="1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FOWARD_BAU_3E_20YEARS_[code country].shp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AR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(contains the output of the model for Bussines as usual, and three future scenarios based on a carbon input improvement) </a:t>
            </a:r>
            <a:endParaRPr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Google Shape;552;p36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695551" y="1"/>
            <a:ext cx="6840760" cy="755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29D390-91F1-4758-A5AC-267E87F2AFDA}"/>
              </a:ext>
            </a:extLst>
          </p:cNvPr>
          <p:cNvSpPr txBox="1"/>
          <p:nvPr/>
        </p:nvSpPr>
        <p:spPr>
          <a:xfrm>
            <a:off x="4198778" y="3425577"/>
            <a:ext cx="50368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5.</a:t>
            </a:r>
            <a:r>
              <a:rPr lang="uk-UA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en-US" b="1" kern="0" spc="-22" dirty="0">
                <a:solidFill>
                  <a:srgbClr val="99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Maps creation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892967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2"/>
          <p:cNvSpPr/>
          <p:nvPr/>
        </p:nvSpPr>
        <p:spPr>
          <a:xfrm>
            <a:off x="1680369" y="945109"/>
            <a:ext cx="10073916" cy="56694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5580" tIns="37780" rIns="75580" bIns="3778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22"/>
          <p:cNvSpPr/>
          <p:nvPr/>
        </p:nvSpPr>
        <p:spPr>
          <a:xfrm>
            <a:off x="7641288" y="1396341"/>
            <a:ext cx="1265557" cy="12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</a:pPr>
            <a:r>
              <a:rPr lang="es-AR" sz="82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Vegetation cover</a:t>
            </a:r>
            <a:endParaRPr sz="16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22"/>
          <p:cNvSpPr/>
          <p:nvPr/>
        </p:nvSpPr>
        <p:spPr>
          <a:xfrm>
            <a:off x="7843517" y="1511830"/>
            <a:ext cx="296597" cy="11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NDVI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22"/>
          <p:cNvSpPr/>
          <p:nvPr/>
        </p:nvSpPr>
        <p:spPr>
          <a:xfrm>
            <a:off x="8079744" y="1511830"/>
            <a:ext cx="85305" cy="11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22"/>
          <p:cNvSpPr/>
          <p:nvPr/>
        </p:nvSpPr>
        <p:spPr>
          <a:xfrm>
            <a:off x="8109928" y="1511830"/>
            <a:ext cx="885228" cy="11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 expert opinion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22"/>
          <p:cNvSpPr/>
          <p:nvPr/>
        </p:nvSpPr>
        <p:spPr>
          <a:xfrm>
            <a:off x="4434727" y="4246510"/>
            <a:ext cx="1431801" cy="587944"/>
          </a:xfrm>
          <a:custGeom>
            <a:avLst/>
            <a:gdLst/>
            <a:ahLst/>
            <a:cxnLst/>
            <a:rect l="l" t="t" r="r" b="b"/>
            <a:pathLst>
              <a:path w="3776" h="1552" extrusionOk="0">
                <a:moveTo>
                  <a:pt x="0" y="264"/>
                </a:moveTo>
                <a:lnTo>
                  <a:pt x="5" y="213"/>
                </a:lnTo>
                <a:cubicBezTo>
                  <a:pt x="6" y="212"/>
                  <a:pt x="6" y="212"/>
                  <a:pt x="6" y="211"/>
                </a:cubicBezTo>
                <a:lnTo>
                  <a:pt x="21" y="163"/>
                </a:lnTo>
                <a:cubicBezTo>
                  <a:pt x="21" y="163"/>
                  <a:pt x="21" y="162"/>
                  <a:pt x="21" y="162"/>
                </a:cubicBezTo>
                <a:lnTo>
                  <a:pt x="45" y="118"/>
                </a:lnTo>
                <a:cubicBezTo>
                  <a:pt x="46" y="117"/>
                  <a:pt x="46" y="117"/>
                  <a:pt x="46" y="116"/>
                </a:cubicBezTo>
                <a:lnTo>
                  <a:pt x="77" y="78"/>
                </a:lnTo>
                <a:cubicBezTo>
                  <a:pt x="78" y="78"/>
                  <a:pt x="78" y="78"/>
                  <a:pt x="78" y="77"/>
                </a:cubicBezTo>
                <a:lnTo>
                  <a:pt x="116" y="46"/>
                </a:lnTo>
                <a:cubicBezTo>
                  <a:pt x="117" y="46"/>
                  <a:pt x="117" y="46"/>
                  <a:pt x="118" y="45"/>
                </a:cubicBezTo>
                <a:lnTo>
                  <a:pt x="162" y="21"/>
                </a:lnTo>
                <a:cubicBezTo>
                  <a:pt x="162" y="21"/>
                  <a:pt x="163" y="21"/>
                  <a:pt x="163" y="21"/>
                </a:cubicBezTo>
                <a:lnTo>
                  <a:pt x="211" y="6"/>
                </a:lnTo>
                <a:cubicBezTo>
                  <a:pt x="212" y="6"/>
                  <a:pt x="212" y="6"/>
                  <a:pt x="213" y="5"/>
                </a:cubicBezTo>
                <a:lnTo>
                  <a:pt x="264" y="0"/>
                </a:lnTo>
                <a:lnTo>
                  <a:pt x="3512" y="0"/>
                </a:lnTo>
                <a:lnTo>
                  <a:pt x="3565" y="5"/>
                </a:lnTo>
                <a:cubicBezTo>
                  <a:pt x="3566" y="6"/>
                  <a:pt x="3566" y="6"/>
                  <a:pt x="3567" y="6"/>
                </a:cubicBezTo>
                <a:lnTo>
                  <a:pt x="3615" y="21"/>
                </a:lnTo>
                <a:cubicBezTo>
                  <a:pt x="3615" y="21"/>
                  <a:pt x="3616" y="21"/>
                  <a:pt x="3616" y="21"/>
                </a:cubicBezTo>
                <a:lnTo>
                  <a:pt x="3659" y="45"/>
                </a:lnTo>
                <a:cubicBezTo>
                  <a:pt x="3660" y="46"/>
                  <a:pt x="3660" y="46"/>
                  <a:pt x="3661" y="46"/>
                </a:cubicBezTo>
                <a:lnTo>
                  <a:pt x="3699" y="77"/>
                </a:lnTo>
                <a:cubicBezTo>
                  <a:pt x="3699" y="78"/>
                  <a:pt x="3699" y="78"/>
                  <a:pt x="3700" y="78"/>
                </a:cubicBezTo>
                <a:lnTo>
                  <a:pt x="3731" y="116"/>
                </a:lnTo>
                <a:cubicBezTo>
                  <a:pt x="3731" y="117"/>
                  <a:pt x="3731" y="117"/>
                  <a:pt x="3731" y="118"/>
                </a:cubicBezTo>
                <a:lnTo>
                  <a:pt x="3755" y="162"/>
                </a:lnTo>
                <a:cubicBezTo>
                  <a:pt x="3756" y="162"/>
                  <a:pt x="3756" y="163"/>
                  <a:pt x="3756" y="163"/>
                </a:cubicBezTo>
                <a:lnTo>
                  <a:pt x="3771" y="211"/>
                </a:lnTo>
                <a:cubicBezTo>
                  <a:pt x="3771" y="212"/>
                  <a:pt x="3771" y="212"/>
                  <a:pt x="3771" y="213"/>
                </a:cubicBezTo>
                <a:lnTo>
                  <a:pt x="3776" y="264"/>
                </a:lnTo>
                <a:lnTo>
                  <a:pt x="3776" y="1288"/>
                </a:lnTo>
                <a:lnTo>
                  <a:pt x="3771" y="1341"/>
                </a:lnTo>
                <a:cubicBezTo>
                  <a:pt x="3771" y="1342"/>
                  <a:pt x="3771" y="1342"/>
                  <a:pt x="3771" y="1343"/>
                </a:cubicBezTo>
                <a:lnTo>
                  <a:pt x="3756" y="1391"/>
                </a:lnTo>
                <a:cubicBezTo>
                  <a:pt x="3756" y="1391"/>
                  <a:pt x="3756" y="1392"/>
                  <a:pt x="3755" y="1392"/>
                </a:cubicBezTo>
                <a:lnTo>
                  <a:pt x="3731" y="1435"/>
                </a:lnTo>
                <a:cubicBezTo>
                  <a:pt x="3731" y="1436"/>
                  <a:pt x="3731" y="1436"/>
                  <a:pt x="3731" y="1437"/>
                </a:cubicBezTo>
                <a:lnTo>
                  <a:pt x="3700" y="1475"/>
                </a:lnTo>
                <a:cubicBezTo>
                  <a:pt x="3699" y="1475"/>
                  <a:pt x="3699" y="1475"/>
                  <a:pt x="3699" y="1476"/>
                </a:cubicBezTo>
                <a:lnTo>
                  <a:pt x="3661" y="1507"/>
                </a:lnTo>
                <a:cubicBezTo>
                  <a:pt x="3660" y="1507"/>
                  <a:pt x="3660" y="1507"/>
                  <a:pt x="3659" y="1507"/>
                </a:cubicBezTo>
                <a:lnTo>
                  <a:pt x="3616" y="1531"/>
                </a:lnTo>
                <a:cubicBezTo>
                  <a:pt x="3616" y="1532"/>
                  <a:pt x="3615" y="1532"/>
                  <a:pt x="3615" y="1532"/>
                </a:cubicBezTo>
                <a:lnTo>
                  <a:pt x="3567" y="1547"/>
                </a:lnTo>
                <a:cubicBezTo>
                  <a:pt x="3566" y="1547"/>
                  <a:pt x="3566" y="1547"/>
                  <a:pt x="3565" y="1547"/>
                </a:cubicBezTo>
                <a:lnTo>
                  <a:pt x="3513" y="1552"/>
                </a:lnTo>
                <a:lnTo>
                  <a:pt x="264" y="1552"/>
                </a:lnTo>
                <a:lnTo>
                  <a:pt x="213" y="1547"/>
                </a:lnTo>
                <a:cubicBezTo>
                  <a:pt x="212" y="1547"/>
                  <a:pt x="212" y="1547"/>
                  <a:pt x="211" y="1547"/>
                </a:cubicBezTo>
                <a:lnTo>
                  <a:pt x="163" y="1532"/>
                </a:lnTo>
                <a:cubicBezTo>
                  <a:pt x="163" y="1532"/>
                  <a:pt x="162" y="1532"/>
                  <a:pt x="162" y="1531"/>
                </a:cubicBezTo>
                <a:lnTo>
                  <a:pt x="118" y="1507"/>
                </a:lnTo>
                <a:cubicBezTo>
                  <a:pt x="117" y="1507"/>
                  <a:pt x="117" y="1507"/>
                  <a:pt x="116" y="1507"/>
                </a:cubicBezTo>
                <a:lnTo>
                  <a:pt x="78" y="1476"/>
                </a:lnTo>
                <a:cubicBezTo>
                  <a:pt x="78" y="1475"/>
                  <a:pt x="78" y="1475"/>
                  <a:pt x="77" y="1475"/>
                </a:cubicBezTo>
                <a:lnTo>
                  <a:pt x="46" y="1437"/>
                </a:lnTo>
                <a:cubicBezTo>
                  <a:pt x="46" y="1436"/>
                  <a:pt x="46" y="1436"/>
                  <a:pt x="45" y="1435"/>
                </a:cubicBezTo>
                <a:lnTo>
                  <a:pt x="21" y="1392"/>
                </a:lnTo>
                <a:cubicBezTo>
                  <a:pt x="21" y="1392"/>
                  <a:pt x="21" y="1391"/>
                  <a:pt x="21" y="1391"/>
                </a:cubicBezTo>
                <a:lnTo>
                  <a:pt x="6" y="1343"/>
                </a:lnTo>
                <a:cubicBezTo>
                  <a:pt x="6" y="1342"/>
                  <a:pt x="6" y="1342"/>
                  <a:pt x="5" y="1341"/>
                </a:cubicBezTo>
                <a:lnTo>
                  <a:pt x="0" y="1289"/>
                </a:lnTo>
                <a:lnTo>
                  <a:pt x="0" y="264"/>
                </a:lnTo>
                <a:close/>
                <a:moveTo>
                  <a:pt x="16" y="1288"/>
                </a:moveTo>
                <a:lnTo>
                  <a:pt x="21" y="1340"/>
                </a:lnTo>
                <a:lnTo>
                  <a:pt x="21" y="1338"/>
                </a:lnTo>
                <a:lnTo>
                  <a:pt x="36" y="1386"/>
                </a:lnTo>
                <a:lnTo>
                  <a:pt x="35" y="1385"/>
                </a:lnTo>
                <a:lnTo>
                  <a:pt x="59" y="1428"/>
                </a:lnTo>
                <a:lnTo>
                  <a:pt x="59" y="1426"/>
                </a:lnTo>
                <a:lnTo>
                  <a:pt x="90" y="1464"/>
                </a:lnTo>
                <a:lnTo>
                  <a:pt x="89" y="1463"/>
                </a:lnTo>
                <a:lnTo>
                  <a:pt x="127" y="1494"/>
                </a:lnTo>
                <a:lnTo>
                  <a:pt x="125" y="1493"/>
                </a:lnTo>
                <a:lnTo>
                  <a:pt x="169" y="1517"/>
                </a:lnTo>
                <a:lnTo>
                  <a:pt x="168" y="1517"/>
                </a:lnTo>
                <a:lnTo>
                  <a:pt x="216" y="1532"/>
                </a:lnTo>
                <a:lnTo>
                  <a:pt x="214" y="1531"/>
                </a:lnTo>
                <a:lnTo>
                  <a:pt x="264" y="1536"/>
                </a:lnTo>
                <a:lnTo>
                  <a:pt x="3512" y="1536"/>
                </a:lnTo>
                <a:lnTo>
                  <a:pt x="3564" y="1531"/>
                </a:lnTo>
                <a:lnTo>
                  <a:pt x="3562" y="1532"/>
                </a:lnTo>
                <a:lnTo>
                  <a:pt x="3610" y="1517"/>
                </a:lnTo>
                <a:lnTo>
                  <a:pt x="3609" y="1517"/>
                </a:lnTo>
                <a:lnTo>
                  <a:pt x="3652" y="1493"/>
                </a:lnTo>
                <a:lnTo>
                  <a:pt x="3650" y="1494"/>
                </a:lnTo>
                <a:lnTo>
                  <a:pt x="3688" y="1463"/>
                </a:lnTo>
                <a:lnTo>
                  <a:pt x="3687" y="1464"/>
                </a:lnTo>
                <a:lnTo>
                  <a:pt x="3718" y="1426"/>
                </a:lnTo>
                <a:lnTo>
                  <a:pt x="3717" y="1428"/>
                </a:lnTo>
                <a:lnTo>
                  <a:pt x="3741" y="1385"/>
                </a:lnTo>
                <a:lnTo>
                  <a:pt x="3741" y="1386"/>
                </a:lnTo>
                <a:lnTo>
                  <a:pt x="3756" y="1338"/>
                </a:lnTo>
                <a:lnTo>
                  <a:pt x="3755" y="1340"/>
                </a:lnTo>
                <a:lnTo>
                  <a:pt x="3760" y="1288"/>
                </a:lnTo>
                <a:lnTo>
                  <a:pt x="3760" y="265"/>
                </a:lnTo>
                <a:lnTo>
                  <a:pt x="3755" y="214"/>
                </a:lnTo>
                <a:lnTo>
                  <a:pt x="3756" y="216"/>
                </a:lnTo>
                <a:lnTo>
                  <a:pt x="3741" y="168"/>
                </a:lnTo>
                <a:lnTo>
                  <a:pt x="3741" y="169"/>
                </a:lnTo>
                <a:lnTo>
                  <a:pt x="3717" y="125"/>
                </a:lnTo>
                <a:lnTo>
                  <a:pt x="3718" y="127"/>
                </a:lnTo>
                <a:lnTo>
                  <a:pt x="3687" y="89"/>
                </a:lnTo>
                <a:lnTo>
                  <a:pt x="3688" y="90"/>
                </a:lnTo>
                <a:lnTo>
                  <a:pt x="3650" y="59"/>
                </a:lnTo>
                <a:lnTo>
                  <a:pt x="3652" y="59"/>
                </a:lnTo>
                <a:lnTo>
                  <a:pt x="3609" y="35"/>
                </a:lnTo>
                <a:lnTo>
                  <a:pt x="3610" y="36"/>
                </a:lnTo>
                <a:lnTo>
                  <a:pt x="3562" y="21"/>
                </a:lnTo>
                <a:lnTo>
                  <a:pt x="3564" y="21"/>
                </a:lnTo>
                <a:lnTo>
                  <a:pt x="3512" y="16"/>
                </a:lnTo>
                <a:lnTo>
                  <a:pt x="265" y="16"/>
                </a:lnTo>
                <a:lnTo>
                  <a:pt x="214" y="21"/>
                </a:lnTo>
                <a:lnTo>
                  <a:pt x="216" y="21"/>
                </a:lnTo>
                <a:lnTo>
                  <a:pt x="168" y="36"/>
                </a:lnTo>
                <a:lnTo>
                  <a:pt x="169" y="35"/>
                </a:lnTo>
                <a:lnTo>
                  <a:pt x="125" y="59"/>
                </a:lnTo>
                <a:lnTo>
                  <a:pt x="127" y="59"/>
                </a:lnTo>
                <a:lnTo>
                  <a:pt x="89" y="90"/>
                </a:lnTo>
                <a:lnTo>
                  <a:pt x="90" y="89"/>
                </a:lnTo>
                <a:lnTo>
                  <a:pt x="59" y="127"/>
                </a:lnTo>
                <a:lnTo>
                  <a:pt x="59" y="125"/>
                </a:lnTo>
                <a:lnTo>
                  <a:pt x="35" y="169"/>
                </a:lnTo>
                <a:lnTo>
                  <a:pt x="36" y="168"/>
                </a:lnTo>
                <a:lnTo>
                  <a:pt x="21" y="216"/>
                </a:lnTo>
                <a:lnTo>
                  <a:pt x="21" y="214"/>
                </a:lnTo>
                <a:lnTo>
                  <a:pt x="16" y="264"/>
                </a:lnTo>
                <a:lnTo>
                  <a:pt x="16" y="1288"/>
                </a:lnTo>
                <a:close/>
              </a:path>
            </a:pathLst>
          </a:custGeom>
          <a:solidFill>
            <a:srgbClr val="00B0F0"/>
          </a:solidFill>
          <a:ln w="9525" cap="flat" cmpd="sng">
            <a:solidFill>
              <a:srgbClr val="8296B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22"/>
          <p:cNvSpPr/>
          <p:nvPr/>
        </p:nvSpPr>
        <p:spPr>
          <a:xfrm>
            <a:off x="4486279" y="4308385"/>
            <a:ext cx="1369155" cy="152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</a:pPr>
            <a:r>
              <a:rPr lang="es-AR" sz="992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RothC spatial Platform</a:t>
            </a:r>
            <a:endParaRPr sz="992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2"/>
          <p:cNvSpPr/>
          <p:nvPr/>
        </p:nvSpPr>
        <p:spPr>
          <a:xfrm>
            <a:off x="4902977" y="4619585"/>
            <a:ext cx="334164" cy="152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r>
              <a:rPr lang="es-AR" sz="992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(R)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22"/>
          <p:cNvSpPr/>
          <p:nvPr/>
        </p:nvSpPr>
        <p:spPr>
          <a:xfrm>
            <a:off x="3383628" y="2000030"/>
            <a:ext cx="1125975" cy="741812"/>
          </a:xfrm>
          <a:custGeom>
            <a:avLst/>
            <a:gdLst/>
            <a:ahLst/>
            <a:cxnLst/>
            <a:rect l="l" t="t" r="r" b="b"/>
            <a:pathLst>
              <a:path w="671" h="407" extrusionOk="0">
                <a:moveTo>
                  <a:pt x="3" y="0"/>
                </a:moveTo>
                <a:lnTo>
                  <a:pt x="646" y="389"/>
                </a:lnTo>
                <a:lnTo>
                  <a:pt x="643" y="393"/>
                </a:lnTo>
                <a:lnTo>
                  <a:pt x="0" y="3"/>
                </a:lnTo>
                <a:lnTo>
                  <a:pt x="3" y="0"/>
                </a:lnTo>
                <a:close/>
                <a:moveTo>
                  <a:pt x="649" y="372"/>
                </a:moveTo>
                <a:lnTo>
                  <a:pt x="671" y="407"/>
                </a:lnTo>
                <a:lnTo>
                  <a:pt x="630" y="403"/>
                </a:lnTo>
                <a:lnTo>
                  <a:pt x="649" y="372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22"/>
          <p:cNvSpPr/>
          <p:nvPr/>
        </p:nvSpPr>
        <p:spPr>
          <a:xfrm>
            <a:off x="4425541" y="6251819"/>
            <a:ext cx="842821" cy="27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SOC 20 years 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 Scenario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22"/>
          <p:cNvSpPr/>
          <p:nvPr/>
        </p:nvSpPr>
        <p:spPr>
          <a:xfrm>
            <a:off x="6775244" y="2154894"/>
            <a:ext cx="2200853" cy="6561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22"/>
          <p:cNvSpPr/>
          <p:nvPr/>
        </p:nvSpPr>
        <p:spPr>
          <a:xfrm>
            <a:off x="7317255" y="1645692"/>
            <a:ext cx="1396367" cy="339905"/>
          </a:xfrm>
          <a:custGeom>
            <a:avLst/>
            <a:gdLst/>
            <a:ahLst/>
            <a:cxnLst/>
            <a:rect l="l" t="t" r="r" b="b"/>
            <a:pathLst>
              <a:path w="3684" h="896" extrusionOk="0">
                <a:moveTo>
                  <a:pt x="26" y="896"/>
                </a:moveTo>
                <a:cubicBezTo>
                  <a:pt x="16" y="896"/>
                  <a:pt x="7" y="890"/>
                  <a:pt x="4" y="880"/>
                </a:cubicBezTo>
                <a:cubicBezTo>
                  <a:pt x="0" y="871"/>
                  <a:pt x="3" y="860"/>
                  <a:pt x="11" y="854"/>
                </a:cubicBezTo>
                <a:lnTo>
                  <a:pt x="1056" y="6"/>
                </a:lnTo>
                <a:cubicBezTo>
                  <a:pt x="1060" y="2"/>
                  <a:pt x="1065" y="0"/>
                  <a:pt x="1071" y="0"/>
                </a:cubicBezTo>
                <a:lnTo>
                  <a:pt x="3658" y="0"/>
                </a:lnTo>
                <a:cubicBezTo>
                  <a:pt x="3669" y="0"/>
                  <a:pt x="3678" y="7"/>
                  <a:pt x="3681" y="16"/>
                </a:cubicBezTo>
                <a:cubicBezTo>
                  <a:pt x="3684" y="26"/>
                  <a:pt x="3681" y="37"/>
                  <a:pt x="3674" y="43"/>
                </a:cubicBezTo>
                <a:lnTo>
                  <a:pt x="2629" y="891"/>
                </a:lnTo>
                <a:cubicBezTo>
                  <a:pt x="2625" y="895"/>
                  <a:pt x="2620" y="896"/>
                  <a:pt x="2614" y="896"/>
                </a:cubicBezTo>
                <a:lnTo>
                  <a:pt x="26" y="896"/>
                </a:lnTo>
                <a:close/>
                <a:moveTo>
                  <a:pt x="2614" y="848"/>
                </a:moveTo>
                <a:lnTo>
                  <a:pt x="2599" y="854"/>
                </a:lnTo>
                <a:lnTo>
                  <a:pt x="3643" y="6"/>
                </a:lnTo>
                <a:lnTo>
                  <a:pt x="3658" y="48"/>
                </a:lnTo>
                <a:lnTo>
                  <a:pt x="1071" y="48"/>
                </a:lnTo>
                <a:lnTo>
                  <a:pt x="1086" y="43"/>
                </a:lnTo>
                <a:lnTo>
                  <a:pt x="42" y="891"/>
                </a:lnTo>
                <a:lnTo>
                  <a:pt x="26" y="848"/>
                </a:lnTo>
                <a:lnTo>
                  <a:pt x="2614" y="84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22"/>
          <p:cNvSpPr/>
          <p:nvPr/>
        </p:nvSpPr>
        <p:spPr>
          <a:xfrm>
            <a:off x="4674133" y="2876700"/>
            <a:ext cx="609587" cy="12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</a:pPr>
            <a:r>
              <a:rPr lang="es-AR" sz="827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(1km x 1km)</a:t>
            </a:r>
            <a:endParaRPr sz="1984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22"/>
          <p:cNvSpPr/>
          <p:nvPr/>
        </p:nvSpPr>
        <p:spPr>
          <a:xfrm>
            <a:off x="4918234" y="3026309"/>
            <a:ext cx="48558" cy="412086"/>
          </a:xfrm>
          <a:custGeom>
            <a:avLst/>
            <a:gdLst/>
            <a:ahLst/>
            <a:cxnLst/>
            <a:rect l="l" t="t" r="r" b="b"/>
            <a:pathLst>
              <a:path w="37" h="314" extrusionOk="0">
                <a:moveTo>
                  <a:pt x="21" y="0"/>
                </a:moveTo>
                <a:lnTo>
                  <a:pt x="21" y="284"/>
                </a:lnTo>
                <a:lnTo>
                  <a:pt x="16" y="284"/>
                </a:lnTo>
                <a:lnTo>
                  <a:pt x="16" y="0"/>
                </a:lnTo>
                <a:lnTo>
                  <a:pt x="21" y="0"/>
                </a:lnTo>
                <a:close/>
                <a:moveTo>
                  <a:pt x="37" y="277"/>
                </a:moveTo>
                <a:lnTo>
                  <a:pt x="19" y="314"/>
                </a:lnTo>
                <a:lnTo>
                  <a:pt x="0" y="277"/>
                </a:lnTo>
                <a:lnTo>
                  <a:pt x="37" y="277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22"/>
          <p:cNvSpPr/>
          <p:nvPr/>
        </p:nvSpPr>
        <p:spPr>
          <a:xfrm>
            <a:off x="5343919" y="2161464"/>
            <a:ext cx="1125976" cy="705417"/>
          </a:xfrm>
          <a:custGeom>
            <a:avLst/>
            <a:gdLst/>
            <a:ahLst/>
            <a:cxnLst/>
            <a:rect l="l" t="t" r="r" b="b"/>
            <a:pathLst>
              <a:path w="433" h="372" extrusionOk="0">
                <a:moveTo>
                  <a:pt x="433" y="3"/>
                </a:moveTo>
                <a:lnTo>
                  <a:pt x="25" y="353"/>
                </a:lnTo>
                <a:lnTo>
                  <a:pt x="22" y="350"/>
                </a:lnTo>
                <a:lnTo>
                  <a:pt x="430" y="0"/>
                </a:lnTo>
                <a:lnTo>
                  <a:pt x="433" y="3"/>
                </a:lnTo>
                <a:close/>
                <a:moveTo>
                  <a:pt x="40" y="361"/>
                </a:moveTo>
                <a:lnTo>
                  <a:pt x="0" y="372"/>
                </a:lnTo>
                <a:lnTo>
                  <a:pt x="16" y="333"/>
                </a:lnTo>
                <a:lnTo>
                  <a:pt x="40" y="361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22"/>
          <p:cNvSpPr/>
          <p:nvPr/>
        </p:nvSpPr>
        <p:spPr>
          <a:xfrm>
            <a:off x="4964926" y="4843640"/>
            <a:ext cx="49870" cy="183732"/>
          </a:xfrm>
          <a:custGeom>
            <a:avLst/>
            <a:gdLst/>
            <a:ahLst/>
            <a:cxnLst/>
            <a:rect l="l" t="t" r="r" b="b"/>
            <a:pathLst>
              <a:path w="38" h="140" extrusionOk="0">
                <a:moveTo>
                  <a:pt x="21" y="0"/>
                </a:moveTo>
                <a:lnTo>
                  <a:pt x="21" y="109"/>
                </a:lnTo>
                <a:lnTo>
                  <a:pt x="17" y="109"/>
                </a:lnTo>
                <a:lnTo>
                  <a:pt x="17" y="0"/>
                </a:lnTo>
                <a:lnTo>
                  <a:pt x="21" y="0"/>
                </a:lnTo>
                <a:close/>
                <a:moveTo>
                  <a:pt x="38" y="103"/>
                </a:moveTo>
                <a:lnTo>
                  <a:pt x="19" y="140"/>
                </a:lnTo>
                <a:lnTo>
                  <a:pt x="0" y="103"/>
                </a:lnTo>
                <a:lnTo>
                  <a:pt x="38" y="103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22"/>
          <p:cNvSpPr/>
          <p:nvPr/>
        </p:nvSpPr>
        <p:spPr>
          <a:xfrm>
            <a:off x="8100742" y="1976410"/>
            <a:ext cx="6562" cy="505264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22"/>
          <p:cNvSpPr/>
          <p:nvPr/>
        </p:nvSpPr>
        <p:spPr>
          <a:xfrm>
            <a:off x="4577775" y="4984065"/>
            <a:ext cx="872730" cy="181108"/>
          </a:xfrm>
          <a:custGeom>
            <a:avLst/>
            <a:gdLst/>
            <a:ahLst/>
            <a:cxnLst/>
            <a:rect l="l" t="t" r="r" b="b"/>
            <a:pathLst>
              <a:path w="665" h="138" extrusionOk="0">
                <a:moveTo>
                  <a:pt x="0" y="138"/>
                </a:moveTo>
                <a:lnTo>
                  <a:pt x="171" y="0"/>
                </a:lnTo>
                <a:lnTo>
                  <a:pt x="665" y="0"/>
                </a:lnTo>
                <a:lnTo>
                  <a:pt x="494" y="138"/>
                </a:lnTo>
                <a:lnTo>
                  <a:pt x="0" y="1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22"/>
          <p:cNvSpPr/>
          <p:nvPr/>
        </p:nvSpPr>
        <p:spPr>
          <a:xfrm>
            <a:off x="4567276" y="4974879"/>
            <a:ext cx="893728" cy="199481"/>
          </a:xfrm>
          <a:custGeom>
            <a:avLst/>
            <a:gdLst/>
            <a:ahLst/>
            <a:cxnLst/>
            <a:rect l="l" t="t" r="r" b="b"/>
            <a:pathLst>
              <a:path w="2356" h="528" extrusionOk="0">
                <a:moveTo>
                  <a:pt x="26" y="528"/>
                </a:moveTo>
                <a:cubicBezTo>
                  <a:pt x="16" y="528"/>
                  <a:pt x="7" y="522"/>
                  <a:pt x="4" y="512"/>
                </a:cubicBezTo>
                <a:cubicBezTo>
                  <a:pt x="0" y="503"/>
                  <a:pt x="3" y="492"/>
                  <a:pt x="11" y="486"/>
                </a:cubicBezTo>
                <a:lnTo>
                  <a:pt x="602" y="6"/>
                </a:lnTo>
                <a:cubicBezTo>
                  <a:pt x="607" y="2"/>
                  <a:pt x="612" y="0"/>
                  <a:pt x="618" y="0"/>
                </a:cubicBezTo>
                <a:lnTo>
                  <a:pt x="2330" y="0"/>
                </a:lnTo>
                <a:cubicBezTo>
                  <a:pt x="2341" y="0"/>
                  <a:pt x="2350" y="7"/>
                  <a:pt x="2353" y="16"/>
                </a:cubicBezTo>
                <a:cubicBezTo>
                  <a:pt x="2356" y="26"/>
                  <a:pt x="2353" y="37"/>
                  <a:pt x="2346" y="43"/>
                </a:cubicBezTo>
                <a:lnTo>
                  <a:pt x="1755" y="523"/>
                </a:lnTo>
                <a:cubicBezTo>
                  <a:pt x="1750" y="527"/>
                  <a:pt x="1745" y="528"/>
                  <a:pt x="1739" y="528"/>
                </a:cubicBezTo>
                <a:lnTo>
                  <a:pt x="26" y="528"/>
                </a:lnTo>
                <a:close/>
                <a:moveTo>
                  <a:pt x="1739" y="480"/>
                </a:moveTo>
                <a:lnTo>
                  <a:pt x="1724" y="486"/>
                </a:lnTo>
                <a:lnTo>
                  <a:pt x="2315" y="6"/>
                </a:lnTo>
                <a:lnTo>
                  <a:pt x="2330" y="48"/>
                </a:lnTo>
                <a:lnTo>
                  <a:pt x="618" y="48"/>
                </a:lnTo>
                <a:lnTo>
                  <a:pt x="633" y="43"/>
                </a:lnTo>
                <a:lnTo>
                  <a:pt x="42" y="523"/>
                </a:lnTo>
                <a:lnTo>
                  <a:pt x="26" y="480"/>
                </a:lnTo>
                <a:lnTo>
                  <a:pt x="1739" y="480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22"/>
          <p:cNvSpPr/>
          <p:nvPr/>
        </p:nvSpPr>
        <p:spPr>
          <a:xfrm>
            <a:off x="4916368" y="5530013"/>
            <a:ext cx="49870" cy="412086"/>
          </a:xfrm>
          <a:custGeom>
            <a:avLst/>
            <a:gdLst/>
            <a:ahLst/>
            <a:cxnLst/>
            <a:rect l="l" t="t" r="r" b="b"/>
            <a:pathLst>
              <a:path w="38" h="314" extrusionOk="0">
                <a:moveTo>
                  <a:pt x="21" y="0"/>
                </a:moveTo>
                <a:lnTo>
                  <a:pt x="21" y="283"/>
                </a:lnTo>
                <a:lnTo>
                  <a:pt x="17" y="283"/>
                </a:lnTo>
                <a:lnTo>
                  <a:pt x="17" y="0"/>
                </a:lnTo>
                <a:lnTo>
                  <a:pt x="21" y="0"/>
                </a:lnTo>
                <a:close/>
                <a:moveTo>
                  <a:pt x="38" y="277"/>
                </a:moveTo>
                <a:lnTo>
                  <a:pt x="19" y="314"/>
                </a:lnTo>
                <a:lnTo>
                  <a:pt x="0" y="277"/>
                </a:lnTo>
                <a:lnTo>
                  <a:pt x="38" y="277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22"/>
          <p:cNvSpPr/>
          <p:nvPr/>
        </p:nvSpPr>
        <p:spPr>
          <a:xfrm>
            <a:off x="2615017" y="1864859"/>
            <a:ext cx="577783" cy="2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Monthly Temp </a:t>
            </a: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22"/>
          <p:cNvSpPr/>
          <p:nvPr/>
        </p:nvSpPr>
        <p:spPr>
          <a:xfrm>
            <a:off x="2615017" y="1967224"/>
            <a:ext cx="575133" cy="11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Monthly Rain</a:t>
            </a: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22"/>
          <p:cNvSpPr/>
          <p:nvPr/>
        </p:nvSpPr>
        <p:spPr>
          <a:xfrm>
            <a:off x="3082221" y="2077463"/>
            <a:ext cx="78742" cy="11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2"/>
          <p:cNvSpPr/>
          <p:nvPr/>
        </p:nvSpPr>
        <p:spPr>
          <a:xfrm>
            <a:off x="2615016" y="2077463"/>
            <a:ext cx="768611" cy="2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Monthly Evapotranspiration </a:t>
            </a: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22"/>
          <p:cNvSpPr/>
          <p:nvPr/>
        </p:nvSpPr>
        <p:spPr>
          <a:xfrm>
            <a:off x="3928704" y="1859607"/>
            <a:ext cx="379277" cy="27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Clay 0-30</a:t>
            </a:r>
            <a:endParaRPr sz="1488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22"/>
          <p:cNvSpPr/>
          <p:nvPr/>
        </p:nvSpPr>
        <p:spPr>
          <a:xfrm>
            <a:off x="5137400" y="1875356"/>
            <a:ext cx="687774" cy="267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</a:pPr>
            <a:r>
              <a:rPr lang="es-AR" sz="868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Current Stocks </a:t>
            </a:r>
            <a:endParaRPr sz="1157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</a:pPr>
            <a:r>
              <a:rPr lang="es-AR" sz="868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0-30 cm</a:t>
            </a:r>
            <a:endParaRPr sz="1984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22"/>
          <p:cNvSpPr/>
          <p:nvPr/>
        </p:nvSpPr>
        <p:spPr>
          <a:xfrm>
            <a:off x="2638638" y="1414714"/>
            <a:ext cx="1464610" cy="431771"/>
          </a:xfrm>
          <a:custGeom>
            <a:avLst/>
            <a:gdLst/>
            <a:ahLst/>
            <a:cxnLst/>
            <a:rect l="l" t="t" r="r" b="b"/>
            <a:pathLst>
              <a:path w="3860" h="1136" extrusionOk="0">
                <a:moveTo>
                  <a:pt x="26" y="1136"/>
                </a:moveTo>
                <a:cubicBezTo>
                  <a:pt x="16" y="1136"/>
                  <a:pt x="7" y="1130"/>
                  <a:pt x="4" y="1120"/>
                </a:cubicBezTo>
                <a:cubicBezTo>
                  <a:pt x="0" y="1111"/>
                  <a:pt x="3" y="1100"/>
                  <a:pt x="11" y="1094"/>
                </a:cubicBezTo>
                <a:lnTo>
                  <a:pt x="1351" y="6"/>
                </a:lnTo>
                <a:cubicBezTo>
                  <a:pt x="1355" y="2"/>
                  <a:pt x="1361" y="0"/>
                  <a:pt x="1366" y="0"/>
                </a:cubicBezTo>
                <a:lnTo>
                  <a:pt x="3834" y="0"/>
                </a:lnTo>
                <a:cubicBezTo>
                  <a:pt x="3845" y="0"/>
                  <a:pt x="3854" y="7"/>
                  <a:pt x="3857" y="16"/>
                </a:cubicBezTo>
                <a:cubicBezTo>
                  <a:pt x="3860" y="26"/>
                  <a:pt x="3857" y="37"/>
                  <a:pt x="3850" y="43"/>
                </a:cubicBezTo>
                <a:lnTo>
                  <a:pt x="2510" y="1131"/>
                </a:lnTo>
                <a:cubicBezTo>
                  <a:pt x="2506" y="1135"/>
                  <a:pt x="2500" y="1136"/>
                  <a:pt x="2495" y="1136"/>
                </a:cubicBezTo>
                <a:lnTo>
                  <a:pt x="26" y="1136"/>
                </a:lnTo>
                <a:close/>
                <a:moveTo>
                  <a:pt x="2495" y="1088"/>
                </a:moveTo>
                <a:lnTo>
                  <a:pt x="2480" y="1094"/>
                </a:lnTo>
                <a:lnTo>
                  <a:pt x="3819" y="6"/>
                </a:lnTo>
                <a:lnTo>
                  <a:pt x="3834" y="48"/>
                </a:lnTo>
                <a:lnTo>
                  <a:pt x="1366" y="48"/>
                </a:lnTo>
                <a:lnTo>
                  <a:pt x="1381" y="43"/>
                </a:lnTo>
                <a:lnTo>
                  <a:pt x="42" y="1131"/>
                </a:lnTo>
                <a:lnTo>
                  <a:pt x="26" y="1088"/>
                </a:lnTo>
                <a:lnTo>
                  <a:pt x="2495" y="108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22"/>
          <p:cNvSpPr/>
          <p:nvPr/>
        </p:nvSpPr>
        <p:spPr>
          <a:xfrm>
            <a:off x="2751502" y="1080057"/>
            <a:ext cx="1200854" cy="17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Climate layers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22"/>
          <p:cNvSpPr/>
          <p:nvPr/>
        </p:nvSpPr>
        <p:spPr>
          <a:xfrm>
            <a:off x="4932670" y="1414714"/>
            <a:ext cx="1463298" cy="431771"/>
          </a:xfrm>
          <a:custGeom>
            <a:avLst/>
            <a:gdLst/>
            <a:ahLst/>
            <a:cxnLst/>
            <a:rect l="l" t="t" r="r" b="b"/>
            <a:pathLst>
              <a:path w="3860" h="1136" extrusionOk="0">
                <a:moveTo>
                  <a:pt x="26" y="1136"/>
                </a:moveTo>
                <a:cubicBezTo>
                  <a:pt x="16" y="1136"/>
                  <a:pt x="7" y="1130"/>
                  <a:pt x="4" y="1120"/>
                </a:cubicBezTo>
                <a:cubicBezTo>
                  <a:pt x="0" y="1111"/>
                  <a:pt x="3" y="1100"/>
                  <a:pt x="11" y="1094"/>
                </a:cubicBezTo>
                <a:lnTo>
                  <a:pt x="1351" y="6"/>
                </a:lnTo>
                <a:cubicBezTo>
                  <a:pt x="1355" y="2"/>
                  <a:pt x="1361" y="0"/>
                  <a:pt x="1366" y="0"/>
                </a:cubicBezTo>
                <a:lnTo>
                  <a:pt x="3834" y="0"/>
                </a:lnTo>
                <a:cubicBezTo>
                  <a:pt x="3845" y="0"/>
                  <a:pt x="3854" y="7"/>
                  <a:pt x="3857" y="16"/>
                </a:cubicBezTo>
                <a:cubicBezTo>
                  <a:pt x="3860" y="26"/>
                  <a:pt x="3857" y="37"/>
                  <a:pt x="3850" y="43"/>
                </a:cubicBezTo>
                <a:lnTo>
                  <a:pt x="2510" y="1131"/>
                </a:lnTo>
                <a:cubicBezTo>
                  <a:pt x="2506" y="1135"/>
                  <a:pt x="2500" y="1136"/>
                  <a:pt x="2495" y="1136"/>
                </a:cubicBezTo>
                <a:lnTo>
                  <a:pt x="26" y="1136"/>
                </a:lnTo>
                <a:close/>
                <a:moveTo>
                  <a:pt x="2495" y="1088"/>
                </a:moveTo>
                <a:lnTo>
                  <a:pt x="2480" y="1094"/>
                </a:lnTo>
                <a:lnTo>
                  <a:pt x="3819" y="6"/>
                </a:lnTo>
                <a:lnTo>
                  <a:pt x="3834" y="48"/>
                </a:lnTo>
                <a:lnTo>
                  <a:pt x="1366" y="48"/>
                </a:lnTo>
                <a:lnTo>
                  <a:pt x="1381" y="43"/>
                </a:lnTo>
                <a:lnTo>
                  <a:pt x="42" y="1131"/>
                </a:lnTo>
                <a:lnTo>
                  <a:pt x="26" y="1088"/>
                </a:lnTo>
                <a:lnTo>
                  <a:pt x="2495" y="108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22"/>
          <p:cNvSpPr/>
          <p:nvPr/>
        </p:nvSpPr>
        <p:spPr>
          <a:xfrm>
            <a:off x="5617729" y="1038061"/>
            <a:ext cx="436990" cy="17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GSOC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22"/>
          <p:cNvSpPr/>
          <p:nvPr/>
        </p:nvSpPr>
        <p:spPr>
          <a:xfrm>
            <a:off x="4939992" y="5527389"/>
            <a:ext cx="1194261" cy="422585"/>
          </a:xfrm>
          <a:custGeom>
            <a:avLst/>
            <a:gdLst/>
            <a:ahLst/>
            <a:cxnLst/>
            <a:rect l="l" t="t" r="r" b="b"/>
            <a:pathLst>
              <a:path w="910" h="322" extrusionOk="0">
                <a:moveTo>
                  <a:pt x="2" y="0"/>
                </a:moveTo>
                <a:lnTo>
                  <a:pt x="881" y="304"/>
                </a:lnTo>
                <a:lnTo>
                  <a:pt x="880" y="309"/>
                </a:lnTo>
                <a:lnTo>
                  <a:pt x="0" y="4"/>
                </a:lnTo>
                <a:lnTo>
                  <a:pt x="2" y="0"/>
                </a:lnTo>
                <a:close/>
                <a:moveTo>
                  <a:pt x="881" y="287"/>
                </a:moveTo>
                <a:lnTo>
                  <a:pt x="910" y="316"/>
                </a:lnTo>
                <a:lnTo>
                  <a:pt x="869" y="322"/>
                </a:lnTo>
                <a:lnTo>
                  <a:pt x="881" y="287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22"/>
          <p:cNvSpPr/>
          <p:nvPr/>
        </p:nvSpPr>
        <p:spPr>
          <a:xfrm>
            <a:off x="4941303" y="5527389"/>
            <a:ext cx="2338652" cy="430459"/>
          </a:xfrm>
          <a:custGeom>
            <a:avLst/>
            <a:gdLst/>
            <a:ahLst/>
            <a:cxnLst/>
            <a:rect l="l" t="t" r="r" b="b"/>
            <a:pathLst>
              <a:path w="1782" h="328" extrusionOk="0">
                <a:moveTo>
                  <a:pt x="0" y="0"/>
                </a:moveTo>
                <a:lnTo>
                  <a:pt x="1753" y="309"/>
                </a:lnTo>
                <a:lnTo>
                  <a:pt x="1752" y="313"/>
                </a:lnTo>
                <a:lnTo>
                  <a:pt x="0" y="4"/>
                </a:lnTo>
                <a:lnTo>
                  <a:pt x="0" y="0"/>
                </a:lnTo>
                <a:close/>
                <a:moveTo>
                  <a:pt x="1749" y="292"/>
                </a:moveTo>
                <a:lnTo>
                  <a:pt x="1782" y="316"/>
                </a:lnTo>
                <a:lnTo>
                  <a:pt x="1743" y="328"/>
                </a:lnTo>
                <a:lnTo>
                  <a:pt x="1749" y="292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22"/>
          <p:cNvSpPr/>
          <p:nvPr/>
        </p:nvSpPr>
        <p:spPr>
          <a:xfrm>
            <a:off x="7343645" y="3006440"/>
            <a:ext cx="2089826" cy="254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 Scenario: + 5%</a:t>
            </a:r>
            <a:endParaRPr sz="297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22"/>
          <p:cNvSpPr/>
          <p:nvPr/>
        </p:nvSpPr>
        <p:spPr>
          <a:xfrm>
            <a:off x="7343645" y="3423139"/>
            <a:ext cx="2360166" cy="254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Medium Scenario:  +10%</a:t>
            </a:r>
            <a:endParaRPr sz="297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22"/>
          <p:cNvSpPr/>
          <p:nvPr/>
        </p:nvSpPr>
        <p:spPr>
          <a:xfrm>
            <a:off x="7343646" y="3839839"/>
            <a:ext cx="2136419" cy="254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AR" sz="165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High Scenario: + 20%</a:t>
            </a:r>
            <a:endParaRPr sz="297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22"/>
          <p:cNvSpPr/>
          <p:nvPr/>
        </p:nvSpPr>
        <p:spPr>
          <a:xfrm>
            <a:off x="8531201" y="1645692"/>
            <a:ext cx="1396367" cy="339905"/>
          </a:xfrm>
          <a:custGeom>
            <a:avLst/>
            <a:gdLst/>
            <a:ahLst/>
            <a:cxnLst/>
            <a:rect l="l" t="t" r="r" b="b"/>
            <a:pathLst>
              <a:path w="3684" h="896" extrusionOk="0">
                <a:moveTo>
                  <a:pt x="26" y="896"/>
                </a:moveTo>
                <a:cubicBezTo>
                  <a:pt x="16" y="896"/>
                  <a:pt x="7" y="890"/>
                  <a:pt x="4" y="880"/>
                </a:cubicBezTo>
                <a:cubicBezTo>
                  <a:pt x="0" y="871"/>
                  <a:pt x="3" y="860"/>
                  <a:pt x="11" y="854"/>
                </a:cubicBezTo>
                <a:lnTo>
                  <a:pt x="1056" y="6"/>
                </a:lnTo>
                <a:cubicBezTo>
                  <a:pt x="1060" y="2"/>
                  <a:pt x="1065" y="0"/>
                  <a:pt x="1071" y="0"/>
                </a:cubicBezTo>
                <a:lnTo>
                  <a:pt x="3658" y="0"/>
                </a:lnTo>
                <a:cubicBezTo>
                  <a:pt x="3669" y="0"/>
                  <a:pt x="3678" y="7"/>
                  <a:pt x="3681" y="16"/>
                </a:cubicBezTo>
                <a:cubicBezTo>
                  <a:pt x="3684" y="26"/>
                  <a:pt x="3681" y="37"/>
                  <a:pt x="3674" y="43"/>
                </a:cubicBezTo>
                <a:lnTo>
                  <a:pt x="2629" y="891"/>
                </a:lnTo>
                <a:cubicBezTo>
                  <a:pt x="2625" y="895"/>
                  <a:pt x="2620" y="896"/>
                  <a:pt x="2614" y="896"/>
                </a:cubicBezTo>
                <a:lnTo>
                  <a:pt x="26" y="896"/>
                </a:lnTo>
                <a:close/>
                <a:moveTo>
                  <a:pt x="2614" y="848"/>
                </a:moveTo>
                <a:lnTo>
                  <a:pt x="2599" y="854"/>
                </a:lnTo>
                <a:lnTo>
                  <a:pt x="3643" y="6"/>
                </a:lnTo>
                <a:lnTo>
                  <a:pt x="3658" y="48"/>
                </a:lnTo>
                <a:lnTo>
                  <a:pt x="1071" y="48"/>
                </a:lnTo>
                <a:lnTo>
                  <a:pt x="1086" y="43"/>
                </a:lnTo>
                <a:lnTo>
                  <a:pt x="42" y="891"/>
                </a:lnTo>
                <a:lnTo>
                  <a:pt x="26" y="848"/>
                </a:lnTo>
                <a:lnTo>
                  <a:pt x="2614" y="84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22"/>
          <p:cNvSpPr/>
          <p:nvPr/>
        </p:nvSpPr>
        <p:spPr>
          <a:xfrm>
            <a:off x="8974784" y="1976410"/>
            <a:ext cx="5249" cy="183732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22"/>
          <p:cNvSpPr/>
          <p:nvPr/>
        </p:nvSpPr>
        <p:spPr>
          <a:xfrm>
            <a:off x="7456367" y="2513171"/>
            <a:ext cx="1391117" cy="339905"/>
          </a:xfrm>
          <a:custGeom>
            <a:avLst/>
            <a:gdLst/>
            <a:ahLst/>
            <a:cxnLst/>
            <a:rect l="l" t="t" r="r" b="b"/>
            <a:pathLst>
              <a:path w="3668" h="896" extrusionOk="0">
                <a:moveTo>
                  <a:pt x="26" y="896"/>
                </a:moveTo>
                <a:cubicBezTo>
                  <a:pt x="16" y="896"/>
                  <a:pt x="7" y="890"/>
                  <a:pt x="4" y="880"/>
                </a:cubicBezTo>
                <a:cubicBezTo>
                  <a:pt x="0" y="871"/>
                  <a:pt x="3" y="860"/>
                  <a:pt x="11" y="854"/>
                </a:cubicBezTo>
                <a:lnTo>
                  <a:pt x="1056" y="6"/>
                </a:lnTo>
                <a:cubicBezTo>
                  <a:pt x="1060" y="2"/>
                  <a:pt x="1065" y="0"/>
                  <a:pt x="1071" y="0"/>
                </a:cubicBezTo>
                <a:lnTo>
                  <a:pt x="3642" y="0"/>
                </a:lnTo>
                <a:cubicBezTo>
                  <a:pt x="3653" y="0"/>
                  <a:pt x="3662" y="7"/>
                  <a:pt x="3665" y="16"/>
                </a:cubicBezTo>
                <a:cubicBezTo>
                  <a:pt x="3668" y="26"/>
                  <a:pt x="3665" y="37"/>
                  <a:pt x="3658" y="43"/>
                </a:cubicBezTo>
                <a:lnTo>
                  <a:pt x="2613" y="891"/>
                </a:lnTo>
                <a:cubicBezTo>
                  <a:pt x="2609" y="895"/>
                  <a:pt x="2604" y="896"/>
                  <a:pt x="2598" y="896"/>
                </a:cubicBezTo>
                <a:lnTo>
                  <a:pt x="26" y="896"/>
                </a:lnTo>
                <a:close/>
                <a:moveTo>
                  <a:pt x="2598" y="848"/>
                </a:moveTo>
                <a:lnTo>
                  <a:pt x="2583" y="854"/>
                </a:lnTo>
                <a:lnTo>
                  <a:pt x="3627" y="6"/>
                </a:lnTo>
                <a:lnTo>
                  <a:pt x="3642" y="48"/>
                </a:lnTo>
                <a:lnTo>
                  <a:pt x="1071" y="48"/>
                </a:lnTo>
                <a:lnTo>
                  <a:pt x="1086" y="43"/>
                </a:lnTo>
                <a:lnTo>
                  <a:pt x="42" y="891"/>
                </a:lnTo>
                <a:lnTo>
                  <a:pt x="26" y="848"/>
                </a:lnTo>
                <a:lnTo>
                  <a:pt x="2598" y="84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22"/>
          <p:cNvSpPr/>
          <p:nvPr/>
        </p:nvSpPr>
        <p:spPr>
          <a:xfrm>
            <a:off x="9129500" y="1280114"/>
            <a:ext cx="246486" cy="12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</a:pPr>
            <a:r>
              <a:rPr lang="es-AR" sz="82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NPP </a:t>
            </a:r>
            <a:endParaRPr sz="16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22"/>
          <p:cNvSpPr/>
          <p:nvPr/>
        </p:nvSpPr>
        <p:spPr>
          <a:xfrm>
            <a:off x="9120058" y="1399171"/>
            <a:ext cx="991243" cy="2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MIAMI model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((from  Temp and PP)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22"/>
          <p:cNvSpPr/>
          <p:nvPr/>
        </p:nvSpPr>
        <p:spPr>
          <a:xfrm>
            <a:off x="6170240" y="1645692"/>
            <a:ext cx="1397679" cy="339905"/>
          </a:xfrm>
          <a:custGeom>
            <a:avLst/>
            <a:gdLst/>
            <a:ahLst/>
            <a:cxnLst/>
            <a:rect l="l" t="t" r="r" b="b"/>
            <a:pathLst>
              <a:path w="3684" h="896" extrusionOk="0">
                <a:moveTo>
                  <a:pt x="26" y="896"/>
                </a:moveTo>
                <a:cubicBezTo>
                  <a:pt x="16" y="896"/>
                  <a:pt x="7" y="890"/>
                  <a:pt x="4" y="880"/>
                </a:cubicBezTo>
                <a:cubicBezTo>
                  <a:pt x="0" y="871"/>
                  <a:pt x="3" y="860"/>
                  <a:pt x="11" y="854"/>
                </a:cubicBezTo>
                <a:lnTo>
                  <a:pt x="1056" y="6"/>
                </a:lnTo>
                <a:cubicBezTo>
                  <a:pt x="1060" y="2"/>
                  <a:pt x="1065" y="0"/>
                  <a:pt x="1071" y="0"/>
                </a:cubicBezTo>
                <a:lnTo>
                  <a:pt x="3658" y="0"/>
                </a:lnTo>
                <a:cubicBezTo>
                  <a:pt x="3669" y="0"/>
                  <a:pt x="3678" y="7"/>
                  <a:pt x="3681" y="16"/>
                </a:cubicBezTo>
                <a:cubicBezTo>
                  <a:pt x="3684" y="26"/>
                  <a:pt x="3681" y="37"/>
                  <a:pt x="3674" y="43"/>
                </a:cubicBezTo>
                <a:lnTo>
                  <a:pt x="2629" y="891"/>
                </a:lnTo>
                <a:cubicBezTo>
                  <a:pt x="2625" y="895"/>
                  <a:pt x="2620" y="896"/>
                  <a:pt x="2614" y="896"/>
                </a:cubicBezTo>
                <a:lnTo>
                  <a:pt x="26" y="896"/>
                </a:lnTo>
                <a:close/>
                <a:moveTo>
                  <a:pt x="2614" y="848"/>
                </a:moveTo>
                <a:lnTo>
                  <a:pt x="2599" y="854"/>
                </a:lnTo>
                <a:lnTo>
                  <a:pt x="3643" y="6"/>
                </a:lnTo>
                <a:lnTo>
                  <a:pt x="3658" y="48"/>
                </a:lnTo>
                <a:lnTo>
                  <a:pt x="1071" y="48"/>
                </a:lnTo>
                <a:lnTo>
                  <a:pt x="1086" y="43"/>
                </a:lnTo>
                <a:lnTo>
                  <a:pt x="42" y="891"/>
                </a:lnTo>
                <a:lnTo>
                  <a:pt x="26" y="848"/>
                </a:lnTo>
                <a:lnTo>
                  <a:pt x="2614" y="84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22"/>
          <p:cNvSpPr/>
          <p:nvPr/>
        </p:nvSpPr>
        <p:spPr>
          <a:xfrm>
            <a:off x="6584476" y="1422713"/>
            <a:ext cx="638742" cy="12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</a:pPr>
            <a:r>
              <a:rPr lang="es-AR" sz="82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Land use</a:t>
            </a:r>
            <a:endParaRPr sz="16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22"/>
          <p:cNvSpPr/>
          <p:nvPr/>
        </p:nvSpPr>
        <p:spPr>
          <a:xfrm>
            <a:off x="7715048" y="2631531"/>
            <a:ext cx="784513" cy="11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</a:pPr>
            <a:r>
              <a:rPr lang="es-AR" sz="74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C input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22"/>
          <p:cNvSpPr/>
          <p:nvPr/>
        </p:nvSpPr>
        <p:spPr>
          <a:xfrm>
            <a:off x="7394672" y="1103688"/>
            <a:ext cx="1725390" cy="17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Management Layers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22"/>
          <p:cNvSpPr/>
          <p:nvPr/>
        </p:nvSpPr>
        <p:spPr>
          <a:xfrm>
            <a:off x="6750309" y="1976411"/>
            <a:ext cx="49870" cy="321531"/>
          </a:xfrm>
          <a:custGeom>
            <a:avLst/>
            <a:gdLst/>
            <a:ahLst/>
            <a:cxnLst/>
            <a:rect l="l" t="t" r="r" b="b"/>
            <a:pathLst>
              <a:path w="38" h="245" extrusionOk="0">
                <a:moveTo>
                  <a:pt x="21" y="0"/>
                </a:moveTo>
                <a:lnTo>
                  <a:pt x="21" y="214"/>
                </a:lnTo>
                <a:lnTo>
                  <a:pt x="16" y="214"/>
                </a:lnTo>
                <a:lnTo>
                  <a:pt x="16" y="0"/>
                </a:lnTo>
                <a:lnTo>
                  <a:pt x="21" y="0"/>
                </a:lnTo>
                <a:close/>
                <a:moveTo>
                  <a:pt x="38" y="208"/>
                </a:moveTo>
                <a:lnTo>
                  <a:pt x="19" y="245"/>
                </a:lnTo>
                <a:lnTo>
                  <a:pt x="0" y="208"/>
                </a:lnTo>
                <a:lnTo>
                  <a:pt x="38" y="208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22"/>
          <p:cNvSpPr/>
          <p:nvPr/>
        </p:nvSpPr>
        <p:spPr>
          <a:xfrm>
            <a:off x="5042692" y="1931086"/>
            <a:ext cx="48558" cy="503952"/>
          </a:xfrm>
          <a:custGeom>
            <a:avLst/>
            <a:gdLst/>
            <a:ahLst/>
            <a:cxnLst/>
            <a:rect l="l" t="t" r="r" b="b"/>
            <a:pathLst>
              <a:path w="37" h="384" extrusionOk="0">
                <a:moveTo>
                  <a:pt x="21" y="0"/>
                </a:moveTo>
                <a:lnTo>
                  <a:pt x="21" y="353"/>
                </a:lnTo>
                <a:lnTo>
                  <a:pt x="16" y="353"/>
                </a:lnTo>
                <a:lnTo>
                  <a:pt x="16" y="0"/>
                </a:lnTo>
                <a:lnTo>
                  <a:pt x="21" y="0"/>
                </a:lnTo>
                <a:close/>
                <a:moveTo>
                  <a:pt x="37" y="347"/>
                </a:moveTo>
                <a:lnTo>
                  <a:pt x="18" y="384"/>
                </a:lnTo>
                <a:lnTo>
                  <a:pt x="0" y="347"/>
                </a:lnTo>
                <a:lnTo>
                  <a:pt x="37" y="347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22"/>
          <p:cNvSpPr/>
          <p:nvPr/>
        </p:nvSpPr>
        <p:spPr>
          <a:xfrm>
            <a:off x="5505624" y="4872514"/>
            <a:ext cx="991826" cy="152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r>
              <a:rPr lang="es-AR" sz="992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Phases 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22"/>
          <p:cNvSpPr/>
          <p:nvPr/>
        </p:nvSpPr>
        <p:spPr>
          <a:xfrm>
            <a:off x="5505619" y="5023431"/>
            <a:ext cx="1177293" cy="1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Phase 1 (Spin Up)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22"/>
          <p:cNvSpPr/>
          <p:nvPr/>
        </p:nvSpPr>
        <p:spPr>
          <a:xfrm>
            <a:off x="5505619" y="5157293"/>
            <a:ext cx="1431749" cy="1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Phase 2 (Warm Up)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2"/>
          <p:cNvSpPr/>
          <p:nvPr/>
        </p:nvSpPr>
        <p:spPr>
          <a:xfrm>
            <a:off x="5505619" y="5296405"/>
            <a:ext cx="1725390" cy="1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Phase 3 (Forward Modeling) 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2"/>
          <p:cNvSpPr/>
          <p:nvPr/>
        </p:nvSpPr>
        <p:spPr>
          <a:xfrm>
            <a:off x="4577775" y="5116614"/>
            <a:ext cx="872730" cy="182420"/>
          </a:xfrm>
          <a:custGeom>
            <a:avLst/>
            <a:gdLst/>
            <a:ahLst/>
            <a:cxnLst/>
            <a:rect l="l" t="t" r="r" b="b"/>
            <a:pathLst>
              <a:path w="665" h="139" extrusionOk="0">
                <a:moveTo>
                  <a:pt x="0" y="139"/>
                </a:moveTo>
                <a:lnTo>
                  <a:pt x="171" y="0"/>
                </a:lnTo>
                <a:lnTo>
                  <a:pt x="665" y="0"/>
                </a:lnTo>
                <a:lnTo>
                  <a:pt x="494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22"/>
          <p:cNvSpPr/>
          <p:nvPr/>
        </p:nvSpPr>
        <p:spPr>
          <a:xfrm>
            <a:off x="4567276" y="5107429"/>
            <a:ext cx="893728" cy="200793"/>
          </a:xfrm>
          <a:custGeom>
            <a:avLst/>
            <a:gdLst/>
            <a:ahLst/>
            <a:cxnLst/>
            <a:rect l="l" t="t" r="r" b="b"/>
            <a:pathLst>
              <a:path w="2356" h="528" extrusionOk="0">
                <a:moveTo>
                  <a:pt x="26" y="528"/>
                </a:moveTo>
                <a:cubicBezTo>
                  <a:pt x="16" y="528"/>
                  <a:pt x="7" y="522"/>
                  <a:pt x="4" y="512"/>
                </a:cubicBezTo>
                <a:cubicBezTo>
                  <a:pt x="0" y="503"/>
                  <a:pt x="3" y="492"/>
                  <a:pt x="11" y="486"/>
                </a:cubicBezTo>
                <a:lnTo>
                  <a:pt x="602" y="6"/>
                </a:lnTo>
                <a:cubicBezTo>
                  <a:pt x="607" y="2"/>
                  <a:pt x="612" y="0"/>
                  <a:pt x="618" y="0"/>
                </a:cubicBezTo>
                <a:lnTo>
                  <a:pt x="2330" y="0"/>
                </a:lnTo>
                <a:cubicBezTo>
                  <a:pt x="2341" y="0"/>
                  <a:pt x="2350" y="7"/>
                  <a:pt x="2353" y="16"/>
                </a:cubicBezTo>
                <a:cubicBezTo>
                  <a:pt x="2356" y="26"/>
                  <a:pt x="2353" y="37"/>
                  <a:pt x="2346" y="43"/>
                </a:cubicBezTo>
                <a:lnTo>
                  <a:pt x="1755" y="523"/>
                </a:lnTo>
                <a:cubicBezTo>
                  <a:pt x="1750" y="527"/>
                  <a:pt x="1745" y="528"/>
                  <a:pt x="1739" y="528"/>
                </a:cubicBezTo>
                <a:lnTo>
                  <a:pt x="26" y="528"/>
                </a:lnTo>
                <a:close/>
                <a:moveTo>
                  <a:pt x="1739" y="480"/>
                </a:moveTo>
                <a:lnTo>
                  <a:pt x="1724" y="486"/>
                </a:lnTo>
                <a:lnTo>
                  <a:pt x="2315" y="6"/>
                </a:lnTo>
                <a:lnTo>
                  <a:pt x="2330" y="48"/>
                </a:lnTo>
                <a:lnTo>
                  <a:pt x="618" y="48"/>
                </a:lnTo>
                <a:lnTo>
                  <a:pt x="633" y="43"/>
                </a:lnTo>
                <a:lnTo>
                  <a:pt x="42" y="523"/>
                </a:lnTo>
                <a:lnTo>
                  <a:pt x="26" y="480"/>
                </a:lnTo>
                <a:lnTo>
                  <a:pt x="1739" y="480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22"/>
          <p:cNvSpPr/>
          <p:nvPr/>
        </p:nvSpPr>
        <p:spPr>
          <a:xfrm>
            <a:off x="4577775" y="5257039"/>
            <a:ext cx="872730" cy="181108"/>
          </a:xfrm>
          <a:custGeom>
            <a:avLst/>
            <a:gdLst/>
            <a:ahLst/>
            <a:cxnLst/>
            <a:rect l="l" t="t" r="r" b="b"/>
            <a:pathLst>
              <a:path w="665" h="138" extrusionOk="0">
                <a:moveTo>
                  <a:pt x="0" y="138"/>
                </a:moveTo>
                <a:lnTo>
                  <a:pt x="171" y="0"/>
                </a:lnTo>
                <a:lnTo>
                  <a:pt x="665" y="0"/>
                </a:lnTo>
                <a:lnTo>
                  <a:pt x="494" y="138"/>
                </a:lnTo>
                <a:lnTo>
                  <a:pt x="0" y="1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22"/>
          <p:cNvSpPr/>
          <p:nvPr/>
        </p:nvSpPr>
        <p:spPr>
          <a:xfrm>
            <a:off x="4567276" y="5247852"/>
            <a:ext cx="893728" cy="199481"/>
          </a:xfrm>
          <a:custGeom>
            <a:avLst/>
            <a:gdLst/>
            <a:ahLst/>
            <a:cxnLst/>
            <a:rect l="l" t="t" r="r" b="b"/>
            <a:pathLst>
              <a:path w="2356" h="528" extrusionOk="0">
                <a:moveTo>
                  <a:pt x="26" y="528"/>
                </a:moveTo>
                <a:cubicBezTo>
                  <a:pt x="16" y="528"/>
                  <a:pt x="7" y="522"/>
                  <a:pt x="4" y="512"/>
                </a:cubicBezTo>
                <a:cubicBezTo>
                  <a:pt x="0" y="503"/>
                  <a:pt x="3" y="492"/>
                  <a:pt x="11" y="486"/>
                </a:cubicBezTo>
                <a:lnTo>
                  <a:pt x="602" y="6"/>
                </a:lnTo>
                <a:cubicBezTo>
                  <a:pt x="607" y="2"/>
                  <a:pt x="612" y="0"/>
                  <a:pt x="618" y="0"/>
                </a:cubicBezTo>
                <a:lnTo>
                  <a:pt x="2330" y="0"/>
                </a:lnTo>
                <a:cubicBezTo>
                  <a:pt x="2341" y="0"/>
                  <a:pt x="2350" y="7"/>
                  <a:pt x="2353" y="16"/>
                </a:cubicBezTo>
                <a:cubicBezTo>
                  <a:pt x="2356" y="26"/>
                  <a:pt x="2353" y="37"/>
                  <a:pt x="2346" y="43"/>
                </a:cubicBezTo>
                <a:lnTo>
                  <a:pt x="1755" y="523"/>
                </a:lnTo>
                <a:cubicBezTo>
                  <a:pt x="1750" y="527"/>
                  <a:pt x="1745" y="528"/>
                  <a:pt x="1739" y="528"/>
                </a:cubicBezTo>
                <a:lnTo>
                  <a:pt x="26" y="528"/>
                </a:lnTo>
                <a:close/>
                <a:moveTo>
                  <a:pt x="1739" y="480"/>
                </a:moveTo>
                <a:lnTo>
                  <a:pt x="1724" y="486"/>
                </a:lnTo>
                <a:lnTo>
                  <a:pt x="2315" y="6"/>
                </a:lnTo>
                <a:lnTo>
                  <a:pt x="2330" y="48"/>
                </a:lnTo>
                <a:lnTo>
                  <a:pt x="618" y="48"/>
                </a:lnTo>
                <a:lnTo>
                  <a:pt x="633" y="43"/>
                </a:lnTo>
                <a:lnTo>
                  <a:pt x="42" y="523"/>
                </a:lnTo>
                <a:lnTo>
                  <a:pt x="26" y="480"/>
                </a:lnTo>
                <a:lnTo>
                  <a:pt x="1739" y="480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2"/>
          <p:cNvSpPr/>
          <p:nvPr/>
        </p:nvSpPr>
        <p:spPr>
          <a:xfrm>
            <a:off x="4367037" y="1038061"/>
            <a:ext cx="870011" cy="17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157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Soil Layers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22"/>
          <p:cNvSpPr/>
          <p:nvPr/>
        </p:nvSpPr>
        <p:spPr>
          <a:xfrm>
            <a:off x="4425540" y="3601717"/>
            <a:ext cx="1232320" cy="339905"/>
          </a:xfrm>
          <a:custGeom>
            <a:avLst/>
            <a:gdLst/>
            <a:ahLst/>
            <a:cxnLst/>
            <a:rect l="l" t="t" r="r" b="b"/>
            <a:pathLst>
              <a:path w="3252" h="896" extrusionOk="0">
                <a:moveTo>
                  <a:pt x="26" y="896"/>
                </a:moveTo>
                <a:cubicBezTo>
                  <a:pt x="16" y="896"/>
                  <a:pt x="7" y="890"/>
                  <a:pt x="4" y="880"/>
                </a:cubicBezTo>
                <a:cubicBezTo>
                  <a:pt x="0" y="871"/>
                  <a:pt x="3" y="860"/>
                  <a:pt x="11" y="854"/>
                </a:cubicBezTo>
                <a:lnTo>
                  <a:pt x="1056" y="6"/>
                </a:lnTo>
                <a:cubicBezTo>
                  <a:pt x="1060" y="2"/>
                  <a:pt x="1065" y="0"/>
                  <a:pt x="1071" y="0"/>
                </a:cubicBezTo>
                <a:lnTo>
                  <a:pt x="3226" y="0"/>
                </a:lnTo>
                <a:cubicBezTo>
                  <a:pt x="3237" y="0"/>
                  <a:pt x="3246" y="7"/>
                  <a:pt x="3249" y="16"/>
                </a:cubicBezTo>
                <a:cubicBezTo>
                  <a:pt x="3252" y="26"/>
                  <a:pt x="3249" y="37"/>
                  <a:pt x="3242" y="43"/>
                </a:cubicBezTo>
                <a:lnTo>
                  <a:pt x="2197" y="891"/>
                </a:lnTo>
                <a:cubicBezTo>
                  <a:pt x="2193" y="895"/>
                  <a:pt x="2188" y="896"/>
                  <a:pt x="2182" y="896"/>
                </a:cubicBezTo>
                <a:lnTo>
                  <a:pt x="26" y="896"/>
                </a:lnTo>
                <a:close/>
                <a:moveTo>
                  <a:pt x="2182" y="848"/>
                </a:moveTo>
                <a:lnTo>
                  <a:pt x="2167" y="854"/>
                </a:lnTo>
                <a:lnTo>
                  <a:pt x="3211" y="6"/>
                </a:lnTo>
                <a:lnTo>
                  <a:pt x="3226" y="48"/>
                </a:lnTo>
                <a:lnTo>
                  <a:pt x="1071" y="48"/>
                </a:lnTo>
                <a:lnTo>
                  <a:pt x="1086" y="43"/>
                </a:lnTo>
                <a:lnTo>
                  <a:pt x="42" y="891"/>
                </a:lnTo>
                <a:lnTo>
                  <a:pt x="26" y="848"/>
                </a:lnTo>
                <a:lnTo>
                  <a:pt x="2182" y="848"/>
                </a:lnTo>
                <a:close/>
              </a:path>
            </a:pathLst>
          </a:custGeom>
          <a:solidFill>
            <a:srgbClr val="0D0D0D"/>
          </a:solidFill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22"/>
          <p:cNvSpPr/>
          <p:nvPr/>
        </p:nvSpPr>
        <p:spPr>
          <a:xfrm>
            <a:off x="4902977" y="3839838"/>
            <a:ext cx="48558" cy="412086"/>
          </a:xfrm>
          <a:custGeom>
            <a:avLst/>
            <a:gdLst/>
            <a:ahLst/>
            <a:cxnLst/>
            <a:rect l="l" t="t" r="r" b="b"/>
            <a:pathLst>
              <a:path w="37" h="314" extrusionOk="0">
                <a:moveTo>
                  <a:pt x="21" y="0"/>
                </a:moveTo>
                <a:lnTo>
                  <a:pt x="21" y="284"/>
                </a:lnTo>
                <a:lnTo>
                  <a:pt x="16" y="284"/>
                </a:lnTo>
                <a:lnTo>
                  <a:pt x="16" y="0"/>
                </a:lnTo>
                <a:lnTo>
                  <a:pt x="21" y="0"/>
                </a:lnTo>
                <a:close/>
                <a:moveTo>
                  <a:pt x="37" y="277"/>
                </a:moveTo>
                <a:lnTo>
                  <a:pt x="19" y="314"/>
                </a:lnTo>
                <a:lnTo>
                  <a:pt x="0" y="277"/>
                </a:lnTo>
                <a:lnTo>
                  <a:pt x="37" y="277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22"/>
          <p:cNvSpPr/>
          <p:nvPr/>
        </p:nvSpPr>
        <p:spPr>
          <a:xfrm>
            <a:off x="5617320" y="3661253"/>
            <a:ext cx="595285" cy="152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</a:pPr>
            <a:r>
              <a:rPr lang="es-AR" sz="992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Stack 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22"/>
          <p:cNvSpPr/>
          <p:nvPr/>
        </p:nvSpPr>
        <p:spPr>
          <a:xfrm>
            <a:off x="3311355" y="6216712"/>
            <a:ext cx="751383" cy="419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SOC 20 years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BAU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9" name="Google Shape;369;p22"/>
          <p:cNvCxnSpPr>
            <a:stCxn id="341" idx="6"/>
          </p:cNvCxnSpPr>
          <p:nvPr/>
        </p:nvCxnSpPr>
        <p:spPr>
          <a:xfrm flipH="1">
            <a:off x="4307627" y="5527650"/>
            <a:ext cx="635148" cy="276529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70" name="Google Shape;370;p22"/>
          <p:cNvSpPr/>
          <p:nvPr/>
        </p:nvSpPr>
        <p:spPr>
          <a:xfrm>
            <a:off x="5498263" y="6238731"/>
            <a:ext cx="1086274" cy="27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SOC 20 years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MEdium Scenario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22"/>
          <p:cNvSpPr/>
          <p:nvPr/>
        </p:nvSpPr>
        <p:spPr>
          <a:xfrm>
            <a:off x="6688831" y="6198339"/>
            <a:ext cx="816318" cy="27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SOC 20 years</a:t>
            </a: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High Scenario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2"/>
          <p:cNvSpPr/>
          <p:nvPr/>
        </p:nvSpPr>
        <p:spPr>
          <a:xfrm>
            <a:off x="4685066" y="2592253"/>
            <a:ext cx="842731" cy="12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</a:pPr>
            <a:r>
              <a:rPr lang="es-AR" sz="827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Harmonization</a:t>
            </a:r>
            <a:endParaRPr sz="1984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2"/>
          <p:cNvSpPr/>
          <p:nvPr/>
        </p:nvSpPr>
        <p:spPr>
          <a:xfrm>
            <a:off x="7920331" y="5772643"/>
            <a:ext cx="2136339" cy="712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124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Absolute and relative Sequestration rates</a:t>
            </a:r>
            <a:endParaRPr sz="1488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124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 products</a:t>
            </a:r>
            <a:endParaRPr sz="124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r>
              <a:rPr lang="es-AR" sz="909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(29 intermediate products)</a:t>
            </a:r>
            <a:endParaRPr sz="1488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4" name="Google Shape;37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05835" y="1257167"/>
            <a:ext cx="4093831" cy="58794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</p:pic>
      <p:sp>
        <p:nvSpPr>
          <p:cNvPr id="375" name="Google Shape;375;p22"/>
          <p:cNvSpPr/>
          <p:nvPr/>
        </p:nvSpPr>
        <p:spPr>
          <a:xfrm>
            <a:off x="4600917" y="1931975"/>
            <a:ext cx="48558" cy="503952"/>
          </a:xfrm>
          <a:custGeom>
            <a:avLst/>
            <a:gdLst/>
            <a:ahLst/>
            <a:cxnLst/>
            <a:rect l="l" t="t" r="r" b="b"/>
            <a:pathLst>
              <a:path w="37" h="384" extrusionOk="0">
                <a:moveTo>
                  <a:pt x="21" y="0"/>
                </a:moveTo>
                <a:lnTo>
                  <a:pt x="21" y="353"/>
                </a:lnTo>
                <a:lnTo>
                  <a:pt x="16" y="353"/>
                </a:lnTo>
                <a:lnTo>
                  <a:pt x="16" y="0"/>
                </a:lnTo>
                <a:lnTo>
                  <a:pt x="21" y="0"/>
                </a:lnTo>
                <a:close/>
                <a:moveTo>
                  <a:pt x="37" y="347"/>
                </a:moveTo>
                <a:lnTo>
                  <a:pt x="18" y="384"/>
                </a:lnTo>
                <a:lnTo>
                  <a:pt x="0" y="347"/>
                </a:lnTo>
                <a:lnTo>
                  <a:pt x="37" y="347"/>
                </a:ln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endParaRPr sz="1488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6" name="Google Shape;37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37599" y="5496212"/>
            <a:ext cx="4287373" cy="642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5242" y="1071097"/>
            <a:ext cx="6978565" cy="5417483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"/>
          <p:cNvSpPr/>
          <p:nvPr/>
        </p:nvSpPr>
        <p:spPr>
          <a:xfrm>
            <a:off x="3585234" y="4719807"/>
            <a:ext cx="7124768" cy="1768792"/>
          </a:xfrm>
          <a:prstGeom prst="rect">
            <a:avLst/>
          </a:prstGeom>
          <a:noFill/>
          <a:ln w="1143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75580" rIns="75580" bIns="7558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1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FROM POINTS TO RASTERS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248" name="Google Shape;24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44495" y="3179044"/>
            <a:ext cx="1916105" cy="1466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7719" y="2326275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64488" y="2729625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0476" y="2855613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6464" y="2981601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42452" y="3107589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68440" y="3233577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94428" y="3359565"/>
            <a:ext cx="2719084" cy="183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23500" y="3726246"/>
            <a:ext cx="2719084" cy="18390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7" name="Google Shape;257;p4"/>
          <p:cNvCxnSpPr>
            <a:stCxn id="248" idx="3"/>
          </p:cNvCxnSpPr>
          <p:nvPr/>
        </p:nvCxnSpPr>
        <p:spPr>
          <a:xfrm rot="10800000" flipH="1">
            <a:off x="4160599" y="2981635"/>
            <a:ext cx="1762840" cy="930773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58" name="Google Shape;258;p4"/>
          <p:cNvCxnSpPr>
            <a:stCxn id="248" idx="3"/>
          </p:cNvCxnSpPr>
          <p:nvPr/>
        </p:nvCxnSpPr>
        <p:spPr>
          <a:xfrm rot="10800000" flipH="1">
            <a:off x="4160599" y="3107623"/>
            <a:ext cx="1888828" cy="804785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59" name="Google Shape;259;p4"/>
          <p:cNvCxnSpPr>
            <a:stCxn id="248" idx="3"/>
          </p:cNvCxnSpPr>
          <p:nvPr/>
        </p:nvCxnSpPr>
        <p:spPr>
          <a:xfrm rot="10800000" flipH="1">
            <a:off x="4160601" y="3233611"/>
            <a:ext cx="2014815" cy="678797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0" name="Google Shape;260;p4"/>
          <p:cNvCxnSpPr>
            <a:stCxn id="248" idx="3"/>
          </p:cNvCxnSpPr>
          <p:nvPr/>
        </p:nvCxnSpPr>
        <p:spPr>
          <a:xfrm rot="10800000" flipH="1">
            <a:off x="4160600" y="3340749"/>
            <a:ext cx="2126915" cy="571658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1" name="Google Shape;261;p4"/>
          <p:cNvCxnSpPr>
            <a:stCxn id="248" idx="3"/>
          </p:cNvCxnSpPr>
          <p:nvPr/>
        </p:nvCxnSpPr>
        <p:spPr>
          <a:xfrm rot="10800000" flipH="1">
            <a:off x="4160601" y="3485587"/>
            <a:ext cx="2266791" cy="426821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2" name="Google Shape;262;p4"/>
          <p:cNvCxnSpPr>
            <a:stCxn id="248" idx="3"/>
          </p:cNvCxnSpPr>
          <p:nvPr/>
        </p:nvCxnSpPr>
        <p:spPr>
          <a:xfrm rot="10800000" flipH="1">
            <a:off x="4160600" y="3713009"/>
            <a:ext cx="2444613" cy="199398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3" name="Google Shape;263;p4"/>
          <p:cNvCxnSpPr>
            <a:stCxn id="248" idx="3"/>
          </p:cNvCxnSpPr>
          <p:nvPr/>
        </p:nvCxnSpPr>
        <p:spPr>
          <a:xfrm>
            <a:off x="4160599" y="3912408"/>
            <a:ext cx="2608298" cy="219983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4" name="Google Shape;264;p4"/>
          <p:cNvCxnSpPr>
            <a:stCxn id="248" idx="3"/>
          </p:cNvCxnSpPr>
          <p:nvPr/>
        </p:nvCxnSpPr>
        <p:spPr>
          <a:xfrm>
            <a:off x="4160599" y="3912407"/>
            <a:ext cx="3162844" cy="755928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"/>
          <p:cNvSpPr txBox="1"/>
          <p:nvPr/>
        </p:nvSpPr>
        <p:spPr>
          <a:xfrm>
            <a:off x="2399407" y="467470"/>
            <a:ext cx="8784976" cy="5985608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SCRIPT NUMBER 16. POINTS TO RASTER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b="1" u="sng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Inputs</a:t>
            </a:r>
            <a:r>
              <a:rPr lang="es-AR" sz="1600" u="sng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:   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u="sng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COUNTRY_POLYGON.SHP (ROI)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FOWARD_BAU_3E_20YEARS_[code country].shp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(from script number 15)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LAYER : 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SOC_MAP_[country_code].tif</a:t>
            </a: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(from script number 10) </a:t>
            </a: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b="1" u="sng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Outputs :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b="1" u="sng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 raster scenarios (low , médium and high)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 raster BAU (bussines as usual)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 absolute rates (Scenario – 2018 SOC)/20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 absolute differences (Scenario – 2018 SOC)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 relative rates (Scenario – BAU)/20 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 relative differences (Scenario – BAU)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s-AR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Uncertainties maps (BAU, SSM, SOC2018, UNC for absolute and relative rates)</a:t>
            </a:r>
            <a:endParaRPr sz="16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gab40376720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3544" y="755501"/>
            <a:ext cx="6454246" cy="612068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ab40376720_0_1"/>
          <p:cNvSpPr txBox="1">
            <a:spLocks noGrp="1"/>
          </p:cNvSpPr>
          <p:nvPr>
            <p:ph type="title"/>
          </p:nvPr>
        </p:nvSpPr>
        <p:spPr>
          <a:xfrm>
            <a:off x="1680368" y="945109"/>
            <a:ext cx="8693170" cy="111975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dirty="0">
                <a:solidFill>
                  <a:schemeClr val="tx1"/>
                </a:solidFill>
              </a:rPr>
              <a:t>SOC </a:t>
            </a:r>
            <a:endParaRPr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dirty="0">
                <a:solidFill>
                  <a:schemeClr val="tx1"/>
                </a:solidFill>
              </a:rPr>
              <a:t>sequestration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5565775"/>
            <a:ext cx="8693150" cy="1119188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/>
              <a:t>C inputs</a:t>
            </a:r>
            <a:endParaRPr/>
          </a:p>
        </p:txBody>
      </p:sp>
      <p:sp>
        <p:nvSpPr>
          <p:cNvPr id="127" name="Google Shape;127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3659188"/>
            <a:ext cx="8693150" cy="471487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728">
                <a:solidFill>
                  <a:srgbClr val="00B050"/>
                </a:solidFill>
              </a:rPr>
              <a:t>Root biomass</a:t>
            </a:r>
            <a:endParaRPr sz="2728">
              <a:solidFill>
                <a:srgbClr val="00B050"/>
              </a:solidFill>
            </a:endParaRPr>
          </a:p>
        </p:txBody>
      </p:sp>
      <p:sp>
        <p:nvSpPr>
          <p:cNvPr id="128" name="Google Shape;128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3079750"/>
            <a:ext cx="8693150" cy="63182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00B050"/>
                </a:solidFill>
              </a:rPr>
              <a:t>Crop residues</a:t>
            </a:r>
            <a:endParaRPr sz="2397">
              <a:solidFill>
                <a:srgbClr val="00B050"/>
              </a:solidFill>
            </a:endParaRPr>
          </a:p>
        </p:txBody>
      </p:sp>
      <p:sp>
        <p:nvSpPr>
          <p:cNvPr id="129" name="Google Shape;129;gab40376720_0_1"/>
          <p:cNvSpPr txBox="1">
            <a:spLocks noGrp="1"/>
          </p:cNvSpPr>
          <p:nvPr>
            <p:ph type="title" idx="4294967295"/>
          </p:nvPr>
        </p:nvSpPr>
        <p:spPr>
          <a:xfrm>
            <a:off x="0" y="4011613"/>
            <a:ext cx="2601913" cy="630237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645">
                <a:solidFill>
                  <a:srgbClr val="00B050"/>
                </a:solidFill>
              </a:rPr>
              <a:t>Rhizodepositions</a:t>
            </a:r>
            <a:endParaRPr sz="2645">
              <a:solidFill>
                <a:srgbClr val="00B050"/>
              </a:solidFill>
            </a:endParaRPr>
          </a:p>
        </p:txBody>
      </p:sp>
      <p:sp>
        <p:nvSpPr>
          <p:cNvPr id="130" name="Google Shape;130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4459288"/>
            <a:ext cx="8693150" cy="63182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645">
                <a:solidFill>
                  <a:srgbClr val="00B050"/>
                </a:solidFill>
              </a:rPr>
              <a:t>Manure</a:t>
            </a:r>
            <a:endParaRPr sz="2645">
              <a:solidFill>
                <a:srgbClr val="00B050"/>
              </a:solidFill>
            </a:endParaRPr>
          </a:p>
        </p:txBody>
      </p:sp>
      <p:sp>
        <p:nvSpPr>
          <p:cNvPr id="131" name="Google Shape;131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2449513"/>
            <a:ext cx="8693150" cy="630237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FF0000"/>
                </a:solidFill>
              </a:rPr>
              <a:t>Decomposition/</a:t>
            </a:r>
            <a:endParaRPr sz="2397">
              <a:solidFill>
                <a:srgbClr val="FF0000"/>
              </a:solidFill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FF0000"/>
                </a:solidFill>
              </a:rPr>
              <a:t>Mineralization</a:t>
            </a:r>
            <a:endParaRPr sz="2397">
              <a:solidFill>
                <a:srgbClr val="FF0000"/>
              </a:solidFill>
            </a:endParaRPr>
          </a:p>
        </p:txBody>
      </p:sp>
      <p:sp>
        <p:nvSpPr>
          <p:cNvPr id="132" name="Google Shape;132;gab40376720_0_1"/>
          <p:cNvSpPr txBox="1">
            <a:spLocks noGrp="1"/>
          </p:cNvSpPr>
          <p:nvPr>
            <p:ph type="title" idx="4294967295"/>
          </p:nvPr>
        </p:nvSpPr>
        <p:spPr>
          <a:xfrm>
            <a:off x="11371263" y="2946400"/>
            <a:ext cx="2068512" cy="63182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FF0000"/>
                </a:solidFill>
              </a:rPr>
              <a:t>Erosion</a:t>
            </a:r>
            <a:endParaRPr sz="2397">
              <a:solidFill>
                <a:srgbClr val="FF0000"/>
              </a:solidFill>
            </a:endParaRPr>
          </a:p>
        </p:txBody>
      </p:sp>
      <p:sp>
        <p:nvSpPr>
          <p:cNvPr id="133" name="Google Shape;133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3463925"/>
            <a:ext cx="8693150" cy="63182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FF0000"/>
                </a:solidFill>
              </a:rPr>
              <a:t>Leaching (DOC)</a:t>
            </a:r>
            <a:endParaRPr sz="2397">
              <a:solidFill>
                <a:srgbClr val="FF0000"/>
              </a:solidFill>
            </a:endParaRPr>
          </a:p>
        </p:txBody>
      </p:sp>
      <p:sp>
        <p:nvSpPr>
          <p:cNvPr id="134" name="Google Shape;134;gab40376720_0_1"/>
          <p:cNvSpPr txBox="1">
            <a:spLocks noGrp="1"/>
          </p:cNvSpPr>
          <p:nvPr>
            <p:ph type="title" idx="4294967295"/>
          </p:nvPr>
        </p:nvSpPr>
        <p:spPr>
          <a:xfrm>
            <a:off x="10918825" y="4459288"/>
            <a:ext cx="2520950" cy="112077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/>
              <a:t>C losses</a:t>
            </a:r>
            <a:endParaRPr/>
          </a:p>
        </p:txBody>
      </p:sp>
      <p:sp>
        <p:nvSpPr>
          <p:cNvPr id="135" name="Google Shape;135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1817688"/>
            <a:ext cx="8693150" cy="631825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FF0000"/>
                </a:solidFill>
              </a:rPr>
              <a:t>Residue Removal</a:t>
            </a:r>
            <a:endParaRPr sz="2397">
              <a:solidFill>
                <a:srgbClr val="FF0000"/>
              </a:solidFill>
            </a:endParaRPr>
          </a:p>
        </p:txBody>
      </p:sp>
      <p:sp>
        <p:nvSpPr>
          <p:cNvPr id="136" name="Google Shape;136;gab40376720_0_1"/>
          <p:cNvSpPr txBox="1">
            <a:spLocks noGrp="1"/>
          </p:cNvSpPr>
          <p:nvPr>
            <p:ph type="title" idx="4294967295"/>
          </p:nvPr>
        </p:nvSpPr>
        <p:spPr>
          <a:xfrm>
            <a:off x="4746625" y="5341938"/>
            <a:ext cx="8693150" cy="1119187"/>
          </a:xfrm>
          <a:prstGeom prst="rect">
            <a:avLst/>
          </a:prstGeom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AR" sz="2397">
                <a:solidFill>
                  <a:srgbClr val="000000"/>
                </a:solidFill>
              </a:rPr>
              <a:t>Adapted from Lal, 2020</a:t>
            </a:r>
            <a:endParaRPr sz="2397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6"/>
          <p:cNvSpPr txBox="1"/>
          <p:nvPr/>
        </p:nvSpPr>
        <p:spPr>
          <a:xfrm>
            <a:off x="2645629" y="2957039"/>
            <a:ext cx="8664096" cy="1908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Objective: </a:t>
            </a:r>
            <a:endParaRPr sz="1984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Modeling runs will generate a ´point´ vector file (1 point per pixel) , with data related to SSM and BAU scenarios, and uncertainties (simplified method). </a:t>
            </a:r>
            <a:endParaRPr sz="1984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information is saved as a shapefile…</a:t>
            </a:r>
            <a:endParaRPr sz="1984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endParaRPr sz="1984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s-AR" sz="1984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last step will transform this points to  raster file, one for each required map</a:t>
            </a:r>
            <a:endParaRPr sz="1984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6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From points to rasters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76" name="Google Shape;27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6074" y="2151533"/>
            <a:ext cx="2732970" cy="8055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"/>
          <p:cNvSpPr txBox="1"/>
          <p:nvPr/>
        </p:nvSpPr>
        <p:spPr>
          <a:xfrm>
            <a:off x="1805712" y="2206926"/>
            <a:ext cx="3686601" cy="3129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5580" tIns="37780" rIns="75580" bIns="3778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</a:pPr>
            <a:r>
              <a:rPr lang="es-AR" sz="396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Final SOC stocks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</a:pPr>
            <a:r>
              <a:rPr lang="es-AR" sz="396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(tC/ha)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</a:pPr>
            <a:r>
              <a:rPr lang="es-AR" sz="396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&amp;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</a:pPr>
            <a:r>
              <a:rPr lang="es-AR" sz="396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Uncertainties</a:t>
            </a:r>
            <a:endParaRPr sz="1157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</a:pPr>
            <a:r>
              <a:rPr lang="es-AR" sz="3968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(%)</a:t>
            </a:r>
            <a:endParaRPr sz="1488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7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8693170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Products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283" name="Google Shape;28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76305" y="2342790"/>
            <a:ext cx="5121203" cy="1593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44067" y="4230268"/>
            <a:ext cx="5585676" cy="1122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8"/>
          <p:cNvSpPr txBox="1">
            <a:spLocks noGrp="1"/>
          </p:cNvSpPr>
          <p:nvPr>
            <p:ph type="title"/>
          </p:nvPr>
        </p:nvSpPr>
        <p:spPr>
          <a:xfrm>
            <a:off x="2373302" y="1246957"/>
            <a:ext cx="9386104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SOC Absolute differences ( SSM 1-3 – T0)</a:t>
            </a:r>
            <a:br>
              <a:rPr lang="es-AR">
                <a:solidFill>
                  <a:schemeClr val="tx1"/>
                </a:solidFill>
              </a:rPr>
            </a:br>
            <a:r>
              <a:rPr lang="es-AR">
                <a:solidFill>
                  <a:schemeClr val="tx1"/>
                </a:solidFill>
              </a:rPr>
              <a:t>In tC/ha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290" name="Google Shape;29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73302" y="2342790"/>
            <a:ext cx="5907414" cy="15911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9"/>
          <p:cNvSpPr txBox="1">
            <a:spLocks noGrp="1"/>
          </p:cNvSpPr>
          <p:nvPr>
            <p:ph type="title"/>
          </p:nvPr>
        </p:nvSpPr>
        <p:spPr>
          <a:xfrm>
            <a:off x="1680368" y="755502"/>
            <a:ext cx="10079038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>
                <a:solidFill>
                  <a:schemeClr val="tx1"/>
                </a:solidFill>
              </a:rPr>
              <a:t>Absolute sequestration rates : Abs. Diff./20 years</a:t>
            </a:r>
            <a:br>
              <a:rPr lang="es-AR">
                <a:solidFill>
                  <a:schemeClr val="tx1"/>
                </a:solidFill>
              </a:rPr>
            </a:br>
            <a:r>
              <a:rPr lang="es-AR">
                <a:solidFill>
                  <a:schemeClr val="tx1"/>
                </a:solidFill>
              </a:rPr>
              <a:t>In tC/ha/year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296" name="Google Shape;29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3504" y="2483694"/>
            <a:ext cx="5879281" cy="2872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"/>
          <p:cNvSpPr txBox="1">
            <a:spLocks noGrp="1"/>
          </p:cNvSpPr>
          <p:nvPr>
            <p:ph type="title"/>
          </p:nvPr>
        </p:nvSpPr>
        <p:spPr>
          <a:xfrm>
            <a:off x="1680368" y="1246957"/>
            <a:ext cx="10079038" cy="1095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SOC Relative Differences: (SSM1-3 – BAU)</a:t>
            </a:r>
            <a:br>
              <a:rPr lang="es-AR" dirty="0">
                <a:solidFill>
                  <a:schemeClr val="tx1"/>
                </a:solidFill>
              </a:rPr>
            </a:br>
            <a:r>
              <a:rPr lang="es-AR" dirty="0">
                <a:solidFill>
                  <a:schemeClr val="tx1"/>
                </a:solidFill>
              </a:rPr>
              <a:t>In tC/ha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02" name="Google Shape;30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59448" y="3563814"/>
            <a:ext cx="5982179" cy="1325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1"/>
          <p:cNvSpPr txBox="1">
            <a:spLocks noGrp="1"/>
          </p:cNvSpPr>
          <p:nvPr>
            <p:ph type="title"/>
          </p:nvPr>
        </p:nvSpPr>
        <p:spPr>
          <a:xfrm>
            <a:off x="1680368" y="1246955"/>
            <a:ext cx="10079038" cy="109594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sz="3600" dirty="0">
                <a:solidFill>
                  <a:schemeClr val="tx1"/>
                </a:solidFill>
              </a:rPr>
              <a:t>Relative sequestration rates : Rel. Diff./ 20 years</a:t>
            </a:r>
            <a:br>
              <a:rPr lang="es-AR" sz="3600" dirty="0">
                <a:solidFill>
                  <a:schemeClr val="tx1"/>
                </a:solidFill>
              </a:rPr>
            </a:br>
            <a:r>
              <a:rPr lang="es-AR" sz="3600" dirty="0">
                <a:solidFill>
                  <a:schemeClr val="tx1"/>
                </a:solidFill>
              </a:rPr>
              <a:t>In tC/ha/year</a:t>
            </a:r>
            <a:endParaRPr sz="3600" dirty="0">
              <a:solidFill>
                <a:schemeClr val="tx1"/>
              </a:solidFill>
            </a:endParaRPr>
          </a:p>
        </p:txBody>
      </p:sp>
      <p:pic>
        <p:nvPicPr>
          <p:cNvPr id="308" name="Google Shape;308;p11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471416" y="3070478"/>
            <a:ext cx="5590753" cy="21462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5"/>
          <p:cNvSpPr txBox="1">
            <a:spLocks noGrp="1"/>
          </p:cNvSpPr>
          <p:nvPr>
            <p:ph type="title"/>
          </p:nvPr>
        </p:nvSpPr>
        <p:spPr>
          <a:xfrm>
            <a:off x="2026835" y="540401"/>
            <a:ext cx="8693170" cy="669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dirty="0">
                <a:solidFill>
                  <a:schemeClr val="tx1"/>
                </a:solidFill>
              </a:rPr>
              <a:t>Standard Products: Final and intermediate Products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14" name="Google Shape;214;p15"/>
          <p:cNvSpPr txBox="1">
            <a:spLocks noGrp="1"/>
          </p:cNvSpPr>
          <p:nvPr>
            <p:ph idx="1"/>
          </p:nvPr>
        </p:nvSpPr>
        <p:spPr>
          <a:xfrm>
            <a:off x="1680368" y="1932882"/>
            <a:ext cx="9386104" cy="420943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t" anchorCtr="0" compatLnSpc="1">
            <a:prstTxWarp prst="textNoShape">
              <a:avLst/>
            </a:prstTxWarp>
            <a:noAutofit/>
          </a:bodyPr>
          <a:lstStyle/>
          <a:p>
            <a:pPr marL="188984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Maps 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Absolute SOC Sequestration rate Map for the BAU scenario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GSOCseq_ASR_BAU_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Absolute SOC Sequestration rate Map for the SSM1 scenario (Low)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GSOCseq_ASR_SSM1_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Absolute SOC Sequestration rate Map for the SSM2 scenario (Medium)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GSOCseq_ASR_SSM2_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Absolute SOC Sequestration rate Map for the SSM3 scenario (High)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GSOCseq_ASR_SSM3_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23888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</a:pP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Relative SOC Sequestration rate Map for the SSM1 scenario (Low)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GSOCseq_RSR_SSM1_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Relative SOC Sequestration rate Map for the SSM2 scenario (Medium)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GSOCseq_RSR_SSM2_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National Relative SOC Sequestration rate Map for the SSM3 scenario (High)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GSOCseq_RSR_SSM3_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23888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</a:pP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Initial SOC Stocks at T0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GSOCseq_T0_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Map030.tiff)</a:t>
            </a:r>
            <a:endParaRPr sz="9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</a:pPr>
            <a:br>
              <a:rPr lang="es-AR" sz="900" dirty="0">
                <a:solidFill>
                  <a:schemeClr val="tx1"/>
                </a:solidFill>
              </a:rPr>
            </a:b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Uncertainty Maps 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Absolute SOC Sequestration rates for the BAU scenario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GSOCseq_ASR_BAU_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Absolute SOC Sequestration rates for the SSM1 scenario (Low)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GSOCseq_ASR_SSM1_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Absolute SOC Sequestration rates for the SSM2 scenario (Medium)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GSOCseq_ASR_SSM2_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Absolute SOC Sequestration rates for the SSM3 scenario (High)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GSOCseq_ASR_SSM3_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23888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</a:pP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Relative SOC Sequestration rates for the SSM1 scenario (Low) 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GSOCseq_RSR_SSM1_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Relative SOC Sequestration rates for the SSM2 scenario (Medium)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GSOCseq_RSR_SSM2_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Uncertainties: National Relative SOC Sequestration rates for the SSM3 scenario (High)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900" i="1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ISO3CountryCode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_</a:t>
            </a: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GSOCseq_RSR_SSM3_</a:t>
            </a:r>
            <a:r>
              <a:rPr lang="es-AR" sz="900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UncertaintyMap030.tiff)</a:t>
            </a:r>
            <a:endParaRPr sz="900" dirty="0">
              <a:solidFill>
                <a:schemeClr val="tx1"/>
              </a:solidFill>
            </a:endParaRPr>
          </a:p>
          <a:p>
            <a:pPr marL="377967" indent="-123888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40"/>
              <a:buNone/>
            </a:pPr>
            <a:endParaRPr sz="900" dirty="0">
              <a:solidFill>
                <a:schemeClr val="tx1"/>
              </a:solidFill>
            </a:endParaRPr>
          </a:p>
          <a:p>
            <a:pPr marL="188984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Documents</a:t>
            </a:r>
            <a:endParaRPr sz="900" dirty="0">
              <a:solidFill>
                <a:schemeClr val="tx1"/>
              </a:solidFill>
            </a:endParaRPr>
          </a:p>
          <a:p>
            <a:pPr marL="188984" indent="-188984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2"/>
            </a:pPr>
            <a:r>
              <a:rPr lang="es-AR" sz="9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|_ Report  </a:t>
            </a:r>
            <a:r>
              <a:rPr lang="es-AR" sz="9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(ISO3CountryCode_Report.doc, docx)</a:t>
            </a:r>
            <a:endParaRPr sz="900" dirty="0">
              <a:solidFill>
                <a:schemeClr val="tx1"/>
              </a:solidFill>
            </a:endParaRPr>
          </a:p>
        </p:txBody>
      </p:sp>
      <p:sp>
        <p:nvSpPr>
          <p:cNvPr id="213" name="Google Shape;213;p15"/>
          <p:cNvSpPr txBox="1">
            <a:spLocks noGrp="1"/>
          </p:cNvSpPr>
          <p:nvPr>
            <p:ph type="title" idx="4294967295"/>
          </p:nvPr>
        </p:nvSpPr>
        <p:spPr>
          <a:xfrm>
            <a:off x="10421938" y="493713"/>
            <a:ext cx="3017837" cy="18478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5580" tIns="37780" rIns="75580" bIns="3778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sz="1800" dirty="0">
                <a:solidFill>
                  <a:schemeClr val="tx1"/>
                </a:solidFill>
              </a:rPr>
              <a:t> 7 Final Standard Products with their uncertainties</a:t>
            </a:r>
            <a:endParaRPr sz="18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endParaRPr sz="18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sz="1800" dirty="0">
                <a:solidFill>
                  <a:schemeClr val="tx1"/>
                </a:solidFill>
              </a:rPr>
              <a:t>29 Total products </a:t>
            </a:r>
            <a:endParaRPr sz="18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94C24"/>
              </a:buClr>
              <a:buSzPts val="4400"/>
            </a:pPr>
            <a:r>
              <a:rPr lang="es-AR" sz="1800" dirty="0">
                <a:solidFill>
                  <a:schemeClr val="tx1"/>
                </a:solidFill>
              </a:rPr>
              <a:t>(considering intermediate)</a:t>
            </a:r>
            <a:endParaRPr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1680369" y="3383026"/>
            <a:ext cx="9791746" cy="37808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42474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 Unicode MS" pitchFamily="2" charset="0"/>
              </a:defRPr>
            </a:lvl9pPr>
          </a:lstStyle>
          <a:p>
            <a:pPr algn="ctr" eaLnBrk="1">
              <a:lnSpc>
                <a:spcPct val="93000"/>
              </a:lnSpc>
              <a:buSzPct val="100000"/>
            </a:pPr>
            <a:r>
              <a:rPr lang="en-US" altLang="uk-UA" sz="5998" b="1" dirty="0">
                <a:solidFill>
                  <a:srgbClr val="C00000"/>
                </a:solidFill>
                <a:latin typeface="Courier New" panose="02070309020205020404" pitchFamily="49" charset="0"/>
              </a:rPr>
              <a:t>Thank you for your attention</a:t>
            </a:r>
            <a:r>
              <a:rPr lang="uk-UA" altLang="uk-UA" sz="5998" b="1" dirty="0">
                <a:solidFill>
                  <a:srgbClr val="C00000"/>
                </a:solidFill>
                <a:latin typeface="Courier New" panose="02070309020205020404" pitchFamily="49" charset="0"/>
              </a:rPr>
              <a:t>!</a:t>
            </a:r>
            <a:endParaRPr lang="en-US" altLang="uk-UA" sz="5998" b="1" dirty="0">
              <a:solidFill>
                <a:srgbClr val="FFFFFF"/>
              </a:solidFill>
              <a:latin typeface="Courier New" panose="02070309020205020404" pitchFamily="49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endParaRPr lang="ru-RU" altLang="uk-UA" sz="3199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endParaRPr lang="ru-RU" altLang="uk-UA" sz="3199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endParaRPr lang="ru-RU" altLang="uk-UA" sz="3199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r>
              <a:rPr lang="en-US" altLang="uk-UA" sz="3199" i="1" dirty="0">
                <a:solidFill>
                  <a:srgbClr val="C00000"/>
                </a:solidFill>
                <a:latin typeface="Comic Sans MS" panose="030F0702030302020204" pitchFamily="66" charset="0"/>
              </a:rPr>
              <a:t>E-mail</a:t>
            </a:r>
            <a:r>
              <a:rPr lang="en-US" altLang="uk-UA" sz="3199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: </a:t>
            </a:r>
            <a:r>
              <a:rPr lang="en-US" altLang="uk-UA" sz="3199" b="1" i="1" dirty="0" err="1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v.cherlinka</a:t>
            </a:r>
            <a:r>
              <a:rPr lang="uk-UA" altLang="uk-UA" sz="3199" b="1" i="1" dirty="0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@</a:t>
            </a:r>
            <a:r>
              <a:rPr lang="en-US" altLang="uk-UA" sz="3199" b="1" i="1" dirty="0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chnu.edu.ua</a:t>
            </a:r>
            <a:r>
              <a:rPr lang="uk-UA" altLang="uk-UA" sz="3199" b="1" i="1" dirty="0">
                <a:solidFill>
                  <a:srgbClr val="1616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pPr algn="r" eaLnBrk="1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</a:pPr>
            <a:r>
              <a:rPr lang="uk-UA" altLang="uk-UA" sz="3199" i="1" u="sng" dirty="0">
                <a:solidFill>
                  <a:srgbClr val="191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hlinkClick r:id="rId4"/>
              </a:rPr>
              <a:t> </a:t>
            </a:r>
            <a:endParaRPr lang="en-US" altLang="uk-UA" sz="3199" b="1" i="1" dirty="0">
              <a:solidFill>
                <a:srgbClr val="1919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algn="ctr" eaLnBrk="1">
              <a:lnSpc>
                <a:spcPct val="93000"/>
              </a:lnSpc>
              <a:buSzPct val="100000"/>
            </a:pPr>
            <a:endParaRPr lang="en-US" altLang="uk-UA" sz="4799" b="1" dirty="0">
              <a:solidFill>
                <a:srgbClr val="FFFFFF"/>
              </a:solidFill>
              <a:latin typeface="Courier New" panose="02070309020205020404" pitchFamily="49" charset="0"/>
            </a:endParaRPr>
          </a:p>
          <a:p>
            <a:pPr algn="ctr" eaLnBrk="1">
              <a:lnSpc>
                <a:spcPct val="93000"/>
              </a:lnSpc>
              <a:buSzPct val="100000"/>
            </a:pPr>
            <a:endParaRPr lang="en-US" altLang="uk-UA" sz="4799" dirty="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algn="ctr" eaLnBrk="1">
              <a:lnSpc>
                <a:spcPct val="93000"/>
              </a:lnSpc>
              <a:buSzPct val="100000"/>
            </a:pPr>
            <a:endParaRPr lang="en-US" altLang="uk-UA" sz="3199" i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424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049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Arial Unicode MS"/>
        <a:cs typeface="Arial Unicode MS"/>
      </a:majorFont>
      <a:minorFont>
        <a:latin typeface="Times New Roman"/>
        <a:ea typeface="Arial Unicode MS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0049" id="{86727060-E68F-488D-A649-0E0CFC5B7965}" vid="{23B82846-D943-479B-9E2F-9ECF12D2AEE8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0049</Template>
  <TotalTime>33098</TotalTime>
  <Words>5596</Words>
  <Application>Microsoft Office PowerPoint</Application>
  <PresentationFormat>Довільний</PresentationFormat>
  <Paragraphs>922</Paragraphs>
  <Slides>97</Slides>
  <Notes>97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97</vt:i4>
      </vt:variant>
    </vt:vector>
  </HeadingPairs>
  <TitlesOfParts>
    <vt:vector size="108" baseType="lpstr">
      <vt:lpstr>Arial</vt:lpstr>
      <vt:lpstr>Arial Rounded</vt:lpstr>
      <vt:lpstr>Calibri</vt:lpstr>
      <vt:lpstr>Century Gothic</vt:lpstr>
      <vt:lpstr>Comic Sans MS</vt:lpstr>
      <vt:lpstr>Constantia</vt:lpstr>
      <vt:lpstr>Courier New</vt:lpstr>
      <vt:lpstr>Georgia</vt:lpstr>
      <vt:lpstr>Rockwell</vt:lpstr>
      <vt:lpstr>Times New Roman</vt:lpstr>
      <vt:lpstr>0049</vt:lpstr>
      <vt:lpstr>Презентація PowerPoint</vt:lpstr>
      <vt:lpstr>Презентація PowerPoint</vt:lpstr>
      <vt:lpstr>Презентація PowerPoint</vt:lpstr>
      <vt:lpstr>Global Soil Partnership Pillar 4 - Soil data &amp; information:</vt:lpstr>
      <vt:lpstr>Soil Digitalization and Recarbonization why GSOCseq?</vt:lpstr>
      <vt:lpstr>Recarbonization of our soils: why GSOCseq?</vt:lpstr>
      <vt:lpstr>Recarbonization of our soils: what has been done so far</vt:lpstr>
      <vt:lpstr>Soil Organic Carbon is the largest terrestial carbon pool</vt:lpstr>
      <vt:lpstr>SOC  sequestration</vt:lpstr>
      <vt:lpstr>Презентація PowerPoint</vt:lpstr>
      <vt:lpstr> Why RothC as standard model?</vt:lpstr>
      <vt:lpstr>Презентація PowerPoint</vt:lpstr>
      <vt:lpstr>RothC  model</vt:lpstr>
      <vt:lpstr>SOC dynamics in RothC</vt:lpstr>
      <vt:lpstr>Decomposition rates</vt:lpstr>
      <vt:lpstr>SOC dynamics in RothC</vt:lpstr>
      <vt:lpstr>Temperature factor  (a)</vt:lpstr>
      <vt:lpstr>Soil moisture factor (b)</vt:lpstr>
      <vt:lpstr>Soil/vegetation cover factor (c)</vt:lpstr>
      <vt:lpstr>Soil texture</vt:lpstr>
      <vt:lpstr>DPM/RPM… “Decomposability of C inputs” C inputs split between  DPM and  RPM</vt:lpstr>
      <vt:lpstr>RothC – Soil R </vt:lpstr>
      <vt:lpstr>SSM?</vt:lpstr>
      <vt:lpstr>Презентація PowerPoint</vt:lpstr>
      <vt:lpstr>Презентація PowerPoint</vt:lpstr>
      <vt:lpstr>SOFTWARE  requirements </vt:lpstr>
      <vt:lpstr>Software  requirements</vt:lpstr>
      <vt:lpstr>R packages</vt:lpstr>
      <vt:lpstr>Data requirements </vt:lpstr>
      <vt:lpstr>Vector</vt:lpstr>
      <vt:lpstr>SOIL ORGANIC CARBON  (GSOC, latest version) </vt:lpstr>
      <vt:lpstr>Climate Data</vt:lpstr>
      <vt:lpstr>Презентація PowerPoint</vt:lpstr>
      <vt:lpstr>http://www.cru.uea.ac.uk/</vt:lpstr>
      <vt:lpstr>Climate Data </vt:lpstr>
      <vt:lpstr>Soil Data</vt:lpstr>
      <vt:lpstr>Land Use  (from Land Cover)</vt:lpstr>
      <vt:lpstr>Презентація PowerPoint</vt:lpstr>
      <vt:lpstr>Soil/Vegetation cover</vt:lpstr>
      <vt:lpstr>Summary. Inputs for the 3 Phases</vt:lpstr>
      <vt:lpstr>scripts </vt:lpstr>
      <vt:lpstr>Презентація PowerPoint</vt:lpstr>
      <vt:lpstr>Folders</vt:lpstr>
      <vt:lpstr>DIRECTORY : INPUTS</vt:lpstr>
      <vt:lpstr>DIRECTORY : OUTPUTS (MODEL)</vt:lpstr>
      <vt:lpstr>   Soil Organic Carbon Sequestration Maps  Harmonisation and preparation of input layers</vt:lpstr>
      <vt:lpstr>Roadmap</vt:lpstr>
      <vt:lpstr>Презентація PowerPoint</vt:lpstr>
      <vt:lpstr>Harmonization of climate layers </vt:lpstr>
      <vt:lpstr>Script number “0” - Soil organic Carbon </vt:lpstr>
      <vt:lpstr>Презентація PowerPoint</vt:lpstr>
      <vt:lpstr>Climate Layers</vt:lpstr>
      <vt:lpstr>Презентація PowerPoint</vt:lpstr>
      <vt:lpstr>Презентація PowerPoint</vt:lpstr>
      <vt:lpstr>Презентація PowerPoint</vt:lpstr>
      <vt:lpstr>Net Primary Production Layers  (MIAMI MODEL)</vt:lpstr>
      <vt:lpstr>Презентація PowerPoint</vt:lpstr>
      <vt:lpstr>Vegetation cover from Google Earth Engine</vt:lpstr>
      <vt:lpstr>Презентація PowerPoint</vt:lpstr>
      <vt:lpstr>Презентація PowerPoint</vt:lpstr>
      <vt:lpstr>Clay Layer</vt:lpstr>
      <vt:lpstr>Презентація PowerPoint</vt:lpstr>
      <vt:lpstr>Land Use </vt:lpstr>
      <vt:lpstr>Презентація PowerPoint</vt:lpstr>
      <vt:lpstr>Презентація PowerPoint</vt:lpstr>
      <vt:lpstr>Презентація PowerPoint</vt:lpstr>
      <vt:lpstr>Harmonization of layers.  Raster stacks creation</vt:lpstr>
      <vt:lpstr>Презентація PowerPoint</vt:lpstr>
      <vt:lpstr>Презентація PowerPoint</vt:lpstr>
      <vt:lpstr>Презентація PowerPoint</vt:lpstr>
      <vt:lpstr>Презентація PowerPoint</vt:lpstr>
      <vt:lpstr>Target Points creation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FROM POINTS TO RASTERS</vt:lpstr>
      <vt:lpstr>Презентація PowerPoint</vt:lpstr>
      <vt:lpstr>From points to rasters</vt:lpstr>
      <vt:lpstr>Products</vt:lpstr>
      <vt:lpstr>SOC Absolute differences ( SSM 1-3 – T0) In tC/ha</vt:lpstr>
      <vt:lpstr>Absolute sequestration rates : Abs. Diff./20 years In tC/ha/year</vt:lpstr>
      <vt:lpstr>SOC Relative Differences: (SSM1-3 – BAU) In tC/ha</vt:lpstr>
      <vt:lpstr>Relative sequestration rates : Rel. Diff./ 20 years In tC/ha/year</vt:lpstr>
      <vt:lpstr>Standard Products: Final and intermediate Products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with White Lines</dc:title>
  <dc:creator>eucrariano</dc:creator>
  <dc:description>Presentation Layout Template</dc:description>
  <cp:lastModifiedBy>doc. Vasyl Cherlinka DrSc.</cp:lastModifiedBy>
  <cp:revision>1370</cp:revision>
  <cp:lastPrinted>1601-01-01T00:00:00Z</cp:lastPrinted>
  <dcterms:created xsi:type="dcterms:W3CDTF">2011-09-27T21:45:29Z</dcterms:created>
  <dcterms:modified xsi:type="dcterms:W3CDTF">2023-07-13T10:15:55Z</dcterms:modified>
</cp:coreProperties>
</file>