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</p:sldMasterIdLst>
  <p:notesMasterIdLst>
    <p:notesMasterId r:id="rId20"/>
  </p:notesMasterIdLst>
  <p:sldIdLst>
    <p:sldId id="256" r:id="rId2"/>
    <p:sldId id="267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2" r:id="rId16"/>
    <p:sldId id="281" r:id="rId17"/>
    <p:sldId id="283" r:id="rId18"/>
    <p:sldId id="268" r:id="rId19"/>
  </p:sldIdLst>
  <p:sldSz cx="13439775" cy="7559675"/>
  <p:notesSz cx="6815138" cy="99441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5pPr>
    <a:lvl6pPr marL="2286000" algn="l" defTabSz="914400" rtl="0" eaLnBrk="1" latinLnBrk="0" hangingPunct="1"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6pPr>
    <a:lvl7pPr marL="2743200" algn="l" defTabSz="914400" rtl="0" eaLnBrk="1" latinLnBrk="0" hangingPunct="1"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7pPr>
    <a:lvl8pPr marL="3200400" algn="l" defTabSz="914400" rtl="0" eaLnBrk="1" latinLnBrk="0" hangingPunct="1"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8pPr>
    <a:lvl9pPr marL="3657600" algn="l" defTabSz="914400" rtl="0" eaLnBrk="1" latinLnBrk="0" hangingPunct="1"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9">
          <p15:clr>
            <a:srgbClr val="A4A3A4"/>
          </p15:clr>
        </p15:guide>
        <p15:guide id="2" pos="194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00"/>
    <a:srgbClr val="CEB966"/>
    <a:srgbClr val="FF7C80"/>
    <a:srgbClr val="99CCFF"/>
    <a:srgbClr val="6666FF"/>
    <a:srgbClr val="003366"/>
    <a:srgbClr val="FF5050"/>
    <a:srgbClr val="990000"/>
    <a:srgbClr val="1C1C1C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8" autoAdjust="0"/>
    <p:restoredTop sz="94050" autoAdjust="0"/>
  </p:normalViewPr>
  <p:slideViewPr>
    <p:cSldViewPr>
      <p:cViewPr varScale="1">
        <p:scale>
          <a:sx n="58" d="100"/>
          <a:sy n="58" d="100"/>
        </p:scale>
        <p:origin x="108" y="180"/>
      </p:cViewPr>
      <p:guideLst>
        <p:guide orient="horz" pos="2160"/>
        <p:guide pos="384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79"/>
        <p:guide pos="19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c. Vasyl Cherlinka DrSc." userId="09edf023-0936-4509-ab0d-ff1ddccf62de" providerId="ADAL" clId="{13D76E23-8190-4752-828F-AA21C38E5BF2}"/>
    <pc:docChg chg="custSel modSld">
      <pc:chgData name="doc. Vasyl Cherlinka DrSc." userId="09edf023-0936-4509-ab0d-ff1ddccf62de" providerId="ADAL" clId="{13D76E23-8190-4752-828F-AA21C38E5BF2}" dt="2023-04-17T13:01:17.986" v="4" actId="478"/>
      <pc:docMkLst>
        <pc:docMk/>
      </pc:docMkLst>
      <pc:sldChg chg="delSp modSp mod">
        <pc:chgData name="doc. Vasyl Cherlinka DrSc." userId="09edf023-0936-4509-ab0d-ff1ddccf62de" providerId="ADAL" clId="{13D76E23-8190-4752-828F-AA21C38E5BF2}" dt="2023-04-17T13:01:17.986" v="4" actId="478"/>
        <pc:sldMkLst>
          <pc:docMk/>
          <pc:sldMk cId="0" sldId="256"/>
        </pc:sldMkLst>
        <pc:spChg chg="del topLvl">
          <ac:chgData name="doc. Vasyl Cherlinka DrSc." userId="09edf023-0936-4509-ab0d-ff1ddccf62de" providerId="ADAL" clId="{13D76E23-8190-4752-828F-AA21C38E5BF2}" dt="2023-04-17T13:01:17.986" v="4" actId="478"/>
          <ac:spMkLst>
            <pc:docMk/>
            <pc:sldMk cId="0" sldId="256"/>
            <ac:spMk id="6" creationId="{8770C5F9-DCD0-451C-82A6-C66038C80008}"/>
          </ac:spMkLst>
        </pc:spChg>
        <pc:spChg chg="del topLvl">
          <ac:chgData name="doc. Vasyl Cherlinka DrSc." userId="09edf023-0936-4509-ab0d-ff1ddccf62de" providerId="ADAL" clId="{13D76E23-8190-4752-828F-AA21C38E5BF2}" dt="2023-04-17T13:01:15.627" v="3" actId="478"/>
          <ac:spMkLst>
            <pc:docMk/>
            <pc:sldMk cId="0" sldId="256"/>
            <ac:spMk id="18" creationId="{052E456F-FE50-4C3F-B151-AB42526C499B}"/>
          </ac:spMkLst>
        </pc:spChg>
        <pc:spChg chg="mod">
          <ac:chgData name="doc. Vasyl Cherlinka DrSc." userId="09edf023-0936-4509-ab0d-ff1ddccf62de" providerId="ADAL" clId="{13D76E23-8190-4752-828F-AA21C38E5BF2}" dt="2023-04-17T13:01:11.326" v="2" actId="20577"/>
          <ac:spMkLst>
            <pc:docMk/>
            <pc:sldMk cId="0" sldId="256"/>
            <ac:spMk id="12291" creationId="{00000000-0000-0000-0000-000000000000}"/>
          </ac:spMkLst>
        </pc:spChg>
        <pc:grpChg chg="del">
          <ac:chgData name="doc. Vasyl Cherlinka DrSc." userId="09edf023-0936-4509-ab0d-ff1ddccf62de" providerId="ADAL" clId="{13D76E23-8190-4752-828F-AA21C38E5BF2}" dt="2023-04-17T13:01:15.627" v="3" actId="478"/>
          <ac:grpSpMkLst>
            <pc:docMk/>
            <pc:sldMk cId="0" sldId="256"/>
            <ac:grpSpMk id="4" creationId="{252A19EE-BAE1-471A-A6AD-E9907DE27418}"/>
          </ac:grpSpMkLst>
        </pc:grpChg>
        <pc:picChg chg="del">
          <ac:chgData name="doc. Vasyl Cherlinka DrSc." userId="09edf023-0936-4509-ab0d-ff1ddccf62de" providerId="ADAL" clId="{13D76E23-8190-4752-828F-AA21C38E5BF2}" dt="2023-04-17T13:01:05.948" v="1" actId="478"/>
          <ac:picMkLst>
            <pc:docMk/>
            <pc:sldMk cId="0" sldId="256"/>
            <ac:picMk id="5" creationId="{C394D378-9685-4340-AFD7-2A773824D924}"/>
          </ac:picMkLst>
        </pc:picChg>
        <pc:picChg chg="del">
          <ac:chgData name="doc. Vasyl Cherlinka DrSc." userId="09edf023-0936-4509-ab0d-ff1ddccf62de" providerId="ADAL" clId="{13D76E23-8190-4752-828F-AA21C38E5BF2}" dt="2023-04-17T13:01:04.013" v="0" actId="478"/>
          <ac:picMkLst>
            <pc:docMk/>
            <pc:sldMk cId="0" sldId="256"/>
            <ac:picMk id="9" creationId="{2A4201E5-9BD1-40BC-BD6D-32D5232E8D7A}"/>
          </ac:picMkLst>
        </pc:picChg>
      </pc:sldChg>
    </pc:docChg>
  </pc:docChgLst>
  <pc:docChgLst>
    <pc:chgData name="doc. Vasyl Cherlinka DrSc." userId="09edf023-0936-4509-ab0d-ff1ddccf62de" providerId="ADAL" clId="{1B73F8B9-8650-4FCF-88FF-CA0564B33951}"/>
    <pc:docChg chg="modSld modMainMaster modNotesMaster">
      <pc:chgData name="doc. Vasyl Cherlinka DrSc." userId="09edf023-0936-4509-ab0d-ff1ddccf62de" providerId="ADAL" clId="{1B73F8B9-8650-4FCF-88FF-CA0564B33951}" dt="2023-07-13T10:15:41.602" v="5" actId="1076"/>
      <pc:docMkLst>
        <pc:docMk/>
      </pc:docMkLst>
      <pc:sldChg chg="addSp modSp mod modNotes">
        <pc:chgData name="doc. Vasyl Cherlinka DrSc." userId="09edf023-0936-4509-ab0d-ff1ddccf62de" providerId="ADAL" clId="{1B73F8B9-8650-4FCF-88FF-CA0564B33951}" dt="2023-07-13T10:15:41.602" v="5" actId="1076"/>
        <pc:sldMkLst>
          <pc:docMk/>
          <pc:sldMk cId="0" sldId="256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0" sldId="256"/>
            <ac:spMk id="14" creationId="{03A48D02-82C3-49B3-B767-A01EAE1209F9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0" sldId="256"/>
            <ac:spMk id="12291" creationId="{00000000-0000-0000-0000-000000000000}"/>
          </ac:spMkLst>
        </pc:spChg>
        <pc:grpChg chg="mod">
          <ac:chgData name="doc. Vasyl Cherlinka DrSc." userId="09edf023-0936-4509-ab0d-ff1ddccf62de" providerId="ADAL" clId="{1B73F8B9-8650-4FCF-88FF-CA0564B33951}" dt="2023-07-13T09:32:49.018" v="0"/>
          <ac:grpSpMkLst>
            <pc:docMk/>
            <pc:sldMk cId="0" sldId="256"/>
            <ac:grpSpMk id="8" creationId="{38A9C11D-5CC5-41B6-8D3C-3B687743066A}"/>
          </ac:grpSpMkLst>
        </pc:grpChg>
        <pc:grpChg chg="mod">
          <ac:chgData name="doc. Vasyl Cherlinka DrSc." userId="09edf023-0936-4509-ab0d-ff1ddccf62de" providerId="ADAL" clId="{1B73F8B9-8650-4FCF-88FF-CA0564B33951}" dt="2023-07-13T09:32:49.018" v="0"/>
          <ac:grpSpMkLst>
            <pc:docMk/>
            <pc:sldMk cId="0" sldId="256"/>
            <ac:grpSpMk id="17" creationId="{C3B40506-01C0-44DA-8A06-D4E29D8945B0}"/>
          </ac:grpSpMkLst>
        </pc:grpChg>
        <pc:picChg chg="add mod">
          <ac:chgData name="doc. Vasyl Cherlinka DrSc." userId="09edf023-0936-4509-ab0d-ff1ddccf62de" providerId="ADAL" clId="{1B73F8B9-8650-4FCF-88FF-CA0564B33951}" dt="2023-07-13T10:15:41.602" v="5" actId="1076"/>
          <ac:picMkLst>
            <pc:docMk/>
            <pc:sldMk cId="0" sldId="256"/>
            <ac:picMk id="3" creationId="{7CF4DED2-DEF5-4E1B-B644-ED1D5E34796F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0" sldId="256"/>
            <ac:picMk id="10" creationId="{80E6BEC2-274E-4E44-85D1-B25F828011D3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0" sldId="256"/>
            <ac:picMk id="11" creationId="{9840B728-ABA0-46C0-92D8-05A624921657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0" sldId="256"/>
            <ac:picMk id="13" creationId="{0BECB444-B1D4-4BA3-ACB8-0D42A9782364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0" sldId="256"/>
            <ac:picMk id="16" creationId="{30452563-72F4-43FA-91C2-19D4DCE3C883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0" sldId="256"/>
            <ac:picMk id="1026" creationId="{6B44E588-32BB-4AF6-B182-EC3E4A61CE66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0" sldId="256"/>
            <ac:picMk id="1028" creationId="{74F4BF25-491D-4E91-A0CC-8FC127DA5572}"/>
          </ac:picMkLst>
        </pc:picChg>
      </pc:sldChg>
      <pc:sldChg chg="modSp mod modNotes">
        <pc:chgData name="doc. Vasyl Cherlinka DrSc." userId="09edf023-0936-4509-ab0d-ff1ddccf62de" providerId="ADAL" clId="{1B73F8B9-8650-4FCF-88FF-CA0564B33951}" dt="2023-07-13T09:33:09.807" v="1" actId="1076"/>
        <pc:sldMkLst>
          <pc:docMk/>
          <pc:sldMk cId="0" sldId="267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0" sldId="267"/>
            <ac:spMk id="2" creationId="{9275A99A-9A78-44F2-BE28-9329EF609FA8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0" sldId="267"/>
            <ac:spMk id="4" creationId="{2132033A-0212-4001-9229-53A67E56AF3F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0" sldId="267"/>
            <ac:spMk id="6" creationId="{68831433-72FA-462B-A999-1768D1FB36B6}"/>
          </ac:spMkLst>
        </pc:spChg>
        <pc:spChg chg="mod">
          <ac:chgData name="doc. Vasyl Cherlinka DrSc." userId="09edf023-0936-4509-ab0d-ff1ddccf62de" providerId="ADAL" clId="{1B73F8B9-8650-4FCF-88FF-CA0564B33951}" dt="2023-07-13T09:33:09.807" v="1" actId="1076"/>
          <ac:spMkLst>
            <pc:docMk/>
            <pc:sldMk cId="0" sldId="267"/>
            <ac:spMk id="8" creationId="{D2FD6C14-0EFA-4533-960E-8227EAD6A1A1}"/>
          </ac:spMkLst>
        </pc:sp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2752424721" sldId="268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752424721" sldId="268"/>
            <ac:spMk id="23554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1911142193" sldId="269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911142193" sldId="269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911142193" sldId="269"/>
            <ac:spMk id="10" creationId="{53B941B9-6F0A-448F-A957-85E5784D3B6B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911142193" sldId="269"/>
            <ac:spMk id="12" creationId="{B67BBDF9-2A3A-44C2-9353-76CBEE101872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911142193" sldId="269"/>
            <ac:spMk id="19" creationId="{4E68CE6A-B57D-43FE-926E-D211B0A2FF77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1911142193" sldId="269"/>
            <ac:picMk id="7" creationId="{DC60FEDA-787F-4930-BBC8-F914CA41EC2B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1911142193" sldId="269"/>
            <ac:picMk id="9" creationId="{16BC24EA-D8ED-4341-8FD9-1C0611CDEAFF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1911142193" sldId="269"/>
            <ac:picMk id="13" creationId="{D396E6CF-C249-4E9E-9B70-509B9C86DF0A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4280952494" sldId="270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280952494" sldId="270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280952494" sldId="270"/>
            <ac:spMk id="10" creationId="{53B941B9-6F0A-448F-A957-85E5784D3B6B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280952494" sldId="270"/>
            <ac:spMk id="14" creationId="{89B3D598-FF62-46A0-816F-97002389F5E0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280952494" sldId="270"/>
            <ac:spMk id="15" creationId="{7447E3B0-A348-4A1E-9647-6A0435475BB5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280952494" sldId="270"/>
            <ac:spMk id="19" creationId="{4E68CE6A-B57D-43FE-926E-D211B0A2FF77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4280952494" sldId="270"/>
            <ac:picMk id="4" creationId="{FC24D0F9-82C7-43BE-AC9B-9331A35CED16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4280952494" sldId="270"/>
            <ac:picMk id="8" creationId="{86477BA6-4A72-426C-9DC3-D6DE4C6D217E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1280755975" sldId="271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280755975" sldId="271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280755975" sldId="271"/>
            <ac:spMk id="10" creationId="{53B941B9-6F0A-448F-A957-85E5784D3B6B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280755975" sldId="271"/>
            <ac:spMk id="11" creationId="{BA8FBA09-76B5-4292-B1B4-D0EAEB973BD7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280755975" sldId="271"/>
            <ac:spMk id="17" creationId="{BEFF5E71-C0FD-42B5-A96D-98F9A94DC278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280755975" sldId="271"/>
            <ac:spMk id="18" creationId="{530498CF-70DF-43DF-A7B2-693F00F0497B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1280755975" sldId="271"/>
            <ac:picMk id="6" creationId="{6AFE8439-07F9-458C-9ACB-9A716DC8A605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4215567615" sldId="272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215567615" sldId="272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215567615" sldId="272"/>
            <ac:spMk id="11" creationId="{BA8FBA09-76B5-4292-B1B4-D0EAEB973BD7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215567615" sldId="272"/>
            <ac:spMk id="18" creationId="{530498CF-70DF-43DF-A7B2-693F00F0497B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4215567615" sldId="272"/>
            <ac:picMk id="4" creationId="{3CD69AF1-6DC7-46BA-B046-F82A0B292BD3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4215567615" sldId="272"/>
            <ac:picMk id="7" creationId="{CA71E2CD-9DA9-4C62-A9DB-965A88B01161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4215567615" sldId="272"/>
            <ac:picMk id="9" creationId="{533AB43D-9B9D-4268-AFC5-FC7F660437C6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2432167859" sldId="273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432167859" sldId="273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432167859" sldId="273"/>
            <ac:spMk id="11" creationId="{BA8FBA09-76B5-4292-B1B4-D0EAEB973BD7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432167859" sldId="273"/>
            <ac:spMk id="18" creationId="{530498CF-70DF-43DF-A7B2-693F00F0497B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432167859" sldId="273"/>
            <ac:picMk id="5" creationId="{4171F2CE-978D-4A1A-BB8A-E3BA07794B75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432167859" sldId="273"/>
            <ac:picMk id="13" creationId="{479C97B6-1562-4634-B2C0-8FABF6A72221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432167859" sldId="273"/>
            <ac:picMk id="14" creationId="{D9A26ACC-7D8A-443C-B636-BE342D5DFF48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275829711" sldId="274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75829711" sldId="274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75829711" sldId="274"/>
            <ac:spMk id="11" creationId="{BA8FBA09-76B5-4292-B1B4-D0EAEB973BD7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75829711" sldId="274"/>
            <ac:spMk id="15" creationId="{23227401-EBFA-49BF-95C2-6BF59ECDC198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75829711" sldId="274"/>
            <ac:spMk id="17" creationId="{41C1BA79-C7D9-49FA-9BC6-27D4874A7363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75829711" sldId="274"/>
            <ac:spMk id="18" creationId="{530498CF-70DF-43DF-A7B2-693F00F0497B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75829711" sldId="274"/>
            <ac:spMk id="19" creationId="{1CAD774B-7EB7-40D5-94C9-DB47A62F63FA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75829711" sldId="274"/>
            <ac:picMk id="4" creationId="{AE6FB79D-317F-4032-AC35-0CB27EC3C637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75829711" sldId="274"/>
            <ac:picMk id="7" creationId="{FDD95133-57E7-4597-A756-1189D2C13C16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3661802064" sldId="275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61802064" sldId="275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61802064" sldId="275"/>
            <ac:spMk id="11" creationId="{BA8FBA09-76B5-4292-B1B4-D0EAEB973BD7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61802064" sldId="275"/>
            <ac:spMk id="14" creationId="{76974FD6-B304-48E7-91BE-B32E4CBF160B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61802064" sldId="275"/>
            <ac:spMk id="17" creationId="{41C1BA79-C7D9-49FA-9BC6-27D4874A7363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61802064" sldId="275"/>
            <ac:spMk id="18" creationId="{530498CF-70DF-43DF-A7B2-693F00F0497B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3661802064" sldId="275"/>
            <ac:picMk id="5" creationId="{D4B28717-F8E2-4176-AE4D-659110B7801D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3661802064" sldId="275"/>
            <ac:picMk id="9" creationId="{520501FF-B7D4-4BEF-9AC0-6EF2CADCBC69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3630097868" sldId="276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30097868" sldId="276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30097868" sldId="276"/>
            <ac:spMk id="11" creationId="{BA8FBA09-76B5-4292-B1B4-D0EAEB973BD7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30097868" sldId="276"/>
            <ac:spMk id="12" creationId="{7D811BC4-3278-442C-8D49-B79F56B3F169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30097868" sldId="276"/>
            <ac:spMk id="13" creationId="{D06D85E4-40B6-48D8-BF91-588C5D2950EA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30097868" sldId="276"/>
            <ac:spMk id="14" creationId="{76974FD6-B304-48E7-91BE-B32E4CBF160B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30097868" sldId="276"/>
            <ac:spMk id="17" creationId="{41C1BA79-C7D9-49FA-9BC6-27D4874A7363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30097868" sldId="276"/>
            <ac:spMk id="19" creationId="{E15C620A-65BA-48FC-BAB4-B34914602C4F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630097868" sldId="276"/>
            <ac:spMk id="20" creationId="{4FE962CC-61FF-4A7D-B8A7-89728C96B502}"/>
          </ac:spMkLst>
        </pc:sp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1398221672" sldId="277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398221672" sldId="277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398221672" sldId="277"/>
            <ac:spMk id="11" creationId="{BA8FBA09-76B5-4292-B1B4-D0EAEB973BD7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398221672" sldId="277"/>
            <ac:spMk id="14" creationId="{76974FD6-B304-48E7-91BE-B32E4CBF160B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1398221672" sldId="277"/>
            <ac:spMk id="19" creationId="{E15C620A-65BA-48FC-BAB4-B34914602C4F}"/>
          </ac:spMkLst>
        </pc:spChg>
        <pc:grpChg chg="mod">
          <ac:chgData name="doc. Vasyl Cherlinka DrSc." userId="09edf023-0936-4509-ab0d-ff1ddccf62de" providerId="ADAL" clId="{1B73F8B9-8650-4FCF-88FF-CA0564B33951}" dt="2023-07-13T09:32:49.018" v="0"/>
          <ac:grpSpMkLst>
            <pc:docMk/>
            <pc:sldMk cId="1398221672" sldId="277"/>
            <ac:grpSpMk id="7" creationId="{776528DE-5E5F-4DF2-95DC-56692A0C0329}"/>
          </ac:grpSpMkLst>
        </pc:gr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1398221672" sldId="277"/>
            <ac:picMk id="4" creationId="{7D24A639-3719-4340-9C07-EC0856BC9703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1398221672" sldId="277"/>
            <ac:picMk id="6" creationId="{83A34917-815A-469B-AC5A-44A8052FC155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3480030936" sldId="278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480030936" sldId="278"/>
            <ac:spMk id="3" creationId="{68E5AA3F-9235-4E8F-81EB-4B0B7DBA6B9C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3480030936" sldId="278"/>
            <ac:picMk id="5" creationId="{66DE1EF1-8BC9-48B4-A38D-737CC63D9FDE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3480030936" sldId="278"/>
            <ac:picMk id="9" creationId="{43B85795-2B27-4169-8D75-BCCA675BB98C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4019265378" sldId="279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019265378" sldId="279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019265378" sldId="279"/>
            <ac:spMk id="11" creationId="{BA8FBA09-76B5-4292-B1B4-D0EAEB973BD7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019265378" sldId="279"/>
            <ac:spMk id="14" creationId="{76974FD6-B304-48E7-91BE-B32E4CBF160B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4019265378" sldId="279"/>
            <ac:spMk id="19" creationId="{E15C620A-65BA-48FC-BAB4-B34914602C4F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4019265378" sldId="279"/>
            <ac:picMk id="5" creationId="{7C83F233-C20E-4477-ABAE-AAA60D288949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2314872694" sldId="280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314872694" sldId="280"/>
            <ac:spMk id="3" creationId="{68E5AA3F-9235-4E8F-81EB-4B0B7DBA6B9C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314872694" sldId="280"/>
            <ac:picMk id="4" creationId="{FC9DA75E-E3EE-496A-BF91-2583922C7D4B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287018874" sldId="281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87018874" sldId="281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87018874" sldId="281"/>
            <ac:spMk id="9" creationId="{33DC7C91-80EF-4C75-9FBD-1CD809231176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87018874" sldId="281"/>
            <ac:spMk id="13" creationId="{048EC687-4F78-4B2C-B4F2-92ED68E0332F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87018874" sldId="281"/>
            <ac:spMk id="17" creationId="{2BFE13C2-146A-4912-BEF4-8AFFB3F369B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87018874" sldId="281"/>
            <ac:spMk id="18" creationId="{47D588FB-5C81-44BA-B23F-0BE94C460DDE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87018874" sldId="281"/>
            <ac:picMk id="10" creationId="{16C6BB6A-8AC6-4F81-BB5E-A66563E793C5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87018874" sldId="281"/>
            <ac:picMk id="15" creationId="{86F7532C-2F05-4197-8C8B-E4EF29F7D729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3712840993" sldId="282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712840993" sldId="282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712840993" sldId="282"/>
            <ac:spMk id="9" creationId="{33DC7C91-80EF-4C75-9FBD-1CD809231176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712840993" sldId="282"/>
            <ac:spMk id="11" creationId="{BA8FBA09-76B5-4292-B1B4-D0EAEB973BD7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3712840993" sldId="282"/>
            <ac:spMk id="14" creationId="{76974FD6-B304-48E7-91BE-B32E4CBF160B}"/>
          </ac:spMkLst>
        </pc:s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3712840993" sldId="282"/>
            <ac:picMk id="6" creationId="{B013BE6F-32ED-4F5A-88D0-DC476ED95EEE}"/>
          </ac:picMkLst>
        </pc:picChg>
      </pc:sldChg>
      <pc:sldChg chg="modSp modNotes">
        <pc:chgData name="doc. Vasyl Cherlinka DrSc." userId="09edf023-0936-4509-ab0d-ff1ddccf62de" providerId="ADAL" clId="{1B73F8B9-8650-4FCF-88FF-CA0564B33951}" dt="2023-07-13T09:32:49.018" v="0"/>
        <pc:sldMkLst>
          <pc:docMk/>
          <pc:sldMk cId="2096186961" sldId="283"/>
        </pc:sld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096186961" sldId="283"/>
            <ac:spMk id="3" creationId="{68E5AA3F-9235-4E8F-81EB-4B0B7DBA6B9C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096186961" sldId="283"/>
            <ac:spMk id="9" creationId="{33DC7C91-80EF-4C75-9FBD-1CD809231176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096186961" sldId="283"/>
            <ac:spMk id="12" creationId="{A8DD0FC2-7392-4121-8292-EFC9B0B7F69D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k cId="2096186961" sldId="283"/>
            <ac:spMk id="13" creationId="{048EC687-4F78-4B2C-B4F2-92ED68E0332F}"/>
          </ac:spMkLst>
        </pc:spChg>
        <pc:grpChg chg="mod">
          <ac:chgData name="doc. Vasyl Cherlinka DrSc." userId="09edf023-0936-4509-ab0d-ff1ddccf62de" providerId="ADAL" clId="{1B73F8B9-8650-4FCF-88FF-CA0564B33951}" dt="2023-07-13T09:32:49.018" v="0"/>
          <ac:grpSpMkLst>
            <pc:docMk/>
            <pc:sldMk cId="2096186961" sldId="283"/>
            <ac:grpSpMk id="16" creationId="{2114B7AB-C747-485C-9BDC-7B9DB49BD39C}"/>
          </ac:grpSpMkLst>
        </pc:grp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096186961" sldId="283"/>
            <ac:picMk id="5" creationId="{2211F3DC-6182-4B12-9D00-8380933DA605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096186961" sldId="283"/>
            <ac:picMk id="7" creationId="{CF211C61-BF70-4911-A7AE-70D1324B5BBE}"/>
          </ac:picMkLst>
        </pc:picChg>
        <pc:picChg chg="mod">
          <ac:chgData name="doc. Vasyl Cherlinka DrSc." userId="09edf023-0936-4509-ab0d-ff1ddccf62de" providerId="ADAL" clId="{1B73F8B9-8650-4FCF-88FF-CA0564B33951}" dt="2023-07-13T09:32:49.018" v="0"/>
          <ac:picMkLst>
            <pc:docMk/>
            <pc:sldMk cId="2096186961" sldId="283"/>
            <ac:picMk id="14" creationId="{2BFC335D-0CA3-4048-BF9A-8AA4E1EBC869}"/>
          </ac:picMkLst>
        </pc:picChg>
      </pc:sldChg>
      <pc:sldMasterChg chg="modSp modSldLayout">
        <pc:chgData name="doc. Vasyl Cherlinka DrSc." userId="09edf023-0936-4509-ab0d-ff1ddccf62de" providerId="ADAL" clId="{1B73F8B9-8650-4FCF-88FF-CA0564B33951}" dt="2023-07-13T09:32:49.018" v="0"/>
        <pc:sldMasterMkLst>
          <pc:docMk/>
          <pc:sldMasterMk cId="0" sldId="2147483648"/>
        </pc:sldMasterMkLst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asterMk cId="0" sldId="2147483648"/>
            <ac:spMk id="1026" creationId="{00000000-0000-0000-0000-000000000000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asterMk cId="0" sldId="2147483648"/>
            <ac:spMk id="1027" creationId="{00000000-0000-0000-0000-000000000000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asterMk cId="0" sldId="2147483648"/>
            <ac:spMk id="1028" creationId="{00000000-0000-0000-0000-000000000000}"/>
          </ac:spMkLst>
        </pc:spChg>
        <pc:spChg chg="mod">
          <ac:chgData name="doc. Vasyl Cherlinka DrSc." userId="09edf023-0936-4509-ab0d-ff1ddccf62de" providerId="ADAL" clId="{1B73F8B9-8650-4FCF-88FF-CA0564B33951}" dt="2023-07-13T09:32:49.018" v="0"/>
          <ac:spMkLst>
            <pc:docMk/>
            <pc:sldMasterMk cId="0" sldId="2147483648"/>
            <ac:spMk id="1029" creationId="{00000000-0000-0000-0000-000000000000}"/>
          </ac:spMkLst>
        </pc:spChg>
        <pc:sldLayoutChg chg="modSp">
          <pc:chgData name="doc. Vasyl Cherlinka DrSc." userId="09edf023-0936-4509-ab0d-ff1ddccf62de" providerId="ADAL" clId="{1B73F8B9-8650-4FCF-88FF-CA0564B33951}" dt="2023-07-13T09:32:49.018" v="0"/>
          <pc:sldLayoutMkLst>
            <pc:docMk/>
            <pc:sldMasterMk cId="0" sldId="2147483648"/>
            <pc:sldLayoutMk cId="2139879440" sldId="2147483649"/>
          </pc:sldLayoutMkLst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2139879440" sldId="2147483649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2139879440" sldId="2147483649"/>
              <ac:spMk id="3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1B73F8B9-8650-4FCF-88FF-CA0564B33951}" dt="2023-07-13T09:32:49.018" v="0"/>
          <pc:sldLayoutMkLst>
            <pc:docMk/>
            <pc:sldMasterMk cId="0" sldId="2147483648"/>
            <pc:sldLayoutMk cId="442519803" sldId="2147483651"/>
          </pc:sldLayoutMkLst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442519803" sldId="2147483651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442519803" sldId="2147483651"/>
              <ac:spMk id="3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1B73F8B9-8650-4FCF-88FF-CA0564B33951}" dt="2023-07-13T09:32:49.018" v="0"/>
          <pc:sldLayoutMkLst>
            <pc:docMk/>
            <pc:sldMasterMk cId="0" sldId="2147483648"/>
            <pc:sldLayoutMk cId="346987471" sldId="2147483652"/>
          </pc:sldLayoutMkLst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346987471" sldId="2147483652"/>
              <ac:spMk id="3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346987471" sldId="2147483652"/>
              <ac:spMk id="4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1B73F8B9-8650-4FCF-88FF-CA0564B33951}" dt="2023-07-13T09:32:49.018" v="0"/>
          <pc:sldLayoutMkLst>
            <pc:docMk/>
            <pc:sldMasterMk cId="0" sldId="2147483648"/>
            <pc:sldLayoutMk cId="551127895" sldId="2147483653"/>
          </pc:sldLayoutMkLst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551127895" sldId="2147483653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551127895" sldId="2147483653"/>
              <ac:spMk id="3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551127895" sldId="2147483653"/>
              <ac:spMk id="4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551127895" sldId="2147483653"/>
              <ac:spMk id="5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551127895" sldId="2147483653"/>
              <ac:spMk id="6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1B73F8B9-8650-4FCF-88FF-CA0564B33951}" dt="2023-07-13T09:32:49.018" v="0"/>
          <pc:sldLayoutMkLst>
            <pc:docMk/>
            <pc:sldMasterMk cId="0" sldId="2147483648"/>
            <pc:sldLayoutMk cId="3145528156" sldId="2147483656"/>
          </pc:sldLayoutMkLst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3145528156" sldId="2147483656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3145528156" sldId="2147483656"/>
              <ac:spMk id="3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3145528156" sldId="2147483656"/>
              <ac:spMk id="4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1B73F8B9-8650-4FCF-88FF-CA0564B33951}" dt="2023-07-13T09:32:49.018" v="0"/>
          <pc:sldLayoutMkLst>
            <pc:docMk/>
            <pc:sldMasterMk cId="0" sldId="2147483648"/>
            <pc:sldLayoutMk cId="3946596218" sldId="2147483657"/>
          </pc:sldLayoutMkLst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3946596218" sldId="2147483657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3946596218" sldId="2147483657"/>
              <ac:spMk id="3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3946596218" sldId="2147483657"/>
              <ac:spMk id="4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1B73F8B9-8650-4FCF-88FF-CA0564B33951}" dt="2023-07-13T09:32:49.018" v="0"/>
          <pc:sldLayoutMkLst>
            <pc:docMk/>
            <pc:sldMasterMk cId="0" sldId="2147483648"/>
            <pc:sldLayoutMk cId="1023206243" sldId="2147483659"/>
          </pc:sldLayoutMkLst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1023206243" sldId="2147483659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1023206243" sldId="2147483659"/>
              <ac:spMk id="3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1B73F8B9-8650-4FCF-88FF-CA0564B33951}" dt="2023-07-13T09:32:49.018" v="0"/>
          <pc:sldLayoutMkLst>
            <pc:docMk/>
            <pc:sldMasterMk cId="0" sldId="2147483648"/>
            <pc:sldLayoutMk cId="2160567882" sldId="2147483660"/>
          </pc:sldLayoutMkLst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2160567882" sldId="2147483660"/>
              <ac:spMk id="2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1B73F8B9-8650-4FCF-88FF-CA0564B33951}" dt="2023-07-13T09:32:49.018" v="0"/>
          <pc:sldLayoutMkLst>
            <pc:docMk/>
            <pc:sldMasterMk cId="0" sldId="2147483648"/>
            <pc:sldLayoutMk cId="2891355685" sldId="2147483661"/>
          </pc:sldLayoutMkLst>
          <pc:spChg chg="mod">
            <ac:chgData name="doc. Vasyl Cherlinka DrSc." userId="09edf023-0936-4509-ab0d-ff1ddccf62de" providerId="ADAL" clId="{1B73F8B9-8650-4FCF-88FF-CA0564B33951}" dt="2023-07-13T09:32:49.018" v="0"/>
            <ac:spMkLst>
              <pc:docMk/>
              <pc:sldMasterMk cId="0" sldId="2147483648"/>
              <pc:sldLayoutMk cId="2891355685" sldId="2147483661"/>
              <ac:spMk id="2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/>
          <p:cNvSpPr>
            <a:spLocks noChangeArrowheads="1"/>
          </p:cNvSpPr>
          <p:nvPr/>
        </p:nvSpPr>
        <p:spPr bwMode="auto">
          <a:xfrm>
            <a:off x="0" y="0"/>
            <a:ext cx="6815138" cy="99441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uk-UA" altLang="uk-UA"/>
          </a:p>
        </p:txBody>
      </p:sp>
      <p:sp>
        <p:nvSpPr>
          <p:cNvPr id="2051" name="AutoShape 2"/>
          <p:cNvSpPr>
            <a:spLocks noChangeArrowheads="1"/>
          </p:cNvSpPr>
          <p:nvPr/>
        </p:nvSpPr>
        <p:spPr bwMode="auto">
          <a:xfrm>
            <a:off x="0" y="0"/>
            <a:ext cx="6815138" cy="99441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uk-UA" altLang="uk-UA"/>
          </a:p>
        </p:txBody>
      </p:sp>
      <p:sp>
        <p:nvSpPr>
          <p:cNvPr id="2052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" y="755650"/>
            <a:ext cx="6619875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4100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681038" y="4722813"/>
            <a:ext cx="5448300" cy="4471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54338" cy="493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12750"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665163" algn="l"/>
                <a:tab pos="1328738" algn="l"/>
                <a:tab pos="1993900" algn="l"/>
                <a:tab pos="2659063" algn="l"/>
              </a:tabLst>
              <a:defRPr sz="1300">
                <a:solidFill>
                  <a:srgbClr val="FFFF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57625" y="0"/>
            <a:ext cx="2952750" cy="493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12750"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665163" algn="l"/>
                <a:tab pos="1328738" algn="l"/>
                <a:tab pos="1993900" algn="l"/>
                <a:tab pos="2659063" algn="l"/>
              </a:tabLst>
              <a:defRPr sz="1300">
                <a:solidFill>
                  <a:srgbClr val="FFFF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9447213"/>
            <a:ext cx="2954338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12750"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665163" algn="l"/>
                <a:tab pos="1328738" algn="l"/>
                <a:tab pos="1993900" algn="l"/>
                <a:tab pos="2659063" algn="l"/>
              </a:tabLst>
              <a:defRPr sz="1300">
                <a:solidFill>
                  <a:srgbClr val="FFFF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57625" y="9447213"/>
            <a:ext cx="29527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12750" eaLnBrk="1">
              <a:lnSpc>
                <a:spcPct val="93000"/>
              </a:lnSpc>
              <a:buSzPct val="100000"/>
              <a:tabLst>
                <a:tab pos="665163" algn="l"/>
                <a:tab pos="1328738" algn="l"/>
                <a:tab pos="1993900" algn="l"/>
                <a:tab pos="2659063" algn="l"/>
              </a:tabLst>
              <a:defRPr sz="130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AD2F9A3-1926-4BFB-99FF-83256B313A98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44024D2D-A773-4BC7-9538-47EC35E75030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10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71133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11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09778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12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3652242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13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0469143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14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1408099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15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61582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16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485920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17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96495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18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76605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2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3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501242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4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641359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5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31573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6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890084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7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570115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8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9735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9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70653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7455" y="2347914"/>
            <a:ext cx="11424867" cy="1620837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7026" y="4283075"/>
            <a:ext cx="9407842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609539" indent="0" algn="ctr">
              <a:buNone/>
              <a:defRPr/>
            </a:lvl2pPr>
            <a:lvl3pPr marL="1219078" indent="0" algn="ctr">
              <a:buNone/>
              <a:defRPr/>
            </a:lvl3pPr>
            <a:lvl4pPr marL="1828617" indent="0" algn="ctr">
              <a:buNone/>
              <a:defRPr/>
            </a:lvl4pPr>
            <a:lvl5pPr marL="2438156" indent="0" algn="ctr">
              <a:buNone/>
              <a:defRPr/>
            </a:lvl5pPr>
            <a:lvl6pPr marL="3047695" indent="0" algn="ctr">
              <a:buNone/>
              <a:defRPr/>
            </a:lvl6pPr>
            <a:lvl7pPr marL="3657234" indent="0" algn="ctr">
              <a:buNone/>
              <a:defRPr/>
            </a:lvl7pPr>
            <a:lvl8pPr marL="4266773" indent="0" algn="ctr">
              <a:buNone/>
              <a:defRPr/>
            </a:lvl8pPr>
            <a:lvl9pPr marL="4876312" indent="0" algn="ctr">
              <a:buNone/>
              <a:defRPr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7499C-9C14-406E-8EFF-04FE936163EF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968829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9DBA9-E7E3-4E79-8B58-292ACE3970A1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687911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38017" y="301626"/>
            <a:ext cx="3020245" cy="6740525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931" y="301626"/>
            <a:ext cx="8863902" cy="6740525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D3FF8-D5F8-4E9B-8EE7-CA6A827456E1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052992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70931" y="301626"/>
            <a:ext cx="12087331" cy="6740525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BB747-7747-4679-B1A0-0C0292513882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35844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931" y="301625"/>
            <a:ext cx="12087331" cy="1257300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2443-C9D5-4A69-8A72-B0561F17D6C1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399934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3671C-BE1E-4AD2-8B70-A152CA9C4D08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4055221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2483" y="4857751"/>
            <a:ext cx="11422751" cy="15017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2483" y="3203576"/>
            <a:ext cx="11422751" cy="1654175"/>
          </a:xfrm>
        </p:spPr>
        <p:txBody>
          <a:bodyPr anchor="b"/>
          <a:lstStyle>
            <a:lvl1pPr marL="0" indent="0">
              <a:buNone/>
              <a:defRPr sz="2666"/>
            </a:lvl1pPr>
            <a:lvl2pPr marL="609539" indent="0">
              <a:buNone/>
              <a:defRPr sz="2400"/>
            </a:lvl2pPr>
            <a:lvl3pPr marL="1219078" indent="0">
              <a:buNone/>
              <a:defRPr sz="2133"/>
            </a:lvl3pPr>
            <a:lvl4pPr marL="1828617" indent="0">
              <a:buNone/>
              <a:defRPr sz="1866"/>
            </a:lvl4pPr>
            <a:lvl5pPr marL="2438156" indent="0">
              <a:buNone/>
              <a:defRPr sz="1866"/>
            </a:lvl5pPr>
            <a:lvl6pPr marL="3047695" indent="0">
              <a:buNone/>
              <a:defRPr sz="1866"/>
            </a:lvl6pPr>
            <a:lvl7pPr marL="3657234" indent="0">
              <a:buNone/>
              <a:defRPr sz="1866"/>
            </a:lvl7pPr>
            <a:lvl8pPr marL="4266773" indent="0">
              <a:buNone/>
              <a:defRPr sz="1866"/>
            </a:lvl8pPr>
            <a:lvl9pPr marL="4876312" indent="0">
              <a:buNone/>
              <a:defRPr sz="1866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2855A-4417-4C5E-9761-FC2A4CAB9EA2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264963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0931" y="2057400"/>
            <a:ext cx="5941015" cy="498475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15130" y="2057400"/>
            <a:ext cx="5943132" cy="498475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E8A40-A86F-46A0-8BEF-4D3BD3F93C1A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496895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48" y="303214"/>
            <a:ext cx="12095798" cy="1258887"/>
          </a:xfrm>
        </p:spPr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3047" y="1692275"/>
            <a:ext cx="5936783" cy="70485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39" indent="0">
              <a:buNone/>
              <a:defRPr sz="2666" b="1"/>
            </a:lvl2pPr>
            <a:lvl3pPr marL="1219078" indent="0">
              <a:buNone/>
              <a:defRPr sz="2400" b="1"/>
            </a:lvl3pPr>
            <a:lvl4pPr marL="1828617" indent="0">
              <a:buNone/>
              <a:defRPr sz="2133" b="1"/>
            </a:lvl4pPr>
            <a:lvl5pPr marL="2438156" indent="0">
              <a:buNone/>
              <a:defRPr sz="2133" b="1"/>
            </a:lvl5pPr>
            <a:lvl6pPr marL="3047695" indent="0">
              <a:buNone/>
              <a:defRPr sz="2133" b="1"/>
            </a:lvl6pPr>
            <a:lvl7pPr marL="3657234" indent="0">
              <a:buNone/>
              <a:defRPr sz="2133" b="1"/>
            </a:lvl7pPr>
            <a:lvl8pPr marL="4266773" indent="0">
              <a:buNone/>
              <a:defRPr sz="2133" b="1"/>
            </a:lvl8pPr>
            <a:lvl9pPr marL="4876312" indent="0">
              <a:buNone/>
              <a:defRPr sz="2133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73047" y="2397125"/>
            <a:ext cx="5936783" cy="4356100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827830" y="1692275"/>
            <a:ext cx="5941016" cy="70485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39" indent="0">
              <a:buNone/>
              <a:defRPr sz="2666" b="1"/>
            </a:lvl2pPr>
            <a:lvl3pPr marL="1219078" indent="0">
              <a:buNone/>
              <a:defRPr sz="2400" b="1"/>
            </a:lvl3pPr>
            <a:lvl4pPr marL="1828617" indent="0">
              <a:buNone/>
              <a:defRPr sz="2133" b="1"/>
            </a:lvl4pPr>
            <a:lvl5pPr marL="2438156" indent="0">
              <a:buNone/>
              <a:defRPr sz="2133" b="1"/>
            </a:lvl5pPr>
            <a:lvl6pPr marL="3047695" indent="0">
              <a:buNone/>
              <a:defRPr sz="2133" b="1"/>
            </a:lvl6pPr>
            <a:lvl7pPr marL="3657234" indent="0">
              <a:buNone/>
              <a:defRPr sz="2133" b="1"/>
            </a:lvl7pPr>
            <a:lvl8pPr marL="4266773" indent="0">
              <a:buNone/>
              <a:defRPr sz="2133" b="1"/>
            </a:lvl8pPr>
            <a:lvl9pPr marL="4876312" indent="0">
              <a:buNone/>
              <a:defRPr sz="2133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827830" y="2397125"/>
            <a:ext cx="5941016" cy="4356100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B7A6C-6B92-4EF2-9595-35B4406577ED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265361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2B3FC-7245-4570-80E8-4609633A70FC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764077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BB0AA-26AE-41BB-A8E2-AE71B3EDB5C8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031661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47" y="301626"/>
            <a:ext cx="4421369" cy="1279525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5271" y="301625"/>
            <a:ext cx="7513575" cy="6451600"/>
          </a:xfrm>
        </p:spPr>
        <p:txBody>
          <a:bodyPr/>
          <a:lstStyle>
            <a:lvl1pPr>
              <a:defRPr sz="4266"/>
            </a:lvl1pPr>
            <a:lvl2pPr>
              <a:defRPr sz="3733"/>
            </a:lvl2pPr>
            <a:lvl3pPr>
              <a:defRPr sz="3200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3047" y="1581151"/>
            <a:ext cx="4421369" cy="5172075"/>
          </a:xfrm>
        </p:spPr>
        <p:txBody>
          <a:bodyPr/>
          <a:lstStyle>
            <a:lvl1pPr marL="0" indent="0">
              <a:buNone/>
              <a:defRPr sz="1866"/>
            </a:lvl1pPr>
            <a:lvl2pPr marL="609539" indent="0">
              <a:buNone/>
              <a:defRPr sz="1600"/>
            </a:lvl2pPr>
            <a:lvl3pPr marL="1219078" indent="0">
              <a:buNone/>
              <a:defRPr sz="1333"/>
            </a:lvl3pPr>
            <a:lvl4pPr marL="1828617" indent="0">
              <a:buNone/>
              <a:defRPr sz="1200"/>
            </a:lvl4pPr>
            <a:lvl5pPr marL="2438156" indent="0">
              <a:buNone/>
              <a:defRPr sz="1200"/>
            </a:lvl5pPr>
            <a:lvl6pPr marL="3047695" indent="0">
              <a:buNone/>
              <a:defRPr sz="1200"/>
            </a:lvl6pPr>
            <a:lvl7pPr marL="3657234" indent="0">
              <a:buNone/>
              <a:defRPr sz="1200"/>
            </a:lvl7pPr>
            <a:lvl8pPr marL="4266773" indent="0">
              <a:buNone/>
              <a:defRPr sz="1200"/>
            </a:lvl8pPr>
            <a:lvl9pPr marL="4876312" indent="0">
              <a:buNone/>
              <a:defRPr sz="12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23B39-41B0-4851-A9D7-3F747849235E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819674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5044" y="5291139"/>
            <a:ext cx="8063865" cy="625475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35044" y="674689"/>
            <a:ext cx="8063865" cy="4537075"/>
          </a:xfrm>
        </p:spPr>
        <p:txBody>
          <a:bodyPr/>
          <a:lstStyle>
            <a:lvl1pPr marL="0" indent="0">
              <a:buNone/>
              <a:defRPr sz="4266"/>
            </a:lvl1pPr>
            <a:lvl2pPr marL="609539" indent="0">
              <a:buNone/>
              <a:defRPr sz="3733"/>
            </a:lvl2pPr>
            <a:lvl3pPr marL="1219078" indent="0">
              <a:buNone/>
              <a:defRPr sz="3200"/>
            </a:lvl3pPr>
            <a:lvl4pPr marL="1828617" indent="0">
              <a:buNone/>
              <a:defRPr sz="2666"/>
            </a:lvl4pPr>
            <a:lvl5pPr marL="2438156" indent="0">
              <a:buNone/>
              <a:defRPr sz="2666"/>
            </a:lvl5pPr>
            <a:lvl6pPr marL="3047695" indent="0">
              <a:buNone/>
              <a:defRPr sz="2666"/>
            </a:lvl6pPr>
            <a:lvl7pPr marL="3657234" indent="0">
              <a:buNone/>
              <a:defRPr sz="2666"/>
            </a:lvl7pPr>
            <a:lvl8pPr marL="4266773" indent="0">
              <a:buNone/>
              <a:defRPr sz="2666"/>
            </a:lvl8pPr>
            <a:lvl9pPr marL="4876312" indent="0">
              <a:buNone/>
              <a:defRPr sz="2666"/>
            </a:lvl9pPr>
          </a:lstStyle>
          <a:p>
            <a:pPr lvl="0"/>
            <a:r>
              <a:rPr lang="uk-UA" noProof="0"/>
              <a:t>Клацніть піктограму, щоб додати зображення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044" y="5916613"/>
            <a:ext cx="8063865" cy="887412"/>
          </a:xfrm>
        </p:spPr>
        <p:txBody>
          <a:bodyPr/>
          <a:lstStyle>
            <a:lvl1pPr marL="0" indent="0">
              <a:buNone/>
              <a:defRPr sz="1866"/>
            </a:lvl1pPr>
            <a:lvl2pPr marL="609539" indent="0">
              <a:buNone/>
              <a:defRPr sz="1600"/>
            </a:lvl2pPr>
            <a:lvl3pPr marL="1219078" indent="0">
              <a:buNone/>
              <a:defRPr sz="1333"/>
            </a:lvl3pPr>
            <a:lvl4pPr marL="1828617" indent="0">
              <a:buNone/>
              <a:defRPr sz="1200"/>
            </a:lvl4pPr>
            <a:lvl5pPr marL="2438156" indent="0">
              <a:buNone/>
              <a:defRPr sz="1200"/>
            </a:lvl5pPr>
            <a:lvl6pPr marL="3047695" indent="0">
              <a:buNone/>
              <a:defRPr sz="1200"/>
            </a:lvl6pPr>
            <a:lvl7pPr marL="3657234" indent="0">
              <a:buNone/>
              <a:defRPr sz="1200"/>
            </a:lvl7pPr>
            <a:lvl8pPr marL="4266773" indent="0">
              <a:buNone/>
              <a:defRPr sz="1200"/>
            </a:lvl8pPr>
            <a:lvl9pPr marL="4876312" indent="0">
              <a:buNone/>
              <a:defRPr sz="12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1822A-2BD8-451D-B4C5-98F10A297288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996550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70931" y="301625"/>
            <a:ext cx="12087331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uk-UA"/>
              <a:t>Для правки тексту заголовку клацніть мишею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0931" y="2057400"/>
            <a:ext cx="12087331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uk-UA" dirty="0" err="1"/>
              <a:t>Для</a:t>
            </a:r>
            <a:r>
              <a:rPr lang="en-GB" altLang="uk-UA" dirty="0"/>
              <a:t> </a:t>
            </a:r>
            <a:r>
              <a:rPr lang="en-GB" altLang="uk-UA" dirty="0" err="1"/>
              <a:t>редагування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r>
              <a:rPr lang="en-GB" altLang="uk-UA" dirty="0"/>
              <a:t> </a:t>
            </a:r>
            <a:r>
              <a:rPr lang="en-GB" altLang="uk-UA" dirty="0" err="1"/>
              <a:t>клацніть</a:t>
            </a:r>
            <a:r>
              <a:rPr lang="en-GB" altLang="uk-UA" dirty="0"/>
              <a:t> </a:t>
            </a:r>
            <a:r>
              <a:rPr lang="en-GB" altLang="uk-UA" dirty="0" err="1"/>
              <a:t>мишею</a:t>
            </a:r>
            <a:endParaRPr lang="en-GB" altLang="uk-UA" dirty="0"/>
          </a:p>
          <a:p>
            <a:pPr lvl="1"/>
            <a:r>
              <a:rPr lang="en-GB" altLang="uk-UA" dirty="0" err="1"/>
              <a:t>Другий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2"/>
            <a:r>
              <a:rPr lang="en-GB" altLang="uk-UA" dirty="0" err="1"/>
              <a:t>Третій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3"/>
            <a:r>
              <a:rPr lang="en-GB" altLang="uk-UA" dirty="0" err="1"/>
              <a:t>Четвертий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П'ятий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Шостий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Сьомий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Восьмий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Дев'ятий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70931" y="6994525"/>
            <a:ext cx="3123954" cy="51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596840" algn="l"/>
                <a:tab pos="1195798" algn="l"/>
                <a:tab pos="1794754" algn="l"/>
                <a:tab pos="2393711" algn="l"/>
                <a:tab pos="2992667" algn="l"/>
                <a:tab pos="3591625" algn="l"/>
                <a:tab pos="4190581" algn="l"/>
                <a:tab pos="4789538" algn="l"/>
                <a:tab pos="5388494" algn="l"/>
                <a:tab pos="5987452" algn="l"/>
                <a:tab pos="6586408" algn="l"/>
                <a:tab pos="7185365" algn="l"/>
                <a:tab pos="7784321" algn="l"/>
                <a:tab pos="8383279" algn="l"/>
                <a:tab pos="8982235" algn="l"/>
                <a:tab pos="9581192" algn="l"/>
                <a:tab pos="10180149" algn="l"/>
                <a:tab pos="10779106" algn="l"/>
                <a:tab pos="11378062" algn="l"/>
                <a:tab pos="11977020" algn="l"/>
              </a:tabLst>
              <a:defRPr sz="24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597039" y="6994525"/>
            <a:ext cx="4254165" cy="51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596840" algn="l"/>
                <a:tab pos="1195798" algn="l"/>
                <a:tab pos="1794754" algn="l"/>
                <a:tab pos="2393711" algn="l"/>
                <a:tab pos="2992667" algn="l"/>
                <a:tab pos="3591625" algn="l"/>
                <a:tab pos="4190581" algn="l"/>
                <a:tab pos="4789538" algn="l"/>
                <a:tab pos="5388494" algn="l"/>
                <a:tab pos="5987452" algn="l"/>
                <a:tab pos="6586408" algn="l"/>
                <a:tab pos="7185365" algn="l"/>
                <a:tab pos="7784321" algn="l"/>
                <a:tab pos="8383279" algn="l"/>
                <a:tab pos="8982235" algn="l"/>
                <a:tab pos="9581192" algn="l"/>
                <a:tab pos="10180149" algn="l"/>
                <a:tab pos="10779106" algn="l"/>
                <a:tab pos="11378062" algn="l"/>
                <a:tab pos="11977020" algn="l"/>
              </a:tabLst>
              <a:defRPr sz="24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9636425" y="6994525"/>
            <a:ext cx="3123954" cy="51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SzPct val="100000"/>
              <a:defRPr sz="2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DFD0104-B66C-4204-A582-D301577316DC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B787A4-9CC5-4283-B3EA-A1EDC529762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8" t="26903" r="8901" b="27762"/>
          <a:stretch/>
        </p:blipFill>
        <p:spPr>
          <a:xfrm>
            <a:off x="2543423" y="0"/>
            <a:ext cx="5469815" cy="891248"/>
          </a:xfrm>
          <a:prstGeom prst="rect">
            <a:avLst/>
          </a:pr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803E85E3-279F-4903-83FA-31AA2530EA81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7236221"/>
            <a:ext cx="13439775" cy="241696"/>
          </a:xfrm>
          <a:prstGeom prst="rect">
            <a:avLst/>
          </a:prstGeom>
          <a:ln/>
        </p:spPr>
        <p:txBody>
          <a:bodyPr/>
          <a:lstStyle>
            <a:defPPr>
              <a:defRPr lang="en-GB"/>
            </a:defPPr>
            <a:lvl1pPr algn="ctr" defTabSz="449263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1pPr>
            <a:lvl2pPr marL="742950" indent="-28575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2pPr>
            <a:lvl3pPr marL="11430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3pPr>
            <a:lvl4pPr marL="16002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4pPr>
            <a:lvl5pPr marL="20574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9pPr>
          </a:lstStyle>
          <a:p>
            <a:pPr>
              <a:defRPr/>
            </a:pP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Funded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by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EU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NextGenerationEU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through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Recovery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and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Resilience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Plan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for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Slovakia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under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project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No. 09I03-03-V01-09I03-03-V01-00049</a:t>
            </a:r>
          </a:p>
        </p:txBody>
      </p:sp>
    </p:spTree>
    <p:extLst>
      <p:ext uri="{BB962C8B-B14F-4D97-AF65-F5344CB8AC3E}">
        <p14:creationId xmlns:p14="http://schemas.microsoft.com/office/powerpoint/2010/main" val="864839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+mj-lt"/>
          <a:ea typeface="+mj-ea"/>
          <a:cs typeface="+mj-cs"/>
        </a:defRPr>
      </a:lvl1pPr>
      <a:lvl2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2pPr>
      <a:lvl3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3pPr>
      <a:lvl4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4pPr>
      <a:lvl5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5pPr>
      <a:lvl6pPr marL="3352465" indent="-304770"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6pPr>
      <a:lvl7pPr marL="3962004" indent="-304770"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7pPr>
      <a:lvl8pPr marL="4571543" indent="-304770"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8pPr>
      <a:lvl9pPr marL="5181082" indent="-304770"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457154" indent="-457154" algn="l" defTabSz="598957" rtl="0" eaLnBrk="1" fontAlgn="base" hangingPunct="1">
        <a:lnSpc>
          <a:spcPct val="93000"/>
        </a:lnSpc>
        <a:spcBef>
          <a:spcPct val="0"/>
        </a:spcBef>
        <a:spcAft>
          <a:spcPts val="1900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4266">
          <a:solidFill>
            <a:srgbClr val="FFFFFF"/>
          </a:solidFill>
          <a:latin typeface="+mn-lt"/>
          <a:ea typeface="+mn-ea"/>
          <a:cs typeface="+mn-cs"/>
        </a:defRPr>
      </a:lvl1pPr>
      <a:lvl2pPr marL="990501" indent="-380962" algn="l" defTabSz="598957" rtl="0" eaLnBrk="1" fontAlgn="base" hangingPunct="1">
        <a:lnSpc>
          <a:spcPct val="93000"/>
        </a:lnSpc>
        <a:spcBef>
          <a:spcPct val="0"/>
        </a:spcBef>
        <a:spcAft>
          <a:spcPts val="1517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3733">
          <a:solidFill>
            <a:srgbClr val="FFFFFF"/>
          </a:solidFill>
          <a:latin typeface="+mn-lt"/>
          <a:ea typeface="+mn-ea"/>
          <a:cs typeface="+mn-cs"/>
        </a:defRPr>
      </a:lvl2pPr>
      <a:lvl3pPr marL="1523848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1133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3pPr>
      <a:lvl4pPr marL="2133387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767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2666">
          <a:solidFill>
            <a:srgbClr val="FFFFFF"/>
          </a:solidFill>
          <a:latin typeface="+mn-lt"/>
          <a:ea typeface="+mn-ea"/>
          <a:cs typeface="+mn-cs"/>
        </a:defRPr>
      </a:lvl4pPr>
      <a:lvl5pPr marL="2742926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anose="02020603050405020304" pitchFamily="18" charset="0"/>
        <a:buChar char="»"/>
        <a:defRPr sz="2666">
          <a:solidFill>
            <a:srgbClr val="FFFFFF"/>
          </a:solidFill>
          <a:latin typeface="+mn-lt"/>
          <a:ea typeface="+mn-ea"/>
          <a:cs typeface="+mn-cs"/>
        </a:defRPr>
      </a:lvl5pPr>
      <a:lvl6pPr marL="3352465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itchFamily="18" charset="0"/>
        <a:defRPr sz="2666">
          <a:solidFill>
            <a:srgbClr val="FFFFFF"/>
          </a:solidFill>
          <a:latin typeface="+mn-lt"/>
          <a:ea typeface="+mn-ea"/>
          <a:cs typeface="+mn-cs"/>
        </a:defRPr>
      </a:lvl6pPr>
      <a:lvl7pPr marL="3962004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itchFamily="18" charset="0"/>
        <a:defRPr sz="2666">
          <a:solidFill>
            <a:srgbClr val="FFFFFF"/>
          </a:solidFill>
          <a:latin typeface="+mn-lt"/>
          <a:ea typeface="+mn-ea"/>
          <a:cs typeface="+mn-cs"/>
        </a:defRPr>
      </a:lvl7pPr>
      <a:lvl8pPr marL="4571543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itchFamily="18" charset="0"/>
        <a:defRPr sz="2666">
          <a:solidFill>
            <a:srgbClr val="FFFFFF"/>
          </a:solidFill>
          <a:latin typeface="+mn-lt"/>
          <a:ea typeface="+mn-ea"/>
          <a:cs typeface="+mn-cs"/>
        </a:defRPr>
      </a:lvl8pPr>
      <a:lvl9pPr marL="5181082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itchFamily="18" charset="0"/>
        <a:defRPr sz="2666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8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7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6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5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4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2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hyperlink" Target="https://r-graph-gallery.com/" TargetMode="External"/><Relationship Id="rId4" Type="http://schemas.openxmlformats.org/officeDocument/2006/relationships/hyperlink" Target="https://yutannihilation.github.io/allYourFigureAreBelongToUs/ggthemes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yuri.dmy@gmail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1662281" y="6442274"/>
            <a:ext cx="10079037" cy="103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>
              <a:lnSpc>
                <a:spcPct val="2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uk-UA" sz="21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Vasyl R. Cherlinka, </a:t>
            </a:r>
            <a:r>
              <a:rPr lang="en-US" altLang="uk-UA" sz="21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Dr.Sc</a:t>
            </a:r>
            <a:r>
              <a:rPr lang="en-US" altLang="uk-UA" sz="21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.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sq-AL" sz="21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endParaRPr lang="uk-UA" sz="2100" dirty="0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8A9C11D-5CC5-41B6-8D3C-3B687743066A}"/>
              </a:ext>
            </a:extLst>
          </p:cNvPr>
          <p:cNvGrpSpPr/>
          <p:nvPr/>
        </p:nvGrpSpPr>
        <p:grpSpPr>
          <a:xfrm>
            <a:off x="1662280" y="26599"/>
            <a:ext cx="10097126" cy="944926"/>
            <a:chOff x="0" y="-77214"/>
            <a:chExt cx="13463895" cy="1260000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9840B728-ABA0-46C0-92D8-05A624921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0452" y="-77214"/>
              <a:ext cx="1260000" cy="1260000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0BECB444-B1D4-4BA3-ACB8-0D42A97823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452" y="-77214"/>
              <a:ext cx="1260000" cy="1260000"/>
            </a:xfrm>
            <a:prstGeom prst="rect">
              <a:avLst/>
            </a:prstGeom>
          </p:spPr>
        </p:pic>
        <p:pic>
          <p:nvPicPr>
            <p:cNvPr id="1026" name="Picture 2" descr="На Дніпропетровщині 15-річна дівчина підпалила прапор України, відкрито  справу">
              <a:extLst>
                <a:ext uri="{FF2B5EF4-FFF2-40B4-BE49-F238E27FC236}">
                  <a16:creationId xmlns:a16="http://schemas.microsoft.com/office/drawing/2014/main" id="{6B44E588-32BB-4AF6-B182-EC3E4A61CE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77214"/>
              <a:ext cx="1741571" cy="12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Прапор Словаччини — Вікіпедія">
              <a:extLst>
                <a:ext uri="{FF2B5EF4-FFF2-40B4-BE49-F238E27FC236}">
                  <a16:creationId xmlns:a16="http://schemas.microsoft.com/office/drawing/2014/main" id="{74F4BF25-491D-4E91-A0CC-8FC127DA55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0452" y="-77214"/>
              <a:ext cx="1893443" cy="12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3A48D02-82C3-49B3-B767-A01EAE1209F9}"/>
              </a:ext>
            </a:extLst>
          </p:cNvPr>
          <p:cNvSpPr txBox="1"/>
          <p:nvPr/>
        </p:nvSpPr>
        <p:spPr>
          <a:xfrm>
            <a:off x="1680368" y="1325322"/>
            <a:ext cx="10079038" cy="3300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1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 workshop on </a:t>
            </a:r>
            <a:r>
              <a:rPr lang="en-US" sz="2100" b="1" dirty="0" err="1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geocomputation</a:t>
            </a:r>
            <a:r>
              <a:rPr lang="en-US" sz="21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+ remote sensing + soil carbon sequestration</a:t>
            </a:r>
          </a:p>
          <a:p>
            <a:pPr algn="ctr"/>
            <a:r>
              <a:rPr lang="en-US" sz="4949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499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</a:p>
          <a:p>
            <a:pPr algn="ctr"/>
            <a:endParaRPr lang="en-US" sz="4499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499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Part 3: </a:t>
            </a:r>
            <a:r>
              <a:rPr lang="en-US" sz="48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Getting started with graphs</a:t>
            </a:r>
            <a:endParaRPr lang="uk-UA" sz="4499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C3B40506-01C0-44DA-8A06-D4E29D8945B0}"/>
              </a:ext>
            </a:extLst>
          </p:cNvPr>
          <p:cNvGrpSpPr/>
          <p:nvPr/>
        </p:nvGrpSpPr>
        <p:grpSpPr>
          <a:xfrm>
            <a:off x="3813438" y="2009825"/>
            <a:ext cx="6432860" cy="1625996"/>
            <a:chOff x="3129323" y="1259557"/>
            <a:chExt cx="8577822" cy="2168165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80E6BEC2-274E-4E44-85D1-B25F828011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9323" y="1259557"/>
              <a:ext cx="2797853" cy="2168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30452563-72F4-43FA-91C2-19D4DCE3C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3759" y="1859182"/>
              <a:ext cx="4053386" cy="1422985"/>
            </a:xfrm>
            <a:prstGeom prst="rect">
              <a:avLst/>
            </a:prstGeom>
          </p:spPr>
        </p:pic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F4DED2-DEF5-4E1B-B644-ED1D5E3479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1" y="4787949"/>
            <a:ext cx="6842791" cy="194733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1" y="1"/>
            <a:ext cx="7128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Adding text, customized axes, and legends 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8FBA09-76B5-4292-B1B4-D0EAEB973BD7}"/>
              </a:ext>
            </a:extLst>
          </p:cNvPr>
          <p:cNvSpPr txBox="1"/>
          <p:nvPr/>
        </p:nvSpPr>
        <p:spPr>
          <a:xfrm>
            <a:off x="1680368" y="445135"/>
            <a:ext cx="100790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Many high-level plotting functions (for example, </a:t>
            </a:r>
            <a:r>
              <a:rPr lang="en-US" sz="1800" dirty="0">
                <a:solidFill>
                  <a:srgbClr val="335426"/>
                </a:solidFill>
                <a:highlight>
                  <a:srgbClr val="FF7C80"/>
                </a:highlight>
                <a:cs typeface="Arial" panose="020B0604020202020204" pitchFamily="34" charset="0"/>
              </a:rPr>
              <a:t>plot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sz="1800" dirty="0">
                <a:solidFill>
                  <a:srgbClr val="335426"/>
                </a:solidFill>
                <a:highlight>
                  <a:srgbClr val="00FF00"/>
                </a:highlight>
                <a:cs typeface="Arial" panose="020B0604020202020204" pitchFamily="34" charset="0"/>
              </a:rPr>
              <a:t>hist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, and </a:t>
            </a:r>
            <a:r>
              <a:rPr lang="en-US" sz="1800" dirty="0">
                <a:solidFill>
                  <a:srgbClr val="335426"/>
                </a:solidFill>
                <a:highlight>
                  <a:srgbClr val="00FFFF"/>
                </a:highlight>
                <a:cs typeface="Arial" panose="020B0604020202020204" pitchFamily="34" charset="0"/>
              </a:rPr>
              <a:t>boxplot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) allow you</a:t>
            </a:r>
            <a:r>
              <a:rPr lang="uk-UA" sz="1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to include axis and text options, as well as graphical parameters. For example, the</a:t>
            </a:r>
            <a:r>
              <a:rPr lang="uk-UA" sz="1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following adds a title (</a:t>
            </a:r>
            <a:r>
              <a:rPr lang="en-US" sz="1800" dirty="0">
                <a:solidFill>
                  <a:srgbClr val="335426"/>
                </a:solidFill>
                <a:highlight>
                  <a:srgbClr val="99CCFF"/>
                </a:highlight>
                <a:cs typeface="Arial" panose="020B0604020202020204" pitchFamily="34" charset="0"/>
              </a:rPr>
              <a:t>main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), a subtitle (</a:t>
            </a:r>
            <a:r>
              <a:rPr lang="en-US" sz="1800" dirty="0">
                <a:solidFill>
                  <a:srgbClr val="335426"/>
                </a:solidFill>
                <a:highlight>
                  <a:srgbClr val="FFCC00"/>
                </a:highlight>
                <a:cs typeface="Arial" panose="020B0604020202020204" pitchFamily="34" charset="0"/>
              </a:rPr>
              <a:t>sub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), axis labels (</a:t>
            </a:r>
            <a:r>
              <a:rPr lang="en-US" sz="1800" dirty="0" err="1">
                <a:solidFill>
                  <a:srgbClr val="335426"/>
                </a:solidFill>
                <a:highlight>
                  <a:srgbClr val="6666FF"/>
                </a:highlight>
                <a:cs typeface="Arial" panose="020B0604020202020204" pitchFamily="34" charset="0"/>
              </a:rPr>
              <a:t>xlab</a:t>
            </a:r>
            <a:r>
              <a:rPr lang="en-US" sz="1800" dirty="0">
                <a:solidFill>
                  <a:srgbClr val="000000"/>
                </a:solidFill>
                <a:highlight>
                  <a:srgbClr val="6666FF"/>
                </a:highlight>
                <a:cs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rgbClr val="335426"/>
                </a:solidFill>
                <a:highlight>
                  <a:srgbClr val="6666FF"/>
                </a:highlight>
                <a:cs typeface="Arial" panose="020B0604020202020204" pitchFamily="34" charset="0"/>
              </a:rPr>
              <a:t>ylab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), and axis ranges</a:t>
            </a:r>
            <a:r>
              <a:rPr lang="uk-UA" sz="1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(</a:t>
            </a:r>
            <a:r>
              <a:rPr lang="en-US" sz="1800" dirty="0" err="1">
                <a:solidFill>
                  <a:srgbClr val="335426"/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xlim</a:t>
            </a:r>
            <a:r>
              <a:rPr lang="en-US" sz="1800" dirty="0">
                <a:solidFill>
                  <a:srgbClr val="000000"/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rgbClr val="335426"/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ylim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endParaRPr lang="uk-UA" sz="1800" b="1" dirty="0"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C1BA79-C7D9-49FA-9BC6-27D4874A7363}"/>
              </a:ext>
            </a:extLst>
          </p:cNvPr>
          <p:cNvSpPr txBox="1"/>
          <p:nvPr/>
        </p:nvSpPr>
        <p:spPr>
          <a:xfrm>
            <a:off x="1668500" y="3863825"/>
            <a:ext cx="98640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Use the </a:t>
            </a:r>
            <a:r>
              <a:rPr lang="en-US" sz="1800" b="1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title(</a:t>
            </a:r>
            <a:r>
              <a:rPr lang="en-US" sz="1800" b="1" dirty="0">
                <a:solidFill>
                  <a:srgbClr val="335426"/>
                </a:solidFill>
                <a:latin typeface="Courier"/>
              </a:rPr>
              <a:t>) 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function to add a title and axis labels to a plot. The format is</a:t>
            </a:r>
            <a:r>
              <a:rPr lang="uk-UA" sz="1800" b="1" dirty="0">
                <a:solidFill>
                  <a:srgbClr val="000000"/>
                </a:solidFill>
                <a:latin typeface="NewBaskerville-Roman"/>
              </a:rPr>
              <a:t>:</a:t>
            </a:r>
            <a:r>
              <a:rPr lang="en-US" sz="1050" b="1" dirty="0"/>
              <a:t> </a:t>
            </a:r>
            <a:endParaRPr lang="uk-UA" sz="18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974FD6-B304-48E7-91BE-B32E4CBF160B}"/>
              </a:ext>
            </a:extLst>
          </p:cNvPr>
          <p:cNvSpPr txBox="1"/>
          <p:nvPr/>
        </p:nvSpPr>
        <p:spPr>
          <a:xfrm>
            <a:off x="2543423" y="1533061"/>
            <a:ext cx="62212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sz="1800" b="1" dirty="0">
                <a:solidFill>
                  <a:srgbClr val="000000"/>
                </a:solidFill>
                <a:latin typeface="Courier"/>
              </a:rPr>
              <a:t>plot(dose, drugA, type="b",</a:t>
            </a:r>
            <a:br>
              <a:rPr lang="sq-AL" sz="1800" b="1" dirty="0">
                <a:solidFill>
                  <a:srgbClr val="000000"/>
                </a:solidFill>
                <a:latin typeface="Courier"/>
              </a:rPr>
            </a:br>
            <a:r>
              <a:rPr lang="uk-UA" sz="1800" b="1" dirty="0">
                <a:solidFill>
                  <a:srgbClr val="000000"/>
                </a:solidFill>
                <a:latin typeface="Courier"/>
              </a:rPr>
              <a:t>    </a:t>
            </a:r>
            <a:r>
              <a:rPr lang="sq-AL" sz="1800" b="1" dirty="0">
                <a:solidFill>
                  <a:srgbClr val="000000"/>
                </a:solidFill>
                <a:latin typeface="Courier"/>
              </a:rPr>
              <a:t>col="red", lty=2, pch=2, lwd=2,</a:t>
            </a:r>
            <a:br>
              <a:rPr lang="sq-AL" sz="1800" b="1" dirty="0">
                <a:solidFill>
                  <a:srgbClr val="000000"/>
                </a:solidFill>
                <a:latin typeface="Courier"/>
              </a:rPr>
            </a:br>
            <a:r>
              <a:rPr lang="uk-UA" sz="1800" b="1" dirty="0">
                <a:solidFill>
                  <a:srgbClr val="000000"/>
                </a:solidFill>
                <a:latin typeface="Courier"/>
              </a:rPr>
              <a:t>    </a:t>
            </a:r>
            <a:r>
              <a:rPr lang="sq-AL" sz="1800" b="1" dirty="0">
                <a:solidFill>
                  <a:srgbClr val="000000"/>
                </a:solidFill>
                <a:latin typeface="Courier"/>
              </a:rPr>
              <a:t>main="Clinical Trials for Drug A",</a:t>
            </a:r>
            <a:br>
              <a:rPr lang="sq-AL" sz="1800" b="1" dirty="0">
                <a:solidFill>
                  <a:srgbClr val="000000"/>
                </a:solidFill>
                <a:latin typeface="Courier"/>
              </a:rPr>
            </a:br>
            <a:r>
              <a:rPr lang="uk-UA" sz="1800" b="1" dirty="0">
                <a:solidFill>
                  <a:srgbClr val="000000"/>
                </a:solidFill>
                <a:latin typeface="Courier"/>
              </a:rPr>
              <a:t>    </a:t>
            </a:r>
            <a:r>
              <a:rPr lang="sq-AL" sz="1800" b="1" dirty="0">
                <a:solidFill>
                  <a:srgbClr val="000000"/>
                </a:solidFill>
                <a:latin typeface="Courier"/>
              </a:rPr>
              <a:t>sub="This is hypothetical data",</a:t>
            </a:r>
            <a:br>
              <a:rPr lang="sq-AL" sz="1800" b="1" dirty="0">
                <a:solidFill>
                  <a:srgbClr val="000000"/>
                </a:solidFill>
                <a:latin typeface="Courier"/>
              </a:rPr>
            </a:br>
            <a:r>
              <a:rPr lang="uk-UA" sz="1800" b="1" dirty="0">
                <a:solidFill>
                  <a:srgbClr val="000000"/>
                </a:solidFill>
                <a:latin typeface="Courier"/>
              </a:rPr>
              <a:t>    </a:t>
            </a:r>
            <a:r>
              <a:rPr lang="sq-AL" sz="1800" b="1" dirty="0">
                <a:solidFill>
                  <a:srgbClr val="000000"/>
                </a:solidFill>
                <a:latin typeface="Courier"/>
              </a:rPr>
              <a:t>xlab="Dosage", ylab="Drug Response",</a:t>
            </a:r>
            <a:br>
              <a:rPr lang="sq-AL" sz="1800" b="1" dirty="0">
                <a:solidFill>
                  <a:srgbClr val="000000"/>
                </a:solidFill>
                <a:latin typeface="Courier"/>
              </a:rPr>
            </a:br>
            <a:r>
              <a:rPr lang="uk-UA" sz="1800" b="1" dirty="0">
                <a:solidFill>
                  <a:srgbClr val="000000"/>
                </a:solidFill>
                <a:latin typeface="Courier"/>
              </a:rPr>
              <a:t>    </a:t>
            </a:r>
            <a:r>
              <a:rPr lang="sq-AL" sz="1800" b="1" dirty="0">
                <a:solidFill>
                  <a:srgbClr val="000000"/>
                </a:solidFill>
                <a:latin typeface="Courier"/>
              </a:rPr>
              <a:t>xlim=c(0, 60), ylim=c(0, 70))</a:t>
            </a:r>
            <a:r>
              <a:rPr lang="sq-AL" sz="900" b="1" dirty="0"/>
              <a:t> </a:t>
            </a:r>
            <a:endParaRPr lang="uk-UA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811BC4-3278-442C-8D49-B79F56B3F169}"/>
              </a:ext>
            </a:extLst>
          </p:cNvPr>
          <p:cNvSpPr txBox="1"/>
          <p:nvPr/>
        </p:nvSpPr>
        <p:spPr>
          <a:xfrm>
            <a:off x="1680368" y="3428283"/>
            <a:ext cx="51663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sz="2400" b="1" dirty="0">
                <a:solidFill>
                  <a:srgbClr val="335426"/>
                </a:solidFill>
                <a:latin typeface="+mn-lt"/>
                <a:cs typeface="Arial" panose="020B0604020202020204" pitchFamily="34" charset="0"/>
              </a:rPr>
              <a:t>3.4.1 Titles</a:t>
            </a:r>
            <a:r>
              <a:rPr lang="sq-AL" sz="2400" b="1" dirty="0">
                <a:latin typeface="+mn-lt"/>
                <a:cs typeface="Arial" panose="020B0604020202020204" pitchFamily="34" charset="0"/>
              </a:rPr>
              <a:t> </a:t>
            </a:r>
            <a:endParaRPr lang="uk-UA" sz="24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6D85E4-40B6-48D8-BF91-588C5D2950EA}"/>
              </a:ext>
            </a:extLst>
          </p:cNvPr>
          <p:cNvSpPr txBox="1"/>
          <p:nvPr/>
        </p:nvSpPr>
        <p:spPr>
          <a:xfrm>
            <a:off x="2573566" y="4233158"/>
            <a:ext cx="83529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sz="1800" b="1" dirty="0">
                <a:solidFill>
                  <a:srgbClr val="000000"/>
                </a:solidFill>
                <a:latin typeface="Courier"/>
              </a:rPr>
              <a:t>title(main="main title", sub="subtitle",</a:t>
            </a:r>
            <a:br>
              <a:rPr lang="sq-AL" sz="1800" b="1" dirty="0">
                <a:solidFill>
                  <a:srgbClr val="000000"/>
                </a:solidFill>
                <a:latin typeface="Courier"/>
              </a:rPr>
            </a:br>
            <a:r>
              <a:rPr lang="uk-UA" sz="1800" b="1" dirty="0">
                <a:solidFill>
                  <a:srgbClr val="000000"/>
                </a:solidFill>
                <a:latin typeface="Courier"/>
              </a:rPr>
              <a:t>		</a:t>
            </a:r>
            <a:r>
              <a:rPr lang="sq-AL" sz="1800" b="1" dirty="0">
                <a:solidFill>
                  <a:srgbClr val="000000"/>
                </a:solidFill>
                <a:latin typeface="Courier"/>
              </a:rPr>
              <a:t>xlab="x-axis label", ylab="y-axis label")</a:t>
            </a:r>
            <a:r>
              <a:rPr lang="sq-AL" sz="1800" b="1" dirty="0"/>
              <a:t> </a:t>
            </a:r>
            <a:endParaRPr lang="uk-UA" sz="18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15C620A-65BA-48FC-BAB4-B34914602C4F}"/>
              </a:ext>
            </a:extLst>
          </p:cNvPr>
          <p:cNvSpPr txBox="1"/>
          <p:nvPr/>
        </p:nvSpPr>
        <p:spPr>
          <a:xfrm>
            <a:off x="1755386" y="5031086"/>
            <a:ext cx="98640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Graphical parameters (such as text size, font, rotation, and color) can also be specified in title(). For example, the following code produces a red title and a blue subtitle, and creates green x and y labels that are 25% smaller than the default text size:</a:t>
            </a:r>
            <a:endParaRPr lang="uk-UA" sz="18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E962CC-61FF-4A7D-B8A7-89728C96B502}"/>
              </a:ext>
            </a:extLst>
          </p:cNvPr>
          <p:cNvSpPr txBox="1"/>
          <p:nvPr/>
        </p:nvSpPr>
        <p:spPr>
          <a:xfrm>
            <a:off x="2670264" y="6013682"/>
            <a:ext cx="83529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Courier"/>
              </a:rPr>
              <a:t>title(main="My Title", </a:t>
            </a:r>
            <a:r>
              <a:rPr lang="en-US" sz="1800" b="1" dirty="0" err="1">
                <a:solidFill>
                  <a:srgbClr val="000000"/>
                </a:solidFill>
                <a:latin typeface="Courier"/>
              </a:rPr>
              <a:t>col.main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="red",</a:t>
            </a:r>
            <a:br>
              <a:rPr lang="en-US" sz="1800" b="1" dirty="0">
                <a:solidFill>
                  <a:srgbClr val="000000"/>
                </a:solidFill>
                <a:latin typeface="Courier"/>
              </a:rPr>
            </a:br>
            <a:r>
              <a:rPr lang="uk-UA" sz="1800" b="1" dirty="0">
                <a:solidFill>
                  <a:srgbClr val="000000"/>
                </a:solidFill>
                <a:latin typeface="Courier"/>
              </a:rPr>
              <a:t>		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sub="My Subtitle", </a:t>
            </a:r>
            <a:r>
              <a:rPr lang="en-US" sz="1800" b="1" dirty="0" err="1">
                <a:solidFill>
                  <a:srgbClr val="000000"/>
                </a:solidFill>
                <a:latin typeface="Courier"/>
              </a:rPr>
              <a:t>col.sub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="blue",</a:t>
            </a:r>
            <a:br>
              <a:rPr lang="en-US" sz="1800" b="1" dirty="0">
                <a:solidFill>
                  <a:srgbClr val="000000"/>
                </a:solidFill>
                <a:latin typeface="Courier"/>
              </a:rPr>
            </a:br>
            <a:r>
              <a:rPr lang="uk-UA" sz="1800" b="1" dirty="0">
                <a:solidFill>
                  <a:srgbClr val="000000"/>
                </a:solidFill>
                <a:latin typeface="Courier"/>
              </a:rPr>
              <a:t>		</a:t>
            </a:r>
            <a:r>
              <a:rPr lang="en-US" sz="1800" b="1" dirty="0" err="1">
                <a:solidFill>
                  <a:srgbClr val="000000"/>
                </a:solidFill>
                <a:latin typeface="Courier"/>
              </a:rPr>
              <a:t>xlab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="My X label", </a:t>
            </a:r>
            <a:r>
              <a:rPr lang="en-US" sz="1800" b="1" dirty="0" err="1">
                <a:solidFill>
                  <a:srgbClr val="000000"/>
                </a:solidFill>
                <a:latin typeface="Courier"/>
              </a:rPr>
              <a:t>ylab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="My Y label",</a:t>
            </a:r>
            <a:br>
              <a:rPr lang="en-US" sz="1800" b="1" dirty="0">
                <a:solidFill>
                  <a:srgbClr val="000000"/>
                </a:solidFill>
                <a:latin typeface="Courier"/>
              </a:rPr>
            </a:br>
            <a:r>
              <a:rPr lang="uk-UA" sz="1800" b="1" dirty="0">
                <a:solidFill>
                  <a:srgbClr val="000000"/>
                </a:solidFill>
                <a:latin typeface="Courier"/>
              </a:rPr>
              <a:t>		</a:t>
            </a:r>
            <a:r>
              <a:rPr lang="en-US" sz="1800" b="1" dirty="0" err="1">
                <a:solidFill>
                  <a:srgbClr val="000000"/>
                </a:solidFill>
                <a:latin typeface="Courier"/>
              </a:rPr>
              <a:t>col.lab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="green", </a:t>
            </a:r>
            <a:r>
              <a:rPr lang="en-US" sz="1800" b="1" dirty="0" err="1">
                <a:solidFill>
                  <a:srgbClr val="000000"/>
                </a:solidFill>
                <a:latin typeface="Courier"/>
              </a:rPr>
              <a:t>cex.lab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=0.75)</a:t>
            </a:r>
            <a:r>
              <a:rPr lang="en-US" sz="1000" b="1" dirty="0"/>
              <a:t> </a:t>
            </a:r>
            <a:endParaRPr lang="uk-UA" sz="1800" b="1" dirty="0"/>
          </a:p>
        </p:txBody>
      </p:sp>
    </p:spTree>
    <p:extLst>
      <p:ext uri="{BB962C8B-B14F-4D97-AF65-F5344CB8AC3E}">
        <p14:creationId xmlns:p14="http://schemas.microsoft.com/office/powerpoint/2010/main" val="36300978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1" y="1"/>
            <a:ext cx="7128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Axes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8FBA09-76B5-4292-B1B4-D0EAEB973BD7}"/>
              </a:ext>
            </a:extLst>
          </p:cNvPr>
          <p:cNvSpPr txBox="1"/>
          <p:nvPr/>
        </p:nvSpPr>
        <p:spPr>
          <a:xfrm>
            <a:off x="1680368" y="453512"/>
            <a:ext cx="10079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Rather than use R’s default axes, you can create custom axes with the axis() function. The format is below, where each parameter is described in table 3.7</a:t>
            </a:r>
            <a:endParaRPr lang="uk-UA" sz="1800" b="1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974FD6-B304-48E7-91BE-B32E4CBF160B}"/>
              </a:ext>
            </a:extLst>
          </p:cNvPr>
          <p:cNvSpPr txBox="1"/>
          <p:nvPr/>
        </p:nvSpPr>
        <p:spPr>
          <a:xfrm>
            <a:off x="2418236" y="1121347"/>
            <a:ext cx="8856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Courier"/>
              </a:rPr>
              <a:t>axis(</a:t>
            </a:r>
            <a:r>
              <a:rPr lang="en-US" sz="1800" b="1" i="1" dirty="0">
                <a:solidFill>
                  <a:srgbClr val="000000"/>
                </a:solidFill>
                <a:latin typeface="CourierStd-Oblique"/>
              </a:rPr>
              <a:t>side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, at=, labels=, pos=, </a:t>
            </a:r>
            <a:r>
              <a:rPr lang="en-US" sz="1800" b="1" dirty="0" err="1">
                <a:solidFill>
                  <a:srgbClr val="000000"/>
                </a:solidFill>
                <a:latin typeface="Courier"/>
              </a:rPr>
              <a:t>lty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=, col=, las=, </a:t>
            </a:r>
            <a:r>
              <a:rPr lang="en-US" sz="1800" b="1" dirty="0" err="1">
                <a:solidFill>
                  <a:srgbClr val="000000"/>
                </a:solidFill>
                <a:latin typeface="Courier"/>
              </a:rPr>
              <a:t>tck</a:t>
            </a:r>
            <a:r>
              <a:rPr lang="en-US" sz="1800" b="1" dirty="0">
                <a:solidFill>
                  <a:srgbClr val="000000"/>
                </a:solidFill>
                <a:latin typeface="Courier"/>
              </a:rPr>
              <a:t>=, ...)</a:t>
            </a:r>
            <a:r>
              <a:rPr lang="en-US" sz="1000" b="1" dirty="0"/>
              <a:t> </a:t>
            </a:r>
            <a:endParaRPr lang="uk-UA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15C620A-65BA-48FC-BAB4-B34914602C4F}"/>
              </a:ext>
            </a:extLst>
          </p:cNvPr>
          <p:cNvSpPr txBox="1"/>
          <p:nvPr/>
        </p:nvSpPr>
        <p:spPr>
          <a:xfrm>
            <a:off x="1787857" y="6113842"/>
            <a:ext cx="98640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When creating a custom axis, you should suppress the axis that’s automatically generated by the high-level plotting function. The option 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axes=FALSE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suppresses all axes (including all axis frame lines, unless you add the option </a:t>
            </a:r>
            <a:r>
              <a:rPr lang="en-US" sz="1800" dirty="0" err="1">
                <a:solidFill>
                  <a:srgbClr val="335426"/>
                </a:solidFill>
                <a:highlight>
                  <a:srgbClr val="FFCC00"/>
                </a:highlight>
                <a:latin typeface="Courier"/>
              </a:rPr>
              <a:t>frame.plot</a:t>
            </a:r>
            <a:r>
              <a:rPr lang="en-US" sz="1800" dirty="0">
                <a:solidFill>
                  <a:srgbClr val="335426"/>
                </a:solidFill>
                <a:highlight>
                  <a:srgbClr val="FFCC00"/>
                </a:highlight>
                <a:latin typeface="Courier"/>
              </a:rPr>
              <a:t>=TRUE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). The options </a:t>
            </a:r>
            <a:r>
              <a:rPr lang="en-US" sz="1800" dirty="0" err="1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xaxt</a:t>
            </a:r>
            <a:r>
              <a:rPr lang="en-US" sz="1800" dirty="0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="n"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and </a:t>
            </a:r>
            <a:r>
              <a:rPr lang="en-US" sz="1800" dirty="0" err="1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yaxt</a:t>
            </a:r>
            <a:r>
              <a:rPr lang="en-US" sz="1800" dirty="0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="n"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suppress the x-axis and y-axis, respectively (leaving the frame lines, without ticks). </a:t>
            </a:r>
            <a:endParaRPr lang="uk-UA" sz="1800" b="1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776528DE-5E5F-4DF2-95DC-56692A0C0329}"/>
              </a:ext>
            </a:extLst>
          </p:cNvPr>
          <p:cNvGrpSpPr/>
          <p:nvPr/>
        </p:nvGrpSpPr>
        <p:grpSpPr>
          <a:xfrm>
            <a:off x="3606889" y="1660910"/>
            <a:ext cx="6479679" cy="4089154"/>
            <a:chOff x="4134608" y="1512184"/>
            <a:chExt cx="5944430" cy="3784018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7D24A639-3719-4340-9C07-EC0856BC9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34608" y="1512184"/>
              <a:ext cx="5944430" cy="1333686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83A34917-815A-469B-AC5A-44A8052FC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48897" y="2771725"/>
              <a:ext cx="5915851" cy="25244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82216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1" y="1"/>
            <a:ext cx="7128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Axes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DE1EF1-8BC9-48B4-A38D-737CC63D9F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064" y="450456"/>
            <a:ext cx="7272808" cy="469559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B85795-2B27-4169-8D75-BCCA675BB9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0088" y="4461935"/>
            <a:ext cx="3208623" cy="30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30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1" y="1"/>
            <a:ext cx="7128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.3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Legend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8FBA09-76B5-4292-B1B4-D0EAEB973BD7}"/>
              </a:ext>
            </a:extLst>
          </p:cNvPr>
          <p:cNvSpPr txBox="1"/>
          <p:nvPr/>
        </p:nvSpPr>
        <p:spPr>
          <a:xfrm>
            <a:off x="1680368" y="453511"/>
            <a:ext cx="100790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When more than one set of data or group is incorporated into a graph, a legend can help you to identify what’s being represented by each bar, pie slice, or line. A legend can be added (not surprisingly) with the </a:t>
            </a:r>
            <a:r>
              <a:rPr lang="en-US" sz="1800" b="1" dirty="0">
                <a:solidFill>
                  <a:srgbClr val="000000"/>
                </a:solidFill>
                <a:highlight>
                  <a:srgbClr val="FFCC00"/>
                </a:highlight>
                <a:cs typeface="Arial" panose="020B0604020202020204" pitchFamily="34" charset="0"/>
              </a:rPr>
              <a:t>legend()</a:t>
            </a:r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 function. The format is below. </a:t>
            </a:r>
            <a:endParaRPr lang="uk-UA" sz="1800" b="1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974FD6-B304-48E7-91BE-B32E4CBF160B}"/>
              </a:ext>
            </a:extLst>
          </p:cNvPr>
          <p:cNvSpPr txBox="1"/>
          <p:nvPr/>
        </p:nvSpPr>
        <p:spPr>
          <a:xfrm>
            <a:off x="2291391" y="1376841"/>
            <a:ext cx="8856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sz="1800" b="1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legend(</a:t>
            </a:r>
            <a:r>
              <a:rPr lang="sq-AL" sz="1800" b="1" i="1" dirty="0">
                <a:solidFill>
                  <a:srgbClr val="000000"/>
                </a:solidFill>
                <a:highlight>
                  <a:srgbClr val="00FF00"/>
                </a:highlight>
                <a:latin typeface="CourierStd-Oblique"/>
              </a:rPr>
              <a:t>location</a:t>
            </a:r>
            <a:r>
              <a:rPr lang="sq-AL" sz="1800" b="1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, </a:t>
            </a:r>
            <a:r>
              <a:rPr lang="sq-AL" sz="1800" b="1" i="1" dirty="0">
                <a:solidFill>
                  <a:srgbClr val="000000"/>
                </a:solidFill>
                <a:highlight>
                  <a:srgbClr val="00FF00"/>
                </a:highlight>
                <a:latin typeface="CourierStd-Oblique"/>
              </a:rPr>
              <a:t>title</a:t>
            </a:r>
            <a:r>
              <a:rPr lang="sq-AL" sz="1800" b="1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, </a:t>
            </a:r>
            <a:r>
              <a:rPr lang="sq-AL" sz="1800" b="1" i="1" dirty="0">
                <a:solidFill>
                  <a:srgbClr val="000000"/>
                </a:solidFill>
                <a:highlight>
                  <a:srgbClr val="00FF00"/>
                </a:highlight>
                <a:latin typeface="CourierStd-Oblique"/>
              </a:rPr>
              <a:t>legend</a:t>
            </a:r>
            <a:r>
              <a:rPr lang="sq-AL" sz="1800" b="1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, ...)</a:t>
            </a:r>
            <a:r>
              <a:rPr lang="sq-AL" sz="1000" b="1" dirty="0">
                <a:highlight>
                  <a:srgbClr val="00FF00"/>
                </a:highlight>
              </a:rPr>
              <a:t> </a:t>
            </a:r>
            <a:endParaRPr lang="uk-UA" sz="1600" b="1" dirty="0">
              <a:highlight>
                <a:srgbClr val="00FF00"/>
              </a:highligh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15C620A-65BA-48FC-BAB4-B34914602C4F}"/>
              </a:ext>
            </a:extLst>
          </p:cNvPr>
          <p:cNvSpPr txBox="1"/>
          <p:nvPr/>
        </p:nvSpPr>
        <p:spPr>
          <a:xfrm>
            <a:off x="1787857" y="6113841"/>
            <a:ext cx="98640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Other common legend options include </a:t>
            </a:r>
            <a:r>
              <a:rPr lang="en-US" sz="1800" dirty="0" err="1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bty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for box type, </a:t>
            </a:r>
            <a:r>
              <a:rPr lang="en-US" sz="1800" dirty="0" err="1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bg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for background color, </a:t>
            </a:r>
            <a:r>
              <a:rPr lang="en-US" sz="1800" dirty="0" err="1">
                <a:solidFill>
                  <a:srgbClr val="335426"/>
                </a:solidFill>
                <a:highlight>
                  <a:srgbClr val="FFCC00"/>
                </a:highlight>
                <a:latin typeface="Courier"/>
              </a:rPr>
              <a:t>cex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 for size, and </a:t>
            </a:r>
            <a:r>
              <a:rPr lang="en-US" sz="1800" dirty="0" err="1">
                <a:solidFill>
                  <a:srgbClr val="335426"/>
                </a:solidFill>
                <a:highlight>
                  <a:srgbClr val="99CCFF"/>
                </a:highlight>
                <a:latin typeface="Courier"/>
              </a:rPr>
              <a:t>text.col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for text color. Specifying </a:t>
            </a:r>
            <a:r>
              <a:rPr lang="en-US" sz="1800" dirty="0" err="1">
                <a:solidFill>
                  <a:srgbClr val="335426"/>
                </a:solidFill>
                <a:highlight>
                  <a:srgbClr val="FF7C80"/>
                </a:highlight>
                <a:latin typeface="Courier"/>
              </a:rPr>
              <a:t>horiz</a:t>
            </a:r>
            <a:r>
              <a:rPr lang="en-US" sz="1800" dirty="0">
                <a:solidFill>
                  <a:srgbClr val="335426"/>
                </a:solidFill>
                <a:highlight>
                  <a:srgbClr val="FF7C80"/>
                </a:highlight>
                <a:latin typeface="Courier"/>
              </a:rPr>
              <a:t>=TRUE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sets the legend horizontally rather than vertically. For more on legends, see </a:t>
            </a:r>
            <a:r>
              <a:rPr lang="en-US" sz="1800" dirty="0">
                <a:solidFill>
                  <a:srgbClr val="335426"/>
                </a:solidFill>
                <a:highlight>
                  <a:srgbClr val="CEB966"/>
                </a:highlight>
                <a:latin typeface="Courier"/>
              </a:rPr>
              <a:t>help(legend)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.</a:t>
            </a:r>
            <a:r>
              <a:rPr lang="en-US" sz="1000" dirty="0"/>
              <a:t> </a:t>
            </a:r>
            <a:endParaRPr lang="uk-UA" sz="18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83F233-C20E-4477-ABAE-AAA60D288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8008" y="1967857"/>
            <a:ext cx="71437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2653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1" y="1"/>
            <a:ext cx="7128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.3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Legend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9DA75E-E3EE-496A-BF91-2583922C7D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357" y="687062"/>
            <a:ext cx="9039054" cy="671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726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1" y="1"/>
            <a:ext cx="7128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3.5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Combining graphs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8FBA09-76B5-4292-B1B4-D0EAEB973BD7}"/>
              </a:ext>
            </a:extLst>
          </p:cNvPr>
          <p:cNvSpPr txBox="1"/>
          <p:nvPr/>
        </p:nvSpPr>
        <p:spPr>
          <a:xfrm>
            <a:off x="1680368" y="453511"/>
            <a:ext cx="100790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R makes it easy to combine several graphs into one overall graph, using either the </a:t>
            </a:r>
            <a:r>
              <a:rPr lang="en-US" sz="1800" b="1" dirty="0">
                <a:solidFill>
                  <a:srgbClr val="000000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par()</a:t>
            </a:r>
          </a:p>
          <a:p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or </a:t>
            </a:r>
            <a:r>
              <a:rPr lang="en-US" sz="1800" b="1" dirty="0">
                <a:solidFill>
                  <a:srgbClr val="000000"/>
                </a:solidFill>
                <a:highlight>
                  <a:srgbClr val="00FFFF"/>
                </a:highlight>
                <a:cs typeface="Arial" panose="020B0604020202020204" pitchFamily="34" charset="0"/>
              </a:rPr>
              <a:t>layout()</a:t>
            </a:r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 function. At this point, don’t worry about the specific types of graphs being</a:t>
            </a:r>
          </a:p>
          <a:p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combined; our focus here is on the general methods used to combine them.</a:t>
            </a:r>
            <a:endParaRPr lang="uk-UA" sz="1800" b="1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974FD6-B304-48E7-91BE-B32E4CBF160B}"/>
              </a:ext>
            </a:extLst>
          </p:cNvPr>
          <p:cNvSpPr txBox="1"/>
          <p:nvPr/>
        </p:nvSpPr>
        <p:spPr>
          <a:xfrm>
            <a:off x="2291391" y="1376841"/>
            <a:ext cx="88569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With the 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par()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function, you can include the graphical parameter </a:t>
            </a:r>
            <a:r>
              <a:rPr lang="en-US" sz="1800" dirty="0" err="1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mfrow</a:t>
            </a:r>
            <a:r>
              <a:rPr lang="en-US" sz="1800" dirty="0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=c(</a:t>
            </a:r>
            <a:r>
              <a:rPr lang="en-US" sz="1800" i="1" dirty="0" err="1">
                <a:solidFill>
                  <a:srgbClr val="335426"/>
                </a:solidFill>
                <a:highlight>
                  <a:srgbClr val="00FF00"/>
                </a:highlight>
                <a:latin typeface="CourierStd-Oblique"/>
              </a:rPr>
              <a:t>nrows</a:t>
            </a:r>
            <a:r>
              <a:rPr lang="en-US" sz="1800" i="1" dirty="0">
                <a:solidFill>
                  <a:srgbClr val="335426"/>
                </a:solidFill>
                <a:highlight>
                  <a:srgbClr val="00FF00"/>
                </a:highlight>
                <a:latin typeface="CourierStd-Oblique"/>
              </a:rPr>
              <a:t>, </a:t>
            </a:r>
            <a:r>
              <a:rPr lang="en-US" sz="1800" i="1" dirty="0" err="1">
                <a:solidFill>
                  <a:srgbClr val="335426"/>
                </a:solidFill>
                <a:highlight>
                  <a:srgbClr val="00FF00"/>
                </a:highlight>
                <a:latin typeface="CourierStd-Oblique"/>
              </a:rPr>
              <a:t>ncols</a:t>
            </a:r>
            <a:r>
              <a:rPr lang="en-US" sz="1800" dirty="0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)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to create a matrix of </a:t>
            </a:r>
            <a:r>
              <a:rPr lang="en-US" sz="1800" i="1" dirty="0" err="1">
                <a:solidFill>
                  <a:srgbClr val="335426"/>
                </a:solidFill>
                <a:highlight>
                  <a:srgbClr val="00FFFF"/>
                </a:highlight>
                <a:latin typeface="CourierStd-Oblique"/>
              </a:rPr>
              <a:t>nrows</a:t>
            </a:r>
            <a:r>
              <a:rPr lang="en-US" sz="1800" i="1" dirty="0">
                <a:solidFill>
                  <a:srgbClr val="335426"/>
                </a:solidFill>
                <a:highlight>
                  <a:srgbClr val="00FFFF"/>
                </a:highlight>
                <a:latin typeface="CourierStd-Oblique"/>
              </a:rPr>
              <a:t> </a:t>
            </a:r>
            <a:r>
              <a:rPr lang="en-US" sz="1800" dirty="0">
                <a:solidFill>
                  <a:srgbClr val="000000"/>
                </a:solidFill>
                <a:highlight>
                  <a:srgbClr val="00FFFF"/>
                </a:highlight>
                <a:latin typeface="NewBaskerville-Roman"/>
              </a:rPr>
              <a:t>× </a:t>
            </a:r>
            <a:r>
              <a:rPr lang="en-US" sz="1800" i="1" dirty="0" err="1">
                <a:solidFill>
                  <a:srgbClr val="335426"/>
                </a:solidFill>
                <a:highlight>
                  <a:srgbClr val="00FFFF"/>
                </a:highlight>
                <a:latin typeface="CourierStd-Oblique"/>
              </a:rPr>
              <a:t>ncols</a:t>
            </a:r>
            <a:r>
              <a:rPr lang="en-US" sz="1800" i="1" dirty="0">
                <a:solidFill>
                  <a:srgbClr val="335426"/>
                </a:solidFill>
                <a:latin typeface="CourierStd-Oblique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plots that are filled in by row. Alternatively, you can use </a:t>
            </a:r>
            <a:r>
              <a:rPr lang="en-US" sz="1800" dirty="0" err="1">
                <a:solidFill>
                  <a:srgbClr val="335426"/>
                </a:solidFill>
                <a:highlight>
                  <a:srgbClr val="FFCC00"/>
                </a:highlight>
                <a:latin typeface="Courier"/>
              </a:rPr>
              <a:t>mfcol</a:t>
            </a:r>
            <a:r>
              <a:rPr lang="en-US" sz="1800" dirty="0">
                <a:solidFill>
                  <a:srgbClr val="335426"/>
                </a:solidFill>
                <a:highlight>
                  <a:srgbClr val="FFCC00"/>
                </a:highlight>
                <a:latin typeface="Courier"/>
              </a:rPr>
              <a:t>=c(</a:t>
            </a:r>
            <a:r>
              <a:rPr lang="en-US" sz="1800" i="1" dirty="0" err="1">
                <a:solidFill>
                  <a:srgbClr val="335426"/>
                </a:solidFill>
                <a:highlight>
                  <a:srgbClr val="FFCC00"/>
                </a:highlight>
                <a:latin typeface="CourierStd-Oblique"/>
              </a:rPr>
              <a:t>nrows</a:t>
            </a:r>
            <a:r>
              <a:rPr lang="en-US" sz="1800" i="1" dirty="0">
                <a:solidFill>
                  <a:srgbClr val="335426"/>
                </a:solidFill>
                <a:highlight>
                  <a:srgbClr val="FFCC00"/>
                </a:highlight>
                <a:latin typeface="CourierStd-Oblique"/>
              </a:rPr>
              <a:t>, </a:t>
            </a:r>
            <a:r>
              <a:rPr lang="en-US" sz="1800" i="1" dirty="0" err="1">
                <a:solidFill>
                  <a:srgbClr val="335426"/>
                </a:solidFill>
                <a:highlight>
                  <a:srgbClr val="FFCC00"/>
                </a:highlight>
                <a:latin typeface="CourierStd-Oblique"/>
              </a:rPr>
              <a:t>ncols</a:t>
            </a:r>
            <a:r>
              <a:rPr lang="en-US" sz="1800" dirty="0">
                <a:solidFill>
                  <a:srgbClr val="335426"/>
                </a:solidFill>
                <a:highlight>
                  <a:srgbClr val="FFCC00"/>
                </a:highlight>
                <a:latin typeface="Courier"/>
              </a:rPr>
              <a:t>)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to fill the matrix by columns.</a:t>
            </a:r>
            <a:r>
              <a:rPr lang="en-US" sz="1000" dirty="0"/>
              <a:t> </a:t>
            </a:r>
            <a:endParaRPr lang="uk-UA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C7C91-80EF-4C75-9FBD-1CD809231176}"/>
              </a:ext>
            </a:extLst>
          </p:cNvPr>
          <p:cNvSpPr txBox="1"/>
          <p:nvPr/>
        </p:nvSpPr>
        <p:spPr>
          <a:xfrm>
            <a:off x="1814741" y="2567176"/>
            <a:ext cx="728141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attach(mtcars)</a:t>
            </a:r>
            <a:b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opar &lt;- par(no.readonly=TRUE)</a:t>
            </a:r>
            <a:b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8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par(mfrow=c(2,2))</a:t>
            </a:r>
            <a:b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plot(wt,mpg, main="Scatterplot of wt vs. mpg")</a:t>
            </a:r>
            <a:b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plot(wt,disp, main="Scatterplot of wt vs. disp")</a:t>
            </a:r>
            <a:b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hist(wt, main="Histogram of wt")</a:t>
            </a:r>
            <a:b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boxplot(wt, main="Boxplot of wt")</a:t>
            </a:r>
            <a:b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par(opar)</a:t>
            </a:r>
            <a:b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8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detach(mtcars)</a:t>
            </a:r>
            <a:r>
              <a:rPr lang="sq-AL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uk-UA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13BE6F-32ED-4F5A-88D0-DC476ED95E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9968" y="3954057"/>
            <a:ext cx="4031407" cy="360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409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1" y="1"/>
            <a:ext cx="7128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3.5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Combining graphs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C7C91-80EF-4C75-9FBD-1CD809231176}"/>
              </a:ext>
            </a:extLst>
          </p:cNvPr>
          <p:cNvSpPr txBox="1"/>
          <p:nvPr/>
        </p:nvSpPr>
        <p:spPr>
          <a:xfrm>
            <a:off x="1681311" y="1931792"/>
            <a:ext cx="467853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sz="1800" dirty="0">
                <a:solidFill>
                  <a:srgbClr val="000000"/>
                </a:solidFill>
                <a:latin typeface="Courier"/>
              </a:rPr>
              <a:t>attach(mtcars)</a:t>
            </a:r>
            <a:br>
              <a:rPr lang="sq-AL" sz="1800" dirty="0">
                <a:solidFill>
                  <a:srgbClr val="000000"/>
                </a:solidFill>
                <a:latin typeface="Courier"/>
              </a:rPr>
            </a:br>
            <a:r>
              <a:rPr lang="sq-AL" sz="1800" dirty="0">
                <a:solidFill>
                  <a:srgbClr val="000000"/>
                </a:solidFill>
                <a:latin typeface="Courier"/>
              </a:rPr>
              <a:t>opar &lt;- par(no.readonly=TRUE)</a:t>
            </a:r>
            <a:br>
              <a:rPr lang="sq-AL" sz="1800" dirty="0">
                <a:solidFill>
                  <a:srgbClr val="000000"/>
                </a:solidFill>
                <a:latin typeface="Courier"/>
              </a:rPr>
            </a:br>
            <a:r>
              <a:rPr lang="sq-AL" sz="1800" b="1" dirty="0">
                <a:solidFill>
                  <a:srgbClr val="000000"/>
                </a:solidFill>
                <a:latin typeface="Courier"/>
              </a:rPr>
              <a:t>par(mfrow=c(3,1))</a:t>
            </a:r>
            <a:br>
              <a:rPr lang="sq-AL" sz="1800" dirty="0">
                <a:solidFill>
                  <a:srgbClr val="000000"/>
                </a:solidFill>
                <a:latin typeface="Courier"/>
              </a:rPr>
            </a:br>
            <a:r>
              <a:rPr lang="sq-AL" sz="1800" dirty="0">
                <a:solidFill>
                  <a:srgbClr val="000000"/>
                </a:solidFill>
                <a:latin typeface="Courier"/>
              </a:rPr>
              <a:t>hist(wt)</a:t>
            </a:r>
            <a:br>
              <a:rPr lang="sq-AL" sz="1800" dirty="0">
                <a:solidFill>
                  <a:srgbClr val="000000"/>
                </a:solidFill>
                <a:latin typeface="Courier"/>
              </a:rPr>
            </a:br>
            <a:r>
              <a:rPr lang="sq-AL" sz="1800" dirty="0">
                <a:solidFill>
                  <a:srgbClr val="000000"/>
                </a:solidFill>
                <a:latin typeface="Courier"/>
              </a:rPr>
              <a:t>hist(mpg)</a:t>
            </a:r>
            <a:br>
              <a:rPr lang="sq-AL" sz="1800" dirty="0">
                <a:solidFill>
                  <a:srgbClr val="000000"/>
                </a:solidFill>
                <a:latin typeface="Courier"/>
              </a:rPr>
            </a:br>
            <a:r>
              <a:rPr lang="sq-AL" sz="1800" dirty="0">
                <a:solidFill>
                  <a:srgbClr val="000000"/>
                </a:solidFill>
                <a:latin typeface="Courier"/>
              </a:rPr>
              <a:t>hist(disp)</a:t>
            </a:r>
            <a:br>
              <a:rPr lang="sq-AL" sz="1800" dirty="0">
                <a:solidFill>
                  <a:srgbClr val="000000"/>
                </a:solidFill>
                <a:latin typeface="Courier"/>
              </a:rPr>
            </a:br>
            <a:r>
              <a:rPr lang="sq-AL" sz="1800" dirty="0">
                <a:solidFill>
                  <a:srgbClr val="000000"/>
                </a:solidFill>
                <a:latin typeface="Courier"/>
              </a:rPr>
              <a:t>par(opar)</a:t>
            </a:r>
            <a:br>
              <a:rPr lang="sq-AL" sz="1800" dirty="0">
                <a:solidFill>
                  <a:srgbClr val="000000"/>
                </a:solidFill>
                <a:latin typeface="Courier"/>
              </a:rPr>
            </a:br>
            <a:r>
              <a:rPr lang="sq-AL" sz="1800" dirty="0">
                <a:solidFill>
                  <a:srgbClr val="000000"/>
                </a:solidFill>
                <a:latin typeface="Courier"/>
              </a:rPr>
              <a:t>detach(mtcars)</a:t>
            </a:r>
            <a:r>
              <a:rPr lang="sq-AL" sz="1000" dirty="0"/>
              <a:t> </a:t>
            </a:r>
            <a:endParaRPr lang="uk-UA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8EC687-4F78-4B2C-B4F2-92ED68E0332F}"/>
              </a:ext>
            </a:extLst>
          </p:cNvPr>
          <p:cNvSpPr txBox="1"/>
          <p:nvPr/>
        </p:nvSpPr>
        <p:spPr>
          <a:xfrm>
            <a:off x="1815383" y="482023"/>
            <a:ext cx="490450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Let’s arrange three plots in three rows and one column. Note that the high-level function </a:t>
            </a:r>
            <a:r>
              <a:rPr lang="en-US" sz="1800" dirty="0">
                <a:solidFill>
                  <a:srgbClr val="000000"/>
                </a:solidFill>
                <a:highlight>
                  <a:srgbClr val="FFCC00"/>
                </a:highlight>
                <a:cs typeface="Arial" panose="020B0604020202020204" pitchFamily="34" charset="0"/>
              </a:rPr>
              <a:t>hist() 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includes a default title (use </a:t>
            </a:r>
            <a:r>
              <a:rPr lang="en-US" sz="1800" dirty="0">
                <a:solidFill>
                  <a:srgbClr val="000000"/>
                </a:solidFill>
                <a:highlight>
                  <a:srgbClr val="00FF00"/>
                </a:highlight>
                <a:cs typeface="Arial" panose="020B0604020202020204" pitchFamily="34" charset="0"/>
              </a:rPr>
              <a:t>main="" 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to suppress it, or </a:t>
            </a:r>
            <a:r>
              <a:rPr lang="en-US" sz="1800" dirty="0" err="1">
                <a:solidFill>
                  <a:srgbClr val="000000"/>
                </a:solidFill>
                <a:highlight>
                  <a:srgbClr val="00FFFF"/>
                </a:highlight>
                <a:cs typeface="Arial" panose="020B0604020202020204" pitchFamily="34" charset="0"/>
              </a:rPr>
              <a:t>ann</a:t>
            </a:r>
            <a:r>
              <a:rPr lang="en-US" sz="1800" dirty="0">
                <a:solidFill>
                  <a:srgbClr val="000000"/>
                </a:solidFill>
                <a:highlight>
                  <a:srgbClr val="00FFFF"/>
                </a:highlight>
                <a:cs typeface="Arial" panose="020B0604020202020204" pitchFamily="34" charset="0"/>
              </a:rPr>
              <a:t>=FALSE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 to suppress all titles and labels). Here’s the code: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endParaRPr lang="uk-UA" sz="1800" dirty="0"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6C6BB6A-8AC6-4F81-BB5E-A66563E793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376" y="4244203"/>
            <a:ext cx="3455343" cy="33520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BFE13C2-146A-4912-BEF4-8AFFB3F369BC}"/>
              </a:ext>
            </a:extLst>
          </p:cNvPr>
          <p:cNvSpPr txBox="1"/>
          <p:nvPr/>
        </p:nvSpPr>
        <p:spPr>
          <a:xfrm>
            <a:off x="6831415" y="2012684"/>
            <a:ext cx="492134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sz="1800" dirty="0">
                <a:solidFill>
                  <a:srgbClr val="000000"/>
                </a:solidFill>
                <a:latin typeface="Courier"/>
              </a:rPr>
              <a:t>attach(mtcars)</a:t>
            </a:r>
          </a:p>
          <a:p>
            <a:r>
              <a:rPr lang="sq-AL" sz="1800" b="1" dirty="0">
                <a:solidFill>
                  <a:srgbClr val="000000"/>
                </a:solidFill>
                <a:latin typeface="Courier"/>
              </a:rPr>
              <a:t>layout(matrix(c(1,1,2,3), 2, 2, </a:t>
            </a:r>
            <a:endParaRPr lang="en-US" sz="1800" b="1" dirty="0">
              <a:solidFill>
                <a:srgbClr val="000000"/>
              </a:solidFill>
              <a:latin typeface="Courier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urier"/>
              </a:rPr>
              <a:t>		</a:t>
            </a:r>
            <a:r>
              <a:rPr lang="sq-AL" sz="1800" b="1" dirty="0">
                <a:solidFill>
                  <a:srgbClr val="000000"/>
                </a:solidFill>
                <a:latin typeface="Courier"/>
              </a:rPr>
              <a:t>byrow = TRUE))</a:t>
            </a:r>
          </a:p>
          <a:p>
            <a:r>
              <a:rPr lang="sq-AL" sz="1800" dirty="0">
                <a:solidFill>
                  <a:srgbClr val="000000"/>
                </a:solidFill>
                <a:latin typeface="Courier"/>
              </a:rPr>
              <a:t>hist(wt)</a:t>
            </a:r>
          </a:p>
          <a:p>
            <a:r>
              <a:rPr lang="sq-AL" sz="1800" dirty="0">
                <a:solidFill>
                  <a:srgbClr val="000000"/>
                </a:solidFill>
                <a:latin typeface="Courier"/>
              </a:rPr>
              <a:t>hist(mpg)</a:t>
            </a:r>
          </a:p>
          <a:p>
            <a:r>
              <a:rPr lang="sq-AL" sz="1800" dirty="0">
                <a:solidFill>
                  <a:srgbClr val="000000"/>
                </a:solidFill>
                <a:latin typeface="Courier"/>
              </a:rPr>
              <a:t>hist(disp)</a:t>
            </a:r>
          </a:p>
          <a:p>
            <a:r>
              <a:rPr lang="sq-AL" sz="1800" dirty="0">
                <a:solidFill>
                  <a:srgbClr val="000000"/>
                </a:solidFill>
                <a:latin typeface="Courier"/>
              </a:rPr>
              <a:t>detach(mtcars)</a:t>
            </a:r>
            <a:endParaRPr lang="uk-UA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D588FB-5C81-44BA-B23F-0BE94C460DDE}"/>
              </a:ext>
            </a:extLst>
          </p:cNvPr>
          <p:cNvSpPr txBox="1"/>
          <p:nvPr/>
        </p:nvSpPr>
        <p:spPr>
          <a:xfrm>
            <a:off x="6837123" y="482023"/>
            <a:ext cx="49045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The 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layout()</a:t>
            </a:r>
            <a:r>
              <a:rPr lang="en-US" sz="1800" dirty="0">
                <a:solidFill>
                  <a:srgbClr val="335426"/>
                </a:solidFill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function has the form </a:t>
            </a:r>
            <a:r>
              <a:rPr lang="en-US" sz="1800" dirty="0">
                <a:solidFill>
                  <a:srgbClr val="335426"/>
                </a:solidFill>
                <a:highlight>
                  <a:srgbClr val="00FFFF"/>
                </a:highlight>
                <a:cs typeface="Arial" panose="020B0604020202020204" pitchFamily="34" charset="0"/>
              </a:rPr>
              <a:t>layout(mat)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, where </a:t>
            </a:r>
            <a:r>
              <a:rPr lang="en-US" sz="1800" dirty="0">
                <a:solidFill>
                  <a:srgbClr val="335426"/>
                </a:solidFill>
                <a:highlight>
                  <a:srgbClr val="FFCC00"/>
                </a:highlight>
                <a:cs typeface="Arial" panose="020B0604020202020204" pitchFamily="34" charset="0"/>
              </a:rPr>
              <a:t>mat</a:t>
            </a:r>
            <a:r>
              <a:rPr lang="en-US" sz="1800" dirty="0">
                <a:solidFill>
                  <a:srgbClr val="335426"/>
                </a:solidFill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cs typeface="Arial" panose="020B0604020202020204" pitchFamily="34" charset="0"/>
              </a:rPr>
              <a:t>is a matrix object specifying the location of the multiple plots to combine. In the following code, one figure is placed in row 1 and two figures are placed in row 2: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br>
              <a:rPr lang="en-US" sz="1800" dirty="0">
                <a:cs typeface="Arial" panose="020B0604020202020204" pitchFamily="34" charset="0"/>
              </a:rPr>
            </a:br>
            <a:endParaRPr lang="uk-UA" sz="1800" dirty="0"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6F7532C-2F05-4197-8C8B-E4EF29F7D7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6074" y="4204486"/>
            <a:ext cx="3847132" cy="335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188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1" y="1"/>
            <a:ext cx="7128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3.6</a:t>
            </a: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Some examples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C7C91-80EF-4C75-9FBD-1CD809231176}"/>
              </a:ext>
            </a:extLst>
          </p:cNvPr>
          <p:cNvSpPr txBox="1"/>
          <p:nvPr/>
        </p:nvSpPr>
        <p:spPr>
          <a:xfrm>
            <a:off x="3912616" y="1239295"/>
            <a:ext cx="49213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sz="2400" b="1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workshop_part3_listing1.r</a:t>
            </a:r>
            <a:endParaRPr lang="uk-UA" sz="2400" b="1" dirty="0">
              <a:highlight>
                <a:srgbClr val="00FF00"/>
              </a:highligh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8EC687-4F78-4B2C-B4F2-92ED68E0332F}"/>
              </a:ext>
            </a:extLst>
          </p:cNvPr>
          <p:cNvSpPr txBox="1"/>
          <p:nvPr/>
        </p:nvSpPr>
        <p:spPr>
          <a:xfrm>
            <a:off x="4047631" y="482024"/>
            <a:ext cx="49045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cs typeface="Arial" panose="020B0604020202020204" pitchFamily="34" charset="0"/>
              </a:rPr>
              <a:t>Population pyramid: </a:t>
            </a:r>
            <a:r>
              <a:rPr lang="en-US" sz="2400" b="1" dirty="0">
                <a:solidFill>
                  <a:srgbClr val="000000"/>
                </a:solidFill>
                <a:highlight>
                  <a:srgbClr val="00FF00"/>
                </a:highlight>
                <a:cs typeface="Arial" panose="020B0604020202020204" pitchFamily="34" charset="0"/>
              </a:rPr>
              <a:t>static</a:t>
            </a:r>
            <a:endParaRPr lang="uk-UA" sz="2400" b="1" dirty="0">
              <a:highlight>
                <a:srgbClr val="00FF00"/>
              </a:highlight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DD0FC2-7392-4121-8292-EFC9B0B7F69D}"/>
              </a:ext>
            </a:extLst>
          </p:cNvPr>
          <p:cNvSpPr txBox="1"/>
          <p:nvPr/>
        </p:nvSpPr>
        <p:spPr>
          <a:xfrm>
            <a:off x="1709182" y="6615988"/>
            <a:ext cx="100502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400" b="1" dirty="0" err="1">
                <a:solidFill>
                  <a:schemeClr val="accent2">
                    <a:lumMod val="75000"/>
                  </a:schemeClr>
                </a:solidFill>
                <a:highlight>
                  <a:srgbClr val="FFFF00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See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highlight>
                  <a:srgbClr val="FFFF00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uk-UA" sz="2400" b="1" dirty="0" err="1">
                <a:solidFill>
                  <a:schemeClr val="accent2">
                    <a:lumMod val="75000"/>
                  </a:schemeClr>
                </a:solidFill>
                <a:highlight>
                  <a:srgbClr val="FFFF00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more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highlight>
                  <a:srgbClr val="FFFF00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https://yutannihilation.github.io/allYourFigureAreBelongToUs/ggthemes/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endParaRPr lang="uk-UA" sz="1800" b="1" dirty="0">
              <a:solidFill>
                <a:schemeClr val="accent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https://r-graph-gallery.com/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uk-UA" sz="1800" b="1" dirty="0">
              <a:solidFill>
                <a:schemeClr val="accent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2114B7AB-C747-485C-9BDC-7B9DB49BD39C}"/>
              </a:ext>
            </a:extLst>
          </p:cNvPr>
          <p:cNvGrpSpPr/>
          <p:nvPr/>
        </p:nvGrpSpPr>
        <p:grpSpPr>
          <a:xfrm>
            <a:off x="4000737" y="2017779"/>
            <a:ext cx="4303327" cy="4354346"/>
            <a:chOff x="31532" y="1791251"/>
            <a:chExt cx="4303327" cy="4354346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2211F3DC-6182-4B12-9D00-8380933DA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532" y="1791251"/>
              <a:ext cx="3248521" cy="1800000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CF211C61-BF70-4911-A7AE-70D1324B5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5023" y="3068424"/>
              <a:ext cx="3204106" cy="1800000"/>
            </a:xfrm>
            <a:prstGeom prst="rect">
              <a:avLst/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2BFC335D-0CA3-4048-BF9A-8AA4E1EBC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36031" y="4345597"/>
              <a:ext cx="3198828" cy="18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1869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1680369" y="3383026"/>
            <a:ext cx="9791746" cy="37808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42474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en-US" altLang="uk-UA" sz="5998" b="1" dirty="0">
                <a:solidFill>
                  <a:srgbClr val="C00000"/>
                </a:solidFill>
                <a:latin typeface="Courier New" panose="02070309020205020404" pitchFamily="49" charset="0"/>
              </a:rPr>
              <a:t>Thank you for your attention</a:t>
            </a:r>
            <a:r>
              <a:rPr lang="uk-UA" altLang="uk-UA" sz="5998" b="1" dirty="0">
                <a:solidFill>
                  <a:srgbClr val="C00000"/>
                </a:solidFill>
                <a:latin typeface="Courier New" panose="02070309020205020404" pitchFamily="49" charset="0"/>
              </a:rPr>
              <a:t>!</a:t>
            </a:r>
            <a:endParaRPr lang="en-US" altLang="uk-UA" sz="5998" b="1" dirty="0">
              <a:solidFill>
                <a:srgbClr val="FFFFFF"/>
              </a:solidFill>
              <a:latin typeface="Courier New" panose="02070309020205020404" pitchFamily="49" charset="0"/>
            </a:endParaRP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endParaRPr lang="ru-RU" altLang="uk-UA" sz="3199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endParaRPr lang="ru-RU" altLang="uk-UA" sz="3199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endParaRPr lang="ru-RU" altLang="uk-UA" sz="3199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r>
              <a:rPr lang="en-US" altLang="uk-UA" sz="3199" i="1" dirty="0">
                <a:solidFill>
                  <a:srgbClr val="C00000"/>
                </a:solidFill>
                <a:latin typeface="Comic Sans MS" panose="030F0702030302020204" pitchFamily="66" charset="0"/>
              </a:rPr>
              <a:t>E-mail</a:t>
            </a:r>
            <a:r>
              <a:rPr lang="en-US" altLang="uk-UA" sz="3199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: </a:t>
            </a:r>
            <a:r>
              <a:rPr lang="en-US" altLang="uk-UA" sz="3199" b="1" i="1" dirty="0" err="1">
                <a:solidFill>
                  <a:srgbClr val="1616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v.cherlinka</a:t>
            </a:r>
            <a:r>
              <a:rPr lang="uk-UA" altLang="uk-UA" sz="3199" b="1" i="1" dirty="0">
                <a:solidFill>
                  <a:srgbClr val="1616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@</a:t>
            </a:r>
            <a:r>
              <a:rPr lang="en-US" altLang="uk-UA" sz="3199" b="1" i="1" dirty="0">
                <a:solidFill>
                  <a:srgbClr val="1616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chnu.edu.ua</a:t>
            </a:r>
            <a:r>
              <a:rPr lang="uk-UA" altLang="uk-UA" sz="3199" b="1" i="1" dirty="0">
                <a:solidFill>
                  <a:srgbClr val="1616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r>
              <a:rPr lang="uk-UA" altLang="uk-UA" sz="3199" i="1" u="sng" dirty="0">
                <a:solidFill>
                  <a:srgbClr val="191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hlinkClick r:id="rId4"/>
              </a:rPr>
              <a:t> </a:t>
            </a:r>
            <a:endParaRPr lang="en-US" altLang="uk-UA" sz="3199" b="1" i="1" dirty="0">
              <a:solidFill>
                <a:srgbClr val="1919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algn="ctr" eaLnBrk="1">
              <a:lnSpc>
                <a:spcPct val="93000"/>
              </a:lnSpc>
              <a:buSzPct val="100000"/>
            </a:pPr>
            <a:endParaRPr lang="en-US" altLang="uk-UA" sz="4799" b="1" dirty="0">
              <a:solidFill>
                <a:srgbClr val="FFFFFF"/>
              </a:solidFill>
              <a:latin typeface="Courier New" panose="02070309020205020404" pitchFamily="49" charset="0"/>
            </a:endParaRPr>
          </a:p>
          <a:p>
            <a:pPr algn="ctr" eaLnBrk="1">
              <a:lnSpc>
                <a:spcPct val="93000"/>
              </a:lnSpc>
              <a:buSzPct val="100000"/>
            </a:pPr>
            <a:endParaRPr lang="en-US" altLang="uk-UA" sz="4799" dirty="0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 algn="ctr" eaLnBrk="1">
              <a:lnSpc>
                <a:spcPct val="93000"/>
              </a:lnSpc>
              <a:buSzPct val="100000"/>
            </a:pPr>
            <a:endParaRPr lang="en-US" altLang="uk-UA" sz="3199" i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4247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132033A-0212-4001-9229-53A67E56AF3F}"/>
              </a:ext>
            </a:extLst>
          </p:cNvPr>
          <p:cNvSpPr txBox="1"/>
          <p:nvPr/>
        </p:nvSpPr>
        <p:spPr>
          <a:xfrm>
            <a:off x="7223943" y="2213788"/>
            <a:ext cx="45427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35237">
              <a:tabLst>
                <a:tab pos="307616" algn="l"/>
              </a:tabLst>
            </a:pPr>
            <a:r>
              <a:rPr lang="en-US" sz="1600" b="1" kern="0" dirty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Classifying Satellite Imagery in R </a:t>
            </a: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202855" algn="l"/>
              </a:tabLst>
            </a:pPr>
            <a:r>
              <a:rPr lang="en-US" sz="1600" kern="0" dirty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4.1 Loading packages and preparing the data</a:t>
            </a: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202855" algn="l"/>
              </a:tabLst>
            </a:pPr>
            <a:r>
              <a:rPr lang="en-US" sz="1600" kern="0" dirty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4.2 Exploring the imagery</a:t>
            </a: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202855" algn="l"/>
              </a:tabLst>
            </a:pPr>
            <a:r>
              <a:rPr lang="en-US" sz="1600" kern="0" dirty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4.3 Calculating NDVI</a:t>
            </a: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202855" algn="l"/>
              </a:tabLst>
            </a:pPr>
            <a:r>
              <a:rPr lang="en-US" sz="1600" kern="0" dirty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4.4 Supervised Classification</a:t>
            </a:r>
          </a:p>
          <a:p>
            <a:pPr marL="202855" indent="135237">
              <a:tabLst>
                <a:tab pos="202855" algn="l"/>
              </a:tabLst>
            </a:pP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35237">
              <a:tabLst>
                <a:tab pos="307616" algn="l"/>
              </a:tabLst>
            </a:pPr>
            <a:r>
              <a:rPr lang="en-US" sz="1600" b="1" kern="0" dirty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16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SOC sequestration potential modelling</a:t>
            </a: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472853" algn="l"/>
              </a:tabLst>
            </a:pPr>
            <a:r>
              <a:rPr lang="en-US" sz="1600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5.1 Data harmonization</a:t>
            </a: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472853" algn="l"/>
              </a:tabLst>
            </a:pPr>
            <a:r>
              <a:rPr lang="en-US" sz="1600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5.2 Model running</a:t>
            </a: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472853" algn="l"/>
              </a:tabLst>
            </a:pPr>
            <a:r>
              <a:rPr lang="en-US" sz="1600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5.3 Maps creation</a:t>
            </a: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831433-72FA-462B-A999-1768D1FB36B6}"/>
              </a:ext>
            </a:extLst>
          </p:cNvPr>
          <p:cNvSpPr txBox="1"/>
          <p:nvPr/>
        </p:nvSpPr>
        <p:spPr>
          <a:xfrm>
            <a:off x="1645751" y="547943"/>
            <a:ext cx="7593300" cy="621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35237"/>
            <a:r>
              <a:rPr lang="en-US" sz="16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Introduction to R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	Why use R?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1.2	Obtaining and installing R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1.3	Working with R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1.4	Packages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1.5	Using output as input: reusing results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1.6	GIS-based Modelling Spatially Distributed </a:t>
            </a: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Phenomena with Limited Data </a:t>
            </a: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(on soil mapping example)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35237"/>
            <a:endParaRPr lang="en-US" sz="1600" b="1" kern="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35237"/>
            <a:r>
              <a:rPr lang="en-US" sz="16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Creating a dataset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2.1	Understanding datasets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	Data structures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2.3	Data input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2.4	Annotating datasets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2.5	Useful functions for working with data objects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35237"/>
            <a:endParaRPr lang="en-US" sz="1600" b="1" kern="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35237"/>
            <a:r>
              <a:rPr lang="en-US" sz="18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Getting started with graphs</a:t>
            </a:r>
            <a:endParaRPr lang="uk-UA" sz="18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8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3.1	Working with graphs </a:t>
            </a:r>
            <a:endParaRPr lang="uk-UA" sz="18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8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3.2	A simple example </a:t>
            </a:r>
            <a:endParaRPr lang="uk-UA" sz="18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8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3.3	Graphical parameters </a:t>
            </a:r>
            <a:endParaRPr lang="uk-UA" sz="18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8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3.4	Adding text, customized axes, and legends </a:t>
            </a:r>
            <a:endParaRPr lang="uk-UA" sz="18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8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3.5	Combining graphs. </a:t>
            </a:r>
          </a:p>
          <a:p>
            <a:pPr indent="171427">
              <a:tabLst>
                <a:tab pos="307616" algn="l"/>
              </a:tabLst>
            </a:pPr>
            <a:r>
              <a:rPr lang="en-US" sz="18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Creating a figure arrangement with fine control</a:t>
            </a:r>
            <a:endParaRPr lang="uk-UA" sz="18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FD6C14-0EFA-4533-960E-8227EAD6A1A1}"/>
              </a:ext>
            </a:extLst>
          </p:cNvPr>
          <p:cNvSpPr txBox="1"/>
          <p:nvPr/>
        </p:nvSpPr>
        <p:spPr>
          <a:xfrm>
            <a:off x="6791895" y="179437"/>
            <a:ext cx="5038328" cy="784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99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endParaRPr lang="uk-UA" sz="4499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275A99A-9A78-44F2-BE28-9329EF609FA8}"/>
              </a:ext>
            </a:extLst>
          </p:cNvPr>
          <p:cNvSpPr/>
          <p:nvPr/>
        </p:nvSpPr>
        <p:spPr bwMode="auto">
          <a:xfrm>
            <a:off x="1759287" y="4571925"/>
            <a:ext cx="5392648" cy="2232248"/>
          </a:xfrm>
          <a:prstGeom prst="rect">
            <a:avLst/>
          </a:prstGeom>
          <a:noFill/>
          <a:ln w="698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75" tIns="34287" rIns="68575" bIns="34287" numCol="1" rtlCol="0" anchor="t" anchorCtr="0" compatLnSpc="1">
            <a:prstTxWarp prst="textNoShape">
              <a:avLst/>
            </a:prstTxWarp>
          </a:bodyPr>
          <a:lstStyle/>
          <a:p>
            <a:pPr defTabSz="336902" eaLnBrk="1">
              <a:lnSpc>
                <a:spcPct val="93000"/>
              </a:lnSpc>
              <a:buClr>
                <a:srgbClr val="000000"/>
              </a:buClr>
              <a:buSzPct val="100000"/>
            </a:pPr>
            <a:endParaRPr lang="uk-UA" sz="30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2" y="1"/>
            <a:ext cx="5040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3.1. Working with graphs 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68CE6A-B57D-43FE-926E-D211B0A2FF77}"/>
              </a:ext>
            </a:extLst>
          </p:cNvPr>
          <p:cNvSpPr txBox="1"/>
          <p:nvPr/>
        </p:nvSpPr>
        <p:spPr>
          <a:xfrm>
            <a:off x="1674502" y="667170"/>
            <a:ext cx="100800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R is an amazing platform for building graphs. In a typical interactive session, you build a graph one statement at a time, adding features, until you have what you want</a:t>
            </a:r>
            <a:r>
              <a:rPr lang="en-US" sz="1800" b="1" dirty="0">
                <a:cs typeface="Arial" panose="020B0604020202020204" pitchFamily="34" charset="0"/>
              </a:rPr>
              <a:t> </a:t>
            </a:r>
            <a:endParaRPr lang="uk-UA" sz="1800" b="1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B941B9-6F0A-448F-A957-85E5784D3B6B}"/>
              </a:ext>
            </a:extLst>
          </p:cNvPr>
          <p:cNvSpPr txBox="1"/>
          <p:nvPr/>
        </p:nvSpPr>
        <p:spPr>
          <a:xfrm>
            <a:off x="1859121" y="1489196"/>
            <a:ext cx="989924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attach(</a:t>
            </a:r>
            <a:r>
              <a:rPr lang="en-US" sz="1800" b="1" dirty="0" err="1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mtcars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sz="1800" dirty="0">
                <a:solidFill>
                  <a:srgbClr val="003366"/>
                </a:solidFill>
                <a:cs typeface="Arial" panose="020B0604020202020204" pitchFamily="34" charset="0"/>
              </a:rPr>
              <a:t>#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 attaches the data frame </a:t>
            </a:r>
            <a:r>
              <a:rPr lang="en-US" sz="1800" dirty="0" err="1">
                <a:solidFill>
                  <a:srgbClr val="335426"/>
                </a:solidFill>
                <a:latin typeface="Courier"/>
              </a:rPr>
              <a:t>mtcars</a:t>
            </a:r>
            <a:r>
              <a:rPr lang="en-US" sz="1000" dirty="0"/>
              <a:t> </a:t>
            </a:r>
            <a:br>
              <a:rPr lang="en-US" sz="1800" dirty="0">
                <a:solidFill>
                  <a:srgbClr val="003366"/>
                </a:solidFill>
                <a:cs typeface="Arial" panose="020B0604020202020204" pitchFamily="34" charset="0"/>
              </a:rPr>
            </a:b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</a:t>
            </a:r>
            <a:r>
              <a:rPr lang="en-US" sz="1800" b="1" dirty="0" err="1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wt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mpg) </a:t>
            </a:r>
            <a:r>
              <a:rPr lang="en-US" sz="1800" dirty="0">
                <a:solidFill>
                  <a:srgbClr val="003366"/>
                </a:solidFill>
                <a:cs typeface="Arial" panose="020B0604020202020204" pitchFamily="34" charset="0"/>
              </a:rPr>
              <a:t>#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opens a graphics window and generates a scatter plot between automobile </a:t>
            </a:r>
          </a:p>
          <a:p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          				weight on the horizontal axis and miles per gallon on the vertical axis</a:t>
            </a:r>
            <a:r>
              <a:rPr lang="en-US" sz="1000" dirty="0"/>
              <a:t> </a:t>
            </a:r>
            <a:br>
              <a:rPr lang="en-US" sz="1000" dirty="0"/>
            </a:br>
            <a:r>
              <a:rPr lang="en-US" sz="1800" b="1" dirty="0" err="1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abline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800" b="1" dirty="0" err="1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lm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800" b="1" dirty="0" err="1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mpg~wt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 </a:t>
            </a:r>
            <a:r>
              <a:rPr lang="en-US" sz="1800" dirty="0">
                <a:solidFill>
                  <a:srgbClr val="003366"/>
                </a:solidFill>
                <a:cs typeface="Arial" panose="020B0604020202020204" pitchFamily="34" charset="0"/>
              </a:rPr>
              <a:t>#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adds a line of best fit</a:t>
            </a:r>
            <a:r>
              <a:rPr lang="en-US" sz="1000" dirty="0"/>
              <a:t> </a:t>
            </a:r>
            <a:br>
              <a:rPr lang="en-US" sz="1000" dirty="0"/>
            </a:b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title("Regression of MPG on Weight") </a:t>
            </a:r>
            <a:r>
              <a:rPr lang="en-US" sz="1800" dirty="0">
                <a:solidFill>
                  <a:srgbClr val="003366"/>
                </a:solidFill>
                <a:cs typeface="Arial" panose="020B0604020202020204" pitchFamily="34" charset="0"/>
              </a:rPr>
              <a:t># </a:t>
            </a:r>
            <a:r>
              <a:rPr lang="sq-AL" sz="1800" dirty="0">
                <a:solidFill>
                  <a:srgbClr val="000000"/>
                </a:solidFill>
                <a:latin typeface="NewBaskerville-Roman"/>
              </a:rPr>
              <a:t>adds a title</a:t>
            </a:r>
            <a:r>
              <a:rPr lang="sq-AL" sz="1000" dirty="0"/>
              <a:t> </a:t>
            </a:r>
            <a:br>
              <a:rPr lang="en-US" sz="1800" dirty="0">
                <a:solidFill>
                  <a:srgbClr val="003366"/>
                </a:solidFill>
                <a:cs typeface="Arial" panose="020B0604020202020204" pitchFamily="34" charset="0"/>
              </a:rPr>
            </a:b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detach(</a:t>
            </a:r>
            <a:r>
              <a:rPr lang="en-US" sz="1800" b="1" dirty="0" err="1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mtcars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sz="1800" dirty="0">
                <a:solidFill>
                  <a:srgbClr val="003366"/>
                </a:solidFill>
                <a:cs typeface="Arial" panose="020B0604020202020204" pitchFamily="34" charset="0"/>
              </a:rPr>
              <a:t># </a:t>
            </a:r>
            <a:r>
              <a:rPr lang="en-US" sz="1800" dirty="0">
                <a:solidFill>
                  <a:srgbClr val="000000"/>
                </a:solidFill>
                <a:latin typeface="NewBaskerville-Roman"/>
                <a:cs typeface="Arial" panose="020B0604020202020204" pitchFamily="34" charset="0"/>
              </a:rPr>
              <a:t>de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taches the data frame </a:t>
            </a:r>
            <a:r>
              <a:rPr lang="en-US" sz="1800" dirty="0" err="1">
                <a:solidFill>
                  <a:srgbClr val="335426"/>
                </a:solidFill>
                <a:latin typeface="Courier"/>
              </a:rPr>
              <a:t>mtcars</a:t>
            </a:r>
            <a:br>
              <a:rPr lang="en-US" sz="1800" dirty="0">
                <a:solidFill>
                  <a:srgbClr val="003366"/>
                </a:solidFill>
                <a:cs typeface="Arial" panose="020B0604020202020204" pitchFamily="34" charset="0"/>
              </a:rPr>
            </a:br>
            <a:endParaRPr lang="uk-UA" sz="1800" dirty="0">
              <a:solidFill>
                <a:srgbClr val="003366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7BBDF9-2A3A-44C2-9353-76CBEE101872}"/>
              </a:ext>
            </a:extLst>
          </p:cNvPr>
          <p:cNvSpPr txBox="1"/>
          <p:nvPr/>
        </p:nvSpPr>
        <p:spPr>
          <a:xfrm>
            <a:off x="6810246" y="3108881"/>
            <a:ext cx="51130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Saving graphs via the GUI:</a:t>
            </a:r>
            <a:endParaRPr lang="uk-UA" sz="2800" dirty="0"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60FEDA-787F-4930-BBC8-F914CA41EC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3563" y="3632102"/>
            <a:ext cx="4846869" cy="33212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BC24EA-D8ED-4341-8FD9-1C0611CDEAF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00" t="39834" r="14278" b="22044"/>
          <a:stretch/>
        </p:blipFill>
        <p:spPr>
          <a:xfrm>
            <a:off x="7220569" y="3632102"/>
            <a:ext cx="4128409" cy="247704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396E6CF-C249-4E9E-9B70-509B9C86DF0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280" t="20773" r="24990" b="55459"/>
          <a:stretch/>
        </p:blipFill>
        <p:spPr>
          <a:xfrm>
            <a:off x="6641560" y="6212797"/>
            <a:ext cx="5113020" cy="134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421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2" y="1"/>
            <a:ext cx="5040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3.2. A simple example 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68CE6A-B57D-43FE-926E-D211B0A2FF77}"/>
              </a:ext>
            </a:extLst>
          </p:cNvPr>
          <p:cNvSpPr txBox="1"/>
          <p:nvPr/>
        </p:nvSpPr>
        <p:spPr>
          <a:xfrm>
            <a:off x="1936408" y="3098219"/>
            <a:ext cx="9643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Input this data using the following code:</a:t>
            </a:r>
            <a:endParaRPr lang="uk-UA" sz="1800" b="1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B941B9-6F0A-448F-A957-85E5784D3B6B}"/>
              </a:ext>
            </a:extLst>
          </p:cNvPr>
          <p:cNvSpPr txBox="1"/>
          <p:nvPr/>
        </p:nvSpPr>
        <p:spPr>
          <a:xfrm>
            <a:off x="1680368" y="3467551"/>
            <a:ext cx="98992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dose &lt;- c(20, 30, 40, 45, 60)</a:t>
            </a:r>
          </a:p>
          <a:p>
            <a:r>
              <a:rPr lang="pl-PL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drugA &lt;- c(16, 20, 27, 40, 60)</a:t>
            </a:r>
          </a:p>
          <a:p>
            <a:r>
              <a:rPr lang="pl-PL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drugB &lt;- c(15, 18, 25, 31, 40)</a:t>
            </a:r>
            <a:endParaRPr lang="en-US" sz="1800" b="1" dirty="0">
              <a:solidFill>
                <a:srgbClr val="0033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800" b="1" dirty="0">
              <a:solidFill>
                <a:srgbClr val="0033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l-PL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plot(dose, drugA, type="b")</a:t>
            </a:r>
            <a:endParaRPr lang="uk-UA" sz="1800" b="1" dirty="0">
              <a:solidFill>
                <a:srgbClr val="0033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24D0F9-82C7-43BE-AC9B-9331A35CED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7191" y="414897"/>
            <a:ext cx="6451516" cy="26397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9B3D598-FF62-46A0-816F-97002389F5E0}"/>
              </a:ext>
            </a:extLst>
          </p:cNvPr>
          <p:cNvSpPr txBox="1"/>
          <p:nvPr/>
        </p:nvSpPr>
        <p:spPr>
          <a:xfrm>
            <a:off x="1936408" y="4274601"/>
            <a:ext cx="9643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A simple line graph relating dose to response for drug A can be created using:</a:t>
            </a:r>
            <a:endParaRPr lang="uk-UA" sz="1800" b="1" dirty="0"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47E3B0-A348-4A1E-9647-6A0435475BB5}"/>
              </a:ext>
            </a:extLst>
          </p:cNvPr>
          <p:cNvSpPr txBox="1"/>
          <p:nvPr/>
        </p:nvSpPr>
        <p:spPr>
          <a:xfrm>
            <a:off x="1680369" y="4952182"/>
            <a:ext cx="547467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plot()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is a generic function that plots objects in R (its output varies according to the type of object being plotted). In this case, </a:t>
            </a:r>
            <a:r>
              <a:rPr lang="en-US" sz="1800" dirty="0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plot(</a:t>
            </a:r>
            <a:r>
              <a:rPr lang="en-US" sz="1800" i="1" dirty="0">
                <a:solidFill>
                  <a:srgbClr val="335426"/>
                </a:solidFill>
                <a:highlight>
                  <a:srgbClr val="00FFFF"/>
                </a:highlight>
                <a:latin typeface="CourierStd-Oblique"/>
              </a:rPr>
              <a:t>x</a:t>
            </a:r>
            <a:r>
              <a:rPr lang="en-US" sz="1800" dirty="0">
                <a:solidFill>
                  <a:srgbClr val="000000"/>
                </a:solidFill>
                <a:highlight>
                  <a:srgbClr val="00FFFF"/>
                </a:highlight>
                <a:latin typeface="NewBaskerville-Roman"/>
              </a:rPr>
              <a:t>, </a:t>
            </a:r>
            <a:r>
              <a:rPr lang="en-US" sz="1800" i="1" dirty="0">
                <a:solidFill>
                  <a:srgbClr val="335426"/>
                </a:solidFill>
                <a:highlight>
                  <a:srgbClr val="00FFFF"/>
                </a:highlight>
                <a:latin typeface="CourierStd-Oblique"/>
              </a:rPr>
              <a:t>y</a:t>
            </a:r>
            <a:r>
              <a:rPr lang="en-US" sz="1800" dirty="0">
                <a:solidFill>
                  <a:srgbClr val="000000"/>
                </a:solidFill>
                <a:highlight>
                  <a:srgbClr val="00FFFF"/>
                </a:highlight>
                <a:latin typeface="NewBaskerville-Roman"/>
              </a:rPr>
              <a:t>, </a:t>
            </a:r>
            <a:r>
              <a:rPr lang="en-US" sz="1800" dirty="0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type="b")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places </a:t>
            </a:r>
            <a:r>
              <a:rPr lang="en-US" sz="1800" i="1" dirty="0">
                <a:solidFill>
                  <a:srgbClr val="335426"/>
                </a:solidFill>
                <a:latin typeface="CourierStd-Oblique"/>
              </a:rPr>
              <a:t>x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on the horizontal axis and </a:t>
            </a:r>
            <a:r>
              <a:rPr lang="en-US" sz="1800" i="1" dirty="0">
                <a:solidFill>
                  <a:srgbClr val="335426"/>
                </a:solidFill>
                <a:latin typeface="CourierStd-Oblique"/>
              </a:rPr>
              <a:t>y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on the vertical</a:t>
            </a:r>
            <a:br>
              <a:rPr lang="en-US" sz="1800" dirty="0">
                <a:solidFill>
                  <a:srgbClr val="000000"/>
                </a:solidFill>
                <a:latin typeface="NewBaskerville-Roman"/>
              </a:rPr>
            </a:b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axis, plots the (</a:t>
            </a:r>
            <a:r>
              <a:rPr lang="en-US" sz="1800" i="1" dirty="0">
                <a:solidFill>
                  <a:srgbClr val="000000"/>
                </a:solidFill>
                <a:latin typeface="NewBaskerville-Italic"/>
              </a:rPr>
              <a:t>x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, </a:t>
            </a:r>
            <a:r>
              <a:rPr lang="en-US" sz="1800" i="1" dirty="0">
                <a:solidFill>
                  <a:srgbClr val="000000"/>
                </a:solidFill>
                <a:latin typeface="NewBaskerville-Italic"/>
              </a:rPr>
              <a:t>y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) data points, and connects them with line segments. </a:t>
            </a:r>
            <a:br>
              <a:rPr lang="en-US" sz="1800" dirty="0">
                <a:solidFill>
                  <a:srgbClr val="000000"/>
                </a:solidFill>
                <a:latin typeface="NewBaskerville-Roman"/>
              </a:rPr>
            </a:b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The option </a:t>
            </a:r>
            <a:r>
              <a:rPr lang="en-US" sz="1800" dirty="0">
                <a:solidFill>
                  <a:srgbClr val="335426"/>
                </a:solidFill>
                <a:highlight>
                  <a:srgbClr val="99CCFF"/>
                </a:highlight>
                <a:latin typeface="Courier"/>
              </a:rPr>
              <a:t>type="b"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indicates that both points and lines should be plotted. Use </a:t>
            </a:r>
            <a:r>
              <a:rPr lang="en-US" sz="1800" b="1" dirty="0">
                <a:solidFill>
                  <a:srgbClr val="003366"/>
                </a:solidFill>
                <a:latin typeface="Courier"/>
              </a:rPr>
              <a:t>help(plot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)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to view other options. </a:t>
            </a:r>
            <a:endParaRPr lang="uk-UA" sz="18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477BA6-4A72-426C-9DC3-D6DE4C6D21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5042" y="4847825"/>
            <a:ext cx="4604365" cy="268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9524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2" y="1"/>
            <a:ext cx="5040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3.3. Graphical parameters 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B941B9-6F0A-448F-A957-85E5784D3B6B}"/>
              </a:ext>
            </a:extLst>
          </p:cNvPr>
          <p:cNvSpPr txBox="1"/>
          <p:nvPr/>
        </p:nvSpPr>
        <p:spPr>
          <a:xfrm>
            <a:off x="1929715" y="2260642"/>
            <a:ext cx="979926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opar &lt;- par(no.readonly=TRUE)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 makes a copy of the current settings</a:t>
            </a:r>
            <a:r>
              <a:rPr lang="en-US" sz="1000" b="1" dirty="0"/>
              <a:t> </a:t>
            </a:r>
            <a:endParaRPr lang="pl-PL" sz="1800" b="1" dirty="0">
              <a:solidFill>
                <a:srgbClr val="0033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l-PL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par(lty=2, pch=17)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change the default line type to dashed (</a:t>
            </a:r>
            <a:r>
              <a:rPr lang="en-US" sz="1800" b="1" dirty="0" err="1">
                <a:solidFill>
                  <a:srgbClr val="335426"/>
                </a:solidFill>
                <a:latin typeface="Courier"/>
              </a:rPr>
              <a:t>lty</a:t>
            </a:r>
            <a:r>
              <a:rPr lang="en-US" sz="1800" b="1" dirty="0">
                <a:solidFill>
                  <a:srgbClr val="335426"/>
                </a:solidFill>
                <a:latin typeface="Courier"/>
              </a:rPr>
              <a:t>=2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) and the default symbol</a:t>
            </a:r>
          </a:p>
          <a:p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                                                    for plotting points to a solid triangle (</a:t>
            </a:r>
            <a:r>
              <a:rPr lang="en-US" sz="1800" b="1" dirty="0" err="1">
                <a:solidFill>
                  <a:srgbClr val="335426"/>
                </a:solidFill>
                <a:latin typeface="Courier"/>
              </a:rPr>
              <a:t>pch</a:t>
            </a:r>
            <a:r>
              <a:rPr lang="en-US" sz="1800" b="1" dirty="0">
                <a:solidFill>
                  <a:srgbClr val="335426"/>
                </a:solidFill>
                <a:latin typeface="Courier"/>
              </a:rPr>
              <a:t>=17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)</a:t>
            </a:r>
            <a:r>
              <a:rPr lang="en-US" sz="1000" b="1" dirty="0"/>
              <a:t> </a:t>
            </a:r>
            <a:br>
              <a:rPr lang="en-US" sz="1000" b="1" dirty="0"/>
            </a:br>
            <a:r>
              <a:rPr lang="pl-PL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plot(dose, drugA, type="b")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</a:t>
            </a:r>
            <a:r>
              <a:rPr lang="en-US" sz="1800" b="1" dirty="0">
                <a:solidFill>
                  <a:schemeClr val="tx1"/>
                </a:solidFill>
                <a:latin typeface="NewBaskerville-Roman"/>
                <a:cs typeface="Courier New" panose="02070309020205020404" pitchFamily="49" charset="0"/>
              </a:rPr>
              <a:t>plot figure</a:t>
            </a:r>
            <a:endParaRPr lang="pl-PL" sz="1800" b="1" dirty="0">
              <a:solidFill>
                <a:schemeClr val="tx1"/>
              </a:solidFill>
              <a:latin typeface="NewBaskerville-Roman"/>
              <a:cs typeface="Courier New" panose="02070309020205020404" pitchFamily="49" charset="0"/>
            </a:endParaRPr>
          </a:p>
          <a:p>
            <a:r>
              <a:rPr lang="pl-PL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par(opar)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</a:t>
            </a:r>
            <a:r>
              <a:rPr lang="en-US" sz="1800" b="1" dirty="0">
                <a:solidFill>
                  <a:schemeClr val="tx1"/>
                </a:solidFill>
                <a:latin typeface="NewBaskerville-Roman"/>
                <a:cs typeface="Courier New" panose="02070309020205020404" pitchFamily="49" charset="0"/>
              </a:rPr>
              <a:t>back to default parameters</a:t>
            </a:r>
            <a:endParaRPr lang="uk-UA" sz="1800" b="1" dirty="0">
              <a:solidFill>
                <a:schemeClr val="tx1"/>
              </a:solidFill>
              <a:latin typeface="NewBaskerville-Roman"/>
              <a:cs typeface="Courier New" panose="02070309020205020404" pitchFamily="49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8FBA09-76B5-4292-B1B4-D0EAEB973BD7}"/>
              </a:ext>
            </a:extLst>
          </p:cNvPr>
          <p:cNvSpPr txBox="1"/>
          <p:nvPr/>
        </p:nvSpPr>
        <p:spPr>
          <a:xfrm>
            <a:off x="1680369" y="423548"/>
            <a:ext cx="1004861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You can customize many features of a graph (</a:t>
            </a:r>
            <a:r>
              <a:rPr lang="en-US" sz="1800" b="1" dirty="0">
                <a:solidFill>
                  <a:srgbClr val="000000"/>
                </a:solidFill>
                <a:highlight>
                  <a:srgbClr val="99CCFF"/>
                </a:highlight>
                <a:latin typeface="NewBaskerville-Roman"/>
              </a:rPr>
              <a:t>fonts, colors, axes, and labels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) through options called </a:t>
            </a:r>
            <a:r>
              <a:rPr lang="en-US" sz="1800" b="1" i="1" dirty="0">
                <a:solidFill>
                  <a:srgbClr val="000000"/>
                </a:solidFill>
                <a:latin typeface="NewBaskerville-Italic"/>
              </a:rPr>
              <a:t>graphical parameters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. One way is to specify these options through the </a:t>
            </a:r>
            <a:r>
              <a:rPr lang="en-US" sz="1800" b="1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par()</a:t>
            </a:r>
            <a:r>
              <a:rPr lang="uk-UA" sz="1800" b="1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function. Values set in this manner will be in effect for the rest of the session or until they’re changed. The format is </a:t>
            </a:r>
            <a:r>
              <a:rPr lang="en-US" sz="1800" b="1" dirty="0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par(</a:t>
            </a:r>
            <a:r>
              <a:rPr lang="en-US" sz="1800" b="1" i="1" dirty="0" err="1">
                <a:solidFill>
                  <a:srgbClr val="335426"/>
                </a:solidFill>
                <a:highlight>
                  <a:srgbClr val="00FFFF"/>
                </a:highlight>
                <a:latin typeface="CourierStd-Oblique"/>
              </a:rPr>
              <a:t>optionname</a:t>
            </a:r>
            <a:r>
              <a:rPr lang="en-US" sz="1800" b="1" i="1" dirty="0">
                <a:solidFill>
                  <a:srgbClr val="335426"/>
                </a:solidFill>
                <a:highlight>
                  <a:srgbClr val="00FFFF"/>
                </a:highlight>
                <a:latin typeface="CourierStd-Oblique"/>
              </a:rPr>
              <a:t>=value</a:t>
            </a:r>
            <a:r>
              <a:rPr lang="en-US" sz="1800" b="1" dirty="0">
                <a:solidFill>
                  <a:srgbClr val="000000"/>
                </a:solidFill>
                <a:highlight>
                  <a:srgbClr val="00FFFF"/>
                </a:highlight>
                <a:latin typeface="NewBaskerville-Roman"/>
              </a:rPr>
              <a:t>, </a:t>
            </a:r>
            <a:r>
              <a:rPr lang="en-US" sz="1800" b="1" i="1" dirty="0" err="1">
                <a:solidFill>
                  <a:srgbClr val="335426"/>
                </a:solidFill>
                <a:highlight>
                  <a:srgbClr val="00FFFF"/>
                </a:highlight>
                <a:latin typeface="CourierStd-Oblique"/>
              </a:rPr>
              <a:t>optionname</a:t>
            </a:r>
            <a:r>
              <a:rPr lang="en-US" sz="1800" b="1" i="1" dirty="0">
                <a:solidFill>
                  <a:srgbClr val="335426"/>
                </a:solidFill>
                <a:highlight>
                  <a:srgbClr val="00FFFF"/>
                </a:highlight>
                <a:latin typeface="CourierStd-Oblique"/>
              </a:rPr>
              <a:t>=value</a:t>
            </a:r>
            <a:r>
              <a:rPr lang="en-US" sz="1800" b="1" dirty="0">
                <a:solidFill>
                  <a:srgbClr val="000000"/>
                </a:solidFill>
                <a:highlight>
                  <a:srgbClr val="00FFFF"/>
                </a:highlight>
                <a:latin typeface="NewBaskerville-Roman"/>
              </a:rPr>
              <a:t>, </a:t>
            </a:r>
            <a:r>
              <a:rPr lang="en-US" sz="1800" b="1" dirty="0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...)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. Specifying </a:t>
            </a:r>
            <a:r>
              <a:rPr lang="en-US" sz="1800" b="1" dirty="0">
                <a:solidFill>
                  <a:srgbClr val="335426"/>
                </a:solidFill>
                <a:latin typeface="Courier"/>
              </a:rPr>
              <a:t>par() 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without parameters produces a list of the current graphical settings. Adding the </a:t>
            </a:r>
            <a:r>
              <a:rPr lang="en-US" sz="1800" b="1" dirty="0" err="1">
                <a:solidFill>
                  <a:srgbClr val="335426"/>
                </a:solidFill>
                <a:highlight>
                  <a:srgbClr val="FF7C80"/>
                </a:highlight>
                <a:latin typeface="Courier"/>
              </a:rPr>
              <a:t>no.readonly</a:t>
            </a:r>
            <a:r>
              <a:rPr lang="en-US" sz="1800" b="1" dirty="0">
                <a:solidFill>
                  <a:srgbClr val="335426"/>
                </a:solidFill>
                <a:highlight>
                  <a:srgbClr val="FF7C80"/>
                </a:highlight>
                <a:latin typeface="Courier"/>
              </a:rPr>
              <a:t>=TRUE</a:t>
            </a:r>
            <a:r>
              <a:rPr lang="en-US" sz="1800" b="1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option produces a list of current graphical settings that can be modified.</a:t>
            </a:r>
            <a:r>
              <a:rPr lang="en-US" sz="1800" b="1" dirty="0"/>
              <a:t> </a:t>
            </a:r>
            <a:endParaRPr lang="uk-UA" sz="1800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AFE8439-07F9-458C-9ACB-9A716DC8A6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0794" y="4027482"/>
            <a:ext cx="3962701" cy="349970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EFF5E71-C0FD-42B5-A96D-98F9A94DC278}"/>
              </a:ext>
            </a:extLst>
          </p:cNvPr>
          <p:cNvSpPr txBox="1"/>
          <p:nvPr/>
        </p:nvSpPr>
        <p:spPr>
          <a:xfrm>
            <a:off x="6041391" y="4035472"/>
            <a:ext cx="568759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cs typeface="Arial" panose="020B0604020202020204" pitchFamily="34" charset="0"/>
              </a:rPr>
              <a:t>A second way to specify graphical parameters is by providing the </a:t>
            </a:r>
            <a:r>
              <a:rPr lang="en-US" sz="2000" i="1" dirty="0" err="1">
                <a:solidFill>
                  <a:srgbClr val="335426"/>
                </a:solidFill>
                <a:highlight>
                  <a:srgbClr val="00FF00"/>
                </a:highlight>
                <a:cs typeface="Arial" panose="020B0604020202020204" pitchFamily="34" charset="0"/>
              </a:rPr>
              <a:t>optionname</a:t>
            </a:r>
            <a:r>
              <a:rPr lang="en-US" sz="2000" i="1" dirty="0">
                <a:solidFill>
                  <a:srgbClr val="335426"/>
                </a:solidFill>
                <a:highlight>
                  <a:srgbClr val="00FF00"/>
                </a:highlight>
                <a:cs typeface="Arial" panose="020B0604020202020204" pitchFamily="34" charset="0"/>
              </a:rPr>
              <a:t>=value </a:t>
            </a:r>
            <a:r>
              <a:rPr lang="en-US" sz="2000" dirty="0">
                <a:solidFill>
                  <a:srgbClr val="000000"/>
                </a:solidFill>
                <a:cs typeface="Arial" panose="020B0604020202020204" pitchFamily="34" charset="0"/>
              </a:rPr>
              <a:t>pairs directly to a high-level plotting function. In this case, the options are only in effect for that specific graph. You could generate the same graph with this code: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endParaRPr lang="uk-UA" sz="2000" dirty="0"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0498CF-70DF-43DF-A7B2-693F00F0497B}"/>
              </a:ext>
            </a:extLst>
          </p:cNvPr>
          <p:cNvSpPr txBox="1"/>
          <p:nvPr/>
        </p:nvSpPr>
        <p:spPr>
          <a:xfrm>
            <a:off x="5673495" y="6431076"/>
            <a:ext cx="60759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plot(dose, drugA, type="b", lty=2, pch=17) </a:t>
            </a:r>
            <a:endParaRPr lang="uk-UA" sz="1800" b="1" dirty="0">
              <a:solidFill>
                <a:srgbClr val="0033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7559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2" y="1"/>
            <a:ext cx="5040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3.3.1. Symbols and lines 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8FBA09-76B5-4292-B1B4-D0EAEB973BD7}"/>
              </a:ext>
            </a:extLst>
          </p:cNvPr>
          <p:cNvSpPr txBox="1"/>
          <p:nvPr/>
        </p:nvSpPr>
        <p:spPr>
          <a:xfrm>
            <a:off x="1680369" y="423548"/>
            <a:ext cx="100486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The </a:t>
            </a:r>
            <a:r>
              <a:rPr lang="en-US" sz="1800" dirty="0" err="1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pch</a:t>
            </a:r>
            <a:r>
              <a:rPr lang="en-US" sz="1800" dirty="0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=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option specifies the symbols to use when plotting points. Possible values are shown in figure 3.4. For symbols 21 through 25, you can also specify the border (</a:t>
            </a:r>
            <a:r>
              <a:rPr lang="en-US" sz="1800" dirty="0">
                <a:solidFill>
                  <a:srgbClr val="335426"/>
                </a:solidFill>
                <a:highlight>
                  <a:srgbClr val="FF00FF"/>
                </a:highlight>
                <a:latin typeface="Courier"/>
              </a:rPr>
              <a:t>col=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) and fill (</a:t>
            </a:r>
            <a:r>
              <a:rPr lang="en-US" sz="1800" dirty="0" err="1">
                <a:solidFill>
                  <a:srgbClr val="335426"/>
                </a:solidFill>
                <a:highlight>
                  <a:srgbClr val="99CCFF"/>
                </a:highlight>
                <a:latin typeface="Courier"/>
              </a:rPr>
              <a:t>bg</a:t>
            </a:r>
            <a:r>
              <a:rPr lang="en-US" sz="1800" dirty="0">
                <a:solidFill>
                  <a:srgbClr val="335426"/>
                </a:solidFill>
                <a:highlight>
                  <a:srgbClr val="99CCFF"/>
                </a:highlight>
                <a:latin typeface="Courier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) colors.</a:t>
            </a:r>
            <a:br>
              <a:rPr lang="en-US" sz="1800" dirty="0">
                <a:solidFill>
                  <a:srgbClr val="000000"/>
                </a:solidFill>
                <a:latin typeface="NewBaskerville-Roman"/>
              </a:rPr>
            </a:b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Use </a:t>
            </a:r>
            <a:r>
              <a:rPr lang="en-US" sz="1800" dirty="0" err="1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lty</a:t>
            </a:r>
            <a:r>
              <a:rPr lang="en-US" sz="1800" dirty="0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=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to specify the type of line desired. The option values are shown in figure 3.5.</a:t>
            </a:r>
            <a:r>
              <a:rPr lang="en-US" sz="1000" dirty="0"/>
              <a:t> </a:t>
            </a:r>
            <a:endParaRPr lang="uk-UA" sz="18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0498CF-70DF-43DF-A7B2-693F00F0497B}"/>
              </a:ext>
            </a:extLst>
          </p:cNvPr>
          <p:cNvSpPr txBox="1"/>
          <p:nvPr/>
        </p:nvSpPr>
        <p:spPr>
          <a:xfrm>
            <a:off x="2795449" y="7226929"/>
            <a:ext cx="86563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rgbClr val="003366"/>
                </a:solidFill>
                <a:highlight>
                  <a:srgbClr val="00FF00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plot(dose, drugA, type="b", lty=3, lwd=3, pch=15, cex=2)</a:t>
            </a:r>
            <a:endParaRPr lang="uk-UA" sz="1800" b="1" dirty="0">
              <a:solidFill>
                <a:srgbClr val="003366"/>
              </a:solidFill>
              <a:highlight>
                <a:srgbClr val="00FF00"/>
              </a:highligh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D69AF1-6DC7-46BA-B046-F82A0B292B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501" y="1400358"/>
            <a:ext cx="7039957" cy="25816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71E2CD-9DA9-4C62-A9DB-965A88B011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5577" y="4067871"/>
            <a:ext cx="2657846" cy="30484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33AB43D-9B9D-4268-AFC5-FC7F660437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7843" y="4067870"/>
            <a:ext cx="3404379" cy="30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5676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2" y="1"/>
            <a:ext cx="5040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3.3.2. Colors 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8FBA09-76B5-4292-B1B4-D0EAEB973BD7}"/>
              </a:ext>
            </a:extLst>
          </p:cNvPr>
          <p:cNvSpPr txBox="1"/>
          <p:nvPr/>
        </p:nvSpPr>
        <p:spPr>
          <a:xfrm>
            <a:off x="1606518" y="364539"/>
            <a:ext cx="415901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You can specify colors in R by index, name, hexadecimal, RGB, or HSV. For example, 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col=1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NewBaskerville-Roman"/>
              </a:rPr>
              <a:t>, 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col="white"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NewBaskerville-Roman"/>
              </a:rPr>
              <a:t>,  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col="#FFFFFF"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NewBaskerville-Roman"/>
              </a:rPr>
              <a:t>, 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col=</a:t>
            </a:r>
            <a:r>
              <a:rPr lang="en-US" sz="1800" dirty="0" err="1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rgb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(1,1,1)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, and 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col=</a:t>
            </a:r>
            <a:r>
              <a:rPr lang="en-US" sz="1800" dirty="0" err="1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hsv</a:t>
            </a:r>
            <a:r>
              <a:rPr lang="en-US" sz="1800" dirty="0">
                <a:solidFill>
                  <a:srgbClr val="335426"/>
                </a:solidFill>
                <a:highlight>
                  <a:srgbClr val="FFFF00"/>
                </a:highlight>
                <a:latin typeface="Courier"/>
              </a:rPr>
              <a:t>(0,0,1)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are equivalent ways of specifying the color white. The function </a:t>
            </a:r>
            <a:r>
              <a:rPr lang="en-US" sz="1800" dirty="0" err="1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rgb</a:t>
            </a:r>
            <a:r>
              <a:rPr lang="en-US" sz="1800" dirty="0">
                <a:solidFill>
                  <a:srgbClr val="335426"/>
                </a:solidFill>
                <a:highlight>
                  <a:srgbClr val="00FF00"/>
                </a:highlight>
                <a:latin typeface="Courier"/>
              </a:rPr>
              <a:t>()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creates colors based on red-green-blue values, whereas </a:t>
            </a:r>
            <a:r>
              <a:rPr lang="en-US" sz="1800" dirty="0" err="1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hsv</a:t>
            </a:r>
            <a:r>
              <a:rPr lang="en-US" sz="1800" dirty="0">
                <a:solidFill>
                  <a:srgbClr val="335426"/>
                </a:solidFill>
                <a:highlight>
                  <a:srgbClr val="00FFFF"/>
                </a:highlight>
                <a:latin typeface="Courier"/>
              </a:rPr>
              <a:t>()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creates colors based on hue-saturation values. </a:t>
            </a:r>
            <a:endParaRPr lang="uk-UA" sz="18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0498CF-70DF-43DF-A7B2-693F00F0497B}"/>
              </a:ext>
            </a:extLst>
          </p:cNvPr>
          <p:cNvSpPr txBox="1"/>
          <p:nvPr/>
        </p:nvSpPr>
        <p:spPr>
          <a:xfrm>
            <a:off x="1680369" y="3949279"/>
            <a:ext cx="182311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 function </a:t>
            </a:r>
            <a:r>
              <a:rPr lang="en-US" sz="1800" b="1" dirty="0">
                <a:solidFill>
                  <a:srgbClr val="003366"/>
                </a:solidFill>
                <a:highlight>
                  <a:srgbClr val="00FFFF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colors() </a:t>
            </a:r>
            <a:r>
              <a:rPr lang="en-US" sz="1800" b="1" dirty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returns all available color names</a:t>
            </a:r>
            <a:endParaRPr lang="uk-UA" sz="1800" b="1" dirty="0">
              <a:solidFill>
                <a:srgbClr val="0033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71F2CE-978D-4A1A-BB8A-E3BA07794B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530" y="-11011"/>
            <a:ext cx="5993876" cy="3011510"/>
          </a:xfrm>
          <a:prstGeom prst="rect">
            <a:avLst/>
          </a:prstGeom>
        </p:spPr>
      </p:pic>
      <p:pic>
        <p:nvPicPr>
          <p:cNvPr id="13" name="Picture 6" descr="Hexadecimal color code">
            <a:extLst>
              <a:ext uri="{FF2B5EF4-FFF2-40B4-BE49-F238E27FC236}">
                <a16:creationId xmlns:a16="http://schemas.microsoft.com/office/drawing/2014/main" id="{479C97B6-1562-4634-B2C0-8FABF6A72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204" y="3000499"/>
            <a:ext cx="4332203" cy="455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D9A26ACC-7D8A-443C-B636-BE342D5DFF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" t="4224" r="4208" b="4332"/>
          <a:stretch/>
        </p:blipFill>
        <p:spPr bwMode="auto">
          <a:xfrm>
            <a:off x="3428046" y="2964623"/>
            <a:ext cx="4026729" cy="459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1678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2" y="1"/>
            <a:ext cx="5040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3.3.3. Text characteristics 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8FBA09-76B5-4292-B1B4-D0EAEB973BD7}"/>
              </a:ext>
            </a:extLst>
          </p:cNvPr>
          <p:cNvSpPr txBox="1"/>
          <p:nvPr/>
        </p:nvSpPr>
        <p:spPr>
          <a:xfrm>
            <a:off x="1680368" y="364540"/>
            <a:ext cx="10079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Graphic parameters are also used to specify text size, font, and style. Parameters controlling text size are explained in </a:t>
            </a:r>
            <a:r>
              <a:rPr lang="en-US" sz="1800" dirty="0">
                <a:solidFill>
                  <a:srgbClr val="000000"/>
                </a:solidFill>
                <a:highlight>
                  <a:srgbClr val="00FFFF"/>
                </a:highlight>
                <a:latin typeface="NewBaskerville-Roman"/>
              </a:rPr>
              <a:t>table 3.4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. Font family and style can be controlled with font options (</a:t>
            </a:r>
            <a:r>
              <a:rPr lang="en-US" sz="1800" dirty="0">
                <a:solidFill>
                  <a:srgbClr val="000000"/>
                </a:solidFill>
                <a:highlight>
                  <a:srgbClr val="00FF00"/>
                </a:highlight>
                <a:latin typeface="NewBaskerville-Roman"/>
              </a:rPr>
              <a:t>table 3.5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)</a:t>
            </a:r>
            <a:r>
              <a:rPr lang="en-US" sz="1000" dirty="0"/>
              <a:t> </a:t>
            </a:r>
            <a:endParaRPr lang="uk-UA" sz="18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0498CF-70DF-43DF-A7B2-693F00F0497B}"/>
              </a:ext>
            </a:extLst>
          </p:cNvPr>
          <p:cNvSpPr txBox="1"/>
          <p:nvPr/>
        </p:nvSpPr>
        <p:spPr>
          <a:xfrm>
            <a:off x="1751335" y="3122952"/>
            <a:ext cx="439248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For example, all graphs created after the statement</a:t>
            </a:r>
            <a:r>
              <a:rPr lang="uk-UA" sz="1800" b="1" dirty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will have italic axis labels that are 1.5 times the default text size and bold italic titles</a:t>
            </a:r>
            <a:r>
              <a:rPr lang="uk-UA" sz="1800" b="1" dirty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that are twice the default text size.</a:t>
            </a:r>
            <a:r>
              <a:rPr lang="en-US" sz="1000" b="1" dirty="0"/>
              <a:t> </a:t>
            </a:r>
            <a:br>
              <a:rPr lang="en-US" sz="1000" dirty="0"/>
            </a:br>
            <a:br>
              <a:rPr lang="en-US" sz="1800" dirty="0">
                <a:solidFill>
                  <a:srgbClr val="000000"/>
                </a:solidFill>
                <a:latin typeface="NewBaskerville-Roman"/>
              </a:rPr>
            </a:br>
            <a:r>
              <a:rPr lang="en-US" sz="1800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par(</a:t>
            </a:r>
            <a:r>
              <a:rPr lang="en-US" sz="1800" dirty="0" err="1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font.lab</a:t>
            </a:r>
            <a:r>
              <a:rPr lang="en-US" sz="1800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=3, </a:t>
            </a:r>
            <a:r>
              <a:rPr lang="en-US" sz="1800" dirty="0" err="1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cex.lab</a:t>
            </a:r>
            <a:r>
              <a:rPr lang="en-US" sz="1800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=1.5,</a:t>
            </a:r>
            <a:endParaRPr lang="uk-UA" sz="1800" dirty="0">
              <a:solidFill>
                <a:srgbClr val="000000"/>
              </a:solidFill>
              <a:highlight>
                <a:srgbClr val="00FF00"/>
              </a:highlight>
              <a:latin typeface="Courier"/>
            </a:endParaRPr>
          </a:p>
          <a:p>
            <a:r>
              <a:rPr lang="uk-UA" sz="1800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     </a:t>
            </a:r>
            <a:r>
              <a:rPr lang="en-US" sz="1800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font.main</a:t>
            </a:r>
            <a:r>
              <a:rPr lang="en-US" sz="1800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=4, </a:t>
            </a:r>
            <a:r>
              <a:rPr lang="en-US" sz="1800" dirty="0" err="1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cex.main</a:t>
            </a:r>
            <a:r>
              <a:rPr lang="en-US" sz="1800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=2)</a:t>
            </a:r>
            <a:r>
              <a:rPr lang="en-US" sz="1800" dirty="0">
                <a:highlight>
                  <a:srgbClr val="00FF00"/>
                </a:highlight>
              </a:rPr>
              <a:t> </a:t>
            </a:r>
            <a:endParaRPr lang="uk-UA" sz="1800" b="1" dirty="0">
              <a:solidFill>
                <a:srgbClr val="003366"/>
              </a:solidFill>
              <a:highlight>
                <a:srgbClr val="00FF00"/>
              </a:highligh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6FB79D-317F-4032-AC35-0CB27EC3C6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0369" y="1010870"/>
            <a:ext cx="5858693" cy="20767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D95133-57E7-4597-A756-1189D2C13C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381" y="1951318"/>
            <a:ext cx="5744377" cy="265784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3227401-EBFA-49BF-95C2-6BF59ECDC198}"/>
              </a:ext>
            </a:extLst>
          </p:cNvPr>
          <p:cNvSpPr txBox="1"/>
          <p:nvPr/>
        </p:nvSpPr>
        <p:spPr>
          <a:xfrm>
            <a:off x="1679000" y="5147990"/>
            <a:ext cx="979308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Whereas font size and style are easily set, font family is a bit more complicated. This is</a:t>
            </a:r>
            <a:r>
              <a:rPr lang="uk-UA" sz="16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because the mappings of serif, sans, and mono are device dependent. For example,</a:t>
            </a:r>
            <a:r>
              <a:rPr lang="uk-UA" sz="16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on Windows platforms, mono is mapped to TT Courier New, serif is mapped to TT</a:t>
            </a:r>
            <a:r>
              <a:rPr lang="uk-UA" sz="16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Times New Roman, and sans is mapped to TT Arial (TT stands for TrueType). If you’re</a:t>
            </a:r>
            <a:r>
              <a:rPr lang="uk-UA" sz="16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satisfied with this mapping, you can use parameters like </a:t>
            </a:r>
            <a:r>
              <a:rPr lang="en-US" sz="1600" dirty="0">
                <a:solidFill>
                  <a:srgbClr val="335426"/>
                </a:solidFill>
                <a:highlight>
                  <a:srgbClr val="00FFFF"/>
                </a:highlight>
                <a:cs typeface="Arial" panose="020B0604020202020204" pitchFamily="34" charset="0"/>
              </a:rPr>
              <a:t>family="serif"</a:t>
            </a:r>
            <a:r>
              <a:rPr lang="en-US" sz="1600" dirty="0">
                <a:solidFill>
                  <a:srgbClr val="335426"/>
                </a:solidFill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to get the</a:t>
            </a:r>
            <a:r>
              <a:rPr lang="uk-UA" sz="16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results you want. </a:t>
            </a:r>
            <a:endParaRPr lang="uk-UA" sz="1600" dirty="0"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C1BA79-C7D9-49FA-9BC6-27D4874A7363}"/>
              </a:ext>
            </a:extLst>
          </p:cNvPr>
          <p:cNvSpPr txBox="1"/>
          <p:nvPr/>
        </p:nvSpPr>
        <p:spPr>
          <a:xfrm>
            <a:off x="1679327" y="6365155"/>
            <a:ext cx="568807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New mapping: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 On Windows, you can create this mapping via the </a:t>
            </a:r>
            <a:r>
              <a:rPr lang="en-US" sz="1800" dirty="0" err="1">
                <a:solidFill>
                  <a:srgbClr val="335426"/>
                </a:solidFill>
                <a:highlight>
                  <a:srgbClr val="99CCFF"/>
                </a:highlight>
                <a:latin typeface="Courier"/>
              </a:rPr>
              <a:t>windowsFont</a:t>
            </a:r>
            <a:r>
              <a:rPr lang="en-US" sz="1800" dirty="0">
                <a:solidFill>
                  <a:srgbClr val="335426"/>
                </a:solidFill>
                <a:highlight>
                  <a:srgbClr val="99CCFF"/>
                </a:highlight>
                <a:latin typeface="Courier"/>
              </a:rPr>
              <a:t>()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function. For example, after issuing this statement, you can use </a:t>
            </a:r>
            <a:r>
              <a:rPr lang="en-US" sz="1800" dirty="0">
                <a:solidFill>
                  <a:srgbClr val="335426"/>
                </a:solidFill>
                <a:highlight>
                  <a:srgbClr val="FF7C80"/>
                </a:highlight>
                <a:latin typeface="Courier"/>
              </a:rPr>
              <a:t>A</a:t>
            </a:r>
            <a:r>
              <a:rPr lang="en-US" sz="1800" dirty="0">
                <a:solidFill>
                  <a:srgbClr val="000000"/>
                </a:solidFill>
                <a:highlight>
                  <a:srgbClr val="FF7C80"/>
                </a:highlight>
                <a:latin typeface="NewBaskerville-Roman"/>
              </a:rPr>
              <a:t>, </a:t>
            </a:r>
            <a:r>
              <a:rPr lang="en-US" sz="1800" dirty="0">
                <a:solidFill>
                  <a:srgbClr val="335426"/>
                </a:solidFill>
                <a:highlight>
                  <a:srgbClr val="FF7C80"/>
                </a:highlight>
                <a:latin typeface="Courier"/>
              </a:rPr>
              <a:t>B</a:t>
            </a:r>
            <a:r>
              <a:rPr lang="en-US" sz="1800" dirty="0">
                <a:solidFill>
                  <a:srgbClr val="000000"/>
                </a:solidFill>
                <a:highlight>
                  <a:srgbClr val="FF7C80"/>
                </a:highlight>
                <a:latin typeface="NewBaskerville-Roman"/>
              </a:rPr>
              <a:t>,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 and </a:t>
            </a:r>
            <a:r>
              <a:rPr lang="en-US" sz="1800" dirty="0">
                <a:solidFill>
                  <a:srgbClr val="335426"/>
                </a:solidFill>
                <a:highlight>
                  <a:srgbClr val="FF7C80"/>
                </a:highlight>
                <a:latin typeface="Courier"/>
              </a:rPr>
              <a:t>C</a:t>
            </a:r>
            <a:r>
              <a:rPr lang="en-US" sz="1800" dirty="0">
                <a:solidFill>
                  <a:srgbClr val="335426"/>
                </a:solidFill>
                <a:latin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as family values:</a:t>
            </a:r>
            <a:endParaRPr lang="uk-UA" sz="1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AD774B-7EB7-40D5-94C9-DB47A62F63FA}"/>
              </a:ext>
            </a:extLst>
          </p:cNvPr>
          <p:cNvSpPr txBox="1"/>
          <p:nvPr/>
        </p:nvSpPr>
        <p:spPr>
          <a:xfrm>
            <a:off x="7367959" y="6354703"/>
            <a:ext cx="3960996" cy="1169551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sq-AL" sz="14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windowsFonts(</a:t>
            </a:r>
            <a:br>
              <a:rPr lang="sq-AL" sz="14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4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A=windowsFont("Arial Black"),</a:t>
            </a:r>
            <a:br>
              <a:rPr lang="sq-AL" sz="14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4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B=windowsFont("Bookman Old Style"),</a:t>
            </a:r>
            <a:br>
              <a:rPr lang="sq-AL" sz="14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4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C=windowsFont("Comic Sans MS")</a:t>
            </a:r>
            <a:br>
              <a:rPr lang="sq-AL" sz="14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4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sq-AL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uk-UA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297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E5AA3F-9235-4E8F-81EB-4B0B7DBA6B9C}"/>
              </a:ext>
            </a:extLst>
          </p:cNvPr>
          <p:cNvSpPr txBox="1"/>
          <p:nvPr/>
        </p:nvSpPr>
        <p:spPr>
          <a:xfrm>
            <a:off x="1535311" y="1"/>
            <a:ext cx="56880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3.3.4. Graph and margin dimensions </a:t>
            </a:r>
            <a:endParaRPr lang="uk-UA" sz="2400" b="1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8FBA09-76B5-4292-B1B4-D0EAEB973BD7}"/>
              </a:ext>
            </a:extLst>
          </p:cNvPr>
          <p:cNvSpPr txBox="1"/>
          <p:nvPr/>
        </p:nvSpPr>
        <p:spPr>
          <a:xfrm>
            <a:off x="1680368" y="453511"/>
            <a:ext cx="10079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Control the plot dimensions and margin sizes using the parameters listed in </a:t>
            </a:r>
            <a:r>
              <a:rPr lang="en-US" sz="1800" b="1" dirty="0">
                <a:solidFill>
                  <a:srgbClr val="000000"/>
                </a:solidFill>
                <a:highlight>
                  <a:srgbClr val="FF7C80"/>
                </a:highlight>
                <a:cs typeface="Arial" panose="020B0604020202020204" pitchFamily="34" charset="0"/>
              </a:rPr>
              <a:t>table 3.6</a:t>
            </a:r>
            <a:r>
              <a:rPr lang="en-US" sz="1800" b="1" dirty="0">
                <a:solidFill>
                  <a:srgbClr val="000000"/>
                </a:solidFill>
                <a:cs typeface="Arial" panose="020B0604020202020204" pitchFamily="34" charset="0"/>
              </a:rPr>
              <a:t>:</a:t>
            </a:r>
            <a:endParaRPr lang="uk-UA" sz="1800" b="1" dirty="0"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0498CF-70DF-43DF-A7B2-693F00F0497B}"/>
              </a:ext>
            </a:extLst>
          </p:cNvPr>
          <p:cNvSpPr txBox="1"/>
          <p:nvPr/>
        </p:nvSpPr>
        <p:spPr>
          <a:xfrm>
            <a:off x="2255391" y="3112926"/>
            <a:ext cx="88569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NewBaskerville-Roman"/>
              </a:rPr>
              <a:t>This example, </a:t>
            </a:r>
            <a:r>
              <a:rPr lang="en-US" sz="1800" dirty="0">
                <a:solidFill>
                  <a:srgbClr val="000000"/>
                </a:solidFill>
                <a:latin typeface="NewBaskerville-Roman"/>
              </a:rPr>
              <a:t>produce graphs that are 4 inches wide by 3 inches tall, with a 1-inch margin on the bottom and top, a 0.5-inch margin on the left, and a 0.2-inch margin on the right:</a:t>
            </a:r>
            <a:br>
              <a:rPr lang="en-US" sz="1800" dirty="0">
                <a:solidFill>
                  <a:srgbClr val="000000"/>
                </a:solidFill>
                <a:latin typeface="NewBaskerville-Roman"/>
              </a:rPr>
            </a:br>
            <a:r>
              <a:rPr lang="fr-FR" sz="1800" dirty="0">
                <a:solidFill>
                  <a:srgbClr val="000000"/>
                </a:solidFill>
                <a:highlight>
                  <a:srgbClr val="00FF00"/>
                </a:highlight>
                <a:latin typeface="Courier"/>
              </a:rPr>
              <a:t>par(pin=c(4,3), mai=c(1,.5, 1, .2))</a:t>
            </a:r>
            <a:r>
              <a:rPr lang="en-US" sz="1800" dirty="0">
                <a:highlight>
                  <a:srgbClr val="00FF00"/>
                </a:highlight>
              </a:rPr>
              <a:t> </a:t>
            </a:r>
            <a:endParaRPr lang="uk-UA" sz="1800" b="1" dirty="0">
              <a:solidFill>
                <a:srgbClr val="003366"/>
              </a:solidFill>
              <a:highlight>
                <a:srgbClr val="00FF00"/>
              </a:highligh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C1BA79-C7D9-49FA-9BC6-27D4874A7363}"/>
              </a:ext>
            </a:extLst>
          </p:cNvPr>
          <p:cNvSpPr txBox="1"/>
          <p:nvPr/>
        </p:nvSpPr>
        <p:spPr>
          <a:xfrm>
            <a:off x="1680368" y="4030842"/>
            <a:ext cx="56880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cs typeface="Arial" panose="020B0604020202020204" pitchFamily="34" charset="0"/>
              </a:rPr>
              <a:t>Using graphical parameters to control graph appearance</a:t>
            </a:r>
            <a:endParaRPr lang="uk-UA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B28717-F8E2-4176-AE4D-659110B780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881" y="866802"/>
            <a:ext cx="6811326" cy="208626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6974FD6-B304-48E7-91BE-B32E4CBF160B}"/>
              </a:ext>
            </a:extLst>
          </p:cNvPr>
          <p:cNvSpPr txBox="1"/>
          <p:nvPr/>
        </p:nvSpPr>
        <p:spPr>
          <a:xfrm>
            <a:off x="1646457" y="4733315"/>
            <a:ext cx="675395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dose &lt;- c(20, 30, 40, 45, 60)</a:t>
            </a:r>
            <a:b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drugA &lt;- c(16, 20, 27, 40, 60)</a:t>
            </a:r>
            <a:b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drugB &lt;- c(15, 18, 25, 31, 40)</a:t>
            </a:r>
            <a:b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opar &lt;- par(no.readonly=TRUE)</a:t>
            </a:r>
            <a:b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par(pin=c(2, 3))</a:t>
            </a:r>
            <a:b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par(lwd=2, cex=1.5)</a:t>
            </a:r>
            <a:b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par(cex.axis=.75, font.axis=3)</a:t>
            </a:r>
            <a:b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plot(dose, drugA, type="b", pch=19, lty=2, col="red")</a:t>
            </a:r>
            <a:b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plot(dose, drugB, type="b", pch=23, lty=6, col="blue", bg="green")</a:t>
            </a:r>
            <a:b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sq-AL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par(opar)</a:t>
            </a:r>
            <a:r>
              <a:rPr lang="sq-AL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uk-UA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20501FF-B7D4-4BEF-9AC0-6EF2CADCBC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3388" y="3707326"/>
            <a:ext cx="4555667" cy="27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020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0049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Arial Unicode MS"/>
        <a:cs typeface="Arial Unicode MS"/>
      </a:majorFont>
      <a:minorFont>
        <a:latin typeface="Times New Roman"/>
        <a:ea typeface="Arial Unicode MS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0049" id="{86727060-E68F-488D-A649-0E0CFC5B7965}" vid="{23B82846-D943-479B-9E2F-9ECF12D2AEE8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0049</Template>
  <TotalTime>32042</TotalTime>
  <Words>2468</Words>
  <Application>Microsoft Office PowerPoint</Application>
  <PresentationFormat>Довільний</PresentationFormat>
  <Paragraphs>148</Paragraphs>
  <Slides>18</Slides>
  <Notes>18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27" baseType="lpstr">
      <vt:lpstr>Arial</vt:lpstr>
      <vt:lpstr>Comic Sans MS</vt:lpstr>
      <vt:lpstr>Courier</vt:lpstr>
      <vt:lpstr>Courier New</vt:lpstr>
      <vt:lpstr>CourierStd-Oblique</vt:lpstr>
      <vt:lpstr>NewBaskerville-Italic</vt:lpstr>
      <vt:lpstr>NewBaskerville-Roman</vt:lpstr>
      <vt:lpstr>Times New Roman</vt:lpstr>
      <vt:lpstr>0049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with White Lines</dc:title>
  <dc:creator>eucrariano</dc:creator>
  <dc:description>Presentation Layout Template</dc:description>
  <cp:lastModifiedBy>doc. Vasyl Cherlinka DrSc.</cp:lastModifiedBy>
  <cp:revision>1264</cp:revision>
  <cp:lastPrinted>1601-01-01T00:00:00Z</cp:lastPrinted>
  <dcterms:created xsi:type="dcterms:W3CDTF">2011-09-27T21:45:29Z</dcterms:created>
  <dcterms:modified xsi:type="dcterms:W3CDTF">2023-07-13T10:16:03Z</dcterms:modified>
</cp:coreProperties>
</file>