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29459238" cy="41554400"/>
  <p:defaultTextStyle>
    <a:defPPr>
      <a:defRPr lang="en-US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9537" userDrawn="1">
          <p15:clr>
            <a:srgbClr val="A4A3A4"/>
          </p15:clr>
        </p15:guide>
        <p15:guide id="6" pos="9637" userDrawn="1">
          <p15:clr>
            <a:srgbClr val="A4A3A4"/>
          </p15:clr>
        </p15:guide>
        <p15:guide id="7" orient="horz" pos="122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068" autoAdjust="0"/>
    <p:restoredTop sz="96404" autoAdjust="0"/>
  </p:normalViewPr>
  <p:slideViewPr>
    <p:cSldViewPr>
      <p:cViewPr>
        <p:scale>
          <a:sx n="33" d="100"/>
          <a:sy n="33" d="100"/>
        </p:scale>
        <p:origin x="2262" y="24"/>
      </p:cViewPr>
      <p:guideLst>
        <p:guide pos="9537"/>
        <p:guide pos="9637"/>
        <p:guide orient="horz" pos="12258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19" d="100"/>
          <a:sy n="19" d="100"/>
        </p:scale>
        <p:origin x="3972" y="1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763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r">
              <a:defRPr sz="5400"/>
            </a:lvl1pPr>
          </a:lstStyle>
          <a:p>
            <a:fld id="{D3ABD3E2-3EDA-4717-B2A5-236662B9595D}" type="datetimeFigureOut">
              <a:rPr lang="sk-SK" smtClean="0"/>
              <a:t>12. 9. 2025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6263"/>
            <a:ext cx="11022012" cy="15582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799" tIns="205897" rIns="411799" bIns="205897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5251" y="19740024"/>
            <a:ext cx="23568736" cy="18699107"/>
          </a:xfrm>
          <a:prstGeom prst="rect">
            <a:avLst/>
          </a:prstGeom>
        </p:spPr>
        <p:txBody>
          <a:bodyPr vert="horz" lIns="411799" tIns="205897" rIns="411799" bIns="205897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7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763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r">
              <a:defRPr sz="5400"/>
            </a:lvl1pPr>
          </a:lstStyle>
          <a:p>
            <a:fld id="{E6F4251F-150F-490D-B4F0-233FE392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50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251F-150F-490D-B4F0-233FE392A2A7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85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2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5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E6D9-B1F2-44A7-BF6E-068D2BA9CF4D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9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Obrázok 66" descr="Obrázok, na ktorom je osoba, exteriér, ľudská tvár, oblak&#10;&#10;Automaticky generovaný popis">
            <a:extLst>
              <a:ext uri="{FF2B5EF4-FFF2-40B4-BE49-F238E27FC236}">
                <a16:creationId xmlns:a16="http://schemas.microsoft.com/office/drawing/2014/main" id="{9AC84B38-1228-7C87-4BCC-93EC8FB62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t="26141" r="22470"/>
          <a:stretch/>
        </p:blipFill>
        <p:spPr>
          <a:xfrm>
            <a:off x="1655564" y="16848762"/>
            <a:ext cx="2096677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5" name="Obrázok 64" descr="Obrázok, na ktorom je osoba, ošatenie, ľudská tvár, strom&#10;&#10;Automaticky generovaný popis">
            <a:extLst>
              <a:ext uri="{FF2B5EF4-FFF2-40B4-BE49-F238E27FC236}">
                <a16:creationId xmlns:a16="http://schemas.microsoft.com/office/drawing/2014/main" id="{81BE4FDA-195D-E85F-4651-7292B6CD6F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0" t="17591" r="21776" b="27368"/>
          <a:stretch/>
        </p:blipFill>
        <p:spPr>
          <a:xfrm>
            <a:off x="1655564" y="21692614"/>
            <a:ext cx="2088232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" name="Obdĺžnik 123"/>
          <p:cNvSpPr/>
          <p:nvPr/>
        </p:nvSpPr>
        <p:spPr>
          <a:xfrm>
            <a:off x="1530475" y="4482382"/>
            <a:ext cx="232326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5000" b="1" dirty="0"/>
              <a:t>4.ročník</a:t>
            </a:r>
          </a:p>
        </p:txBody>
      </p:sp>
      <p:sp>
        <p:nvSpPr>
          <p:cNvPr id="49" name="Obdĺžnik 48"/>
          <p:cNvSpPr/>
          <p:nvPr/>
        </p:nvSpPr>
        <p:spPr>
          <a:xfrm>
            <a:off x="14131875" y="21843801"/>
            <a:ext cx="14760000" cy="972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000" dirty="0"/>
          </a:p>
        </p:txBody>
      </p:sp>
      <p:sp>
        <p:nvSpPr>
          <p:cNvPr id="29" name="Obdĺžnik 28"/>
          <p:cNvSpPr/>
          <p:nvPr/>
        </p:nvSpPr>
        <p:spPr>
          <a:xfrm>
            <a:off x="14146412" y="11774877"/>
            <a:ext cx="14760000" cy="972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BlokTextu 1"/>
          <p:cNvSpPr txBox="1"/>
          <p:nvPr/>
        </p:nvSpPr>
        <p:spPr>
          <a:xfrm>
            <a:off x="16485766" y="783904"/>
            <a:ext cx="98588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Vybrané publikácie doktorandov: </a:t>
            </a:r>
            <a:endParaRPr lang="en-US" sz="5400" b="1" dirty="0">
              <a:solidFill>
                <a:srgbClr val="C00000"/>
              </a:solidFill>
            </a:endParaRPr>
          </a:p>
          <a:p>
            <a:endParaRPr lang="sk-SK" sz="5400" dirty="0"/>
          </a:p>
        </p:txBody>
      </p:sp>
      <p:sp>
        <p:nvSpPr>
          <p:cNvPr id="9" name="Obdĺžnik 8"/>
          <p:cNvSpPr/>
          <p:nvPr/>
        </p:nvSpPr>
        <p:spPr>
          <a:xfrm>
            <a:off x="14146412" y="1722777"/>
            <a:ext cx="14760000" cy="9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Obdĺžnik 15"/>
          <p:cNvSpPr/>
          <p:nvPr/>
        </p:nvSpPr>
        <p:spPr>
          <a:xfrm>
            <a:off x="1135447" y="4212119"/>
            <a:ext cx="12490386" cy="2735168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okTextu 3"/>
          <p:cNvSpPr txBox="1"/>
          <p:nvPr/>
        </p:nvSpPr>
        <p:spPr>
          <a:xfrm>
            <a:off x="921281" y="2635142"/>
            <a:ext cx="73339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0000" dirty="0">
                <a:solidFill>
                  <a:schemeClr val="accent3">
                    <a:lumMod val="75000"/>
                  </a:schemeClr>
                </a:solidFill>
              </a:rPr>
              <a:t>DOKTORANDI</a:t>
            </a:r>
            <a:endParaRPr lang="en-US" sz="10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2" name="Obdĺžnik 71"/>
          <p:cNvSpPr/>
          <p:nvPr/>
        </p:nvSpPr>
        <p:spPr>
          <a:xfrm>
            <a:off x="568431" y="377926"/>
            <a:ext cx="29045164" cy="419985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lokTextu 23"/>
          <p:cNvSpPr txBox="1"/>
          <p:nvPr/>
        </p:nvSpPr>
        <p:spPr>
          <a:xfrm>
            <a:off x="15239701" y="1989049"/>
            <a:ext cx="12828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err="1"/>
              <a:t>Designing</a:t>
            </a:r>
            <a:r>
              <a:rPr lang="sk-SK" sz="2400" b="1" dirty="0"/>
              <a:t> </a:t>
            </a:r>
            <a:r>
              <a:rPr lang="sk-SK" sz="2400" b="1" dirty="0" err="1"/>
              <a:t>flash</a:t>
            </a:r>
            <a:r>
              <a:rPr lang="sk-SK" sz="2400" b="1" dirty="0"/>
              <a:t> </a:t>
            </a:r>
            <a:r>
              <a:rPr lang="sk-SK" sz="2400" b="1" dirty="0" err="1"/>
              <a:t>flood</a:t>
            </a:r>
            <a:r>
              <a:rPr lang="sk-SK" sz="2400" b="1" dirty="0"/>
              <a:t> </a:t>
            </a:r>
            <a:r>
              <a:rPr lang="sk-SK" sz="2400" b="1" dirty="0" err="1"/>
              <a:t>control</a:t>
            </a:r>
            <a:r>
              <a:rPr lang="sk-SK" sz="2400" b="1" dirty="0"/>
              <a:t> </a:t>
            </a:r>
            <a:r>
              <a:rPr lang="sk-SK" sz="2400" b="1" dirty="0" err="1"/>
              <a:t>measures</a:t>
            </a:r>
            <a:r>
              <a:rPr lang="sk-SK" sz="2400" b="1" dirty="0"/>
              <a:t> </a:t>
            </a:r>
            <a:r>
              <a:rPr lang="sk-SK" sz="2400" b="1" dirty="0" err="1"/>
              <a:t>for</a:t>
            </a:r>
            <a:r>
              <a:rPr lang="sk-SK" sz="2400" b="1" dirty="0"/>
              <a:t> </a:t>
            </a:r>
            <a:r>
              <a:rPr lang="sk-SK" sz="2400" b="1" dirty="0" err="1"/>
              <a:t>urban</a:t>
            </a:r>
            <a:r>
              <a:rPr lang="sk-SK" sz="2400" b="1" dirty="0"/>
              <a:t> </a:t>
            </a:r>
            <a:r>
              <a:rPr lang="sk-SK" sz="2400" b="1" dirty="0" err="1"/>
              <a:t>areas</a:t>
            </a:r>
            <a:r>
              <a:rPr lang="sk-SK" sz="2400" b="1" dirty="0"/>
              <a:t> </a:t>
            </a:r>
            <a:r>
              <a:rPr lang="sk-SK" sz="2400" b="1" dirty="0" err="1"/>
              <a:t>using</a:t>
            </a:r>
            <a:r>
              <a:rPr lang="sk-SK" sz="2400" b="1" dirty="0"/>
              <a:t> </a:t>
            </a:r>
            <a:r>
              <a:rPr lang="sk-SK" sz="2400" b="1" dirty="0" err="1"/>
              <a:t>the</a:t>
            </a:r>
            <a:r>
              <a:rPr lang="sk-SK" sz="2400" b="1" dirty="0"/>
              <a:t> Monte Carlo </a:t>
            </a:r>
            <a:r>
              <a:rPr lang="sk-SK" sz="2400" b="1" dirty="0" err="1"/>
              <a:t>water</a:t>
            </a:r>
            <a:r>
              <a:rPr lang="sk-SK" sz="2400" b="1" dirty="0"/>
              <a:t> </a:t>
            </a:r>
            <a:r>
              <a:rPr lang="sk-SK" sz="2400" b="1" dirty="0" err="1"/>
              <a:t>flow</a:t>
            </a:r>
            <a:r>
              <a:rPr lang="sk-SK" sz="2400" b="1" dirty="0"/>
              <a:t> </a:t>
            </a:r>
            <a:r>
              <a:rPr lang="sk-SK" sz="2400" b="1" dirty="0" err="1"/>
              <a:t>simulation</a:t>
            </a:r>
            <a:endParaRPr lang="sk-SK" sz="2400" b="1" dirty="0"/>
          </a:p>
        </p:txBody>
      </p:sp>
      <p:sp>
        <p:nvSpPr>
          <p:cNvPr id="26" name="BlokTextu 25"/>
          <p:cNvSpPr txBox="1"/>
          <p:nvPr/>
        </p:nvSpPr>
        <p:spPr>
          <a:xfrm>
            <a:off x="14705977" y="10112903"/>
            <a:ext cx="1365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TOKARČÍK, O., HOFIERKA, J. (2024). Designing flash flood control measures for urban areas using the Monte Carlo water flow simulation. </a:t>
            </a:r>
            <a:r>
              <a:rPr lang="en-US" sz="2000" dirty="0">
                <a:effectLst/>
              </a:rPr>
              <a:t>Geomatics, Natural Hazards and </a:t>
            </a:r>
            <a:r>
              <a:rPr lang="en-US" sz="2000" dirty="0" err="1">
                <a:effectLst/>
              </a:rPr>
              <a:t>Ris</a:t>
            </a:r>
            <a:r>
              <a:rPr lang="sk-SK" sz="2000" dirty="0">
                <a:effectLst/>
              </a:rPr>
              <a:t>k</a:t>
            </a:r>
            <a:r>
              <a:rPr lang="en-US" sz="2000" dirty="0">
                <a:effectLst/>
              </a:rPr>
              <a:t>,</a:t>
            </a:r>
            <a:r>
              <a:rPr lang="en-US" sz="2000" dirty="0"/>
              <a:t> 15, 1, 2361806.</a:t>
            </a:r>
            <a:endParaRPr lang="sk-SK" sz="2000" dirty="0"/>
          </a:p>
        </p:txBody>
      </p:sp>
      <p:sp>
        <p:nvSpPr>
          <p:cNvPr id="30" name="BlokTextu 29"/>
          <p:cNvSpPr txBox="1"/>
          <p:nvPr/>
        </p:nvSpPr>
        <p:spPr>
          <a:xfrm>
            <a:off x="14441457" y="11973975"/>
            <a:ext cx="14178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Spatio</a:t>
            </a:r>
            <a:r>
              <a:rPr lang="en-US" sz="2400" b="1" dirty="0"/>
              <a:t>-temporal analysis of land surface temperature and land cover changes in </a:t>
            </a:r>
            <a:r>
              <a:rPr lang="en-US" sz="2400" b="1" dirty="0" err="1"/>
              <a:t>Prešov</a:t>
            </a:r>
            <a:r>
              <a:rPr lang="en-US" sz="2400" b="1" dirty="0"/>
              <a:t> city using downscaling approach and machine learning algorithms</a:t>
            </a:r>
            <a:endParaRPr lang="sk-SK" sz="2400" b="1" dirty="0"/>
          </a:p>
        </p:txBody>
      </p:sp>
      <p:sp>
        <p:nvSpPr>
          <p:cNvPr id="36" name="BlokTextu 35"/>
          <p:cNvSpPr txBox="1"/>
          <p:nvPr/>
        </p:nvSpPr>
        <p:spPr>
          <a:xfrm>
            <a:off x="14705338" y="20660809"/>
            <a:ext cx="1365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UHRIN, A., ONAČILLOVÁ, K. (2025). Spatiotemporal analysis of land surface temperature and land cover changes in </a:t>
            </a:r>
            <a:r>
              <a:rPr lang="en-US" sz="2000" dirty="0" err="1"/>
              <a:t>Prešov</a:t>
            </a:r>
            <a:r>
              <a:rPr lang="en-US" sz="2000" dirty="0"/>
              <a:t> city using downscaling approach and machine learning algorithms. Environ. Monit. Assess. 197, 126.</a:t>
            </a:r>
            <a:endParaRPr lang="sk-SK" sz="2000" dirty="0"/>
          </a:p>
        </p:txBody>
      </p:sp>
      <p:sp>
        <p:nvSpPr>
          <p:cNvPr id="39" name="BlokTextu 38"/>
          <p:cNvSpPr txBox="1"/>
          <p:nvPr/>
        </p:nvSpPr>
        <p:spPr>
          <a:xfrm>
            <a:off x="14330777" y="32069672"/>
            <a:ext cx="14401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Exploiting the windward and leeward precipitation effect of northern and northwestern cyclonic types to correct WRF numerical model predicted precipitation totals</a:t>
            </a:r>
            <a:endParaRPr lang="sk-SK" sz="2400" b="1" dirty="0"/>
          </a:p>
        </p:txBody>
      </p:sp>
      <p:sp>
        <p:nvSpPr>
          <p:cNvPr id="43" name="BlokTextu 42"/>
          <p:cNvSpPr txBox="1"/>
          <p:nvPr/>
        </p:nvSpPr>
        <p:spPr>
          <a:xfrm>
            <a:off x="14633682" y="40610248"/>
            <a:ext cx="139348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ZAUJEC, P., FEDOR, T., HALAJ, M., ONDERKA, M. 2025: </a:t>
            </a:r>
            <a:r>
              <a:rPr lang="en-US" sz="2000" dirty="0"/>
              <a:t>Exploiting the windward and leeward precipitation effect of northern and northwestern cyclonic types to correct WRF numerical model predicted precipitation </a:t>
            </a:r>
            <a:r>
              <a:rPr lang="en-US" sz="2000" dirty="0" smtClean="0"/>
              <a:t>totals</a:t>
            </a:r>
            <a:r>
              <a:rPr lang="sk-SK" sz="2000" dirty="0" smtClean="0"/>
              <a:t>. </a:t>
            </a:r>
            <a:r>
              <a:rPr lang="sk-SK" sz="2000" dirty="0" err="1" smtClean="0"/>
              <a:t>Theoretical</a:t>
            </a:r>
            <a:r>
              <a:rPr lang="sk-SK" sz="2000" dirty="0" smtClean="0"/>
              <a:t> and </a:t>
            </a:r>
            <a:r>
              <a:rPr lang="sk-SK" sz="2000" dirty="0" err="1" smtClean="0"/>
              <a:t>Applied</a:t>
            </a:r>
            <a:r>
              <a:rPr lang="sk-SK" sz="2000" dirty="0" smtClean="0"/>
              <a:t> </a:t>
            </a:r>
            <a:r>
              <a:rPr lang="sk-SK" sz="2000" dirty="0" err="1" smtClean="0"/>
              <a:t>Climatology</a:t>
            </a:r>
            <a:r>
              <a:rPr lang="sk-SK" sz="2000" dirty="0" smtClean="0"/>
              <a:t>, 156, 429.</a:t>
            </a:r>
            <a:endParaRPr lang="en-US" sz="2000" dirty="0"/>
          </a:p>
        </p:txBody>
      </p:sp>
      <p:sp>
        <p:nvSpPr>
          <p:cNvPr id="46" name="BlokTextu 45"/>
          <p:cNvSpPr txBox="1"/>
          <p:nvPr/>
        </p:nvSpPr>
        <p:spPr>
          <a:xfrm>
            <a:off x="15239701" y="21908629"/>
            <a:ext cx="12518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/>
              <a:t>Porovnanie 2D a 3D prístupu pri hodnotení množstva stromovej zelene v meste Košice pomocou dát z leteckého laserového skenovania</a:t>
            </a:r>
          </a:p>
        </p:txBody>
      </p:sp>
      <p:sp>
        <p:nvSpPr>
          <p:cNvPr id="48" name="BlokTextu 47"/>
          <p:cNvSpPr txBox="1"/>
          <p:nvPr/>
        </p:nvSpPr>
        <p:spPr>
          <a:xfrm>
            <a:off x="14523130" y="30765302"/>
            <a:ext cx="13872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/>
              <a:t>SVETOZAROV, N., GALLAY, M. (2024). Porovnanie 2D a 3D prístupu pri hodnotení množstva stromovej zelene v meste Košice pomocou dát z leteckého laserového skenovania. Geografický časopis, 221-247.</a:t>
            </a:r>
          </a:p>
        </p:txBody>
      </p:sp>
      <p:pic>
        <p:nvPicPr>
          <p:cNvPr id="116" name="Pictur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08993" y="12780127"/>
            <a:ext cx="8243570" cy="5053675"/>
          </a:xfrm>
          <a:prstGeom prst="rect">
            <a:avLst/>
          </a:prstGeom>
        </p:spPr>
      </p:pic>
      <p:sp>
        <p:nvSpPr>
          <p:cNvPr id="50" name="Obdĺžnik 49"/>
          <p:cNvSpPr/>
          <p:nvPr/>
        </p:nvSpPr>
        <p:spPr>
          <a:xfrm>
            <a:off x="14142046" y="32069672"/>
            <a:ext cx="14760000" cy="9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75" y="335809"/>
            <a:ext cx="10793650" cy="2679365"/>
          </a:xfrm>
          <a:prstGeom prst="rect">
            <a:avLst/>
          </a:prstGeom>
        </p:spPr>
      </p:pic>
      <p:sp>
        <p:nvSpPr>
          <p:cNvPr id="96" name="Obdĺžnik 95"/>
          <p:cNvSpPr/>
          <p:nvPr/>
        </p:nvSpPr>
        <p:spPr>
          <a:xfrm>
            <a:off x="1530475" y="10023922"/>
            <a:ext cx="232326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5000" b="1" dirty="0"/>
              <a:t>3.ročník</a:t>
            </a:r>
          </a:p>
        </p:txBody>
      </p:sp>
      <p:grpSp>
        <p:nvGrpSpPr>
          <p:cNvPr id="126" name="Skupina 125"/>
          <p:cNvGrpSpPr/>
          <p:nvPr/>
        </p:nvGrpSpPr>
        <p:grpSpPr>
          <a:xfrm>
            <a:off x="4033099" y="5564604"/>
            <a:ext cx="9008873" cy="2928972"/>
            <a:chOff x="3698891" y="20499077"/>
            <a:chExt cx="9008873" cy="2928972"/>
          </a:xfrm>
        </p:grpSpPr>
        <p:sp>
          <p:nvSpPr>
            <p:cNvPr id="127" name="BlokTextu 126"/>
            <p:cNvSpPr txBox="1"/>
            <p:nvPr/>
          </p:nvSpPr>
          <p:spPr>
            <a:xfrm>
              <a:off x="3698891" y="20499077"/>
              <a:ext cx="65438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Tomáš Fedor</a:t>
              </a:r>
            </a:p>
          </p:txBody>
        </p:sp>
        <p:sp>
          <p:nvSpPr>
            <p:cNvPr id="128" name="BlokTextu 127"/>
            <p:cNvSpPr txBox="1"/>
            <p:nvPr/>
          </p:nvSpPr>
          <p:spPr>
            <a:xfrm>
              <a:off x="4986192" y="21261656"/>
              <a:ext cx="503667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tomas.fedor@student.upjs.sk</a:t>
              </a:r>
              <a:br>
                <a:rPr lang="sk-SK" sz="2400" dirty="0"/>
              </a:br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2452</a:t>
              </a:r>
            </a:p>
            <a:p>
              <a:r>
                <a:rPr lang="sk-SK" sz="2400" dirty="0"/>
                <a:t>miestnosť: SJ2O15</a:t>
              </a:r>
            </a:p>
            <a:p>
              <a:endParaRPr lang="sk-SK" sz="2400" dirty="0"/>
            </a:p>
            <a:p>
              <a:endParaRPr lang="sk-SK" sz="2400" dirty="0"/>
            </a:p>
          </p:txBody>
        </p:sp>
        <p:sp>
          <p:nvSpPr>
            <p:cNvPr id="129" name="BlokTextu 128"/>
            <p:cNvSpPr txBox="1"/>
            <p:nvPr/>
          </p:nvSpPr>
          <p:spPr>
            <a:xfrm>
              <a:off x="5278584" y="22496380"/>
              <a:ext cx="6123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k-SK" sz="2400" dirty="0"/>
            </a:p>
          </p:txBody>
        </p:sp>
        <p:sp>
          <p:nvSpPr>
            <p:cNvPr id="130" name="Obdĺžnik 129"/>
            <p:cNvSpPr/>
            <p:nvPr/>
          </p:nvSpPr>
          <p:spPr>
            <a:xfrm>
              <a:off x="3735734" y="22597052"/>
              <a:ext cx="89720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/>
                <a:t>Téma dizertačnej práce: </a:t>
              </a:r>
              <a:r>
                <a:rPr lang="sk-SK" sz="2400" dirty="0"/>
                <a:t>Vplyv geopriestorových údajov na numerické modelovanie počasia vo vysokom rozlíšení</a:t>
              </a:r>
              <a:endParaRPr lang="en-US" sz="2400" dirty="0"/>
            </a:p>
          </p:txBody>
        </p:sp>
        <p:sp>
          <p:nvSpPr>
            <p:cNvPr id="132" name="BlokTextu 131"/>
            <p:cNvSpPr txBox="1"/>
            <p:nvPr/>
          </p:nvSpPr>
          <p:spPr>
            <a:xfrm>
              <a:off x="3762056" y="21260067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</p:grp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" r="17792" b="10118"/>
          <a:stretch/>
        </p:blipFill>
        <p:spPr>
          <a:xfrm>
            <a:off x="1671215" y="5749965"/>
            <a:ext cx="2088232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" name="Obdĺžnik 80"/>
          <p:cNvSpPr/>
          <p:nvPr/>
        </p:nvSpPr>
        <p:spPr>
          <a:xfrm>
            <a:off x="1135447" y="32069672"/>
            <a:ext cx="12489946" cy="9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BlokTextu 81"/>
          <p:cNvSpPr txBox="1"/>
          <p:nvPr/>
        </p:nvSpPr>
        <p:spPr>
          <a:xfrm>
            <a:off x="1116704" y="32072964"/>
            <a:ext cx="1249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Comparison of Urban Heat Island Diurnal Cycles under Various Atmospheric Conditions </a:t>
            </a:r>
            <a:r>
              <a:rPr lang="sk-SK" sz="2400" b="1" dirty="0"/>
              <a:t/>
            </a:r>
            <a:br>
              <a:rPr lang="sk-SK" sz="2400" b="1" dirty="0"/>
            </a:br>
            <a:r>
              <a:rPr lang="en-US" sz="2400" b="1" dirty="0"/>
              <a:t>Using WRF-UCM</a:t>
            </a:r>
            <a:endParaRPr lang="sk-SK" sz="2400" b="1" dirty="0"/>
          </a:p>
        </p:txBody>
      </p:sp>
      <p:sp>
        <p:nvSpPr>
          <p:cNvPr id="86" name="BlokTextu 85"/>
          <p:cNvSpPr txBox="1"/>
          <p:nvPr/>
        </p:nvSpPr>
        <p:spPr>
          <a:xfrm>
            <a:off x="1130299" y="40627461"/>
            <a:ext cx="12496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</a:t>
            </a:r>
            <a:r>
              <a:rPr lang="sk-SK" sz="2000" dirty="0"/>
              <a:t>EDOR</a:t>
            </a:r>
            <a:r>
              <a:rPr lang="en-US" sz="2000" dirty="0"/>
              <a:t>, T.</a:t>
            </a:r>
            <a:r>
              <a:rPr lang="sk-SK" sz="2000" dirty="0"/>
              <a:t>,</a:t>
            </a:r>
            <a:r>
              <a:rPr lang="en-US" sz="2000" dirty="0"/>
              <a:t> H</a:t>
            </a:r>
            <a:r>
              <a:rPr lang="sk-SK" sz="2000" dirty="0"/>
              <a:t>OFIERKA</a:t>
            </a:r>
            <a:r>
              <a:rPr lang="en-US" sz="2000" dirty="0"/>
              <a:t>, J. </a:t>
            </a:r>
            <a:r>
              <a:rPr lang="sk-SK" sz="2000" dirty="0"/>
              <a:t>(2022). </a:t>
            </a:r>
            <a:r>
              <a:rPr lang="en-US" sz="2000" dirty="0"/>
              <a:t>Comparison of Urban Heat Island Diurnal Cycles under Various Atmospheric Conditions Using WRF-UCM. Atmosphere, 13, 2057. https://doi.org/10.3390/atmos13122057</a:t>
            </a:r>
          </a:p>
        </p:txBody>
      </p:sp>
      <p:pic>
        <p:nvPicPr>
          <p:cNvPr id="20" name="Picture 6" descr="https://pub.mdpi-res.com/atmosphere/atmosphere-13-02057/article_deploy/html/images/atmosphere-13-02057-g007.png?167049357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12"/>
          <a:stretch/>
        </p:blipFill>
        <p:spPr bwMode="auto">
          <a:xfrm>
            <a:off x="1458467" y="33150763"/>
            <a:ext cx="11858147" cy="722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Obdĺžnik 88"/>
          <p:cNvSpPr/>
          <p:nvPr/>
        </p:nvSpPr>
        <p:spPr>
          <a:xfrm>
            <a:off x="1530475" y="15687125"/>
            <a:ext cx="232326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5000" b="1" dirty="0"/>
              <a:t>2.ročník</a:t>
            </a:r>
          </a:p>
        </p:txBody>
      </p:sp>
      <p:grpSp>
        <p:nvGrpSpPr>
          <p:cNvPr id="90" name="Skupina 89"/>
          <p:cNvGrpSpPr/>
          <p:nvPr/>
        </p:nvGrpSpPr>
        <p:grpSpPr>
          <a:xfrm>
            <a:off x="4006814" y="11121182"/>
            <a:ext cx="9139449" cy="3298304"/>
            <a:chOff x="3698891" y="20499077"/>
            <a:chExt cx="9139449" cy="3298304"/>
          </a:xfrm>
        </p:grpSpPr>
        <p:sp>
          <p:nvSpPr>
            <p:cNvPr id="92" name="BlokTextu 91"/>
            <p:cNvSpPr txBox="1"/>
            <p:nvPr/>
          </p:nvSpPr>
          <p:spPr>
            <a:xfrm>
              <a:off x="3698891" y="20499077"/>
              <a:ext cx="65438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Nikola </a:t>
              </a:r>
              <a:r>
                <a:rPr lang="sk-SK" sz="4000" b="1" dirty="0" err="1"/>
                <a:t>Svetozarov</a:t>
              </a:r>
              <a:endParaRPr lang="sk-SK" sz="4000" b="1" dirty="0"/>
            </a:p>
          </p:txBody>
        </p:sp>
        <p:sp>
          <p:nvSpPr>
            <p:cNvPr id="93" name="BlokTextu 92"/>
            <p:cNvSpPr txBox="1"/>
            <p:nvPr/>
          </p:nvSpPr>
          <p:spPr>
            <a:xfrm>
              <a:off x="4986192" y="21261656"/>
              <a:ext cx="503667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nikola.svetozarov@student.upjs.sk</a:t>
              </a:r>
              <a:br>
                <a:rPr lang="sk-SK" sz="2400" dirty="0"/>
              </a:br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2352</a:t>
              </a:r>
            </a:p>
            <a:p>
              <a:r>
                <a:rPr lang="sk-SK" sz="2400" dirty="0"/>
                <a:t>miestnosť: SJ2O76</a:t>
              </a:r>
            </a:p>
            <a:p>
              <a:endParaRPr lang="sk-SK" sz="2400" dirty="0"/>
            </a:p>
            <a:p>
              <a:endParaRPr lang="sk-SK" sz="2400" dirty="0"/>
            </a:p>
          </p:txBody>
        </p:sp>
        <p:sp>
          <p:nvSpPr>
            <p:cNvPr id="94" name="BlokTextu 93"/>
            <p:cNvSpPr txBox="1"/>
            <p:nvPr/>
          </p:nvSpPr>
          <p:spPr>
            <a:xfrm>
              <a:off x="5278584" y="22496380"/>
              <a:ext cx="6123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k-SK" sz="2400" dirty="0"/>
            </a:p>
          </p:txBody>
        </p:sp>
        <p:sp>
          <p:nvSpPr>
            <p:cNvPr id="95" name="Obdĺžnik 94"/>
            <p:cNvSpPr/>
            <p:nvPr/>
          </p:nvSpPr>
          <p:spPr>
            <a:xfrm>
              <a:off x="3735734" y="22597052"/>
              <a:ext cx="910260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/>
                <a:t>Téma dizertačnej práce: </a:t>
              </a:r>
              <a:r>
                <a:rPr lang="sk-SK" sz="2400" dirty="0"/>
                <a:t>Fúzia </a:t>
              </a:r>
              <a:r>
                <a:rPr lang="sk-SK" sz="2400" dirty="0" err="1"/>
                <a:t>LiDAR-ových</a:t>
              </a:r>
              <a:r>
                <a:rPr lang="sk-SK" sz="2400" dirty="0"/>
                <a:t> a hyperspektrálnych dát pre zlepšenie klasifikácie krajinnej pokrývky pomocou hlbokého strojového učenia</a:t>
              </a:r>
              <a:endParaRPr lang="en-US" sz="2400" dirty="0"/>
            </a:p>
          </p:txBody>
        </p:sp>
        <p:sp>
          <p:nvSpPr>
            <p:cNvPr id="97" name="BlokTextu 96"/>
            <p:cNvSpPr txBox="1"/>
            <p:nvPr/>
          </p:nvSpPr>
          <p:spPr>
            <a:xfrm>
              <a:off x="3762056" y="21260067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</p:grpSp>
      <p:pic>
        <p:nvPicPr>
          <p:cNvPr id="21" name="Obrázok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r="7450"/>
          <a:stretch/>
        </p:blipFill>
        <p:spPr>
          <a:xfrm>
            <a:off x="1696991" y="11313520"/>
            <a:ext cx="2062456" cy="2881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Obdĺžnik 46">
            <a:extLst>
              <a:ext uri="{FF2B5EF4-FFF2-40B4-BE49-F238E27FC236}">
                <a16:creationId xmlns:a16="http://schemas.microsoft.com/office/drawing/2014/main" id="{20D94AC7-0405-1F46-A9BC-293E2BA3D2B8}"/>
              </a:ext>
            </a:extLst>
          </p:cNvPr>
          <p:cNvSpPr/>
          <p:nvPr/>
        </p:nvSpPr>
        <p:spPr>
          <a:xfrm>
            <a:off x="1530475" y="26225576"/>
            <a:ext cx="232326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5000" b="1" dirty="0"/>
              <a:t>1.ročník</a:t>
            </a:r>
          </a:p>
        </p:txBody>
      </p:sp>
      <p:grpSp>
        <p:nvGrpSpPr>
          <p:cNvPr id="52" name="Skupina 51">
            <a:extLst>
              <a:ext uri="{FF2B5EF4-FFF2-40B4-BE49-F238E27FC236}">
                <a16:creationId xmlns:a16="http://schemas.microsoft.com/office/drawing/2014/main" id="{EEE2E1BF-4B6C-9DEB-0344-3D2996A0E74F}"/>
              </a:ext>
            </a:extLst>
          </p:cNvPr>
          <p:cNvGrpSpPr/>
          <p:nvPr/>
        </p:nvGrpSpPr>
        <p:grpSpPr>
          <a:xfrm>
            <a:off x="3910097" y="16674015"/>
            <a:ext cx="9390866" cy="3290087"/>
            <a:chOff x="3721745" y="20499077"/>
            <a:chExt cx="9390866" cy="3290087"/>
          </a:xfrm>
        </p:grpSpPr>
        <p:sp>
          <p:nvSpPr>
            <p:cNvPr id="53" name="BlokTextu 52">
              <a:extLst>
                <a:ext uri="{FF2B5EF4-FFF2-40B4-BE49-F238E27FC236}">
                  <a16:creationId xmlns:a16="http://schemas.microsoft.com/office/drawing/2014/main" id="{51064FBC-77CE-1A71-EFE0-B350A52C6D6B}"/>
                </a:ext>
              </a:extLst>
            </p:cNvPr>
            <p:cNvSpPr txBox="1"/>
            <p:nvPr/>
          </p:nvSpPr>
          <p:spPr>
            <a:xfrm>
              <a:off x="3721745" y="20499077"/>
              <a:ext cx="65438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Anton </a:t>
              </a:r>
              <a:r>
                <a:rPr lang="sk-SK" sz="4000" b="1" dirty="0" err="1"/>
                <a:t>Uhrin</a:t>
              </a:r>
              <a:endParaRPr lang="sk-SK" sz="4000" b="1" dirty="0"/>
            </a:p>
          </p:txBody>
        </p:sp>
        <p:sp>
          <p:nvSpPr>
            <p:cNvPr id="54" name="BlokTextu 53">
              <a:extLst>
                <a:ext uri="{FF2B5EF4-FFF2-40B4-BE49-F238E27FC236}">
                  <a16:creationId xmlns:a16="http://schemas.microsoft.com/office/drawing/2014/main" id="{F2ADC9F9-1806-7E8C-8A2D-C57BABD579DB}"/>
                </a:ext>
              </a:extLst>
            </p:cNvPr>
            <p:cNvSpPr txBox="1"/>
            <p:nvPr/>
          </p:nvSpPr>
          <p:spPr>
            <a:xfrm>
              <a:off x="5017889" y="21261656"/>
              <a:ext cx="503667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anton.uhrin@student.upjs.sk</a:t>
              </a:r>
              <a:br>
                <a:rPr lang="sk-SK" sz="2400" dirty="0"/>
              </a:br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2352</a:t>
              </a:r>
            </a:p>
            <a:p>
              <a:r>
                <a:rPr lang="sk-SK" sz="2400" dirty="0"/>
                <a:t>miestnosť: SJ2O76</a:t>
              </a:r>
            </a:p>
            <a:p>
              <a:endParaRPr lang="sk-SK" sz="2400" dirty="0"/>
            </a:p>
            <a:p>
              <a:endParaRPr lang="sk-SK" sz="2400" dirty="0"/>
            </a:p>
          </p:txBody>
        </p:sp>
        <p:sp>
          <p:nvSpPr>
            <p:cNvPr id="55" name="BlokTextu 54">
              <a:extLst>
                <a:ext uri="{FF2B5EF4-FFF2-40B4-BE49-F238E27FC236}">
                  <a16:creationId xmlns:a16="http://schemas.microsoft.com/office/drawing/2014/main" id="{63199B05-4BED-7B89-44FB-4BDC9DDA3003}"/>
                </a:ext>
              </a:extLst>
            </p:cNvPr>
            <p:cNvSpPr txBox="1"/>
            <p:nvPr/>
          </p:nvSpPr>
          <p:spPr>
            <a:xfrm>
              <a:off x="5278584" y="22496380"/>
              <a:ext cx="6123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k-SK" sz="2400" dirty="0"/>
            </a:p>
          </p:txBody>
        </p:sp>
        <p:sp>
          <p:nvSpPr>
            <p:cNvPr id="56" name="Obdĺžnik 55">
              <a:extLst>
                <a:ext uri="{FF2B5EF4-FFF2-40B4-BE49-F238E27FC236}">
                  <a16:creationId xmlns:a16="http://schemas.microsoft.com/office/drawing/2014/main" id="{7D30FB20-D8E5-F774-75FE-6E10924E2710}"/>
                </a:ext>
              </a:extLst>
            </p:cNvPr>
            <p:cNvSpPr/>
            <p:nvPr/>
          </p:nvSpPr>
          <p:spPr>
            <a:xfrm>
              <a:off x="3801931" y="22588835"/>
              <a:ext cx="931068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/>
                <a:t>Téma dizertačnej práce: </a:t>
              </a:r>
              <a:r>
                <a:rPr lang="sk-SK" sz="2400" dirty="0"/>
                <a:t>Analýza zmien </a:t>
              </a:r>
              <a:r>
                <a:rPr lang="sk-SK" sz="2400" dirty="0" err="1"/>
                <a:t>mikromorfológie</a:t>
              </a:r>
              <a:r>
                <a:rPr lang="sk-SK" sz="2400" dirty="0"/>
                <a:t> a povrchových </a:t>
              </a:r>
              <a:r>
                <a:rPr lang="sk-SK" sz="2400" dirty="0" err="1"/>
                <a:t>mikrotextúr</a:t>
              </a:r>
              <a:r>
                <a:rPr lang="sk-SK" sz="2400" dirty="0"/>
                <a:t> </a:t>
              </a:r>
              <a:r>
                <a:rPr lang="sk-SK" sz="2400" dirty="0" err="1"/>
                <a:t>detritických</a:t>
              </a:r>
              <a:r>
                <a:rPr lang="sk-SK" sz="2400" dirty="0"/>
                <a:t> minerálov z rôznych sedimentačných prostredí </a:t>
              </a:r>
              <a:br>
                <a:rPr lang="sk-SK" sz="2400" dirty="0"/>
              </a:br>
              <a:r>
                <a:rPr lang="sk-SK" sz="2400" dirty="0"/>
                <a:t>s využitím metód </a:t>
              </a:r>
              <a:r>
                <a:rPr lang="sk-SK" sz="2400" dirty="0" err="1"/>
                <a:t>geomorfometrie</a:t>
              </a:r>
              <a:r>
                <a:rPr lang="sk-SK" sz="2400" dirty="0"/>
                <a:t> a 3D modelovania</a:t>
              </a:r>
              <a:endParaRPr lang="en-US" sz="2400" b="1" dirty="0"/>
            </a:p>
          </p:txBody>
        </p:sp>
        <p:sp>
          <p:nvSpPr>
            <p:cNvPr id="57" name="BlokTextu 56">
              <a:extLst>
                <a:ext uri="{FF2B5EF4-FFF2-40B4-BE49-F238E27FC236}">
                  <a16:creationId xmlns:a16="http://schemas.microsoft.com/office/drawing/2014/main" id="{CDC90360-10A4-EFCD-2277-3E9EA1009731}"/>
                </a:ext>
              </a:extLst>
            </p:cNvPr>
            <p:cNvSpPr txBox="1"/>
            <p:nvPr/>
          </p:nvSpPr>
          <p:spPr>
            <a:xfrm>
              <a:off x="3794367" y="21260067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</p:grp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7A9E72ED-FD15-6E2C-7783-C2796F8315E6}"/>
              </a:ext>
            </a:extLst>
          </p:cNvPr>
          <p:cNvGrpSpPr/>
          <p:nvPr/>
        </p:nvGrpSpPr>
        <p:grpSpPr>
          <a:xfrm>
            <a:off x="3910097" y="21499779"/>
            <a:ext cx="9270022" cy="2928972"/>
            <a:chOff x="3561210" y="20499077"/>
            <a:chExt cx="9270022" cy="2928972"/>
          </a:xfrm>
        </p:grpSpPr>
        <p:sp>
          <p:nvSpPr>
            <p:cNvPr id="59" name="BlokTextu 58">
              <a:extLst>
                <a:ext uri="{FF2B5EF4-FFF2-40B4-BE49-F238E27FC236}">
                  <a16:creationId xmlns:a16="http://schemas.microsoft.com/office/drawing/2014/main" id="{B10AFA10-CC38-46A0-BECA-4A71B7753FE8}"/>
                </a:ext>
              </a:extLst>
            </p:cNvPr>
            <p:cNvSpPr txBox="1"/>
            <p:nvPr/>
          </p:nvSpPr>
          <p:spPr>
            <a:xfrm>
              <a:off x="3561210" y="20499077"/>
              <a:ext cx="65438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Petra </a:t>
              </a:r>
              <a:r>
                <a:rPr lang="sk-SK" sz="4000" b="1" dirty="0" err="1"/>
                <a:t>Dávidová</a:t>
              </a:r>
              <a:endParaRPr lang="sk-SK" sz="4000" b="1" dirty="0"/>
            </a:p>
          </p:txBody>
        </p:sp>
        <p:sp>
          <p:nvSpPr>
            <p:cNvPr id="60" name="BlokTextu 59">
              <a:extLst>
                <a:ext uri="{FF2B5EF4-FFF2-40B4-BE49-F238E27FC236}">
                  <a16:creationId xmlns:a16="http://schemas.microsoft.com/office/drawing/2014/main" id="{25588BA6-AB31-0521-DDC5-7D6FA2A2196E}"/>
                </a:ext>
              </a:extLst>
            </p:cNvPr>
            <p:cNvSpPr txBox="1"/>
            <p:nvPr/>
          </p:nvSpPr>
          <p:spPr>
            <a:xfrm>
              <a:off x="4857354" y="21261656"/>
              <a:ext cx="503667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petra.davidova@student.upjs.sk</a:t>
              </a:r>
              <a:br>
                <a:rPr lang="sk-SK" sz="2400" dirty="0"/>
              </a:br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2452 </a:t>
              </a:r>
            </a:p>
            <a:p>
              <a:r>
                <a:rPr lang="sk-SK" sz="2400" dirty="0"/>
                <a:t>miestnosť: SJ2O15</a:t>
              </a:r>
            </a:p>
            <a:p>
              <a:endParaRPr lang="sk-SK" sz="2400" dirty="0"/>
            </a:p>
            <a:p>
              <a:endParaRPr lang="sk-SK" sz="2400" dirty="0"/>
            </a:p>
          </p:txBody>
        </p:sp>
        <p:sp>
          <p:nvSpPr>
            <p:cNvPr id="61" name="BlokTextu 60">
              <a:extLst>
                <a:ext uri="{FF2B5EF4-FFF2-40B4-BE49-F238E27FC236}">
                  <a16:creationId xmlns:a16="http://schemas.microsoft.com/office/drawing/2014/main" id="{B0203EE7-6B9C-0C71-621B-E299D72C9B2B}"/>
                </a:ext>
              </a:extLst>
            </p:cNvPr>
            <p:cNvSpPr txBox="1"/>
            <p:nvPr/>
          </p:nvSpPr>
          <p:spPr>
            <a:xfrm>
              <a:off x="5278584" y="22496380"/>
              <a:ext cx="6123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k-SK" sz="2400" dirty="0"/>
            </a:p>
          </p:txBody>
        </p:sp>
        <p:sp>
          <p:nvSpPr>
            <p:cNvPr id="62" name="Obdĺžnik 61">
              <a:extLst>
                <a:ext uri="{FF2B5EF4-FFF2-40B4-BE49-F238E27FC236}">
                  <a16:creationId xmlns:a16="http://schemas.microsoft.com/office/drawing/2014/main" id="{B5B307D1-8A54-4BC7-41C7-CD1D203F4EB0}"/>
                </a:ext>
              </a:extLst>
            </p:cNvPr>
            <p:cNvSpPr/>
            <p:nvPr/>
          </p:nvSpPr>
          <p:spPr>
            <a:xfrm>
              <a:off x="3633217" y="22597052"/>
              <a:ext cx="919801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/>
                <a:t>Téma dizertačnej práce: </a:t>
              </a:r>
              <a:r>
                <a:rPr lang="pl-PL" sz="2400" dirty="0"/>
                <a:t>Zlepšenie klasifikácie vegetácie kombináciou dát z UAV laserového a hyperspektrálneho skenovania</a:t>
              </a:r>
              <a:endParaRPr lang="en-US" sz="2400" dirty="0"/>
            </a:p>
          </p:txBody>
        </p:sp>
        <p:sp>
          <p:nvSpPr>
            <p:cNvPr id="63" name="BlokTextu 62">
              <a:extLst>
                <a:ext uri="{FF2B5EF4-FFF2-40B4-BE49-F238E27FC236}">
                  <a16:creationId xmlns:a16="http://schemas.microsoft.com/office/drawing/2014/main" id="{AF597D1D-5348-E101-707C-58A67242B46D}"/>
                </a:ext>
              </a:extLst>
            </p:cNvPr>
            <p:cNvSpPr txBox="1"/>
            <p:nvPr/>
          </p:nvSpPr>
          <p:spPr>
            <a:xfrm>
              <a:off x="3618321" y="21260067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</p:grpSp>
      <p:pic>
        <p:nvPicPr>
          <p:cNvPr id="69" name="Obrázok 68" descr="Obrázok, na ktorom je text, mapa, snímka obrazovky&#10;&#10;Automaticky generovaný popis">
            <a:extLst>
              <a:ext uri="{FF2B5EF4-FFF2-40B4-BE49-F238E27FC236}">
                <a16:creationId xmlns:a16="http://schemas.microsoft.com/office/drawing/2014/main" id="{1354D8B1-DF15-648F-FB35-53522DEAC6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3682" y="2969728"/>
            <a:ext cx="9278446" cy="6506210"/>
          </a:xfrm>
          <a:prstGeom prst="rect">
            <a:avLst/>
          </a:prstGeom>
        </p:spPr>
      </p:pic>
      <p:pic>
        <p:nvPicPr>
          <p:cNvPr id="76" name="Obrázok 75" descr="Obrázok, na ktorom je text, rukopis, rad, písmo&#10;&#10;Automaticky generovaný popis">
            <a:extLst>
              <a:ext uri="{FF2B5EF4-FFF2-40B4-BE49-F238E27FC236}">
                <a16:creationId xmlns:a16="http://schemas.microsoft.com/office/drawing/2014/main" id="{11D8D24B-FE79-BC28-8987-0BFF3EB150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367" y="3474898"/>
            <a:ext cx="4698503" cy="2757374"/>
          </a:xfrm>
          <a:prstGeom prst="rect">
            <a:avLst/>
          </a:prstGeom>
        </p:spPr>
      </p:pic>
      <p:pic>
        <p:nvPicPr>
          <p:cNvPr id="78" name="Obrázok 77" descr="Obrázok, na ktorom je text, rukopis, detské kresby&#10;&#10;Automaticky generovaný popis">
            <a:extLst>
              <a:ext uri="{FF2B5EF4-FFF2-40B4-BE49-F238E27FC236}">
                <a16:creationId xmlns:a16="http://schemas.microsoft.com/office/drawing/2014/main" id="{8090D7C9-163B-4AC0-F15F-988D0B215C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870" y="6668004"/>
            <a:ext cx="4698000" cy="2553127"/>
          </a:xfrm>
          <a:prstGeom prst="rect">
            <a:avLst/>
          </a:pr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9AC84B38-1228-7C87-4BCC-93EC8FB626F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2" r="14181"/>
          <a:stretch/>
        </p:blipFill>
        <p:spPr>
          <a:xfrm>
            <a:off x="1655564" y="27665736"/>
            <a:ext cx="2088232" cy="2853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4" name="Skupina 83">
            <a:extLst>
              <a:ext uri="{FF2B5EF4-FFF2-40B4-BE49-F238E27FC236}">
                <a16:creationId xmlns:a16="http://schemas.microsoft.com/office/drawing/2014/main" id="{EEE2E1BF-4B6C-9DEB-0344-3D2996A0E74F}"/>
              </a:ext>
            </a:extLst>
          </p:cNvPr>
          <p:cNvGrpSpPr/>
          <p:nvPr/>
        </p:nvGrpSpPr>
        <p:grpSpPr>
          <a:xfrm>
            <a:off x="3910097" y="27556515"/>
            <a:ext cx="9390866" cy="2920755"/>
            <a:chOff x="3721745" y="20499077"/>
            <a:chExt cx="9390866" cy="2920755"/>
          </a:xfrm>
        </p:grpSpPr>
        <p:sp>
          <p:nvSpPr>
            <p:cNvPr id="85" name="BlokTextu 84">
              <a:extLst>
                <a:ext uri="{FF2B5EF4-FFF2-40B4-BE49-F238E27FC236}">
                  <a16:creationId xmlns:a16="http://schemas.microsoft.com/office/drawing/2014/main" id="{51064FBC-77CE-1A71-EFE0-B350A52C6D6B}"/>
                </a:ext>
              </a:extLst>
            </p:cNvPr>
            <p:cNvSpPr txBox="1"/>
            <p:nvPr/>
          </p:nvSpPr>
          <p:spPr>
            <a:xfrm>
              <a:off x="3721745" y="20499077"/>
              <a:ext cx="65438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Max Martin</a:t>
              </a:r>
            </a:p>
          </p:txBody>
        </p:sp>
        <p:sp>
          <p:nvSpPr>
            <p:cNvPr id="87" name="BlokTextu 86">
              <a:extLst>
                <a:ext uri="{FF2B5EF4-FFF2-40B4-BE49-F238E27FC236}">
                  <a16:creationId xmlns:a16="http://schemas.microsoft.com/office/drawing/2014/main" id="{F2ADC9F9-1806-7E8C-8A2D-C57BABD579DB}"/>
                </a:ext>
              </a:extLst>
            </p:cNvPr>
            <p:cNvSpPr txBox="1"/>
            <p:nvPr/>
          </p:nvSpPr>
          <p:spPr>
            <a:xfrm>
              <a:off x="5017889" y="21261656"/>
              <a:ext cx="503667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max.martin@student.upjs.sk</a:t>
              </a:r>
              <a:br>
                <a:rPr lang="sk-SK" sz="2400" dirty="0"/>
              </a:br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2352</a:t>
              </a:r>
            </a:p>
            <a:p>
              <a:r>
                <a:rPr lang="sk-SK" sz="2400" dirty="0"/>
                <a:t>miestnosť: SJ2O76</a:t>
              </a:r>
            </a:p>
            <a:p>
              <a:endParaRPr lang="sk-SK" sz="2400" dirty="0"/>
            </a:p>
            <a:p>
              <a:endParaRPr lang="sk-SK" sz="2400" dirty="0"/>
            </a:p>
          </p:txBody>
        </p:sp>
        <p:sp>
          <p:nvSpPr>
            <p:cNvPr id="91" name="BlokTextu 90">
              <a:extLst>
                <a:ext uri="{FF2B5EF4-FFF2-40B4-BE49-F238E27FC236}">
                  <a16:creationId xmlns:a16="http://schemas.microsoft.com/office/drawing/2014/main" id="{63199B05-4BED-7B89-44FB-4BDC9DDA3003}"/>
                </a:ext>
              </a:extLst>
            </p:cNvPr>
            <p:cNvSpPr txBox="1"/>
            <p:nvPr/>
          </p:nvSpPr>
          <p:spPr>
            <a:xfrm>
              <a:off x="5278584" y="22496380"/>
              <a:ext cx="6123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sk-SK" sz="2400" dirty="0"/>
            </a:p>
          </p:txBody>
        </p:sp>
        <p:sp>
          <p:nvSpPr>
            <p:cNvPr id="98" name="Obdĺžnik 97">
              <a:extLst>
                <a:ext uri="{FF2B5EF4-FFF2-40B4-BE49-F238E27FC236}">
                  <a16:creationId xmlns:a16="http://schemas.microsoft.com/office/drawing/2014/main" id="{7D30FB20-D8E5-F774-75FE-6E10924E2710}"/>
                </a:ext>
              </a:extLst>
            </p:cNvPr>
            <p:cNvSpPr/>
            <p:nvPr/>
          </p:nvSpPr>
          <p:spPr>
            <a:xfrm>
              <a:off x="3801931" y="22588835"/>
              <a:ext cx="93106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/>
                <a:t>Téma dizertačnej práce: </a:t>
              </a:r>
              <a:r>
                <a:rPr lang="sk-SK" sz="2400" dirty="0"/>
                <a:t>Monitoring brehovej vegetácie s využitím 3D dát a strojového učenia</a:t>
              </a:r>
              <a:endParaRPr lang="en-US" sz="2400" b="1" dirty="0"/>
            </a:p>
          </p:txBody>
        </p:sp>
        <p:sp>
          <p:nvSpPr>
            <p:cNvPr id="99" name="BlokTextu 98">
              <a:extLst>
                <a:ext uri="{FF2B5EF4-FFF2-40B4-BE49-F238E27FC236}">
                  <a16:creationId xmlns:a16="http://schemas.microsoft.com/office/drawing/2014/main" id="{CDC90360-10A4-EFCD-2277-3E9EA1009731}"/>
                </a:ext>
              </a:extLst>
            </p:cNvPr>
            <p:cNvSpPr txBox="1"/>
            <p:nvPr/>
          </p:nvSpPr>
          <p:spPr>
            <a:xfrm>
              <a:off x="3794367" y="21260067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</p:grpSp>
      <p:pic>
        <p:nvPicPr>
          <p:cNvPr id="7" name="Obrázok 6">
            <a:extLst>
              <a:ext uri="{FF2B5EF4-FFF2-40B4-BE49-F238E27FC236}">
                <a16:creationId xmlns:a16="http://schemas.microsoft.com/office/drawing/2014/main" id="{AF2014CB-3A56-CC1A-90CD-1F480C6120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729491" y="17959128"/>
            <a:ext cx="13602575" cy="2648227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D23F380E-F975-FCDF-DF44-76ACC18C67F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428019" y="22915075"/>
            <a:ext cx="12132810" cy="7634203"/>
            <a:chOff x="1433" y="1433"/>
            <a:chExt cx="8470" cy="5330"/>
          </a:xfrm>
        </p:grpSpPr>
        <p:pic>
          <p:nvPicPr>
            <p:cNvPr id="1027" name="Picture 3">
              <a:extLst>
                <a:ext uri="{FF2B5EF4-FFF2-40B4-BE49-F238E27FC236}">
                  <a16:creationId xmlns:a16="http://schemas.microsoft.com/office/drawing/2014/main" id="{BD1D82C4-0906-C610-FC55-E7E3C8350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3" y="6053"/>
              <a:ext cx="8470" cy="71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AB242BAD-4E31-E702-6858-F333A6F20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6" y="1433"/>
              <a:ext cx="4196" cy="457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8ACC860A-AB54-59CA-23AA-E65AE7196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3" y="1433"/>
              <a:ext cx="4196" cy="457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Fig. 1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133" y="32982681"/>
            <a:ext cx="14063455" cy="750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67461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4442</TotalTime>
  <Words>407</Words>
  <Application>Microsoft Office PowerPoint</Application>
  <PresentationFormat>Vlastná</PresentationFormat>
  <Paragraphs>42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206</cp:revision>
  <cp:lastPrinted>2014-01-08T10:38:48Z</cp:lastPrinted>
  <dcterms:created xsi:type="dcterms:W3CDTF">2014-01-07T16:57:44Z</dcterms:created>
  <dcterms:modified xsi:type="dcterms:W3CDTF">2025-09-12T08:14:22Z</dcterms:modified>
</cp:coreProperties>
</file>