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29459238" cy="41554400"/>
  <p:defaultTextStyle>
    <a:defPPr>
      <a:defRPr lang="en-US"/>
    </a:defPPr>
    <a:lvl1pPr marL="0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215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43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64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86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107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29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507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72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1" userDrawn="1">
          <p15:clr>
            <a:srgbClr val="A4A3A4"/>
          </p15:clr>
        </p15:guide>
        <p15:guide id="2" pos="4009" userDrawn="1">
          <p15:clr>
            <a:srgbClr val="A4A3A4"/>
          </p15:clr>
        </p15:guide>
        <p15:guide id="3" pos="13166" userDrawn="1">
          <p15:clr>
            <a:srgbClr val="A4A3A4"/>
          </p15:clr>
        </p15:guide>
        <p15:guide id="4" orient="horz" pos="23774" userDrawn="1">
          <p15:clr>
            <a:srgbClr val="A4A3A4"/>
          </p15:clr>
        </p15:guide>
        <p15:guide id="5" orient="horz" pos="2172" userDrawn="1">
          <p15:clr>
            <a:srgbClr val="A4A3A4"/>
          </p15:clr>
        </p15:guide>
        <p15:guide id="6" pos="13052" userDrawn="1">
          <p15:clr>
            <a:srgbClr val="A4A3A4"/>
          </p15:clr>
        </p15:guide>
        <p15:guide id="7" orient="horz" pos="13483" userDrawn="1">
          <p15:clr>
            <a:srgbClr val="A4A3A4"/>
          </p15:clr>
        </p15:guide>
        <p15:guide id="8" orient="horz" pos="135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C59"/>
    <a:srgbClr val="FFCC66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9" autoAdjust="0"/>
    <p:restoredTop sz="94822" autoAdjust="0"/>
  </p:normalViewPr>
  <p:slideViewPr>
    <p:cSldViewPr>
      <p:cViewPr>
        <p:scale>
          <a:sx n="33" d="100"/>
          <a:sy n="33" d="100"/>
        </p:scale>
        <p:origin x="1596" y="-246"/>
      </p:cViewPr>
      <p:guideLst>
        <p:guide orient="horz" pos="16431"/>
        <p:guide pos="4009"/>
        <p:guide pos="13166"/>
        <p:guide orient="horz" pos="23774"/>
        <p:guide orient="horz" pos="2172"/>
        <p:guide pos="13052"/>
        <p:guide orient="horz" pos="13483"/>
        <p:guide orient="horz" pos="13583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11" y="0"/>
            <a:ext cx="12762755" cy="2074352"/>
          </a:xfrm>
          <a:prstGeom prst="rect">
            <a:avLst/>
          </a:prstGeom>
        </p:spPr>
        <p:txBody>
          <a:bodyPr vert="horz" lIns="411640" tIns="205820" rIns="411640" bIns="205820" rtlCol="0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16689767" y="0"/>
            <a:ext cx="12762755" cy="2074352"/>
          </a:xfrm>
          <a:prstGeom prst="rect">
            <a:avLst/>
          </a:prstGeom>
        </p:spPr>
        <p:txBody>
          <a:bodyPr vert="horz" lIns="411640" tIns="205820" rIns="411640" bIns="205820" rtlCol="0"/>
          <a:lstStyle>
            <a:lvl1pPr algn="r">
              <a:defRPr sz="5400"/>
            </a:lvl1pPr>
          </a:lstStyle>
          <a:p>
            <a:fld id="{D3ABD3E2-3EDA-4717-B2A5-236662B9595D}" type="datetimeFigureOut">
              <a:rPr lang="sk-SK" smtClean="0"/>
              <a:t>11. 9. 2025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218613" y="3114675"/>
            <a:ext cx="11022012" cy="15584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1640" tIns="205820" rIns="411640" bIns="2058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2945251" y="19740024"/>
            <a:ext cx="23568736" cy="18699107"/>
          </a:xfrm>
          <a:prstGeom prst="rect">
            <a:avLst/>
          </a:prstGeom>
        </p:spPr>
        <p:txBody>
          <a:bodyPr vert="horz" lIns="411640" tIns="205820" rIns="411640" bIns="2058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11" y="39472568"/>
            <a:ext cx="12762755" cy="2074348"/>
          </a:xfrm>
          <a:prstGeom prst="rect">
            <a:avLst/>
          </a:prstGeom>
        </p:spPr>
        <p:txBody>
          <a:bodyPr vert="horz" lIns="411640" tIns="205820" rIns="411640" bIns="205820" rtlCol="0" anchor="b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16689767" y="39472568"/>
            <a:ext cx="12762755" cy="2074348"/>
          </a:xfrm>
          <a:prstGeom prst="rect">
            <a:avLst/>
          </a:prstGeom>
        </p:spPr>
        <p:txBody>
          <a:bodyPr vert="horz" lIns="411640" tIns="205820" rIns="411640" bIns="205820" rtlCol="0" anchor="b"/>
          <a:lstStyle>
            <a:lvl1pPr algn="r">
              <a:defRPr sz="5400"/>
            </a:lvl1pPr>
          </a:lstStyle>
          <a:p>
            <a:fld id="{E6F4251F-150F-490D-B4F0-233FE392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050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4251F-150F-490D-B4F0-233FE392A2A7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85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2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5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015123" y="62349824"/>
            <a:ext cx="44867985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387773" y="62349824"/>
            <a:ext cx="44867982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7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1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7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55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0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8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9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2698227" y="10702131"/>
            <a:ext cx="22557528" cy="227995033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015123" y="10702131"/>
            <a:ext cx="67178439" cy="227995033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9E6D9-B1F2-44A7-BF6E-068D2BA9CF4D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345658" y="39677164"/>
            <a:ext cx="9588659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2170064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9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26" Type="http://schemas.openxmlformats.org/officeDocument/2006/relationships/image" Target="../media/image22.jpeg"/><Relationship Id="rId39" Type="http://schemas.openxmlformats.org/officeDocument/2006/relationships/image" Target="../media/image35.jpeg"/><Relationship Id="rId21" Type="http://schemas.openxmlformats.org/officeDocument/2006/relationships/image" Target="../media/image17.jpeg"/><Relationship Id="rId34" Type="http://schemas.openxmlformats.org/officeDocument/2006/relationships/image" Target="../media/image30.png"/><Relationship Id="rId42" Type="http://schemas.openxmlformats.org/officeDocument/2006/relationships/image" Target="../media/image38.jpeg"/><Relationship Id="rId47" Type="http://schemas.openxmlformats.org/officeDocument/2006/relationships/image" Target="../media/image42.jpeg"/><Relationship Id="rId50" Type="http://schemas.openxmlformats.org/officeDocument/2006/relationships/image" Target="../media/image45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9" Type="http://schemas.openxmlformats.org/officeDocument/2006/relationships/image" Target="../media/image25.png"/><Relationship Id="rId11" Type="http://schemas.openxmlformats.org/officeDocument/2006/relationships/image" Target="../media/image9.jpeg"/><Relationship Id="rId24" Type="http://schemas.openxmlformats.org/officeDocument/2006/relationships/image" Target="../media/image20.jpeg"/><Relationship Id="rId32" Type="http://schemas.openxmlformats.org/officeDocument/2006/relationships/image" Target="../media/image28.jpeg"/><Relationship Id="rId37" Type="http://schemas.openxmlformats.org/officeDocument/2006/relationships/image" Target="../media/image33.png"/><Relationship Id="rId40" Type="http://schemas.openxmlformats.org/officeDocument/2006/relationships/image" Target="../media/image36.jpg"/><Relationship Id="rId45" Type="http://schemas.microsoft.com/office/2007/relationships/hdphoto" Target="../media/hdphoto3.wdp"/><Relationship Id="rId5" Type="http://schemas.openxmlformats.org/officeDocument/2006/relationships/image" Target="../media/image3.png"/><Relationship Id="rId15" Type="http://schemas.openxmlformats.org/officeDocument/2006/relationships/image" Target="../media/image12.jpeg"/><Relationship Id="rId23" Type="http://schemas.openxmlformats.org/officeDocument/2006/relationships/image" Target="../media/image19.jpeg"/><Relationship Id="rId28" Type="http://schemas.openxmlformats.org/officeDocument/2006/relationships/image" Target="../media/image24.png"/><Relationship Id="rId36" Type="http://schemas.openxmlformats.org/officeDocument/2006/relationships/image" Target="../media/image32.jpeg"/><Relationship Id="rId49" Type="http://schemas.openxmlformats.org/officeDocument/2006/relationships/image" Target="../media/image44.jpe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31" Type="http://schemas.openxmlformats.org/officeDocument/2006/relationships/image" Target="../media/image27.jpeg"/><Relationship Id="rId44" Type="http://schemas.openxmlformats.org/officeDocument/2006/relationships/image" Target="../media/image40.png"/><Relationship Id="rId52" Type="http://schemas.openxmlformats.org/officeDocument/2006/relationships/image" Target="../media/image47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microsoft.com/office/2007/relationships/hdphoto" Target="../media/hdphoto1.wdp"/><Relationship Id="rId22" Type="http://schemas.openxmlformats.org/officeDocument/2006/relationships/image" Target="../media/image18.png"/><Relationship Id="rId27" Type="http://schemas.openxmlformats.org/officeDocument/2006/relationships/image" Target="../media/image23.png"/><Relationship Id="rId30" Type="http://schemas.openxmlformats.org/officeDocument/2006/relationships/image" Target="../media/image26.jpeg"/><Relationship Id="rId35" Type="http://schemas.openxmlformats.org/officeDocument/2006/relationships/image" Target="../media/image31.png"/><Relationship Id="rId43" Type="http://schemas.openxmlformats.org/officeDocument/2006/relationships/image" Target="../media/image39.jpeg"/><Relationship Id="rId48" Type="http://schemas.openxmlformats.org/officeDocument/2006/relationships/image" Target="../media/image43.jpeg"/><Relationship Id="rId8" Type="http://schemas.openxmlformats.org/officeDocument/2006/relationships/image" Target="../media/image6.png"/><Relationship Id="rId51" Type="http://schemas.openxmlformats.org/officeDocument/2006/relationships/image" Target="../media/image46.jpeg"/><Relationship Id="rId3" Type="http://schemas.openxmlformats.org/officeDocument/2006/relationships/image" Target="../media/image1.jpeg"/><Relationship Id="rId12" Type="http://schemas.openxmlformats.org/officeDocument/2006/relationships/image" Target="../media/image10.png"/><Relationship Id="rId17" Type="http://schemas.openxmlformats.org/officeDocument/2006/relationships/image" Target="../media/image14.jpeg"/><Relationship Id="rId25" Type="http://schemas.openxmlformats.org/officeDocument/2006/relationships/image" Target="../media/image21.jpeg"/><Relationship Id="rId33" Type="http://schemas.openxmlformats.org/officeDocument/2006/relationships/image" Target="../media/image29.png"/><Relationship Id="rId38" Type="http://schemas.openxmlformats.org/officeDocument/2006/relationships/image" Target="../media/image34.png"/><Relationship Id="rId46" Type="http://schemas.openxmlformats.org/officeDocument/2006/relationships/image" Target="../media/image41.jpg"/><Relationship Id="rId20" Type="http://schemas.microsoft.com/office/2007/relationships/hdphoto" Target="../media/hdphoto2.wdp"/><Relationship Id="rId41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ĺžnik 15"/>
          <p:cNvSpPr/>
          <p:nvPr/>
        </p:nvSpPr>
        <p:spPr>
          <a:xfrm>
            <a:off x="666378" y="13078338"/>
            <a:ext cx="18796752" cy="579117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Obdĺžnik 71"/>
          <p:cNvSpPr/>
          <p:nvPr/>
        </p:nvSpPr>
        <p:spPr>
          <a:xfrm>
            <a:off x="378347" y="449934"/>
            <a:ext cx="29613596" cy="4199855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dĺžnik 2"/>
          <p:cNvSpPr/>
          <p:nvPr/>
        </p:nvSpPr>
        <p:spPr>
          <a:xfrm>
            <a:off x="2229973" y="2610174"/>
            <a:ext cx="300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>
                <a:solidFill>
                  <a:srgbClr val="323C59"/>
                </a:solidFill>
              </a:rPr>
              <a:t>Jesenná </a:t>
            </a:r>
            <a:r>
              <a:rPr lang="sk-SK" sz="2800" dirty="0">
                <a:solidFill>
                  <a:srgbClr val="323C59"/>
                </a:solidFill>
              </a:rPr>
              <a:t>5</a:t>
            </a:r>
          </a:p>
          <a:p>
            <a:r>
              <a:rPr lang="sk-SK" sz="2800" dirty="0">
                <a:solidFill>
                  <a:srgbClr val="323C59"/>
                </a:solidFill>
              </a:rPr>
              <a:t>040 01 </a:t>
            </a:r>
            <a:r>
              <a:rPr lang="sk-SK" sz="2800" dirty="0" smtClean="0">
                <a:solidFill>
                  <a:srgbClr val="323C59"/>
                </a:solidFill>
              </a:rPr>
              <a:t>Košice</a:t>
            </a:r>
          </a:p>
        </p:txBody>
      </p:sp>
      <p:sp>
        <p:nvSpPr>
          <p:cNvPr id="187" name="Obdĺžnik 186"/>
          <p:cNvSpPr/>
          <p:nvPr/>
        </p:nvSpPr>
        <p:spPr>
          <a:xfrm>
            <a:off x="19676492" y="3834310"/>
            <a:ext cx="9918222" cy="3834650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2" name="BlokTextu 211"/>
          <p:cNvSpPr txBox="1"/>
          <p:nvPr/>
        </p:nvSpPr>
        <p:spPr>
          <a:xfrm>
            <a:off x="19892515" y="3882531"/>
            <a:ext cx="10180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 smtClean="0">
                <a:solidFill>
                  <a:srgbClr val="C00000"/>
                </a:solidFill>
              </a:rPr>
              <a:t>Zamestnanci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820091" y="4731250"/>
            <a:ext cx="12137240" cy="62646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400" dirty="0">
              <a:solidFill>
                <a:schemeClr val="tx1"/>
              </a:solidFill>
            </a:endParaRPr>
          </a:p>
        </p:txBody>
      </p:sp>
      <p:sp>
        <p:nvSpPr>
          <p:cNvPr id="251" name="Obdĺžnik 250"/>
          <p:cNvSpPr/>
          <p:nvPr/>
        </p:nvSpPr>
        <p:spPr>
          <a:xfrm>
            <a:off x="13320134" y="4731250"/>
            <a:ext cx="5901893" cy="808774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400" dirty="0">
              <a:solidFill>
                <a:schemeClr val="tx1"/>
              </a:solidFill>
            </a:endParaRPr>
          </a:p>
        </p:txBody>
      </p:sp>
      <p:sp>
        <p:nvSpPr>
          <p:cNvPr id="252" name="Obdĺžnik 251"/>
          <p:cNvSpPr/>
          <p:nvPr/>
        </p:nvSpPr>
        <p:spPr>
          <a:xfrm>
            <a:off x="820091" y="11576539"/>
            <a:ext cx="3347838" cy="124245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Oddelenie humánnej a</a:t>
            </a:r>
          </a:p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 regionálnej geografie</a:t>
            </a:r>
            <a:endParaRPr lang="sk-SK" sz="2400" b="1" dirty="0">
              <a:solidFill>
                <a:schemeClr val="tx1"/>
              </a:solidFill>
            </a:endParaRPr>
          </a:p>
        </p:txBody>
      </p:sp>
      <p:sp>
        <p:nvSpPr>
          <p:cNvPr id="255" name="Obdĺžnik 254"/>
          <p:cNvSpPr/>
          <p:nvPr/>
        </p:nvSpPr>
        <p:spPr>
          <a:xfrm>
            <a:off x="5214792" y="11576538"/>
            <a:ext cx="3347838" cy="124245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Oddelenie fyzickej</a:t>
            </a:r>
          </a:p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geografie a geológie</a:t>
            </a:r>
            <a:endParaRPr lang="sk-SK" sz="2400" b="1" dirty="0">
              <a:solidFill>
                <a:schemeClr val="tx1"/>
              </a:solidFill>
            </a:endParaRPr>
          </a:p>
        </p:txBody>
      </p:sp>
      <p:sp>
        <p:nvSpPr>
          <p:cNvPr id="256" name="Obdĺžnik 255"/>
          <p:cNvSpPr/>
          <p:nvPr/>
        </p:nvSpPr>
        <p:spPr>
          <a:xfrm>
            <a:off x="9377277" y="11576539"/>
            <a:ext cx="3580054" cy="124245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chemeClr val="tx1"/>
                </a:solidFill>
              </a:rPr>
              <a:t>Oddelenie geoinformatiky a diaľkového prieskumu Zeme</a:t>
            </a:r>
            <a:endParaRPr lang="sk-SK" sz="2400" b="1" dirty="0">
              <a:solidFill>
                <a:schemeClr val="tx1"/>
              </a:solidFill>
            </a:endParaRPr>
          </a:p>
        </p:txBody>
      </p:sp>
      <p:cxnSp>
        <p:nvCxnSpPr>
          <p:cNvPr id="13" name="Rovná spojovacia šípka 12"/>
          <p:cNvCxnSpPr>
            <a:stCxn id="7" idx="2"/>
            <a:endCxn id="252" idx="0"/>
          </p:cNvCxnSpPr>
          <p:nvPr/>
        </p:nvCxnSpPr>
        <p:spPr>
          <a:xfrm flipH="1">
            <a:off x="2494010" y="10995946"/>
            <a:ext cx="4394701" cy="58059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ovacia šípka 14"/>
          <p:cNvCxnSpPr>
            <a:stCxn id="7" idx="2"/>
            <a:endCxn id="255" idx="0"/>
          </p:cNvCxnSpPr>
          <p:nvPr/>
        </p:nvCxnSpPr>
        <p:spPr>
          <a:xfrm>
            <a:off x="6888711" y="10995946"/>
            <a:ext cx="0" cy="580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ovná spojovacia šípka 38"/>
          <p:cNvCxnSpPr>
            <a:stCxn id="7" idx="2"/>
            <a:endCxn id="256" idx="0"/>
          </p:cNvCxnSpPr>
          <p:nvPr/>
        </p:nvCxnSpPr>
        <p:spPr>
          <a:xfrm>
            <a:off x="6888711" y="10995946"/>
            <a:ext cx="4278593" cy="58059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Obdĺžnik 256"/>
          <p:cNvSpPr/>
          <p:nvPr/>
        </p:nvSpPr>
        <p:spPr>
          <a:xfrm>
            <a:off x="666378" y="3834311"/>
            <a:ext cx="18796751" cy="910212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BlokTextu 21"/>
          <p:cNvSpPr txBox="1"/>
          <p:nvPr/>
        </p:nvSpPr>
        <p:spPr>
          <a:xfrm>
            <a:off x="918407" y="3871432"/>
            <a:ext cx="10180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 smtClean="0">
                <a:solidFill>
                  <a:srgbClr val="C00000"/>
                </a:solidFill>
              </a:rPr>
              <a:t>Organizačná štruktúra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23" name="BlokTextu 22"/>
          <p:cNvSpPr txBox="1"/>
          <p:nvPr/>
        </p:nvSpPr>
        <p:spPr>
          <a:xfrm>
            <a:off x="920039" y="13225937"/>
            <a:ext cx="10180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 smtClean="0">
                <a:solidFill>
                  <a:srgbClr val="C00000"/>
                </a:solidFill>
              </a:rPr>
              <a:t>Stručne o histórii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928807" y="13455308"/>
            <a:ext cx="18283370" cy="5324535"/>
          </a:xfrm>
          <a:prstGeom prst="rect">
            <a:avLst/>
          </a:prstGeom>
        </p:spPr>
        <p:txBody>
          <a:bodyPr wrap="square" numCol="2" spcCol="360000">
            <a:spAutoFit/>
          </a:bodyPr>
          <a:lstStyle/>
          <a:p>
            <a:endParaRPr lang="sk-SK" sz="2000" dirty="0" smtClean="0"/>
          </a:p>
          <a:p>
            <a:endParaRPr lang="sk-SK" sz="2000" dirty="0"/>
          </a:p>
          <a:p>
            <a:pPr algn="just"/>
            <a:endParaRPr lang="sk-SK" sz="2000" dirty="0" smtClean="0"/>
          </a:p>
          <a:p>
            <a:pPr algn="just"/>
            <a:r>
              <a:rPr lang="sk-SK" sz="2000" dirty="0" smtClean="0"/>
              <a:t>Ústav</a:t>
            </a:r>
            <a:r>
              <a:rPr lang="en-US" sz="2000" dirty="0" smtClean="0"/>
              <a:t> </a:t>
            </a:r>
            <a:r>
              <a:rPr lang="sk-SK" sz="2000" dirty="0" smtClean="0"/>
              <a:t>geografie</a:t>
            </a:r>
            <a:r>
              <a:rPr lang="en-US" sz="2000" dirty="0" smtClean="0"/>
              <a:t> </a:t>
            </a:r>
            <a:r>
              <a:rPr lang="sk-SK" sz="2000" dirty="0" smtClean="0"/>
              <a:t>vznikol</a:t>
            </a:r>
            <a:r>
              <a:rPr lang="en-US" sz="2000" dirty="0" smtClean="0"/>
              <a:t> </a:t>
            </a:r>
            <a:r>
              <a:rPr lang="sk-SK" sz="2000" dirty="0" smtClean="0"/>
              <a:t>na</a:t>
            </a:r>
            <a:r>
              <a:rPr lang="en-US" sz="2000" dirty="0" smtClean="0"/>
              <a:t> </a:t>
            </a:r>
            <a:r>
              <a:rPr lang="sk-SK" sz="2000" dirty="0" smtClean="0"/>
              <a:t>PF </a:t>
            </a:r>
            <a:r>
              <a:rPr lang="en-US" sz="2000" dirty="0" smtClean="0"/>
              <a:t>UPJŠ </a:t>
            </a:r>
            <a:r>
              <a:rPr lang="en-US" sz="2000" dirty="0"/>
              <a:t>v </a:t>
            </a:r>
            <a:r>
              <a:rPr lang="sk-SK" sz="2000" dirty="0" smtClean="0"/>
              <a:t>Košiciach</a:t>
            </a:r>
            <a:r>
              <a:rPr lang="en-US" sz="2000" dirty="0" smtClean="0"/>
              <a:t> </a:t>
            </a:r>
            <a:r>
              <a:rPr lang="en-US" sz="2000" dirty="0"/>
              <a:t>v </a:t>
            </a:r>
            <a:r>
              <a:rPr lang="sk-SK" sz="2000" dirty="0" smtClean="0"/>
              <a:t>roku</a:t>
            </a:r>
            <a:r>
              <a:rPr lang="en-US" sz="2000" dirty="0" smtClean="0"/>
              <a:t> </a:t>
            </a:r>
            <a:r>
              <a:rPr lang="en-US" sz="2000" dirty="0"/>
              <a:t>1998 </a:t>
            </a:r>
            <a:r>
              <a:rPr lang="sk-SK" sz="2000" dirty="0" smtClean="0"/>
              <a:t>ako</a:t>
            </a:r>
            <a:r>
              <a:rPr lang="en-US" sz="2000" dirty="0" smtClean="0"/>
              <a:t> </a:t>
            </a:r>
            <a:r>
              <a:rPr lang="sk-SK" sz="2000" dirty="0" smtClean="0"/>
              <a:t>Katedra</a:t>
            </a:r>
            <a:r>
              <a:rPr lang="en-US" sz="2000" dirty="0" smtClean="0"/>
              <a:t> </a:t>
            </a:r>
            <a:r>
              <a:rPr lang="sk-SK" sz="2000" dirty="0" smtClean="0"/>
              <a:t>geografie</a:t>
            </a:r>
            <a:r>
              <a:rPr lang="en-US" sz="2000" dirty="0" smtClean="0"/>
              <a:t>. </a:t>
            </a:r>
            <a:r>
              <a:rPr lang="sk-SK" sz="2000" dirty="0" smtClean="0"/>
              <a:t/>
            </a:r>
            <a:br>
              <a:rPr lang="sk-SK" sz="2000" dirty="0" smtClean="0"/>
            </a:br>
            <a:r>
              <a:rPr lang="sk-SK" sz="2000" dirty="0" smtClean="0"/>
              <a:t>Jej</a:t>
            </a:r>
            <a:r>
              <a:rPr lang="en-US" sz="2000" dirty="0" smtClean="0"/>
              <a:t> </a:t>
            </a:r>
            <a:r>
              <a:rPr lang="sk-SK" sz="2000" dirty="0" smtClean="0"/>
              <a:t>zakladateľom</a:t>
            </a:r>
            <a:r>
              <a:rPr lang="en-US" sz="2000" dirty="0" smtClean="0"/>
              <a:t> </a:t>
            </a:r>
            <a:r>
              <a:rPr lang="en-US" sz="2000" dirty="0"/>
              <a:t>a </a:t>
            </a:r>
            <a:r>
              <a:rPr lang="sk-SK" sz="2000" dirty="0" smtClean="0"/>
              <a:t>prvým</a:t>
            </a:r>
            <a:r>
              <a:rPr lang="en-US" sz="2000" dirty="0" smtClean="0"/>
              <a:t> </a:t>
            </a:r>
            <a:r>
              <a:rPr lang="sk-SK" sz="2000" dirty="0" smtClean="0"/>
              <a:t>vedúcim</a:t>
            </a:r>
            <a:r>
              <a:rPr lang="en-US" sz="2000" dirty="0" smtClean="0"/>
              <a:t> </a:t>
            </a:r>
            <a:r>
              <a:rPr lang="sk-SK" sz="2000" dirty="0" smtClean="0"/>
              <a:t>bol</a:t>
            </a:r>
            <a:r>
              <a:rPr lang="en-US" sz="2000" dirty="0" smtClean="0"/>
              <a:t> </a:t>
            </a:r>
            <a:r>
              <a:rPr lang="en-US" sz="2000" dirty="0"/>
              <a:t>doc. </a:t>
            </a:r>
            <a:r>
              <a:rPr lang="sk-SK" sz="2000" dirty="0" smtClean="0"/>
              <a:t>RNDr.</a:t>
            </a:r>
            <a:r>
              <a:rPr lang="en-US" sz="2000" dirty="0" smtClean="0"/>
              <a:t> </a:t>
            </a:r>
            <a:r>
              <a:rPr lang="sk-SK" sz="2000" dirty="0" smtClean="0"/>
              <a:t>Zdenko Hochmuth</a:t>
            </a:r>
            <a:r>
              <a:rPr lang="en-US" sz="2000" dirty="0" smtClean="0"/>
              <a:t>, </a:t>
            </a:r>
            <a:r>
              <a:rPr lang="sk-SK" sz="2000" dirty="0" smtClean="0"/>
              <a:t>CSc.</a:t>
            </a:r>
            <a:r>
              <a:rPr lang="en-US" sz="2000" dirty="0" smtClean="0"/>
              <a:t> </a:t>
            </a:r>
            <a:r>
              <a:rPr lang="sk-SK" sz="2000" dirty="0" smtClean="0"/>
              <a:t>V prvých rokoch sa Katedra geografie profilovala ako pracovisko zamerané na prípravu učiteľov geografie, na ktorom sa poskytoval študijný program učiteľstva všeobecnovzdelávacích predmetov v kombinácii s matematikou a fyzikou, postupne pribudli aj ďalšie kombinácie s biológiou, chémiou a informatikou). Vo vedecko-výskumnej oblasti bolo ťažisko výskumu v tomto období orientované na oblasť fyzickej geografie (geomorfológia, </a:t>
            </a:r>
            <a:r>
              <a:rPr lang="sk-SK" sz="2000" dirty="0" err="1" smtClean="0"/>
              <a:t>karsológia</a:t>
            </a:r>
            <a:r>
              <a:rPr lang="en-US" sz="2000" dirty="0" smtClean="0"/>
              <a:t>, </a:t>
            </a:r>
            <a:r>
              <a:rPr lang="sk-SK" sz="2000" dirty="0" smtClean="0"/>
              <a:t>hydrológia</a:t>
            </a:r>
            <a:r>
              <a:rPr lang="en-US" sz="2000" dirty="0" smtClean="0"/>
              <a:t>, </a:t>
            </a:r>
            <a:r>
              <a:rPr lang="sk-SK" sz="2000" dirty="0" smtClean="0"/>
              <a:t>kvartérna geológia</a:t>
            </a:r>
            <a:r>
              <a:rPr lang="en-US" sz="2000" dirty="0" smtClean="0"/>
              <a:t>,  </a:t>
            </a:r>
            <a:r>
              <a:rPr lang="sk-SK" sz="2000" dirty="0" smtClean="0"/>
              <a:t>pedológia</a:t>
            </a:r>
            <a:r>
              <a:rPr lang="en-US" sz="2000" dirty="0" smtClean="0"/>
              <a:t>), </a:t>
            </a:r>
            <a:r>
              <a:rPr lang="sk-SK" sz="2000" dirty="0" smtClean="0"/>
              <a:t/>
            </a:r>
            <a:br>
              <a:rPr lang="sk-SK" sz="2000" dirty="0" smtClean="0"/>
            </a:br>
            <a:r>
              <a:rPr lang="sk-SK" sz="2000" dirty="0" smtClean="0"/>
              <a:t>čo</a:t>
            </a:r>
            <a:r>
              <a:rPr lang="en-US" sz="2000" dirty="0" smtClean="0"/>
              <a:t> </a:t>
            </a:r>
            <a:r>
              <a:rPr lang="sk-SK" sz="2000" dirty="0" smtClean="0"/>
              <a:t>odzrkadľovalo profiláciu niektorých zamestnancov (doc. RNDr. Zdenko Hochmuth, CSc., prof. RNDr. Ján </a:t>
            </a:r>
            <a:r>
              <a:rPr lang="sk-SK" sz="2000" dirty="0" err="1" smtClean="0"/>
              <a:t>Košťálik</a:t>
            </a:r>
            <a:r>
              <a:rPr lang="en-US" sz="2000" dirty="0" smtClean="0"/>
              <a:t>,</a:t>
            </a:r>
            <a:r>
              <a:rPr lang="sk-SK" sz="2000" dirty="0" smtClean="0"/>
              <a:t> </a:t>
            </a:r>
            <a:r>
              <a:rPr lang="en-US" sz="2000" dirty="0" err="1" smtClean="0"/>
              <a:t>DrSc</a:t>
            </a:r>
            <a:r>
              <a:rPr lang="en-US" sz="2000" dirty="0"/>
              <a:t>., </a:t>
            </a:r>
            <a:r>
              <a:rPr lang="en-US" sz="2000" dirty="0" err="1"/>
              <a:t>RNDr</a:t>
            </a:r>
            <a:r>
              <a:rPr lang="en-US" sz="2000" dirty="0"/>
              <a:t>. </a:t>
            </a:r>
            <a:r>
              <a:rPr lang="en-US" sz="2000" dirty="0" err="1"/>
              <a:t>Dušan</a:t>
            </a:r>
            <a:r>
              <a:rPr lang="en-US" sz="2000" dirty="0"/>
              <a:t> </a:t>
            </a:r>
            <a:r>
              <a:rPr lang="en-US" sz="2000" dirty="0" err="1"/>
              <a:t>Barabas</a:t>
            </a:r>
            <a:r>
              <a:rPr lang="en-US" sz="2000" dirty="0"/>
              <a:t>, </a:t>
            </a:r>
            <a:r>
              <a:rPr lang="en-US" sz="2000" dirty="0" err="1"/>
              <a:t>CSc</a:t>
            </a:r>
            <a:r>
              <a:rPr lang="en-US" sz="2000" dirty="0" smtClean="0"/>
              <a:t>.)</a:t>
            </a:r>
            <a:r>
              <a:rPr lang="sk-SK" sz="2000" dirty="0" smtClean="0"/>
              <a:t>. </a:t>
            </a:r>
          </a:p>
          <a:p>
            <a:pPr algn="just"/>
            <a:r>
              <a:rPr lang="en-US" sz="2000" dirty="0" smtClean="0"/>
              <a:t>V</a:t>
            </a:r>
            <a:r>
              <a:rPr lang="en-US" sz="2000" dirty="0"/>
              <a:t> </a:t>
            </a:r>
            <a:r>
              <a:rPr lang="sk-SK" sz="2000" dirty="0" smtClean="0"/>
              <a:t>roku</a:t>
            </a:r>
            <a:r>
              <a:rPr lang="en-US" sz="2000" dirty="0" smtClean="0"/>
              <a:t> 2004</a:t>
            </a:r>
            <a:r>
              <a:rPr lang="sk-SK" sz="2000" dirty="0" smtClean="0"/>
              <a:t> sa</a:t>
            </a:r>
            <a:r>
              <a:rPr lang="en-US" sz="2000" dirty="0" smtClean="0"/>
              <a:t> </a:t>
            </a:r>
            <a:r>
              <a:rPr lang="sk-SK" sz="2000" dirty="0" smtClean="0"/>
              <a:t>Katedra</a:t>
            </a:r>
            <a:r>
              <a:rPr lang="en-US" sz="2000" dirty="0" smtClean="0"/>
              <a:t> </a:t>
            </a:r>
            <a:r>
              <a:rPr lang="sk-SK" sz="2000" dirty="0" smtClean="0"/>
              <a:t>geografie</a:t>
            </a:r>
            <a:r>
              <a:rPr lang="en-US" sz="2000" dirty="0" smtClean="0"/>
              <a:t> </a:t>
            </a:r>
            <a:r>
              <a:rPr lang="sk-SK" sz="2000" dirty="0" smtClean="0"/>
              <a:t>transformovala</a:t>
            </a:r>
            <a:r>
              <a:rPr lang="en-US" sz="2000" dirty="0" smtClean="0"/>
              <a:t> </a:t>
            </a:r>
            <a:r>
              <a:rPr lang="sk-SK" sz="2000" dirty="0" smtClean="0"/>
              <a:t>na</a:t>
            </a:r>
            <a:r>
              <a:rPr lang="en-US" sz="2000" dirty="0" smtClean="0"/>
              <a:t> </a:t>
            </a:r>
            <a:r>
              <a:rPr lang="sk-SK" sz="2000" dirty="0" smtClean="0"/>
              <a:t>Ústav</a:t>
            </a:r>
            <a:r>
              <a:rPr lang="en-US" sz="2000" dirty="0" smtClean="0"/>
              <a:t> </a:t>
            </a:r>
            <a:r>
              <a:rPr lang="sk-SK" sz="2000" dirty="0" smtClean="0"/>
              <a:t>geografie</a:t>
            </a:r>
            <a:r>
              <a:rPr lang="en-US" sz="2000" dirty="0" smtClean="0"/>
              <a:t>.</a:t>
            </a:r>
            <a:r>
              <a:rPr lang="sk-SK" sz="2000" dirty="0" smtClean="0"/>
              <a:t> Výrazne sa</a:t>
            </a:r>
            <a:r>
              <a:rPr lang="en-US" sz="2000" dirty="0" smtClean="0"/>
              <a:t> </a:t>
            </a:r>
            <a:r>
              <a:rPr lang="sk-SK" sz="2000" dirty="0" smtClean="0"/>
              <a:t>personálne</a:t>
            </a:r>
            <a:r>
              <a:rPr lang="en-US" sz="2000" dirty="0" smtClean="0"/>
              <a:t> </a:t>
            </a:r>
            <a:r>
              <a:rPr lang="sk-SK" sz="2000" dirty="0" smtClean="0"/>
              <a:t>posilnil hlavne o odborníkov na oblasť humánnej a regionálnej geografie. Ústav geografie</a:t>
            </a:r>
            <a:r>
              <a:rPr lang="en-US" sz="2000" dirty="0" smtClean="0"/>
              <a:t> </a:t>
            </a:r>
            <a:r>
              <a:rPr lang="sk-SK" sz="2000" dirty="0" smtClean="0"/>
              <a:t>od</a:t>
            </a:r>
            <a:r>
              <a:rPr lang="en-US" sz="2000" dirty="0" smtClean="0"/>
              <a:t> </a:t>
            </a:r>
            <a:r>
              <a:rPr lang="sk-SK" sz="2000" dirty="0" smtClean="0"/>
              <a:t>roku</a:t>
            </a:r>
            <a:r>
              <a:rPr lang="en-US" sz="2000" dirty="0" smtClean="0"/>
              <a:t> </a:t>
            </a:r>
            <a:r>
              <a:rPr lang="sk-SK" sz="2000" dirty="0" smtClean="0"/>
              <a:t>2005</a:t>
            </a:r>
            <a:r>
              <a:rPr lang="en-US" sz="2000" dirty="0" smtClean="0"/>
              <a:t> </a:t>
            </a:r>
            <a:r>
              <a:rPr lang="sk-SK" sz="2000" dirty="0" smtClean="0"/>
              <a:t>rozšíril</a:t>
            </a:r>
            <a:r>
              <a:rPr lang="en-US" sz="2000" dirty="0" smtClean="0"/>
              <a:t> </a:t>
            </a:r>
            <a:r>
              <a:rPr lang="sk-SK" sz="2000" dirty="0" smtClean="0"/>
              <a:t>ponuku</a:t>
            </a:r>
            <a:r>
              <a:rPr lang="en-US" sz="2000" dirty="0" smtClean="0"/>
              <a:t> </a:t>
            </a:r>
            <a:r>
              <a:rPr lang="sk-SK" sz="2000" dirty="0" smtClean="0"/>
              <a:t>študijných</a:t>
            </a:r>
            <a:r>
              <a:rPr lang="en-US" sz="2000" dirty="0" smtClean="0"/>
              <a:t> </a:t>
            </a:r>
            <a:r>
              <a:rPr lang="sk-SK" sz="2000" dirty="0" smtClean="0"/>
              <a:t>programov</a:t>
            </a:r>
            <a:r>
              <a:rPr lang="en-US" sz="2000" dirty="0" smtClean="0"/>
              <a:t> </a:t>
            </a:r>
            <a:r>
              <a:rPr lang="sk-SK" sz="2000" dirty="0" smtClean="0"/>
              <a:t>aj</a:t>
            </a:r>
            <a:r>
              <a:rPr lang="en-US" sz="2000" dirty="0" smtClean="0"/>
              <a:t> </a:t>
            </a:r>
            <a:r>
              <a:rPr lang="en-US" sz="2000" dirty="0"/>
              <a:t>o </a:t>
            </a:r>
            <a:r>
              <a:rPr lang="sk-SK" sz="2000" dirty="0" smtClean="0"/>
              <a:t>jednoodborové</a:t>
            </a:r>
            <a:r>
              <a:rPr lang="en-US" sz="2000" dirty="0" smtClean="0"/>
              <a:t> </a:t>
            </a:r>
            <a:r>
              <a:rPr lang="sk-SK" sz="2000" dirty="0" smtClean="0"/>
              <a:t>štúdium</a:t>
            </a:r>
            <a:r>
              <a:rPr lang="en-US" sz="2000" dirty="0" smtClean="0"/>
              <a:t> </a:t>
            </a:r>
            <a:r>
              <a:rPr lang="sk-SK" sz="2000" dirty="0" smtClean="0"/>
              <a:t>geografie</a:t>
            </a:r>
            <a:r>
              <a:rPr lang="en-US" sz="2000" dirty="0" smtClean="0"/>
              <a:t>. </a:t>
            </a:r>
            <a:endParaRPr lang="sk-SK" sz="2000" dirty="0"/>
          </a:p>
          <a:p>
            <a:pPr algn="just"/>
            <a:endParaRPr lang="sk-SK" sz="2000" dirty="0" smtClean="0"/>
          </a:p>
          <a:p>
            <a:pPr algn="just"/>
            <a:endParaRPr lang="sk-SK" sz="2000" dirty="0"/>
          </a:p>
          <a:p>
            <a:pPr algn="just"/>
            <a:endParaRPr lang="sk-SK" sz="2000" dirty="0" smtClean="0"/>
          </a:p>
          <a:p>
            <a:pPr algn="just"/>
            <a:r>
              <a:rPr lang="sk-SK" sz="2000" dirty="0" smtClean="0"/>
              <a:t>Dôležitú</a:t>
            </a:r>
            <a:r>
              <a:rPr lang="en-US" sz="2000" dirty="0" smtClean="0"/>
              <a:t> </a:t>
            </a:r>
            <a:r>
              <a:rPr lang="sk-SK" sz="2000" dirty="0" smtClean="0"/>
              <a:t>úlohu</a:t>
            </a:r>
            <a:r>
              <a:rPr lang="en-US" sz="2000" dirty="0" smtClean="0"/>
              <a:t> </a:t>
            </a:r>
            <a:r>
              <a:rPr lang="sk-SK" sz="2000" dirty="0" smtClean="0"/>
              <a:t>pri</a:t>
            </a:r>
            <a:r>
              <a:rPr lang="en-US" sz="2000" dirty="0" smtClean="0"/>
              <a:t> </a:t>
            </a:r>
            <a:r>
              <a:rPr lang="sk-SK" sz="2000" dirty="0" smtClean="0"/>
              <a:t>rozvíjaní pracoviska zohral v tomto období prof. RNDr. Peter Spišiak, CSc. Výskumné aktivity sa postupne rozšírili aj na oblasť humánnej a regionálnej geografie – štúdium transformácie a štruktúry mesta, </a:t>
            </a:r>
            <a:r>
              <a:rPr lang="sk-SK" sz="2000" dirty="0" err="1" smtClean="0"/>
              <a:t>rurálnych</a:t>
            </a:r>
            <a:r>
              <a:rPr lang="sk-SK" sz="2000" dirty="0" smtClean="0"/>
              <a:t> a </a:t>
            </a:r>
            <a:r>
              <a:rPr lang="sk-SK" sz="2000" dirty="0" err="1" smtClean="0"/>
              <a:t>suburbánnych</a:t>
            </a:r>
            <a:r>
              <a:rPr lang="sk-SK" sz="2000" dirty="0" smtClean="0"/>
              <a:t> štruktúr a problematika migrácie obyvateľstva.</a:t>
            </a:r>
          </a:p>
          <a:p>
            <a:pPr algn="just"/>
            <a:endParaRPr lang="sk-SK" sz="2000" dirty="0" smtClean="0"/>
          </a:p>
          <a:p>
            <a:pPr algn="just"/>
            <a:r>
              <a:rPr lang="sk-SK" sz="2000" dirty="0" smtClean="0"/>
              <a:t>Ďalším impulzom pre rozvoj Ústavu geografie bolo získavanie finančných prostriedkov z národných a medzinárodných grantových schém spolufinancovaných Európskou úniou. Tak sa podarilo vybudovať špecializované laboratória. Od roku 2012 pôsobí </a:t>
            </a:r>
            <a:br>
              <a:rPr lang="sk-SK" sz="2000" dirty="0" smtClean="0"/>
            </a:br>
            <a:r>
              <a:rPr lang="sk-SK" sz="2000" dirty="0" smtClean="0"/>
              <a:t>na Ústave geografie prof. Mgr. Jaroslav Hofierka, PhD., čo sa odzrkadlilo aj </a:t>
            </a:r>
            <a:br>
              <a:rPr lang="sk-SK" sz="2000" dirty="0" smtClean="0"/>
            </a:br>
            <a:r>
              <a:rPr lang="sk-SK" sz="2000" dirty="0" smtClean="0"/>
              <a:t>vo vedecko-výskumnej oblasti a orientácii na oblasť geoinformatiky. Od roku 2013 </a:t>
            </a:r>
            <a:br>
              <a:rPr lang="sk-SK" sz="2000" dirty="0" smtClean="0"/>
            </a:br>
            <a:r>
              <a:rPr lang="sk-SK" sz="2000" dirty="0" smtClean="0"/>
              <a:t>sa stal riaditeľom Ústavu geografie. Prirodzeným vývojom došlo v roku 2013 k reorganizácii vnútornej štruktúry, ktorá reflektuje vedecko-výskumnú profiláciu pracovníkov. Vznikli tri oddelenia – Oddelenie fyzickej geografie, Oddelenie humánnej a regionálnej geografie a Oddelenie geoinformatiky. </a:t>
            </a:r>
            <a:endParaRPr lang="sk-SK" sz="2000" dirty="0"/>
          </a:p>
        </p:txBody>
      </p:sp>
      <p:sp>
        <p:nvSpPr>
          <p:cNvPr id="31" name="Obdĺžnik 30"/>
          <p:cNvSpPr/>
          <p:nvPr/>
        </p:nvSpPr>
        <p:spPr>
          <a:xfrm>
            <a:off x="8088789" y="33307356"/>
            <a:ext cx="4018381" cy="8873461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BlokTextu 31"/>
          <p:cNvSpPr txBox="1"/>
          <p:nvPr/>
        </p:nvSpPr>
        <p:spPr>
          <a:xfrm>
            <a:off x="8163845" y="33288044"/>
            <a:ext cx="3698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 smtClean="0">
                <a:solidFill>
                  <a:srgbClr val="C00000"/>
                </a:solidFill>
              </a:rPr>
              <a:t>Spolupráca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33" name="Obdĺžnik 32"/>
          <p:cNvSpPr/>
          <p:nvPr/>
        </p:nvSpPr>
        <p:spPr>
          <a:xfrm>
            <a:off x="666378" y="33307357"/>
            <a:ext cx="7267233" cy="887411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BlokTextu 33"/>
          <p:cNvSpPr txBox="1"/>
          <p:nvPr/>
        </p:nvSpPr>
        <p:spPr>
          <a:xfrm>
            <a:off x="890966" y="33307357"/>
            <a:ext cx="4298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 smtClean="0">
                <a:solidFill>
                  <a:srgbClr val="C00000"/>
                </a:solidFill>
              </a:rPr>
              <a:t>ERASMUS +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37" name="BlokTextu 36"/>
          <p:cNvSpPr txBox="1"/>
          <p:nvPr/>
        </p:nvSpPr>
        <p:spPr>
          <a:xfrm>
            <a:off x="920039" y="4803258"/>
            <a:ext cx="65260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b="1" dirty="0" smtClean="0">
                <a:solidFill>
                  <a:srgbClr val="002060"/>
                </a:solidFill>
              </a:rPr>
              <a:t>Vedenie Ústavu geografie</a:t>
            </a:r>
            <a:endParaRPr lang="en-US" sz="3000" b="1" dirty="0">
              <a:solidFill>
                <a:srgbClr val="002060"/>
              </a:solidFill>
            </a:endParaRPr>
          </a:p>
        </p:txBody>
      </p:sp>
      <p:sp>
        <p:nvSpPr>
          <p:cNvPr id="41" name="BlokTextu 40"/>
          <p:cNvSpPr txBox="1"/>
          <p:nvPr/>
        </p:nvSpPr>
        <p:spPr>
          <a:xfrm>
            <a:off x="4161219" y="7199522"/>
            <a:ext cx="5216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doc. Mgr. </a:t>
            </a:r>
            <a:r>
              <a:rPr lang="sk-SK" sz="2800" b="1" dirty="0"/>
              <a:t>Ladislav NOVOTNÝ</a:t>
            </a:r>
            <a:r>
              <a:rPr lang="sk-SK" sz="2800" dirty="0"/>
              <a:t>, PhD.</a:t>
            </a:r>
          </a:p>
        </p:txBody>
      </p:sp>
      <p:sp>
        <p:nvSpPr>
          <p:cNvPr id="48" name="BlokTextu 47"/>
          <p:cNvSpPr txBox="1"/>
          <p:nvPr/>
        </p:nvSpPr>
        <p:spPr>
          <a:xfrm>
            <a:off x="6190055" y="4965822"/>
            <a:ext cx="1197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 smtClean="0">
                <a:solidFill>
                  <a:schemeClr val="accent6">
                    <a:lumMod val="50000"/>
                  </a:schemeClr>
                </a:solidFill>
              </a:rPr>
              <a:t>Riaditeľ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0" name="BlokTextu 49"/>
          <p:cNvSpPr txBox="1"/>
          <p:nvPr/>
        </p:nvSpPr>
        <p:spPr>
          <a:xfrm>
            <a:off x="13474802" y="4825323"/>
            <a:ext cx="4437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b="1" dirty="0" smtClean="0">
                <a:solidFill>
                  <a:srgbClr val="002060"/>
                </a:solidFill>
              </a:rPr>
              <a:t>Rada Ústavu geografie</a:t>
            </a:r>
            <a:endParaRPr lang="en-US" sz="3000" b="1" dirty="0">
              <a:solidFill>
                <a:srgbClr val="002060"/>
              </a:solidFill>
            </a:endParaRPr>
          </a:p>
        </p:txBody>
      </p:sp>
      <p:sp>
        <p:nvSpPr>
          <p:cNvPr id="51" name="BlokTextu 50"/>
          <p:cNvSpPr txBox="1"/>
          <p:nvPr/>
        </p:nvSpPr>
        <p:spPr>
          <a:xfrm>
            <a:off x="15725317" y="6957657"/>
            <a:ext cx="3380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400" dirty="0" smtClean="0"/>
              <a:t>Mgr. </a:t>
            </a:r>
            <a:r>
              <a:rPr lang="sk-SK" sz="2400" b="1" dirty="0" smtClean="0"/>
              <a:t>Marián KULLA</a:t>
            </a:r>
            <a:r>
              <a:rPr lang="sk-SK" sz="2400" dirty="0" smtClean="0"/>
              <a:t>, PhD.</a:t>
            </a:r>
          </a:p>
          <a:p>
            <a:pPr algn="r"/>
            <a:r>
              <a:rPr lang="sk-SK" sz="1800" dirty="0"/>
              <a:t>Z</a:t>
            </a:r>
            <a:r>
              <a:rPr lang="sk-SK" sz="1800" dirty="0" smtClean="0"/>
              <a:t>ástupca pre pedagogickú činnosť</a:t>
            </a:r>
          </a:p>
        </p:txBody>
      </p:sp>
      <p:sp>
        <p:nvSpPr>
          <p:cNvPr id="52" name="BlokTextu 51"/>
          <p:cNvSpPr txBox="1"/>
          <p:nvPr/>
        </p:nvSpPr>
        <p:spPr>
          <a:xfrm>
            <a:off x="14543607" y="9387927"/>
            <a:ext cx="45590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400" dirty="0"/>
              <a:t>p</a:t>
            </a:r>
            <a:r>
              <a:rPr lang="sk-SK" sz="2400" dirty="0" smtClean="0"/>
              <a:t>rof. Mgr. </a:t>
            </a:r>
            <a:r>
              <a:rPr lang="sk-SK" sz="2400" b="1" dirty="0" smtClean="0"/>
              <a:t>Jaroslav HOFIERKA</a:t>
            </a:r>
            <a:r>
              <a:rPr lang="sk-SK" sz="2400" dirty="0" smtClean="0"/>
              <a:t>, PhD.</a:t>
            </a:r>
          </a:p>
          <a:p>
            <a:pPr algn="r"/>
            <a:r>
              <a:rPr lang="sk-SK" sz="1800" dirty="0" smtClean="0"/>
              <a:t>Prorektor pre kvalitu vzdelávania</a:t>
            </a:r>
          </a:p>
        </p:txBody>
      </p:sp>
      <p:sp>
        <p:nvSpPr>
          <p:cNvPr id="53" name="BlokTextu 52"/>
          <p:cNvSpPr txBox="1"/>
          <p:nvPr/>
        </p:nvSpPr>
        <p:spPr>
          <a:xfrm>
            <a:off x="14803240" y="6147567"/>
            <a:ext cx="429945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/>
              <a:t>d</a:t>
            </a:r>
            <a:r>
              <a:rPr lang="sk-SK" sz="2400" dirty="0" smtClean="0"/>
              <a:t>oc. Ing. </a:t>
            </a:r>
            <a:r>
              <a:rPr lang="sk-SK" sz="2400" b="1" dirty="0" smtClean="0"/>
              <a:t>Katarína BÓNOVÁ</a:t>
            </a:r>
            <a:r>
              <a:rPr lang="sk-SK" sz="2400" dirty="0" smtClean="0"/>
              <a:t>, PhD.</a:t>
            </a:r>
          </a:p>
          <a:p>
            <a:pPr algn="r"/>
            <a:r>
              <a:rPr lang="sk-SK" sz="1800" dirty="0" smtClean="0"/>
              <a:t>Zástupkyňa pre vedecko-výskumnú činnosť</a:t>
            </a:r>
          </a:p>
        </p:txBody>
      </p:sp>
      <p:sp>
        <p:nvSpPr>
          <p:cNvPr id="54" name="BlokTextu 53"/>
          <p:cNvSpPr txBox="1"/>
          <p:nvPr/>
        </p:nvSpPr>
        <p:spPr>
          <a:xfrm>
            <a:off x="14814059" y="7767747"/>
            <a:ext cx="4288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400" dirty="0" smtClean="0"/>
              <a:t>Mgr. </a:t>
            </a:r>
            <a:r>
              <a:rPr lang="sk-SK" sz="2400" b="1" dirty="0" smtClean="0"/>
              <a:t>Katarína ONAČILLOVÁ</a:t>
            </a:r>
            <a:r>
              <a:rPr lang="sk-SK" sz="2400" dirty="0" smtClean="0"/>
              <a:t>, PhD.</a:t>
            </a:r>
          </a:p>
          <a:p>
            <a:pPr algn="r"/>
            <a:r>
              <a:rPr lang="sk-SK" sz="1800" dirty="0" smtClean="0"/>
              <a:t>Zástupkyňa pre vonkajšie vzťahy</a:t>
            </a:r>
          </a:p>
        </p:txBody>
      </p:sp>
      <p:sp>
        <p:nvSpPr>
          <p:cNvPr id="59" name="BlokTextu 58"/>
          <p:cNvSpPr txBox="1"/>
          <p:nvPr/>
        </p:nvSpPr>
        <p:spPr>
          <a:xfrm>
            <a:off x="13402793" y="10198017"/>
            <a:ext cx="57472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400" dirty="0" smtClean="0"/>
              <a:t>RNDr</a:t>
            </a:r>
            <a:r>
              <a:rPr lang="sk-SK" sz="2400" dirty="0"/>
              <a:t>. </a:t>
            </a:r>
            <a:r>
              <a:rPr lang="sk-SK" sz="2400" b="1" dirty="0" smtClean="0"/>
              <a:t>Janetta NESTOROVÁ-DICKÁ</a:t>
            </a:r>
            <a:r>
              <a:rPr lang="sk-SK" sz="2400" dirty="0" smtClean="0"/>
              <a:t>, </a:t>
            </a:r>
            <a:r>
              <a:rPr lang="sk-SK" sz="2400" dirty="0"/>
              <a:t>PhD.</a:t>
            </a:r>
          </a:p>
          <a:p>
            <a:pPr algn="r"/>
            <a:r>
              <a:rPr lang="sk-SK" sz="1800" dirty="0" smtClean="0"/>
              <a:t>Vedúca Oddelenia humánnej a regionálnej geografie</a:t>
            </a:r>
          </a:p>
        </p:txBody>
      </p:sp>
      <p:sp>
        <p:nvSpPr>
          <p:cNvPr id="60" name="BlokTextu 59"/>
          <p:cNvSpPr txBox="1"/>
          <p:nvPr/>
        </p:nvSpPr>
        <p:spPr>
          <a:xfrm>
            <a:off x="14284892" y="11008107"/>
            <a:ext cx="48471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400" dirty="0"/>
              <a:t>RNDr. </a:t>
            </a:r>
            <a:r>
              <a:rPr lang="sk-SK" sz="2400" b="1" dirty="0"/>
              <a:t>Alena GESSERT</a:t>
            </a:r>
            <a:r>
              <a:rPr lang="sk-SK" sz="2400" dirty="0"/>
              <a:t>, PhD.</a:t>
            </a:r>
          </a:p>
          <a:p>
            <a:pPr algn="r"/>
            <a:r>
              <a:rPr lang="sk-SK" sz="1800" dirty="0" smtClean="0"/>
              <a:t>Vedúca </a:t>
            </a:r>
            <a:r>
              <a:rPr lang="sk-SK" sz="1800" dirty="0"/>
              <a:t>Oddelenia fyzickej </a:t>
            </a:r>
            <a:r>
              <a:rPr lang="sk-SK" sz="1800" dirty="0" smtClean="0"/>
              <a:t>geografie a geológie</a:t>
            </a:r>
            <a:endParaRPr lang="sk-SK" sz="1800" dirty="0"/>
          </a:p>
        </p:txBody>
      </p:sp>
      <p:sp>
        <p:nvSpPr>
          <p:cNvPr id="61" name="BlokTextu 60"/>
          <p:cNvSpPr txBox="1"/>
          <p:nvPr/>
        </p:nvSpPr>
        <p:spPr>
          <a:xfrm>
            <a:off x="14964869" y="11818197"/>
            <a:ext cx="4167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400" dirty="0" smtClean="0"/>
              <a:t>doc. Mgr. </a:t>
            </a:r>
            <a:r>
              <a:rPr lang="sk-SK" sz="2400" b="1" dirty="0" smtClean="0"/>
              <a:t>Michal GALLAY</a:t>
            </a:r>
            <a:r>
              <a:rPr lang="sk-SK" sz="2400" dirty="0" smtClean="0"/>
              <a:t>, PhD.</a:t>
            </a:r>
          </a:p>
          <a:p>
            <a:pPr algn="r"/>
            <a:r>
              <a:rPr lang="sk-SK" sz="1800" dirty="0"/>
              <a:t>Vedúci Oddelenia </a:t>
            </a:r>
            <a:r>
              <a:rPr lang="sk-SK" sz="1800" dirty="0" smtClean="0"/>
              <a:t>geoinformatiky </a:t>
            </a:r>
          </a:p>
          <a:p>
            <a:pPr algn="r"/>
            <a:r>
              <a:rPr lang="sk-SK" sz="1800" dirty="0" smtClean="0"/>
              <a:t>a diaľkového prieskumu Zeme</a:t>
            </a:r>
            <a:endParaRPr lang="sk-SK" sz="1800" dirty="0"/>
          </a:p>
        </p:txBody>
      </p:sp>
      <p:sp>
        <p:nvSpPr>
          <p:cNvPr id="66" name="BlokTextu 65"/>
          <p:cNvSpPr txBox="1"/>
          <p:nvPr/>
        </p:nvSpPr>
        <p:spPr>
          <a:xfrm>
            <a:off x="20802624" y="5428080"/>
            <a:ext cx="3551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chemeClr val="accent6">
                    <a:lumMod val="50000"/>
                  </a:schemeClr>
                </a:solidFill>
              </a:rPr>
              <a:t>Profesori: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2" name="BlokTextu 161"/>
          <p:cNvSpPr txBox="1"/>
          <p:nvPr/>
        </p:nvSpPr>
        <p:spPr>
          <a:xfrm>
            <a:off x="20765612" y="9739714"/>
            <a:ext cx="4137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chemeClr val="accent6">
                    <a:lumMod val="50000"/>
                  </a:schemeClr>
                </a:solidFill>
              </a:rPr>
              <a:t>Docenti a univerzitní docenti: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8344397" y="38473592"/>
            <a:ext cx="349813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700" dirty="0" smtClean="0"/>
              <a:t>Kapitulská 12, 974 01</a:t>
            </a:r>
            <a:r>
              <a:rPr lang="en-US" sz="1700" dirty="0" smtClean="0"/>
              <a:t> </a:t>
            </a:r>
            <a:r>
              <a:rPr lang="sk-SK" sz="1700" dirty="0" smtClean="0"/>
              <a:t>Banská Bystrica</a:t>
            </a:r>
            <a:endParaRPr lang="en-US" sz="1700" dirty="0"/>
          </a:p>
        </p:txBody>
      </p:sp>
      <p:sp>
        <p:nvSpPr>
          <p:cNvPr id="178" name="Obdĺžnik 177"/>
          <p:cNvSpPr/>
          <p:nvPr/>
        </p:nvSpPr>
        <p:spPr>
          <a:xfrm>
            <a:off x="8377741" y="36527133"/>
            <a:ext cx="323866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700" dirty="0" smtClean="0"/>
              <a:t>Poludníková</a:t>
            </a:r>
            <a:r>
              <a:rPr lang="en-US" sz="1700" dirty="0" smtClean="0"/>
              <a:t> 3/1453</a:t>
            </a:r>
            <a:r>
              <a:rPr lang="sk-SK" sz="1700" dirty="0" smtClean="0"/>
              <a:t>, </a:t>
            </a:r>
            <a:r>
              <a:rPr lang="en-US" sz="1700" dirty="0" smtClean="0"/>
              <a:t>040 </a:t>
            </a:r>
            <a:r>
              <a:rPr lang="en-US" sz="1700" dirty="0"/>
              <a:t>12 </a:t>
            </a:r>
            <a:r>
              <a:rPr lang="sk-SK" sz="1700" dirty="0" smtClean="0"/>
              <a:t>Košice</a:t>
            </a:r>
            <a:endParaRPr lang="sk-SK" sz="1700" dirty="0"/>
          </a:p>
        </p:txBody>
      </p:sp>
      <p:sp>
        <p:nvSpPr>
          <p:cNvPr id="180" name="Obdĺžnik 179"/>
          <p:cNvSpPr/>
          <p:nvPr/>
        </p:nvSpPr>
        <p:spPr>
          <a:xfrm>
            <a:off x="8900755" y="41617604"/>
            <a:ext cx="240157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 smtClean="0"/>
              <a:t>Tr</a:t>
            </a:r>
            <a:r>
              <a:rPr lang="en-US" sz="1700" dirty="0"/>
              <a:t>. SNP </a:t>
            </a:r>
            <a:r>
              <a:rPr lang="en-US" sz="1700" dirty="0" smtClean="0"/>
              <a:t>39</a:t>
            </a:r>
            <a:r>
              <a:rPr lang="sk-SK" sz="1700" dirty="0" smtClean="0"/>
              <a:t>, </a:t>
            </a:r>
            <a:r>
              <a:rPr lang="en-US" sz="1700" dirty="0" smtClean="0"/>
              <a:t>040 </a:t>
            </a:r>
            <a:r>
              <a:rPr lang="en-US" sz="1700" dirty="0"/>
              <a:t>11 </a:t>
            </a:r>
            <a:r>
              <a:rPr lang="sk-SK" sz="1700" dirty="0" smtClean="0"/>
              <a:t>Košice</a:t>
            </a:r>
            <a:endParaRPr lang="sk-SK" sz="1700" dirty="0"/>
          </a:p>
        </p:txBody>
      </p:sp>
      <p:sp>
        <p:nvSpPr>
          <p:cNvPr id="143" name="BlokTextu 142"/>
          <p:cNvSpPr txBox="1"/>
          <p:nvPr/>
        </p:nvSpPr>
        <p:spPr>
          <a:xfrm>
            <a:off x="10084704" y="1333204"/>
            <a:ext cx="180740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0000" dirty="0" smtClean="0">
                <a:solidFill>
                  <a:schemeClr val="accent3">
                    <a:lumMod val="75000"/>
                  </a:schemeClr>
                </a:solidFill>
              </a:rPr>
              <a:t>ZÁKLADNÉ INFORMÁCIE</a:t>
            </a:r>
            <a:endParaRPr lang="en-US" sz="10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928512" y="34134421"/>
            <a:ext cx="67142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dirty="0" smtClean="0"/>
              <a:t>Vynikajúcou</a:t>
            </a:r>
            <a:r>
              <a:rPr lang="en-US" sz="2000" dirty="0" smtClean="0"/>
              <a:t> </a:t>
            </a:r>
            <a:r>
              <a:rPr lang="sk-SK" sz="2000" dirty="0" smtClean="0"/>
              <a:t>príležitosťou</a:t>
            </a:r>
            <a:r>
              <a:rPr lang="en-US" sz="2000" dirty="0" smtClean="0"/>
              <a:t> </a:t>
            </a:r>
            <a:r>
              <a:rPr lang="sk-SK" sz="2000" dirty="0" smtClean="0"/>
              <a:t>zvyšovania</a:t>
            </a:r>
            <a:r>
              <a:rPr lang="en-US" sz="2000" dirty="0" smtClean="0"/>
              <a:t> </a:t>
            </a:r>
            <a:r>
              <a:rPr lang="sk-SK" sz="2000" dirty="0" smtClean="0"/>
              <a:t>pridanej</a:t>
            </a:r>
            <a:r>
              <a:rPr lang="en-US" sz="2000" dirty="0" smtClean="0"/>
              <a:t> </a:t>
            </a:r>
            <a:r>
              <a:rPr lang="sk-SK" sz="2000" dirty="0" smtClean="0"/>
              <a:t>hodnoty</a:t>
            </a:r>
            <a:r>
              <a:rPr lang="en-US" sz="2000" dirty="0" smtClean="0"/>
              <a:t> </a:t>
            </a:r>
            <a:r>
              <a:rPr lang="sk-SK" sz="2000" dirty="0" smtClean="0"/>
              <a:t>študenta</a:t>
            </a:r>
            <a:r>
              <a:rPr lang="en-US" sz="2000" dirty="0" smtClean="0"/>
              <a:t> </a:t>
            </a:r>
            <a:r>
              <a:rPr lang="en-US" sz="2000" dirty="0"/>
              <a:t>je </a:t>
            </a:r>
            <a:r>
              <a:rPr lang="sk-SK" sz="2000" dirty="0" smtClean="0"/>
              <a:t>absolvovanie</a:t>
            </a:r>
            <a:r>
              <a:rPr lang="en-US" sz="2000" dirty="0" smtClean="0"/>
              <a:t> </a:t>
            </a:r>
            <a:r>
              <a:rPr lang="sk-SK" sz="2000" dirty="0" smtClean="0"/>
              <a:t>časti</a:t>
            </a:r>
            <a:r>
              <a:rPr lang="en-US" sz="2000" dirty="0" smtClean="0"/>
              <a:t> </a:t>
            </a:r>
            <a:r>
              <a:rPr lang="sk-SK" sz="2000" dirty="0" smtClean="0"/>
              <a:t>štúdia</a:t>
            </a:r>
            <a:r>
              <a:rPr lang="en-US" sz="2000" dirty="0" smtClean="0"/>
              <a:t> </a:t>
            </a:r>
            <a:r>
              <a:rPr lang="sk-SK" sz="2000" dirty="0" smtClean="0"/>
              <a:t>na</a:t>
            </a:r>
            <a:r>
              <a:rPr lang="en-US" sz="2000" dirty="0" smtClean="0"/>
              <a:t> </a:t>
            </a:r>
            <a:r>
              <a:rPr lang="sk-SK" sz="2000" dirty="0" smtClean="0"/>
              <a:t>zahraničnej</a:t>
            </a:r>
            <a:r>
              <a:rPr lang="en-US" sz="2000" dirty="0" smtClean="0"/>
              <a:t> </a:t>
            </a:r>
            <a:r>
              <a:rPr lang="sk-SK" sz="2000" dirty="0" smtClean="0"/>
              <a:t>univerzite.   V súčasnosti sú našimi partnerskými univerzitami:</a:t>
            </a:r>
            <a:endParaRPr lang="en-US" sz="2000" dirty="0"/>
          </a:p>
        </p:txBody>
      </p:sp>
      <p:pic>
        <p:nvPicPr>
          <p:cNvPr id="21" name="Picture 6" descr="Logo der Universität zu Köl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886" y="38806648"/>
            <a:ext cx="91071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" name="Obdĺžnik 148"/>
          <p:cNvSpPr/>
          <p:nvPr/>
        </p:nvSpPr>
        <p:spPr>
          <a:xfrm>
            <a:off x="4449710" y="39770286"/>
            <a:ext cx="1437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 smtClean="0"/>
              <a:t>Universität</a:t>
            </a:r>
            <a:r>
              <a:rPr lang="sk-SK" sz="1200" b="1" dirty="0" smtClean="0"/>
              <a:t> </a:t>
            </a:r>
            <a:r>
              <a:rPr lang="en-US" sz="1200" b="1" dirty="0" err="1" smtClean="0"/>
              <a:t>zu</a:t>
            </a:r>
            <a:r>
              <a:rPr lang="en-US" sz="1200" b="1" dirty="0" smtClean="0"/>
              <a:t> Köln</a:t>
            </a:r>
            <a:r>
              <a:rPr lang="sk-SK" sz="1200" b="1" dirty="0" smtClean="0"/>
              <a:t>, Nemecko</a:t>
            </a:r>
            <a:endParaRPr lang="en-US" sz="1200" b="1" dirty="0">
              <a:effectLst/>
            </a:endParaRPr>
          </a:p>
        </p:txBody>
      </p:sp>
      <p:sp>
        <p:nvSpPr>
          <p:cNvPr id="168" name="Obdĺžnik 167"/>
          <p:cNvSpPr/>
          <p:nvPr/>
        </p:nvSpPr>
        <p:spPr>
          <a:xfrm>
            <a:off x="4972578" y="33462850"/>
            <a:ext cx="2966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dirty="0" smtClean="0"/>
              <a:t>Koordinátorka za Ústav geografie:</a:t>
            </a:r>
          </a:p>
          <a:p>
            <a:r>
              <a:rPr lang="sk-SK" sz="1600" dirty="0" smtClean="0"/>
              <a:t>Mgr. </a:t>
            </a:r>
            <a:r>
              <a:rPr lang="sk-SK" sz="1600" b="1" dirty="0" smtClean="0"/>
              <a:t>Katarína ONAČILLOVÁ</a:t>
            </a:r>
            <a:r>
              <a:rPr lang="sk-SK" sz="1600" dirty="0" smtClean="0"/>
              <a:t>, PhD.</a:t>
            </a:r>
            <a:endParaRPr lang="en-US" sz="1600" dirty="0">
              <a:effectLst/>
            </a:endParaRPr>
          </a:p>
        </p:txBody>
      </p:sp>
      <p:sp>
        <p:nvSpPr>
          <p:cNvPr id="169" name="Obdĺžnik 168"/>
          <p:cNvSpPr/>
          <p:nvPr/>
        </p:nvSpPr>
        <p:spPr>
          <a:xfrm>
            <a:off x="4421103" y="41457386"/>
            <a:ext cx="1484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200" b="1" dirty="0" smtClean="0"/>
              <a:t>U</a:t>
            </a:r>
            <a:r>
              <a:rPr lang="en-US" sz="1200" b="1" dirty="0" err="1" smtClean="0"/>
              <a:t>niversit</a:t>
            </a:r>
            <a:r>
              <a:rPr lang="sk-SK" sz="1200" b="1" dirty="0" smtClean="0"/>
              <a:t>á </a:t>
            </a:r>
            <a:r>
              <a:rPr lang="sk-SK" sz="1200" b="1" dirty="0" err="1" smtClean="0"/>
              <a:t>degli</a:t>
            </a:r>
            <a:r>
              <a:rPr lang="sk-SK" sz="1200" b="1" dirty="0" smtClean="0"/>
              <a:t> </a:t>
            </a:r>
            <a:r>
              <a:rPr lang="sk-SK" sz="1200" b="1" dirty="0" err="1" smtClean="0"/>
              <a:t>Studi</a:t>
            </a:r>
            <a:r>
              <a:rPr lang="sk-SK" sz="1200" b="1" dirty="0" smtClean="0"/>
              <a:t> di </a:t>
            </a:r>
            <a:r>
              <a:rPr lang="sk-SK" sz="1200" b="1" dirty="0" err="1" smtClean="0"/>
              <a:t>Cagliari</a:t>
            </a:r>
            <a:endParaRPr lang="sk-SK" sz="1200" b="1" dirty="0" smtClean="0"/>
          </a:p>
          <a:p>
            <a:pPr algn="ctr"/>
            <a:r>
              <a:rPr lang="sk-SK" sz="1200" b="1" dirty="0" smtClean="0"/>
              <a:t>Taliansko</a:t>
            </a:r>
          </a:p>
        </p:txBody>
      </p:sp>
      <p:sp>
        <p:nvSpPr>
          <p:cNvPr id="174" name="Obdĺžnik 173"/>
          <p:cNvSpPr/>
          <p:nvPr/>
        </p:nvSpPr>
        <p:spPr>
          <a:xfrm>
            <a:off x="5890269" y="2609888"/>
            <a:ext cx="7180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dirty="0" smtClean="0">
                <a:solidFill>
                  <a:srgbClr val="323C59"/>
                </a:solidFill>
              </a:rPr>
              <a:t>Email: pf-sekretariat-uge@upjs.sk </a:t>
            </a:r>
          </a:p>
          <a:p>
            <a:r>
              <a:rPr lang="sk-SK" sz="2800" dirty="0" smtClean="0">
                <a:solidFill>
                  <a:srgbClr val="323C59"/>
                </a:solidFill>
              </a:rPr>
              <a:t>Web:   www.uge.science.upjs.sk </a:t>
            </a:r>
          </a:p>
        </p:txBody>
      </p:sp>
      <p:sp>
        <p:nvSpPr>
          <p:cNvPr id="175" name="Obdĺžnik 174"/>
          <p:cNvSpPr/>
          <p:nvPr/>
        </p:nvSpPr>
        <p:spPr>
          <a:xfrm>
            <a:off x="752153" y="41463540"/>
            <a:ext cx="1572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/>
              <a:t>Universitat</a:t>
            </a:r>
            <a:r>
              <a:rPr lang="en-US" sz="1200" b="1" dirty="0"/>
              <a:t> de </a:t>
            </a:r>
            <a:r>
              <a:rPr lang="en-US" sz="1200" b="1" dirty="0" smtClean="0"/>
              <a:t>Girona</a:t>
            </a:r>
            <a:r>
              <a:rPr lang="sk-SK" sz="1200" b="1" dirty="0" smtClean="0"/>
              <a:t>,</a:t>
            </a:r>
          </a:p>
          <a:p>
            <a:pPr algn="ctr"/>
            <a:r>
              <a:rPr lang="sk-SK" sz="1200" b="1" dirty="0" smtClean="0">
                <a:effectLst/>
              </a:rPr>
              <a:t>Španielsko</a:t>
            </a:r>
            <a:endParaRPr lang="en-US" sz="1200" b="1" dirty="0">
              <a:effectLst/>
            </a:endParaRPr>
          </a:p>
        </p:txBody>
      </p:sp>
      <p:pic>
        <p:nvPicPr>
          <p:cNvPr id="63" name="Picture 14" descr="http://auvac.org/uploads/organization/Girona-udg-dues-linies_blau940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10" b="50442"/>
          <a:stretch/>
        </p:blipFill>
        <p:spPr bwMode="auto">
          <a:xfrm>
            <a:off x="701048" y="40547817"/>
            <a:ext cx="1690476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admin.ntmc.cz/logo/4_UPO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420" y="35179588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" name="Obdĺžnik 175"/>
          <p:cNvSpPr/>
          <p:nvPr/>
        </p:nvSpPr>
        <p:spPr>
          <a:xfrm>
            <a:off x="2598683" y="36139716"/>
            <a:ext cx="1584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200" b="1" dirty="0" smtClean="0"/>
              <a:t>Palackého univerzita,</a:t>
            </a:r>
          </a:p>
          <a:p>
            <a:pPr algn="ctr"/>
            <a:r>
              <a:rPr lang="sk-SK" sz="1200" b="1" dirty="0" smtClean="0"/>
              <a:t>Olomouc</a:t>
            </a:r>
          </a:p>
          <a:p>
            <a:pPr algn="ctr"/>
            <a:r>
              <a:rPr lang="sk-SK" sz="1200" b="1" dirty="0" smtClean="0">
                <a:effectLst/>
              </a:rPr>
              <a:t>Česká republika</a:t>
            </a:r>
            <a:endParaRPr lang="en-US" sz="1200" b="1" dirty="0">
              <a:effectLst/>
            </a:endParaRPr>
          </a:p>
        </p:txBody>
      </p:sp>
      <p:sp>
        <p:nvSpPr>
          <p:cNvPr id="177" name="Obdĺžnik 176"/>
          <p:cNvSpPr/>
          <p:nvPr/>
        </p:nvSpPr>
        <p:spPr>
          <a:xfrm>
            <a:off x="714007" y="39760820"/>
            <a:ext cx="1655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200" b="1" dirty="0" smtClean="0"/>
              <a:t>Uniwersytet Miko</a:t>
            </a:r>
            <a:r>
              <a:rPr lang="sk-SK" sz="1200" b="1" dirty="0" err="1" smtClean="0"/>
              <a:t>łaja</a:t>
            </a:r>
            <a:r>
              <a:rPr lang="sk-SK" sz="1200" b="1" dirty="0" smtClean="0"/>
              <a:t> </a:t>
            </a:r>
            <a:r>
              <a:rPr lang="sk-SK" sz="1200" b="1" dirty="0" err="1"/>
              <a:t>Kopernika</a:t>
            </a:r>
            <a:r>
              <a:rPr lang="sk-SK" sz="1200" b="1" dirty="0"/>
              <a:t> w </a:t>
            </a:r>
            <a:r>
              <a:rPr lang="sk-SK" sz="1200" b="1" dirty="0" err="1" smtClean="0"/>
              <a:t>Toruniu</a:t>
            </a:r>
            <a:r>
              <a:rPr lang="sk-SK" sz="1200" b="1" dirty="0" smtClean="0"/>
              <a:t> </a:t>
            </a:r>
            <a:r>
              <a:rPr lang="pl-PL" sz="1200" b="1" dirty="0" smtClean="0">
                <a:effectLst/>
              </a:rPr>
              <a:t> Poľsko</a:t>
            </a:r>
            <a:endParaRPr lang="en-US" sz="1200" b="1" dirty="0">
              <a:effectLst/>
            </a:endParaRPr>
          </a:p>
        </p:txBody>
      </p:sp>
      <p:sp>
        <p:nvSpPr>
          <p:cNvPr id="193" name="Obdĺžnik 192"/>
          <p:cNvSpPr/>
          <p:nvPr/>
        </p:nvSpPr>
        <p:spPr>
          <a:xfrm>
            <a:off x="4205548" y="37977383"/>
            <a:ext cx="19334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200" b="1" dirty="0"/>
              <a:t>Uniwersytet </a:t>
            </a:r>
            <a:r>
              <a:rPr lang="pl-PL" sz="1200" b="1" dirty="0" smtClean="0"/>
              <a:t>Poznanski </a:t>
            </a:r>
            <a:r>
              <a:rPr lang="pl-PL" sz="1200" b="1" dirty="0"/>
              <a:t>Adama </a:t>
            </a:r>
            <a:r>
              <a:rPr lang="pl-PL" sz="1200" b="1" dirty="0" smtClean="0"/>
              <a:t>Mickiewicza</a:t>
            </a:r>
          </a:p>
          <a:p>
            <a:pPr algn="ctr"/>
            <a:r>
              <a:rPr lang="pl-PL" sz="1200" b="1" dirty="0" smtClean="0">
                <a:effectLst/>
              </a:rPr>
              <a:t>Poľsko</a:t>
            </a:r>
            <a:endParaRPr lang="en-US" sz="1200" b="1" dirty="0">
              <a:effectLst/>
            </a:endParaRPr>
          </a:p>
        </p:txBody>
      </p:sp>
      <p:pic>
        <p:nvPicPr>
          <p:cNvPr id="67" name="Picture 6" descr="http://www.ptoo.pl/download/ptoo/uam_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334" y="36955502"/>
            <a:ext cx="914777" cy="1030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3" name="Picture 2" descr="Image result for ostravska univerzita logo 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3" t="753" r="28889" b="24688"/>
          <a:stretch/>
        </p:blipFill>
        <p:spPr bwMode="auto">
          <a:xfrm>
            <a:off x="1000845" y="35130787"/>
            <a:ext cx="1087692" cy="100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1" name="Obdĺžnik 200"/>
          <p:cNvSpPr/>
          <p:nvPr/>
        </p:nvSpPr>
        <p:spPr>
          <a:xfrm>
            <a:off x="782612" y="36132632"/>
            <a:ext cx="1511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200" b="1" dirty="0" smtClean="0"/>
              <a:t>Ostravská univerzita</a:t>
            </a:r>
          </a:p>
          <a:p>
            <a:pPr algn="ctr"/>
            <a:r>
              <a:rPr lang="pl-PL" sz="1200" b="1" dirty="0" smtClean="0"/>
              <a:t>Česká republika</a:t>
            </a:r>
            <a:endParaRPr lang="en-US" sz="1200" b="1" dirty="0">
              <a:effectLst/>
            </a:endParaRPr>
          </a:p>
        </p:txBody>
      </p:sp>
      <p:pic>
        <p:nvPicPr>
          <p:cNvPr id="1030" name="Picture 6" descr="Image result for Uniwersytet Jagiello&amp;nacute;ski Kraków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590" y="36908447"/>
            <a:ext cx="656451" cy="10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" name="Obdĺžnik 203"/>
          <p:cNvSpPr/>
          <p:nvPr/>
        </p:nvSpPr>
        <p:spPr>
          <a:xfrm>
            <a:off x="6068591" y="37991094"/>
            <a:ext cx="17544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200" b="1" dirty="0" err="1" smtClean="0"/>
              <a:t>Uniwersytet</a:t>
            </a:r>
            <a:r>
              <a:rPr lang="sk-SK" sz="1200" b="1" dirty="0" smtClean="0"/>
              <a:t> </a:t>
            </a:r>
            <a:r>
              <a:rPr lang="sk-SK" sz="1200" b="1" dirty="0" err="1" smtClean="0"/>
              <a:t>Jagielloński</a:t>
            </a:r>
            <a:r>
              <a:rPr lang="sk-SK" sz="1200" b="1" dirty="0" smtClean="0"/>
              <a:t> </a:t>
            </a:r>
            <a:r>
              <a:rPr lang="sk-SK" sz="1200" b="1" dirty="0" err="1" smtClean="0"/>
              <a:t>Kraków</a:t>
            </a:r>
            <a:r>
              <a:rPr lang="sk-SK" sz="1200" b="1" dirty="0" smtClean="0"/>
              <a:t>, Poľsko</a:t>
            </a:r>
            <a:endParaRPr lang="en-US" sz="1200" b="1" dirty="0">
              <a:effectLst/>
            </a:endParaRPr>
          </a:p>
        </p:txBody>
      </p:sp>
      <p:sp>
        <p:nvSpPr>
          <p:cNvPr id="214" name="Obdĺžnik 213"/>
          <p:cNvSpPr/>
          <p:nvPr/>
        </p:nvSpPr>
        <p:spPr>
          <a:xfrm>
            <a:off x="2651742" y="39760820"/>
            <a:ext cx="1470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200" b="1" dirty="0"/>
              <a:t>Uniwersytet Marii Curie-Skłodowskiej, Lublin</a:t>
            </a:r>
            <a:r>
              <a:rPr lang="pl-PL" sz="1200" b="1" dirty="0" smtClean="0">
                <a:effectLst/>
              </a:rPr>
              <a:t>, Poľsko</a:t>
            </a:r>
            <a:endParaRPr lang="en-US" sz="1200" b="1" dirty="0">
              <a:effectLst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75" y="38849374"/>
            <a:ext cx="890195" cy="9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4" t="17132" r="61024" b="15701"/>
          <a:stretch/>
        </p:blipFill>
        <p:spPr bwMode="auto">
          <a:xfrm>
            <a:off x="2859240" y="38750271"/>
            <a:ext cx="1024620" cy="101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7" name="Picture 10" descr="Image result for Kocaeli University log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480" y="40513246"/>
            <a:ext cx="944140" cy="94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6" name="Obdĺžnik 215"/>
          <p:cNvSpPr/>
          <p:nvPr/>
        </p:nvSpPr>
        <p:spPr>
          <a:xfrm>
            <a:off x="2706234" y="41463540"/>
            <a:ext cx="13705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200" b="1" dirty="0" err="1"/>
              <a:t>Kocaeli</a:t>
            </a:r>
            <a:r>
              <a:rPr lang="sk-SK" sz="1200" b="1" dirty="0"/>
              <a:t> </a:t>
            </a:r>
            <a:r>
              <a:rPr lang="sk-SK" sz="1200" b="1" dirty="0" err="1" smtClean="0"/>
              <a:t>University</a:t>
            </a:r>
            <a:r>
              <a:rPr lang="sk-SK" sz="1200" b="1" dirty="0" smtClean="0"/>
              <a:t>, Turecko</a:t>
            </a:r>
          </a:p>
        </p:txBody>
      </p:sp>
      <p:sp>
        <p:nvSpPr>
          <p:cNvPr id="217" name="Obdĺžnik 216"/>
          <p:cNvSpPr/>
          <p:nvPr/>
        </p:nvSpPr>
        <p:spPr>
          <a:xfrm>
            <a:off x="8148937" y="34218401"/>
            <a:ext cx="38570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dirty="0" smtClean="0"/>
              <a:t>Ústav</a:t>
            </a:r>
            <a:r>
              <a:rPr lang="en-US" sz="2000" dirty="0" smtClean="0"/>
              <a:t> </a:t>
            </a:r>
            <a:r>
              <a:rPr lang="sk-SK" sz="2000" dirty="0" smtClean="0"/>
              <a:t>geografie</a:t>
            </a:r>
            <a:r>
              <a:rPr lang="en-US" sz="2000" dirty="0" smtClean="0"/>
              <a:t> </a:t>
            </a:r>
            <a:r>
              <a:rPr lang="sk-SK" sz="2000" dirty="0" smtClean="0"/>
              <a:t>má</a:t>
            </a:r>
            <a:r>
              <a:rPr lang="en-US" sz="2000" dirty="0" smtClean="0"/>
              <a:t> v </a:t>
            </a:r>
            <a:r>
              <a:rPr lang="sk-SK" sz="2000" dirty="0" smtClean="0"/>
              <a:t>súčasnosti</a:t>
            </a:r>
            <a:r>
              <a:rPr lang="en-US" sz="2000" dirty="0" smtClean="0"/>
              <a:t> </a:t>
            </a:r>
            <a:r>
              <a:rPr lang="sk-SK" sz="2000" dirty="0" smtClean="0"/>
              <a:t>rozvinutú</a:t>
            </a:r>
            <a:r>
              <a:rPr lang="en-US" sz="2000" dirty="0" smtClean="0"/>
              <a:t> </a:t>
            </a:r>
            <a:r>
              <a:rPr lang="sk-SK" sz="2000" dirty="0" smtClean="0"/>
              <a:t>partnerskú</a:t>
            </a:r>
            <a:r>
              <a:rPr lang="en-US" sz="2000" dirty="0" smtClean="0"/>
              <a:t> </a:t>
            </a:r>
            <a:r>
              <a:rPr lang="sk-SK" sz="2000" dirty="0" smtClean="0"/>
              <a:t>spoluprácu</a:t>
            </a:r>
            <a:r>
              <a:rPr lang="en-US" sz="2000" dirty="0" smtClean="0"/>
              <a:t> </a:t>
            </a:r>
            <a:endParaRPr lang="sk-SK" sz="2000" dirty="0" smtClean="0"/>
          </a:p>
          <a:p>
            <a:r>
              <a:rPr lang="en-US" sz="2000" dirty="0" smtClean="0"/>
              <a:t>s </a:t>
            </a:r>
            <a:r>
              <a:rPr lang="sk-SK" sz="2000" dirty="0" smtClean="0"/>
              <a:t>viacerými</a:t>
            </a:r>
            <a:r>
              <a:rPr lang="en-US" sz="2000" dirty="0" smtClean="0"/>
              <a:t> </a:t>
            </a:r>
            <a:r>
              <a:rPr lang="sk-SK" sz="2000" dirty="0" smtClean="0"/>
              <a:t>inštitúciami</a:t>
            </a:r>
            <a:r>
              <a:rPr lang="en-US" sz="2000" dirty="0" smtClean="0"/>
              <a:t> a </a:t>
            </a:r>
            <a:r>
              <a:rPr lang="sk-SK" sz="2000" dirty="0" smtClean="0"/>
              <a:t>orgánmi</a:t>
            </a:r>
            <a:r>
              <a:rPr lang="en-US" sz="2000" dirty="0" smtClean="0"/>
              <a:t> </a:t>
            </a:r>
            <a:r>
              <a:rPr lang="sk-SK" sz="2000" dirty="0" smtClean="0"/>
              <a:t>štátnej</a:t>
            </a:r>
            <a:r>
              <a:rPr lang="en-US" sz="2000" dirty="0" smtClean="0"/>
              <a:t> </a:t>
            </a:r>
            <a:r>
              <a:rPr lang="sk-SK" sz="2000" dirty="0" smtClean="0"/>
              <a:t>správy</a:t>
            </a:r>
            <a:r>
              <a:rPr lang="en-US" sz="2000" dirty="0" smtClean="0"/>
              <a:t> a </a:t>
            </a:r>
            <a:r>
              <a:rPr lang="sk-SK" sz="2000" dirty="0" smtClean="0"/>
              <a:t>samosprávy</a:t>
            </a:r>
            <a:r>
              <a:rPr lang="en-US" sz="2000" dirty="0" smtClean="0"/>
              <a:t>, </a:t>
            </a:r>
            <a:r>
              <a:rPr lang="sk-SK" sz="2000" dirty="0" smtClean="0"/>
              <a:t>ako</a:t>
            </a:r>
            <a:r>
              <a:rPr lang="en-US" sz="2000" dirty="0" smtClean="0"/>
              <a:t> </a:t>
            </a:r>
            <a:r>
              <a:rPr lang="sk-SK" sz="2000" dirty="0" smtClean="0"/>
              <a:t>aj</a:t>
            </a:r>
            <a:r>
              <a:rPr lang="en-US" sz="2000" dirty="0" smtClean="0"/>
              <a:t> </a:t>
            </a:r>
            <a:r>
              <a:rPr lang="sk-SK" sz="2000" dirty="0" smtClean="0"/>
              <a:t>súkromnými</a:t>
            </a:r>
            <a:r>
              <a:rPr lang="en-US" sz="2000" dirty="0" smtClean="0"/>
              <a:t> </a:t>
            </a:r>
            <a:r>
              <a:rPr lang="sk-SK" sz="2000" dirty="0" smtClean="0"/>
              <a:t>firmami</a:t>
            </a:r>
            <a:r>
              <a:rPr lang="en-US" sz="2000" dirty="0" smtClean="0"/>
              <a:t>. </a:t>
            </a:r>
            <a:endParaRPr lang="en-US" sz="2000" dirty="0"/>
          </a:p>
        </p:txBody>
      </p:sp>
      <p:sp>
        <p:nvSpPr>
          <p:cNvPr id="239" name="Obdĺžnik 238"/>
          <p:cNvSpPr/>
          <p:nvPr/>
        </p:nvSpPr>
        <p:spPr>
          <a:xfrm>
            <a:off x="12354660" y="24930594"/>
            <a:ext cx="7319387" cy="1725278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40" name="Obdĺžnik 239"/>
          <p:cNvSpPr/>
          <p:nvPr/>
        </p:nvSpPr>
        <p:spPr>
          <a:xfrm>
            <a:off x="19457249" y="24955500"/>
            <a:ext cx="464649" cy="17221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cxnSp>
        <p:nvCxnSpPr>
          <p:cNvPr id="244" name="Rovná spojnica 243"/>
          <p:cNvCxnSpPr/>
          <p:nvPr/>
        </p:nvCxnSpPr>
        <p:spPr>
          <a:xfrm>
            <a:off x="19387906" y="42180171"/>
            <a:ext cx="5676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bdĺžnik 24"/>
          <p:cNvSpPr/>
          <p:nvPr/>
        </p:nvSpPr>
        <p:spPr>
          <a:xfrm>
            <a:off x="666378" y="24930594"/>
            <a:ext cx="11440792" cy="821688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BlokTextu 25"/>
          <p:cNvSpPr txBox="1"/>
          <p:nvPr/>
        </p:nvSpPr>
        <p:spPr>
          <a:xfrm>
            <a:off x="873402" y="24939426"/>
            <a:ext cx="101805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 smtClean="0">
                <a:solidFill>
                  <a:srgbClr val="C00000"/>
                </a:solidFill>
              </a:rPr>
              <a:t>Laboratóriá a knižnica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151" name="Obdĺžnik 150"/>
          <p:cNvSpPr/>
          <p:nvPr/>
        </p:nvSpPr>
        <p:spPr>
          <a:xfrm>
            <a:off x="837963" y="29531174"/>
            <a:ext cx="6149781" cy="354007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400" b="1" dirty="0">
              <a:solidFill>
                <a:schemeClr val="tx1"/>
              </a:solidFill>
            </a:endParaRPr>
          </a:p>
        </p:txBody>
      </p:sp>
      <p:sp>
        <p:nvSpPr>
          <p:cNvPr id="161" name="Obdĺžnik 160"/>
          <p:cNvSpPr/>
          <p:nvPr/>
        </p:nvSpPr>
        <p:spPr>
          <a:xfrm>
            <a:off x="854975" y="29542116"/>
            <a:ext cx="4733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800" b="1" dirty="0" smtClean="0"/>
              <a:t>Laboratórium fyzickogeografického výskumu</a:t>
            </a:r>
            <a:endParaRPr lang="en-US" sz="1800" b="1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987" y="30027261"/>
            <a:ext cx="2007139" cy="30216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" name="BlokTextu 170"/>
          <p:cNvSpPr txBox="1"/>
          <p:nvPr/>
        </p:nvSpPr>
        <p:spPr>
          <a:xfrm>
            <a:off x="835273" y="29956975"/>
            <a:ext cx="3463080" cy="29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00" dirty="0" smtClean="0"/>
              <a:t>Vedúca laboratória: RNDr. </a:t>
            </a:r>
            <a:r>
              <a:rPr lang="sk-SK" sz="1300" b="1" dirty="0" smtClean="0"/>
              <a:t>Alena GESSERT</a:t>
            </a:r>
            <a:r>
              <a:rPr lang="sk-SK" sz="1300" dirty="0" smtClean="0"/>
              <a:t>, PhD.</a:t>
            </a:r>
          </a:p>
        </p:txBody>
      </p:sp>
      <p:sp>
        <p:nvSpPr>
          <p:cNvPr id="181" name="BlokTextu 180"/>
          <p:cNvSpPr txBox="1"/>
          <p:nvPr/>
        </p:nvSpPr>
        <p:spPr>
          <a:xfrm>
            <a:off x="838498" y="30227901"/>
            <a:ext cx="377533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00" b="1" dirty="0" smtClean="0"/>
              <a:t>Vybavenie:</a:t>
            </a:r>
          </a:p>
          <a:p>
            <a:r>
              <a:rPr lang="sk-SK" sz="1300" dirty="0" smtClean="0"/>
              <a:t>- </a:t>
            </a:r>
            <a:r>
              <a:rPr lang="sk-SK" sz="1300" dirty="0" err="1" smtClean="0"/>
              <a:t>sitovací</a:t>
            </a:r>
            <a:r>
              <a:rPr lang="en-US" sz="1300" dirty="0" smtClean="0"/>
              <a:t> </a:t>
            </a:r>
            <a:r>
              <a:rPr lang="sk-SK" sz="1300" dirty="0" smtClean="0"/>
              <a:t>stroj</a:t>
            </a:r>
            <a:r>
              <a:rPr lang="en-US" sz="1300" dirty="0" smtClean="0"/>
              <a:t> </a:t>
            </a:r>
            <a:r>
              <a:rPr lang="en-US" sz="1300" dirty="0"/>
              <a:t>FRITSH </a:t>
            </a:r>
            <a:r>
              <a:rPr lang="sk-SK" sz="1300" dirty="0" err="1" smtClean="0"/>
              <a:t>Analysette</a:t>
            </a:r>
            <a:r>
              <a:rPr lang="en-US" sz="1300" dirty="0" smtClean="0"/>
              <a:t> 3</a:t>
            </a:r>
            <a:endParaRPr lang="sk-SK" sz="1300" dirty="0" smtClean="0"/>
          </a:p>
          <a:p>
            <a:r>
              <a:rPr lang="sk-SK" sz="1300" dirty="0" smtClean="0"/>
              <a:t>- prietokové</a:t>
            </a:r>
            <a:r>
              <a:rPr lang="en-US" sz="1300" dirty="0" smtClean="0"/>
              <a:t> </a:t>
            </a:r>
            <a:r>
              <a:rPr lang="sk-SK" sz="1300" dirty="0" smtClean="0"/>
              <a:t>sondy</a:t>
            </a:r>
            <a:r>
              <a:rPr lang="en-US" sz="1300" dirty="0" smtClean="0"/>
              <a:t> </a:t>
            </a:r>
            <a:r>
              <a:rPr lang="en-US" sz="1300" dirty="0"/>
              <a:t>Global Water FP </a:t>
            </a:r>
            <a:r>
              <a:rPr lang="en-US" sz="1300" dirty="0" smtClean="0"/>
              <a:t>111</a:t>
            </a:r>
            <a:endParaRPr lang="sk-SK" sz="1300" dirty="0" smtClean="0"/>
          </a:p>
          <a:p>
            <a:r>
              <a:rPr lang="sk-SK" sz="1300" dirty="0" smtClean="0"/>
              <a:t>- </a:t>
            </a:r>
            <a:r>
              <a:rPr lang="en-US" sz="1300" dirty="0" smtClean="0"/>
              <a:t>dilatometer </a:t>
            </a:r>
            <a:r>
              <a:rPr lang="en-US" sz="1300" dirty="0"/>
              <a:t>"TM </a:t>
            </a:r>
            <a:r>
              <a:rPr lang="en-US" sz="1300" dirty="0" smtClean="0"/>
              <a:t>71„</a:t>
            </a:r>
            <a:endParaRPr lang="sk-SK" sz="1300" dirty="0" smtClean="0"/>
          </a:p>
          <a:p>
            <a:r>
              <a:rPr lang="sk-SK" sz="1300" dirty="0" smtClean="0"/>
              <a:t>- automatická</a:t>
            </a:r>
            <a:r>
              <a:rPr lang="en-US" sz="1300" dirty="0" smtClean="0"/>
              <a:t> </a:t>
            </a:r>
            <a:r>
              <a:rPr lang="sk-SK" sz="1300" dirty="0" err="1" smtClean="0"/>
              <a:t>meteostanica</a:t>
            </a:r>
            <a:r>
              <a:rPr lang="en-US" sz="1300" dirty="0" smtClean="0"/>
              <a:t> </a:t>
            </a:r>
            <a:r>
              <a:rPr lang="en-US" sz="1300" dirty="0"/>
              <a:t>WH </a:t>
            </a:r>
            <a:r>
              <a:rPr lang="en-US" sz="1300" dirty="0" smtClean="0"/>
              <a:t>1070</a:t>
            </a:r>
            <a:r>
              <a:rPr lang="sk-SK" sz="1300" dirty="0" smtClean="0"/>
              <a:t> a </a:t>
            </a:r>
            <a:r>
              <a:rPr lang="sk-SK" sz="1300" dirty="0" err="1" smtClean="0"/>
              <a:t>Davis</a:t>
            </a:r>
            <a:r>
              <a:rPr lang="sk-SK" sz="1300" dirty="0" smtClean="0"/>
              <a:t> </a:t>
            </a:r>
            <a:r>
              <a:rPr lang="sk-SK" sz="1300" dirty="0" err="1" smtClean="0"/>
              <a:t>Vintage</a:t>
            </a:r>
            <a:endParaRPr lang="sk-SK" sz="1300" dirty="0" smtClean="0"/>
          </a:p>
          <a:p>
            <a:r>
              <a:rPr lang="sk-SK" sz="1300" dirty="0" smtClean="0"/>
              <a:t>- zrážkomer ECRN-100 </a:t>
            </a:r>
            <a:r>
              <a:rPr lang="sk-SK" sz="1300" dirty="0" err="1" smtClean="0"/>
              <a:t>high</a:t>
            </a:r>
            <a:r>
              <a:rPr lang="sk-SK" sz="1300" dirty="0" smtClean="0"/>
              <a:t> </a:t>
            </a:r>
            <a:r>
              <a:rPr lang="sk-SK" sz="1300" dirty="0" err="1" smtClean="0"/>
              <a:t>resolution</a:t>
            </a:r>
            <a:endParaRPr lang="sk-SK" sz="1300" dirty="0" smtClean="0"/>
          </a:p>
          <a:p>
            <a:r>
              <a:rPr lang="sk-SK" sz="1300" dirty="0" smtClean="0"/>
              <a:t>- </a:t>
            </a:r>
            <a:r>
              <a:rPr lang="sk-SK" sz="1300" dirty="0" err="1" smtClean="0"/>
              <a:t>výparometer</a:t>
            </a:r>
            <a:r>
              <a:rPr lang="sk-SK" sz="1300" dirty="0" smtClean="0"/>
              <a:t> FIEDLER</a:t>
            </a:r>
          </a:p>
          <a:p>
            <a:r>
              <a:rPr lang="sk-SK" sz="1300" dirty="0" smtClean="0"/>
              <a:t>- </a:t>
            </a:r>
            <a:r>
              <a:rPr lang="sk-SK" sz="1300" dirty="0" err="1" smtClean="0"/>
              <a:t>pyranometer</a:t>
            </a:r>
            <a:r>
              <a:rPr lang="sk-SK" sz="1300" dirty="0" smtClean="0"/>
              <a:t> EKO Instruments</a:t>
            </a:r>
          </a:p>
          <a:p>
            <a:r>
              <a:rPr lang="sk-SK" sz="1300" dirty="0" smtClean="0"/>
              <a:t>- </a:t>
            </a:r>
            <a:r>
              <a:rPr lang="sk-SK" sz="1300" dirty="0" err="1" smtClean="0"/>
              <a:t>dataloggery</a:t>
            </a:r>
            <a:r>
              <a:rPr lang="sk-SK" sz="1300" dirty="0" smtClean="0"/>
              <a:t> COMET na meranie teploty vzduchu</a:t>
            </a:r>
          </a:p>
          <a:p>
            <a:r>
              <a:rPr lang="sk-SK" sz="1300" dirty="0" smtClean="0"/>
              <a:t>- analytická váha KERN </a:t>
            </a:r>
          </a:p>
          <a:p>
            <a:r>
              <a:rPr lang="sk-SK" sz="1300" dirty="0" smtClean="0"/>
              <a:t>- sušička horninových vzoriek AGROLAB</a:t>
            </a:r>
          </a:p>
          <a:p>
            <a:pPr marL="92075" indent="-92075">
              <a:buFontTx/>
              <a:buChar char="-"/>
            </a:pPr>
            <a:r>
              <a:rPr lang="pt-BR" sz="1300" dirty="0" smtClean="0"/>
              <a:t>súbor </a:t>
            </a:r>
            <a:r>
              <a:rPr lang="pt-BR" sz="1300" dirty="0"/>
              <a:t>náradia pre geologický </a:t>
            </a:r>
            <a:r>
              <a:rPr lang="sk-SK" sz="1300" dirty="0" smtClean="0"/>
              <a:t>a</a:t>
            </a:r>
            <a:r>
              <a:rPr lang="pt-BR" sz="1300" dirty="0"/>
              <a:t> </a:t>
            </a:r>
            <a:r>
              <a:rPr lang="pt-BR" sz="1300" dirty="0" smtClean="0"/>
              <a:t>pedologický</a:t>
            </a:r>
            <a:endParaRPr lang="sk-SK" sz="1300" dirty="0" smtClean="0"/>
          </a:p>
          <a:p>
            <a:r>
              <a:rPr lang="sk-SK" sz="1300" dirty="0" smtClean="0"/>
              <a:t>  </a:t>
            </a:r>
            <a:r>
              <a:rPr lang="pt-BR" sz="1300" dirty="0" smtClean="0"/>
              <a:t>prieskum do </a:t>
            </a:r>
            <a:r>
              <a:rPr lang="pt-BR" sz="1300" dirty="0"/>
              <a:t>hĺbky </a:t>
            </a:r>
            <a:r>
              <a:rPr lang="pt-BR" sz="1300" dirty="0" smtClean="0"/>
              <a:t>7m</a:t>
            </a:r>
            <a:endParaRPr lang="sk-SK" sz="1300" dirty="0" smtClean="0"/>
          </a:p>
          <a:p>
            <a:r>
              <a:rPr lang="sk-SK" sz="1300" dirty="0" smtClean="0"/>
              <a:t>- </a:t>
            </a:r>
            <a:r>
              <a:rPr lang="sk-SK" sz="1300" dirty="0" err="1" smtClean="0"/>
              <a:t>titrimetrické</a:t>
            </a:r>
            <a:r>
              <a:rPr lang="sk-SK" sz="1300" dirty="0" smtClean="0"/>
              <a:t> sady</a:t>
            </a:r>
          </a:p>
        </p:txBody>
      </p:sp>
      <p:grpSp>
        <p:nvGrpSpPr>
          <p:cNvPr id="76" name="Skupina 75"/>
          <p:cNvGrpSpPr/>
          <p:nvPr/>
        </p:nvGrpSpPr>
        <p:grpSpPr>
          <a:xfrm>
            <a:off x="7062570" y="25876466"/>
            <a:ext cx="4894861" cy="3555507"/>
            <a:chOff x="4457366" y="29640501"/>
            <a:chExt cx="4894861" cy="3555507"/>
          </a:xfrm>
        </p:grpSpPr>
        <p:sp>
          <p:nvSpPr>
            <p:cNvPr id="153" name="Obdĺžnik 152"/>
            <p:cNvSpPr/>
            <p:nvPr/>
          </p:nvSpPr>
          <p:spPr>
            <a:xfrm>
              <a:off x="4457366" y="29640501"/>
              <a:ext cx="4894861" cy="354179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Obdĺžnik 163"/>
            <p:cNvSpPr/>
            <p:nvPr/>
          </p:nvSpPr>
          <p:spPr>
            <a:xfrm>
              <a:off x="4488676" y="29654292"/>
              <a:ext cx="37218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1800" b="1" dirty="0" smtClean="0"/>
                <a:t>Laboratórium optických metód</a:t>
              </a:r>
              <a:endParaRPr lang="en-US" sz="1800" b="1" dirty="0"/>
            </a:p>
          </p:txBody>
        </p:sp>
        <p:sp>
          <p:nvSpPr>
            <p:cNvPr id="167" name="BlokTextu 166"/>
            <p:cNvSpPr txBox="1"/>
            <p:nvPr/>
          </p:nvSpPr>
          <p:spPr>
            <a:xfrm>
              <a:off x="4467705" y="30079762"/>
              <a:ext cx="391019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300" dirty="0" smtClean="0"/>
                <a:t>Vedúca laboratória: doc. Ing. </a:t>
              </a:r>
              <a:r>
                <a:rPr lang="sk-SK" sz="1300" b="1" dirty="0"/>
                <a:t>K</a:t>
              </a:r>
              <a:r>
                <a:rPr lang="sk-SK" sz="1300" b="1" dirty="0" smtClean="0"/>
                <a:t>atarína  BÓNOVÁ</a:t>
              </a:r>
              <a:r>
                <a:rPr lang="sk-SK" sz="1300" dirty="0" smtClean="0"/>
                <a:t>, PhD.</a:t>
              </a: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6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9436" y="30285159"/>
              <a:ext cx="2006786" cy="291084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" name="BlokTextu 181"/>
            <p:cNvSpPr txBox="1"/>
            <p:nvPr/>
          </p:nvSpPr>
          <p:spPr>
            <a:xfrm>
              <a:off x="4464775" y="30338847"/>
              <a:ext cx="2216664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300" b="1" dirty="0" smtClean="0"/>
                <a:t>Vybavenie:</a:t>
              </a:r>
            </a:p>
            <a:p>
              <a:pPr marL="92075" indent="-92075">
                <a:buFontTx/>
                <a:buChar char="-"/>
              </a:pPr>
              <a:r>
                <a:rPr lang="sk-SK" sz="1300" dirty="0" smtClean="0"/>
                <a:t>stereomikroskop</a:t>
              </a:r>
              <a:r>
                <a:rPr lang="en-US" sz="1300" dirty="0" smtClean="0"/>
                <a:t> </a:t>
              </a:r>
              <a:r>
                <a:rPr lang="en-US" sz="1300" dirty="0"/>
                <a:t> Leica </a:t>
              </a:r>
              <a:r>
                <a:rPr lang="en-US" sz="1300" dirty="0" smtClean="0"/>
                <a:t>M80</a:t>
              </a:r>
              <a:r>
                <a:rPr lang="sk-SK" sz="1300" dirty="0" smtClean="0"/>
                <a:t> s kamerovým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zariadením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/>
              </a:r>
              <a:br>
                <a:rPr lang="sk-SK" sz="1300" dirty="0" smtClean="0"/>
              </a:br>
              <a:r>
                <a:rPr lang="en-US" sz="1300" dirty="0" smtClean="0"/>
                <a:t>pre </a:t>
              </a:r>
              <a:r>
                <a:rPr lang="sk-SK" sz="1300" dirty="0" smtClean="0"/>
                <a:t>živé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zobrazenie a s prstencovým LED osvetlením</a:t>
              </a:r>
              <a:endParaRPr lang="sk-SK" sz="1300" dirty="0"/>
            </a:p>
            <a:p>
              <a:pPr marL="92075" indent="-92075">
                <a:buFontTx/>
                <a:buChar char="-"/>
              </a:pPr>
              <a:r>
                <a:rPr lang="sk-SK" sz="1300" dirty="0" smtClean="0"/>
                <a:t>optický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mikroskop</a:t>
              </a:r>
              <a:r>
                <a:rPr lang="en-US" sz="1300" dirty="0" smtClean="0"/>
                <a:t> </a:t>
              </a:r>
              <a:r>
                <a:rPr lang="en-US" sz="1300" dirty="0"/>
                <a:t>Leica DM 2 500  P s </a:t>
              </a:r>
              <a:r>
                <a:rPr lang="sk-SK" sz="1300" dirty="0" smtClean="0"/>
                <a:t>kamerovým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zariadením</a:t>
              </a:r>
              <a:r>
                <a:rPr lang="en-US" sz="1300" dirty="0" smtClean="0"/>
                <a:t> pre </a:t>
              </a:r>
              <a:r>
                <a:rPr lang="sk-SK" sz="1300" dirty="0" smtClean="0"/>
                <a:t>živé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zobrazenie s vysokým rozlíšením</a:t>
              </a:r>
              <a:endParaRPr lang="sk-SK" sz="1300" dirty="0"/>
            </a:p>
            <a:p>
              <a:pPr marL="92075" indent="-92075">
                <a:buFontTx/>
                <a:buChar char="-"/>
              </a:pPr>
              <a:r>
                <a:rPr lang="sk-SK" sz="1300" dirty="0" smtClean="0"/>
                <a:t>zbierkový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mineralogický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/>
              </a:r>
              <a:br>
                <a:rPr lang="sk-SK" sz="1300" dirty="0" smtClean="0"/>
              </a:br>
              <a:r>
                <a:rPr lang="en-US" sz="1300" dirty="0" smtClean="0"/>
                <a:t>a </a:t>
              </a:r>
              <a:r>
                <a:rPr lang="sk-SK" sz="1300" dirty="0" smtClean="0"/>
                <a:t>petrografický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materiál</a:t>
              </a:r>
              <a:endParaRPr lang="sk-SK" sz="1300" b="1" dirty="0" smtClean="0"/>
            </a:p>
          </p:txBody>
        </p:sp>
      </p:grpSp>
      <p:grpSp>
        <p:nvGrpSpPr>
          <p:cNvPr id="71" name="Skupina 70"/>
          <p:cNvGrpSpPr/>
          <p:nvPr/>
        </p:nvGrpSpPr>
        <p:grpSpPr>
          <a:xfrm>
            <a:off x="7059009" y="29532772"/>
            <a:ext cx="4898422" cy="3545507"/>
            <a:chOff x="8195907" y="29558691"/>
            <a:chExt cx="4898422" cy="3545507"/>
          </a:xfrm>
        </p:grpSpPr>
        <p:sp>
          <p:nvSpPr>
            <p:cNvPr id="157" name="Obdĺžnik 156"/>
            <p:cNvSpPr/>
            <p:nvPr/>
          </p:nvSpPr>
          <p:spPr>
            <a:xfrm>
              <a:off x="8195907" y="29558691"/>
              <a:ext cx="4898422" cy="353848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6" name="Obdĺžnik 165"/>
            <p:cNvSpPr/>
            <p:nvPr/>
          </p:nvSpPr>
          <p:spPr>
            <a:xfrm>
              <a:off x="8228557" y="29573593"/>
              <a:ext cx="293180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1800" b="1" dirty="0" smtClean="0"/>
                <a:t>Knižnica a mapový archív</a:t>
              </a:r>
              <a:endParaRPr lang="en-US" sz="1800" b="1" dirty="0"/>
            </a:p>
          </p:txBody>
        </p:sp>
        <p:sp>
          <p:nvSpPr>
            <p:cNvPr id="173" name="BlokTextu 172"/>
            <p:cNvSpPr txBox="1"/>
            <p:nvPr/>
          </p:nvSpPr>
          <p:spPr>
            <a:xfrm>
              <a:off x="8233499" y="29943199"/>
              <a:ext cx="40550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300" dirty="0" smtClean="0"/>
                <a:t>Vedúci knižnice: Mgr. Imrich </a:t>
              </a:r>
              <a:r>
                <a:rPr lang="sk-SK" sz="1300" b="1" dirty="0" smtClean="0"/>
                <a:t>SLÁDEK</a:t>
              </a:r>
              <a:r>
                <a:rPr lang="sk-SK" sz="1300" dirty="0" smtClean="0"/>
                <a:t>, PhD.</a:t>
              </a:r>
            </a:p>
          </p:txBody>
        </p:sp>
        <p:sp>
          <p:nvSpPr>
            <p:cNvPr id="183" name="BlokTextu 182"/>
            <p:cNvSpPr txBox="1"/>
            <p:nvPr/>
          </p:nvSpPr>
          <p:spPr>
            <a:xfrm>
              <a:off x="8243618" y="30450267"/>
              <a:ext cx="1885397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dirty="0" smtClean="0"/>
                <a:t>V </a:t>
              </a:r>
              <a:r>
                <a:rPr lang="sk-SK" sz="1300" dirty="0" smtClean="0"/>
                <a:t>knižnici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sa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nachádzajú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významné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slovenské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geografické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monografie</a:t>
              </a:r>
              <a:r>
                <a:rPr lang="en-US" sz="1300" dirty="0" smtClean="0"/>
                <a:t>, </a:t>
              </a:r>
              <a:r>
                <a:rPr lang="sk-SK" sz="1300" dirty="0" smtClean="0"/>
                <a:t>periodiká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ako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aj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vybrané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zahraničné</a:t>
              </a:r>
              <a:r>
                <a:rPr lang="en-US" sz="1300" dirty="0" smtClean="0"/>
                <a:t> </a:t>
              </a:r>
              <a:r>
                <a:rPr lang="sk-SK" sz="1300" dirty="0" smtClean="0"/>
                <a:t>tituly</a:t>
              </a:r>
              <a:r>
                <a:rPr lang="en-US" sz="1300" dirty="0" smtClean="0"/>
                <a:t>. </a:t>
              </a:r>
              <a:r>
                <a:rPr lang="sk-SK" sz="1300" dirty="0" smtClean="0"/>
                <a:t>Mapový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archív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obsahuje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bohaté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súbory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máp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najmä </a:t>
              </a:r>
              <a:r>
                <a:rPr lang="en-US" sz="1300" dirty="0" smtClean="0"/>
                <a:t>z </a:t>
              </a:r>
              <a:r>
                <a:rPr lang="sk-SK" sz="1300" dirty="0" smtClean="0"/>
                <a:t>územia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Slovenska.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Vlastná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knižnica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ústavu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obsahuje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viac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ako</a:t>
              </a:r>
              <a:r>
                <a:rPr lang="en-US" sz="1300" dirty="0" smtClean="0"/>
                <a:t> 7</a:t>
              </a:r>
              <a:r>
                <a:rPr lang="sk-SK" sz="1300" dirty="0" smtClean="0"/>
                <a:t> tis.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publikačných</a:t>
              </a:r>
              <a:r>
                <a:rPr lang="en-US" sz="1300" dirty="0" smtClean="0"/>
                <a:t> </a:t>
              </a:r>
              <a:r>
                <a:rPr lang="sk-SK" sz="1300" dirty="0" smtClean="0"/>
                <a:t>jednotiek</a:t>
              </a:r>
              <a:r>
                <a:rPr lang="en-US" sz="1300" dirty="0" smtClean="0"/>
                <a:t>.</a:t>
              </a:r>
              <a:r>
                <a:rPr lang="sk-SK" sz="1300" dirty="0" smtClean="0"/>
                <a:t> </a:t>
              </a:r>
              <a:endParaRPr lang="sk-SK" sz="1300" dirty="0"/>
            </a:p>
          </p:txBody>
        </p:sp>
        <p:pic>
          <p:nvPicPr>
            <p:cNvPr id="69" name="Picture 18" descr="http://www.vssladkovicovo.sk/sites/default/files/kniha/studovna.jpg"/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756" t="16792" b="7931"/>
            <a:stretch/>
          </p:blipFill>
          <p:spPr bwMode="auto">
            <a:xfrm>
              <a:off x="10423541" y="30358893"/>
              <a:ext cx="2466869" cy="27453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2" name="Obdĺžnik 221"/>
          <p:cNvSpPr/>
          <p:nvPr/>
        </p:nvSpPr>
        <p:spPr>
          <a:xfrm>
            <a:off x="835273" y="25882957"/>
            <a:ext cx="6154168" cy="35371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400" b="1" dirty="0">
              <a:solidFill>
                <a:schemeClr val="tx1"/>
              </a:solidFill>
            </a:endParaRPr>
          </a:p>
        </p:txBody>
      </p:sp>
      <p:sp>
        <p:nvSpPr>
          <p:cNvPr id="223" name="Obdĺžnik 222"/>
          <p:cNvSpPr/>
          <p:nvPr/>
        </p:nvSpPr>
        <p:spPr>
          <a:xfrm>
            <a:off x="852577" y="25897159"/>
            <a:ext cx="61926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800" b="1" dirty="0" smtClean="0"/>
              <a:t>Laboratórium geopriestorových technológií</a:t>
            </a:r>
            <a:endParaRPr lang="en-US" sz="1800" b="1" dirty="0"/>
          </a:p>
        </p:txBody>
      </p:sp>
      <p:sp>
        <p:nvSpPr>
          <p:cNvPr id="246" name="BlokTextu 245"/>
          <p:cNvSpPr txBox="1"/>
          <p:nvPr/>
        </p:nvSpPr>
        <p:spPr>
          <a:xfrm>
            <a:off x="857704" y="26309807"/>
            <a:ext cx="365658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00" dirty="0" smtClean="0"/>
              <a:t>Vedúci laboratória: </a:t>
            </a:r>
            <a:r>
              <a:rPr lang="en-US" sz="1300" dirty="0" smtClean="0"/>
              <a:t>Mgr. </a:t>
            </a:r>
            <a:r>
              <a:rPr lang="sk-SK" sz="1300" b="1" dirty="0" smtClean="0"/>
              <a:t>Ján ŠAŠAK</a:t>
            </a:r>
            <a:r>
              <a:rPr lang="en-US" sz="1300" dirty="0" smtClean="0"/>
              <a:t>, PhD.</a:t>
            </a:r>
            <a:endParaRPr lang="sk-SK" sz="1300" dirty="0" smtClean="0"/>
          </a:p>
        </p:txBody>
      </p:sp>
      <p:sp>
        <p:nvSpPr>
          <p:cNvPr id="247" name="BlokTextu 246"/>
          <p:cNvSpPr txBox="1"/>
          <p:nvPr/>
        </p:nvSpPr>
        <p:spPr>
          <a:xfrm>
            <a:off x="857282" y="26579837"/>
            <a:ext cx="556647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300" b="1" dirty="0" smtClean="0"/>
              <a:t>Vybavenie:</a:t>
            </a:r>
          </a:p>
          <a:p>
            <a:pPr marL="92075" indent="-92075">
              <a:buFontTx/>
              <a:buChar char="-"/>
            </a:pPr>
            <a:r>
              <a:rPr lang="sk-SK" sz="1300" dirty="0"/>
              <a:t>bezpilotné letecké zariadenie DJI </a:t>
            </a:r>
            <a:r>
              <a:rPr lang="sk-SK" sz="1300" dirty="0" err="1"/>
              <a:t>Agras</a:t>
            </a:r>
            <a:r>
              <a:rPr lang="sk-SK" sz="1300" dirty="0"/>
              <a:t> T30 s leteckým skenerom </a:t>
            </a:r>
            <a:r>
              <a:rPr lang="sk-SK" sz="1300" dirty="0" err="1"/>
              <a:t>Riegl</a:t>
            </a:r>
            <a:r>
              <a:rPr lang="sk-SK" sz="1300" dirty="0"/>
              <a:t> VUX-1   a </a:t>
            </a:r>
            <a:r>
              <a:rPr lang="sk-SK" sz="1300" dirty="0" err="1"/>
              <a:t>hyperspektrálnou</a:t>
            </a:r>
            <a:r>
              <a:rPr lang="sk-SK" sz="1300" dirty="0"/>
              <a:t> kamerou </a:t>
            </a:r>
            <a:r>
              <a:rPr lang="sk-SK" sz="1300" dirty="0" err="1"/>
              <a:t>AisaKESTREL</a:t>
            </a:r>
            <a:r>
              <a:rPr lang="sk-SK" sz="1300" dirty="0"/>
              <a:t> bezpilotné letecké zariadenie </a:t>
            </a:r>
            <a:r>
              <a:rPr lang="sk-SK" sz="1300" dirty="0" smtClean="0"/>
              <a:t>DJI </a:t>
            </a:r>
            <a:r>
              <a:rPr lang="sk-SK" sz="1300" dirty="0" err="1" smtClean="0"/>
              <a:t>Agras</a:t>
            </a:r>
            <a:r>
              <a:rPr lang="sk-SK" sz="1300" dirty="0" smtClean="0"/>
              <a:t> T30 s leteckým </a:t>
            </a:r>
            <a:r>
              <a:rPr lang="sk-SK" sz="1300" dirty="0"/>
              <a:t>skenerom </a:t>
            </a:r>
            <a:r>
              <a:rPr lang="sk-SK" sz="1300" dirty="0" err="1"/>
              <a:t>Riegl</a:t>
            </a:r>
            <a:r>
              <a:rPr lang="sk-SK" sz="1300" dirty="0"/>
              <a:t> </a:t>
            </a:r>
            <a:r>
              <a:rPr lang="sk-SK" sz="1300" dirty="0" smtClean="0"/>
              <a:t>VUX-1 a </a:t>
            </a:r>
            <a:r>
              <a:rPr lang="sk-SK" sz="1300" dirty="0" err="1"/>
              <a:t>hyperspektrálnou</a:t>
            </a:r>
            <a:r>
              <a:rPr lang="sk-SK" sz="1300" dirty="0"/>
              <a:t> kamerou </a:t>
            </a:r>
            <a:r>
              <a:rPr lang="sk-SK" sz="1300" dirty="0" err="1" smtClean="0"/>
              <a:t>AisaKESTREL</a:t>
            </a:r>
            <a:endParaRPr lang="sk-SK" sz="1300" dirty="0"/>
          </a:p>
          <a:p>
            <a:pPr marL="92075" indent="-92075">
              <a:buFontTx/>
              <a:buChar char="-"/>
            </a:pPr>
            <a:r>
              <a:rPr lang="sk-SK" sz="1300" dirty="0"/>
              <a:t>pozemný laserový skener </a:t>
            </a:r>
            <a:r>
              <a:rPr lang="sk-SK" sz="1300" dirty="0" err="1"/>
              <a:t>Riegl</a:t>
            </a:r>
            <a:r>
              <a:rPr lang="sk-SK" sz="1300" dirty="0"/>
              <a:t> </a:t>
            </a:r>
            <a:r>
              <a:rPr lang="sk-SK" sz="1300" dirty="0" smtClean="0"/>
              <a:t>VZ-1000</a:t>
            </a:r>
          </a:p>
          <a:p>
            <a:pPr indent="92075"/>
            <a:r>
              <a:rPr lang="sk-SK" sz="1300" dirty="0" smtClean="0"/>
              <a:t>a </a:t>
            </a:r>
            <a:r>
              <a:rPr lang="sk-SK" sz="1300" dirty="0"/>
              <a:t>FARO </a:t>
            </a:r>
            <a:r>
              <a:rPr lang="sk-SK" sz="1300" dirty="0" err="1"/>
              <a:t>Focus</a:t>
            </a:r>
            <a:r>
              <a:rPr lang="sk-SK" sz="1300" dirty="0"/>
              <a:t> 3D</a:t>
            </a:r>
          </a:p>
          <a:p>
            <a:pPr marL="92075" indent="-92075">
              <a:buFontTx/>
              <a:buChar char="-"/>
            </a:pPr>
            <a:r>
              <a:rPr lang="sk-SK" sz="1300" dirty="0" smtClean="0"/>
              <a:t>DJI </a:t>
            </a:r>
            <a:r>
              <a:rPr lang="sk-SK" sz="1300" dirty="0"/>
              <a:t>PHANTOM 4 </a:t>
            </a:r>
            <a:r>
              <a:rPr lang="sk-SK" sz="1300" dirty="0" err="1"/>
              <a:t>Mulitspectral</a:t>
            </a:r>
            <a:r>
              <a:rPr lang="sk-SK" sz="1300" dirty="0"/>
              <a:t>, DJI </a:t>
            </a:r>
            <a:r>
              <a:rPr lang="sk-SK" sz="1300" dirty="0" smtClean="0"/>
              <a:t>PHANTOM</a:t>
            </a:r>
          </a:p>
          <a:p>
            <a:pPr indent="92075"/>
            <a:r>
              <a:rPr lang="sk-SK" sz="1300" dirty="0" smtClean="0"/>
              <a:t>4 </a:t>
            </a:r>
            <a:r>
              <a:rPr lang="sk-SK" sz="1300" dirty="0"/>
              <a:t>Pro a DJI </a:t>
            </a:r>
            <a:r>
              <a:rPr lang="sk-SK" sz="1300" dirty="0" err="1"/>
              <a:t>Mavic</a:t>
            </a:r>
            <a:r>
              <a:rPr lang="sk-SK" sz="1300" dirty="0"/>
              <a:t> 2 </a:t>
            </a:r>
            <a:r>
              <a:rPr lang="sk-SK" sz="1300" dirty="0" err="1"/>
              <a:t>Dual</a:t>
            </a:r>
            <a:r>
              <a:rPr lang="sk-SK" sz="1300" dirty="0"/>
              <a:t> Enterprise </a:t>
            </a:r>
            <a:r>
              <a:rPr lang="sk-SK" sz="1300" dirty="0" smtClean="0"/>
              <a:t>s termálnou</a:t>
            </a:r>
          </a:p>
          <a:p>
            <a:pPr indent="92075"/>
            <a:r>
              <a:rPr lang="sk-SK" sz="1300" dirty="0" smtClean="0"/>
              <a:t>kamerou</a:t>
            </a:r>
          </a:p>
          <a:p>
            <a:r>
              <a:rPr lang="sk-SK" sz="1300" dirty="0" smtClean="0"/>
              <a:t>- </a:t>
            </a:r>
            <a:r>
              <a:rPr lang="sk-SK" sz="1300" dirty="0" err="1" smtClean="0"/>
              <a:t>multispektrálna</a:t>
            </a:r>
            <a:r>
              <a:rPr lang="sk-SK" sz="1300" dirty="0" smtClean="0"/>
              <a:t> kamera </a:t>
            </a:r>
            <a:r>
              <a:rPr lang="sk-SK" sz="1300" dirty="0" err="1" smtClean="0"/>
              <a:t>Parrot</a:t>
            </a:r>
            <a:r>
              <a:rPr lang="sk-SK" sz="1300" dirty="0" smtClean="0"/>
              <a:t> </a:t>
            </a:r>
            <a:r>
              <a:rPr lang="sk-SK" sz="1300" dirty="0" err="1" smtClean="0"/>
              <a:t>Sequoia</a:t>
            </a:r>
            <a:endParaRPr lang="sk-SK" sz="1300" dirty="0" smtClean="0"/>
          </a:p>
          <a:p>
            <a:r>
              <a:rPr lang="sk-SK" sz="1300" dirty="0"/>
              <a:t>- GNSS systém TOPCON </a:t>
            </a:r>
            <a:r>
              <a:rPr lang="sk-SK" sz="1300" dirty="0" smtClean="0"/>
              <a:t>HiPer </a:t>
            </a:r>
            <a:r>
              <a:rPr lang="sk-SK" sz="1300" dirty="0"/>
              <a:t>HR </a:t>
            </a:r>
          </a:p>
          <a:p>
            <a:r>
              <a:rPr lang="sk-SK" sz="1300" dirty="0"/>
              <a:t>- Totálna stanica  TOPCON GT</a:t>
            </a:r>
          </a:p>
          <a:p>
            <a:r>
              <a:rPr lang="sk-SK" sz="1300" dirty="0"/>
              <a:t>- nivelačný prístroj TOPCON SOKKIA </a:t>
            </a:r>
            <a:r>
              <a:rPr lang="sk-SK" sz="1300" dirty="0" smtClean="0"/>
              <a:t>DL-501</a:t>
            </a:r>
          </a:p>
        </p:txBody>
      </p:sp>
      <p:grpSp>
        <p:nvGrpSpPr>
          <p:cNvPr id="8" name="Skupina 7"/>
          <p:cNvGrpSpPr/>
          <p:nvPr/>
        </p:nvGrpSpPr>
        <p:grpSpPr>
          <a:xfrm>
            <a:off x="657312" y="19031271"/>
            <a:ext cx="18813808" cy="5729372"/>
            <a:chOff x="666379" y="26948925"/>
            <a:chExt cx="18813808" cy="5729372"/>
          </a:xfrm>
        </p:grpSpPr>
        <p:sp>
          <p:nvSpPr>
            <p:cNvPr id="27" name="Obdĺžnik 26"/>
            <p:cNvSpPr/>
            <p:nvPr/>
          </p:nvSpPr>
          <p:spPr>
            <a:xfrm>
              <a:off x="666379" y="26948925"/>
              <a:ext cx="18813808" cy="5729372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BlokTextu 27"/>
            <p:cNvSpPr txBox="1"/>
            <p:nvPr/>
          </p:nvSpPr>
          <p:spPr>
            <a:xfrm>
              <a:off x="920038" y="27122933"/>
              <a:ext cx="101805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5400" b="1" dirty="0">
                  <a:solidFill>
                    <a:srgbClr val="C00000"/>
                  </a:solidFill>
                </a:rPr>
                <a:t>Š</a:t>
              </a:r>
              <a:r>
                <a:rPr lang="sk-SK" sz="5400" b="1" dirty="0" smtClean="0">
                  <a:solidFill>
                    <a:srgbClr val="C00000"/>
                  </a:solidFill>
                </a:rPr>
                <a:t>túdium</a:t>
              </a:r>
              <a:endParaRPr lang="en-US" sz="5400" b="1" dirty="0">
                <a:solidFill>
                  <a:srgbClr val="C00000"/>
                </a:solidFill>
              </a:endParaRPr>
            </a:p>
          </p:txBody>
        </p:sp>
        <p:sp>
          <p:nvSpPr>
            <p:cNvPr id="5" name="Obdĺžnik 4"/>
            <p:cNvSpPr/>
            <p:nvPr/>
          </p:nvSpPr>
          <p:spPr>
            <a:xfrm>
              <a:off x="4282670" y="27375086"/>
              <a:ext cx="86305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V </a:t>
              </a:r>
              <a:r>
                <a:rPr lang="sk-SK" sz="2400" dirty="0" smtClean="0"/>
                <a:t>súčasnosti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Ústav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geografie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poskytuje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študijné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programy:</a:t>
              </a:r>
              <a:endParaRPr lang="en-US" sz="2400" dirty="0"/>
            </a:p>
          </p:txBody>
        </p:sp>
        <p:sp>
          <p:nvSpPr>
            <p:cNvPr id="117" name="Obdĺžnik 116"/>
            <p:cNvSpPr/>
            <p:nvPr/>
          </p:nvSpPr>
          <p:spPr>
            <a:xfrm>
              <a:off x="5274891" y="28061776"/>
              <a:ext cx="32913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 smtClean="0"/>
                <a:t>Bakalárske štúdium (Bc.)</a:t>
              </a:r>
              <a:endParaRPr lang="en-US" sz="2400" b="1" dirty="0"/>
            </a:p>
          </p:txBody>
        </p:sp>
        <p:sp>
          <p:nvSpPr>
            <p:cNvPr id="119" name="Obdĺžnik 118"/>
            <p:cNvSpPr/>
            <p:nvPr/>
          </p:nvSpPr>
          <p:spPr>
            <a:xfrm>
              <a:off x="13363709" y="28061776"/>
              <a:ext cx="368664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 smtClean="0"/>
                <a:t>Magisterské štúdium (Mgr.)</a:t>
              </a:r>
              <a:endParaRPr lang="en-US" sz="2400" b="1" dirty="0"/>
            </a:p>
          </p:txBody>
        </p:sp>
        <p:sp>
          <p:nvSpPr>
            <p:cNvPr id="121" name="Obdĺžnik 120"/>
            <p:cNvSpPr/>
            <p:nvPr/>
          </p:nvSpPr>
          <p:spPr>
            <a:xfrm>
              <a:off x="746698" y="28833912"/>
              <a:ext cx="280494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 smtClean="0"/>
                <a:t>Študijný program</a:t>
              </a:r>
              <a:endParaRPr lang="en-US" sz="2400" b="1" dirty="0"/>
            </a:p>
          </p:txBody>
        </p:sp>
        <p:sp>
          <p:nvSpPr>
            <p:cNvPr id="123" name="Obdĺžnik 122"/>
            <p:cNvSpPr/>
            <p:nvPr/>
          </p:nvSpPr>
          <p:spPr>
            <a:xfrm>
              <a:off x="741757" y="29446964"/>
              <a:ext cx="280494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 smtClean="0"/>
                <a:t>Študijný odbor</a:t>
              </a:r>
              <a:endParaRPr lang="en-US" sz="2400" b="1" dirty="0"/>
            </a:p>
          </p:txBody>
        </p:sp>
        <p:sp>
          <p:nvSpPr>
            <p:cNvPr id="125" name="Obdĺžnik 124"/>
            <p:cNvSpPr/>
            <p:nvPr/>
          </p:nvSpPr>
          <p:spPr>
            <a:xfrm>
              <a:off x="3132719" y="28511826"/>
              <a:ext cx="234595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k-SK" sz="2400" dirty="0" smtClean="0"/>
                <a:t>Geografia </a:t>
              </a:r>
            </a:p>
            <a:p>
              <a:pPr algn="ctr"/>
              <a:r>
                <a:rPr lang="sk-SK" sz="2400" dirty="0" smtClean="0"/>
                <a:t>a geoinformatika</a:t>
              </a:r>
              <a:endParaRPr lang="en-US" sz="2400" dirty="0"/>
            </a:p>
          </p:txBody>
        </p:sp>
        <p:sp>
          <p:nvSpPr>
            <p:cNvPr id="127" name="Obdĺžnik 126"/>
            <p:cNvSpPr/>
            <p:nvPr/>
          </p:nvSpPr>
          <p:spPr>
            <a:xfrm>
              <a:off x="6103049" y="28695939"/>
              <a:ext cx="469110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dirty="0" smtClean="0"/>
                <a:t>Geografia – medziodborové štúdium</a:t>
              </a:r>
              <a:endParaRPr lang="en-US" sz="2400" dirty="0"/>
            </a:p>
          </p:txBody>
        </p:sp>
        <p:sp>
          <p:nvSpPr>
            <p:cNvPr id="129" name="Obdĺžnik 128"/>
            <p:cNvSpPr/>
            <p:nvPr/>
          </p:nvSpPr>
          <p:spPr>
            <a:xfrm>
              <a:off x="11008738" y="28511826"/>
              <a:ext cx="229511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sk-SK" sz="2400" dirty="0" smtClean="0"/>
                <a:t>Geografia</a:t>
              </a:r>
            </a:p>
            <a:p>
              <a:pPr algn="ctr"/>
              <a:r>
                <a:rPr lang="sk-SK" sz="2400" dirty="0"/>
                <a:t>a </a:t>
              </a:r>
              <a:r>
                <a:rPr lang="sk-SK" sz="2400" dirty="0" smtClean="0"/>
                <a:t>geoinformatika</a:t>
              </a:r>
              <a:endParaRPr lang="en-US" sz="2400" dirty="0"/>
            </a:p>
          </p:txBody>
        </p:sp>
        <p:sp>
          <p:nvSpPr>
            <p:cNvPr id="131" name="Obdĺžnik 130"/>
            <p:cNvSpPr/>
            <p:nvPr/>
          </p:nvSpPr>
          <p:spPr>
            <a:xfrm>
              <a:off x="13339787" y="28820355"/>
              <a:ext cx="61233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dirty="0" smtClean="0"/>
                <a:t>Geografia – učiteľstvo akademických predmetov</a:t>
              </a:r>
              <a:endParaRPr lang="en-US" sz="2400" dirty="0"/>
            </a:p>
          </p:txBody>
        </p:sp>
        <p:sp>
          <p:nvSpPr>
            <p:cNvPr id="135" name="Obdĺžnik 134"/>
            <p:cNvSpPr/>
            <p:nvPr/>
          </p:nvSpPr>
          <p:spPr>
            <a:xfrm>
              <a:off x="14141212" y="29444872"/>
              <a:ext cx="45204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dirty="0" smtClean="0"/>
                <a:t>38.   učiteľstvo a pedagogické vedy</a:t>
              </a:r>
              <a:endParaRPr lang="en-US" sz="2400" dirty="0"/>
            </a:p>
          </p:txBody>
        </p:sp>
        <p:sp>
          <p:nvSpPr>
            <p:cNvPr id="137" name="Obdĺžnik 136"/>
            <p:cNvSpPr/>
            <p:nvPr/>
          </p:nvSpPr>
          <p:spPr>
            <a:xfrm>
              <a:off x="3222561" y="29426461"/>
              <a:ext cx="215214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dirty="0" smtClean="0"/>
                <a:t>42. Vedy o Zemi</a:t>
              </a:r>
              <a:endParaRPr lang="en-US" sz="2400" dirty="0"/>
            </a:p>
          </p:txBody>
        </p:sp>
        <p:sp>
          <p:nvSpPr>
            <p:cNvPr id="141" name="Obdĺžnik 140"/>
            <p:cNvSpPr/>
            <p:nvPr/>
          </p:nvSpPr>
          <p:spPr>
            <a:xfrm>
              <a:off x="5152686" y="30236411"/>
              <a:ext cx="353580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 smtClean="0"/>
                <a:t>Rigorózne konanie (RNDr.)</a:t>
              </a:r>
              <a:endParaRPr lang="en-US" sz="2400" b="1" dirty="0"/>
            </a:p>
          </p:txBody>
        </p:sp>
        <p:sp>
          <p:nvSpPr>
            <p:cNvPr id="11" name="Obdĺžnik 10"/>
            <p:cNvSpPr/>
            <p:nvPr/>
          </p:nvSpPr>
          <p:spPr>
            <a:xfrm>
              <a:off x="3101490" y="30940697"/>
              <a:ext cx="761268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/>
                <a:t>Na </a:t>
              </a:r>
              <a:r>
                <a:rPr lang="sk-SK" sz="2400" dirty="0" smtClean="0"/>
                <a:t>Ústave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geografie</a:t>
              </a:r>
              <a:r>
                <a:rPr lang="en-US" sz="2400" dirty="0" smtClean="0"/>
                <a:t> </a:t>
              </a:r>
              <a:r>
                <a:rPr lang="en-US" sz="2400" dirty="0"/>
                <a:t>je </a:t>
              </a:r>
              <a:r>
                <a:rPr lang="sk-SK" sz="2400" dirty="0" smtClean="0"/>
                <a:t>možné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absolvovať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rigorózne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konanie. </a:t>
              </a:r>
              <a:br>
                <a:rPr lang="sk-SK" sz="2400" dirty="0" smtClean="0"/>
              </a:br>
              <a:r>
                <a:rPr lang="sk-SK" sz="2400" dirty="0" smtClean="0"/>
                <a:t>Úspešné absolvovanie vyžaduje  (1.) odovzdanie</a:t>
              </a:r>
              <a:r>
                <a:rPr lang="en-US" sz="2400" dirty="0" smtClean="0"/>
                <a:t> </a:t>
              </a:r>
              <a:r>
                <a:rPr lang="en-US" sz="2400" dirty="0"/>
                <a:t>a </a:t>
              </a:r>
              <a:r>
                <a:rPr lang="sk-SK" sz="2400" dirty="0" smtClean="0"/>
                <a:t>obhajobu</a:t>
              </a:r>
              <a:r>
                <a:rPr lang="en-US" sz="2400" dirty="0" smtClean="0"/>
                <a:t> </a:t>
              </a:r>
              <a:endParaRPr lang="sk-SK" sz="2400" dirty="0" smtClean="0"/>
            </a:p>
            <a:p>
              <a:r>
                <a:rPr lang="sk-SK" sz="2400" dirty="0" smtClean="0"/>
                <a:t>rigoróznej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práce a (2.)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úspešné zloženie rigoróznej</a:t>
              </a:r>
              <a:r>
                <a:rPr lang="en-US" sz="2400" dirty="0" smtClean="0"/>
                <a:t> </a:t>
              </a:r>
              <a:r>
                <a:rPr lang="sk-SK" sz="2400" dirty="0" smtClean="0"/>
                <a:t>skúšky</a:t>
              </a:r>
              <a:r>
                <a:rPr lang="en-US" sz="2400" dirty="0" smtClean="0"/>
                <a:t>.</a:t>
              </a:r>
              <a:endParaRPr lang="en-US" sz="2400" dirty="0"/>
            </a:p>
          </p:txBody>
        </p:sp>
        <p:sp>
          <p:nvSpPr>
            <p:cNvPr id="220" name="Obdĺžnik 219"/>
            <p:cNvSpPr/>
            <p:nvPr/>
          </p:nvSpPr>
          <p:spPr>
            <a:xfrm>
              <a:off x="13260721" y="30228458"/>
              <a:ext cx="390449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b="1" dirty="0" smtClean="0"/>
                <a:t>Doktorandské štúdium (PhD.)</a:t>
              </a:r>
              <a:endParaRPr lang="en-US" sz="2400" b="1" dirty="0"/>
            </a:p>
          </p:txBody>
        </p:sp>
        <p:sp>
          <p:nvSpPr>
            <p:cNvPr id="221" name="Obdĺžnik 220"/>
            <p:cNvSpPr/>
            <p:nvPr/>
          </p:nvSpPr>
          <p:spPr>
            <a:xfrm>
              <a:off x="11402611" y="30964647"/>
              <a:ext cx="761268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k-SK" sz="2400" dirty="0" smtClean="0"/>
                <a:t>Od roku 2017 je na Ústave geografie možné študovať doktorandský študijný program Geoinformatika a diaľkový prieskum Zeme.</a:t>
              </a:r>
              <a:endParaRPr lang="en-US" sz="2400" dirty="0"/>
            </a:p>
          </p:txBody>
        </p:sp>
        <p:cxnSp>
          <p:nvCxnSpPr>
            <p:cNvPr id="30" name="Rovná spojnica 29"/>
            <p:cNvCxnSpPr/>
            <p:nvPr/>
          </p:nvCxnSpPr>
          <p:spPr>
            <a:xfrm>
              <a:off x="775771" y="29370147"/>
              <a:ext cx="1861213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ovná spojnica 45"/>
            <p:cNvCxnSpPr/>
            <p:nvPr/>
          </p:nvCxnSpPr>
          <p:spPr>
            <a:xfrm>
              <a:off x="3090901" y="28643858"/>
              <a:ext cx="0" cy="129726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Rovná spojnica 226"/>
            <p:cNvCxnSpPr/>
            <p:nvPr/>
          </p:nvCxnSpPr>
          <p:spPr>
            <a:xfrm>
              <a:off x="10999527" y="28648420"/>
              <a:ext cx="0" cy="131045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9" name="Obrázok 2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60" y="165803"/>
            <a:ext cx="10793650" cy="2679365"/>
          </a:xfrm>
          <a:prstGeom prst="rect">
            <a:avLst/>
          </a:prstGeom>
        </p:spPr>
      </p:pic>
      <p:sp>
        <p:nvSpPr>
          <p:cNvPr id="236" name="BlokTextu 235"/>
          <p:cNvSpPr txBox="1"/>
          <p:nvPr/>
        </p:nvSpPr>
        <p:spPr>
          <a:xfrm>
            <a:off x="12788659" y="25358379"/>
            <a:ext cx="6481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chemeClr val="accent6">
                    <a:lumMod val="50000"/>
                  </a:schemeClr>
                </a:solidFill>
              </a:rPr>
              <a:t>Vedecko-výskumní pracovníci: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2" name="AutoShape 2" descr="Loránt Pregi_Ú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AutoShape 6" descr="Loránt Pregi_ÚGE.jpg"/>
          <p:cNvSpPr>
            <a:spLocks noChangeAspect="1" noChangeArrowheads="1"/>
          </p:cNvSpPr>
          <p:nvPr/>
        </p:nvSpPr>
        <p:spPr bwMode="auto">
          <a:xfrm>
            <a:off x="-303142" y="-603183"/>
            <a:ext cx="1068317" cy="106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73" name="Skupina 72"/>
          <p:cNvGrpSpPr/>
          <p:nvPr/>
        </p:nvGrpSpPr>
        <p:grpSpPr>
          <a:xfrm>
            <a:off x="20855622" y="15827004"/>
            <a:ext cx="7909131" cy="2492065"/>
            <a:chOff x="20831482" y="13105851"/>
            <a:chExt cx="7909131" cy="2492065"/>
          </a:xfrm>
        </p:grpSpPr>
        <p:sp>
          <p:nvSpPr>
            <p:cNvPr id="130" name="BlokTextu 129"/>
            <p:cNvSpPr txBox="1"/>
            <p:nvPr/>
          </p:nvSpPr>
          <p:spPr>
            <a:xfrm>
              <a:off x="23196709" y="13438377"/>
              <a:ext cx="55439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/>
                <a:t>d</a:t>
              </a:r>
              <a:r>
                <a:rPr lang="sk-SK" sz="3200" dirty="0" smtClean="0"/>
                <a:t>oc. Mgr. </a:t>
              </a:r>
              <a:r>
                <a:rPr lang="sk-SK" sz="3200" b="1" dirty="0"/>
                <a:t>M</a:t>
              </a:r>
              <a:r>
                <a:rPr lang="sk-SK" sz="3200" b="1" dirty="0" smtClean="0"/>
                <a:t>ichal GALLAY</a:t>
              </a:r>
              <a:r>
                <a:rPr lang="sk-SK" sz="3200" dirty="0" smtClean="0"/>
                <a:t>, PhD.</a:t>
              </a:r>
            </a:p>
          </p:txBody>
        </p:sp>
        <p:sp>
          <p:nvSpPr>
            <p:cNvPr id="132" name="BlokTextu 131"/>
            <p:cNvSpPr txBox="1"/>
            <p:nvPr/>
          </p:nvSpPr>
          <p:spPr>
            <a:xfrm>
              <a:off x="24061312" y="14079854"/>
              <a:ext cx="3600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 smtClean="0"/>
                <a:t>michal.gallay@upjs.sk</a:t>
              </a:r>
            </a:p>
            <a:p>
              <a:r>
                <a:rPr lang="sk-SK" sz="2000" dirty="0" smtClean="0"/>
                <a:t>tel.: </a:t>
              </a:r>
              <a:r>
                <a:rPr lang="sk-SK" sz="2000" dirty="0"/>
                <a:t>0</a:t>
              </a:r>
              <a:r>
                <a:rPr lang="en-US" sz="2000" dirty="0" smtClean="0"/>
                <a:t>55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234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</a:t>
              </a:r>
              <a:r>
                <a:rPr lang="sk-SK" sz="2000" dirty="0" smtClean="0"/>
                <a:t>453</a:t>
              </a:r>
            </a:p>
            <a:p>
              <a:r>
                <a:rPr lang="sk-SK" sz="2000" dirty="0" smtClean="0"/>
                <a:t>miestnosť: SJ2O16</a:t>
              </a:r>
              <a:endParaRPr lang="sk-SK" sz="2000" dirty="0"/>
            </a:p>
          </p:txBody>
        </p:sp>
        <p:pic>
          <p:nvPicPr>
            <p:cNvPr id="243" name="Picture 7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45" b="19457"/>
            <a:stretch/>
          </p:blipFill>
          <p:spPr bwMode="auto">
            <a:xfrm>
              <a:off x="20831482" y="13105851"/>
              <a:ext cx="2111097" cy="2492065"/>
            </a:xfrm>
            <a:prstGeom prst="rect">
              <a:avLst/>
            </a:prstGeom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Skupina 69"/>
          <p:cNvGrpSpPr/>
          <p:nvPr/>
        </p:nvGrpSpPr>
        <p:grpSpPr>
          <a:xfrm>
            <a:off x="20868291" y="10246384"/>
            <a:ext cx="8448271" cy="2525956"/>
            <a:chOff x="20868291" y="9897083"/>
            <a:chExt cx="8448271" cy="2525956"/>
          </a:xfrm>
        </p:grpSpPr>
        <p:sp>
          <p:nvSpPr>
            <p:cNvPr id="114" name="BlokTextu 113"/>
            <p:cNvSpPr txBox="1"/>
            <p:nvPr/>
          </p:nvSpPr>
          <p:spPr>
            <a:xfrm>
              <a:off x="23189097" y="10103624"/>
              <a:ext cx="61274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/>
                <a:t>d</a:t>
              </a:r>
              <a:r>
                <a:rPr lang="sk-SK" sz="3200" dirty="0" smtClean="0"/>
                <a:t>oc. Ing</a:t>
              </a:r>
              <a:r>
                <a:rPr lang="sk-SK" sz="3200" dirty="0"/>
                <a:t>. </a:t>
              </a:r>
              <a:r>
                <a:rPr lang="sk-SK" sz="3200" b="1" dirty="0"/>
                <a:t>Katarína BÓNOVÁ</a:t>
              </a:r>
              <a:r>
                <a:rPr lang="sk-SK" sz="3200" dirty="0"/>
                <a:t>, PhD.</a:t>
              </a:r>
            </a:p>
          </p:txBody>
        </p:sp>
        <p:sp>
          <p:nvSpPr>
            <p:cNvPr id="124" name="BlokTextu 123"/>
            <p:cNvSpPr txBox="1"/>
            <p:nvPr/>
          </p:nvSpPr>
          <p:spPr>
            <a:xfrm>
              <a:off x="24099186" y="10771078"/>
              <a:ext cx="40595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 smtClean="0"/>
                <a:t>katarina.bonova@upjs.sk</a:t>
              </a:r>
            </a:p>
            <a:p>
              <a:r>
                <a:rPr lang="sk-SK" sz="2000" dirty="0" smtClean="0"/>
                <a:t>tel.: </a:t>
              </a:r>
              <a:r>
                <a:rPr lang="sk-SK" sz="2000" dirty="0"/>
                <a:t>0</a:t>
              </a:r>
              <a:r>
                <a:rPr lang="en-US" sz="2000" dirty="0" smtClean="0"/>
                <a:t>55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234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</a:t>
              </a:r>
              <a:r>
                <a:rPr lang="sk-SK" sz="2000" dirty="0" smtClean="0"/>
                <a:t>587</a:t>
              </a:r>
            </a:p>
            <a:p>
              <a:r>
                <a:rPr lang="sk-SK" sz="2000" dirty="0" smtClean="0"/>
                <a:t>miestnosť: SJ2O79</a:t>
              </a:r>
              <a:endParaRPr lang="sk-SK" sz="2000" dirty="0"/>
            </a:p>
          </p:txBody>
        </p:sp>
        <p:pic>
          <p:nvPicPr>
            <p:cNvPr id="78" name="Obrázok 77"/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625"/>
            <a:stretch/>
          </p:blipFill>
          <p:spPr>
            <a:xfrm>
              <a:off x="20868291" y="9897083"/>
              <a:ext cx="2091956" cy="2525956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92" name="Skupina 91"/>
          <p:cNvGrpSpPr/>
          <p:nvPr/>
        </p:nvGrpSpPr>
        <p:grpSpPr>
          <a:xfrm>
            <a:off x="20901609" y="5923135"/>
            <a:ext cx="8451965" cy="2493777"/>
            <a:chOff x="20797164" y="5936117"/>
            <a:chExt cx="8451965" cy="2493777"/>
          </a:xfrm>
        </p:grpSpPr>
        <p:sp>
          <p:nvSpPr>
            <p:cNvPr id="68" name="BlokTextu 67"/>
            <p:cNvSpPr txBox="1"/>
            <p:nvPr/>
          </p:nvSpPr>
          <p:spPr>
            <a:xfrm>
              <a:off x="23192757" y="6155709"/>
              <a:ext cx="60563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/>
                <a:t>p</a:t>
              </a:r>
              <a:r>
                <a:rPr lang="sk-SK" sz="3200" dirty="0" smtClean="0"/>
                <a:t>rof. Mgr. </a:t>
              </a:r>
              <a:r>
                <a:rPr lang="sk-SK" sz="3200" b="1" dirty="0" smtClean="0"/>
                <a:t>Jaroslav HOFIERKA</a:t>
              </a:r>
              <a:r>
                <a:rPr lang="sk-SK" sz="3200" dirty="0" smtClean="0"/>
                <a:t>, PhD.</a:t>
              </a:r>
            </a:p>
          </p:txBody>
        </p:sp>
        <p:sp>
          <p:nvSpPr>
            <p:cNvPr id="105" name="BlokTextu 104"/>
            <p:cNvSpPr txBox="1"/>
            <p:nvPr/>
          </p:nvSpPr>
          <p:spPr>
            <a:xfrm>
              <a:off x="24061312" y="6791403"/>
              <a:ext cx="3600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 smtClean="0"/>
                <a:t>jaroslav.hofierka@upjs.sk</a:t>
              </a:r>
            </a:p>
            <a:p>
              <a:r>
                <a:rPr lang="sk-SK" sz="2000" dirty="0" smtClean="0"/>
                <a:t>tel.: </a:t>
              </a:r>
              <a:r>
                <a:rPr lang="sk-SK" sz="2000" dirty="0"/>
                <a:t>0</a:t>
              </a:r>
              <a:r>
                <a:rPr lang="en-US" sz="2000" dirty="0" smtClean="0"/>
                <a:t>55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234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</a:t>
              </a:r>
              <a:r>
                <a:rPr lang="sk-SK" sz="2000" dirty="0" smtClean="0"/>
                <a:t>459</a:t>
              </a:r>
            </a:p>
            <a:p>
              <a:r>
                <a:rPr lang="sk-SK" sz="2000" dirty="0" smtClean="0"/>
                <a:t>miestnosť: SJ2O21</a:t>
              </a:r>
              <a:endParaRPr lang="sk-SK" sz="2000" dirty="0"/>
            </a:p>
          </p:txBody>
        </p:sp>
        <p:pic>
          <p:nvPicPr>
            <p:cNvPr id="248" name="Picture 51"/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96" t="15758" r="19648" b="15236"/>
            <a:stretch/>
          </p:blipFill>
          <p:spPr bwMode="auto">
            <a:xfrm>
              <a:off x="20797164" y="5936117"/>
              <a:ext cx="2163083" cy="2493777"/>
            </a:xfrm>
            <a:prstGeom prst="rect">
              <a:avLst/>
            </a:prstGeom>
            <a:effectLst>
              <a:softEdge rad="3175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" name="Skupina 80"/>
          <p:cNvGrpSpPr/>
          <p:nvPr/>
        </p:nvGrpSpPr>
        <p:grpSpPr>
          <a:xfrm>
            <a:off x="20948848" y="21494508"/>
            <a:ext cx="8628853" cy="2399656"/>
            <a:chOff x="20851418" y="19526668"/>
            <a:chExt cx="8628853" cy="2399656"/>
          </a:xfrm>
        </p:grpSpPr>
        <p:sp>
          <p:nvSpPr>
            <p:cNvPr id="150" name="BlokTextu 149"/>
            <p:cNvSpPr txBox="1"/>
            <p:nvPr/>
          </p:nvSpPr>
          <p:spPr>
            <a:xfrm>
              <a:off x="23198602" y="19703420"/>
              <a:ext cx="62816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 smtClean="0"/>
                <a:t>doc. Mgr. </a:t>
              </a:r>
              <a:r>
                <a:rPr lang="sk-SK" sz="3200" b="1" dirty="0" smtClean="0"/>
                <a:t>Ladislav NOVOTNÝ</a:t>
              </a:r>
              <a:r>
                <a:rPr lang="sk-SK" sz="3200" dirty="0" smtClean="0"/>
                <a:t>, PhD.</a:t>
              </a:r>
            </a:p>
          </p:txBody>
        </p:sp>
        <p:sp>
          <p:nvSpPr>
            <p:cNvPr id="152" name="BlokTextu 151"/>
            <p:cNvSpPr txBox="1"/>
            <p:nvPr/>
          </p:nvSpPr>
          <p:spPr>
            <a:xfrm>
              <a:off x="24063800" y="20316371"/>
              <a:ext cx="44596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 smtClean="0"/>
                <a:t>ladislav.novotny@upjs.sk</a:t>
              </a:r>
            </a:p>
            <a:p>
              <a:r>
                <a:rPr lang="sk-SK" sz="2000" dirty="0" smtClean="0"/>
                <a:t>tel.: 0</a:t>
              </a:r>
              <a:r>
                <a:rPr lang="en-US" sz="2000" dirty="0" smtClean="0"/>
                <a:t>55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234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</a:t>
              </a:r>
              <a:r>
                <a:rPr lang="sk-SK" sz="2000" dirty="0" smtClean="0"/>
                <a:t>591</a:t>
              </a:r>
            </a:p>
            <a:p>
              <a:r>
                <a:rPr lang="sk-SK" sz="2000" dirty="0" smtClean="0"/>
                <a:t>miestnosť</a:t>
              </a:r>
              <a:r>
                <a:rPr lang="sk-SK" sz="2000" dirty="0"/>
                <a:t>: </a:t>
              </a:r>
              <a:r>
                <a:rPr lang="sk-SK" sz="2000" dirty="0" smtClean="0"/>
                <a:t>SJ2O82A</a:t>
              </a:r>
              <a:endParaRPr lang="sk-SK" sz="2000" dirty="0"/>
            </a:p>
          </p:txBody>
        </p:sp>
        <p:pic>
          <p:nvPicPr>
            <p:cNvPr id="79" name="Obrázok 78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2681" r="7145" b="6126"/>
            <a:stretch/>
          </p:blipFill>
          <p:spPr>
            <a:xfrm>
              <a:off x="20851418" y="19526668"/>
              <a:ext cx="2022010" cy="2399656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106" name="Skupina 105"/>
          <p:cNvGrpSpPr/>
          <p:nvPr/>
        </p:nvGrpSpPr>
        <p:grpSpPr>
          <a:xfrm>
            <a:off x="3753722" y="7869951"/>
            <a:ext cx="3486574" cy="2907401"/>
            <a:chOff x="3542982" y="7869951"/>
            <a:chExt cx="3486574" cy="2907401"/>
          </a:xfrm>
        </p:grpSpPr>
        <p:sp>
          <p:nvSpPr>
            <p:cNvPr id="35" name="BlokTextu 34"/>
            <p:cNvSpPr txBox="1"/>
            <p:nvPr/>
          </p:nvSpPr>
          <p:spPr>
            <a:xfrm>
              <a:off x="3647632" y="10408020"/>
              <a:ext cx="3270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800" dirty="0"/>
                <a:t>d</a:t>
              </a:r>
              <a:r>
                <a:rPr lang="sk-SK" sz="1800" dirty="0" smtClean="0"/>
                <a:t>oc. Ing. </a:t>
              </a:r>
              <a:r>
                <a:rPr lang="sk-SK" sz="1800" b="1" dirty="0" smtClean="0"/>
                <a:t>Katarína BÓNOVÁ</a:t>
              </a:r>
              <a:r>
                <a:rPr lang="sk-SK" sz="1800" dirty="0" smtClean="0"/>
                <a:t>, PhD.</a:t>
              </a:r>
            </a:p>
          </p:txBody>
        </p:sp>
        <p:sp>
          <p:nvSpPr>
            <p:cNvPr id="43" name="BlokTextu 42"/>
            <p:cNvSpPr txBox="1"/>
            <p:nvPr/>
          </p:nvSpPr>
          <p:spPr>
            <a:xfrm>
              <a:off x="3542982" y="7869951"/>
              <a:ext cx="34865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Zástupkyňa </a:t>
              </a:r>
            </a:p>
            <a:p>
              <a:pPr algn="ctr"/>
              <a:r>
                <a:rPr lang="sk-SK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pre vedecko-výskumnú činnosť</a:t>
              </a:r>
            </a:p>
          </p:txBody>
        </p:sp>
        <p:pic>
          <p:nvPicPr>
            <p:cNvPr id="249" name="Obrázok 248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6832" y="8703726"/>
              <a:ext cx="1252680" cy="1673663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93" name="Skupina 92"/>
          <p:cNvGrpSpPr/>
          <p:nvPr/>
        </p:nvGrpSpPr>
        <p:grpSpPr>
          <a:xfrm>
            <a:off x="683568" y="7869951"/>
            <a:ext cx="2952654" cy="2894465"/>
            <a:chOff x="683568" y="7869951"/>
            <a:chExt cx="2952654" cy="2894465"/>
          </a:xfrm>
        </p:grpSpPr>
        <p:sp>
          <p:nvSpPr>
            <p:cNvPr id="38" name="BlokTextu 37"/>
            <p:cNvSpPr txBox="1"/>
            <p:nvPr/>
          </p:nvSpPr>
          <p:spPr>
            <a:xfrm>
              <a:off x="683568" y="7869951"/>
              <a:ext cx="29526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Zástupca</a:t>
              </a:r>
            </a:p>
            <a:p>
              <a:pPr algn="ctr"/>
              <a:r>
                <a:rPr lang="sk-SK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 pre pedagogickú činnosť</a:t>
              </a:r>
              <a:endParaRPr lang="en-US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40" name="BlokTextu 39"/>
            <p:cNvSpPr txBox="1"/>
            <p:nvPr/>
          </p:nvSpPr>
          <p:spPr>
            <a:xfrm>
              <a:off x="873402" y="10395084"/>
              <a:ext cx="2568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800" dirty="0" smtClean="0"/>
                <a:t>Mgr. </a:t>
              </a:r>
              <a:r>
                <a:rPr lang="sk-SK" sz="1800" b="1" dirty="0" smtClean="0"/>
                <a:t>Marián KULLA</a:t>
              </a:r>
              <a:r>
                <a:rPr lang="sk-SK" sz="1800" dirty="0" smtClean="0"/>
                <a:t>, PhD.</a:t>
              </a:r>
            </a:p>
          </p:txBody>
        </p:sp>
        <p:pic>
          <p:nvPicPr>
            <p:cNvPr id="80" name="Obrázok 79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16" t="10715" r="4699"/>
            <a:stretch/>
          </p:blipFill>
          <p:spPr>
            <a:xfrm>
              <a:off x="1424733" y="8702806"/>
              <a:ext cx="1466347" cy="1671700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42" name="Skupina 41"/>
          <p:cNvGrpSpPr/>
          <p:nvPr/>
        </p:nvGrpSpPr>
        <p:grpSpPr>
          <a:xfrm>
            <a:off x="20956260" y="39524072"/>
            <a:ext cx="7140491" cy="2429945"/>
            <a:chOff x="12582856" y="39631612"/>
            <a:chExt cx="7140491" cy="2429945"/>
          </a:xfrm>
        </p:grpSpPr>
        <p:sp>
          <p:nvSpPr>
            <p:cNvPr id="211" name="BlokTextu 210"/>
            <p:cNvSpPr txBox="1"/>
            <p:nvPr/>
          </p:nvSpPr>
          <p:spPr>
            <a:xfrm>
              <a:off x="14700929" y="40023248"/>
              <a:ext cx="50224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/>
                <a:t>M</a:t>
              </a:r>
              <a:r>
                <a:rPr lang="sk-SK" sz="3200" dirty="0" smtClean="0"/>
                <a:t>gr. </a:t>
              </a:r>
              <a:r>
                <a:rPr lang="sk-SK" sz="3200" b="1" dirty="0" smtClean="0"/>
                <a:t>Jozef ŠUPINSKÝ</a:t>
              </a:r>
              <a:r>
                <a:rPr lang="sk-SK" sz="3200" dirty="0" smtClean="0"/>
                <a:t>, PhD.</a:t>
              </a:r>
            </a:p>
          </p:txBody>
        </p:sp>
        <p:sp>
          <p:nvSpPr>
            <p:cNvPr id="213" name="BlokTextu 212"/>
            <p:cNvSpPr txBox="1"/>
            <p:nvPr/>
          </p:nvSpPr>
          <p:spPr>
            <a:xfrm>
              <a:off x="15554945" y="40692824"/>
              <a:ext cx="3600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/>
                <a:t>jozef.supinsky@upjs.sk </a:t>
              </a:r>
              <a:br>
                <a:rPr lang="sk-SK" sz="2000" dirty="0"/>
              </a:br>
              <a:r>
                <a:rPr lang="sk-SK" sz="2000" dirty="0"/>
                <a:t>tel.: 055 234 </a:t>
              </a:r>
              <a:r>
                <a:rPr lang="sk-SK" sz="2000" dirty="0" smtClean="0"/>
                <a:t>2254</a:t>
              </a:r>
              <a:endParaRPr lang="sk-SK" sz="2000" dirty="0"/>
            </a:p>
            <a:p>
              <a:r>
                <a:rPr lang="sk-SK" sz="2000" dirty="0" smtClean="0"/>
                <a:t>miestnosť: SJ2O77</a:t>
              </a:r>
            </a:p>
          </p:txBody>
        </p:sp>
        <p:pic>
          <p:nvPicPr>
            <p:cNvPr id="82" name="Obrázok 81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2856" y="39631612"/>
              <a:ext cx="1999502" cy="2429945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12" name="Skupina 11"/>
          <p:cNvGrpSpPr/>
          <p:nvPr/>
        </p:nvGrpSpPr>
        <p:grpSpPr>
          <a:xfrm>
            <a:off x="20948106" y="31366576"/>
            <a:ext cx="8161371" cy="2441861"/>
            <a:chOff x="12574702" y="28560057"/>
            <a:chExt cx="8161371" cy="2441861"/>
          </a:xfrm>
        </p:grpSpPr>
        <p:sp>
          <p:nvSpPr>
            <p:cNvPr id="205" name="BlokTextu 204"/>
            <p:cNvSpPr txBox="1"/>
            <p:nvPr/>
          </p:nvSpPr>
          <p:spPr>
            <a:xfrm>
              <a:off x="14681329" y="28870634"/>
              <a:ext cx="6054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 smtClean="0"/>
                <a:t>Mgr. </a:t>
              </a:r>
              <a:r>
                <a:rPr lang="sk-SK" sz="3200" b="1" dirty="0" smtClean="0"/>
                <a:t>Katarína ONAČILLOVÁ</a:t>
              </a:r>
              <a:r>
                <a:rPr lang="sk-SK" sz="3200" dirty="0" smtClean="0"/>
                <a:t>, </a:t>
              </a:r>
              <a:r>
                <a:rPr lang="sk-SK" sz="3200" dirty="0"/>
                <a:t>PhD.</a:t>
              </a:r>
              <a:endParaRPr lang="sk-SK" sz="3200" b="1" dirty="0" smtClean="0"/>
            </a:p>
          </p:txBody>
        </p:sp>
        <p:sp>
          <p:nvSpPr>
            <p:cNvPr id="206" name="BlokTextu 205"/>
            <p:cNvSpPr txBox="1"/>
            <p:nvPr/>
          </p:nvSpPr>
          <p:spPr>
            <a:xfrm>
              <a:off x="15530068" y="29487834"/>
              <a:ext cx="41439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 smtClean="0"/>
                <a:t>katarina.onacillova@upjs.sk</a:t>
              </a:r>
              <a:r>
                <a:rPr lang="sk-SK" sz="2000" dirty="0"/>
                <a:t/>
              </a:r>
              <a:br>
                <a:rPr lang="sk-SK" sz="2000" dirty="0"/>
              </a:br>
              <a:r>
                <a:rPr lang="sk-SK" sz="2000" dirty="0"/>
                <a:t>tel.: 055 234 </a:t>
              </a:r>
              <a:r>
                <a:rPr lang="sk-SK" sz="2000" dirty="0" smtClean="0"/>
                <a:t>2459</a:t>
              </a:r>
              <a:endParaRPr lang="sk-SK" sz="2000" dirty="0"/>
            </a:p>
            <a:p>
              <a:r>
                <a:rPr lang="sk-SK" sz="2000" dirty="0" smtClean="0"/>
                <a:t>miestnosť: SJ2O22</a:t>
              </a:r>
            </a:p>
          </p:txBody>
        </p:sp>
        <p:pic>
          <p:nvPicPr>
            <p:cNvPr id="234" name="Obrázok 233"/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63" t="18621" r="25030" b="26688"/>
            <a:stretch/>
          </p:blipFill>
          <p:spPr>
            <a:xfrm>
              <a:off x="12574702" y="28560057"/>
              <a:ext cx="2032750" cy="2441861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</p:grpSp>
      <p:grpSp>
        <p:nvGrpSpPr>
          <p:cNvPr id="36" name="Skupina 35"/>
          <p:cNvGrpSpPr/>
          <p:nvPr/>
        </p:nvGrpSpPr>
        <p:grpSpPr>
          <a:xfrm>
            <a:off x="20965116" y="36773049"/>
            <a:ext cx="6536539" cy="2435988"/>
            <a:chOff x="12591712" y="36925269"/>
            <a:chExt cx="6536539" cy="2435988"/>
          </a:xfrm>
        </p:grpSpPr>
        <p:sp>
          <p:nvSpPr>
            <p:cNvPr id="209" name="BlokTextu 208"/>
            <p:cNvSpPr txBox="1"/>
            <p:nvPr/>
          </p:nvSpPr>
          <p:spPr>
            <a:xfrm>
              <a:off x="14687425" y="37231711"/>
              <a:ext cx="42507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 smtClean="0"/>
                <a:t>Mgr. </a:t>
              </a:r>
              <a:r>
                <a:rPr lang="sk-SK" sz="3200" b="1" dirty="0" smtClean="0"/>
                <a:t>Ján ŠAŠAK</a:t>
              </a:r>
              <a:r>
                <a:rPr lang="sk-SK" sz="3200" dirty="0" smtClean="0"/>
                <a:t>, </a:t>
              </a:r>
              <a:r>
                <a:rPr lang="sk-SK" sz="3200" dirty="0"/>
                <a:t>PhD.</a:t>
              </a:r>
              <a:endParaRPr lang="sk-SK" sz="3200" dirty="0" smtClean="0"/>
            </a:p>
          </p:txBody>
        </p:sp>
        <p:sp>
          <p:nvSpPr>
            <p:cNvPr id="210" name="BlokTextu 209"/>
            <p:cNvSpPr txBox="1"/>
            <p:nvPr/>
          </p:nvSpPr>
          <p:spPr>
            <a:xfrm>
              <a:off x="15527851" y="37842516"/>
              <a:ext cx="3600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/>
                <a:t>jan.sasak@upjs.sk </a:t>
              </a:r>
              <a:br>
                <a:rPr lang="sk-SK" sz="2000" dirty="0"/>
              </a:br>
              <a:r>
                <a:rPr lang="sk-SK" sz="2000" dirty="0"/>
                <a:t>tel.: </a:t>
              </a:r>
              <a:r>
                <a:rPr lang="sk-SK" sz="2000" dirty="0" smtClean="0"/>
                <a:t>055 234 2459</a:t>
              </a:r>
            </a:p>
            <a:p>
              <a:r>
                <a:rPr lang="sk-SK" sz="2000" dirty="0" smtClean="0"/>
                <a:t>miestnosť: SJ2O22</a:t>
              </a:r>
            </a:p>
          </p:txBody>
        </p:sp>
        <p:pic>
          <p:nvPicPr>
            <p:cNvPr id="90" name="Obrázok 89"/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69" t="9848" r="27554" b="52413"/>
            <a:stretch/>
          </p:blipFill>
          <p:spPr>
            <a:xfrm>
              <a:off x="12591712" y="36925269"/>
              <a:ext cx="1984206" cy="2435988"/>
            </a:xfrm>
            <a:prstGeom prst="rect">
              <a:avLst/>
            </a:prstGeom>
            <a:effectLst>
              <a:softEdge rad="31750"/>
            </a:effectLst>
          </p:spPr>
        </p:pic>
      </p:grpSp>
      <p:pic>
        <p:nvPicPr>
          <p:cNvPr id="253" name="Picture 4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70" y="36963004"/>
            <a:ext cx="1011537" cy="10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4" name="Obdĺžnik 253"/>
          <p:cNvSpPr/>
          <p:nvPr/>
        </p:nvSpPr>
        <p:spPr>
          <a:xfrm>
            <a:off x="2556674" y="37975119"/>
            <a:ext cx="1724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200" b="1" dirty="0" smtClean="0"/>
              <a:t>National &amp; </a:t>
            </a:r>
            <a:r>
              <a:rPr lang="sk-SK" sz="1200" b="1" dirty="0" err="1" smtClean="0"/>
              <a:t>Kapodistrian</a:t>
            </a:r>
            <a:r>
              <a:rPr lang="sk-SK" sz="1200" b="1" dirty="0" smtClean="0"/>
              <a:t> </a:t>
            </a:r>
            <a:r>
              <a:rPr lang="sk-SK" sz="1200" b="1" dirty="0" err="1" smtClean="0"/>
              <a:t>University</a:t>
            </a:r>
            <a:r>
              <a:rPr lang="sk-SK" sz="1200" b="1" dirty="0" smtClean="0"/>
              <a:t> </a:t>
            </a:r>
            <a:r>
              <a:rPr lang="sk-SK" sz="1200" b="1" dirty="0" err="1" smtClean="0"/>
              <a:t>of</a:t>
            </a:r>
            <a:r>
              <a:rPr lang="sk-SK" sz="1200" b="1" dirty="0" smtClean="0"/>
              <a:t> </a:t>
            </a:r>
            <a:r>
              <a:rPr lang="sk-SK" sz="1200" b="1" dirty="0" err="1" smtClean="0"/>
              <a:t>Athens</a:t>
            </a:r>
            <a:endParaRPr lang="sk-SK" sz="1200" b="1" dirty="0" smtClean="0"/>
          </a:p>
          <a:p>
            <a:pPr algn="ctr"/>
            <a:r>
              <a:rPr lang="sk-SK" sz="1200" b="1" dirty="0" smtClean="0">
                <a:effectLst/>
              </a:rPr>
              <a:t>Gr</a:t>
            </a:r>
            <a:r>
              <a:rPr lang="sk-SK" sz="1200" b="1" dirty="0" smtClean="0"/>
              <a:t>écko</a:t>
            </a:r>
            <a:endParaRPr lang="en-US" sz="1200" b="1" dirty="0">
              <a:effectLst/>
            </a:endParaRPr>
          </a:p>
        </p:txBody>
      </p:sp>
      <p:pic>
        <p:nvPicPr>
          <p:cNvPr id="94" name="Picture 8" descr="Karlova univerzita – Wikipédia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631" y="35185128"/>
            <a:ext cx="960179" cy="96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8" name="Obdĺžnik 257"/>
          <p:cNvSpPr/>
          <p:nvPr/>
        </p:nvSpPr>
        <p:spPr>
          <a:xfrm>
            <a:off x="4380963" y="36147571"/>
            <a:ext cx="1584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200" b="1" dirty="0" smtClean="0"/>
              <a:t>Univerzita Karlova </a:t>
            </a:r>
          </a:p>
          <a:p>
            <a:pPr algn="ctr"/>
            <a:r>
              <a:rPr lang="sk-SK" sz="1200" b="1" dirty="0" smtClean="0"/>
              <a:t>v Prahe,</a:t>
            </a:r>
          </a:p>
          <a:p>
            <a:pPr algn="ctr"/>
            <a:r>
              <a:rPr lang="sk-SK" sz="1200" b="1" dirty="0" smtClean="0">
                <a:effectLst/>
              </a:rPr>
              <a:t>Česká republika</a:t>
            </a:r>
            <a:endParaRPr lang="en-US" sz="1200" b="1" dirty="0">
              <a:effectLst/>
            </a:endParaRPr>
          </a:p>
        </p:txBody>
      </p:sp>
      <p:sp>
        <p:nvSpPr>
          <p:cNvPr id="259" name="Obdĺžnik 258"/>
          <p:cNvSpPr/>
          <p:nvPr/>
        </p:nvSpPr>
        <p:spPr>
          <a:xfrm>
            <a:off x="6184049" y="36149437"/>
            <a:ext cx="1534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200" b="1" dirty="0" smtClean="0"/>
              <a:t>Technická univerzita </a:t>
            </a:r>
          </a:p>
          <a:p>
            <a:pPr algn="ctr"/>
            <a:r>
              <a:rPr lang="sk-SK" sz="1200" b="1" dirty="0" smtClean="0"/>
              <a:t>v </a:t>
            </a:r>
            <a:r>
              <a:rPr lang="sk-SK" sz="1200" b="1" dirty="0" err="1" smtClean="0"/>
              <a:t>Liberci</a:t>
            </a:r>
            <a:r>
              <a:rPr lang="sk-SK" sz="1200" b="1" dirty="0" smtClean="0"/>
              <a:t>,</a:t>
            </a:r>
          </a:p>
          <a:p>
            <a:pPr algn="ctr"/>
            <a:r>
              <a:rPr lang="sk-SK" sz="1200" b="1" dirty="0" smtClean="0">
                <a:effectLst/>
              </a:rPr>
              <a:t>Česká republika</a:t>
            </a:r>
            <a:endParaRPr lang="en-US" sz="1200" b="1" dirty="0">
              <a:effectLst/>
            </a:endParaRPr>
          </a:p>
        </p:txBody>
      </p:sp>
      <p:pic>
        <p:nvPicPr>
          <p:cNvPr id="95" name="Picture 10" descr="Technická univerzita v Liberci -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753" y="35140483"/>
            <a:ext cx="1049468" cy="104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0" name="Obdĺžnik 259"/>
          <p:cNvSpPr/>
          <p:nvPr/>
        </p:nvSpPr>
        <p:spPr>
          <a:xfrm>
            <a:off x="823060" y="37974541"/>
            <a:ext cx="16556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200" b="1" dirty="0" smtClean="0"/>
              <a:t>Jihočeská univerzita </a:t>
            </a:r>
          </a:p>
          <a:p>
            <a:pPr algn="ctr"/>
            <a:r>
              <a:rPr lang="pl-PL" sz="1200" b="1" dirty="0" smtClean="0"/>
              <a:t>v Českých Budějovicích</a:t>
            </a:r>
          </a:p>
          <a:p>
            <a:pPr algn="ctr"/>
            <a:r>
              <a:rPr lang="pl-PL" sz="1200" b="1" dirty="0" smtClean="0"/>
              <a:t>Česká republika</a:t>
            </a:r>
            <a:endParaRPr lang="en-US" sz="1200" b="1" dirty="0">
              <a:effectLst/>
            </a:endParaRPr>
          </a:p>
        </p:txBody>
      </p:sp>
      <p:pic>
        <p:nvPicPr>
          <p:cNvPr id="96" name="Picture 12" descr="Jihočeská univerzita v Českých Budějovicích - YouTube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61" y="36899519"/>
            <a:ext cx="1135709" cy="113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4" descr="Nyílt napokat tart az ELTE | Újbuda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02" y="38806648"/>
            <a:ext cx="895507" cy="89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1" name="Obdĺžnik 260"/>
          <p:cNvSpPr/>
          <p:nvPr/>
        </p:nvSpPr>
        <p:spPr>
          <a:xfrm>
            <a:off x="6123919" y="39760820"/>
            <a:ext cx="1666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200" b="1" dirty="0" err="1" smtClean="0"/>
              <a:t>Eötvös</a:t>
            </a:r>
            <a:r>
              <a:rPr lang="sk-SK" sz="1200" b="1" dirty="0" smtClean="0"/>
              <a:t> </a:t>
            </a:r>
            <a:r>
              <a:rPr lang="sk-SK" sz="1200" b="1" dirty="0" err="1"/>
              <a:t>Loránd</a:t>
            </a:r>
            <a:r>
              <a:rPr lang="sk-SK" sz="1200" b="1" dirty="0"/>
              <a:t> </a:t>
            </a:r>
            <a:r>
              <a:rPr lang="sk-SK" sz="1200" b="1" dirty="0" err="1" smtClean="0"/>
              <a:t>Egyetem</a:t>
            </a:r>
            <a:endParaRPr lang="sk-SK" sz="1200" b="1" dirty="0" smtClean="0"/>
          </a:p>
          <a:p>
            <a:pPr algn="ctr"/>
            <a:r>
              <a:rPr lang="sk-SK" sz="1200" b="1" dirty="0" smtClean="0">
                <a:effectLst/>
              </a:rPr>
              <a:t>Budapešť, Maďarsko</a:t>
            </a:r>
            <a:endParaRPr lang="en-US" sz="1200" b="1" dirty="0">
              <a:effectLst/>
            </a:endParaRPr>
          </a:p>
        </p:txBody>
      </p:sp>
      <p:pic>
        <p:nvPicPr>
          <p:cNvPr id="98" name="Picture 16" descr="Università degli Studi di Cagliari - Wikipedia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562" y="40521547"/>
            <a:ext cx="917390" cy="92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2" name="Obdĺžnik 261"/>
          <p:cNvSpPr/>
          <p:nvPr/>
        </p:nvSpPr>
        <p:spPr>
          <a:xfrm>
            <a:off x="6107440" y="41464724"/>
            <a:ext cx="1715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200" b="1" dirty="0" smtClean="0"/>
              <a:t>U</a:t>
            </a:r>
            <a:r>
              <a:rPr lang="en-US" sz="1200" b="1" dirty="0" err="1" smtClean="0"/>
              <a:t>niversi</a:t>
            </a:r>
            <a:r>
              <a:rPr lang="sk-SK" sz="1200" b="1" dirty="0" smtClean="0"/>
              <a:t>dade de </a:t>
            </a:r>
            <a:r>
              <a:rPr lang="sk-SK" sz="1200" b="1" dirty="0" err="1" smtClean="0"/>
              <a:t>Lisboa</a:t>
            </a:r>
            <a:endParaRPr lang="sk-SK" sz="1200" b="1" dirty="0" smtClean="0"/>
          </a:p>
          <a:p>
            <a:pPr algn="ctr"/>
            <a:r>
              <a:rPr lang="sk-SK" sz="1200" b="1" dirty="0" smtClean="0"/>
              <a:t>Portugalsko</a:t>
            </a:r>
          </a:p>
        </p:txBody>
      </p:sp>
      <p:pic>
        <p:nvPicPr>
          <p:cNvPr id="99" name="Picture 18" descr="Universidade de Lisboa – Wikipédia, a enciclopédia livre"/>
          <p:cNvPicPr>
            <a:picLocks noChangeAspect="1" noChangeArrowheads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711"/>
          <a:stretch/>
        </p:blipFill>
        <p:spPr bwMode="auto">
          <a:xfrm>
            <a:off x="6517367" y="40521547"/>
            <a:ext cx="851201" cy="93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Obrázok 102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373" y="35884327"/>
            <a:ext cx="2095608" cy="723937"/>
          </a:xfrm>
          <a:prstGeom prst="rect">
            <a:avLst/>
          </a:prstGeom>
        </p:spPr>
      </p:pic>
      <p:pic>
        <p:nvPicPr>
          <p:cNvPr id="104" name="Obrázok 103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099" y="37132026"/>
            <a:ext cx="1281948" cy="1310436"/>
          </a:xfrm>
          <a:prstGeom prst="rect">
            <a:avLst/>
          </a:prstGeom>
        </p:spPr>
      </p:pic>
      <p:pic>
        <p:nvPicPr>
          <p:cNvPr id="107" name="Obrázok 106"/>
          <p:cNvPicPr>
            <a:picLocks noChangeAspect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1" t="15120" r="12478" b="19622"/>
          <a:stretch/>
        </p:blipFill>
        <p:spPr>
          <a:xfrm>
            <a:off x="8992384" y="40808419"/>
            <a:ext cx="2160240" cy="793660"/>
          </a:xfrm>
          <a:prstGeom prst="rect">
            <a:avLst/>
          </a:prstGeom>
        </p:spPr>
      </p:pic>
      <p:pic>
        <p:nvPicPr>
          <p:cNvPr id="109" name="Obrázok 108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616" y="39102538"/>
            <a:ext cx="3327571" cy="850944"/>
          </a:xfrm>
          <a:prstGeom prst="rect">
            <a:avLst/>
          </a:prstGeom>
        </p:spPr>
      </p:pic>
      <p:sp>
        <p:nvSpPr>
          <p:cNvPr id="263" name="Obdĺžnik 262"/>
          <p:cNvSpPr/>
          <p:nvPr/>
        </p:nvSpPr>
        <p:spPr>
          <a:xfrm>
            <a:off x="8509163" y="40037763"/>
            <a:ext cx="298251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1700" dirty="0" smtClean="0"/>
              <a:t>Námestie Maratónu mieru 1, </a:t>
            </a:r>
            <a:r>
              <a:rPr lang="en-US" sz="1700" dirty="0" smtClean="0"/>
              <a:t>04</a:t>
            </a:r>
            <a:r>
              <a:rPr lang="sk-SK" sz="1700" dirty="0" smtClean="0"/>
              <a:t>2</a:t>
            </a:r>
            <a:r>
              <a:rPr lang="en-US" sz="1700" dirty="0" smtClean="0"/>
              <a:t> </a:t>
            </a:r>
            <a:r>
              <a:rPr lang="sk-SK" sz="1700" dirty="0" smtClean="0"/>
              <a:t>66</a:t>
            </a:r>
            <a:r>
              <a:rPr lang="en-US" sz="1700" dirty="0" smtClean="0"/>
              <a:t> </a:t>
            </a:r>
            <a:r>
              <a:rPr lang="sk-SK" sz="1700" dirty="0" smtClean="0"/>
              <a:t>Košice</a:t>
            </a:r>
            <a:endParaRPr lang="sk-SK" sz="1700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8031" y="747477"/>
            <a:ext cx="2778318" cy="2778318"/>
          </a:xfrm>
          <a:prstGeom prst="rect">
            <a:avLst/>
          </a:prstGeom>
        </p:spPr>
      </p:pic>
      <p:grpSp>
        <p:nvGrpSpPr>
          <p:cNvPr id="24" name="Skupina 23"/>
          <p:cNvGrpSpPr/>
          <p:nvPr/>
        </p:nvGrpSpPr>
        <p:grpSpPr>
          <a:xfrm>
            <a:off x="20965116" y="34115563"/>
            <a:ext cx="6751037" cy="2348169"/>
            <a:chOff x="12591712" y="31450818"/>
            <a:chExt cx="6751037" cy="2348169"/>
          </a:xfrm>
        </p:grpSpPr>
        <p:sp>
          <p:nvSpPr>
            <p:cNvPr id="207" name="BlokTextu 206"/>
            <p:cNvSpPr txBox="1"/>
            <p:nvPr/>
          </p:nvSpPr>
          <p:spPr>
            <a:xfrm>
              <a:off x="14680832" y="31717618"/>
              <a:ext cx="46619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/>
                <a:t>Mgr. </a:t>
              </a:r>
              <a:r>
                <a:rPr lang="sk-SK" sz="3200" b="1" dirty="0"/>
                <a:t>Loránt </a:t>
              </a:r>
              <a:r>
                <a:rPr lang="sk-SK" sz="3200" b="1" dirty="0" smtClean="0"/>
                <a:t>PREGI</a:t>
              </a:r>
              <a:r>
                <a:rPr lang="sk-SK" sz="3200" dirty="0" smtClean="0"/>
                <a:t>, </a:t>
              </a:r>
              <a:r>
                <a:rPr lang="sk-SK" sz="3200" dirty="0"/>
                <a:t>PhD.</a:t>
              </a:r>
              <a:endParaRPr lang="sk-SK" sz="3200" b="1" dirty="0"/>
            </a:p>
          </p:txBody>
        </p:sp>
        <p:sp>
          <p:nvSpPr>
            <p:cNvPr id="208" name="BlokTextu 207"/>
            <p:cNvSpPr txBox="1"/>
            <p:nvPr/>
          </p:nvSpPr>
          <p:spPr>
            <a:xfrm>
              <a:off x="15530068" y="32424874"/>
              <a:ext cx="3600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/>
                <a:t>lorant.pregi@upjs.sk</a:t>
              </a:r>
              <a:br>
                <a:rPr lang="sk-SK" sz="2000" dirty="0"/>
              </a:br>
              <a:r>
                <a:rPr lang="sk-SK" sz="2000" dirty="0"/>
                <a:t>tel.: </a:t>
              </a:r>
              <a:r>
                <a:rPr lang="sk-SK" sz="2000" dirty="0" smtClean="0"/>
                <a:t>055 234 </a:t>
              </a:r>
              <a:r>
                <a:rPr lang="sk-SK" sz="2000" dirty="0" smtClean="0"/>
                <a:t>2353</a:t>
              </a:r>
              <a:endParaRPr lang="sk-SK" sz="2000" dirty="0"/>
            </a:p>
            <a:p>
              <a:r>
                <a:rPr lang="sk-SK" sz="2000" dirty="0"/>
                <a:t>miestnosť: </a:t>
              </a:r>
              <a:r>
                <a:rPr lang="sk-SK" sz="2000" dirty="0" smtClean="0"/>
                <a:t>SJ2O75</a:t>
              </a:r>
              <a:endParaRPr lang="sk-SK" sz="2000" dirty="0"/>
            </a:p>
          </p:txBody>
        </p:sp>
        <p:pic>
          <p:nvPicPr>
            <p:cNvPr id="215" name="Obrázok 214"/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42" t="14840" r="9990" b="7376"/>
            <a:stretch/>
          </p:blipFill>
          <p:spPr>
            <a:xfrm>
              <a:off x="12591712" y="31450818"/>
              <a:ext cx="2003952" cy="2348169"/>
            </a:xfrm>
            <a:prstGeom prst="rect">
              <a:avLst/>
            </a:prstGeom>
            <a:effectLst>
              <a:softEdge rad="31750"/>
            </a:effectLst>
          </p:spPr>
        </p:pic>
      </p:grpSp>
      <p:sp>
        <p:nvSpPr>
          <p:cNvPr id="235" name="Obdĺžnik 234"/>
          <p:cNvSpPr/>
          <p:nvPr/>
        </p:nvSpPr>
        <p:spPr>
          <a:xfrm>
            <a:off x="7134503" y="21516115"/>
            <a:ext cx="2152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smtClean="0"/>
              <a:t>42. Vedy o Zemi</a:t>
            </a:r>
            <a:endParaRPr lang="en-US" sz="2400" dirty="0"/>
          </a:p>
        </p:txBody>
      </p:sp>
      <p:sp>
        <p:nvSpPr>
          <p:cNvPr id="250" name="Obdĺžnik 249"/>
          <p:cNvSpPr/>
          <p:nvPr/>
        </p:nvSpPr>
        <p:spPr>
          <a:xfrm>
            <a:off x="11071156" y="21516027"/>
            <a:ext cx="2152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dirty="0" smtClean="0"/>
              <a:t>42. Vedy o Zemi</a:t>
            </a:r>
            <a:endParaRPr lang="en-US" sz="2400" dirty="0"/>
          </a:p>
        </p:txBody>
      </p:sp>
      <p:sp>
        <p:nvSpPr>
          <p:cNvPr id="64" name="BlokTextu 63"/>
          <p:cNvSpPr txBox="1"/>
          <p:nvPr/>
        </p:nvSpPr>
        <p:spPr>
          <a:xfrm>
            <a:off x="12683999" y="37516052"/>
            <a:ext cx="3551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chemeClr val="accent6">
                    <a:lumMod val="50000"/>
                  </a:schemeClr>
                </a:solidFill>
              </a:rPr>
              <a:t>Sekretárka: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3" name="BlokTextu 162"/>
          <p:cNvSpPr txBox="1"/>
          <p:nvPr/>
        </p:nvSpPr>
        <p:spPr>
          <a:xfrm>
            <a:off x="20873962" y="25357418"/>
            <a:ext cx="3551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chemeClr val="accent6">
                    <a:lumMod val="50000"/>
                  </a:schemeClr>
                </a:solidFill>
              </a:rPr>
              <a:t>Odborní asistenti: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56" name="Skupina 55"/>
          <p:cNvGrpSpPr/>
          <p:nvPr/>
        </p:nvGrpSpPr>
        <p:grpSpPr>
          <a:xfrm>
            <a:off x="20972284" y="26121762"/>
            <a:ext cx="9293758" cy="2420014"/>
            <a:chOff x="20881246" y="26168392"/>
            <a:chExt cx="9293758" cy="2420014"/>
          </a:xfrm>
        </p:grpSpPr>
        <p:sp>
          <p:nvSpPr>
            <p:cNvPr id="126" name="BlokTextu 125"/>
            <p:cNvSpPr txBox="1"/>
            <p:nvPr/>
          </p:nvSpPr>
          <p:spPr>
            <a:xfrm>
              <a:off x="23193541" y="26470588"/>
              <a:ext cx="6981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 smtClean="0"/>
                <a:t>RNDr. </a:t>
              </a:r>
              <a:r>
                <a:rPr lang="sk-SK" sz="3200" b="1" dirty="0"/>
                <a:t>S</a:t>
              </a:r>
              <a:r>
                <a:rPr lang="sk-SK" sz="3200" b="1" dirty="0" smtClean="0"/>
                <a:t>tela CSACHOVÁ</a:t>
              </a:r>
              <a:r>
                <a:rPr lang="sk-SK" sz="3200" dirty="0" smtClean="0"/>
                <a:t>, PhD.</a:t>
              </a:r>
            </a:p>
          </p:txBody>
        </p:sp>
        <p:sp>
          <p:nvSpPr>
            <p:cNvPr id="128" name="BlokTextu 127"/>
            <p:cNvSpPr txBox="1"/>
            <p:nvPr/>
          </p:nvSpPr>
          <p:spPr>
            <a:xfrm>
              <a:off x="24232921" y="27086053"/>
              <a:ext cx="41001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 smtClean="0"/>
                <a:t>stela.csachova@upjs.sk</a:t>
              </a:r>
            </a:p>
            <a:p>
              <a:r>
                <a:rPr lang="sk-SK" sz="2000" dirty="0" smtClean="0"/>
                <a:t>tel.: </a:t>
              </a:r>
              <a:r>
                <a:rPr lang="sk-SK" sz="2000" dirty="0"/>
                <a:t>055 234 2582</a:t>
              </a:r>
            </a:p>
            <a:p>
              <a:r>
                <a:rPr lang="sk-SK" sz="2000" dirty="0" smtClean="0"/>
                <a:t>miestnosť: SJ2O74</a:t>
              </a:r>
              <a:endParaRPr lang="sk-SK" sz="2000" dirty="0"/>
            </a:p>
            <a:p>
              <a:endParaRPr lang="sk-SK" sz="2000" dirty="0" smtClean="0"/>
            </a:p>
          </p:txBody>
        </p:sp>
        <p:pic>
          <p:nvPicPr>
            <p:cNvPr id="84" name="Obrázok 83"/>
            <p:cNvPicPr>
              <a:picLocks noChangeAspect="1"/>
            </p:cNvPicPr>
            <p:nvPr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6" r="30545"/>
            <a:stretch/>
          </p:blipFill>
          <p:spPr>
            <a:xfrm>
              <a:off x="20881246" y="26168392"/>
              <a:ext cx="1997506" cy="2420014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47" name="Skupina 46"/>
          <p:cNvGrpSpPr/>
          <p:nvPr/>
        </p:nvGrpSpPr>
        <p:grpSpPr>
          <a:xfrm>
            <a:off x="20952244" y="18662319"/>
            <a:ext cx="7014170" cy="2425055"/>
            <a:chOff x="20874419" y="29275262"/>
            <a:chExt cx="7014170" cy="2425055"/>
          </a:xfrm>
        </p:grpSpPr>
        <p:sp>
          <p:nvSpPr>
            <p:cNvPr id="154" name="BlokTextu 153"/>
            <p:cNvSpPr txBox="1"/>
            <p:nvPr/>
          </p:nvSpPr>
          <p:spPr>
            <a:xfrm>
              <a:off x="23053890" y="29344363"/>
              <a:ext cx="483469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3200" dirty="0" smtClean="0"/>
                <a:t>RNDr. </a:t>
              </a:r>
              <a:r>
                <a:rPr lang="sk-SK" sz="3200" b="1" dirty="0" smtClean="0"/>
                <a:t>Alena GESSERT</a:t>
              </a:r>
              <a:r>
                <a:rPr lang="sk-SK" sz="3200" dirty="0" smtClean="0"/>
                <a:t>, PhD.,</a:t>
              </a:r>
            </a:p>
            <a:p>
              <a:pPr algn="ctr"/>
              <a:r>
                <a:rPr lang="sk-SK" sz="3200" dirty="0" err="1" smtClean="0"/>
                <a:t>univer</a:t>
              </a:r>
              <a:r>
                <a:rPr lang="sk-SK" sz="3200" dirty="0" smtClean="0"/>
                <a:t>. docent</a:t>
              </a:r>
            </a:p>
          </p:txBody>
        </p:sp>
        <p:sp>
          <p:nvSpPr>
            <p:cNvPr id="156" name="BlokTextu 155"/>
            <p:cNvSpPr txBox="1"/>
            <p:nvPr/>
          </p:nvSpPr>
          <p:spPr>
            <a:xfrm>
              <a:off x="24001807" y="30531035"/>
              <a:ext cx="255599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 smtClean="0"/>
                <a:t>alena.gessert@upjs.sk</a:t>
              </a:r>
            </a:p>
            <a:p>
              <a:r>
                <a:rPr lang="sk-SK" sz="2000" dirty="0" smtClean="0"/>
                <a:t>tel.: 0</a:t>
              </a:r>
              <a:r>
                <a:rPr lang="en-US" sz="2000" dirty="0" smtClean="0"/>
                <a:t>55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234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</a:t>
              </a:r>
              <a:r>
                <a:rPr lang="sk-SK" sz="2000" dirty="0" smtClean="0"/>
                <a:t>422</a:t>
              </a:r>
            </a:p>
            <a:p>
              <a:r>
                <a:rPr lang="sk-SK" sz="2000" dirty="0" smtClean="0"/>
                <a:t>miestnosť: SJ2O80</a:t>
              </a:r>
              <a:endParaRPr lang="sk-SK" sz="2000" dirty="0"/>
            </a:p>
          </p:txBody>
        </p:sp>
        <p:pic>
          <p:nvPicPr>
            <p:cNvPr id="85" name="Obrázok 84"/>
            <p:cNvPicPr>
              <a:picLocks noChangeAspect="1"/>
            </p:cNvPicPr>
            <p:nvPr/>
          </p:nvPicPr>
          <p:blipFill rotWithShape="1"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31" r="4861"/>
            <a:stretch/>
          </p:blipFill>
          <p:spPr>
            <a:xfrm rot="5400000">
              <a:off x="20687041" y="29462640"/>
              <a:ext cx="2425055" cy="2050300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89" name="Skupina 88"/>
          <p:cNvGrpSpPr/>
          <p:nvPr/>
        </p:nvGrpSpPr>
        <p:grpSpPr>
          <a:xfrm>
            <a:off x="12750979" y="38346035"/>
            <a:ext cx="7838106" cy="2334572"/>
            <a:chOff x="20952916" y="39358666"/>
            <a:chExt cx="7838106" cy="2334572"/>
          </a:xfrm>
        </p:grpSpPr>
        <p:sp>
          <p:nvSpPr>
            <p:cNvPr id="65" name="BlokTextu 64"/>
            <p:cNvSpPr txBox="1"/>
            <p:nvPr/>
          </p:nvSpPr>
          <p:spPr>
            <a:xfrm>
              <a:off x="23203678" y="39528010"/>
              <a:ext cx="55873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 smtClean="0"/>
                <a:t>Mgr. </a:t>
              </a:r>
              <a:r>
                <a:rPr lang="sk-SK" sz="3200" b="1" dirty="0" smtClean="0"/>
                <a:t>Simona JUHÁROVÁ</a:t>
              </a:r>
            </a:p>
          </p:txBody>
        </p:sp>
        <p:sp>
          <p:nvSpPr>
            <p:cNvPr id="101" name="BlokTextu 100"/>
            <p:cNvSpPr txBox="1"/>
            <p:nvPr/>
          </p:nvSpPr>
          <p:spPr>
            <a:xfrm>
              <a:off x="24057360" y="40192075"/>
              <a:ext cx="3600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 smtClean="0"/>
                <a:t>simona.juharova@upjs.sk</a:t>
              </a:r>
            </a:p>
            <a:p>
              <a:r>
                <a:rPr lang="sk-SK" sz="2000" dirty="0" smtClean="0"/>
                <a:t>tel.: </a:t>
              </a:r>
              <a:r>
                <a:rPr lang="sk-SK" sz="2000" dirty="0"/>
                <a:t>0</a:t>
              </a:r>
              <a:r>
                <a:rPr lang="en-US" sz="2000" dirty="0" smtClean="0"/>
                <a:t>55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234</a:t>
              </a:r>
              <a:r>
                <a:rPr lang="sk-SK" sz="2000" dirty="0" smtClean="0"/>
                <a:t> </a:t>
              </a:r>
              <a:r>
                <a:rPr lang="en-US" sz="2000" dirty="0" smtClean="0"/>
                <a:t>2</a:t>
              </a:r>
              <a:r>
                <a:rPr lang="sk-SK" sz="2000" dirty="0" smtClean="0"/>
                <a:t>590</a:t>
              </a:r>
            </a:p>
            <a:p>
              <a:r>
                <a:rPr lang="sk-SK" sz="2000" dirty="0" smtClean="0"/>
                <a:t>miestnosť: SJ2O82</a:t>
              </a:r>
              <a:endParaRPr lang="sk-SK" sz="2000" dirty="0"/>
            </a:p>
          </p:txBody>
        </p:sp>
        <p:pic>
          <p:nvPicPr>
            <p:cNvPr id="88" name="Obrázok 87"/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52916" y="39358666"/>
              <a:ext cx="2032520" cy="2334572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100" name="Skupina 99"/>
          <p:cNvGrpSpPr/>
          <p:nvPr/>
        </p:nvGrpSpPr>
        <p:grpSpPr>
          <a:xfrm>
            <a:off x="20965117" y="28799304"/>
            <a:ext cx="9023896" cy="2384482"/>
            <a:chOff x="12761413" y="31800417"/>
            <a:chExt cx="9023896" cy="2384482"/>
          </a:xfrm>
        </p:grpSpPr>
        <p:grpSp>
          <p:nvGrpSpPr>
            <p:cNvPr id="44" name="Skupina 43"/>
            <p:cNvGrpSpPr/>
            <p:nvPr/>
          </p:nvGrpSpPr>
          <p:grpSpPr>
            <a:xfrm>
              <a:off x="15122088" y="32054720"/>
              <a:ext cx="6663221" cy="1626467"/>
              <a:chOff x="23225273" y="32619322"/>
              <a:chExt cx="6663221" cy="1626467"/>
            </a:xfrm>
          </p:grpSpPr>
          <p:sp>
            <p:nvSpPr>
              <p:cNvPr id="142" name="BlokTextu 141"/>
              <p:cNvSpPr txBox="1"/>
              <p:nvPr/>
            </p:nvSpPr>
            <p:spPr>
              <a:xfrm>
                <a:off x="23225273" y="32619322"/>
                <a:ext cx="66632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3200" dirty="0" smtClean="0"/>
                  <a:t>Mgr. </a:t>
                </a:r>
                <a:r>
                  <a:rPr lang="sk-SK" sz="3200" b="1" dirty="0" smtClean="0"/>
                  <a:t>Marián KULLA</a:t>
                </a:r>
                <a:r>
                  <a:rPr lang="sk-SK" sz="3200" dirty="0" smtClean="0"/>
                  <a:t>, PhD.</a:t>
                </a:r>
              </a:p>
            </p:txBody>
          </p:sp>
          <p:sp>
            <p:nvSpPr>
              <p:cNvPr id="144" name="BlokTextu 143"/>
              <p:cNvSpPr txBox="1"/>
              <p:nvPr/>
            </p:nvSpPr>
            <p:spPr>
              <a:xfrm>
                <a:off x="24100100" y="33230126"/>
                <a:ext cx="361341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dirty="0" smtClean="0"/>
                  <a:t>marian.kulla@upjs.sk</a:t>
                </a:r>
              </a:p>
              <a:p>
                <a:r>
                  <a:rPr lang="sk-SK" sz="2000" dirty="0" smtClean="0"/>
                  <a:t>tel.: </a:t>
                </a:r>
                <a:r>
                  <a:rPr lang="sk-SK" sz="2000" dirty="0"/>
                  <a:t>0</a:t>
                </a:r>
                <a:r>
                  <a:rPr lang="en-US" sz="2000" dirty="0" smtClean="0"/>
                  <a:t>55</a:t>
                </a:r>
                <a:r>
                  <a:rPr lang="sk-SK" sz="2000" dirty="0" smtClean="0"/>
                  <a:t> </a:t>
                </a:r>
                <a:r>
                  <a:rPr lang="en-US" sz="2000" dirty="0" smtClean="0"/>
                  <a:t>234</a:t>
                </a:r>
                <a:r>
                  <a:rPr lang="sk-SK" sz="2000" dirty="0" smtClean="0"/>
                  <a:t> </a:t>
                </a:r>
                <a:r>
                  <a:rPr lang="en-US" sz="2000" dirty="0" smtClean="0"/>
                  <a:t>2</a:t>
                </a:r>
                <a:r>
                  <a:rPr lang="sk-SK" sz="2000" dirty="0" smtClean="0"/>
                  <a:t>563</a:t>
                </a:r>
              </a:p>
              <a:p>
                <a:r>
                  <a:rPr lang="sk-SK" sz="2000" dirty="0" smtClean="0"/>
                  <a:t>miestnosť: SJ2O81</a:t>
                </a:r>
                <a:endParaRPr lang="sk-SK" sz="2000" dirty="0"/>
              </a:p>
            </p:txBody>
          </p:sp>
        </p:grpSp>
        <p:pic>
          <p:nvPicPr>
            <p:cNvPr id="232" name="Obrázok 231"/>
            <p:cNvPicPr>
              <a:picLocks noChangeAspect="1"/>
            </p:cNvPicPr>
            <p:nvPr/>
          </p:nvPicPr>
          <p:blipFill rotWithShape="1"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16" t="10715" r="8249"/>
            <a:stretch/>
          </p:blipFill>
          <p:spPr>
            <a:xfrm>
              <a:off x="12761413" y="31800417"/>
              <a:ext cx="2005740" cy="2384482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87" name="Skupina 86"/>
          <p:cNvGrpSpPr/>
          <p:nvPr/>
        </p:nvGrpSpPr>
        <p:grpSpPr>
          <a:xfrm>
            <a:off x="20864597" y="13126704"/>
            <a:ext cx="8170686" cy="2385265"/>
            <a:chOff x="12769442" y="37571926"/>
            <a:chExt cx="8170686" cy="2385265"/>
          </a:xfrm>
        </p:grpSpPr>
        <p:grpSp>
          <p:nvGrpSpPr>
            <p:cNvPr id="6" name="Skupina 5"/>
            <p:cNvGrpSpPr/>
            <p:nvPr/>
          </p:nvGrpSpPr>
          <p:grpSpPr>
            <a:xfrm>
              <a:off x="15030946" y="37655677"/>
              <a:ext cx="5909182" cy="2204984"/>
              <a:chOff x="23142545" y="35484568"/>
              <a:chExt cx="5909182" cy="2204984"/>
            </a:xfrm>
          </p:grpSpPr>
          <p:sp>
            <p:nvSpPr>
              <p:cNvPr id="146" name="BlokTextu 145"/>
              <p:cNvSpPr txBox="1"/>
              <p:nvPr/>
            </p:nvSpPr>
            <p:spPr>
              <a:xfrm>
                <a:off x="23142545" y="35484568"/>
                <a:ext cx="590918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k-SK" sz="3200" dirty="0" smtClean="0"/>
                  <a:t>RNDr. </a:t>
                </a:r>
                <a:r>
                  <a:rPr lang="sk-SK" sz="3200" b="1" dirty="0" smtClean="0"/>
                  <a:t>Janetta NESTOROVÁ-DICKÁ</a:t>
                </a:r>
                <a:r>
                  <a:rPr lang="sk-SK" sz="3200" dirty="0" smtClean="0"/>
                  <a:t>, </a:t>
                </a:r>
              </a:p>
              <a:p>
                <a:pPr algn="ctr"/>
                <a:r>
                  <a:rPr lang="sk-SK" sz="3200" dirty="0" smtClean="0"/>
                  <a:t>PhD., </a:t>
                </a:r>
                <a:r>
                  <a:rPr lang="sk-SK" sz="3200" dirty="0" err="1" smtClean="0"/>
                  <a:t>univer</a:t>
                </a:r>
                <a:r>
                  <a:rPr lang="sk-SK" sz="3200" dirty="0" smtClean="0"/>
                  <a:t>. docent</a:t>
                </a:r>
              </a:p>
            </p:txBody>
          </p:sp>
          <p:sp>
            <p:nvSpPr>
              <p:cNvPr id="148" name="BlokTextu 147"/>
              <p:cNvSpPr txBox="1"/>
              <p:nvPr/>
            </p:nvSpPr>
            <p:spPr>
              <a:xfrm>
                <a:off x="24115630" y="36673889"/>
                <a:ext cx="276965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dirty="0" smtClean="0"/>
                  <a:t>janetta.dicka@upjs.sk</a:t>
                </a:r>
              </a:p>
              <a:p>
                <a:r>
                  <a:rPr lang="sk-SK" sz="2000" dirty="0" smtClean="0"/>
                  <a:t>tel.: </a:t>
                </a:r>
                <a:r>
                  <a:rPr lang="sk-SK" sz="2000" dirty="0"/>
                  <a:t>0</a:t>
                </a:r>
                <a:r>
                  <a:rPr lang="en-US" sz="2000" dirty="0" smtClean="0"/>
                  <a:t>55</a:t>
                </a:r>
                <a:r>
                  <a:rPr lang="sk-SK" sz="2000" dirty="0" smtClean="0"/>
                  <a:t> </a:t>
                </a:r>
                <a:r>
                  <a:rPr lang="en-US" sz="2000" dirty="0" smtClean="0"/>
                  <a:t>234</a:t>
                </a:r>
                <a:r>
                  <a:rPr lang="sk-SK" sz="2000" dirty="0" smtClean="0"/>
                  <a:t> </a:t>
                </a:r>
                <a:r>
                  <a:rPr lang="en-US" sz="2000" dirty="0" smtClean="0"/>
                  <a:t>2</a:t>
                </a:r>
                <a:r>
                  <a:rPr lang="sk-SK" sz="2000" dirty="0" smtClean="0"/>
                  <a:t>255</a:t>
                </a:r>
              </a:p>
              <a:p>
                <a:r>
                  <a:rPr lang="sk-SK" sz="2000" dirty="0" smtClean="0"/>
                  <a:t>miestnosť: SJ2O78</a:t>
                </a:r>
                <a:endParaRPr lang="sk-SK" sz="2000" dirty="0"/>
              </a:p>
            </p:txBody>
          </p:sp>
        </p:grpSp>
        <p:pic>
          <p:nvPicPr>
            <p:cNvPr id="86" name="Obrázok 85"/>
            <p:cNvPicPr>
              <a:picLocks noChangeAspect="1"/>
            </p:cNvPicPr>
            <p:nvPr/>
          </p:nvPicPr>
          <p:blipFill rotWithShape="1">
            <a:blip r:embed="rId44" cstate="print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6000" contras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06" t="7283" r="22984" b="4011"/>
            <a:stretch/>
          </p:blipFill>
          <p:spPr>
            <a:xfrm>
              <a:off x="12769442" y="37571926"/>
              <a:ext cx="2085678" cy="2385265"/>
            </a:xfrm>
            <a:prstGeom prst="rect">
              <a:avLst/>
            </a:prstGeom>
            <a:effectLst>
              <a:softEdge rad="31750"/>
            </a:effectLst>
          </p:spPr>
        </p:pic>
      </p:grpSp>
      <p:sp>
        <p:nvSpPr>
          <p:cNvPr id="264" name="BlokTextu 263"/>
          <p:cNvSpPr txBox="1"/>
          <p:nvPr/>
        </p:nvSpPr>
        <p:spPr>
          <a:xfrm>
            <a:off x="12705273" y="32244871"/>
            <a:ext cx="3551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chemeClr val="accent6">
                    <a:lumMod val="50000"/>
                  </a:schemeClr>
                </a:solidFill>
              </a:rPr>
              <a:t>Lektor: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65" name="Skupina 264"/>
          <p:cNvGrpSpPr/>
          <p:nvPr/>
        </p:nvGrpSpPr>
        <p:grpSpPr>
          <a:xfrm>
            <a:off x="12855008" y="33023498"/>
            <a:ext cx="6763028" cy="2422324"/>
            <a:chOff x="12658061" y="34147882"/>
            <a:chExt cx="6763028" cy="2422324"/>
          </a:xfrm>
        </p:grpSpPr>
        <p:sp>
          <p:nvSpPr>
            <p:cNvPr id="266" name="BlokTextu 265"/>
            <p:cNvSpPr txBox="1"/>
            <p:nvPr/>
          </p:nvSpPr>
          <p:spPr>
            <a:xfrm>
              <a:off x="14700929" y="34543953"/>
              <a:ext cx="46573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dirty="0"/>
                <a:t>Mgr. </a:t>
              </a:r>
              <a:r>
                <a:rPr lang="sk-SK" sz="3200" b="1" dirty="0"/>
                <a:t>Imrich SLÁDEK</a:t>
              </a:r>
              <a:r>
                <a:rPr lang="sk-SK" sz="3200" dirty="0"/>
                <a:t>, PhD.</a:t>
              </a:r>
            </a:p>
          </p:txBody>
        </p:sp>
        <p:sp>
          <p:nvSpPr>
            <p:cNvPr id="267" name="BlokTextu 266"/>
            <p:cNvSpPr txBox="1"/>
            <p:nvPr/>
          </p:nvSpPr>
          <p:spPr>
            <a:xfrm>
              <a:off x="15548330" y="35274599"/>
              <a:ext cx="38727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" dirty="0"/>
                <a:t>imrich.sladek@upjs.sk</a:t>
              </a:r>
            </a:p>
            <a:p>
              <a:r>
                <a:rPr lang="sk-SK" sz="2000" dirty="0"/>
                <a:t>tel.: 0</a:t>
              </a:r>
              <a:r>
                <a:rPr lang="en-US" sz="2000" dirty="0" smtClean="0"/>
                <a:t>55</a:t>
              </a:r>
              <a:r>
                <a:rPr lang="sk-SK" sz="2000" dirty="0" smtClean="0"/>
                <a:t> </a:t>
              </a:r>
              <a:r>
                <a:rPr lang="en-US" sz="2000" dirty="0"/>
                <a:t>234</a:t>
              </a:r>
              <a:r>
                <a:rPr lang="sk-SK" sz="2000" dirty="0"/>
                <a:t> </a:t>
              </a:r>
              <a:r>
                <a:rPr lang="en-US" sz="2000" dirty="0"/>
                <a:t>2</a:t>
              </a:r>
              <a:r>
                <a:rPr lang="sk-SK" sz="2000" dirty="0"/>
                <a:t>254</a:t>
              </a:r>
            </a:p>
            <a:p>
              <a:r>
                <a:rPr lang="sk-SK" sz="2000" dirty="0"/>
                <a:t>miestnosť: </a:t>
              </a:r>
              <a:r>
                <a:rPr lang="sk-SK" sz="2000" dirty="0" smtClean="0"/>
                <a:t>SJ2O77</a:t>
              </a:r>
              <a:endParaRPr lang="sk-SK" sz="2000" dirty="0"/>
            </a:p>
          </p:txBody>
        </p:sp>
        <p:pic>
          <p:nvPicPr>
            <p:cNvPr id="268" name="Obrázok 267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58061" y="34147882"/>
              <a:ext cx="1884029" cy="2422324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102" name="Skupina 101"/>
          <p:cNvGrpSpPr/>
          <p:nvPr/>
        </p:nvGrpSpPr>
        <p:grpSpPr>
          <a:xfrm>
            <a:off x="12932286" y="28779747"/>
            <a:ext cx="7685501" cy="2383240"/>
            <a:chOff x="34772520" y="27042640"/>
            <a:chExt cx="7685501" cy="2383240"/>
          </a:xfrm>
        </p:grpSpPr>
        <p:pic>
          <p:nvPicPr>
            <p:cNvPr id="275" name="Obrázok 274"/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72520" y="27042640"/>
              <a:ext cx="2006331" cy="2383240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9" name="Skupina 28"/>
            <p:cNvGrpSpPr/>
            <p:nvPr/>
          </p:nvGrpSpPr>
          <p:grpSpPr>
            <a:xfrm>
              <a:off x="36882766" y="27388899"/>
              <a:ext cx="5575255" cy="1746309"/>
              <a:chOff x="14700928" y="34543953"/>
              <a:chExt cx="5575255" cy="1746309"/>
            </a:xfrm>
          </p:grpSpPr>
          <p:sp>
            <p:nvSpPr>
              <p:cNvPr id="225" name="BlokTextu 224"/>
              <p:cNvSpPr txBox="1"/>
              <p:nvPr/>
            </p:nvSpPr>
            <p:spPr>
              <a:xfrm>
                <a:off x="14700928" y="34543953"/>
                <a:ext cx="557525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3200" dirty="0"/>
                  <a:t>Mgr. </a:t>
                </a:r>
                <a:r>
                  <a:rPr lang="sk-SK" sz="3200" b="1" dirty="0" smtClean="0"/>
                  <a:t>Michaela NOVÁKOVÁ</a:t>
                </a:r>
                <a:r>
                  <a:rPr lang="sk-SK" sz="3200" dirty="0" smtClean="0"/>
                  <a:t>, </a:t>
                </a:r>
                <a:r>
                  <a:rPr lang="sk-SK" sz="3200" dirty="0"/>
                  <a:t>PhD.</a:t>
                </a:r>
              </a:p>
            </p:txBody>
          </p:sp>
          <p:sp>
            <p:nvSpPr>
              <p:cNvPr id="229" name="BlokTextu 228"/>
              <p:cNvSpPr txBox="1"/>
              <p:nvPr/>
            </p:nvSpPr>
            <p:spPr>
              <a:xfrm>
                <a:off x="15548330" y="35274599"/>
                <a:ext cx="387275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dirty="0"/>
                  <a:t>michaela.novakova@upjs.sk</a:t>
                </a:r>
              </a:p>
              <a:p>
                <a:r>
                  <a:rPr lang="sk-SK" sz="2000" dirty="0" smtClean="0"/>
                  <a:t>tel</a:t>
                </a:r>
                <a:r>
                  <a:rPr lang="sk-SK" sz="2000" dirty="0"/>
                  <a:t>.: 0</a:t>
                </a:r>
                <a:r>
                  <a:rPr lang="en-US" sz="2000" dirty="0" smtClean="0"/>
                  <a:t>55</a:t>
                </a:r>
                <a:r>
                  <a:rPr lang="sk-SK" sz="2000" dirty="0" smtClean="0"/>
                  <a:t> </a:t>
                </a:r>
                <a:r>
                  <a:rPr lang="en-US" sz="2000" dirty="0"/>
                  <a:t>234</a:t>
                </a:r>
                <a:r>
                  <a:rPr lang="sk-SK" sz="2000" dirty="0"/>
                  <a:t> </a:t>
                </a:r>
                <a:r>
                  <a:rPr lang="en-US" sz="2000" dirty="0" smtClean="0"/>
                  <a:t>2</a:t>
                </a:r>
                <a:r>
                  <a:rPr lang="sk-SK" sz="2000" dirty="0" smtClean="0"/>
                  <a:t>459</a:t>
                </a:r>
                <a:endParaRPr lang="sk-SK" sz="2000" dirty="0"/>
              </a:p>
              <a:p>
                <a:r>
                  <a:rPr lang="sk-SK" sz="2000" dirty="0"/>
                  <a:t>miestnosť: </a:t>
                </a:r>
                <a:r>
                  <a:rPr lang="sk-SK" sz="2000" dirty="0" smtClean="0"/>
                  <a:t>SJ2O22</a:t>
                </a:r>
                <a:endParaRPr lang="sk-SK" sz="2000" dirty="0"/>
              </a:p>
            </p:txBody>
          </p:sp>
        </p:grpSp>
      </p:grpSp>
      <p:grpSp>
        <p:nvGrpSpPr>
          <p:cNvPr id="108" name="Skupina 107"/>
          <p:cNvGrpSpPr/>
          <p:nvPr/>
        </p:nvGrpSpPr>
        <p:grpSpPr>
          <a:xfrm>
            <a:off x="7399127" y="7869951"/>
            <a:ext cx="3316612" cy="2908705"/>
            <a:chOff x="7162151" y="7869951"/>
            <a:chExt cx="3316612" cy="2908705"/>
          </a:xfrm>
        </p:grpSpPr>
        <p:sp>
          <p:nvSpPr>
            <p:cNvPr id="45" name="BlokTextu 44"/>
            <p:cNvSpPr txBox="1"/>
            <p:nvPr/>
          </p:nvSpPr>
          <p:spPr>
            <a:xfrm>
              <a:off x="7162151" y="10409324"/>
              <a:ext cx="33166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800" dirty="0" smtClean="0"/>
                <a:t>Mgr. </a:t>
              </a:r>
              <a:r>
                <a:rPr lang="sk-SK" sz="1800" b="1" dirty="0" smtClean="0"/>
                <a:t>Katarína ONAČILLOVÁ</a:t>
              </a:r>
              <a:r>
                <a:rPr lang="sk-SK" sz="1800" dirty="0" smtClean="0"/>
                <a:t>, PhD.</a:t>
              </a:r>
            </a:p>
          </p:txBody>
        </p:sp>
        <p:sp>
          <p:nvSpPr>
            <p:cNvPr id="49" name="BlokTextu 48"/>
            <p:cNvSpPr txBox="1"/>
            <p:nvPr/>
          </p:nvSpPr>
          <p:spPr>
            <a:xfrm>
              <a:off x="7649783" y="7869951"/>
              <a:ext cx="23436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Zástupkyňa </a:t>
              </a:r>
            </a:p>
            <a:p>
              <a:pPr algn="ctr"/>
              <a:r>
                <a:rPr lang="sk-SK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pre vonkajšie vzťahy</a:t>
              </a:r>
              <a:endParaRPr lang="en-US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pic>
          <p:nvPicPr>
            <p:cNvPr id="238" name="Obrázok 237"/>
            <p:cNvPicPr>
              <a:picLocks noChangeAspect="1"/>
            </p:cNvPicPr>
            <p:nvPr/>
          </p:nvPicPr>
          <p:blipFill rotWithShape="1"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63" t="20590" r="25030" b="26687"/>
            <a:stretch/>
          </p:blipFill>
          <p:spPr>
            <a:xfrm>
              <a:off x="8093727" y="8684884"/>
              <a:ext cx="1465640" cy="1697236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</p:grpSp>
      <p:sp>
        <p:nvSpPr>
          <p:cNvPr id="269" name="BlokTextu 268"/>
          <p:cNvSpPr txBox="1"/>
          <p:nvPr/>
        </p:nvSpPr>
        <p:spPr>
          <a:xfrm>
            <a:off x="16234384" y="8577837"/>
            <a:ext cx="28683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400" dirty="0" smtClean="0"/>
              <a:t>Mgr. </a:t>
            </a:r>
            <a:r>
              <a:rPr lang="sk-SK" sz="2400" b="1" dirty="0" smtClean="0"/>
              <a:t>Ján ŠAŠAK</a:t>
            </a:r>
            <a:r>
              <a:rPr lang="sk-SK" sz="2400" dirty="0" smtClean="0"/>
              <a:t>, PhD.</a:t>
            </a:r>
          </a:p>
          <a:p>
            <a:pPr algn="r"/>
            <a:r>
              <a:rPr lang="sk-SK" sz="1800" dirty="0" smtClean="0"/>
              <a:t>Tajomník</a:t>
            </a:r>
          </a:p>
        </p:txBody>
      </p:sp>
      <p:sp>
        <p:nvSpPr>
          <p:cNvPr id="270" name="BlokTextu 269"/>
          <p:cNvSpPr txBox="1"/>
          <p:nvPr/>
        </p:nvSpPr>
        <p:spPr>
          <a:xfrm>
            <a:off x="14618615" y="5337477"/>
            <a:ext cx="45030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400" dirty="0" smtClean="0"/>
              <a:t>doc. Mgr. </a:t>
            </a:r>
            <a:r>
              <a:rPr lang="sk-SK" sz="2400" b="1" dirty="0" smtClean="0"/>
              <a:t>Ladislav NOVOTNÝ</a:t>
            </a:r>
            <a:r>
              <a:rPr lang="sk-SK" sz="2400" dirty="0" smtClean="0"/>
              <a:t>, PhD.</a:t>
            </a:r>
          </a:p>
          <a:p>
            <a:pPr algn="r"/>
            <a:r>
              <a:rPr lang="sk-SK" sz="1800" dirty="0" smtClean="0"/>
              <a:t>Riaditeľ</a:t>
            </a:r>
          </a:p>
        </p:txBody>
      </p:sp>
      <p:pic>
        <p:nvPicPr>
          <p:cNvPr id="272" name="Obrázok 271"/>
          <p:cNvPicPr>
            <a:picLocks noChangeAspect="1"/>
          </p:cNvPicPr>
          <p:nvPr/>
        </p:nvPicPr>
        <p:blipFill rotWithShape="1"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681" r="4536" b="6126"/>
          <a:stretch/>
        </p:blipFill>
        <p:spPr>
          <a:xfrm>
            <a:off x="6008664" y="5403217"/>
            <a:ext cx="1559946" cy="1773263"/>
          </a:xfrm>
          <a:prstGeom prst="rect">
            <a:avLst/>
          </a:prstGeom>
          <a:effectLst>
            <a:softEdge rad="31750"/>
          </a:effectLst>
        </p:spPr>
      </p:pic>
      <p:grpSp>
        <p:nvGrpSpPr>
          <p:cNvPr id="110" name="Skupina 109"/>
          <p:cNvGrpSpPr/>
          <p:nvPr/>
        </p:nvGrpSpPr>
        <p:grpSpPr>
          <a:xfrm>
            <a:off x="10819507" y="7869951"/>
            <a:ext cx="2177830" cy="2905264"/>
            <a:chOff x="10819507" y="7869951"/>
            <a:chExt cx="2177830" cy="2905264"/>
          </a:xfrm>
        </p:grpSpPr>
        <p:sp>
          <p:nvSpPr>
            <p:cNvPr id="273" name="BlokTextu 272"/>
            <p:cNvSpPr txBox="1"/>
            <p:nvPr/>
          </p:nvSpPr>
          <p:spPr>
            <a:xfrm>
              <a:off x="10819507" y="10405883"/>
              <a:ext cx="21778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800" dirty="0" smtClean="0"/>
                <a:t>Mgr. </a:t>
              </a:r>
              <a:r>
                <a:rPr lang="sk-SK" sz="1800" b="1" dirty="0" smtClean="0"/>
                <a:t>Ján ŠAŠAK</a:t>
              </a:r>
              <a:r>
                <a:rPr lang="sk-SK" sz="1800" dirty="0" smtClean="0"/>
                <a:t>, PhD.</a:t>
              </a:r>
            </a:p>
          </p:txBody>
        </p:sp>
        <p:sp>
          <p:nvSpPr>
            <p:cNvPr id="274" name="BlokTextu 273"/>
            <p:cNvSpPr txBox="1"/>
            <p:nvPr/>
          </p:nvSpPr>
          <p:spPr>
            <a:xfrm>
              <a:off x="11302334" y="7869951"/>
              <a:ext cx="12035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2000" b="1" dirty="0" smtClean="0">
                  <a:solidFill>
                    <a:schemeClr val="accent6">
                      <a:lumMod val="50000"/>
                    </a:schemeClr>
                  </a:solidFill>
                </a:rPr>
                <a:t>Tajomník</a:t>
              </a:r>
              <a:endParaRPr lang="en-US" sz="20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pic>
          <p:nvPicPr>
            <p:cNvPr id="276" name="Obrázok 275"/>
            <p:cNvPicPr>
              <a:picLocks noChangeAspect="1"/>
            </p:cNvPicPr>
            <p:nvPr/>
          </p:nvPicPr>
          <p:blipFill rotWithShape="1"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69" t="9848" r="27554" b="54708"/>
            <a:stretch/>
          </p:blipFill>
          <p:spPr>
            <a:xfrm>
              <a:off x="11161782" y="8697774"/>
              <a:ext cx="1460802" cy="1684346"/>
            </a:xfrm>
            <a:prstGeom prst="rect">
              <a:avLst/>
            </a:prstGeom>
            <a:effectLst>
              <a:softEdge rad="31750"/>
            </a:effectLst>
          </p:spPr>
        </p:pic>
      </p:grpSp>
      <p:pic>
        <p:nvPicPr>
          <p:cNvPr id="57" name="Obrázok 56"/>
          <p:cNvPicPr>
            <a:picLocks noChangeAspect="1"/>
          </p:cNvPicPr>
          <p:nvPr/>
        </p:nvPicPr>
        <p:blipFill rotWithShape="1"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r="9513"/>
          <a:stretch/>
        </p:blipFill>
        <p:spPr>
          <a:xfrm>
            <a:off x="4626708" y="27394229"/>
            <a:ext cx="2338533" cy="1988249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grpSp>
        <p:nvGrpSpPr>
          <p:cNvPr id="279" name="Skupina 278"/>
          <p:cNvGrpSpPr/>
          <p:nvPr/>
        </p:nvGrpSpPr>
        <p:grpSpPr>
          <a:xfrm>
            <a:off x="12927111" y="26114916"/>
            <a:ext cx="7690676" cy="2400136"/>
            <a:chOff x="34767345" y="27027769"/>
            <a:chExt cx="7690676" cy="2400136"/>
          </a:xfrm>
        </p:grpSpPr>
        <p:pic>
          <p:nvPicPr>
            <p:cNvPr id="280" name="Obrázok 279"/>
            <p:cNvPicPr>
              <a:picLocks noChangeAspect="1"/>
            </p:cNvPicPr>
            <p:nvPr/>
          </p:nvPicPr>
          <p:blipFill rotWithShape="1"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0" t="-1302" r="5667" b="1302"/>
            <a:stretch/>
          </p:blipFill>
          <p:spPr>
            <a:xfrm>
              <a:off x="34767345" y="27027769"/>
              <a:ext cx="2010759" cy="2400136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281" name="Skupina 280"/>
            <p:cNvGrpSpPr/>
            <p:nvPr/>
          </p:nvGrpSpPr>
          <p:grpSpPr>
            <a:xfrm>
              <a:off x="36882766" y="27388899"/>
              <a:ext cx="5575255" cy="1746309"/>
              <a:chOff x="14700928" y="34543953"/>
              <a:chExt cx="5575255" cy="1746309"/>
            </a:xfrm>
          </p:grpSpPr>
          <p:sp>
            <p:nvSpPr>
              <p:cNvPr id="282" name="BlokTextu 281"/>
              <p:cNvSpPr txBox="1"/>
              <p:nvPr/>
            </p:nvSpPr>
            <p:spPr>
              <a:xfrm>
                <a:off x="14700928" y="34543953"/>
                <a:ext cx="557525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3200" dirty="0"/>
                  <a:t>Mgr. </a:t>
                </a:r>
                <a:r>
                  <a:rPr lang="sk-SK" sz="3200" b="1" dirty="0" smtClean="0"/>
                  <a:t>Štefan GÁBOR</a:t>
                </a:r>
                <a:r>
                  <a:rPr lang="sk-SK" sz="3200" dirty="0" smtClean="0"/>
                  <a:t>, </a:t>
                </a:r>
                <a:r>
                  <a:rPr lang="sk-SK" sz="3200" dirty="0"/>
                  <a:t>PhD.</a:t>
                </a:r>
              </a:p>
            </p:txBody>
          </p:sp>
          <p:sp>
            <p:nvSpPr>
              <p:cNvPr id="283" name="BlokTextu 282"/>
              <p:cNvSpPr txBox="1"/>
              <p:nvPr/>
            </p:nvSpPr>
            <p:spPr>
              <a:xfrm>
                <a:off x="15548330" y="35274599"/>
                <a:ext cx="387275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000" dirty="0" smtClean="0"/>
                  <a:t>stefan.gabor</a:t>
                </a:r>
                <a:r>
                  <a:rPr lang="sk-SK" sz="2000" dirty="0" smtClean="0"/>
                  <a:t>@upjs.sk</a:t>
                </a:r>
                <a:endParaRPr lang="sk-SK" sz="2000" dirty="0"/>
              </a:p>
              <a:p>
                <a:r>
                  <a:rPr lang="sk-SK" sz="2000" dirty="0" smtClean="0"/>
                  <a:t>tel</a:t>
                </a:r>
                <a:r>
                  <a:rPr lang="sk-SK" sz="2000" dirty="0"/>
                  <a:t>.: 0</a:t>
                </a:r>
                <a:r>
                  <a:rPr lang="en-US" sz="2000" dirty="0" smtClean="0"/>
                  <a:t>55</a:t>
                </a:r>
                <a:r>
                  <a:rPr lang="sk-SK" sz="2000" dirty="0" smtClean="0"/>
                  <a:t> </a:t>
                </a:r>
                <a:r>
                  <a:rPr lang="en-US" sz="2000" dirty="0"/>
                  <a:t>234</a:t>
                </a:r>
                <a:r>
                  <a:rPr lang="sk-SK" sz="2000" dirty="0"/>
                  <a:t> </a:t>
                </a:r>
                <a:r>
                  <a:rPr lang="en-US" sz="2000" dirty="0" smtClean="0"/>
                  <a:t>2</a:t>
                </a:r>
                <a:r>
                  <a:rPr lang="sk-SK" sz="2000" dirty="0" smtClean="0"/>
                  <a:t>353</a:t>
                </a:r>
                <a:endParaRPr lang="sk-SK" sz="2000" dirty="0"/>
              </a:p>
              <a:p>
                <a:r>
                  <a:rPr lang="sk-SK" sz="2000" dirty="0"/>
                  <a:t>miestnosť: </a:t>
                </a:r>
                <a:r>
                  <a:rPr lang="sk-SK" sz="2000" dirty="0" smtClean="0"/>
                  <a:t>SJ2O75</a:t>
                </a:r>
                <a:endParaRPr lang="sk-SK" sz="2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467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7020</TotalTime>
  <Words>965</Words>
  <Application>Microsoft Office PowerPoint</Application>
  <PresentationFormat>Vlastná</PresentationFormat>
  <Paragraphs>229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Calibri</vt:lpstr>
      <vt:lpstr>Motív Office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Kanuk</dc:creator>
  <cp:lastModifiedBy>Mgr. Ján Šašak PhD.</cp:lastModifiedBy>
  <cp:revision>263</cp:revision>
  <cp:lastPrinted>2014-01-13T11:32:00Z</cp:lastPrinted>
  <dcterms:created xsi:type="dcterms:W3CDTF">2014-01-07T16:57:44Z</dcterms:created>
  <dcterms:modified xsi:type="dcterms:W3CDTF">2025-09-11T11:21:59Z</dcterms:modified>
</cp:coreProperties>
</file>