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9459238" cy="41554400"/>
  <p:defaultTextStyle>
    <a:defPPr>
      <a:defRPr lang="en-US"/>
    </a:defPPr>
    <a:lvl1pPr marL="0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1pPr>
    <a:lvl2pPr marL="2087797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2pPr>
    <a:lvl3pPr marL="4175596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3pPr>
    <a:lvl4pPr marL="6263393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4pPr>
    <a:lvl5pPr marL="8351190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5pPr>
    <a:lvl6pPr marL="10438988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6pPr>
    <a:lvl7pPr marL="12526786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7pPr>
    <a:lvl8pPr marL="14614583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8pPr>
    <a:lvl9pPr marL="16702381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06" userDrawn="1">
          <p15:clr>
            <a:srgbClr val="A4A3A4"/>
          </p15:clr>
        </p15:guide>
        <p15:guide id="2" pos="15069" userDrawn="1">
          <p15:clr>
            <a:srgbClr val="A4A3A4"/>
          </p15:clr>
        </p15:guide>
        <p15:guide id="3" orient="horz" pos="11077" userDrawn="1">
          <p15:clr>
            <a:srgbClr val="A4A3A4"/>
          </p15:clr>
        </p15:guide>
        <p15:guide id="4" pos="645" userDrawn="1">
          <p15:clr>
            <a:srgbClr val="A4A3A4"/>
          </p15:clr>
        </p15:guide>
        <p15:guide id="5" pos="1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450"/>
    <a:srgbClr val="FFCC66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9E21CA-F5F2-D765-9861-337C20885952}" v="308" dt="2024-09-16T08:48:31.1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83" autoAdjust="0"/>
    <p:restoredTop sz="95233" autoAdjust="0"/>
  </p:normalViewPr>
  <p:slideViewPr>
    <p:cSldViewPr>
      <p:cViewPr>
        <p:scale>
          <a:sx n="33" d="100"/>
          <a:sy n="33" d="100"/>
        </p:scale>
        <p:origin x="2202" y="-2454"/>
      </p:cViewPr>
      <p:guideLst>
        <p:guide orient="horz" pos="5906"/>
        <p:guide pos="15069"/>
        <p:guide orient="horz" pos="11077"/>
        <p:guide pos="645"/>
        <p:guide pos="1960"/>
      </p:guideLst>
    </p:cSldViewPr>
  </p:slid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19" d="100"/>
          <a:sy n="19" d="100"/>
        </p:scale>
        <p:origin x="3972" y="1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16689763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r">
              <a:defRPr sz="5400"/>
            </a:lvl1pPr>
          </a:lstStyle>
          <a:p>
            <a:fld id="{D3ABD3E2-3EDA-4717-B2A5-236662B9595D}" type="datetimeFigureOut">
              <a:rPr lang="sk-SK" smtClean="0"/>
              <a:t>11. 9. 2025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18613" y="3116263"/>
            <a:ext cx="11022012" cy="15582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1799" tIns="205897" rIns="411799" bIns="205897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2945251" y="19740024"/>
            <a:ext cx="23568736" cy="18699107"/>
          </a:xfrm>
          <a:prstGeom prst="rect">
            <a:avLst/>
          </a:prstGeom>
        </p:spPr>
        <p:txBody>
          <a:bodyPr vert="horz" lIns="411799" tIns="205897" rIns="411799" bIns="205897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7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16689763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r">
              <a:defRPr sz="5400"/>
            </a:lvl1pPr>
          </a:lstStyle>
          <a:p>
            <a:fld id="{E6F4251F-150F-490D-B4F0-233FE392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050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9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7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26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34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43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51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68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4251F-150F-490D-B4F0-233FE392A2A7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85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70641" y="13296913"/>
            <a:ext cx="25733931" cy="9175066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41282" y="24255466"/>
            <a:ext cx="21192650" cy="109387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2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1533" y="27505385"/>
            <a:ext cx="25733931" cy="8501303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391533" y="18142064"/>
            <a:ext cx="25733931" cy="9363320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5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14335" y="62342888"/>
            <a:ext cx="44860929" cy="17632772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379849" y="62342888"/>
            <a:ext cx="44860926" cy="17632772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761" y="1714135"/>
            <a:ext cx="27247692" cy="713396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761" y="9581309"/>
            <a:ext cx="13376810" cy="3993033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13761" y="13574342"/>
            <a:ext cx="13376810" cy="24661708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5379389" y="9581309"/>
            <a:ext cx="13382065" cy="3993033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5379389" y="13574342"/>
            <a:ext cx="13382065" cy="24661708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1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7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5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763" y="1704224"/>
            <a:ext cx="9960336" cy="7252860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836768" y="1704227"/>
            <a:ext cx="16924685" cy="36531826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513763" y="8957088"/>
            <a:ext cx="9960336" cy="29278966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0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34154" y="29962635"/>
            <a:ext cx="18165128" cy="3537258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934154" y="3824596"/>
            <a:ext cx="18165128" cy="25682258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934154" y="33499894"/>
            <a:ext cx="18165128" cy="5023494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9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2686794" y="10700941"/>
            <a:ext cx="22553980" cy="227969671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014335" y="10700941"/>
            <a:ext cx="67167874" cy="227969671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13761" y="1714135"/>
            <a:ext cx="27247692" cy="7133960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761" y="9987548"/>
            <a:ext cx="27247692" cy="28248505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513761" y="39672751"/>
            <a:ext cx="7064217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344031" y="39672751"/>
            <a:ext cx="9587151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21697236" y="39672751"/>
            <a:ext cx="7064217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9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26" Type="http://schemas.openxmlformats.org/officeDocument/2006/relationships/image" Target="../media/image24.jpeg"/><Relationship Id="rId3" Type="http://schemas.openxmlformats.org/officeDocument/2006/relationships/image" Target="../media/image1.jp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20" Type="http://schemas.openxmlformats.org/officeDocument/2006/relationships/image" Target="../media/image18.jpeg"/><Relationship Id="rId29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28" Type="http://schemas.openxmlformats.org/officeDocument/2006/relationships/image" Target="../media/image26.jpeg"/><Relationship Id="rId10" Type="http://schemas.openxmlformats.org/officeDocument/2006/relationships/image" Target="../media/image8.jp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Relationship Id="rId27" Type="http://schemas.openxmlformats.org/officeDocument/2006/relationships/image" Target="../media/image25.jpeg"/><Relationship Id="rId30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597" y="1372253"/>
            <a:ext cx="10801505" cy="159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BlokTextu 92"/>
          <p:cNvSpPr txBox="1"/>
          <p:nvPr/>
        </p:nvSpPr>
        <p:spPr>
          <a:xfrm>
            <a:off x="1078396" y="29511490"/>
            <a:ext cx="64234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 err="1">
                <a:solidFill>
                  <a:schemeClr val="accent6">
                    <a:lumMod val="75000"/>
                  </a:schemeClr>
                </a:solidFill>
              </a:rPr>
              <a:t>Urbánny</a:t>
            </a:r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 vývoj </a:t>
            </a:r>
            <a:b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a migrácia obyvateľstva</a:t>
            </a:r>
          </a:p>
        </p:txBody>
      </p:sp>
      <p:sp>
        <p:nvSpPr>
          <p:cNvPr id="38" name="Obdĺžnik 37"/>
          <p:cNvSpPr/>
          <p:nvPr/>
        </p:nvSpPr>
        <p:spPr>
          <a:xfrm>
            <a:off x="792000" y="28440000"/>
            <a:ext cx="28692000" cy="135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bdĺžnik 18"/>
          <p:cNvSpPr/>
          <p:nvPr/>
        </p:nvSpPr>
        <p:spPr>
          <a:xfrm>
            <a:off x="11559799" y="3780000"/>
            <a:ext cx="17924201" cy="195612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bdĺžnik 15"/>
          <p:cNvSpPr/>
          <p:nvPr/>
        </p:nvSpPr>
        <p:spPr>
          <a:xfrm>
            <a:off x="792000" y="3780000"/>
            <a:ext cx="10555555" cy="2448000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BlokTextu 3"/>
          <p:cNvSpPr txBox="1"/>
          <p:nvPr/>
        </p:nvSpPr>
        <p:spPr>
          <a:xfrm>
            <a:off x="11802822" y="517814"/>
            <a:ext cx="17902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0000" dirty="0">
                <a:solidFill>
                  <a:schemeClr val="accent3">
                    <a:lumMod val="75000"/>
                  </a:schemeClr>
                </a:solidFill>
              </a:rPr>
              <a:t>ODDELENIE HUMÁNNEJ A REGIONÁLNEJ GEOGRAFIE</a:t>
            </a:r>
            <a:endParaRPr lang="en-US" sz="10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887389" y="5194934"/>
            <a:ext cx="45441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Vedúca oddelenia: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884597" y="9815126"/>
            <a:ext cx="4392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Pracovníci: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grpSp>
        <p:nvGrpSpPr>
          <p:cNvPr id="69" name="Skupina 68"/>
          <p:cNvGrpSpPr/>
          <p:nvPr/>
        </p:nvGrpSpPr>
        <p:grpSpPr>
          <a:xfrm>
            <a:off x="1004244" y="17946967"/>
            <a:ext cx="10309854" cy="3091998"/>
            <a:chOff x="1268024" y="8320951"/>
            <a:chExt cx="10309854" cy="3091998"/>
          </a:xfrm>
        </p:grpSpPr>
        <p:sp>
          <p:nvSpPr>
            <p:cNvPr id="26" name="BlokTextu 25"/>
            <p:cNvSpPr txBox="1"/>
            <p:nvPr/>
          </p:nvSpPr>
          <p:spPr>
            <a:xfrm>
              <a:off x="3494188" y="8320951"/>
              <a:ext cx="67687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Marián KULLA</a:t>
              </a:r>
              <a:r>
                <a:rPr lang="sk-SK" sz="4000" dirty="0"/>
                <a:t>, PhD.</a:t>
              </a:r>
            </a:p>
          </p:txBody>
        </p:sp>
        <p:sp>
          <p:nvSpPr>
            <p:cNvPr id="27" name="BlokTextu 26"/>
            <p:cNvSpPr txBox="1"/>
            <p:nvPr/>
          </p:nvSpPr>
          <p:spPr>
            <a:xfrm>
              <a:off x="5317175" y="9071523"/>
              <a:ext cx="3600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marian.kulla@upjs.sk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563</a:t>
              </a:r>
            </a:p>
            <a:p>
              <a:r>
                <a:rPr lang="sk-SK" sz="2400" dirty="0"/>
                <a:t>miestnosť: SJ2O81</a:t>
              </a:r>
            </a:p>
          </p:txBody>
        </p:sp>
        <p:sp>
          <p:nvSpPr>
            <p:cNvPr id="28" name="BlokTextu 27"/>
            <p:cNvSpPr txBox="1"/>
            <p:nvPr/>
          </p:nvSpPr>
          <p:spPr>
            <a:xfrm>
              <a:off x="5341609" y="10212620"/>
              <a:ext cx="62362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hospodárska geografia, geografia priemyslu, geografia cestovného ruchu, geografia energetiky, </a:t>
              </a:r>
              <a:r>
                <a:rPr lang="sk-SK" sz="2400" dirty="0" err="1"/>
                <a:t>rurálna</a:t>
              </a:r>
              <a:r>
                <a:rPr lang="sk-SK" sz="2400" dirty="0"/>
                <a:t> geografia</a:t>
              </a:r>
            </a:p>
          </p:txBody>
        </p:sp>
        <p:sp>
          <p:nvSpPr>
            <p:cNvPr id="29" name="BlokTextu 28"/>
            <p:cNvSpPr txBox="1"/>
            <p:nvPr/>
          </p:nvSpPr>
          <p:spPr>
            <a:xfrm>
              <a:off x="3790110" y="9071523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30" name="Obdĺžnik 29"/>
            <p:cNvSpPr/>
            <p:nvPr/>
          </p:nvSpPr>
          <p:spPr>
            <a:xfrm>
              <a:off x="3787554" y="10216038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44" t="8110" r="11772" b="11675"/>
            <a:stretch/>
          </p:blipFill>
          <p:spPr bwMode="auto">
            <a:xfrm>
              <a:off x="1268024" y="8625722"/>
              <a:ext cx="2136164" cy="254385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" name="BlokTextu 45"/>
          <p:cNvSpPr txBox="1"/>
          <p:nvPr/>
        </p:nvSpPr>
        <p:spPr>
          <a:xfrm>
            <a:off x="835410" y="3837090"/>
            <a:ext cx="440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Zamestnanci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47" name="BlokTextu 46"/>
          <p:cNvSpPr txBox="1"/>
          <p:nvPr/>
        </p:nvSpPr>
        <p:spPr>
          <a:xfrm>
            <a:off x="11944032" y="3842056"/>
            <a:ext cx="440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Výučba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51" name="BlokTextu 50"/>
          <p:cNvSpPr txBox="1"/>
          <p:nvPr/>
        </p:nvSpPr>
        <p:spPr>
          <a:xfrm>
            <a:off x="11945790" y="4991340"/>
            <a:ext cx="3291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/>
              <a:t>Bakalársky stupeň</a:t>
            </a:r>
            <a:endParaRPr lang="en-US" sz="3200" b="1" dirty="0"/>
          </a:p>
        </p:txBody>
      </p:sp>
      <p:sp>
        <p:nvSpPr>
          <p:cNvPr id="57" name="BlokTextu 56"/>
          <p:cNvSpPr txBox="1"/>
          <p:nvPr/>
        </p:nvSpPr>
        <p:spPr>
          <a:xfrm>
            <a:off x="11681222" y="9304537"/>
            <a:ext cx="563152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Geografia obyvateľstva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Študenti získajú vedomosti o zákonitostiach a metodológii výskumu dynamiky a štruktúry (statiky) obyvateľstva na Slovensku a vo svete.</a:t>
            </a:r>
          </a:p>
        </p:txBody>
      </p:sp>
      <p:sp>
        <p:nvSpPr>
          <p:cNvPr id="63" name="BlokTextu 62"/>
          <p:cNvSpPr txBox="1"/>
          <p:nvPr/>
        </p:nvSpPr>
        <p:spPr>
          <a:xfrm>
            <a:off x="11819240" y="23528727"/>
            <a:ext cx="760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Veda a výskum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65" name="BlokTextu 64"/>
          <p:cNvSpPr txBox="1"/>
          <p:nvPr/>
        </p:nvSpPr>
        <p:spPr>
          <a:xfrm>
            <a:off x="11819240" y="24448864"/>
            <a:ext cx="538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Vybrané projekty: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4" name="BlokTextu 73"/>
          <p:cNvSpPr txBox="1"/>
          <p:nvPr/>
        </p:nvSpPr>
        <p:spPr>
          <a:xfrm>
            <a:off x="952030" y="28642329"/>
            <a:ext cx="6993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Vybrané oblasti výskumu: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91" name="Obdĺžnik 90"/>
          <p:cNvSpPr/>
          <p:nvPr/>
        </p:nvSpPr>
        <p:spPr>
          <a:xfrm>
            <a:off x="968926" y="29510049"/>
            <a:ext cx="13952656" cy="56269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bdĺžnik 101"/>
          <p:cNvSpPr/>
          <p:nvPr/>
        </p:nvSpPr>
        <p:spPr>
          <a:xfrm>
            <a:off x="968926" y="35342734"/>
            <a:ext cx="13960038" cy="650941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BlokTextu 103"/>
          <p:cNvSpPr txBox="1"/>
          <p:nvPr/>
        </p:nvSpPr>
        <p:spPr>
          <a:xfrm>
            <a:off x="1093159" y="35342733"/>
            <a:ext cx="13573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sk-SK" sz="4000" dirty="0">
                <a:solidFill>
                  <a:schemeClr val="accent6">
                    <a:lumMod val="75000"/>
                  </a:schemeClr>
                </a:solidFill>
              </a:rPr>
              <a:t>Regionálna geografia</a:t>
            </a:r>
          </a:p>
        </p:txBody>
      </p:sp>
      <p:sp>
        <p:nvSpPr>
          <p:cNvPr id="126" name="BlokTextu 125"/>
          <p:cNvSpPr txBox="1"/>
          <p:nvPr/>
        </p:nvSpPr>
        <p:spPr>
          <a:xfrm>
            <a:off x="1123666" y="36004291"/>
            <a:ext cx="64531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600" dirty="0"/>
              <a:t>Ekonomika </a:t>
            </a:r>
            <a:r>
              <a:rPr lang="sk-SK" sz="2600" dirty="0" err="1"/>
              <a:t>rurálnych</a:t>
            </a:r>
            <a:r>
              <a:rPr lang="sk-SK" sz="2600" dirty="0"/>
              <a:t> regiónov Slovenska</a:t>
            </a:r>
            <a:endParaRPr lang="sk-SK" sz="2600" kern="0" dirty="0"/>
          </a:p>
        </p:txBody>
      </p:sp>
      <p:sp>
        <p:nvSpPr>
          <p:cNvPr id="131" name="BlokTextu 130"/>
          <p:cNvSpPr txBox="1"/>
          <p:nvPr/>
        </p:nvSpPr>
        <p:spPr>
          <a:xfrm>
            <a:off x="8426810" y="36004291"/>
            <a:ext cx="76150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/>
              <a:t>Denná dochádzka za prácou na Slovensku</a:t>
            </a:r>
            <a:endParaRPr lang="sk-SK" sz="2600" kern="0" dirty="0"/>
          </a:p>
        </p:txBody>
      </p:sp>
      <p:sp>
        <p:nvSpPr>
          <p:cNvPr id="72" name="Obdĺžnik 71"/>
          <p:cNvSpPr/>
          <p:nvPr/>
        </p:nvSpPr>
        <p:spPr>
          <a:xfrm>
            <a:off x="540000" y="540000"/>
            <a:ext cx="29196000" cy="4172400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BlokTextu 118"/>
          <p:cNvSpPr txBox="1"/>
          <p:nvPr/>
        </p:nvSpPr>
        <p:spPr>
          <a:xfrm>
            <a:off x="8195282" y="40875223"/>
            <a:ext cx="6583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GÁBOR, Š., PREGI, L. (2023). Spatial differentiation of daily commuting to work in Slovakia by modes of transport. </a:t>
            </a:r>
            <a:r>
              <a:rPr lang="en-US" sz="1800" i="1" dirty="0" err="1"/>
              <a:t>Geographia</a:t>
            </a:r>
            <a:r>
              <a:rPr lang="en-US" sz="1800" i="1" dirty="0"/>
              <a:t> </a:t>
            </a:r>
            <a:r>
              <a:rPr lang="en-US" sz="1800" i="1" dirty="0" err="1"/>
              <a:t>Cassoviensis</a:t>
            </a:r>
            <a:r>
              <a:rPr lang="en-US" sz="1800" dirty="0"/>
              <a:t>, </a:t>
            </a:r>
            <a:r>
              <a:rPr lang="sk-SK" sz="1800" dirty="0"/>
              <a:t>17</a:t>
            </a:r>
            <a:r>
              <a:rPr lang="en-US" sz="1800" dirty="0"/>
              <a:t>(2), 150-175.</a:t>
            </a:r>
            <a:endParaRPr lang="sk-SK" sz="1800" dirty="0"/>
          </a:p>
        </p:txBody>
      </p:sp>
      <p:grpSp>
        <p:nvGrpSpPr>
          <p:cNvPr id="68" name="Skupina 67"/>
          <p:cNvGrpSpPr/>
          <p:nvPr/>
        </p:nvGrpSpPr>
        <p:grpSpPr>
          <a:xfrm>
            <a:off x="3230408" y="10923603"/>
            <a:ext cx="8330512" cy="2719493"/>
            <a:chOff x="3438793" y="11457285"/>
            <a:chExt cx="8330512" cy="2719493"/>
          </a:xfrm>
        </p:grpSpPr>
        <p:sp>
          <p:nvSpPr>
            <p:cNvPr id="33" name="BlokTextu 32"/>
            <p:cNvSpPr txBox="1"/>
            <p:nvPr/>
          </p:nvSpPr>
          <p:spPr>
            <a:xfrm>
              <a:off x="3438793" y="11457285"/>
              <a:ext cx="83305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RNDr. </a:t>
              </a:r>
              <a:r>
                <a:rPr lang="sk-SK" sz="4000" b="1" dirty="0"/>
                <a:t>Stela CSACHOVÁ</a:t>
              </a:r>
              <a:r>
                <a:rPr lang="sk-SK" sz="4000" dirty="0"/>
                <a:t>, PhD.</a:t>
              </a:r>
            </a:p>
          </p:txBody>
        </p:sp>
        <p:sp>
          <p:nvSpPr>
            <p:cNvPr id="34" name="BlokTextu 33"/>
            <p:cNvSpPr txBox="1"/>
            <p:nvPr/>
          </p:nvSpPr>
          <p:spPr>
            <a:xfrm>
              <a:off x="5314619" y="12224334"/>
              <a:ext cx="3600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stela.csachova@upjs.sk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582</a:t>
              </a:r>
            </a:p>
            <a:p>
              <a:r>
                <a:rPr lang="sk-SK" sz="2400" dirty="0"/>
                <a:t>miestnosť: SJ2O74</a:t>
              </a:r>
            </a:p>
            <a:p>
              <a:endParaRPr lang="sk-SK" sz="2400" dirty="0"/>
            </a:p>
          </p:txBody>
        </p:sp>
        <p:sp>
          <p:nvSpPr>
            <p:cNvPr id="35" name="BlokTextu 34"/>
            <p:cNvSpPr txBox="1"/>
            <p:nvPr/>
          </p:nvSpPr>
          <p:spPr>
            <a:xfrm>
              <a:off x="5341609" y="13345781"/>
              <a:ext cx="60608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didaktika geografie, politická geografia, geografia verejnej správy,</a:t>
              </a:r>
            </a:p>
          </p:txBody>
        </p:sp>
        <p:sp>
          <p:nvSpPr>
            <p:cNvPr id="36" name="BlokTextu 35"/>
            <p:cNvSpPr txBox="1"/>
            <p:nvPr/>
          </p:nvSpPr>
          <p:spPr>
            <a:xfrm>
              <a:off x="3787554" y="1222433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37" name="Obdĺžnik 36"/>
            <p:cNvSpPr/>
            <p:nvPr/>
          </p:nvSpPr>
          <p:spPr>
            <a:xfrm>
              <a:off x="3787554" y="13349199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</p:grpSp>
      <p:sp>
        <p:nvSpPr>
          <p:cNvPr id="49" name="Obdĺžnik 48"/>
          <p:cNvSpPr/>
          <p:nvPr/>
        </p:nvSpPr>
        <p:spPr>
          <a:xfrm>
            <a:off x="15209442" y="29510049"/>
            <a:ext cx="14113912" cy="56316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BlokTextu 78"/>
          <p:cNvSpPr txBox="1"/>
          <p:nvPr/>
        </p:nvSpPr>
        <p:spPr>
          <a:xfrm>
            <a:off x="15300557" y="29538785"/>
            <a:ext cx="1402262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k-SK" altLang="sk-SK" sz="4000" spc="-20" dirty="0">
                <a:solidFill>
                  <a:schemeClr val="accent6">
                    <a:lumMod val="75000"/>
                  </a:schemeClr>
                </a:solidFill>
              </a:rPr>
              <a:t>Štruktúra a dynamika obyvateľstva </a:t>
            </a:r>
          </a:p>
        </p:txBody>
      </p:sp>
      <p:sp>
        <p:nvSpPr>
          <p:cNvPr id="149" name="BlokTextu 148"/>
          <p:cNvSpPr txBox="1"/>
          <p:nvPr/>
        </p:nvSpPr>
        <p:spPr>
          <a:xfrm>
            <a:off x="15273034" y="34262984"/>
            <a:ext cx="6915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spc="-30" dirty="0"/>
              <a:t>PREGI, L., NOVOTNÝ, L. (2022). Impact of migration and natural </a:t>
            </a:r>
            <a:r>
              <a:rPr lang="sk-SK" sz="1800" spc="-30" dirty="0"/>
              <a:t>r</a:t>
            </a:r>
            <a:r>
              <a:rPr lang="en-US" sz="1800" spc="-30" dirty="0" err="1"/>
              <a:t>eproduction</a:t>
            </a:r>
            <a:r>
              <a:rPr lang="en-US" sz="1800" spc="-30" dirty="0"/>
              <a:t> on the development of the Slovak</a:t>
            </a:r>
            <a:r>
              <a:rPr lang="sk-SK" sz="1800" spc="-30" dirty="0"/>
              <a:t>-</a:t>
            </a:r>
            <a:r>
              <a:rPr lang="en-US" sz="1800" spc="-30" dirty="0"/>
              <a:t>Hungarian ethnic </a:t>
            </a:r>
            <a:r>
              <a:rPr lang="en-US" sz="1800" spc="-40" dirty="0"/>
              <a:t>boundary in eastern Slovakia, 1991</a:t>
            </a:r>
            <a:r>
              <a:rPr lang="sk-SK" sz="1800" spc="-40" dirty="0"/>
              <a:t>-</a:t>
            </a:r>
            <a:r>
              <a:rPr lang="en-US" sz="1800" spc="-40" dirty="0"/>
              <a:t>2018. </a:t>
            </a:r>
            <a:r>
              <a:rPr lang="en-US" sz="1800" i="1" spc="-40" dirty="0"/>
              <a:t>Regional Statistics</a:t>
            </a:r>
            <a:r>
              <a:rPr lang="en-US" sz="1800" spc="-40" dirty="0"/>
              <a:t>, 12</a:t>
            </a:r>
            <a:r>
              <a:rPr lang="sk-SK" sz="1800" spc="-40" dirty="0"/>
              <a:t>(1), 77-103.</a:t>
            </a:r>
            <a:r>
              <a:rPr lang="en-US" sz="1800" spc="-40" dirty="0"/>
              <a:t> </a:t>
            </a:r>
            <a:endParaRPr lang="sk-SK" sz="1800" kern="0" spc="-40" dirty="0"/>
          </a:p>
        </p:txBody>
      </p:sp>
      <p:sp>
        <p:nvSpPr>
          <p:cNvPr id="121" name="Obdĺžnik 120"/>
          <p:cNvSpPr/>
          <p:nvPr/>
        </p:nvSpPr>
        <p:spPr>
          <a:xfrm>
            <a:off x="11560920" y="23457057"/>
            <a:ext cx="17923079" cy="480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BlokTextu 65"/>
          <p:cNvSpPr txBox="1"/>
          <p:nvPr/>
        </p:nvSpPr>
        <p:spPr>
          <a:xfrm>
            <a:off x="11751983" y="25392058"/>
            <a:ext cx="17459091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sk-SK" sz="2800" dirty="0"/>
              <a:t>VEGA 1/0768/24: </a:t>
            </a:r>
            <a:r>
              <a:rPr lang="sk-SK" sz="2800" dirty="0" err="1">
                <a:solidFill>
                  <a:srgbClr val="000000"/>
                </a:solidFill>
                <a:ea typeface="+mn-lt"/>
                <a:cs typeface="+mn-lt"/>
              </a:rPr>
              <a:t>Multimierkové</a:t>
            </a:r>
            <a:r>
              <a:rPr lang="sk-SK" sz="2800" dirty="0">
                <a:solidFill>
                  <a:srgbClr val="000000"/>
                </a:solidFill>
                <a:ea typeface="+mn-lt"/>
                <a:cs typeface="+mn-lt"/>
              </a:rPr>
              <a:t> hodnotenie priestorovej variability sociálno-ekonomickej stratifikácie obyvateľstva</a:t>
            </a:r>
            <a:endParaRPr lang="sk-SK" sz="2800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r>
              <a:rPr lang="sk-SK" sz="2800" dirty="0">
                <a:solidFill>
                  <a:srgbClr val="000000"/>
                </a:solidFill>
                <a:ea typeface="+mn-lt"/>
                <a:cs typeface="+mn-lt"/>
              </a:rPr>
              <a:t>APVV-23-0210: Prehrievanie mesta: dôsledky, zmierňovanie a percepcia</a:t>
            </a:r>
            <a:endParaRPr lang="sk-SK" dirty="0"/>
          </a:p>
          <a:p>
            <a:pPr>
              <a:spcAft>
                <a:spcPts val="600"/>
              </a:spcAft>
            </a:pPr>
            <a:r>
              <a:rPr lang="sk-SK" sz="2800" dirty="0">
                <a:solidFill>
                  <a:srgbClr val="000000"/>
                </a:solidFill>
                <a:ea typeface="+mn-lt"/>
                <a:cs typeface="+mn-lt"/>
              </a:rPr>
              <a:t>ESA AO/1-11889/23/I-DT: </a:t>
            </a:r>
            <a:r>
              <a:rPr lang="sk-SK" sz="2800" dirty="0" err="1">
                <a:solidFill>
                  <a:srgbClr val="000000"/>
                </a:solidFill>
                <a:ea typeface="+mn-lt"/>
                <a:cs typeface="+mn-lt"/>
              </a:rPr>
              <a:t>Development</a:t>
            </a:r>
            <a:r>
              <a:rPr lang="sk-SK" sz="2800" dirty="0">
                <a:solidFill>
                  <a:srgbClr val="000000"/>
                </a:solidFill>
                <a:ea typeface="+mn-lt"/>
                <a:cs typeface="+mn-lt"/>
              </a:rPr>
              <a:t> and </a:t>
            </a:r>
            <a:r>
              <a:rPr lang="sk-SK" sz="2800" dirty="0" err="1">
                <a:solidFill>
                  <a:srgbClr val="000000"/>
                </a:solidFill>
                <a:ea typeface="+mn-lt"/>
                <a:cs typeface="+mn-lt"/>
              </a:rPr>
              <a:t>Verification</a:t>
            </a:r>
            <a:r>
              <a:rPr lang="sk-SK" sz="2800" dirty="0">
                <a:solidFill>
                  <a:srgbClr val="000000"/>
                </a:solidFill>
                <a:ea typeface="+mn-lt"/>
                <a:cs typeface="+mn-lt"/>
              </a:rPr>
              <a:t> of Urban </a:t>
            </a:r>
            <a:r>
              <a:rPr lang="sk-SK" sz="2800" dirty="0" err="1">
                <a:solidFill>
                  <a:srgbClr val="000000"/>
                </a:solidFill>
                <a:ea typeface="+mn-lt"/>
                <a:cs typeface="+mn-lt"/>
              </a:rPr>
              <a:t>Analytics</a:t>
            </a:r>
            <a:r>
              <a:rPr lang="sk-SK" sz="2800" dirty="0">
                <a:solidFill>
                  <a:srgbClr val="000000"/>
                </a:solidFill>
                <a:ea typeface="+mn-lt"/>
                <a:cs typeface="+mn-lt"/>
              </a:rPr>
              <a:t> (URBANA)</a:t>
            </a:r>
            <a:endParaRPr lang="sk-SK" sz="2800" dirty="0"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sk-SK" sz="28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VVGS ESGV (Plán obnovy a odolnosti)/09I03-03-V05-00008: Dištančná diferenciácia selektívnej migrácie na Slovensku</a:t>
            </a:r>
            <a:endParaRPr lang="sk-SK" dirty="0"/>
          </a:p>
          <a:p>
            <a:pPr>
              <a:spcAft>
                <a:spcPts val="600"/>
              </a:spcAft>
            </a:pPr>
            <a:r>
              <a:rPr lang="sk-SK" sz="2800" dirty="0" err="1">
                <a:solidFill>
                  <a:srgbClr val="000000"/>
                </a:solidFill>
                <a:ea typeface="+mn-lt"/>
                <a:cs typeface="+mn-lt"/>
              </a:rPr>
              <a:t>DiTEdu</a:t>
            </a:r>
            <a:r>
              <a:rPr lang="sk-SK" sz="2800" dirty="0">
                <a:solidFill>
                  <a:srgbClr val="000000"/>
                </a:solidFill>
                <a:ea typeface="+mn-lt"/>
                <a:cs typeface="+mn-lt"/>
              </a:rPr>
              <a:t>: Národný projekt Digitálna transformácia vzdelávania a školy </a:t>
            </a:r>
          </a:p>
        </p:txBody>
      </p:sp>
      <p:sp>
        <p:nvSpPr>
          <p:cNvPr id="106" name="BlokTextu 105"/>
          <p:cNvSpPr txBox="1"/>
          <p:nvPr/>
        </p:nvSpPr>
        <p:spPr>
          <a:xfrm>
            <a:off x="17489656" y="4997367"/>
            <a:ext cx="4349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/>
              <a:t>Magisterský stupeň</a:t>
            </a:r>
            <a:endParaRPr lang="en-US" sz="3200" b="1" dirty="0"/>
          </a:p>
        </p:txBody>
      </p:sp>
      <p:sp>
        <p:nvSpPr>
          <p:cNvPr id="109" name="BlokTextu 108"/>
          <p:cNvSpPr txBox="1"/>
          <p:nvPr/>
        </p:nvSpPr>
        <p:spPr>
          <a:xfrm>
            <a:off x="17635630" y="9304537"/>
            <a:ext cx="5992048" cy="1892826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spc="-40" dirty="0"/>
              <a:t>Regionálna geografia, regionalizácia a taxonómia</a:t>
            </a:r>
          </a:p>
          <a:p>
            <a:pPr>
              <a:spcAft>
                <a:spcPts val="600"/>
              </a:spcAft>
            </a:pPr>
            <a:r>
              <a:rPr lang="sk-SK" sz="2200" spc="-10" dirty="0"/>
              <a:t>Študenti si prehĺbia poznatky o vlastnostiach regionálnej geografie ako vedy, jej vybraných metódach a konceptoch s osobitným dôrazom </a:t>
            </a:r>
            <a:br>
              <a:rPr lang="sk-SK" sz="2200" spc="-10" dirty="0"/>
            </a:br>
            <a:r>
              <a:rPr lang="sk-SK" sz="2200" spc="-10" dirty="0"/>
              <a:t>na regionálnu taxonómiu, a ich aplikáciách v praxi. </a:t>
            </a:r>
          </a:p>
        </p:txBody>
      </p:sp>
      <p:sp>
        <p:nvSpPr>
          <p:cNvPr id="112" name="BlokTextu 111"/>
          <p:cNvSpPr txBox="1"/>
          <p:nvPr/>
        </p:nvSpPr>
        <p:spPr>
          <a:xfrm>
            <a:off x="11746642" y="14849153"/>
            <a:ext cx="574301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Ekonomická geografia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Študenti sa oboznámia so základnými teoretickými východiskami a metódami výskumu v ekonomickej geografii a v rámci nej geografie poľnohospodárstva, lesného hospodárstva, priemyslu, dopravy, cestovného ruchu, obchodu a vybraných odvetví kvartérneho sektora.</a:t>
            </a:r>
          </a:p>
        </p:txBody>
      </p:sp>
      <p:pic>
        <p:nvPicPr>
          <p:cNvPr id="50" name="Obrázok 4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036" y="5555481"/>
            <a:ext cx="4933733" cy="3700300"/>
          </a:xfrm>
          <a:prstGeom prst="rect">
            <a:avLst/>
          </a:prstGeom>
        </p:spPr>
      </p:pic>
      <p:pic>
        <p:nvPicPr>
          <p:cNvPr id="114" name="Picture 2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4" b="12447"/>
          <a:stretch/>
        </p:blipFill>
        <p:spPr bwMode="auto">
          <a:xfrm>
            <a:off x="11905402" y="11752809"/>
            <a:ext cx="5536460" cy="29955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BlokTextu 116"/>
          <p:cNvSpPr txBox="1"/>
          <p:nvPr/>
        </p:nvSpPr>
        <p:spPr>
          <a:xfrm>
            <a:off x="11725962" y="21309255"/>
            <a:ext cx="551877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/>
              <a:t>Humánna geografia Slovenskej republiky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Študenti nadobudnú komplexné poznatky o jednotlivých zložkách humánnogeografickej sféry v rámci Slovenska ako celku i v jeho regiónoch. </a:t>
            </a:r>
          </a:p>
        </p:txBody>
      </p:sp>
      <p:sp>
        <p:nvSpPr>
          <p:cNvPr id="118" name="BlokTextu 117"/>
          <p:cNvSpPr txBox="1"/>
          <p:nvPr/>
        </p:nvSpPr>
        <p:spPr>
          <a:xfrm>
            <a:off x="17587391" y="14848144"/>
            <a:ext cx="532864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dirty="0" err="1"/>
              <a:t>Urbánna</a:t>
            </a:r>
            <a:r>
              <a:rPr lang="sk-SK" sz="2400" b="1" dirty="0"/>
              <a:t> a </a:t>
            </a:r>
            <a:r>
              <a:rPr lang="sk-SK" sz="2400" b="1" dirty="0" err="1"/>
              <a:t>rurálna</a:t>
            </a:r>
            <a:r>
              <a:rPr lang="sk-SK" sz="2400" b="1" dirty="0"/>
              <a:t> geografia</a:t>
            </a:r>
          </a:p>
          <a:p>
            <a:pPr>
              <a:spcAft>
                <a:spcPts val="600"/>
              </a:spcAft>
            </a:pPr>
            <a:r>
              <a:rPr lang="sk-SK" sz="2200" dirty="0"/>
              <a:t>Študenti nadobudnú teoreticko-metodologický základ </a:t>
            </a:r>
            <a:r>
              <a:rPr lang="sk-SK" sz="2200" dirty="0" err="1"/>
              <a:t>urbánnej</a:t>
            </a:r>
            <a:r>
              <a:rPr lang="sk-SK" sz="2200" dirty="0"/>
              <a:t> a </a:t>
            </a:r>
            <a:r>
              <a:rPr lang="sk-SK" sz="2200" dirty="0" err="1"/>
              <a:t>rurálnej</a:t>
            </a:r>
            <a:r>
              <a:rPr lang="sk-SK" sz="2200" dirty="0"/>
              <a:t> geografie vo všeobecnosti a s aplikáciou v jednotlivých regiónoch sveta. </a:t>
            </a:r>
          </a:p>
        </p:txBody>
      </p:sp>
      <p:sp>
        <p:nvSpPr>
          <p:cNvPr id="122" name="BlokTextu 121"/>
          <p:cNvSpPr txBox="1"/>
          <p:nvPr/>
        </p:nvSpPr>
        <p:spPr>
          <a:xfrm>
            <a:off x="17585878" y="21309255"/>
            <a:ext cx="576064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sk-SK" sz="2400" b="1" dirty="0"/>
              <a:t>Strategické a územné plánovanie</a:t>
            </a:r>
          </a:p>
          <a:p>
            <a:pPr>
              <a:spcAft>
                <a:spcPts val="600"/>
              </a:spcAft>
            </a:pPr>
            <a:r>
              <a:rPr lang="sk-SK" sz="2200" spc="-20" dirty="0"/>
              <a:t>Študenti sa oboznámia so základnými poznatkami o územnom a strategickom plánovaní, s právnym rámcom, s tvorbou, obstarávaním, prerokúvaním a schvaľovaním územnoplánovacej dokumentácie.</a:t>
            </a:r>
          </a:p>
        </p:txBody>
      </p:sp>
      <p:pic>
        <p:nvPicPr>
          <p:cNvPr id="67" name="Obrázok 6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" r="5284"/>
          <a:stretch/>
        </p:blipFill>
        <p:spPr>
          <a:xfrm>
            <a:off x="17801902" y="11781945"/>
            <a:ext cx="5334702" cy="2995200"/>
          </a:xfrm>
          <a:prstGeom prst="rect">
            <a:avLst/>
          </a:prstGeom>
        </p:spPr>
      </p:pic>
      <p:pic>
        <p:nvPicPr>
          <p:cNvPr id="77" name="Obrázok 7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0257" y="17515161"/>
            <a:ext cx="4699718" cy="3699553"/>
          </a:xfrm>
          <a:prstGeom prst="rect">
            <a:avLst/>
          </a:prstGeom>
        </p:spPr>
      </p:pic>
      <p:sp>
        <p:nvSpPr>
          <p:cNvPr id="107" name="Obdĺžnik 106"/>
          <p:cNvSpPr/>
          <p:nvPr/>
        </p:nvSpPr>
        <p:spPr>
          <a:xfrm>
            <a:off x="15226462" y="35350642"/>
            <a:ext cx="14096891" cy="6501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9875" y="5576115"/>
            <a:ext cx="5234595" cy="3700800"/>
          </a:xfrm>
          <a:prstGeom prst="rect">
            <a:avLst/>
          </a:prstGeom>
        </p:spPr>
      </p:pic>
      <p:sp>
        <p:nvSpPr>
          <p:cNvPr id="94" name="BlokTextu 93"/>
          <p:cNvSpPr txBox="1"/>
          <p:nvPr/>
        </p:nvSpPr>
        <p:spPr>
          <a:xfrm>
            <a:off x="1024038" y="31944080"/>
            <a:ext cx="74800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NOVOTNÝ, L., PREGI, L. NOVOTNÁ, L. (202</a:t>
            </a:r>
            <a:r>
              <a:rPr lang="sk-SK" sz="1800" dirty="0"/>
              <a:t>4</a:t>
            </a:r>
            <a:r>
              <a:rPr lang="en-GB" sz="1800" dirty="0"/>
              <a:t>). East-west or up the urban hierarchy? Internal migration patterns in Slovakia since post-socialist transformation to COVID-19 pandemic. </a:t>
            </a:r>
            <a:r>
              <a:rPr lang="en-GB" sz="1800" i="1" dirty="0"/>
              <a:t>Eurasian Geography and Economics. Accepted </a:t>
            </a:r>
            <a:endParaRPr lang="sk-SK" sz="1800" i="1" dirty="0"/>
          </a:p>
          <a:p>
            <a:endParaRPr lang="en-US" sz="1800" dirty="0"/>
          </a:p>
          <a:p>
            <a:r>
              <a:rPr lang="en-US" sz="1800" dirty="0"/>
              <a:t>NOVOTNÝ, L. (2019). Impact of Migration on Rural Regions in Post-socialist Slovakia. In. </a:t>
            </a:r>
            <a:r>
              <a:rPr lang="en-US" sz="1800" dirty="0" err="1"/>
              <a:t>Bański</a:t>
            </a:r>
            <a:r>
              <a:rPr lang="en-US" sz="1800" dirty="0"/>
              <a:t>, J. ed. </a:t>
            </a:r>
            <a:r>
              <a:rPr lang="en-US" sz="1800" i="1" dirty="0"/>
              <a:t>Three Decades of Transformation in the East-Central European Countryside</a:t>
            </a:r>
            <a:r>
              <a:rPr lang="en-US" sz="1800" dirty="0"/>
              <a:t>. Cham (Springer), pp. 165-189.</a:t>
            </a:r>
            <a:endParaRPr lang="sk-SK" sz="1800" dirty="0"/>
          </a:p>
          <a:p>
            <a:endParaRPr lang="sk-SK" sz="1800" dirty="0"/>
          </a:p>
          <a:p>
            <a:r>
              <a:rPr lang="en-US" sz="1800" dirty="0"/>
              <a:t>PREGI, L., NOVOTNÝ, L. (2019). Selective migration of population in functional urban regions of Slovakia. </a:t>
            </a:r>
            <a:r>
              <a:rPr lang="en-US" sz="1800" i="1" dirty="0"/>
              <a:t>Journal of Maps</a:t>
            </a:r>
            <a:r>
              <a:rPr lang="en-US" sz="1800" dirty="0"/>
              <a:t>, 15 (1), 94-102.</a:t>
            </a:r>
            <a:endParaRPr lang="sk-SK" sz="1800" dirty="0"/>
          </a:p>
        </p:txBody>
      </p:sp>
      <p:sp>
        <p:nvSpPr>
          <p:cNvPr id="103" name="BlokTextu 102"/>
          <p:cNvSpPr txBox="1"/>
          <p:nvPr/>
        </p:nvSpPr>
        <p:spPr>
          <a:xfrm>
            <a:off x="1041808" y="41181891"/>
            <a:ext cx="6991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NOVOTNÝ, L., KULLA., M., NESTOROVÁ-DICKÁ, J., PREGI, L., (202</a:t>
            </a:r>
            <a:r>
              <a:rPr lang="sk-SK" sz="1800" dirty="0"/>
              <a:t>3</a:t>
            </a:r>
            <a:r>
              <a:rPr lang="en-US" sz="1800" dirty="0"/>
              <a:t>). Three decades of economic changes of rural Slovakia. </a:t>
            </a:r>
            <a:r>
              <a:rPr lang="en-US" sz="1800" i="1" dirty="0"/>
              <a:t>Europa XXI</a:t>
            </a:r>
            <a:r>
              <a:rPr lang="en-US" sz="1800" dirty="0"/>
              <a:t>, 44, 7.</a:t>
            </a:r>
            <a:endParaRPr lang="sk-SK" sz="1800" dirty="0"/>
          </a:p>
        </p:txBody>
      </p:sp>
      <p:pic>
        <p:nvPicPr>
          <p:cNvPr id="13" name="Obrázok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0" r="28847"/>
          <a:stretch/>
        </p:blipFill>
        <p:spPr>
          <a:xfrm>
            <a:off x="998161" y="11176745"/>
            <a:ext cx="2160240" cy="2556000"/>
          </a:xfrm>
          <a:prstGeom prst="rect">
            <a:avLst/>
          </a:prstGeom>
        </p:spPr>
      </p:pic>
      <p:grpSp>
        <p:nvGrpSpPr>
          <p:cNvPr id="9" name="Skupina 8"/>
          <p:cNvGrpSpPr/>
          <p:nvPr/>
        </p:nvGrpSpPr>
        <p:grpSpPr>
          <a:xfrm>
            <a:off x="1037047" y="21619375"/>
            <a:ext cx="10319349" cy="2794957"/>
            <a:chOff x="998160" y="6385227"/>
            <a:chExt cx="10319349" cy="2794957"/>
          </a:xfrm>
        </p:grpSpPr>
        <p:grpSp>
          <p:nvGrpSpPr>
            <p:cNvPr id="71" name="Skupina 70"/>
            <p:cNvGrpSpPr/>
            <p:nvPr/>
          </p:nvGrpSpPr>
          <p:grpSpPr>
            <a:xfrm>
              <a:off x="3230408" y="6385227"/>
              <a:ext cx="8087101" cy="2794957"/>
              <a:chOff x="3538954" y="5160989"/>
              <a:chExt cx="8087101" cy="2794957"/>
            </a:xfrm>
          </p:grpSpPr>
          <p:sp>
            <p:nvSpPr>
              <p:cNvPr id="10" name="BlokTextu 9"/>
              <p:cNvSpPr txBox="1"/>
              <p:nvPr/>
            </p:nvSpPr>
            <p:spPr>
              <a:xfrm>
                <a:off x="3538954" y="5160989"/>
                <a:ext cx="808710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4400" dirty="0"/>
                  <a:t>doc. Mgr. </a:t>
                </a:r>
                <a:r>
                  <a:rPr lang="sk-SK" sz="4400" b="1" dirty="0"/>
                  <a:t>Ladislav </a:t>
                </a:r>
                <a:r>
                  <a:rPr lang="sk-SK" sz="4000" b="1" dirty="0"/>
                  <a:t>NOVOTNÝ</a:t>
                </a:r>
                <a:r>
                  <a:rPr lang="sk-SK" sz="4400" dirty="0"/>
                  <a:t>, PhD.</a:t>
                </a:r>
              </a:p>
            </p:txBody>
          </p:sp>
          <p:sp>
            <p:nvSpPr>
              <p:cNvPr id="8" name="BlokTextu 7"/>
              <p:cNvSpPr txBox="1"/>
              <p:nvPr/>
            </p:nvSpPr>
            <p:spPr>
              <a:xfrm>
                <a:off x="5317175" y="5928038"/>
                <a:ext cx="36004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ladislav.novotny@upjs.sk</a:t>
                </a:r>
              </a:p>
              <a:p>
                <a:r>
                  <a:rPr lang="sk-SK" sz="2400" dirty="0"/>
                  <a:t>tel.: 0</a:t>
                </a:r>
                <a:r>
                  <a:rPr lang="en-US" sz="2400" dirty="0"/>
                  <a:t>55</a:t>
                </a:r>
                <a:r>
                  <a:rPr lang="sk-SK" sz="2400" dirty="0"/>
                  <a:t> </a:t>
                </a:r>
                <a:r>
                  <a:rPr lang="en-US" sz="2400" dirty="0"/>
                  <a:t>234</a:t>
                </a:r>
                <a:r>
                  <a:rPr lang="sk-SK" sz="2400" dirty="0"/>
                  <a:t> </a:t>
                </a:r>
                <a:r>
                  <a:rPr lang="en-US" sz="2400" dirty="0"/>
                  <a:t>2</a:t>
                </a:r>
                <a:r>
                  <a:rPr lang="sk-SK" sz="2400" dirty="0"/>
                  <a:t>591</a:t>
                </a:r>
              </a:p>
              <a:p>
                <a:r>
                  <a:rPr lang="sk-SK" sz="2400" dirty="0"/>
                  <a:t>miestnosť: SJ2O82A</a:t>
                </a:r>
              </a:p>
              <a:p>
                <a:endParaRPr lang="sk-SK" sz="2400" dirty="0"/>
              </a:p>
            </p:txBody>
          </p:sp>
          <p:sp>
            <p:nvSpPr>
              <p:cNvPr id="17" name="BlokTextu 16"/>
              <p:cNvSpPr txBox="1"/>
              <p:nvPr/>
            </p:nvSpPr>
            <p:spPr>
              <a:xfrm>
                <a:off x="5344164" y="7124949"/>
                <a:ext cx="61446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regionálna geografia, priestorový pohyb a štruktúra obyvateľstva, migrácia a ľudský kapitál</a:t>
                </a:r>
              </a:p>
            </p:txBody>
          </p:sp>
          <p:sp>
            <p:nvSpPr>
              <p:cNvPr id="18" name="BlokTextu 17"/>
              <p:cNvSpPr txBox="1"/>
              <p:nvPr/>
            </p:nvSpPr>
            <p:spPr>
              <a:xfrm>
                <a:off x="3790110" y="5928038"/>
                <a:ext cx="15270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b="1" dirty="0"/>
                  <a:t>Kontakt:</a:t>
                </a:r>
              </a:p>
            </p:txBody>
          </p:sp>
          <p:sp>
            <p:nvSpPr>
              <p:cNvPr id="20" name="Obdĺžnik 19"/>
              <p:cNvSpPr/>
              <p:nvPr/>
            </p:nvSpPr>
            <p:spPr>
              <a:xfrm>
                <a:off x="3790110" y="7128367"/>
                <a:ext cx="16239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k-SK" sz="2400" b="1" dirty="0"/>
                  <a:t>Zameranie:</a:t>
                </a:r>
                <a:endParaRPr lang="en-US" sz="2400" b="1" dirty="0"/>
              </a:p>
            </p:txBody>
          </p:sp>
        </p:grpSp>
        <p:pic>
          <p:nvPicPr>
            <p:cNvPr id="32" name="Obrázok 31"/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87" t="9189" r="11741" b="14169"/>
            <a:stretch/>
          </p:blipFill>
          <p:spPr>
            <a:xfrm>
              <a:off x="998160" y="6646490"/>
              <a:ext cx="2140878" cy="2520280"/>
            </a:xfrm>
            <a:prstGeom prst="rect">
              <a:avLst/>
            </a:prstGeom>
          </p:spPr>
        </p:pic>
      </p:grp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110" r="10857"/>
          <a:stretch/>
        </p:blipFill>
        <p:spPr>
          <a:xfrm>
            <a:off x="11897246" y="18190657"/>
            <a:ext cx="5138173" cy="2995200"/>
          </a:xfrm>
          <a:prstGeom prst="rect">
            <a:avLst/>
          </a:prstGeom>
        </p:spPr>
      </p:pic>
      <p:grpSp>
        <p:nvGrpSpPr>
          <p:cNvPr id="2" name="Skupina 1"/>
          <p:cNvGrpSpPr/>
          <p:nvPr/>
        </p:nvGrpSpPr>
        <p:grpSpPr>
          <a:xfrm>
            <a:off x="991078" y="25219775"/>
            <a:ext cx="10568721" cy="2806842"/>
            <a:chOff x="992199" y="24540649"/>
            <a:chExt cx="10568721" cy="2806842"/>
          </a:xfrm>
        </p:grpSpPr>
        <p:grpSp>
          <p:nvGrpSpPr>
            <p:cNvPr id="111" name="Skupina 110"/>
            <p:cNvGrpSpPr/>
            <p:nvPr/>
          </p:nvGrpSpPr>
          <p:grpSpPr>
            <a:xfrm>
              <a:off x="3230408" y="24540649"/>
              <a:ext cx="8330512" cy="2778369"/>
              <a:chOff x="3493370" y="14439930"/>
              <a:chExt cx="8330512" cy="2778369"/>
            </a:xfrm>
          </p:grpSpPr>
          <p:sp>
            <p:nvSpPr>
              <p:cNvPr id="113" name="BlokTextu 112"/>
              <p:cNvSpPr txBox="1"/>
              <p:nvPr/>
            </p:nvSpPr>
            <p:spPr>
              <a:xfrm>
                <a:off x="3493370" y="14439930"/>
                <a:ext cx="83305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4000" dirty="0"/>
                  <a:t>Mgr. </a:t>
                </a:r>
                <a:r>
                  <a:rPr lang="sk-SK" sz="4000" b="1" dirty="0"/>
                  <a:t>Loránt PREGI</a:t>
                </a:r>
                <a:r>
                  <a:rPr lang="sk-SK" sz="4000" dirty="0"/>
                  <a:t>, PhD.</a:t>
                </a:r>
              </a:p>
            </p:txBody>
          </p:sp>
          <p:sp>
            <p:nvSpPr>
              <p:cNvPr id="115" name="BlokTextu 114"/>
              <p:cNvSpPr txBox="1"/>
              <p:nvPr/>
            </p:nvSpPr>
            <p:spPr>
              <a:xfrm>
                <a:off x="5314618" y="15226414"/>
                <a:ext cx="38727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lorant.pregi@upjs.sk</a:t>
                </a:r>
              </a:p>
              <a:p>
                <a:r>
                  <a:rPr lang="sk-SK" sz="2400" dirty="0"/>
                  <a:t>tel.: 0</a:t>
                </a:r>
                <a:r>
                  <a:rPr lang="en-US" sz="2400" dirty="0"/>
                  <a:t>55</a:t>
                </a:r>
                <a:r>
                  <a:rPr lang="sk-SK" sz="2400" dirty="0"/>
                  <a:t> </a:t>
                </a:r>
                <a:r>
                  <a:rPr lang="en-US" sz="2400" dirty="0"/>
                  <a:t>234</a:t>
                </a:r>
                <a:r>
                  <a:rPr lang="sk-SK" sz="2400" dirty="0"/>
                  <a:t> </a:t>
                </a:r>
                <a:r>
                  <a:rPr lang="en-US" sz="2400" dirty="0" smtClean="0"/>
                  <a:t>2</a:t>
                </a:r>
                <a:r>
                  <a:rPr lang="sk-SK" sz="2400" dirty="0" smtClean="0"/>
                  <a:t>353</a:t>
                </a:r>
                <a:endParaRPr lang="sk-SK" sz="2400" dirty="0"/>
              </a:p>
              <a:p>
                <a:r>
                  <a:rPr lang="sk-SK" sz="2400" dirty="0"/>
                  <a:t>miestnosť: </a:t>
                </a:r>
                <a:r>
                  <a:rPr lang="sk-SK" sz="2400" dirty="0" smtClean="0"/>
                  <a:t>SJ2O75</a:t>
                </a:r>
                <a:endParaRPr lang="sk-SK" sz="2400" dirty="0"/>
              </a:p>
              <a:p>
                <a:endParaRPr lang="sk-SK" sz="2400" dirty="0"/>
              </a:p>
            </p:txBody>
          </p:sp>
          <p:sp>
            <p:nvSpPr>
              <p:cNvPr id="116" name="BlokTextu 115"/>
              <p:cNvSpPr txBox="1"/>
              <p:nvPr/>
            </p:nvSpPr>
            <p:spPr>
              <a:xfrm>
                <a:off x="5314619" y="16387302"/>
                <a:ext cx="63135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dynamika obyvateľstva, kartografická vizualizácia,</a:t>
                </a:r>
              </a:p>
              <a:p>
                <a:r>
                  <a:rPr lang="sk-SK" sz="2400" dirty="0"/>
                  <a:t>územné a strategické plánovanie</a:t>
                </a:r>
              </a:p>
            </p:txBody>
          </p:sp>
          <p:sp>
            <p:nvSpPr>
              <p:cNvPr id="128" name="BlokTextu 127"/>
              <p:cNvSpPr txBox="1"/>
              <p:nvPr/>
            </p:nvSpPr>
            <p:spPr>
              <a:xfrm>
                <a:off x="3787554" y="15226414"/>
                <a:ext cx="15270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b="1" dirty="0"/>
                  <a:t>Kontakt:</a:t>
                </a:r>
              </a:p>
            </p:txBody>
          </p:sp>
          <p:sp>
            <p:nvSpPr>
              <p:cNvPr id="129" name="Obdĺžnik 128"/>
              <p:cNvSpPr/>
              <p:nvPr/>
            </p:nvSpPr>
            <p:spPr>
              <a:xfrm>
                <a:off x="3787554" y="16387904"/>
                <a:ext cx="16239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k-SK" sz="2400" b="1" dirty="0"/>
                  <a:t>Zameranie:</a:t>
                </a:r>
                <a:endParaRPr lang="en-US" sz="2400" b="1" dirty="0"/>
              </a:p>
            </p:txBody>
          </p:sp>
        </p:grpSp>
        <p:pic>
          <p:nvPicPr>
            <p:cNvPr id="45" name="Obrázok 44"/>
            <p:cNvPicPr>
              <a:picLocks noChangeAspect="1"/>
            </p:cNvPicPr>
            <p:nvPr/>
          </p:nvPicPr>
          <p:blipFill rotWithShape="1"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3" t="16733" r="11220" b="11239"/>
            <a:stretch/>
          </p:blipFill>
          <p:spPr>
            <a:xfrm>
              <a:off x="992199" y="24816036"/>
              <a:ext cx="2152800" cy="2531455"/>
            </a:xfrm>
            <a:prstGeom prst="rect">
              <a:avLst/>
            </a:prstGeom>
          </p:spPr>
        </p:pic>
      </p:grpSp>
      <p:pic>
        <p:nvPicPr>
          <p:cNvPr id="59" name="Obrázok 58"/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" b="3045"/>
          <a:stretch/>
        </p:blipFill>
        <p:spPr>
          <a:xfrm>
            <a:off x="16001702" y="30690913"/>
            <a:ext cx="5370715" cy="3613600"/>
          </a:xfrm>
          <a:prstGeom prst="rect">
            <a:avLst/>
          </a:prstGeom>
        </p:spPr>
      </p:pic>
      <p:sp>
        <p:nvSpPr>
          <p:cNvPr id="136" name="BlokTextu 135"/>
          <p:cNvSpPr txBox="1"/>
          <p:nvPr/>
        </p:nvSpPr>
        <p:spPr>
          <a:xfrm>
            <a:off x="15641662" y="30186857"/>
            <a:ext cx="61206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600" dirty="0"/>
              <a:t>Vývoj prirodzenej reprodukcie a migrácie </a:t>
            </a:r>
            <a:endParaRPr lang="sk-SK" sz="2600" kern="0" dirty="0"/>
          </a:p>
        </p:txBody>
      </p:sp>
      <p:sp>
        <p:nvSpPr>
          <p:cNvPr id="120" name="BlokTextu 119"/>
          <p:cNvSpPr txBox="1"/>
          <p:nvPr/>
        </p:nvSpPr>
        <p:spPr>
          <a:xfrm>
            <a:off x="21978366" y="34257846"/>
            <a:ext cx="744598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800" spc="-30" dirty="0"/>
              <a:t>NESTOROVÁ</a:t>
            </a:r>
            <a:r>
              <a:rPr lang="sk-SK" sz="1400" spc="-30" dirty="0"/>
              <a:t> </a:t>
            </a:r>
            <a:r>
              <a:rPr lang="en-GB" sz="1800" spc="-30" dirty="0"/>
              <a:t>DICKÁ,</a:t>
            </a:r>
            <a:r>
              <a:rPr lang="en-GB" sz="1400" spc="-30" dirty="0"/>
              <a:t> </a:t>
            </a:r>
            <a:r>
              <a:rPr lang="en-GB" sz="1800" spc="-30" dirty="0"/>
              <a:t>J.,</a:t>
            </a:r>
            <a:r>
              <a:rPr lang="en-GB" sz="1400" spc="-30" dirty="0"/>
              <a:t> </a:t>
            </a:r>
            <a:r>
              <a:rPr lang="en-GB" sz="1800" spc="-30" dirty="0"/>
              <a:t>LIPTÁK, F.</a:t>
            </a:r>
            <a:r>
              <a:rPr lang="en-GB" sz="1400" spc="-30" dirty="0"/>
              <a:t> </a:t>
            </a:r>
            <a:r>
              <a:rPr lang="en-GB" sz="1800" spc="-30" dirty="0"/>
              <a:t>(2024).</a:t>
            </a:r>
            <a:r>
              <a:rPr lang="en-GB" sz="1400" spc="-30" dirty="0"/>
              <a:t> </a:t>
            </a:r>
            <a:r>
              <a:rPr lang="en-GB" sz="1800" spc="-30" dirty="0">
                <a:ea typeface="+mn-lt"/>
                <a:cs typeface="+mn-lt"/>
              </a:rPr>
              <a:t>Regional fertility predictors based on socioeconomic determinants in Slovakia</a:t>
            </a:r>
            <a:r>
              <a:rPr lang="sk-SK" sz="1800" spc="-30" dirty="0">
                <a:ea typeface="+mn-lt"/>
                <a:cs typeface="+mn-lt"/>
              </a:rPr>
              <a:t>.</a:t>
            </a:r>
            <a:r>
              <a:rPr lang="en-GB" sz="1800" spc="-30" dirty="0"/>
              <a:t> </a:t>
            </a:r>
            <a:r>
              <a:rPr lang="en-GB" sz="1800" i="1" spc="-30" dirty="0"/>
              <a:t>Journal of Population Research</a:t>
            </a:r>
            <a:r>
              <a:rPr lang="sk-SK" sz="1800" spc="-30" dirty="0"/>
              <a:t>,</a:t>
            </a:r>
            <a:r>
              <a:rPr lang="en-GB" sz="1800" spc="-30" dirty="0"/>
              <a:t> </a:t>
            </a:r>
            <a:r>
              <a:rPr lang="sk-SK" sz="1800" spc="-30" dirty="0"/>
              <a:t>41</a:t>
            </a:r>
            <a:r>
              <a:rPr lang="en-GB" sz="1800" spc="-30" dirty="0"/>
              <a:t>(</a:t>
            </a:r>
            <a:r>
              <a:rPr lang="sk-SK" sz="1800" spc="-30" dirty="0"/>
              <a:t>3</a:t>
            </a:r>
            <a:r>
              <a:rPr lang="en-GB" sz="1800" spc="-30" dirty="0"/>
              <a:t>),</a:t>
            </a:r>
            <a:r>
              <a:rPr lang="sk-SK" sz="1800" spc="-30" dirty="0"/>
              <a:t> 20</a:t>
            </a:r>
            <a:r>
              <a:rPr lang="en-GB" sz="1800" spc="-30" dirty="0"/>
              <a:t>.</a:t>
            </a:r>
            <a:endParaRPr lang="sk-SK" sz="1800" kern="0" spc="-30" dirty="0"/>
          </a:p>
        </p:txBody>
      </p:sp>
      <p:sp>
        <p:nvSpPr>
          <p:cNvPr id="123" name="BlokTextu 122"/>
          <p:cNvSpPr txBox="1"/>
          <p:nvPr/>
        </p:nvSpPr>
        <p:spPr>
          <a:xfrm>
            <a:off x="21910400" y="30173209"/>
            <a:ext cx="7075466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k-SK" sz="2600" dirty="0"/>
              <a:t>Determinanty regionálnej plodnosti na Slovensku</a:t>
            </a:r>
            <a:endParaRPr lang="sk-SK" sz="2600" dirty="0">
              <a:ea typeface="Calibri"/>
              <a:cs typeface="Calibri"/>
            </a:endParaRPr>
          </a:p>
        </p:txBody>
      </p:sp>
      <p:sp>
        <p:nvSpPr>
          <p:cNvPr id="96" name="BlokTextu 95"/>
          <p:cNvSpPr txBox="1"/>
          <p:nvPr/>
        </p:nvSpPr>
        <p:spPr>
          <a:xfrm>
            <a:off x="15347006" y="35383627"/>
            <a:ext cx="7432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>
                <a:solidFill>
                  <a:schemeClr val="accent6">
                    <a:lumMod val="75000"/>
                  </a:schemeClr>
                </a:solidFill>
              </a:rPr>
              <a:t>Ekonomická geografia</a:t>
            </a:r>
          </a:p>
        </p:txBody>
      </p:sp>
      <p:sp>
        <p:nvSpPr>
          <p:cNvPr id="14" name="BlokTextu 13"/>
          <p:cNvSpPr txBox="1"/>
          <p:nvPr/>
        </p:nvSpPr>
        <p:spPr>
          <a:xfrm>
            <a:off x="23079043" y="40515111"/>
            <a:ext cx="63504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dirty="0"/>
              <a:t>RUSNÁK, J., KULLA, M. &amp; HORŇÁK, M. (2024). </a:t>
            </a:r>
            <a:r>
              <a:rPr lang="sk-SK" sz="1800" dirty="0" err="1"/>
              <a:t>Related</a:t>
            </a:r>
            <a:r>
              <a:rPr lang="sk-SK" sz="1800" dirty="0"/>
              <a:t> variety,</a:t>
            </a:r>
          </a:p>
          <a:p>
            <a:r>
              <a:rPr lang="en-US" sz="1800" dirty="0"/>
              <a:t>region-specific context, and regional economic performance: Empirical evidence from </a:t>
            </a:r>
            <a:r>
              <a:rPr lang="en-US" sz="1800" dirty="0" err="1"/>
              <a:t>postsocialist</a:t>
            </a:r>
            <a:r>
              <a:rPr lang="sk-SK" sz="1800" dirty="0"/>
              <a:t> </a:t>
            </a:r>
            <a:r>
              <a:rPr lang="nn-NO" sz="1800" dirty="0"/>
              <a:t>Slovakia, </a:t>
            </a:r>
            <a:r>
              <a:rPr lang="nn-NO" sz="1800" i="1" dirty="0"/>
              <a:t>Norsk Geografisk Tidsskrift - Norwegian Journal of Geography</a:t>
            </a:r>
            <a:r>
              <a:rPr lang="nn-NO" sz="1800" dirty="0"/>
              <a:t>, 78</a:t>
            </a:r>
            <a:r>
              <a:rPr lang="sk-SK" sz="1800" dirty="0"/>
              <a:t>(1)</a:t>
            </a:r>
            <a:r>
              <a:rPr lang="nn-NO" sz="1800" dirty="0"/>
              <a:t>, 20-39,</a:t>
            </a:r>
          </a:p>
        </p:txBody>
      </p:sp>
      <p:sp>
        <p:nvSpPr>
          <p:cNvPr id="101" name="BlokTextu 100"/>
          <p:cNvSpPr txBox="1"/>
          <p:nvPr/>
        </p:nvSpPr>
        <p:spPr>
          <a:xfrm>
            <a:off x="15324016" y="40563702"/>
            <a:ext cx="7757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dirty="0"/>
              <a:t>KULLA, M., NOVOTNÝ, L., PREGI, L.,</a:t>
            </a:r>
            <a:r>
              <a:rPr lang="sk-SK" sz="1800" b="1" dirty="0"/>
              <a:t> </a:t>
            </a:r>
            <a:r>
              <a:rPr lang="sk-SK" sz="1800" dirty="0"/>
              <a:t>DVOŘÁK, P., MARTINÁT, S., KLUSÁČEK, P., NAVRÁTIL, J., FRANTÁL, B. (2022).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Good</a:t>
            </a:r>
            <a:r>
              <a:rPr lang="sk-SK" sz="1800" dirty="0"/>
              <a:t>,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Bad</a:t>
            </a:r>
            <a:r>
              <a:rPr lang="sk-SK" sz="1800" dirty="0"/>
              <a:t>, and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Nobody</a:t>
            </a:r>
            <a:r>
              <a:rPr lang="sk-SK" sz="1800" dirty="0"/>
              <a:t>. </a:t>
            </a:r>
            <a:r>
              <a:rPr lang="sk-SK" sz="1800" dirty="0" err="1"/>
              <a:t>Exploring</a:t>
            </a:r>
            <a:r>
              <a:rPr lang="sk-SK" sz="1800" dirty="0"/>
              <a:t> </a:t>
            </a:r>
            <a:r>
              <a:rPr lang="sk-SK" sz="1800" dirty="0" err="1"/>
              <a:t>diversity</a:t>
            </a:r>
            <a:r>
              <a:rPr lang="sk-SK" sz="1800" dirty="0"/>
              <a:t> of </a:t>
            </a:r>
            <a:r>
              <a:rPr lang="sk-SK" sz="1800" dirty="0" err="1"/>
              <a:t>perceptions</a:t>
            </a:r>
            <a:r>
              <a:rPr lang="sk-SK" sz="1800" dirty="0"/>
              <a:t> of </a:t>
            </a:r>
            <a:r>
              <a:rPr lang="sk-SK" sz="1800" dirty="0" err="1"/>
              <a:t>anaerobic</a:t>
            </a:r>
            <a:r>
              <a:rPr lang="sk-SK" sz="1800" dirty="0"/>
              <a:t> </a:t>
            </a:r>
            <a:r>
              <a:rPr lang="sk-SK" sz="1800" dirty="0" err="1"/>
              <a:t>digestion</a:t>
            </a:r>
            <a:r>
              <a:rPr lang="sk-SK" sz="1800" dirty="0"/>
              <a:t> </a:t>
            </a:r>
            <a:r>
              <a:rPr lang="sk-SK" sz="1800" dirty="0" err="1"/>
              <a:t>plants</a:t>
            </a:r>
            <a:r>
              <a:rPr lang="sk-SK" sz="1800" dirty="0"/>
              <a:t> in </a:t>
            </a:r>
            <a:r>
              <a:rPr lang="sk-SK" sz="1800" dirty="0" err="1"/>
              <a:t>Central</a:t>
            </a:r>
            <a:r>
              <a:rPr lang="sk-SK" sz="1800" dirty="0"/>
              <a:t> and </a:t>
            </a:r>
            <a:r>
              <a:rPr lang="sk-SK" sz="1800" dirty="0" err="1"/>
              <a:t>Eastern</a:t>
            </a:r>
            <a:r>
              <a:rPr lang="sk-SK" sz="1800" dirty="0"/>
              <a:t> </a:t>
            </a:r>
            <a:r>
              <a:rPr lang="sk-SK" sz="1800" dirty="0" err="1"/>
              <a:t>Europe</a:t>
            </a:r>
            <a:r>
              <a:rPr lang="sk-SK" sz="1800" dirty="0"/>
              <a:t>.</a:t>
            </a:r>
            <a:r>
              <a:rPr lang="sk-SK" sz="1800" i="1" dirty="0"/>
              <a:t> Energy </a:t>
            </a:r>
            <a:r>
              <a:rPr lang="sk-SK" sz="1800" i="1" dirty="0" err="1"/>
              <a:t>Research</a:t>
            </a:r>
            <a:r>
              <a:rPr lang="sk-SK" sz="1800" i="1" dirty="0"/>
              <a:t> and </a:t>
            </a:r>
            <a:r>
              <a:rPr lang="sk-SK" sz="1800" i="1" dirty="0" err="1"/>
              <a:t>Social</a:t>
            </a:r>
            <a:r>
              <a:rPr lang="sk-SK" sz="1800" i="1" dirty="0"/>
              <a:t> </a:t>
            </a:r>
            <a:r>
              <a:rPr lang="sk-SK" sz="1800" i="1" dirty="0" err="1"/>
              <a:t>Sciences</a:t>
            </a:r>
            <a:r>
              <a:rPr lang="sk-SK" sz="1800" dirty="0"/>
              <a:t>, 102644</a:t>
            </a:r>
            <a:r>
              <a:rPr lang="sk-SK" sz="1800" i="1" dirty="0"/>
              <a:t>.</a:t>
            </a:r>
            <a:endParaRPr lang="en-GB" sz="1800" spc="-30" dirty="0"/>
          </a:p>
        </p:txBody>
      </p:sp>
      <p:sp>
        <p:nvSpPr>
          <p:cNvPr id="105" name="BlokTextu 104"/>
          <p:cNvSpPr txBox="1"/>
          <p:nvPr/>
        </p:nvSpPr>
        <p:spPr>
          <a:xfrm>
            <a:off x="1041808" y="30965406"/>
            <a:ext cx="76150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600" dirty="0"/>
              <a:t>Medziregionálna migrácia ako indikátor </a:t>
            </a:r>
            <a:r>
              <a:rPr lang="sk-SK" sz="2600" dirty="0" err="1"/>
              <a:t>urbánneho</a:t>
            </a:r>
            <a:r>
              <a:rPr lang="sk-SK" sz="2600" dirty="0"/>
              <a:t> vývoja v regionálnych subsystémoch Slovenska</a:t>
            </a:r>
            <a:endParaRPr lang="sk-SK" sz="2600" kern="0" dirty="0"/>
          </a:p>
        </p:txBody>
      </p:sp>
      <p:sp>
        <p:nvSpPr>
          <p:cNvPr id="125" name="BlokTextu 124"/>
          <p:cNvSpPr txBox="1"/>
          <p:nvPr/>
        </p:nvSpPr>
        <p:spPr>
          <a:xfrm>
            <a:off x="15404692" y="35992283"/>
            <a:ext cx="76150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600" spc="-20" dirty="0"/>
              <a:t>Priestorová distribúcia a sociálna akceptácia </a:t>
            </a:r>
            <a:br>
              <a:rPr lang="sk-SK" sz="2600" spc="-20" dirty="0"/>
            </a:br>
            <a:r>
              <a:rPr lang="sk-SK" sz="2600" spc="-20" dirty="0"/>
              <a:t>výroby energie z bioplynu</a:t>
            </a:r>
            <a:endParaRPr lang="sk-SK" sz="2600" kern="0" spc="-20" dirty="0"/>
          </a:p>
        </p:txBody>
      </p:sp>
      <p:sp>
        <p:nvSpPr>
          <p:cNvPr id="127" name="BlokTextu 126"/>
          <p:cNvSpPr txBox="1"/>
          <p:nvPr/>
        </p:nvSpPr>
        <p:spPr>
          <a:xfrm>
            <a:off x="21444565" y="35370167"/>
            <a:ext cx="77734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600" spc="-20" dirty="0"/>
              <a:t>Príbuzná rozmanitosť v nízko- a vysoko-technologických odvetviach priemyslu na Slovensku v rokoch 2018 a 2019</a:t>
            </a:r>
            <a:endParaRPr lang="sk-SK" sz="2600" kern="0" spc="-20" dirty="0"/>
          </a:p>
        </p:txBody>
      </p:sp>
      <p:sp>
        <p:nvSpPr>
          <p:cNvPr id="110" name="BlokTextu 109"/>
          <p:cNvSpPr txBox="1"/>
          <p:nvPr/>
        </p:nvSpPr>
        <p:spPr>
          <a:xfrm>
            <a:off x="24042766" y="4996848"/>
            <a:ext cx="3048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/>
              <a:t>Výučba v teréne</a:t>
            </a:r>
            <a:endParaRPr lang="en-US" sz="3200" b="1" dirty="0"/>
          </a:p>
        </p:txBody>
      </p:sp>
      <p:sp>
        <p:nvSpPr>
          <p:cNvPr id="98" name="BlokTextu 97"/>
          <p:cNvSpPr txBox="1"/>
          <p:nvPr/>
        </p:nvSpPr>
        <p:spPr>
          <a:xfrm>
            <a:off x="23863797" y="14848144"/>
            <a:ext cx="5347376" cy="2231380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spc="-40" dirty="0"/>
              <a:t>Metódy </a:t>
            </a:r>
            <a:r>
              <a:rPr lang="sk-SK" sz="2400" b="1" spc="-40" dirty="0" err="1"/>
              <a:t>humánnogeografického</a:t>
            </a:r>
            <a:r>
              <a:rPr lang="sk-SK" sz="2400" b="1" spc="-40" dirty="0"/>
              <a:t> výskumu</a:t>
            </a:r>
          </a:p>
          <a:p>
            <a:pPr>
              <a:spcAft>
                <a:spcPts val="600"/>
              </a:spcAft>
            </a:pPr>
            <a:r>
              <a:rPr lang="sk-SK" sz="2200" spc="-10" dirty="0"/>
              <a:t>Študenti sa oboznámia so základnými metódami </a:t>
            </a:r>
            <a:r>
              <a:rPr lang="sk-SK" sz="2200" spc="-10" dirty="0" err="1"/>
              <a:t>humánnogeografického</a:t>
            </a:r>
            <a:r>
              <a:rPr lang="sk-SK" sz="2200" spc="-10" dirty="0"/>
              <a:t> výskumu vrátane zberu dát, ich analýzy, vyhodnocovania a interpretácie. Vybrané metódy si na príklade konkrétnych výskumných úloh overia v praxi.</a:t>
            </a:r>
          </a:p>
        </p:txBody>
      </p:sp>
      <p:sp>
        <p:nvSpPr>
          <p:cNvPr id="100" name="BlokTextu 99"/>
          <p:cNvSpPr txBox="1"/>
          <p:nvPr/>
        </p:nvSpPr>
        <p:spPr>
          <a:xfrm>
            <a:off x="23863797" y="9303283"/>
            <a:ext cx="5347376" cy="1554272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spc="-40" dirty="0"/>
              <a:t>Exkurzia z humánnej geografie</a:t>
            </a:r>
          </a:p>
          <a:p>
            <a:pPr>
              <a:spcAft>
                <a:spcPts val="600"/>
              </a:spcAft>
            </a:pPr>
            <a:r>
              <a:rPr lang="sk-SK" sz="2200" spc="-10" dirty="0"/>
              <a:t>Študenti si priamo v teréne rozšíria poznatky o priestorovej distribúcii </a:t>
            </a:r>
            <a:r>
              <a:rPr lang="sk-SK" sz="2200" spc="-10" dirty="0" err="1"/>
              <a:t>humánnogeografických</a:t>
            </a:r>
            <a:r>
              <a:rPr lang="sk-SK" sz="2200" spc="-10" dirty="0"/>
              <a:t> javov v širších geografických súvislostiach.</a:t>
            </a:r>
          </a:p>
        </p:txBody>
      </p:sp>
      <p:sp>
        <p:nvSpPr>
          <p:cNvPr id="108" name="BlokTextu 107"/>
          <p:cNvSpPr txBox="1"/>
          <p:nvPr/>
        </p:nvSpPr>
        <p:spPr>
          <a:xfrm>
            <a:off x="23863797" y="21308827"/>
            <a:ext cx="5347376" cy="1892826"/>
          </a:xfrm>
          <a:prstGeom prst="rect">
            <a:avLst/>
          </a:prstGeom>
          <a:noFill/>
        </p:spPr>
        <p:txBody>
          <a:bodyPr wrap="square" lIns="36000" r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400" b="1" spc="-40" dirty="0"/>
              <a:t>Zahraničná exkurzia</a:t>
            </a:r>
          </a:p>
          <a:p>
            <a:pPr>
              <a:spcAft>
                <a:spcPts val="600"/>
              </a:spcAft>
            </a:pPr>
            <a:r>
              <a:rPr lang="sk-SK" sz="2200" spc="-10" dirty="0"/>
              <a:t>Študenti priamo v teréne konfrontujú svoje geografické poznatky s pozorovanou skutočnosťou, a to v súvislosti s javmi, ktoré nie je možné pozorovať na Slovensku.</a:t>
            </a:r>
          </a:p>
        </p:txBody>
      </p:sp>
      <p:pic>
        <p:nvPicPr>
          <p:cNvPr id="135" name="Obrázok 134" descr="C:\Users\Kanuk\Pictures\2016, Marec 15-18 - mapovací kurz Zahura\IMG_7784.JPG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" t="18262" r="9355" b="10489"/>
          <a:stretch/>
        </p:blipFill>
        <p:spPr bwMode="auto">
          <a:xfrm>
            <a:off x="23994590" y="11792098"/>
            <a:ext cx="5253106" cy="298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Obrázok 2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" t="7063" r="4825" b="23638"/>
          <a:stretch/>
        </p:blipFill>
        <p:spPr>
          <a:xfrm>
            <a:off x="23994590" y="18185785"/>
            <a:ext cx="5256584" cy="3000072"/>
          </a:xfrm>
          <a:prstGeom prst="rect">
            <a:avLst/>
          </a:prstGeom>
        </p:spPr>
      </p:pic>
      <p:pic>
        <p:nvPicPr>
          <p:cNvPr id="138" name="Obrázek 1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6911" y="36884835"/>
            <a:ext cx="3779247" cy="3569872"/>
          </a:xfrm>
          <a:prstGeom prst="rect">
            <a:avLst/>
          </a:prstGeom>
        </p:spPr>
      </p:pic>
      <p:pic>
        <p:nvPicPr>
          <p:cNvPr id="24" name="Obrázok 23"/>
          <p:cNvPicPr>
            <a:picLocks noChangeAspect="1"/>
          </p:cNvPicPr>
          <p:nvPr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22571"/>
          <a:stretch/>
        </p:blipFill>
        <p:spPr>
          <a:xfrm>
            <a:off x="24031247" y="6220787"/>
            <a:ext cx="5219927" cy="303136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578" y="29608050"/>
            <a:ext cx="6200536" cy="5482683"/>
          </a:xfrm>
          <a:prstGeom prst="rect">
            <a:avLst/>
          </a:prstGeom>
        </p:spPr>
      </p:pic>
      <p:grpSp>
        <p:nvGrpSpPr>
          <p:cNvPr id="124" name="Skupina 123"/>
          <p:cNvGrpSpPr/>
          <p:nvPr/>
        </p:nvGrpSpPr>
        <p:grpSpPr>
          <a:xfrm>
            <a:off x="1004244" y="6356365"/>
            <a:ext cx="10889956" cy="3147701"/>
            <a:chOff x="1247537" y="14439930"/>
            <a:chExt cx="10889956" cy="3147701"/>
          </a:xfrm>
        </p:grpSpPr>
        <p:sp>
          <p:nvSpPr>
            <p:cNvPr id="133" name="BlokTextu 132"/>
            <p:cNvSpPr txBox="1"/>
            <p:nvPr/>
          </p:nvSpPr>
          <p:spPr>
            <a:xfrm>
              <a:off x="3470655" y="14439930"/>
              <a:ext cx="8666838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900" dirty="0"/>
                <a:t>RNDr. </a:t>
              </a:r>
              <a:r>
                <a:rPr lang="sk-SK" sz="3900" b="1" dirty="0" err="1"/>
                <a:t>Janetta</a:t>
              </a:r>
              <a:r>
                <a:rPr lang="sk-SK" sz="3900" b="1"/>
                <a:t> NESTOROVÁ DICKÁ</a:t>
              </a:r>
              <a:r>
                <a:rPr lang="sk-SK" sz="3900" dirty="0"/>
                <a:t>, PhD.</a:t>
              </a:r>
            </a:p>
          </p:txBody>
        </p:sp>
        <p:sp>
          <p:nvSpPr>
            <p:cNvPr id="134" name="BlokTextu 133"/>
            <p:cNvSpPr txBox="1"/>
            <p:nvPr/>
          </p:nvSpPr>
          <p:spPr>
            <a:xfrm>
              <a:off x="5314618" y="15226414"/>
              <a:ext cx="514081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janetta.nestorova-dicka@upjs.sk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255</a:t>
              </a:r>
            </a:p>
            <a:p>
              <a:r>
                <a:rPr lang="sk-SK" sz="2400" dirty="0"/>
                <a:t>miestnosť: SJ2O78</a:t>
              </a:r>
            </a:p>
            <a:p>
              <a:r>
                <a:rPr lang="sk-SK" sz="2400" dirty="0"/>
                <a:t> </a:t>
              </a:r>
            </a:p>
          </p:txBody>
        </p:sp>
        <p:sp>
          <p:nvSpPr>
            <p:cNvPr id="137" name="BlokTextu 136"/>
            <p:cNvSpPr txBox="1"/>
            <p:nvPr/>
          </p:nvSpPr>
          <p:spPr>
            <a:xfrm>
              <a:off x="5314619" y="16387302"/>
              <a:ext cx="61234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priestorová dynamika </a:t>
              </a:r>
              <a:r>
                <a:rPr lang="sk-SK" sz="2400" dirty="0" err="1"/>
                <a:t>urbánneho</a:t>
              </a:r>
              <a:r>
                <a:rPr lang="sk-SK" sz="2400" dirty="0"/>
                <a:t> a </a:t>
              </a:r>
              <a:r>
                <a:rPr lang="sk-SK" sz="2400" dirty="0" err="1"/>
                <a:t>rurálneho</a:t>
              </a:r>
              <a:r>
                <a:rPr lang="sk-SK" sz="2400" dirty="0"/>
                <a:t> prostredia, populačný vývoj, populačné prognózovanie, pokročilé štatistické analýzy</a:t>
              </a:r>
            </a:p>
          </p:txBody>
        </p:sp>
        <p:sp>
          <p:nvSpPr>
            <p:cNvPr id="139" name="BlokTextu 138"/>
            <p:cNvSpPr txBox="1"/>
            <p:nvPr/>
          </p:nvSpPr>
          <p:spPr>
            <a:xfrm>
              <a:off x="3787554" y="1522641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40" name="Obdĺžnik 139"/>
            <p:cNvSpPr/>
            <p:nvPr/>
          </p:nvSpPr>
          <p:spPr>
            <a:xfrm>
              <a:off x="3787554" y="16387904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41" name="Obrázok 140"/>
            <p:cNvPicPr>
              <a:picLocks noChangeAspect="1"/>
            </p:cNvPicPr>
            <p:nvPr/>
          </p:nvPicPr>
          <p:blipFill rotWithShape="1"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49" r="19308"/>
            <a:stretch/>
          </p:blipFill>
          <p:spPr>
            <a:xfrm>
              <a:off x="1247537" y="14705101"/>
              <a:ext cx="2151111" cy="2545200"/>
            </a:xfrm>
            <a:prstGeom prst="rect">
              <a:avLst/>
            </a:prstGeom>
          </p:spPr>
        </p:pic>
      </p:grpSp>
      <p:pic>
        <p:nvPicPr>
          <p:cNvPr id="25" name="Obrázok 24" descr="Obrázok, na ktorom je mapa, text, atlas&#10;&#10;Automaticky generovaný popis">
            <a:extLst>
              <a:ext uri="{FF2B5EF4-FFF2-40B4-BE49-F238E27FC236}">
                <a16:creationId xmlns:a16="http://schemas.microsoft.com/office/drawing/2014/main" id="{B472F06F-D6F9-C1D1-0485-1044F2EEBAE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205373" y="30754350"/>
            <a:ext cx="3101420" cy="3530111"/>
          </a:xfrm>
          <a:prstGeom prst="rect">
            <a:avLst/>
          </a:prstGeom>
        </p:spPr>
      </p:pic>
      <p:pic>
        <p:nvPicPr>
          <p:cNvPr id="41" name="Obrázok 40">
            <a:extLst>
              <a:ext uri="{FF2B5EF4-FFF2-40B4-BE49-F238E27FC236}">
                <a16:creationId xmlns:a16="http://schemas.microsoft.com/office/drawing/2014/main" id="{E317C3D1-0633-1B6C-1E71-F30EDEF39AC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448133" y="30749072"/>
            <a:ext cx="2938945" cy="1695149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9032" y="32547430"/>
            <a:ext cx="2938046" cy="1718178"/>
          </a:xfrm>
          <a:prstGeom prst="rect">
            <a:avLst/>
          </a:prstGeom>
        </p:spPr>
      </p:pic>
      <p:pic>
        <p:nvPicPr>
          <p:cNvPr id="23" name="Obrázok 22"/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28" y="36451553"/>
            <a:ext cx="4773394" cy="2367774"/>
          </a:xfrm>
          <a:prstGeom prst="rect">
            <a:avLst/>
          </a:prstGeom>
        </p:spPr>
      </p:pic>
      <p:pic>
        <p:nvPicPr>
          <p:cNvPr id="31" name="Obrázok 30"/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28" y="38841160"/>
            <a:ext cx="4773394" cy="2362921"/>
          </a:xfrm>
          <a:prstGeom prst="rect">
            <a:avLst/>
          </a:prstGeom>
        </p:spPr>
      </p:pic>
      <p:pic>
        <p:nvPicPr>
          <p:cNvPr id="40" name="Obrázok 39"/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816" y="36454365"/>
            <a:ext cx="5068522" cy="2495740"/>
          </a:xfrm>
          <a:prstGeom prst="rect">
            <a:avLst/>
          </a:prstGeom>
        </p:spPr>
      </p:pic>
      <p:pic>
        <p:nvPicPr>
          <p:cNvPr id="42" name="Obrázok 41"/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810" y="39213813"/>
            <a:ext cx="3841612" cy="1578308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245" y="36204398"/>
            <a:ext cx="4587887" cy="2551783"/>
          </a:xfrm>
          <a:prstGeom prst="rect">
            <a:avLst/>
          </a:prstGeom>
        </p:spPr>
      </p:pic>
      <p:pic>
        <p:nvPicPr>
          <p:cNvPr id="39" name="Obrázok 38"/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6547" y="38155765"/>
            <a:ext cx="4306465" cy="2395256"/>
          </a:xfrm>
          <a:prstGeom prst="rect">
            <a:avLst/>
          </a:prstGeom>
        </p:spPr>
      </p:pic>
      <p:grpSp>
        <p:nvGrpSpPr>
          <p:cNvPr id="130" name="Skupina 129"/>
          <p:cNvGrpSpPr/>
          <p:nvPr/>
        </p:nvGrpSpPr>
        <p:grpSpPr>
          <a:xfrm>
            <a:off x="998161" y="14489113"/>
            <a:ext cx="10547201" cy="2778369"/>
            <a:chOff x="1013719" y="24540649"/>
            <a:chExt cx="10547201" cy="2778369"/>
          </a:xfrm>
        </p:grpSpPr>
        <p:grpSp>
          <p:nvGrpSpPr>
            <p:cNvPr id="132" name="Skupina 131"/>
            <p:cNvGrpSpPr/>
            <p:nvPr/>
          </p:nvGrpSpPr>
          <p:grpSpPr>
            <a:xfrm>
              <a:off x="3230408" y="24540649"/>
              <a:ext cx="8330512" cy="2778369"/>
              <a:chOff x="3493370" y="14439930"/>
              <a:chExt cx="8330512" cy="2778369"/>
            </a:xfrm>
          </p:grpSpPr>
          <p:sp>
            <p:nvSpPr>
              <p:cNvPr id="143" name="BlokTextu 142"/>
              <p:cNvSpPr txBox="1"/>
              <p:nvPr/>
            </p:nvSpPr>
            <p:spPr>
              <a:xfrm>
                <a:off x="3493370" y="14439930"/>
                <a:ext cx="83305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4000" dirty="0"/>
                  <a:t>Mgr. </a:t>
                </a:r>
                <a:r>
                  <a:rPr lang="sk-SK" sz="4000" b="1" dirty="0" smtClean="0"/>
                  <a:t>Štefan</a:t>
                </a:r>
                <a:r>
                  <a:rPr lang="sk-SK" sz="4000" b="1" dirty="0" smtClean="0"/>
                  <a:t> GÁBOR</a:t>
                </a:r>
                <a:r>
                  <a:rPr lang="sk-SK" sz="4000" dirty="0" smtClean="0"/>
                  <a:t>, </a:t>
                </a:r>
                <a:r>
                  <a:rPr lang="sk-SK" sz="4000" dirty="0"/>
                  <a:t>PhD.</a:t>
                </a:r>
              </a:p>
            </p:txBody>
          </p:sp>
          <p:sp>
            <p:nvSpPr>
              <p:cNvPr id="144" name="BlokTextu 143"/>
              <p:cNvSpPr txBox="1"/>
              <p:nvPr/>
            </p:nvSpPr>
            <p:spPr>
              <a:xfrm>
                <a:off x="5314618" y="15226414"/>
                <a:ext cx="38727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 smtClean="0"/>
                  <a:t>stefan.gabor</a:t>
                </a:r>
                <a:r>
                  <a:rPr lang="sk-SK" sz="2400" dirty="0" smtClean="0"/>
                  <a:t>@upjs.sk</a:t>
                </a:r>
                <a:endParaRPr lang="sk-SK" sz="2400" dirty="0"/>
              </a:p>
              <a:p>
                <a:r>
                  <a:rPr lang="sk-SK" sz="2400" dirty="0"/>
                  <a:t>tel.: 0</a:t>
                </a:r>
                <a:r>
                  <a:rPr lang="en-US" sz="2400" dirty="0"/>
                  <a:t>55</a:t>
                </a:r>
                <a:r>
                  <a:rPr lang="sk-SK" sz="2400" dirty="0"/>
                  <a:t> </a:t>
                </a:r>
                <a:r>
                  <a:rPr lang="en-US" sz="2400" dirty="0"/>
                  <a:t>234</a:t>
                </a:r>
                <a:r>
                  <a:rPr lang="sk-SK" sz="2400" dirty="0"/>
                  <a:t> </a:t>
                </a:r>
                <a:r>
                  <a:rPr lang="en-US" sz="2400" dirty="0" smtClean="0"/>
                  <a:t>2</a:t>
                </a:r>
                <a:r>
                  <a:rPr lang="sk-SK" sz="2400" dirty="0" smtClean="0"/>
                  <a:t>353</a:t>
                </a:r>
                <a:endParaRPr lang="sk-SK" sz="2400" dirty="0"/>
              </a:p>
              <a:p>
                <a:r>
                  <a:rPr lang="sk-SK" sz="2400" dirty="0"/>
                  <a:t>miestnosť: </a:t>
                </a:r>
                <a:r>
                  <a:rPr lang="sk-SK" sz="2400" dirty="0" smtClean="0"/>
                  <a:t>SJ2O75</a:t>
                </a:r>
                <a:endParaRPr lang="sk-SK" sz="2400" dirty="0"/>
              </a:p>
              <a:p>
                <a:endParaRPr lang="sk-SK" sz="2400" dirty="0"/>
              </a:p>
            </p:txBody>
          </p:sp>
          <p:sp>
            <p:nvSpPr>
              <p:cNvPr id="145" name="BlokTextu 144"/>
              <p:cNvSpPr txBox="1"/>
              <p:nvPr/>
            </p:nvSpPr>
            <p:spPr>
              <a:xfrm>
                <a:off x="5314619" y="16387302"/>
                <a:ext cx="631358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dirty="0"/>
                  <a:t>dynamika obyvateľstva, </a:t>
                </a:r>
                <a:r>
                  <a:rPr lang="sk-SK" sz="2400" dirty="0" smtClean="0"/>
                  <a:t>geografické informačné systémy</a:t>
                </a:r>
                <a:endParaRPr lang="sk-SK" sz="2400" dirty="0"/>
              </a:p>
            </p:txBody>
          </p:sp>
          <p:sp>
            <p:nvSpPr>
              <p:cNvPr id="146" name="BlokTextu 145"/>
              <p:cNvSpPr txBox="1"/>
              <p:nvPr/>
            </p:nvSpPr>
            <p:spPr>
              <a:xfrm>
                <a:off x="3787554" y="15226414"/>
                <a:ext cx="15270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400" b="1" dirty="0"/>
                  <a:t>Kontakt:</a:t>
                </a:r>
              </a:p>
            </p:txBody>
          </p:sp>
          <p:sp>
            <p:nvSpPr>
              <p:cNvPr id="147" name="Obdĺžnik 146"/>
              <p:cNvSpPr/>
              <p:nvPr/>
            </p:nvSpPr>
            <p:spPr>
              <a:xfrm>
                <a:off x="3787554" y="16387904"/>
                <a:ext cx="16239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k-SK" sz="2400" b="1" dirty="0"/>
                  <a:t>Zameranie:</a:t>
                </a:r>
                <a:endParaRPr lang="en-US" sz="2400" b="1" dirty="0"/>
              </a:p>
            </p:txBody>
          </p:sp>
        </p:grpSp>
        <p:pic>
          <p:nvPicPr>
            <p:cNvPr id="142" name="Obrázok 141"/>
            <p:cNvPicPr>
              <a:picLocks noChangeAspect="1"/>
            </p:cNvPicPr>
            <p:nvPr/>
          </p:nvPicPr>
          <p:blipFill rotWithShape="1">
            <a:blip r:embed="rId3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36" t="12962" r="10942"/>
            <a:stretch/>
          </p:blipFill>
          <p:spPr>
            <a:xfrm>
              <a:off x="1013719" y="24769627"/>
              <a:ext cx="2110484" cy="25493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467461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7302</TotalTime>
  <Words>797</Words>
  <Application>Microsoft Office PowerPoint</Application>
  <PresentationFormat>Vlastná</PresentationFormat>
  <Paragraphs>102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Calibri</vt:lpstr>
      <vt:lpstr>Motív Office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Kanuk</dc:creator>
  <cp:lastModifiedBy>Mgr. Ján Šašak PhD.</cp:lastModifiedBy>
  <cp:revision>343</cp:revision>
  <cp:lastPrinted>2014-01-08T10:38:48Z</cp:lastPrinted>
  <dcterms:created xsi:type="dcterms:W3CDTF">2014-01-07T16:57:44Z</dcterms:created>
  <dcterms:modified xsi:type="dcterms:W3CDTF">2025-09-11T10:54:54Z</dcterms:modified>
</cp:coreProperties>
</file>