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9459238" cy="41554400"/>
  <p:defaultTextStyle>
    <a:defPPr>
      <a:defRPr lang="en-US"/>
    </a:defPPr>
    <a:lvl1pPr marL="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797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559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339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5119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8988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678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458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702381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3" userDrawn="1">
          <p15:clr>
            <a:srgbClr val="A4A3A4"/>
          </p15:clr>
        </p15:guide>
        <p15:guide id="2" pos="7540" userDrawn="1">
          <p15:clr>
            <a:srgbClr val="A4A3A4"/>
          </p15:clr>
        </p15:guide>
        <p15:guide id="3" orient="horz" pos="92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105E7E-E96B-1FBA-AF48-483BAB857D99}" v="81" dt="2024-09-10T06:59:14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83" autoAdjust="0"/>
    <p:restoredTop sz="94432" autoAdjust="0"/>
  </p:normalViewPr>
  <p:slideViewPr>
    <p:cSldViewPr>
      <p:cViewPr>
        <p:scale>
          <a:sx n="50" d="100"/>
          <a:sy n="50" d="100"/>
        </p:scale>
        <p:origin x="510" y="-8796"/>
      </p:cViewPr>
      <p:guideLst>
        <p:guide orient="horz" pos="8673"/>
        <p:guide pos="7540"/>
        <p:guide orient="horz" pos="9218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19" d="100"/>
          <a:sy n="19" d="100"/>
        </p:scale>
        <p:origin x="3972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3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28. 9. 2026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6263"/>
            <a:ext cx="11022012" cy="15582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799" tIns="205897" rIns="411799" bIns="205897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799" tIns="205897" rIns="411799" bIns="205897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7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3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9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7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1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641" y="13296913"/>
            <a:ext cx="25733931" cy="9175066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282" y="24255466"/>
            <a:ext cx="21192650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533" y="27505385"/>
            <a:ext cx="25733931" cy="850130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533" y="18142064"/>
            <a:ext cx="25733931" cy="936332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4335" y="62342888"/>
            <a:ext cx="44860929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79849" y="62342888"/>
            <a:ext cx="44860926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581309"/>
            <a:ext cx="13376810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761" y="13574342"/>
            <a:ext cx="13376810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79389" y="9581309"/>
            <a:ext cx="13382065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79389" y="13574342"/>
            <a:ext cx="13382065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3" y="1704224"/>
            <a:ext cx="9960336" cy="725286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6768" y="1704227"/>
            <a:ext cx="16924685" cy="36531826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3763" y="8957088"/>
            <a:ext cx="9960336" cy="29278966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4154" y="29962635"/>
            <a:ext cx="18165128" cy="3537258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4154" y="3824596"/>
            <a:ext cx="18165128" cy="25682258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4154" y="33499894"/>
            <a:ext cx="18165128" cy="5023494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86794" y="10700941"/>
            <a:ext cx="22553980" cy="22796967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4335" y="10700941"/>
            <a:ext cx="67167874" cy="227969671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987548"/>
            <a:ext cx="27247692" cy="28248505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761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4031" y="39672751"/>
            <a:ext cx="9587151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697236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26" Type="http://schemas.openxmlformats.org/officeDocument/2006/relationships/image" Target="../media/image20.jpeg"/><Relationship Id="rId3" Type="http://schemas.openxmlformats.org/officeDocument/2006/relationships/image" Target="../media/image1.png"/><Relationship Id="rId21" Type="http://schemas.openxmlformats.org/officeDocument/2006/relationships/image" Target="../media/image15.emf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17" Type="http://schemas.openxmlformats.org/officeDocument/2006/relationships/image" Target="../media/image11.tiff"/><Relationship Id="rId25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4.tiff"/><Relationship Id="rId29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24" Type="http://schemas.openxmlformats.org/officeDocument/2006/relationships/image" Target="../media/image18.jpeg"/><Relationship Id="rId5" Type="http://schemas.openxmlformats.org/officeDocument/2006/relationships/image" Target="../media/image2.jpeg"/><Relationship Id="rId15" Type="http://schemas.openxmlformats.org/officeDocument/2006/relationships/image" Target="../media/image9.png"/><Relationship Id="rId23" Type="http://schemas.openxmlformats.org/officeDocument/2006/relationships/image" Target="../media/image17.jpg"/><Relationship Id="rId28" Type="http://schemas.openxmlformats.org/officeDocument/2006/relationships/image" Target="../media/image22.jpeg"/><Relationship Id="rId10" Type="http://schemas.openxmlformats.org/officeDocument/2006/relationships/image" Target="../media/image6.png"/><Relationship Id="rId19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image" Target="../media/image16.emf"/><Relationship Id="rId27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lokTextu 92"/>
          <p:cNvSpPr txBox="1"/>
          <p:nvPr/>
        </p:nvSpPr>
        <p:spPr>
          <a:xfrm>
            <a:off x="1152162" y="29583837"/>
            <a:ext cx="50843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Laserové skenovanie </a:t>
            </a:r>
            <a:b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a kartografická vizualizácia jaskynných priestorov</a:t>
            </a:r>
          </a:p>
        </p:txBody>
      </p:sp>
      <p:sp>
        <p:nvSpPr>
          <p:cNvPr id="38" name="Obdĺžnik 37"/>
          <p:cNvSpPr/>
          <p:nvPr/>
        </p:nvSpPr>
        <p:spPr>
          <a:xfrm>
            <a:off x="792000" y="28440000"/>
            <a:ext cx="28692000" cy="13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dĺžnik 18"/>
          <p:cNvSpPr/>
          <p:nvPr/>
        </p:nvSpPr>
        <p:spPr>
          <a:xfrm>
            <a:off x="11808000" y="3780000"/>
            <a:ext cx="17676000" cy="19561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bdĺžnik 15"/>
          <p:cNvSpPr/>
          <p:nvPr/>
        </p:nvSpPr>
        <p:spPr>
          <a:xfrm>
            <a:off x="792000" y="3780000"/>
            <a:ext cx="10836000" cy="1956121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/>
          <p:cNvSpPr txBox="1"/>
          <p:nvPr/>
        </p:nvSpPr>
        <p:spPr>
          <a:xfrm>
            <a:off x="12856275" y="1351040"/>
            <a:ext cx="16079648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ODDELENIE GEOINFORMATIKY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887389" y="4768033"/>
            <a:ext cx="4407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Vedúci oddelenia: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884597" y="8728473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Pracovníci: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6" name="BlokTextu 45"/>
          <p:cNvSpPr txBox="1"/>
          <p:nvPr/>
        </p:nvSpPr>
        <p:spPr>
          <a:xfrm>
            <a:off x="835410" y="3837090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Zamestnanci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7" name="BlokTextu 46"/>
          <p:cNvSpPr txBox="1"/>
          <p:nvPr/>
        </p:nvSpPr>
        <p:spPr>
          <a:xfrm>
            <a:off x="12160056" y="3842056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Výučba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51" name="BlokTextu 50"/>
          <p:cNvSpPr txBox="1"/>
          <p:nvPr/>
        </p:nvSpPr>
        <p:spPr>
          <a:xfrm>
            <a:off x="11969254" y="4840041"/>
            <a:ext cx="332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Bakalársky stupeň</a:t>
            </a:r>
            <a:endParaRPr lang="en-US" sz="3200" b="1" dirty="0"/>
          </a:p>
        </p:txBody>
      </p:sp>
      <p:sp>
        <p:nvSpPr>
          <p:cNvPr id="57" name="BlokTextu 56"/>
          <p:cNvSpPr txBox="1"/>
          <p:nvPr/>
        </p:nvSpPr>
        <p:spPr>
          <a:xfrm>
            <a:off x="11969254" y="9592569"/>
            <a:ext cx="5631522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Kartografia a </a:t>
            </a:r>
            <a:r>
              <a:rPr lang="sk-SK" sz="2200" b="1" dirty="0" err="1"/>
              <a:t>geoinformatika</a:t>
            </a:r>
            <a:endParaRPr lang="sk-SK" sz="2200" b="1" dirty="0"/>
          </a:p>
          <a:p>
            <a:pPr>
              <a:spcAft>
                <a:spcPts val="600"/>
              </a:spcAft>
            </a:pPr>
            <a:r>
              <a:rPr lang="sk-SK" sz="1800" dirty="0"/>
              <a:t>Úvodný kurz kartografie poskytuje študentom základné informácie o spôsobe znázornenia krajinných objektov a javov do mapy, matematickej kartografii.</a:t>
            </a:r>
          </a:p>
        </p:txBody>
      </p:sp>
      <p:sp>
        <p:nvSpPr>
          <p:cNvPr id="63" name="BlokTextu 62"/>
          <p:cNvSpPr txBox="1"/>
          <p:nvPr/>
        </p:nvSpPr>
        <p:spPr>
          <a:xfrm>
            <a:off x="1041550" y="23558219"/>
            <a:ext cx="760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Veda a výskum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65" name="BlokTextu 64"/>
          <p:cNvSpPr txBox="1"/>
          <p:nvPr/>
        </p:nvSpPr>
        <p:spPr>
          <a:xfrm>
            <a:off x="1041550" y="24478356"/>
            <a:ext cx="538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projekty: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4" name="BlokTextu 73"/>
          <p:cNvSpPr txBox="1"/>
          <p:nvPr/>
        </p:nvSpPr>
        <p:spPr>
          <a:xfrm>
            <a:off x="952030" y="28642329"/>
            <a:ext cx="6993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oblasti výskumu: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91" name="Obdĺžnik 90"/>
          <p:cNvSpPr/>
          <p:nvPr/>
        </p:nvSpPr>
        <p:spPr>
          <a:xfrm>
            <a:off x="968926" y="29510049"/>
            <a:ext cx="13952656" cy="56269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bdĺžnik 101"/>
          <p:cNvSpPr/>
          <p:nvPr/>
        </p:nvSpPr>
        <p:spPr>
          <a:xfrm>
            <a:off x="968926" y="35342734"/>
            <a:ext cx="13960038" cy="65094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BlokTextu 103"/>
          <p:cNvSpPr txBox="1"/>
          <p:nvPr/>
        </p:nvSpPr>
        <p:spPr>
          <a:xfrm>
            <a:off x="1093159" y="35342733"/>
            <a:ext cx="13573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Modelovanie slnečného žiarenia v </a:t>
            </a:r>
            <a:r>
              <a:rPr lang="sk-SK" altLang="sk-SK" sz="4000" dirty="0" err="1">
                <a:solidFill>
                  <a:schemeClr val="accent6">
                    <a:lumMod val="75000"/>
                  </a:schemeClr>
                </a:solidFill>
              </a:rPr>
              <a:t>urbánnom</a:t>
            </a: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 prostredí</a:t>
            </a:r>
          </a:p>
        </p:txBody>
      </p:sp>
      <p:sp>
        <p:nvSpPr>
          <p:cNvPr id="126" name="BlokTextu 125"/>
          <p:cNvSpPr txBox="1"/>
          <p:nvPr/>
        </p:nvSpPr>
        <p:spPr>
          <a:xfrm>
            <a:off x="1149523" y="35973487"/>
            <a:ext cx="6165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Modelovanie teploty krajinných povrchov</a:t>
            </a:r>
            <a:endParaRPr lang="sk-SK" sz="2800" kern="0" dirty="0"/>
          </a:p>
        </p:txBody>
      </p:sp>
      <p:sp>
        <p:nvSpPr>
          <p:cNvPr id="131" name="BlokTextu 130"/>
          <p:cNvSpPr txBox="1"/>
          <p:nvPr/>
        </p:nvSpPr>
        <p:spPr>
          <a:xfrm>
            <a:off x="8008814" y="35967930"/>
            <a:ext cx="6403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Simulácia oslnenia na 3D modeloch budov</a:t>
            </a:r>
            <a:endParaRPr lang="sk-SK" sz="2400" kern="0" dirty="0"/>
          </a:p>
        </p:txBody>
      </p:sp>
      <p:sp>
        <p:nvSpPr>
          <p:cNvPr id="72" name="Obdĺžnik 71"/>
          <p:cNvSpPr/>
          <p:nvPr/>
        </p:nvSpPr>
        <p:spPr>
          <a:xfrm>
            <a:off x="540000" y="540000"/>
            <a:ext cx="29196000" cy="417240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BlokTextu 118"/>
          <p:cNvSpPr txBox="1"/>
          <p:nvPr/>
        </p:nvSpPr>
        <p:spPr>
          <a:xfrm>
            <a:off x="8512870" y="40945665"/>
            <a:ext cx="6328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KOLEČANSKÝ, Š., HOFIERKA, J., BOGĽARSKÝ, J., ŠUPINSKÝ, J. (2021). Comparing 2D and 3D Solar Radiation Modeling in Urban Areas. </a:t>
            </a:r>
            <a:r>
              <a:rPr lang="en-US" sz="1800" i="1" dirty="0"/>
              <a:t>Energies</a:t>
            </a:r>
            <a:r>
              <a:rPr lang="en-US" sz="1800" dirty="0"/>
              <a:t>, 14 (24), 8364.</a:t>
            </a:r>
            <a:endParaRPr lang="sk-SK" sz="1800" dirty="0"/>
          </a:p>
        </p:txBody>
      </p:sp>
      <p:sp>
        <p:nvSpPr>
          <p:cNvPr id="134" name="BlokTextu 133"/>
          <p:cNvSpPr txBox="1"/>
          <p:nvPr/>
        </p:nvSpPr>
        <p:spPr>
          <a:xfrm>
            <a:off x="15361244" y="41222664"/>
            <a:ext cx="1348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POPOV, A., MINÁR, J., GALLAY, M. (2021). Multiresolution land surface segmentation and generalization of DEM: searching for optimal settings. </a:t>
            </a:r>
            <a:r>
              <a:rPr lang="en-US" sz="1800" i="1" dirty="0"/>
              <a:t>Transactions in GIS</a:t>
            </a:r>
            <a:r>
              <a:rPr lang="en-US" sz="1800" dirty="0"/>
              <a:t>, 25, 5, 2376-2393.</a:t>
            </a:r>
            <a:endParaRPr lang="sk-SK" sz="1800" dirty="0"/>
          </a:p>
        </p:txBody>
      </p:sp>
      <p:grpSp>
        <p:nvGrpSpPr>
          <p:cNvPr id="68" name="Skupina 67"/>
          <p:cNvGrpSpPr/>
          <p:nvPr/>
        </p:nvGrpSpPr>
        <p:grpSpPr>
          <a:xfrm>
            <a:off x="1252435" y="9448553"/>
            <a:ext cx="10716819" cy="2627665"/>
            <a:chOff x="1218918" y="11675050"/>
            <a:chExt cx="10716819" cy="2627665"/>
          </a:xfrm>
        </p:grpSpPr>
        <p:sp>
          <p:nvSpPr>
            <p:cNvPr id="33" name="BlokTextu 32"/>
            <p:cNvSpPr txBox="1"/>
            <p:nvPr/>
          </p:nvSpPr>
          <p:spPr>
            <a:xfrm>
              <a:off x="3605225" y="11675050"/>
              <a:ext cx="8330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prof. Mgr. </a:t>
              </a:r>
              <a:r>
                <a:rPr lang="sk-SK" sz="3600" b="1" dirty="0"/>
                <a:t>Jaroslav HOFIERKA</a:t>
              </a:r>
              <a:r>
                <a:rPr lang="sk-SK" sz="3600" dirty="0"/>
                <a:t>, PhD.</a:t>
              </a:r>
            </a:p>
          </p:txBody>
        </p:sp>
        <p:sp>
          <p:nvSpPr>
            <p:cNvPr id="34" name="BlokTextu 33"/>
            <p:cNvSpPr txBox="1"/>
            <p:nvPr/>
          </p:nvSpPr>
          <p:spPr>
            <a:xfrm>
              <a:off x="5314619" y="12224334"/>
              <a:ext cx="36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jaroslav.hofierka@upjs.sk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458</a:t>
              </a:r>
            </a:p>
            <a:p>
              <a:r>
                <a:rPr lang="sk-SK" sz="2400" dirty="0"/>
                <a:t>miestnosť: SJ2O21</a:t>
              </a:r>
            </a:p>
          </p:txBody>
        </p:sp>
        <p:sp>
          <p:nvSpPr>
            <p:cNvPr id="35" name="BlokTextu 34"/>
            <p:cNvSpPr txBox="1"/>
            <p:nvPr/>
          </p:nvSpPr>
          <p:spPr>
            <a:xfrm>
              <a:off x="5341609" y="13345781"/>
              <a:ext cx="5408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n-NO" sz="2400" dirty="0"/>
                <a:t>geoinformatika, priestorové modelovanie, </a:t>
              </a:r>
              <a:r>
                <a:rPr lang="sk-SK" sz="2400" dirty="0"/>
                <a:t>o</a:t>
              </a:r>
              <a:r>
                <a:rPr lang="nn-NO" sz="2400" dirty="0"/>
                <a:t>pen</a:t>
              </a:r>
              <a:r>
                <a:rPr lang="sk-SK" sz="2400" dirty="0"/>
                <a:t> s</a:t>
              </a:r>
              <a:r>
                <a:rPr lang="nn-NO" sz="2400" dirty="0"/>
                <a:t>ource GIS</a:t>
              </a:r>
              <a:endParaRPr lang="sk-SK" sz="2400" dirty="0"/>
            </a:p>
          </p:txBody>
        </p:sp>
        <p:sp>
          <p:nvSpPr>
            <p:cNvPr id="36" name="BlokTextu 35"/>
            <p:cNvSpPr txBox="1"/>
            <p:nvPr/>
          </p:nvSpPr>
          <p:spPr>
            <a:xfrm>
              <a:off x="3787554" y="1222433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37" name="Obdĺžnik 36"/>
            <p:cNvSpPr/>
            <p:nvPr/>
          </p:nvSpPr>
          <p:spPr>
            <a:xfrm>
              <a:off x="3787554" y="13349199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075" name="Picture 5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93" r="6289"/>
            <a:stretch/>
          </p:blipFill>
          <p:spPr bwMode="auto">
            <a:xfrm>
              <a:off x="1218918" y="11746715"/>
              <a:ext cx="2160240" cy="2556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Skupina 24"/>
          <p:cNvGrpSpPr/>
          <p:nvPr/>
        </p:nvGrpSpPr>
        <p:grpSpPr>
          <a:xfrm>
            <a:off x="1253263" y="17718284"/>
            <a:ext cx="10210685" cy="2603477"/>
            <a:chOff x="1227348" y="14614822"/>
            <a:chExt cx="10210685" cy="2603477"/>
          </a:xfrm>
        </p:grpSpPr>
        <p:sp>
          <p:nvSpPr>
            <p:cNvPr id="40" name="BlokTextu 39"/>
            <p:cNvSpPr txBox="1"/>
            <p:nvPr/>
          </p:nvSpPr>
          <p:spPr>
            <a:xfrm>
              <a:off x="3634841" y="14614822"/>
              <a:ext cx="75884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Mgr. </a:t>
              </a:r>
              <a:r>
                <a:rPr lang="sk-SK" sz="3600" b="1" dirty="0"/>
                <a:t>Katarína ONAČILLOVÁ</a:t>
              </a:r>
              <a:r>
                <a:rPr lang="sk-SK" sz="3600" dirty="0"/>
                <a:t>, PhD.</a:t>
              </a:r>
            </a:p>
          </p:txBody>
        </p:sp>
        <p:sp>
          <p:nvSpPr>
            <p:cNvPr id="41" name="BlokTextu 40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katarina.onacillova@upjs.sk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miestnosť: SJ2O22</a:t>
              </a:r>
            </a:p>
          </p:txBody>
        </p:sp>
        <p:sp>
          <p:nvSpPr>
            <p:cNvPr id="42" name="BlokTextu 41"/>
            <p:cNvSpPr txBox="1"/>
            <p:nvPr/>
          </p:nvSpPr>
          <p:spPr>
            <a:xfrm>
              <a:off x="5314619" y="16387302"/>
              <a:ext cx="6123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diaľkový prieskum Zeme, geopriestorové modelovanie</a:t>
              </a:r>
            </a:p>
          </p:txBody>
        </p:sp>
        <p:sp>
          <p:nvSpPr>
            <p:cNvPr id="43" name="BlokTextu 42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44" name="Obdĺžnik 43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30" name="Obrázok 1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63" t="18621" r="25030" b="26688"/>
            <a:stretch/>
          </p:blipFill>
          <p:spPr>
            <a:xfrm>
              <a:off x="1227348" y="14717001"/>
              <a:ext cx="2155493" cy="2476161"/>
            </a:xfrm>
            <a:prstGeom prst="rect">
              <a:avLst/>
            </a:prstGeom>
          </p:spPr>
        </p:pic>
      </p:grpSp>
      <p:sp>
        <p:nvSpPr>
          <p:cNvPr id="49" name="Obdĺžnik 48"/>
          <p:cNvSpPr/>
          <p:nvPr/>
        </p:nvSpPr>
        <p:spPr>
          <a:xfrm>
            <a:off x="15209442" y="29510049"/>
            <a:ext cx="14113912" cy="56316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BlokTextu 78"/>
          <p:cNvSpPr txBox="1"/>
          <p:nvPr/>
        </p:nvSpPr>
        <p:spPr>
          <a:xfrm>
            <a:off x="15300557" y="29582093"/>
            <a:ext cx="13730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Detailné modelovanie dynamiky reliéfu</a:t>
            </a:r>
          </a:p>
        </p:txBody>
      </p:sp>
      <p:sp>
        <p:nvSpPr>
          <p:cNvPr id="149" name="BlokTextu 148"/>
          <p:cNvSpPr txBox="1"/>
          <p:nvPr/>
        </p:nvSpPr>
        <p:spPr>
          <a:xfrm>
            <a:off x="15312284" y="34365062"/>
            <a:ext cx="1397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RUSNÁK, M., KAŇUK, J., KIDOVÁ, A., ŠAŠAK, J., LEHOTSKÝ, J., PÖPPL, R., ŠUPINSKÝ, J. (2020). </a:t>
            </a:r>
            <a:r>
              <a:rPr lang="sk-SK" sz="1800" dirty="0" err="1"/>
              <a:t>Channel</a:t>
            </a:r>
            <a:r>
              <a:rPr lang="sk-SK" sz="1800" dirty="0"/>
              <a:t> and </a:t>
            </a:r>
            <a:r>
              <a:rPr lang="sk-SK" sz="1800" dirty="0" err="1"/>
              <a:t>cut-bluff</a:t>
            </a:r>
            <a:r>
              <a:rPr lang="sk-SK" sz="1800" dirty="0"/>
              <a:t> </a:t>
            </a:r>
            <a:r>
              <a:rPr lang="sk-SK" sz="1800" dirty="0" err="1"/>
              <a:t>failure</a:t>
            </a:r>
            <a:r>
              <a:rPr lang="sk-SK" sz="1800" dirty="0"/>
              <a:t> </a:t>
            </a:r>
            <a:r>
              <a:rPr lang="sk-SK" sz="1800" dirty="0" err="1"/>
              <a:t>connectivity</a:t>
            </a:r>
            <a:r>
              <a:rPr lang="sk-SK" sz="1800" dirty="0"/>
              <a:t> in a </a:t>
            </a:r>
            <a:r>
              <a:rPr lang="sk-SK" sz="1800" dirty="0" err="1"/>
              <a:t>river</a:t>
            </a:r>
            <a:r>
              <a:rPr lang="sk-SK" sz="1800" dirty="0"/>
              <a:t> </a:t>
            </a:r>
            <a:r>
              <a:rPr lang="sk-SK" sz="1800" dirty="0" err="1"/>
              <a:t>system</a:t>
            </a:r>
            <a:r>
              <a:rPr lang="sk-SK" sz="1800" dirty="0"/>
              <a:t>: </a:t>
            </a:r>
            <a:r>
              <a:rPr lang="sk-SK" sz="1800" dirty="0" err="1"/>
              <a:t>Case</a:t>
            </a:r>
            <a:r>
              <a:rPr lang="sk-SK" sz="1800" dirty="0"/>
              <a:t> study of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braided-wandering</a:t>
            </a:r>
            <a:r>
              <a:rPr lang="sk-SK" sz="1800" dirty="0"/>
              <a:t> Belá </a:t>
            </a:r>
            <a:r>
              <a:rPr lang="sk-SK" sz="1800" dirty="0" err="1"/>
              <a:t>River</a:t>
            </a:r>
            <a:r>
              <a:rPr lang="sk-SK" sz="1800" dirty="0"/>
              <a:t>, Western </a:t>
            </a:r>
            <a:r>
              <a:rPr lang="sk-SK" sz="1800" dirty="0" err="1"/>
              <a:t>Carpathians</a:t>
            </a:r>
            <a:r>
              <a:rPr lang="sk-SK" sz="1800" dirty="0"/>
              <a:t>, Slovakia. </a:t>
            </a:r>
            <a:r>
              <a:rPr lang="sk-SK" sz="1800" i="1" dirty="0" err="1"/>
              <a:t>Science</a:t>
            </a:r>
            <a:r>
              <a:rPr lang="sk-SK" sz="1800" i="1" dirty="0"/>
              <a:t> of </a:t>
            </a:r>
            <a:r>
              <a:rPr lang="sk-SK" sz="1800" i="1" dirty="0" err="1"/>
              <a:t>The</a:t>
            </a:r>
            <a:r>
              <a:rPr lang="sk-SK" sz="1800" i="1" dirty="0"/>
              <a:t> </a:t>
            </a:r>
            <a:r>
              <a:rPr lang="sk-SK" sz="1800" i="1" dirty="0" err="1"/>
              <a:t>Total</a:t>
            </a:r>
            <a:r>
              <a:rPr lang="sk-SK" sz="1800" i="1" dirty="0"/>
              <a:t> </a:t>
            </a:r>
            <a:r>
              <a:rPr lang="sk-SK" sz="1800" i="1" dirty="0" err="1"/>
              <a:t>Environment</a:t>
            </a:r>
            <a:r>
              <a:rPr lang="sk-SK" sz="1800" dirty="0"/>
              <a:t>, 733, 139409.</a:t>
            </a:r>
            <a:endParaRPr lang="sk-SK" sz="1800" kern="0" dirty="0"/>
          </a:p>
        </p:txBody>
      </p:sp>
      <p:sp>
        <p:nvSpPr>
          <p:cNvPr id="121" name="Obdĺžnik 120"/>
          <p:cNvSpPr/>
          <p:nvPr/>
        </p:nvSpPr>
        <p:spPr>
          <a:xfrm>
            <a:off x="792000" y="23457057"/>
            <a:ext cx="28691999" cy="480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BlokTextu 65"/>
          <p:cNvSpPr txBox="1"/>
          <p:nvPr/>
        </p:nvSpPr>
        <p:spPr>
          <a:xfrm>
            <a:off x="1041549" y="25180264"/>
            <a:ext cx="28281803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dirty="0" err="1"/>
              <a:t>European</a:t>
            </a:r>
            <a:r>
              <a:rPr lang="sk-SK" sz="2800" dirty="0"/>
              <a:t> </a:t>
            </a:r>
            <a:r>
              <a:rPr lang="sk-SK" sz="2800" dirty="0" err="1"/>
              <a:t>Space</a:t>
            </a:r>
            <a:r>
              <a:rPr lang="sk-SK" sz="2800" dirty="0"/>
              <a:t> </a:t>
            </a:r>
            <a:r>
              <a:rPr lang="sk-SK" sz="2800" dirty="0" err="1"/>
              <a:t>Agency</a:t>
            </a:r>
            <a:r>
              <a:rPr lang="sk-SK" sz="2800" dirty="0"/>
              <a:t> - </a:t>
            </a:r>
            <a:r>
              <a:rPr lang="en-US" sz="2800" dirty="0"/>
              <a:t>URBANA: Development and Verification of Urban Analytics</a:t>
            </a:r>
            <a:endParaRPr lang="sk-SK" sz="2800" dirty="0"/>
          </a:p>
          <a:p>
            <a:pPr>
              <a:spcAft>
                <a:spcPts val="600"/>
              </a:spcAft>
            </a:pPr>
            <a:r>
              <a:rPr lang="it-IT" sz="2800" dirty="0">
                <a:ea typeface="+mn-lt"/>
                <a:cs typeface="+mn-lt"/>
              </a:rPr>
              <a:t>APVV-24-0265: </a:t>
            </a:r>
            <a:r>
              <a:rPr lang="en-US" sz="2800" dirty="0">
                <a:ea typeface="+mn-lt"/>
                <a:cs typeface="+mn-lt"/>
              </a:rPr>
              <a:t>3D </a:t>
            </a:r>
            <a:r>
              <a:rPr lang="en-US" sz="2800" dirty="0" err="1">
                <a:ea typeface="+mn-lt"/>
                <a:cs typeface="+mn-lt"/>
              </a:rPr>
              <a:t>technológie</a:t>
            </a:r>
            <a:r>
              <a:rPr lang="en-US" sz="2800" dirty="0">
                <a:ea typeface="+mn-lt"/>
                <a:cs typeface="+mn-lt"/>
              </a:rPr>
              <a:t> a </a:t>
            </a:r>
            <a:r>
              <a:rPr lang="en-US" sz="2800" dirty="0" err="1">
                <a:ea typeface="+mn-lt"/>
                <a:cs typeface="+mn-lt"/>
              </a:rPr>
              <a:t>metódy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strojového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učenia</a:t>
            </a:r>
            <a:r>
              <a:rPr lang="en-US" sz="2800" dirty="0">
                <a:ea typeface="+mn-lt"/>
                <a:cs typeface="+mn-lt"/>
              </a:rPr>
              <a:t> pre </a:t>
            </a:r>
            <a:r>
              <a:rPr lang="en-US" sz="2800" dirty="0" err="1">
                <a:ea typeface="+mn-lt"/>
                <a:cs typeface="+mn-lt"/>
              </a:rPr>
              <a:t>environmentálny</a:t>
            </a:r>
            <a:r>
              <a:rPr lang="en-US" sz="2800" dirty="0">
                <a:ea typeface="+mn-lt"/>
                <a:cs typeface="+mn-lt"/>
              </a:rPr>
              <a:t> monitoring a </a:t>
            </a:r>
            <a:r>
              <a:rPr lang="en-US" sz="2800" dirty="0" err="1">
                <a:ea typeface="+mn-lt"/>
                <a:cs typeface="+mn-lt"/>
              </a:rPr>
              <a:t>hodnotenie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kvalitatívneho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stavu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riek</a:t>
            </a:r>
            <a:r>
              <a:rPr lang="en-US" sz="2800" dirty="0">
                <a:ea typeface="+mn-lt"/>
                <a:cs typeface="+mn-lt"/>
              </a:rPr>
              <a:t> </a:t>
            </a:r>
            <a:endParaRPr lang="it-IT" sz="8150" dirty="0">
              <a:ea typeface="+mn-lt"/>
              <a:cs typeface="+mn-lt"/>
            </a:endParaRPr>
          </a:p>
          <a:p>
            <a:pPr>
              <a:spcAft>
                <a:spcPts val="600"/>
              </a:spcAft>
            </a:pPr>
            <a:r>
              <a:rPr lang="it-IT" sz="2800" dirty="0"/>
              <a:t>APVV-23-0210: Prehrievanie mesta: dôsledky, zmierňovanie a percepcia</a:t>
            </a:r>
            <a:endParaRPr lang="sk-SK" sz="2800" dirty="0"/>
          </a:p>
          <a:p>
            <a:pPr>
              <a:spcAft>
                <a:spcPts val="600"/>
              </a:spcAft>
            </a:pPr>
            <a:r>
              <a:rPr lang="sk-SK" sz="2800" dirty="0"/>
              <a:t>APVV-22-0024: Fyzikálna </a:t>
            </a:r>
            <a:r>
              <a:rPr lang="sk-SK" sz="2800" dirty="0" err="1"/>
              <a:t>geomorfometria</a:t>
            </a:r>
            <a:r>
              <a:rPr lang="sk-SK" sz="2800" dirty="0"/>
              <a:t> pre </a:t>
            </a:r>
            <a:r>
              <a:rPr lang="sk-SK" sz="2800" dirty="0" err="1"/>
              <a:t>fyzickogeografický</a:t>
            </a:r>
            <a:r>
              <a:rPr lang="sk-SK" sz="2800" dirty="0"/>
              <a:t> výskum</a:t>
            </a:r>
          </a:p>
          <a:p>
            <a:pPr>
              <a:spcAft>
                <a:spcPts val="600"/>
              </a:spcAft>
            </a:pPr>
            <a:r>
              <a:rPr lang="sk-SK" sz="2800" dirty="0"/>
              <a:t>VEGA 1/0780/24: Kombinácia lidarových a hyperspektrálnych dát s metódami strojového učenia pre zlepšenie klasifikácie </a:t>
            </a:r>
            <a:r>
              <a:rPr lang="sk-SK" sz="2800"/>
              <a:t>krajinnej </a:t>
            </a:r>
            <a:r>
              <a:rPr lang="sk-SK" sz="2800" smtClean="0"/>
              <a:t>pokrývky</a:t>
            </a:r>
            <a:endParaRPr lang="sk-SK" sz="2800" dirty="0"/>
          </a:p>
        </p:txBody>
      </p:sp>
      <p:sp>
        <p:nvSpPr>
          <p:cNvPr id="106" name="BlokTextu 105"/>
          <p:cNvSpPr txBox="1"/>
          <p:nvPr/>
        </p:nvSpPr>
        <p:spPr>
          <a:xfrm>
            <a:off x="18017926" y="4840041"/>
            <a:ext cx="3838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Magisterský stupeň</a:t>
            </a:r>
            <a:endParaRPr lang="en-US" sz="3200" b="1" dirty="0"/>
          </a:p>
        </p:txBody>
      </p:sp>
      <p:sp>
        <p:nvSpPr>
          <p:cNvPr id="109" name="BlokTextu 108"/>
          <p:cNvSpPr txBox="1"/>
          <p:nvPr/>
        </p:nvSpPr>
        <p:spPr>
          <a:xfrm>
            <a:off x="17915766" y="15121901"/>
            <a:ext cx="563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Informačné systémy o území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sa oboznámia so základnou štruktúrou a zložkami informačných systémov o území geografického typu, ako aj o používaných informačných systémoch o území v rôznych oblastiach štátnej správy a súkromnom sektore.</a:t>
            </a:r>
          </a:p>
        </p:txBody>
      </p:sp>
      <p:sp>
        <p:nvSpPr>
          <p:cNvPr id="112" name="BlokTextu 111"/>
          <p:cNvSpPr txBox="1"/>
          <p:nvPr/>
        </p:nvSpPr>
        <p:spPr>
          <a:xfrm>
            <a:off x="23907684" y="9608456"/>
            <a:ext cx="563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Metódy zberu geopriestorových dát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realizujú bodové merania pomocou geodetických prístrojov. Výsledkom sú bodové polia reprezentujúce krajinné prvky, ktoré sú vizualizované v podobe topografickej mapy. </a:t>
            </a:r>
          </a:p>
        </p:txBody>
      </p:sp>
      <p:pic>
        <p:nvPicPr>
          <p:cNvPr id="50" name="Obrázok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5690" y="5848791"/>
            <a:ext cx="5550451" cy="3700300"/>
          </a:xfrm>
          <a:prstGeom prst="rect">
            <a:avLst/>
          </a:prstGeom>
        </p:spPr>
      </p:pic>
      <p:pic>
        <p:nvPicPr>
          <p:cNvPr id="114" name="Picture 2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" b="11203"/>
          <a:stretch/>
        </p:blipFill>
        <p:spPr bwMode="auto">
          <a:xfrm>
            <a:off x="18004099" y="17039878"/>
            <a:ext cx="5454856" cy="37002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Obrázok 6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975" r="6058"/>
          <a:stretch/>
        </p:blipFill>
        <p:spPr>
          <a:xfrm>
            <a:off x="11999646" y="11320761"/>
            <a:ext cx="5612400" cy="3705089"/>
          </a:xfrm>
          <a:prstGeom prst="rect">
            <a:avLst/>
          </a:prstGeom>
        </p:spPr>
      </p:pic>
      <p:sp>
        <p:nvSpPr>
          <p:cNvPr id="117" name="BlokTextu 116"/>
          <p:cNvSpPr txBox="1"/>
          <p:nvPr/>
        </p:nvSpPr>
        <p:spPr>
          <a:xfrm>
            <a:off x="12002324" y="15068856"/>
            <a:ext cx="58256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Geografické informačné systémy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Základnou zručnosťou geografa je práca s priestorovými dátami pomocou geografických informačných systémov. Študenti nadobudnú vedomosti a zručnosti potrebné pre tvorbu </a:t>
            </a:r>
            <a:r>
              <a:rPr lang="sk-SK" sz="1800" dirty="0" err="1"/>
              <a:t>geopriestorovej</a:t>
            </a:r>
            <a:r>
              <a:rPr lang="sk-SK" sz="1800" dirty="0"/>
              <a:t> databázy, základné </a:t>
            </a:r>
            <a:r>
              <a:rPr lang="sk-SK" sz="1800" dirty="0" err="1"/>
              <a:t>geoprocesné</a:t>
            </a:r>
            <a:r>
              <a:rPr lang="sk-SK" sz="1800" dirty="0"/>
              <a:t> operácie a tvorbu kartografických výstupov. </a:t>
            </a:r>
          </a:p>
        </p:txBody>
      </p:sp>
      <p:sp>
        <p:nvSpPr>
          <p:cNvPr id="118" name="BlokTextu 117"/>
          <p:cNvSpPr txBox="1"/>
          <p:nvPr/>
        </p:nvSpPr>
        <p:spPr>
          <a:xfrm>
            <a:off x="17936358" y="9645921"/>
            <a:ext cx="5631522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Priestorové analýzy a modelovanie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si rozširujú teoretické základy pre priestorové analýzy a modelovanie javov v GIS. Na cvičeniach zároveň nadobúdajú v tejto oblasti aj praktické zručnosti.</a:t>
            </a:r>
          </a:p>
        </p:txBody>
      </p:sp>
      <p:sp>
        <p:nvSpPr>
          <p:cNvPr id="122" name="BlokTextu 121"/>
          <p:cNvSpPr txBox="1"/>
          <p:nvPr/>
        </p:nvSpPr>
        <p:spPr>
          <a:xfrm>
            <a:off x="23863684" y="15068856"/>
            <a:ext cx="578454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Letecké laserové a hyperspektrálne skenovanie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Zber údajov o krajine sa v súčasnosti vykonáva pomocou moderných metód a zariadení. Študenti získajú praktické zručnosti v spracovaní, analýze a vizualizácií údajov z leteckého laserového a </a:t>
            </a:r>
            <a:r>
              <a:rPr lang="sk-SK" sz="1800" dirty="0" err="1"/>
              <a:t>hyperspektrálneho</a:t>
            </a:r>
            <a:r>
              <a:rPr lang="sk-SK" sz="1800" dirty="0"/>
              <a:t> skenovania.</a:t>
            </a:r>
          </a:p>
        </p:txBody>
      </p:sp>
      <p:pic>
        <p:nvPicPr>
          <p:cNvPr id="67" name="Obrázok 6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72254" y="5848153"/>
            <a:ext cx="5549330" cy="3699553"/>
          </a:xfrm>
          <a:prstGeom prst="rect">
            <a:avLst/>
          </a:prstGeom>
        </p:spPr>
      </p:pic>
      <p:sp>
        <p:nvSpPr>
          <p:cNvPr id="76" name="Obdĺžnik 75"/>
          <p:cNvSpPr/>
          <p:nvPr/>
        </p:nvSpPr>
        <p:spPr>
          <a:xfrm>
            <a:off x="12036413" y="5348339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sp>
        <p:nvSpPr>
          <p:cNvPr id="124" name="Obdĺžnik 123"/>
          <p:cNvSpPr/>
          <p:nvPr/>
        </p:nvSpPr>
        <p:spPr>
          <a:xfrm>
            <a:off x="18080338" y="5344097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pic>
        <p:nvPicPr>
          <p:cNvPr id="77" name="Obrázok 7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r="18462" b="7997"/>
          <a:stretch/>
        </p:blipFill>
        <p:spPr>
          <a:xfrm>
            <a:off x="23934669" y="11328266"/>
            <a:ext cx="5422832" cy="3720308"/>
          </a:xfrm>
          <a:prstGeom prst="rect">
            <a:avLst/>
          </a:prstGeom>
        </p:spPr>
      </p:pic>
      <p:sp>
        <p:nvSpPr>
          <p:cNvPr id="107" name="Obdĺžnik 106"/>
          <p:cNvSpPr/>
          <p:nvPr/>
        </p:nvSpPr>
        <p:spPr>
          <a:xfrm>
            <a:off x="15226462" y="35350642"/>
            <a:ext cx="14096891" cy="6501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BlokTextu 109"/>
          <p:cNvSpPr txBox="1"/>
          <p:nvPr/>
        </p:nvSpPr>
        <p:spPr>
          <a:xfrm>
            <a:off x="14847481" y="35342733"/>
            <a:ext cx="11358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dirty="0" err="1">
                <a:solidFill>
                  <a:schemeClr val="accent6">
                    <a:lumMod val="75000"/>
                  </a:schemeClr>
                </a:solidFill>
              </a:rPr>
              <a:t>Viacmierkové</a:t>
            </a:r>
            <a:r>
              <a:rPr lang="sk-SK" sz="4000" dirty="0">
                <a:solidFill>
                  <a:schemeClr val="accent6">
                    <a:lumMod val="75000"/>
                  </a:schemeClr>
                </a:solidFill>
              </a:rPr>
              <a:t> modelovanie a segmentácia reliéfu</a:t>
            </a:r>
          </a:p>
        </p:txBody>
      </p:sp>
      <p:grpSp>
        <p:nvGrpSpPr>
          <p:cNvPr id="111" name="Skupina 110"/>
          <p:cNvGrpSpPr/>
          <p:nvPr/>
        </p:nvGrpSpPr>
        <p:grpSpPr>
          <a:xfrm>
            <a:off x="1231381" y="20468709"/>
            <a:ext cx="10182418" cy="2949396"/>
            <a:chOff x="1255615" y="14638235"/>
            <a:chExt cx="10182418" cy="2949396"/>
          </a:xfrm>
        </p:grpSpPr>
        <p:sp>
          <p:nvSpPr>
            <p:cNvPr id="113" name="BlokTextu 112"/>
            <p:cNvSpPr txBox="1"/>
            <p:nvPr/>
          </p:nvSpPr>
          <p:spPr>
            <a:xfrm>
              <a:off x="3634841" y="14638235"/>
              <a:ext cx="77972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Mgr. </a:t>
              </a:r>
              <a:r>
                <a:rPr lang="sk-SK" sz="3600" b="1" dirty="0"/>
                <a:t>Ján ŠAŠAK</a:t>
              </a:r>
              <a:r>
                <a:rPr lang="sk-SK" sz="3600" dirty="0"/>
                <a:t>, PhD.</a:t>
              </a:r>
            </a:p>
          </p:txBody>
        </p:sp>
        <p:sp>
          <p:nvSpPr>
            <p:cNvPr id="115" name="BlokTextu 114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jan.sasak@upjs.sk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</a:t>
              </a:r>
              <a:r>
                <a:rPr lang="sk-SK" sz="2400"/>
                <a:t>: SJ2O22</a:t>
              </a:r>
              <a:endParaRPr lang="sk-SK" sz="2400" dirty="0"/>
            </a:p>
          </p:txBody>
        </p:sp>
        <p:sp>
          <p:nvSpPr>
            <p:cNvPr id="116" name="BlokTextu 115"/>
            <p:cNvSpPr txBox="1"/>
            <p:nvPr/>
          </p:nvSpPr>
          <p:spPr>
            <a:xfrm>
              <a:off x="5314619" y="16387302"/>
              <a:ext cx="6123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geografické informačné systémy, digitálne modelovanie krajinných povrchov, laserové skenovanie</a:t>
              </a:r>
            </a:p>
          </p:txBody>
        </p:sp>
        <p:sp>
          <p:nvSpPr>
            <p:cNvPr id="128" name="BlokTextu 127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29" name="Obdĺžnik 128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32" name="Obrázok 13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36" t="11532" r="27761" b="51677"/>
            <a:stretch/>
          </p:blipFill>
          <p:spPr>
            <a:xfrm>
              <a:off x="1255615" y="14710335"/>
              <a:ext cx="2196000" cy="2538062"/>
            </a:xfrm>
            <a:prstGeom prst="rect">
              <a:avLst/>
            </a:prstGeom>
          </p:spPr>
        </p:pic>
      </p:grpSp>
      <p:pic>
        <p:nvPicPr>
          <p:cNvPr id="21" name="Obrázok 20"/>
          <p:cNvPicPr>
            <a:picLocks noChangeAspect="1"/>
          </p:cNvPicPr>
          <p:nvPr/>
        </p:nvPicPr>
        <p:blipFill rotWithShape="1">
          <a:blip r:embed="rId15"/>
          <a:srcRect b="2890"/>
          <a:stretch/>
        </p:blipFill>
        <p:spPr>
          <a:xfrm>
            <a:off x="17976712" y="11335396"/>
            <a:ext cx="5591168" cy="3707708"/>
          </a:xfrm>
          <a:prstGeom prst="rect">
            <a:avLst/>
          </a:prstGeom>
        </p:spPr>
      </p:pic>
      <p:pic>
        <p:nvPicPr>
          <p:cNvPr id="22" name="Obrázok 2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7" b="11522"/>
          <a:stretch/>
        </p:blipFill>
        <p:spPr>
          <a:xfrm>
            <a:off x="6214372" y="29614099"/>
            <a:ext cx="8630306" cy="544003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4" name="BlokTextu 93"/>
          <p:cNvSpPr txBox="1"/>
          <p:nvPr/>
        </p:nvSpPr>
        <p:spPr>
          <a:xfrm>
            <a:off x="1041862" y="33770343"/>
            <a:ext cx="5194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ŠUPINSKÝ, J., KAŇUK, J., NOVÁKOVÁ, M., HOCHMUTH, Z. (2022). </a:t>
            </a:r>
            <a:r>
              <a:rPr lang="sk-SK" sz="1800" dirty="0" err="1"/>
              <a:t>LiDAR</a:t>
            </a:r>
            <a:r>
              <a:rPr lang="sk-SK" sz="1800" dirty="0"/>
              <a:t> point </a:t>
            </a:r>
            <a:r>
              <a:rPr lang="sk-SK" sz="1800" dirty="0" err="1"/>
              <a:t>clouds</a:t>
            </a:r>
            <a:r>
              <a:rPr lang="sk-SK" sz="1800" dirty="0"/>
              <a:t> </a:t>
            </a:r>
            <a:r>
              <a:rPr lang="sk-SK" sz="1800" dirty="0" err="1"/>
              <a:t>processing</a:t>
            </a:r>
            <a:r>
              <a:rPr lang="sk-SK" sz="1800" dirty="0"/>
              <a:t> </a:t>
            </a:r>
            <a:r>
              <a:rPr lang="sk-SK" sz="1800" dirty="0" err="1"/>
              <a:t>for</a:t>
            </a:r>
            <a:r>
              <a:rPr lang="sk-SK" sz="1800" dirty="0"/>
              <a:t> </a:t>
            </a:r>
            <a:r>
              <a:rPr lang="sk-SK" sz="1800" dirty="0" err="1"/>
              <a:t>large-scale</a:t>
            </a:r>
            <a:r>
              <a:rPr lang="sk-SK" sz="1800" dirty="0"/>
              <a:t> </a:t>
            </a:r>
            <a:r>
              <a:rPr lang="sk-SK" sz="1800" dirty="0" err="1"/>
              <a:t>cave</a:t>
            </a:r>
            <a:r>
              <a:rPr lang="sk-SK" sz="1800" dirty="0"/>
              <a:t> </a:t>
            </a:r>
            <a:r>
              <a:rPr lang="sk-SK" sz="1800" dirty="0" err="1"/>
              <a:t>mapping</a:t>
            </a:r>
            <a:r>
              <a:rPr lang="sk-SK" sz="1800" dirty="0"/>
              <a:t>: a </a:t>
            </a:r>
            <a:r>
              <a:rPr lang="sk-SK" sz="1800" dirty="0" err="1"/>
              <a:t>case</a:t>
            </a:r>
            <a:r>
              <a:rPr lang="sk-SK" sz="1800" dirty="0"/>
              <a:t> study of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Majko</a:t>
            </a:r>
            <a:r>
              <a:rPr lang="sk-SK" sz="1800" dirty="0"/>
              <a:t> dome in </a:t>
            </a:r>
            <a:r>
              <a:rPr lang="sk-SK" sz="1800" dirty="0" err="1"/>
              <a:t>the</a:t>
            </a:r>
            <a:r>
              <a:rPr lang="sk-SK" sz="1800" dirty="0"/>
              <a:t> Domica </a:t>
            </a:r>
            <a:r>
              <a:rPr lang="sk-SK" sz="1800" dirty="0" err="1"/>
              <a:t>cave</a:t>
            </a:r>
            <a:r>
              <a:rPr lang="sk-SK" sz="1800" dirty="0"/>
              <a:t>. </a:t>
            </a:r>
            <a:r>
              <a:rPr lang="sk-SK" sz="1800" i="1" dirty="0" err="1"/>
              <a:t>Journal</a:t>
            </a:r>
            <a:r>
              <a:rPr lang="sk-SK" sz="1800" i="1" dirty="0"/>
              <a:t> of </a:t>
            </a:r>
            <a:r>
              <a:rPr lang="sk-SK" sz="1800" i="1" dirty="0" err="1"/>
              <a:t>Maps</a:t>
            </a:r>
            <a:r>
              <a:rPr lang="sk-SK" sz="1800" dirty="0"/>
              <a:t>.</a:t>
            </a:r>
            <a:endParaRPr lang="sk-SK" sz="1800" kern="0" dirty="0"/>
          </a:p>
        </p:txBody>
      </p:sp>
      <p:pic>
        <p:nvPicPr>
          <p:cNvPr id="52" name="Obrázok 5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7" t="7432" r="19893" b="6906"/>
          <a:stretch/>
        </p:blipFill>
        <p:spPr>
          <a:xfrm>
            <a:off x="15497646" y="30802855"/>
            <a:ext cx="4267250" cy="3499374"/>
          </a:xfrm>
          <a:prstGeom prst="rect">
            <a:avLst/>
          </a:prstGeom>
        </p:spPr>
      </p:pic>
      <p:pic>
        <p:nvPicPr>
          <p:cNvPr id="1026" name="Picture 2" descr="Energies 14 08364 g00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614" y="36594019"/>
            <a:ext cx="5257016" cy="43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59806" y="36621906"/>
            <a:ext cx="3963560" cy="4180699"/>
          </a:xfrm>
          <a:prstGeom prst="rect">
            <a:avLst/>
          </a:prstGeom>
        </p:spPr>
      </p:pic>
      <p:sp>
        <p:nvSpPr>
          <p:cNvPr id="103" name="BlokTextu 102"/>
          <p:cNvSpPr txBox="1"/>
          <p:nvPr/>
        </p:nvSpPr>
        <p:spPr>
          <a:xfrm>
            <a:off x="1041862" y="40926809"/>
            <a:ext cx="659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HOFIERKA, J., BOGĽARSKÝ, J., KOLEČANSKÝ, Š., ENDEROVA, A. (2020). Modeling Diurnal Changes in Land Surface Temperature in Urban Areas under Cloudy Conditions. ISPRS Int. J. Geo-Inf., 9, 534.</a:t>
            </a:r>
            <a:endParaRPr lang="sk-SK" sz="1800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4" t="16203" r="34873" b="68027"/>
          <a:stretch/>
        </p:blipFill>
        <p:spPr>
          <a:xfrm>
            <a:off x="20286703" y="30783770"/>
            <a:ext cx="4889386" cy="3470550"/>
          </a:xfrm>
          <a:prstGeom prst="rect">
            <a:avLst/>
          </a:prstGeom>
        </p:spPr>
      </p:pic>
      <p:sp>
        <p:nvSpPr>
          <p:cNvPr id="133" name="BlokTextu 132"/>
          <p:cNvSpPr txBox="1"/>
          <p:nvPr/>
        </p:nvSpPr>
        <p:spPr>
          <a:xfrm>
            <a:off x="15569654" y="30225535"/>
            <a:ext cx="424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Aktívny zosuv na rieke Belá</a:t>
            </a:r>
            <a:endParaRPr lang="sk-SK" sz="2400" kern="0" dirty="0"/>
          </a:p>
        </p:txBody>
      </p:sp>
      <p:grpSp>
        <p:nvGrpSpPr>
          <p:cNvPr id="15" name="Skupina 14"/>
          <p:cNvGrpSpPr/>
          <p:nvPr/>
        </p:nvGrpSpPr>
        <p:grpSpPr>
          <a:xfrm>
            <a:off x="24842157" y="30990822"/>
            <a:ext cx="4320480" cy="3096024"/>
            <a:chOff x="25002702" y="31050953"/>
            <a:chExt cx="4104456" cy="2880000"/>
          </a:xfrm>
        </p:grpSpPr>
        <p:pic>
          <p:nvPicPr>
            <p:cNvPr id="9" name="Obrázok 8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80" t="83660" r="467" b="855"/>
            <a:stretch/>
          </p:blipFill>
          <p:spPr>
            <a:xfrm>
              <a:off x="25002702" y="31122961"/>
              <a:ext cx="4104456" cy="2736203"/>
            </a:xfrm>
            <a:prstGeom prst="rect">
              <a:avLst/>
            </a:prstGeom>
          </p:spPr>
        </p:pic>
        <p:cxnSp>
          <p:nvCxnSpPr>
            <p:cNvPr id="14" name="Rovná spojnica 13"/>
            <p:cNvCxnSpPr/>
            <p:nvPr/>
          </p:nvCxnSpPr>
          <p:spPr>
            <a:xfrm>
              <a:off x="25002702" y="31050953"/>
              <a:ext cx="0" cy="28440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ovná spojnica 134"/>
            <p:cNvCxnSpPr/>
            <p:nvPr/>
          </p:nvCxnSpPr>
          <p:spPr>
            <a:xfrm>
              <a:off x="29107158" y="31050953"/>
              <a:ext cx="0" cy="2880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bdĺžnik 22"/>
          <p:cNvSpPr/>
          <p:nvPr/>
        </p:nvSpPr>
        <p:spPr>
          <a:xfrm>
            <a:off x="20199610" y="30802854"/>
            <a:ext cx="9062510" cy="349804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BlokTextu 135"/>
          <p:cNvSpPr txBox="1"/>
          <p:nvPr/>
        </p:nvSpPr>
        <p:spPr>
          <a:xfrm>
            <a:off x="20741604" y="30225535"/>
            <a:ext cx="7990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Modelovanie a vizualizácia objemových zmien zosuvu</a:t>
            </a:r>
            <a:endParaRPr lang="sk-SK" sz="2400" kern="0" dirty="0"/>
          </a:p>
        </p:txBody>
      </p:sp>
      <p:pic>
        <p:nvPicPr>
          <p:cNvPr id="24" name="Obrázok 23"/>
          <p:cNvPicPr>
            <a:picLocks noChangeAspect="1"/>
          </p:cNvPicPr>
          <p:nvPr/>
        </p:nvPicPr>
        <p:blipFill rotWithShape="1">
          <a:blip r:embed="rId21"/>
          <a:srcRect r="54038"/>
          <a:stretch/>
        </p:blipFill>
        <p:spPr>
          <a:xfrm>
            <a:off x="20708637" y="37132531"/>
            <a:ext cx="4213873" cy="3872220"/>
          </a:xfrm>
          <a:prstGeom prst="rect">
            <a:avLst/>
          </a:prstGeom>
        </p:spPr>
      </p:pic>
      <p:pic>
        <p:nvPicPr>
          <p:cNvPr id="31" name="Obrázok 30"/>
          <p:cNvPicPr>
            <a:picLocks noChangeAspect="1"/>
          </p:cNvPicPr>
          <p:nvPr/>
        </p:nvPicPr>
        <p:blipFill rotWithShape="1">
          <a:blip r:embed="rId22"/>
          <a:srcRect l="1270" r="2678"/>
          <a:stretch/>
        </p:blipFill>
        <p:spPr>
          <a:xfrm>
            <a:off x="15558374" y="37104301"/>
            <a:ext cx="4117676" cy="3884574"/>
          </a:xfrm>
          <a:prstGeom prst="rect">
            <a:avLst/>
          </a:prstGeom>
        </p:spPr>
      </p:pic>
      <p:pic>
        <p:nvPicPr>
          <p:cNvPr id="137" name="Obrázok 136"/>
          <p:cNvPicPr>
            <a:picLocks noChangeAspect="1"/>
          </p:cNvPicPr>
          <p:nvPr/>
        </p:nvPicPr>
        <p:blipFill rotWithShape="1">
          <a:blip r:embed="rId21"/>
          <a:srcRect l="52924" r="709"/>
          <a:stretch/>
        </p:blipFill>
        <p:spPr>
          <a:xfrm>
            <a:off x="24919090" y="37132531"/>
            <a:ext cx="4233574" cy="3856344"/>
          </a:xfrm>
          <a:prstGeom prst="rect">
            <a:avLst/>
          </a:prstGeom>
        </p:spPr>
      </p:pic>
      <p:sp>
        <p:nvSpPr>
          <p:cNvPr id="138" name="BlokTextu 137"/>
          <p:cNvSpPr txBox="1"/>
          <p:nvPr/>
        </p:nvSpPr>
        <p:spPr>
          <a:xfrm>
            <a:off x="15928318" y="36242965"/>
            <a:ext cx="322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Reliéf Silickej planiny</a:t>
            </a:r>
            <a:endParaRPr lang="sk-SK" sz="2400" kern="0" dirty="0"/>
          </a:p>
        </p:txBody>
      </p:sp>
      <p:sp>
        <p:nvSpPr>
          <p:cNvPr id="139" name="BlokTextu 138"/>
          <p:cNvSpPr txBox="1"/>
          <p:nvPr/>
        </p:nvSpPr>
        <p:spPr>
          <a:xfrm>
            <a:off x="22299128" y="36240814"/>
            <a:ext cx="5295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Segmentácia reliéfu Silickej planiny</a:t>
            </a:r>
            <a:endParaRPr lang="sk-SK" sz="2400" kern="0" dirty="0"/>
          </a:p>
        </p:txBody>
      </p: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597" y="1372253"/>
            <a:ext cx="10801505" cy="15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BlokTextu 119"/>
          <p:cNvSpPr txBox="1"/>
          <p:nvPr/>
        </p:nvSpPr>
        <p:spPr>
          <a:xfrm>
            <a:off x="23862202" y="4840041"/>
            <a:ext cx="3838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Výučba v teréne</a:t>
            </a:r>
            <a:endParaRPr lang="en-US" sz="3200" b="1" dirty="0"/>
          </a:p>
        </p:txBody>
      </p:sp>
      <p:sp>
        <p:nvSpPr>
          <p:cNvPr id="123" name="Obdĺžnik 122"/>
          <p:cNvSpPr/>
          <p:nvPr/>
        </p:nvSpPr>
        <p:spPr>
          <a:xfrm>
            <a:off x="23922582" y="5344097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r="23794"/>
          <a:stretch/>
        </p:blipFill>
        <p:spPr>
          <a:xfrm>
            <a:off x="23929549" y="5852162"/>
            <a:ext cx="5465642" cy="3705229"/>
          </a:xfrm>
          <a:prstGeom prst="rect">
            <a:avLst/>
          </a:prstGeom>
        </p:spPr>
      </p:pic>
      <p:sp>
        <p:nvSpPr>
          <p:cNvPr id="125" name="BlokTextu 124"/>
          <p:cNvSpPr txBox="1"/>
          <p:nvPr/>
        </p:nvSpPr>
        <p:spPr>
          <a:xfrm>
            <a:off x="17937281" y="20805099"/>
            <a:ext cx="56315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Globálne navigačné satelitné systémy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sa oboznámia so zložkami, technickou špecifikáciou a princípmi získavania 3D geopriestorových údajov pomocou globálnych navigačných satelitných systémov (GNSS). Taktiež nadobudnú praktické zručnosti v oblasti používania GNSS v teréne, v oblasti spracovania získaných údajov a vyhodnotenia ich presnosti.</a:t>
            </a:r>
          </a:p>
        </p:txBody>
      </p:sp>
      <p:sp>
        <p:nvSpPr>
          <p:cNvPr id="127" name="BlokTextu 126"/>
          <p:cNvSpPr txBox="1"/>
          <p:nvPr/>
        </p:nvSpPr>
        <p:spPr>
          <a:xfrm>
            <a:off x="12007567" y="20785678"/>
            <a:ext cx="574971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Metódy diaľkového prieskumu Zeme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Množstvo geopriestorových údajov sa v súčasnosti získava pomocou bezkontaktných mapovacích metód a zariadení, ktoré dokážu mapovať veľké územia rýchlo a v pravidelných intervaloch. Študenti získajú informácie o princípe a možnostiach využitia metód diaľkového prieskumu Zeme, ako aj praktické zručnosti v oblasti spracovania a vizualizácie údajov diaľkového prieskumu Zeme.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/>
          <a:stretch/>
        </p:blipFill>
        <p:spPr>
          <a:xfrm>
            <a:off x="11992049" y="17048284"/>
            <a:ext cx="5648782" cy="3691795"/>
          </a:xfrm>
          <a:prstGeom prst="rect">
            <a:avLst/>
          </a:prstGeom>
        </p:spPr>
      </p:pic>
      <p:sp>
        <p:nvSpPr>
          <p:cNvPr id="140" name="BlokTextu 139"/>
          <p:cNvSpPr txBox="1"/>
          <p:nvPr/>
        </p:nvSpPr>
        <p:spPr>
          <a:xfrm>
            <a:off x="23846609" y="20805099"/>
            <a:ext cx="563152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Bezpilotné letecké </a:t>
            </a:r>
            <a:r>
              <a:rPr lang="sk-SK" sz="2200" b="1" dirty="0" smtClean="0"/>
              <a:t>systémy</a:t>
            </a:r>
            <a:endParaRPr lang="sk-SK" sz="2200" b="1" dirty="0"/>
          </a:p>
          <a:p>
            <a:r>
              <a:rPr lang="sk-SK" sz="1800" dirty="0"/>
              <a:t>Bezpilotné letecké systémy predstavujú dostupnú alternatívu ku štandardným leteckým nosičom, ktoré zabezpečujú zber údajov o krajine. V rámci predmetu študenti nadobudnú teoretické poznatky o princípoch fungovania a prevádzky bezpilotných leteckých zariadení, ako aj praktické zručnosti v ovládaní týchto zariadení 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a v spracovaní údajov nimi získaných.</a:t>
            </a:r>
          </a:p>
        </p:txBody>
      </p:sp>
      <p:grpSp>
        <p:nvGrpSpPr>
          <p:cNvPr id="108" name="Skupina 107"/>
          <p:cNvGrpSpPr/>
          <p:nvPr/>
        </p:nvGrpSpPr>
        <p:grpSpPr>
          <a:xfrm>
            <a:off x="1271196" y="14993169"/>
            <a:ext cx="10196066" cy="2590547"/>
            <a:chOff x="1241967" y="14627752"/>
            <a:chExt cx="10196066" cy="2590547"/>
          </a:xfrm>
        </p:grpSpPr>
        <p:sp>
          <p:nvSpPr>
            <p:cNvPr id="141" name="BlokTextu 140"/>
            <p:cNvSpPr txBox="1"/>
            <p:nvPr/>
          </p:nvSpPr>
          <p:spPr>
            <a:xfrm>
              <a:off x="3634841" y="14627752"/>
              <a:ext cx="7441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Mgr. </a:t>
              </a:r>
              <a:r>
                <a:rPr lang="sk-SK" sz="3600" b="1" dirty="0"/>
                <a:t>Michaela NOVÁKOVÁ</a:t>
              </a:r>
              <a:r>
                <a:rPr lang="sk-SK" sz="3600" dirty="0"/>
                <a:t>, PhD.</a:t>
              </a:r>
            </a:p>
          </p:txBody>
        </p:sp>
        <p:sp>
          <p:nvSpPr>
            <p:cNvPr id="142" name="BlokTextu 141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michaela.novakova@upjs.sk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miestnosť: SJ2O22</a:t>
              </a:r>
            </a:p>
          </p:txBody>
        </p:sp>
        <p:sp>
          <p:nvSpPr>
            <p:cNvPr id="143" name="BlokTextu 142"/>
            <p:cNvSpPr txBox="1"/>
            <p:nvPr/>
          </p:nvSpPr>
          <p:spPr>
            <a:xfrm>
              <a:off x="5314619" y="16387302"/>
              <a:ext cx="6123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priestorové analýzy, geografické informačné systémy</a:t>
              </a:r>
            </a:p>
          </p:txBody>
        </p:sp>
        <p:sp>
          <p:nvSpPr>
            <p:cNvPr id="144" name="BlokTextu 143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45" name="Obdĺžnik 144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46" name="Obrázok 145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967" y="14670053"/>
              <a:ext cx="2145241" cy="2548246"/>
            </a:xfrm>
            <a:prstGeom prst="rect">
              <a:avLst/>
            </a:prstGeom>
          </p:spPr>
        </p:pic>
      </p:grpSp>
      <p:grpSp>
        <p:nvGrpSpPr>
          <p:cNvPr id="147" name="Skupina 146"/>
          <p:cNvGrpSpPr/>
          <p:nvPr/>
        </p:nvGrpSpPr>
        <p:grpSpPr>
          <a:xfrm>
            <a:off x="1252435" y="5560121"/>
            <a:ext cx="9508186" cy="2635435"/>
            <a:chOff x="1241728" y="8466708"/>
            <a:chExt cx="9508186" cy="2635435"/>
          </a:xfrm>
        </p:grpSpPr>
        <p:sp>
          <p:nvSpPr>
            <p:cNvPr id="148" name="BlokTextu 147"/>
            <p:cNvSpPr txBox="1"/>
            <p:nvPr/>
          </p:nvSpPr>
          <p:spPr>
            <a:xfrm>
              <a:off x="3646094" y="8466708"/>
              <a:ext cx="6768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doc. Mgr. </a:t>
              </a:r>
              <a:r>
                <a:rPr lang="sk-SK" sz="3600" b="1" dirty="0"/>
                <a:t>Michal GALLAY</a:t>
              </a:r>
              <a:r>
                <a:rPr lang="sk-SK" sz="3600" dirty="0"/>
                <a:t>, PhD.</a:t>
              </a:r>
            </a:p>
          </p:txBody>
        </p:sp>
        <p:sp>
          <p:nvSpPr>
            <p:cNvPr id="150" name="BlokTextu 149"/>
            <p:cNvSpPr txBox="1"/>
            <p:nvPr/>
          </p:nvSpPr>
          <p:spPr>
            <a:xfrm>
              <a:off x="5317175" y="9071523"/>
              <a:ext cx="36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michal.gallay@upjs.sk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453</a:t>
              </a:r>
            </a:p>
            <a:p>
              <a:r>
                <a:rPr lang="sk-SK" sz="2400" dirty="0"/>
                <a:t>miestnosť: SJ2O16</a:t>
              </a:r>
            </a:p>
          </p:txBody>
        </p:sp>
        <p:sp>
          <p:nvSpPr>
            <p:cNvPr id="151" name="BlokTextu 150"/>
            <p:cNvSpPr txBox="1"/>
            <p:nvPr/>
          </p:nvSpPr>
          <p:spPr>
            <a:xfrm>
              <a:off x="5341609" y="10212620"/>
              <a:ext cx="5408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fyzická geografia, digitálne</a:t>
              </a:r>
              <a:r>
                <a:rPr lang="en-US" sz="2400" dirty="0"/>
                <a:t> </a:t>
              </a:r>
              <a:r>
                <a:rPr lang="en-US" sz="2400" dirty="0" err="1"/>
                <a:t>modelovanie</a:t>
              </a:r>
              <a:r>
                <a:rPr lang="en-US" sz="2400" dirty="0"/>
                <a:t> </a:t>
              </a:r>
              <a:r>
                <a:rPr lang="en-US" sz="2400" dirty="0" err="1"/>
                <a:t>terénu</a:t>
              </a:r>
              <a:r>
                <a:rPr lang="en-US" sz="2400" dirty="0"/>
                <a:t>,</a:t>
              </a:r>
              <a:r>
                <a:rPr lang="sk-SK" sz="2400" dirty="0"/>
                <a:t> </a:t>
              </a:r>
              <a:r>
                <a:rPr lang="en-US" sz="2400" dirty="0" err="1"/>
                <a:t>diaľkový</a:t>
              </a:r>
              <a:r>
                <a:rPr lang="en-US" sz="2400" dirty="0"/>
                <a:t> </a:t>
              </a:r>
              <a:r>
                <a:rPr lang="en-US" sz="2400" dirty="0" err="1"/>
                <a:t>prieskum</a:t>
              </a:r>
              <a:r>
                <a:rPr lang="en-US" sz="2400" dirty="0"/>
                <a:t> </a:t>
              </a:r>
              <a:r>
                <a:rPr lang="en-US" sz="2400" dirty="0" err="1"/>
                <a:t>Zeme</a:t>
              </a:r>
              <a:endParaRPr lang="sk-SK" sz="2400" dirty="0"/>
            </a:p>
          </p:txBody>
        </p:sp>
        <p:sp>
          <p:nvSpPr>
            <p:cNvPr id="152" name="BlokTextu 151"/>
            <p:cNvSpPr txBox="1"/>
            <p:nvPr/>
          </p:nvSpPr>
          <p:spPr>
            <a:xfrm>
              <a:off x="3790110" y="9071523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53" name="Obdĺžnik 152"/>
            <p:cNvSpPr/>
            <p:nvPr/>
          </p:nvSpPr>
          <p:spPr>
            <a:xfrm>
              <a:off x="3787554" y="10216038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54" name="Picture 7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45" b="19457"/>
            <a:stretch/>
          </p:blipFill>
          <p:spPr bwMode="auto">
            <a:xfrm>
              <a:off x="1241728" y="8509854"/>
              <a:ext cx="2196000" cy="259228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Obrázok 12" descr="Obrázok, na ktorom je oblak, nebo, exteriér, dužinatý&#10;&#10;Automaticky generovaný popis">
            <a:extLst>
              <a:ext uri="{FF2B5EF4-FFF2-40B4-BE49-F238E27FC236}">
                <a16:creationId xmlns:a16="http://schemas.microsoft.com/office/drawing/2014/main" id="{4A5E0A2B-FEA1-B7EC-BBFB-BC947BA511D7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l="-439" t="9955" r="-123" b="12197"/>
          <a:stretch/>
        </p:blipFill>
        <p:spPr>
          <a:xfrm>
            <a:off x="23859089" y="16978665"/>
            <a:ext cx="5498412" cy="3756315"/>
          </a:xfrm>
          <a:prstGeom prst="rect">
            <a:avLst/>
          </a:prstGeom>
        </p:spPr>
      </p:pic>
      <p:grpSp>
        <p:nvGrpSpPr>
          <p:cNvPr id="155" name="Skupina 154"/>
          <p:cNvGrpSpPr/>
          <p:nvPr/>
        </p:nvGrpSpPr>
        <p:grpSpPr>
          <a:xfrm>
            <a:off x="3670215" y="12246260"/>
            <a:ext cx="7973558" cy="2590547"/>
            <a:chOff x="3634841" y="14627752"/>
            <a:chExt cx="7973558" cy="2590547"/>
          </a:xfrm>
        </p:grpSpPr>
        <p:sp>
          <p:nvSpPr>
            <p:cNvPr id="156" name="BlokTextu 155"/>
            <p:cNvSpPr txBox="1"/>
            <p:nvPr/>
          </p:nvSpPr>
          <p:spPr>
            <a:xfrm>
              <a:off x="3634841" y="14627752"/>
              <a:ext cx="7441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600" dirty="0"/>
                <a:t>Mgr. </a:t>
              </a:r>
              <a:r>
                <a:rPr lang="sk-SK" sz="3600" b="1" dirty="0" smtClean="0"/>
                <a:t>Tomáš FEDOR</a:t>
              </a:r>
              <a:r>
                <a:rPr lang="sk-SK" sz="3600" dirty="0" smtClean="0"/>
                <a:t>, </a:t>
              </a:r>
              <a:r>
                <a:rPr lang="sk-SK" sz="3600" dirty="0"/>
                <a:t>PhD.</a:t>
              </a:r>
            </a:p>
          </p:txBody>
        </p:sp>
        <p:sp>
          <p:nvSpPr>
            <p:cNvPr id="157" name="BlokTextu 156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 smtClean="0"/>
                <a:t>tomas</a:t>
              </a:r>
              <a:r>
                <a:rPr lang="sk-SK" sz="2400" dirty="0" smtClean="0"/>
                <a:t>.fedor@upjs.sk</a:t>
              </a:r>
              <a:endParaRPr lang="sk-SK" sz="2400" dirty="0"/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 smtClean="0"/>
                <a:t>452</a:t>
              </a:r>
              <a:endParaRPr lang="sk-SK" sz="2400" dirty="0"/>
            </a:p>
            <a:p>
              <a:r>
                <a:rPr lang="sk-SK" sz="2400" dirty="0"/>
                <a:t>miestnosť: </a:t>
              </a:r>
              <a:r>
                <a:rPr lang="sk-SK" sz="2400" dirty="0" smtClean="0"/>
                <a:t>SJ2O15</a:t>
              </a:r>
              <a:endParaRPr lang="sk-SK" sz="2400" dirty="0"/>
            </a:p>
          </p:txBody>
        </p:sp>
        <p:sp>
          <p:nvSpPr>
            <p:cNvPr id="158" name="BlokTextu 157"/>
            <p:cNvSpPr txBox="1"/>
            <p:nvPr/>
          </p:nvSpPr>
          <p:spPr>
            <a:xfrm>
              <a:off x="5314618" y="16387302"/>
              <a:ext cx="62937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 err="1" smtClean="0"/>
                <a:t>konvektívne</a:t>
              </a:r>
              <a:r>
                <a:rPr lang="sk-SK" sz="2400" dirty="0" smtClean="0"/>
                <a:t> javy a ich dopad, </a:t>
              </a:r>
              <a:r>
                <a:rPr lang="sk-SK" sz="2400" dirty="0" err="1" smtClean="0"/>
                <a:t>urbánna</a:t>
              </a:r>
              <a:r>
                <a:rPr lang="sk-SK" sz="2400" dirty="0" smtClean="0"/>
                <a:t> mikroklíma, numerické modelovanie počasia</a:t>
              </a:r>
              <a:endParaRPr lang="sk-SK" sz="2400" dirty="0"/>
            </a:p>
          </p:txBody>
        </p:sp>
        <p:sp>
          <p:nvSpPr>
            <p:cNvPr id="159" name="BlokTextu 158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60" name="Obdĺžnik 159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</p:grpSp>
      <p:pic>
        <p:nvPicPr>
          <p:cNvPr id="162" name="Obrázok 161"/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6" t="8676" r="17792" b="13717"/>
          <a:stretch/>
        </p:blipFill>
        <p:spPr>
          <a:xfrm>
            <a:off x="1264966" y="12294424"/>
            <a:ext cx="2143790" cy="2542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6701</TotalTime>
  <Words>906</Words>
  <Application>Microsoft Office PowerPoint</Application>
  <PresentationFormat>Vlastná</PresentationFormat>
  <Paragraphs>96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199</cp:revision>
  <cp:lastPrinted>2014-01-08T10:38:48Z</cp:lastPrinted>
  <dcterms:created xsi:type="dcterms:W3CDTF">2014-01-07T16:57:44Z</dcterms:created>
  <dcterms:modified xsi:type="dcterms:W3CDTF">2026-09-28T04:24:41Z</dcterms:modified>
</cp:coreProperties>
</file>