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29459238" cy="41554400"/>
  <p:defaultTextStyle>
    <a:defPPr>
      <a:defRPr lang="en-US"/>
    </a:defPPr>
    <a:lvl1pPr marL="0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1pPr>
    <a:lvl2pPr marL="2087797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2pPr>
    <a:lvl3pPr marL="4175596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3pPr>
    <a:lvl4pPr marL="6263393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4pPr>
    <a:lvl5pPr marL="8351190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5pPr>
    <a:lvl6pPr marL="10438988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6pPr>
    <a:lvl7pPr marL="12526786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7pPr>
    <a:lvl8pPr marL="14614583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8pPr>
    <a:lvl9pPr marL="16702381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21" userDrawn="1">
          <p15:clr>
            <a:srgbClr val="A4A3A4"/>
          </p15:clr>
        </p15:guide>
        <p15:guide id="2" pos="690" userDrawn="1">
          <p15:clr>
            <a:srgbClr val="A4A3A4"/>
          </p15:clr>
        </p15:guide>
        <p15:guide id="3" orient="horz" pos="15568" userDrawn="1">
          <p15:clr>
            <a:srgbClr val="A4A3A4"/>
          </p15:clr>
        </p15:guide>
        <p15:guide id="4" pos="3412" userDrawn="1">
          <p15:clr>
            <a:srgbClr val="A4A3A4"/>
          </p15:clr>
        </p15:guide>
        <p15:guide id="5" orient="horz" pos="30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CC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6C76A2-B8BD-3D37-A997-5E58E816C43B}" v="25" dt="2022-03-08T12:34:08.640"/>
    <p1510:client id="{5A5B6CA7-33BB-8226-46D2-D641982CC175}" v="327" dt="2022-03-08T11:46:36.4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432" autoAdjust="0"/>
  </p:normalViewPr>
  <p:slideViewPr>
    <p:cSldViewPr>
      <p:cViewPr>
        <p:scale>
          <a:sx n="33" d="100"/>
          <a:sy n="33" d="100"/>
        </p:scale>
        <p:origin x="1386" y="-264"/>
      </p:cViewPr>
      <p:guideLst>
        <p:guide orient="horz" pos="7721"/>
        <p:guide pos="690"/>
        <p:guide orient="horz" pos="15568"/>
        <p:guide pos="3412"/>
        <p:guide orient="horz" pos="3003"/>
      </p:guideLst>
    </p:cSldViewPr>
  </p:slid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19" d="100"/>
          <a:sy n="19" d="100"/>
        </p:scale>
        <p:origin x="3972" y="1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12762755" cy="2074353"/>
          </a:xfrm>
          <a:prstGeom prst="rect">
            <a:avLst/>
          </a:prstGeom>
        </p:spPr>
        <p:txBody>
          <a:bodyPr vert="horz" lIns="411799" tIns="205897" rIns="411799" bIns="205897" rtlCol="0"/>
          <a:lstStyle>
            <a:lvl1pPr algn="l">
              <a:defRPr sz="54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16689763" y="0"/>
            <a:ext cx="12762755" cy="2074353"/>
          </a:xfrm>
          <a:prstGeom prst="rect">
            <a:avLst/>
          </a:prstGeom>
        </p:spPr>
        <p:txBody>
          <a:bodyPr vert="horz" lIns="411799" tIns="205897" rIns="411799" bIns="205897" rtlCol="0"/>
          <a:lstStyle>
            <a:lvl1pPr algn="r">
              <a:defRPr sz="5400"/>
            </a:lvl1pPr>
          </a:lstStyle>
          <a:p>
            <a:fld id="{D3ABD3E2-3EDA-4717-B2A5-236662B9595D}" type="datetimeFigureOut">
              <a:rPr lang="sk-SK" smtClean="0"/>
              <a:t>11. 9. 2025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218613" y="3116263"/>
            <a:ext cx="11022012" cy="15582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11799" tIns="205897" rIns="411799" bIns="205897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2945251" y="19740024"/>
            <a:ext cx="23568736" cy="18699107"/>
          </a:xfrm>
          <a:prstGeom prst="rect">
            <a:avLst/>
          </a:prstGeom>
        </p:spPr>
        <p:txBody>
          <a:bodyPr vert="horz" lIns="411799" tIns="205897" rIns="411799" bIns="205897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7" y="39472568"/>
            <a:ext cx="12762755" cy="2074348"/>
          </a:xfrm>
          <a:prstGeom prst="rect">
            <a:avLst/>
          </a:prstGeom>
        </p:spPr>
        <p:txBody>
          <a:bodyPr vert="horz" lIns="411799" tIns="205897" rIns="411799" bIns="205897" rtlCol="0" anchor="b"/>
          <a:lstStyle>
            <a:lvl1pPr algn="l">
              <a:defRPr sz="54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16689763" y="39472568"/>
            <a:ext cx="12762755" cy="2074348"/>
          </a:xfrm>
          <a:prstGeom prst="rect">
            <a:avLst/>
          </a:prstGeom>
        </p:spPr>
        <p:txBody>
          <a:bodyPr vert="horz" lIns="411799" tIns="205897" rIns="411799" bIns="205897" rtlCol="0" anchor="b"/>
          <a:lstStyle>
            <a:lvl1pPr algn="r">
              <a:defRPr sz="5400"/>
            </a:lvl1pPr>
          </a:lstStyle>
          <a:p>
            <a:fld id="{E6F4251F-150F-490D-B4F0-233FE392A2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6050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09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17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26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34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43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51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0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68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4251F-150F-490D-B4F0-233FE392A2A7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85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270641" y="13296913"/>
            <a:ext cx="25733931" cy="9175066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541282" y="24255466"/>
            <a:ext cx="21192650" cy="109387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Upravte štýl predlohy podnadpisov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7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21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91533" y="27505385"/>
            <a:ext cx="25733931" cy="8501303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2391533" y="18142064"/>
            <a:ext cx="25733931" cy="9363320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215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431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64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8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859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5014335" y="62342888"/>
            <a:ext cx="44860929" cy="17632772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0379849" y="62342888"/>
            <a:ext cx="44860926" cy="17632772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7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13761" y="1714135"/>
            <a:ext cx="27247692" cy="7133960"/>
          </a:xfrm>
        </p:spPr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13761" y="9581309"/>
            <a:ext cx="13376810" cy="3993033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513761" y="13574342"/>
            <a:ext cx="13376810" cy="24661708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15379389" y="9581309"/>
            <a:ext cx="13382065" cy="3993033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15379389" y="13574342"/>
            <a:ext cx="13382065" cy="24661708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10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7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55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13763" y="1704224"/>
            <a:ext cx="9960336" cy="7252860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1836768" y="1704227"/>
            <a:ext cx="16924685" cy="36531826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513763" y="8957088"/>
            <a:ext cx="9960336" cy="29278966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801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34154" y="29962635"/>
            <a:ext cx="18165128" cy="3537258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934154" y="3824596"/>
            <a:ext cx="18165128" cy="25682258"/>
          </a:xfrm>
        </p:spPr>
        <p:txBody>
          <a:bodyPr/>
          <a:lstStyle>
            <a:lvl1pPr marL="0" indent="0">
              <a:buNone/>
              <a:defRPr sz="14600"/>
            </a:lvl1pPr>
            <a:lvl2pPr marL="2088215" indent="0">
              <a:buNone/>
              <a:defRPr sz="12800"/>
            </a:lvl2pPr>
            <a:lvl3pPr marL="4176431" indent="0">
              <a:buNone/>
              <a:defRPr sz="11000"/>
            </a:lvl3pPr>
            <a:lvl4pPr marL="6264646" indent="0">
              <a:buNone/>
              <a:defRPr sz="9100"/>
            </a:lvl4pPr>
            <a:lvl5pPr marL="8352861" indent="0">
              <a:buNone/>
              <a:defRPr sz="9100"/>
            </a:lvl5pPr>
            <a:lvl6pPr marL="10441076" indent="0">
              <a:buNone/>
              <a:defRPr sz="9100"/>
            </a:lvl6pPr>
            <a:lvl7pPr marL="12529292" indent="0">
              <a:buNone/>
              <a:defRPr sz="9100"/>
            </a:lvl7pPr>
            <a:lvl8pPr marL="14617507" indent="0">
              <a:buNone/>
              <a:defRPr sz="9100"/>
            </a:lvl8pPr>
            <a:lvl9pPr marL="16705722" indent="0">
              <a:buNone/>
              <a:defRPr sz="9100"/>
            </a:lvl9pPr>
          </a:lstStyle>
          <a:p>
            <a:endParaRPr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5934154" y="33499894"/>
            <a:ext cx="18165128" cy="5023494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8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598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72686794" y="10700941"/>
            <a:ext cx="22553980" cy="227969671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5014335" y="10700941"/>
            <a:ext cx="67167874" cy="227969671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6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513761" y="1714135"/>
            <a:ext cx="27247692" cy="7133960"/>
          </a:xfrm>
          <a:prstGeom prst="rect">
            <a:avLst/>
          </a:prstGeom>
        </p:spPr>
        <p:txBody>
          <a:bodyPr vert="horz" lIns="417643" tIns="208822" rIns="417643" bIns="208822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13761" y="9987548"/>
            <a:ext cx="27247692" cy="28248505"/>
          </a:xfrm>
          <a:prstGeom prst="rect">
            <a:avLst/>
          </a:prstGeom>
        </p:spPr>
        <p:txBody>
          <a:bodyPr vert="horz" lIns="417643" tIns="208822" rIns="417643" bIns="208822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1513761" y="39672751"/>
            <a:ext cx="7064217" cy="2278904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0344031" y="39672751"/>
            <a:ext cx="9587151" cy="2278904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21697236" y="39672751"/>
            <a:ext cx="7064217" cy="2278904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96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4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61" indent="-1566161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350" indent="-1305135" algn="l" defTabSz="4176431" rtl="0" eaLnBrk="1" latinLnBrk="0" hangingPunct="1">
        <a:spcBef>
          <a:spcPct val="20000"/>
        </a:spcBef>
        <a:buFont typeface="Arial" panose="020B0604020202020204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538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753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969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5184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399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615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830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26" Type="http://schemas.openxmlformats.org/officeDocument/2006/relationships/image" Target="../media/image21.jpg"/><Relationship Id="rId3" Type="http://schemas.openxmlformats.org/officeDocument/2006/relationships/image" Target="../media/image1.png"/><Relationship Id="rId21" Type="http://schemas.openxmlformats.org/officeDocument/2006/relationships/image" Target="../media/image17.png"/><Relationship Id="rId7" Type="http://schemas.openxmlformats.org/officeDocument/2006/relationships/image" Target="../media/image4.png"/><Relationship Id="rId12" Type="http://schemas.openxmlformats.org/officeDocument/2006/relationships/image" Target="../media/image8.jpeg"/><Relationship Id="rId17" Type="http://schemas.openxmlformats.org/officeDocument/2006/relationships/image" Target="../media/image13.jpeg"/><Relationship Id="rId25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.jpeg"/><Relationship Id="rId20" Type="http://schemas.openxmlformats.org/officeDocument/2006/relationships/image" Target="../media/image16.png"/><Relationship Id="rId29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11" Type="http://schemas.openxmlformats.org/officeDocument/2006/relationships/image" Target="../media/image7.jpeg"/><Relationship Id="rId24" Type="http://schemas.openxmlformats.org/officeDocument/2006/relationships/image" Target="../media/image19.jpg"/><Relationship Id="rId5" Type="http://schemas.openxmlformats.org/officeDocument/2006/relationships/image" Target="../media/image2.png"/><Relationship Id="rId15" Type="http://schemas.openxmlformats.org/officeDocument/2006/relationships/image" Target="../media/image11.png"/><Relationship Id="rId23" Type="http://schemas.microsoft.com/office/2007/relationships/hdphoto" Target="../media/hdphoto3.wdp"/><Relationship Id="rId28" Type="http://schemas.openxmlformats.org/officeDocument/2006/relationships/image" Target="../media/image23.png"/><Relationship Id="rId10" Type="http://schemas.openxmlformats.org/officeDocument/2006/relationships/image" Target="../media/image6.jpeg"/><Relationship Id="rId19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openxmlformats.org/officeDocument/2006/relationships/image" Target="../media/image10.png"/><Relationship Id="rId22" Type="http://schemas.openxmlformats.org/officeDocument/2006/relationships/image" Target="../media/image18.png"/><Relationship Id="rId27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rázok 23">
            <a:extLst>
              <a:ext uri="{FF2B5EF4-FFF2-40B4-BE49-F238E27FC236}">
                <a16:creationId xmlns:a16="http://schemas.microsoft.com/office/drawing/2014/main" id="{BD6EB438-3140-F6B8-AB8E-21642BEF16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145"/>
          <a:stretch/>
        </p:blipFill>
        <p:spPr>
          <a:xfrm>
            <a:off x="23912679" y="11953734"/>
            <a:ext cx="5231641" cy="3711965"/>
          </a:xfrm>
          <a:prstGeom prst="rect">
            <a:avLst/>
          </a:prstGeom>
        </p:spPr>
      </p:pic>
      <p:pic>
        <p:nvPicPr>
          <p:cNvPr id="61" name="Obrázok 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86966" y="11968833"/>
            <a:ext cx="5327333" cy="3643313"/>
          </a:xfrm>
          <a:prstGeom prst="rect">
            <a:avLst/>
          </a:prstGeom>
        </p:spPr>
      </p:pic>
      <p:pic>
        <p:nvPicPr>
          <p:cNvPr id="60" name="Obrázok 5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" b="11648"/>
          <a:stretch/>
        </p:blipFill>
        <p:spPr>
          <a:xfrm>
            <a:off x="18089934" y="17657465"/>
            <a:ext cx="5472608" cy="3672408"/>
          </a:xfrm>
          <a:prstGeom prst="rect">
            <a:avLst/>
          </a:prstGeom>
        </p:spPr>
      </p:pic>
      <p:sp>
        <p:nvSpPr>
          <p:cNvPr id="93" name="BlokTextu 92"/>
          <p:cNvSpPr txBox="1"/>
          <p:nvPr/>
        </p:nvSpPr>
        <p:spPr>
          <a:xfrm>
            <a:off x="1024038" y="25506337"/>
            <a:ext cx="10169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altLang="sk-SK" sz="4000" dirty="0">
                <a:solidFill>
                  <a:schemeClr val="accent6">
                    <a:lumMod val="75000"/>
                  </a:schemeClr>
                </a:solidFill>
              </a:rPr>
              <a:t>Proveniencia a </a:t>
            </a:r>
            <a:r>
              <a:rPr lang="sk-SK" altLang="sk-SK" sz="4000" dirty="0" err="1">
                <a:solidFill>
                  <a:schemeClr val="accent6">
                    <a:lumMod val="75000"/>
                  </a:schemeClr>
                </a:solidFill>
              </a:rPr>
              <a:t>paleogeografické</a:t>
            </a:r>
            <a:r>
              <a:rPr lang="sk-SK" altLang="sk-SK" sz="4000" dirty="0">
                <a:solidFill>
                  <a:schemeClr val="accent6">
                    <a:lumMod val="75000"/>
                  </a:schemeClr>
                </a:solidFill>
              </a:rPr>
              <a:t> rekonštrukcie</a:t>
            </a:r>
          </a:p>
        </p:txBody>
      </p:sp>
      <p:sp>
        <p:nvSpPr>
          <p:cNvPr id="38" name="Obdĺžnik 37"/>
          <p:cNvSpPr/>
          <p:nvPr/>
        </p:nvSpPr>
        <p:spPr>
          <a:xfrm>
            <a:off x="792000" y="23620220"/>
            <a:ext cx="28692000" cy="184479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bdĺžnik 18"/>
          <p:cNvSpPr/>
          <p:nvPr/>
        </p:nvSpPr>
        <p:spPr>
          <a:xfrm>
            <a:off x="11808000" y="3780000"/>
            <a:ext cx="17676000" cy="195612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bdĺžnik 15"/>
          <p:cNvSpPr/>
          <p:nvPr/>
        </p:nvSpPr>
        <p:spPr>
          <a:xfrm>
            <a:off x="792000" y="3780001"/>
            <a:ext cx="10836000" cy="1956121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BlokTextu 3"/>
          <p:cNvSpPr txBox="1"/>
          <p:nvPr/>
        </p:nvSpPr>
        <p:spPr>
          <a:xfrm>
            <a:off x="11661991" y="519561"/>
            <a:ext cx="1807400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0000" dirty="0">
                <a:solidFill>
                  <a:schemeClr val="accent3">
                    <a:lumMod val="75000"/>
                  </a:schemeClr>
                </a:solidFill>
              </a:rPr>
              <a:t>ODDELENIE FYZICKEJ</a:t>
            </a:r>
            <a:br>
              <a:rPr lang="sk-SK" sz="1000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sk-SK" sz="10000" dirty="0">
                <a:solidFill>
                  <a:schemeClr val="accent3">
                    <a:lumMod val="75000"/>
                  </a:schemeClr>
                </a:solidFill>
              </a:rPr>
              <a:t>GEOGRAFIE A GEOLÓGIE</a:t>
            </a:r>
            <a:endParaRPr lang="en-US" sz="10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1009141" y="4912049"/>
            <a:ext cx="46650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 smtClean="0">
                <a:solidFill>
                  <a:srgbClr val="002060"/>
                </a:solidFill>
              </a:rPr>
              <a:t>Vedúca </a:t>
            </a:r>
            <a:r>
              <a:rPr lang="sk-SK" sz="4400" b="1" dirty="0">
                <a:solidFill>
                  <a:srgbClr val="002060"/>
                </a:solidFill>
              </a:rPr>
              <a:t>oddelenia: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11" name="BlokTextu 10"/>
          <p:cNvSpPr txBox="1"/>
          <p:nvPr/>
        </p:nvSpPr>
        <p:spPr>
          <a:xfrm>
            <a:off x="1024038" y="10678828"/>
            <a:ext cx="4392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solidFill>
                  <a:srgbClr val="002060"/>
                </a:solidFill>
              </a:rPr>
              <a:t>Pracovníci: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46" name="BlokTextu 45"/>
          <p:cNvSpPr txBox="1"/>
          <p:nvPr/>
        </p:nvSpPr>
        <p:spPr>
          <a:xfrm>
            <a:off x="835410" y="3837090"/>
            <a:ext cx="4407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>
                <a:solidFill>
                  <a:srgbClr val="C00000"/>
                </a:solidFill>
              </a:rPr>
              <a:t>Zamestnanci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47" name="BlokTextu 46"/>
          <p:cNvSpPr txBox="1"/>
          <p:nvPr/>
        </p:nvSpPr>
        <p:spPr>
          <a:xfrm>
            <a:off x="12160056" y="3842056"/>
            <a:ext cx="4407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>
                <a:solidFill>
                  <a:srgbClr val="C00000"/>
                </a:solidFill>
              </a:rPr>
              <a:t>Výučba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51" name="BlokTextu 50"/>
          <p:cNvSpPr txBox="1"/>
          <p:nvPr/>
        </p:nvSpPr>
        <p:spPr>
          <a:xfrm>
            <a:off x="11609214" y="4912049"/>
            <a:ext cx="4349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/>
              <a:t>Bakalársky stupeň</a:t>
            </a:r>
            <a:endParaRPr lang="en-US" sz="3200" b="1" dirty="0"/>
          </a:p>
        </p:txBody>
      </p:sp>
      <p:sp>
        <p:nvSpPr>
          <p:cNvPr id="57" name="BlokTextu 56"/>
          <p:cNvSpPr txBox="1"/>
          <p:nvPr/>
        </p:nvSpPr>
        <p:spPr>
          <a:xfrm>
            <a:off x="12314396" y="9891281"/>
            <a:ext cx="5631522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400" b="1" dirty="0"/>
              <a:t>Základy geológie pre geografov</a:t>
            </a:r>
          </a:p>
          <a:p>
            <a:pPr algn="just">
              <a:spcAft>
                <a:spcPts val="600"/>
              </a:spcAft>
            </a:pPr>
            <a:r>
              <a:rPr lang="sk-SK" sz="2200" dirty="0"/>
              <a:t>Študent získa zručnosti pri rozoznávaní základných genetických typov hornín a minerálov, ako aj základné zručnosti pri získavaní dát z horninových </a:t>
            </a:r>
            <a:r>
              <a:rPr lang="sk-SK" sz="2200" dirty="0" err="1"/>
              <a:t>odkryvov</a:t>
            </a:r>
            <a:r>
              <a:rPr lang="sk-SK" sz="2200" dirty="0"/>
              <a:t>.</a:t>
            </a:r>
          </a:p>
        </p:txBody>
      </p:sp>
      <p:sp>
        <p:nvSpPr>
          <p:cNvPr id="63" name="BlokTextu 62"/>
          <p:cNvSpPr txBox="1"/>
          <p:nvPr/>
        </p:nvSpPr>
        <p:spPr>
          <a:xfrm>
            <a:off x="880022" y="23706137"/>
            <a:ext cx="7607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>
                <a:solidFill>
                  <a:srgbClr val="C00000"/>
                </a:solidFill>
              </a:rPr>
              <a:t>Veda a výskum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65" name="BlokTextu 64"/>
          <p:cNvSpPr txBox="1"/>
          <p:nvPr/>
        </p:nvSpPr>
        <p:spPr>
          <a:xfrm>
            <a:off x="1116086" y="38896484"/>
            <a:ext cx="538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solidFill>
                  <a:srgbClr val="002060"/>
                </a:solidFill>
              </a:rPr>
              <a:t>Vybrané projekty: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74" name="BlokTextu 73"/>
          <p:cNvSpPr txBox="1"/>
          <p:nvPr/>
        </p:nvSpPr>
        <p:spPr>
          <a:xfrm>
            <a:off x="1040018" y="24629770"/>
            <a:ext cx="6993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solidFill>
                  <a:srgbClr val="002060"/>
                </a:solidFill>
              </a:rPr>
              <a:t>Vybrané oblasti výskumu: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91" name="Obdĺžnik 90"/>
          <p:cNvSpPr/>
          <p:nvPr/>
        </p:nvSpPr>
        <p:spPr>
          <a:xfrm>
            <a:off x="972000" y="25491420"/>
            <a:ext cx="14040000" cy="648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bdĺžnik 101"/>
          <p:cNvSpPr/>
          <p:nvPr/>
        </p:nvSpPr>
        <p:spPr>
          <a:xfrm>
            <a:off x="972000" y="32203801"/>
            <a:ext cx="14040000" cy="648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bdĺžnik 71"/>
          <p:cNvSpPr/>
          <p:nvPr/>
        </p:nvSpPr>
        <p:spPr>
          <a:xfrm>
            <a:off x="540000" y="540000"/>
            <a:ext cx="29196000" cy="41724000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Skupina 8"/>
          <p:cNvGrpSpPr/>
          <p:nvPr/>
        </p:nvGrpSpPr>
        <p:grpSpPr>
          <a:xfrm>
            <a:off x="3742368" y="5776145"/>
            <a:ext cx="10009112" cy="3909408"/>
            <a:chOff x="3742368" y="5879802"/>
            <a:chExt cx="10009112" cy="3909408"/>
          </a:xfrm>
        </p:grpSpPr>
        <p:sp>
          <p:nvSpPr>
            <p:cNvPr id="10" name="BlokTextu 9"/>
            <p:cNvSpPr txBox="1"/>
            <p:nvPr/>
          </p:nvSpPr>
          <p:spPr>
            <a:xfrm>
              <a:off x="3742368" y="5879802"/>
              <a:ext cx="1000911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4400" dirty="0"/>
                <a:t>RNDr. </a:t>
              </a:r>
              <a:r>
                <a:rPr lang="sk-SK" sz="4400" b="1" dirty="0"/>
                <a:t>Alena GESSERT</a:t>
              </a:r>
              <a:r>
                <a:rPr lang="sk-SK" sz="4400" dirty="0"/>
                <a:t>, PhD., </a:t>
              </a:r>
              <a:br>
                <a:rPr lang="sk-SK" sz="4400" dirty="0"/>
              </a:br>
              <a:r>
                <a:rPr lang="sk-SK" sz="4400" dirty="0"/>
                <a:t>univerzitný docent</a:t>
              </a:r>
            </a:p>
          </p:txBody>
        </p:sp>
        <p:sp>
          <p:nvSpPr>
            <p:cNvPr id="8" name="BlokTextu 7"/>
            <p:cNvSpPr txBox="1"/>
            <p:nvPr/>
          </p:nvSpPr>
          <p:spPr>
            <a:xfrm>
              <a:off x="5309823" y="7391970"/>
              <a:ext cx="3600400" cy="12003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sk-SK" sz="2400" dirty="0"/>
                <a:t>alena.gessert@upjs.sk</a:t>
              </a:r>
            </a:p>
            <a:p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</a:t>
              </a:r>
              <a:r>
                <a:rPr lang="en-US" sz="2400" dirty="0"/>
                <a:t>2</a:t>
              </a:r>
              <a:r>
                <a:rPr lang="sk-SK" sz="2400" dirty="0"/>
                <a:t>422</a:t>
              </a:r>
              <a:endParaRPr lang="sk-SK" sz="2400" dirty="0">
                <a:cs typeface="Calibri"/>
              </a:endParaRPr>
            </a:p>
            <a:p>
              <a:r>
                <a:rPr lang="sk-SK" sz="2400" dirty="0"/>
                <a:t>miestnosť: SJ2O80</a:t>
              </a:r>
            </a:p>
          </p:txBody>
        </p:sp>
        <p:sp>
          <p:nvSpPr>
            <p:cNvPr id="17" name="BlokTextu 16"/>
            <p:cNvSpPr txBox="1"/>
            <p:nvPr/>
          </p:nvSpPr>
          <p:spPr>
            <a:xfrm>
              <a:off x="5336813" y="8588881"/>
              <a:ext cx="5408305" cy="12003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sk-SK" sz="2400" dirty="0"/>
                <a:t>geomorfológia krasu a jaskýň, </a:t>
              </a:r>
              <a:r>
                <a:rPr lang="sk-SK" sz="2400" dirty="0" err="1"/>
                <a:t>geohydrochémia</a:t>
              </a:r>
              <a:r>
                <a:rPr lang="sk-SK" sz="2400" dirty="0"/>
                <a:t>, vplyv človeka </a:t>
              </a:r>
              <a:br>
                <a:rPr lang="sk-SK" sz="2400" dirty="0"/>
              </a:br>
              <a:r>
                <a:rPr lang="sk-SK" sz="2400" dirty="0"/>
                <a:t>na krasové územia</a:t>
              </a:r>
            </a:p>
          </p:txBody>
        </p:sp>
        <p:sp>
          <p:nvSpPr>
            <p:cNvPr id="18" name="BlokTextu 17"/>
            <p:cNvSpPr txBox="1"/>
            <p:nvPr/>
          </p:nvSpPr>
          <p:spPr>
            <a:xfrm>
              <a:off x="3782758" y="7391970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  <p:sp>
          <p:nvSpPr>
            <p:cNvPr id="20" name="Obdĺžnik 19"/>
            <p:cNvSpPr/>
            <p:nvPr/>
          </p:nvSpPr>
          <p:spPr>
            <a:xfrm>
              <a:off x="3782758" y="8592299"/>
              <a:ext cx="16239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k-SK" sz="2400" b="1" dirty="0"/>
                <a:t>Zameranie:</a:t>
              </a:r>
              <a:endParaRPr lang="en-US" sz="2400" b="1" dirty="0"/>
            </a:p>
          </p:txBody>
        </p:sp>
      </p:grpSp>
      <p:pic>
        <p:nvPicPr>
          <p:cNvPr id="1074" name="Picture 50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26" t="10477" r="6907" b="6360"/>
          <a:stretch/>
        </p:blipFill>
        <p:spPr bwMode="auto">
          <a:xfrm rot="5400000">
            <a:off x="783689" y="6351874"/>
            <a:ext cx="3033716" cy="2232247"/>
          </a:xfrm>
          <a:prstGeom prst="rect">
            <a:avLst/>
          </a:prstGeom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Skupina 27"/>
          <p:cNvGrpSpPr/>
          <p:nvPr/>
        </p:nvGrpSpPr>
        <p:grpSpPr>
          <a:xfrm>
            <a:off x="1230173" y="16025064"/>
            <a:ext cx="10720468" cy="2892815"/>
            <a:chOff x="1222414" y="17009393"/>
            <a:chExt cx="10720468" cy="2892815"/>
          </a:xfrm>
        </p:grpSpPr>
        <p:pic>
          <p:nvPicPr>
            <p:cNvPr id="67" name="Obrázok 6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22414" y="17153409"/>
              <a:ext cx="2137956" cy="2748799"/>
            </a:xfrm>
            <a:prstGeom prst="rect">
              <a:avLst/>
            </a:prstGeom>
          </p:spPr>
        </p:pic>
        <p:grpSp>
          <p:nvGrpSpPr>
            <p:cNvPr id="25" name="Skupina 24"/>
            <p:cNvGrpSpPr/>
            <p:nvPr/>
          </p:nvGrpSpPr>
          <p:grpSpPr>
            <a:xfrm>
              <a:off x="3612370" y="17009393"/>
              <a:ext cx="8330512" cy="2778369"/>
              <a:chOff x="3634841" y="14409987"/>
              <a:chExt cx="8330512" cy="2778369"/>
            </a:xfrm>
          </p:grpSpPr>
          <p:sp>
            <p:nvSpPr>
              <p:cNvPr id="40" name="BlokTextu 39"/>
              <p:cNvSpPr txBox="1"/>
              <p:nvPr/>
            </p:nvSpPr>
            <p:spPr>
              <a:xfrm>
                <a:off x="3634841" y="14409987"/>
                <a:ext cx="833051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4000" dirty="0"/>
                  <a:t>Mgr. </a:t>
                </a:r>
                <a:r>
                  <a:rPr lang="sk-SK" sz="4000" b="1" dirty="0"/>
                  <a:t>Imrich SLÁDEK</a:t>
                </a:r>
                <a:r>
                  <a:rPr lang="sk-SK" sz="4000" dirty="0"/>
                  <a:t>, PhD.</a:t>
                </a:r>
              </a:p>
            </p:txBody>
          </p:sp>
          <p:sp>
            <p:nvSpPr>
              <p:cNvPr id="41" name="BlokTextu 40"/>
              <p:cNvSpPr txBox="1"/>
              <p:nvPr/>
            </p:nvSpPr>
            <p:spPr>
              <a:xfrm>
                <a:off x="5314618" y="15196471"/>
                <a:ext cx="387275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400" dirty="0"/>
                  <a:t>imrich.sladek@upjs.sk</a:t>
                </a:r>
              </a:p>
              <a:p>
                <a:r>
                  <a:rPr lang="sk-SK" sz="2400" dirty="0"/>
                  <a:t>tel.: 0</a:t>
                </a:r>
                <a:r>
                  <a:rPr lang="en-US" sz="2400" dirty="0"/>
                  <a:t>55</a:t>
                </a:r>
                <a:r>
                  <a:rPr lang="sk-SK" sz="2400" dirty="0"/>
                  <a:t> </a:t>
                </a:r>
                <a:r>
                  <a:rPr lang="en-US" sz="2400" dirty="0"/>
                  <a:t>234</a:t>
                </a:r>
                <a:r>
                  <a:rPr lang="sk-SK" sz="2400" dirty="0"/>
                  <a:t> </a:t>
                </a:r>
                <a:r>
                  <a:rPr lang="en-US" sz="2400" dirty="0"/>
                  <a:t>2</a:t>
                </a:r>
                <a:r>
                  <a:rPr lang="sk-SK" sz="2400" dirty="0"/>
                  <a:t>254</a:t>
                </a:r>
              </a:p>
              <a:p>
                <a:r>
                  <a:rPr lang="sk-SK" sz="2400" dirty="0"/>
                  <a:t>miestnosť: SJ2O77</a:t>
                </a:r>
                <a:endParaRPr lang="sk-SK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BlokTextu 41"/>
              <p:cNvSpPr txBox="1"/>
              <p:nvPr/>
            </p:nvSpPr>
            <p:spPr>
              <a:xfrm>
                <a:off x="5314619" y="16357359"/>
                <a:ext cx="61234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400" dirty="0"/>
                  <a:t>fyzická geografia, </a:t>
                </a:r>
                <a:r>
                  <a:rPr lang="sk-SK" sz="2400" dirty="0" err="1"/>
                  <a:t>mikrogeografia</a:t>
                </a:r>
                <a:r>
                  <a:rPr lang="sk-SK" sz="2400" dirty="0"/>
                  <a:t>, </a:t>
                </a:r>
              </a:p>
              <a:p>
                <a:r>
                  <a:rPr lang="sk-SK" sz="2400" dirty="0"/>
                  <a:t>geochémia krajiny</a:t>
                </a:r>
              </a:p>
            </p:txBody>
          </p:sp>
          <p:sp>
            <p:nvSpPr>
              <p:cNvPr id="43" name="BlokTextu 42"/>
              <p:cNvSpPr txBox="1"/>
              <p:nvPr/>
            </p:nvSpPr>
            <p:spPr>
              <a:xfrm>
                <a:off x="3787554" y="15196471"/>
                <a:ext cx="15270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400" b="1" dirty="0"/>
                  <a:t>Kontakt:</a:t>
                </a:r>
              </a:p>
            </p:txBody>
          </p:sp>
          <p:sp>
            <p:nvSpPr>
              <p:cNvPr id="44" name="Obdĺžnik 43"/>
              <p:cNvSpPr/>
              <p:nvPr/>
            </p:nvSpPr>
            <p:spPr>
              <a:xfrm>
                <a:off x="3787554" y="16357961"/>
                <a:ext cx="16239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k-SK" sz="2400" b="1" dirty="0"/>
                  <a:t>Zameranie:</a:t>
                </a:r>
                <a:endParaRPr lang="en-US" sz="2400" b="1" dirty="0"/>
              </a:p>
            </p:txBody>
          </p:sp>
        </p:grpSp>
      </p:grpSp>
      <p:sp>
        <p:nvSpPr>
          <p:cNvPr id="49" name="Obdĺžnik 48"/>
          <p:cNvSpPr/>
          <p:nvPr/>
        </p:nvSpPr>
        <p:spPr>
          <a:xfrm>
            <a:off x="15228000" y="25491420"/>
            <a:ext cx="14040000" cy="648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BlokTextu 78"/>
          <p:cNvSpPr txBox="1"/>
          <p:nvPr/>
        </p:nvSpPr>
        <p:spPr>
          <a:xfrm>
            <a:off x="15281622" y="25506337"/>
            <a:ext cx="13730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altLang="sk-SK" sz="4000" dirty="0">
                <a:solidFill>
                  <a:schemeClr val="accent6">
                    <a:lumMod val="75000"/>
                  </a:schemeClr>
                </a:solidFill>
              </a:rPr>
              <a:t>Krasová denudácia a </a:t>
            </a:r>
            <a:r>
              <a:rPr lang="sk-SK" altLang="sk-SK" sz="4000" dirty="0" err="1">
                <a:solidFill>
                  <a:schemeClr val="accent6">
                    <a:lumMod val="75000"/>
                  </a:schemeClr>
                </a:solidFill>
              </a:rPr>
              <a:t>hydrogeochémia</a:t>
            </a:r>
            <a:endParaRPr lang="sk-SK" altLang="sk-SK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9" name="BlokTextu 148"/>
          <p:cNvSpPr txBox="1"/>
          <p:nvPr/>
        </p:nvSpPr>
        <p:spPr>
          <a:xfrm>
            <a:off x="15322620" y="26298425"/>
            <a:ext cx="728699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SLÁDEK, I., GESSERT, A., BRAUN, M., HEIM, E., CZÉBELY, A., PALCSU, L. (2023). Chemical denudation dynamic based on </a:t>
            </a:r>
            <a:r>
              <a:rPr lang="en-GB" sz="1800" dirty="0" err="1"/>
              <a:t>hydrochemical</a:t>
            </a:r>
            <a:r>
              <a:rPr lang="en-GB" sz="1800" dirty="0"/>
              <a:t> measurements in the area of </a:t>
            </a:r>
            <a:r>
              <a:rPr lang="en-GB" sz="1800" dirty="0" err="1"/>
              <a:t>Drienovecká</a:t>
            </a:r>
            <a:r>
              <a:rPr lang="en-GB" sz="1800" dirty="0"/>
              <a:t> </a:t>
            </a:r>
            <a:r>
              <a:rPr lang="en-GB" sz="1800" dirty="0" err="1"/>
              <a:t>jaskyňa</a:t>
            </a:r>
            <a:r>
              <a:rPr lang="en-GB" sz="1800" dirty="0"/>
              <a:t> Cave basin </a:t>
            </a:r>
            <a:r>
              <a:rPr lang="sk-SK" sz="1800" dirty="0"/>
              <a:t/>
            </a:r>
            <a:br>
              <a:rPr lang="sk-SK" sz="1800" dirty="0"/>
            </a:br>
            <a:r>
              <a:rPr lang="en-GB" sz="1800" dirty="0"/>
              <a:t>(Slovak karst, Slovakia). </a:t>
            </a:r>
            <a:r>
              <a:rPr lang="en-GB" sz="1800" dirty="0" err="1"/>
              <a:t>Geographia</a:t>
            </a:r>
            <a:r>
              <a:rPr lang="en-GB" sz="1800" dirty="0"/>
              <a:t> </a:t>
            </a:r>
            <a:r>
              <a:rPr lang="en-GB" sz="1800" dirty="0" err="1"/>
              <a:t>Cassoviensis</a:t>
            </a:r>
            <a:r>
              <a:rPr lang="en-GB" sz="1800" dirty="0"/>
              <a:t>, 17, 2, 129-149</a:t>
            </a:r>
            <a:r>
              <a:rPr lang="sk-SK" sz="1800" dirty="0"/>
              <a:t>.</a:t>
            </a:r>
          </a:p>
          <a:p>
            <a:endParaRPr lang="sk-SK" sz="1800" dirty="0"/>
          </a:p>
          <a:p>
            <a:r>
              <a:rPr lang="sk-SK" sz="1800" dirty="0"/>
              <a:t>PALCSU, L., GESSERT, A., TÚRI, M., KOVÁCS, I., FUTÓ, I., ORSOVSZKI, I., PUSKÁS PRESZNER, A., TEMOVSKI, M., KOLTAI, G. (2021). </a:t>
            </a:r>
            <a:r>
              <a:rPr lang="sk-SK" sz="1800" dirty="0" err="1"/>
              <a:t>Long</a:t>
            </a:r>
            <a:r>
              <a:rPr lang="sk-SK" sz="1800" dirty="0"/>
              <a:t>-term </a:t>
            </a:r>
            <a:r>
              <a:rPr lang="sk-SK" sz="1800" dirty="0" err="1"/>
              <a:t>time</a:t>
            </a:r>
            <a:r>
              <a:rPr lang="sk-SK" sz="1800" dirty="0"/>
              <a:t> </a:t>
            </a:r>
            <a:r>
              <a:rPr lang="sk-SK" sz="1800" dirty="0" err="1"/>
              <a:t>series</a:t>
            </a:r>
            <a:r>
              <a:rPr lang="sk-SK" sz="1800" dirty="0"/>
              <a:t> of </a:t>
            </a:r>
            <a:r>
              <a:rPr lang="sk-SK" sz="1800" dirty="0" err="1"/>
              <a:t>environmental</a:t>
            </a:r>
            <a:r>
              <a:rPr lang="sk-SK" sz="1800" dirty="0"/>
              <a:t> </a:t>
            </a:r>
            <a:r>
              <a:rPr lang="sk-SK" sz="1800" dirty="0" err="1"/>
              <a:t>tracers</a:t>
            </a:r>
            <a:r>
              <a:rPr lang="sk-SK" sz="1800" dirty="0"/>
              <a:t> </a:t>
            </a:r>
            <a:r>
              <a:rPr lang="sk-SK" sz="1800" dirty="0" err="1"/>
              <a:t>reveal</a:t>
            </a:r>
            <a:r>
              <a:rPr lang="sk-SK" sz="1800" dirty="0"/>
              <a:t> </a:t>
            </a:r>
            <a:r>
              <a:rPr lang="sk-SK" sz="1800" dirty="0" err="1"/>
              <a:t>recharge</a:t>
            </a:r>
            <a:r>
              <a:rPr lang="sk-SK" sz="1800" dirty="0"/>
              <a:t> and </a:t>
            </a:r>
            <a:r>
              <a:rPr lang="sk-SK" sz="1800" dirty="0" err="1"/>
              <a:t>discharge</a:t>
            </a:r>
            <a:r>
              <a:rPr lang="sk-SK" sz="1800" dirty="0"/>
              <a:t> </a:t>
            </a:r>
            <a:r>
              <a:rPr lang="sk-SK" sz="1800" dirty="0" err="1"/>
              <a:t>conditions</a:t>
            </a:r>
            <a:r>
              <a:rPr lang="sk-SK" sz="1800" dirty="0"/>
              <a:t> </a:t>
            </a:r>
            <a:br>
              <a:rPr lang="sk-SK" sz="1800" dirty="0"/>
            </a:br>
            <a:r>
              <a:rPr lang="sk-SK" sz="1800" dirty="0"/>
              <a:t>in </a:t>
            </a:r>
            <a:r>
              <a:rPr lang="sk-SK" sz="1800" dirty="0" err="1"/>
              <a:t>shallow</a:t>
            </a:r>
            <a:r>
              <a:rPr lang="sk-SK" sz="1800" dirty="0"/>
              <a:t> </a:t>
            </a:r>
            <a:r>
              <a:rPr lang="sk-SK" sz="1800" dirty="0" err="1"/>
              <a:t>karst</a:t>
            </a:r>
            <a:r>
              <a:rPr lang="sk-SK" sz="1800" dirty="0"/>
              <a:t> </a:t>
            </a:r>
            <a:r>
              <a:rPr lang="sk-SK" sz="1800" dirty="0" err="1"/>
              <a:t>aquifers</a:t>
            </a:r>
            <a:r>
              <a:rPr lang="sk-SK" sz="1800" dirty="0"/>
              <a:t> in </a:t>
            </a:r>
            <a:r>
              <a:rPr lang="sk-SK" sz="1800" dirty="0" err="1"/>
              <a:t>Hungary</a:t>
            </a:r>
            <a:r>
              <a:rPr lang="sk-SK" sz="1800" dirty="0"/>
              <a:t> and Slovakia. </a:t>
            </a:r>
            <a:br>
              <a:rPr lang="sk-SK" sz="1800" dirty="0"/>
            </a:br>
            <a:r>
              <a:rPr lang="sk-SK" sz="1800" dirty="0" err="1"/>
              <a:t>Journal</a:t>
            </a:r>
            <a:r>
              <a:rPr lang="sk-SK" sz="1800" dirty="0"/>
              <a:t> of </a:t>
            </a:r>
            <a:r>
              <a:rPr lang="sk-SK" sz="1800" dirty="0" err="1"/>
              <a:t>Hydrology</a:t>
            </a:r>
            <a:r>
              <a:rPr lang="sk-SK" sz="1800" dirty="0"/>
              <a:t> - </a:t>
            </a:r>
            <a:r>
              <a:rPr lang="sk-SK" sz="1800" dirty="0" err="1"/>
              <a:t>Regional</a:t>
            </a:r>
            <a:r>
              <a:rPr lang="sk-SK" sz="1800" dirty="0"/>
              <a:t> </a:t>
            </a:r>
            <a:r>
              <a:rPr lang="sk-SK" sz="1800" dirty="0" err="1"/>
              <a:t>Studies</a:t>
            </a:r>
            <a:r>
              <a:rPr lang="sk-SK" sz="1800" dirty="0"/>
              <a:t>, 36, 100858.</a:t>
            </a:r>
          </a:p>
          <a:p>
            <a:endParaRPr lang="sk-SK" sz="1800" kern="0" dirty="0"/>
          </a:p>
        </p:txBody>
      </p:sp>
      <p:sp>
        <p:nvSpPr>
          <p:cNvPr id="66" name="BlokTextu 65"/>
          <p:cNvSpPr txBox="1"/>
          <p:nvPr/>
        </p:nvSpPr>
        <p:spPr>
          <a:xfrm>
            <a:off x="1413586" y="39878608"/>
            <a:ext cx="27869552" cy="24776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sk-SK" sz="2800" b="1" dirty="0"/>
              <a:t>VEGA 1/0168/22:</a:t>
            </a:r>
            <a:r>
              <a:rPr lang="sk-SK" sz="2800" dirty="0"/>
              <a:t> </a:t>
            </a:r>
            <a:r>
              <a:rPr lang="sk-SK" sz="2800" dirty="0" err="1"/>
              <a:t>Paleogeografické</a:t>
            </a:r>
            <a:r>
              <a:rPr lang="sk-SK" sz="2800" dirty="0"/>
              <a:t> a </a:t>
            </a:r>
            <a:r>
              <a:rPr lang="sk-SK" sz="2800" dirty="0" err="1"/>
              <a:t>geodynamické</a:t>
            </a:r>
            <a:r>
              <a:rPr lang="sk-SK" sz="2800" dirty="0"/>
              <a:t> interpretácie </a:t>
            </a:r>
            <a:r>
              <a:rPr lang="sk-SK" sz="2800" dirty="0" err="1"/>
              <a:t>detritických</a:t>
            </a:r>
            <a:r>
              <a:rPr lang="sk-SK" sz="2800" dirty="0"/>
              <a:t> minerálov z vybraných oblastí Západných Karpát: prípadová štúdia identifikácie charakteru transportných podmienok a zdrojových oblastí v krasových a nekrasových územiach</a:t>
            </a:r>
          </a:p>
          <a:p>
            <a:pPr>
              <a:spcAft>
                <a:spcPts val="600"/>
              </a:spcAft>
            </a:pPr>
            <a:r>
              <a:rPr lang="sk-SK" sz="2800" b="1" dirty="0"/>
              <a:t>KEGA 016UPJŠ-4/2021:</a:t>
            </a:r>
            <a:r>
              <a:rPr lang="sk-SK" sz="2800" dirty="0"/>
              <a:t> Medzinárodný rok jaskýň a krasu - vzdelávajme sa, skúmajme a chráňme</a:t>
            </a:r>
          </a:p>
          <a:p>
            <a:pPr>
              <a:spcAft>
                <a:spcPts val="600"/>
              </a:spcAft>
            </a:pPr>
            <a:r>
              <a:rPr lang="en-GB" sz="2800" b="1" dirty="0"/>
              <a:t>GINOP-2.3.2-15-2016-00009</a:t>
            </a:r>
            <a:r>
              <a:rPr lang="en-GB" sz="2800" dirty="0"/>
              <a:t> ‘ICER’ and by the János Bolyai Research Scholarship of the Hungarian Academy of Sciences</a:t>
            </a:r>
            <a:endParaRPr lang="sk-SK" sz="2800" dirty="0"/>
          </a:p>
          <a:p>
            <a:pPr>
              <a:spcAft>
                <a:spcPts val="600"/>
              </a:spcAft>
            </a:pPr>
            <a:endParaRPr lang="sk-SK" sz="2800" dirty="0"/>
          </a:p>
        </p:txBody>
      </p:sp>
      <p:sp>
        <p:nvSpPr>
          <p:cNvPr id="106" name="BlokTextu 105"/>
          <p:cNvSpPr txBox="1"/>
          <p:nvPr/>
        </p:nvSpPr>
        <p:spPr>
          <a:xfrm>
            <a:off x="17556473" y="4916643"/>
            <a:ext cx="4349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/>
              <a:t>Magisterský stupeň</a:t>
            </a:r>
            <a:endParaRPr lang="en-US" sz="3200" b="1" dirty="0"/>
          </a:p>
        </p:txBody>
      </p:sp>
      <p:sp>
        <p:nvSpPr>
          <p:cNvPr id="109" name="BlokTextu 108"/>
          <p:cNvSpPr txBox="1"/>
          <p:nvPr/>
        </p:nvSpPr>
        <p:spPr>
          <a:xfrm>
            <a:off x="18032433" y="9891281"/>
            <a:ext cx="5631522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400" b="1" dirty="0"/>
              <a:t>Krajina vo štvrtohorách</a:t>
            </a:r>
          </a:p>
          <a:p>
            <a:pPr algn="just">
              <a:spcAft>
                <a:spcPts val="600"/>
              </a:spcAft>
            </a:pPr>
            <a:r>
              <a:rPr lang="sk-SK" sz="2200" dirty="0"/>
              <a:t>Študent získa prehľad o problematike klimatických zmien a nadväznej zmene krajinnej pokrývky, o zmenách v distribúcii a charaktere kvartérnych depozitov.</a:t>
            </a:r>
          </a:p>
        </p:txBody>
      </p:sp>
      <p:sp>
        <p:nvSpPr>
          <p:cNvPr id="112" name="BlokTextu 111"/>
          <p:cNvSpPr txBox="1"/>
          <p:nvPr/>
        </p:nvSpPr>
        <p:spPr>
          <a:xfrm>
            <a:off x="12242388" y="15620623"/>
            <a:ext cx="5631522" cy="18928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sk-SK" sz="2400" b="1" dirty="0"/>
              <a:t>Geomorfológia</a:t>
            </a:r>
          </a:p>
          <a:p>
            <a:pPr>
              <a:spcAft>
                <a:spcPts val="600"/>
              </a:spcAft>
            </a:pPr>
            <a:r>
              <a:rPr lang="sk-SK" sz="2200" dirty="0"/>
              <a:t>Študent získa znalosti o typoch reliéfu Zeme </a:t>
            </a:r>
            <a:br>
              <a:rPr lang="sk-SK" sz="2200" dirty="0"/>
            </a:br>
            <a:r>
              <a:rPr lang="sk-SK" sz="2200" dirty="0"/>
              <a:t>a procesoch, ktoré ho modelovali, naučí sa skonštruovať geomorfologické profily </a:t>
            </a:r>
            <a:r>
              <a:rPr lang="sk-SK" sz="2200" dirty="0">
                <a:ea typeface="+mn-lt"/>
                <a:cs typeface="+mn-lt"/>
              </a:rPr>
              <a:t>či geomorfologickú mapu</a:t>
            </a:r>
            <a:r>
              <a:rPr lang="sk-SK" sz="2200" dirty="0"/>
              <a:t>, hodnotiť reliéf v GIS.</a:t>
            </a:r>
            <a:endParaRPr lang="sk-SK" sz="2200" dirty="0">
              <a:cs typeface="Calibri"/>
            </a:endParaRPr>
          </a:p>
        </p:txBody>
      </p:sp>
      <p:pic>
        <p:nvPicPr>
          <p:cNvPr id="64" name="Obrázok 6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05" r="485" b="177"/>
          <a:stretch/>
        </p:blipFill>
        <p:spPr>
          <a:xfrm>
            <a:off x="12262466" y="17657465"/>
            <a:ext cx="5467428" cy="3672408"/>
          </a:xfrm>
          <a:prstGeom prst="rect">
            <a:avLst/>
          </a:prstGeom>
        </p:spPr>
      </p:pic>
      <p:sp>
        <p:nvSpPr>
          <p:cNvPr id="117" name="BlokTextu 116"/>
          <p:cNvSpPr txBox="1"/>
          <p:nvPr/>
        </p:nvSpPr>
        <p:spPr>
          <a:xfrm>
            <a:off x="12185278" y="21381263"/>
            <a:ext cx="5458273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400" b="1" dirty="0"/>
              <a:t>Geografia atmosféry a hydrosféry</a:t>
            </a:r>
          </a:p>
          <a:p>
            <a:pPr>
              <a:spcAft>
                <a:spcPts val="600"/>
              </a:spcAft>
            </a:pPr>
            <a:r>
              <a:rPr lang="sk-SK" sz="2200" dirty="0"/>
              <a:t>Študent získa rozsiahle vedomosti o atmosfére a hydrosfére, o ich  priestorovej diferenciácii</a:t>
            </a:r>
            <a:br>
              <a:rPr lang="sk-SK" sz="2200" dirty="0"/>
            </a:br>
            <a:r>
              <a:rPr lang="sk-SK" sz="2200" dirty="0"/>
              <a:t>a tiež zákonitostiach formovania jednotlivých zložiek. </a:t>
            </a:r>
          </a:p>
        </p:txBody>
      </p:sp>
      <p:sp>
        <p:nvSpPr>
          <p:cNvPr id="118" name="BlokTextu 117"/>
          <p:cNvSpPr txBox="1"/>
          <p:nvPr/>
        </p:nvSpPr>
        <p:spPr>
          <a:xfrm>
            <a:off x="18003028" y="15620623"/>
            <a:ext cx="5631522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400" b="1" dirty="0" err="1"/>
              <a:t>Geoekológia</a:t>
            </a:r>
            <a:endParaRPr lang="sk-SK" sz="2400" b="1" dirty="0"/>
          </a:p>
          <a:p>
            <a:pPr>
              <a:spcAft>
                <a:spcPts val="600"/>
              </a:spcAft>
            </a:pPr>
            <a:r>
              <a:rPr lang="sk-SK" sz="2200" dirty="0"/>
              <a:t>Absolvent predmetu bude schopný samostatne analyzovať FG komplexy v krajine, kategorizovať typy krajiny, čo vytvorí predpoklad pre správny rozhodovací proces.</a:t>
            </a:r>
          </a:p>
        </p:txBody>
      </p:sp>
      <p:sp>
        <p:nvSpPr>
          <p:cNvPr id="122" name="BlokTextu 121"/>
          <p:cNvSpPr txBox="1"/>
          <p:nvPr/>
        </p:nvSpPr>
        <p:spPr>
          <a:xfrm>
            <a:off x="18023429" y="21381263"/>
            <a:ext cx="5784542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400" b="1" dirty="0"/>
              <a:t>Prírodné hrozby a riziká</a:t>
            </a:r>
          </a:p>
          <a:p>
            <a:pPr>
              <a:spcAft>
                <a:spcPts val="600"/>
              </a:spcAft>
            </a:pPr>
            <a:r>
              <a:rPr lang="sk-SK" sz="2200" dirty="0"/>
              <a:t>Študent získa poznatky o prírodných hrozbách, ktoré vplývajú na činnosť človeka a bude schopný vyhodnotiť jednotlivé procesy na modelových situáciách a</a:t>
            </a:r>
            <a:r>
              <a:rPr lang="it-IT" sz="2200" dirty="0"/>
              <a:t> uviesť možnosti</a:t>
            </a:r>
            <a:r>
              <a:rPr lang="sk-SK" sz="2200" dirty="0"/>
              <a:t> </a:t>
            </a:r>
            <a:r>
              <a:rPr lang="it-IT" sz="2200" dirty="0"/>
              <a:t>mitigácie.</a:t>
            </a:r>
            <a:endParaRPr lang="sk-SK" sz="2200" dirty="0"/>
          </a:p>
        </p:txBody>
      </p:sp>
      <p:sp>
        <p:nvSpPr>
          <p:cNvPr id="76" name="Obdĺžnik 75"/>
          <p:cNvSpPr/>
          <p:nvPr/>
        </p:nvSpPr>
        <p:spPr>
          <a:xfrm>
            <a:off x="12492454" y="5519411"/>
            <a:ext cx="23571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200" dirty="0"/>
              <a:t>Výber z predmetov</a:t>
            </a:r>
          </a:p>
        </p:txBody>
      </p:sp>
      <p:sp>
        <p:nvSpPr>
          <p:cNvPr id="124" name="Obdĺžnik 123"/>
          <p:cNvSpPr/>
          <p:nvPr/>
        </p:nvSpPr>
        <p:spPr>
          <a:xfrm>
            <a:off x="18233950" y="5519410"/>
            <a:ext cx="23571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200" dirty="0"/>
              <a:t>Výber z predmetov</a:t>
            </a:r>
          </a:p>
        </p:txBody>
      </p:sp>
      <p:grpSp>
        <p:nvGrpSpPr>
          <p:cNvPr id="111" name="Skupina 110"/>
          <p:cNvGrpSpPr/>
          <p:nvPr/>
        </p:nvGrpSpPr>
        <p:grpSpPr>
          <a:xfrm>
            <a:off x="1143928" y="20177745"/>
            <a:ext cx="8986770" cy="3147701"/>
            <a:chOff x="1189114" y="14419279"/>
            <a:chExt cx="8986770" cy="3147701"/>
          </a:xfrm>
        </p:grpSpPr>
        <p:sp>
          <p:nvSpPr>
            <p:cNvPr id="113" name="BlokTextu 112"/>
            <p:cNvSpPr txBox="1"/>
            <p:nvPr/>
          </p:nvSpPr>
          <p:spPr>
            <a:xfrm>
              <a:off x="3634841" y="14419279"/>
              <a:ext cx="636134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4000" dirty="0"/>
                <a:t>Mgr. </a:t>
              </a:r>
              <a:r>
                <a:rPr lang="sk-SK" sz="4000" b="1" dirty="0"/>
                <a:t>Jozef ŠUPINSKÝ</a:t>
              </a:r>
              <a:r>
                <a:rPr lang="sk-SK" sz="4000" dirty="0"/>
                <a:t>, PhD.</a:t>
              </a:r>
            </a:p>
          </p:txBody>
        </p:sp>
        <p:sp>
          <p:nvSpPr>
            <p:cNvPr id="115" name="BlokTextu 114"/>
            <p:cNvSpPr txBox="1"/>
            <p:nvPr/>
          </p:nvSpPr>
          <p:spPr>
            <a:xfrm>
              <a:off x="5314618" y="15205763"/>
              <a:ext cx="38727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jozef.supinsky@upjs.sk</a:t>
              </a:r>
            </a:p>
            <a:p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</a:t>
              </a:r>
              <a:r>
                <a:rPr lang="en-US" sz="2400" dirty="0"/>
                <a:t>2</a:t>
              </a:r>
              <a:r>
                <a:rPr lang="sk-SK" sz="2400" dirty="0"/>
                <a:t>254</a:t>
              </a:r>
            </a:p>
            <a:p>
              <a:r>
                <a:rPr lang="sk-SK" sz="2400" dirty="0"/>
                <a:t>miestnosť: SJ2O77</a:t>
              </a:r>
              <a:endParaRPr lang="sk-SK" sz="2400" dirty="0">
                <a:solidFill>
                  <a:srgbClr val="FF0000"/>
                </a:solidFill>
              </a:endParaRPr>
            </a:p>
          </p:txBody>
        </p:sp>
        <p:sp>
          <p:nvSpPr>
            <p:cNvPr id="116" name="BlokTextu 115"/>
            <p:cNvSpPr txBox="1"/>
            <p:nvPr/>
          </p:nvSpPr>
          <p:spPr>
            <a:xfrm>
              <a:off x="5314619" y="16366651"/>
              <a:ext cx="486126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pozemné laserové skenovanie, </a:t>
              </a:r>
              <a:br>
                <a:rPr lang="sk-SK" sz="2400" dirty="0"/>
              </a:br>
              <a:r>
                <a:rPr lang="sk-SK" sz="2400" dirty="0"/>
                <a:t>hydrodynamické a mikroklimatické modelovania, </a:t>
              </a:r>
              <a:r>
                <a:rPr lang="sk-SK" sz="2400" dirty="0" err="1"/>
                <a:t>speleokartografia</a:t>
              </a:r>
              <a:endParaRPr lang="sk-SK" sz="2400" dirty="0"/>
            </a:p>
          </p:txBody>
        </p:sp>
        <p:sp>
          <p:nvSpPr>
            <p:cNvPr id="128" name="BlokTextu 127"/>
            <p:cNvSpPr txBox="1"/>
            <p:nvPr/>
          </p:nvSpPr>
          <p:spPr>
            <a:xfrm>
              <a:off x="3787554" y="15205763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  <p:sp>
          <p:nvSpPr>
            <p:cNvPr id="129" name="Obdĺžnik 128"/>
            <p:cNvSpPr/>
            <p:nvPr/>
          </p:nvSpPr>
          <p:spPr>
            <a:xfrm>
              <a:off x="3787554" y="16367253"/>
              <a:ext cx="16239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k-SK" sz="2400" b="1" dirty="0"/>
                <a:t>Zameranie:</a:t>
              </a:r>
              <a:endParaRPr lang="en-US" sz="2400" b="1" dirty="0"/>
            </a:p>
          </p:txBody>
        </p:sp>
        <p:pic>
          <p:nvPicPr>
            <p:cNvPr id="132" name="Obrázok 131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05" r="7474"/>
            <a:stretch/>
          </p:blipFill>
          <p:spPr>
            <a:xfrm>
              <a:off x="1189114" y="14541522"/>
              <a:ext cx="2232248" cy="2965641"/>
            </a:xfrm>
            <a:prstGeom prst="rect">
              <a:avLst/>
            </a:prstGeom>
            <a:effectLst>
              <a:softEdge rad="31750"/>
            </a:effectLst>
          </p:spPr>
        </p:pic>
      </p:grpSp>
      <p:sp>
        <p:nvSpPr>
          <p:cNvPr id="94" name="BlokTextu 93"/>
          <p:cNvSpPr txBox="1"/>
          <p:nvPr/>
        </p:nvSpPr>
        <p:spPr>
          <a:xfrm>
            <a:off x="1086263" y="29019812"/>
            <a:ext cx="72450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800" dirty="0"/>
              <a:t>BÓNOVÁ, K., JAFARZADEH, M., BÓNA, J., MIKUŠ, T., ANJERDI, J., NAJAFZADEH, A., MAHARI, R. (2021). </a:t>
            </a:r>
            <a:r>
              <a:rPr lang="sk-SK" sz="1800" dirty="0" err="1"/>
              <a:t>Constraints</a:t>
            </a:r>
            <a:r>
              <a:rPr lang="sk-SK" sz="1800" dirty="0"/>
              <a:t> of </a:t>
            </a:r>
            <a:r>
              <a:rPr lang="sk-SK" sz="1800" dirty="0" err="1"/>
              <a:t>rare</a:t>
            </a:r>
            <a:r>
              <a:rPr lang="sk-SK" sz="1800" dirty="0"/>
              <a:t> </a:t>
            </a:r>
            <a:r>
              <a:rPr lang="sk-SK" sz="1800" dirty="0" err="1"/>
              <a:t>detrital</a:t>
            </a:r>
            <a:r>
              <a:rPr lang="sk-SK" sz="1800" dirty="0"/>
              <a:t> V-</a:t>
            </a:r>
            <a:r>
              <a:rPr lang="sk-SK" sz="1800" dirty="0" err="1"/>
              <a:t>rich</a:t>
            </a:r>
            <a:r>
              <a:rPr lang="sk-SK" sz="1800" dirty="0"/>
              <a:t> </a:t>
            </a:r>
            <a:r>
              <a:rPr lang="sk-SK" sz="1800" dirty="0" err="1"/>
              <a:t>tourmaline</a:t>
            </a:r>
            <a:r>
              <a:rPr lang="sk-SK" sz="1800" dirty="0"/>
              <a:t> and </a:t>
            </a:r>
            <a:r>
              <a:rPr lang="sk-SK" sz="1800" dirty="0" err="1"/>
              <a:t>rutile</a:t>
            </a:r>
            <a:r>
              <a:rPr lang="sk-SK" sz="1800" dirty="0"/>
              <a:t> on Late </a:t>
            </a:r>
            <a:r>
              <a:rPr lang="sk-SK" sz="1800" dirty="0" err="1"/>
              <a:t>Devonian</a:t>
            </a:r>
            <a:r>
              <a:rPr lang="sk-SK" sz="1800" dirty="0"/>
              <a:t> </a:t>
            </a:r>
            <a:r>
              <a:rPr lang="sk-SK" sz="1800" dirty="0" err="1"/>
              <a:t>palaeogeographic</a:t>
            </a:r>
            <a:r>
              <a:rPr lang="sk-SK" sz="1800" dirty="0"/>
              <a:t> </a:t>
            </a:r>
            <a:r>
              <a:rPr lang="sk-SK" sz="1800" dirty="0" err="1"/>
              <a:t>reconstruction</a:t>
            </a:r>
            <a:r>
              <a:rPr lang="sk-SK" sz="1800" dirty="0"/>
              <a:t> in </a:t>
            </a:r>
            <a:r>
              <a:rPr lang="sk-SK" sz="1800" dirty="0" err="1"/>
              <a:t>the</a:t>
            </a:r>
            <a:r>
              <a:rPr lang="sk-SK" sz="1800" dirty="0"/>
              <a:t> </a:t>
            </a:r>
            <a:r>
              <a:rPr lang="sk-SK" sz="1800" dirty="0" err="1"/>
              <a:t>Azarbaijan</a:t>
            </a:r>
            <a:r>
              <a:rPr lang="sk-SK" sz="1800" dirty="0"/>
              <a:t> </a:t>
            </a:r>
            <a:r>
              <a:rPr lang="sk-SK" sz="1800" dirty="0" err="1"/>
              <a:t>district</a:t>
            </a:r>
            <a:r>
              <a:rPr lang="sk-SK" sz="1800" dirty="0"/>
              <a:t>, NW </a:t>
            </a:r>
            <a:r>
              <a:rPr lang="sk-SK" sz="1800" dirty="0" err="1"/>
              <a:t>Iran</a:t>
            </a:r>
            <a:r>
              <a:rPr lang="sk-SK" sz="1800" dirty="0"/>
              <a:t>. </a:t>
            </a:r>
            <a:r>
              <a:rPr lang="sk-SK" sz="1800" dirty="0" err="1"/>
              <a:t>Journal</a:t>
            </a:r>
            <a:r>
              <a:rPr lang="sk-SK" sz="1800" dirty="0"/>
              <a:t> of </a:t>
            </a:r>
            <a:r>
              <a:rPr lang="sk-SK" sz="1800" dirty="0" err="1"/>
              <a:t>Asian</a:t>
            </a:r>
            <a:r>
              <a:rPr lang="sk-SK" sz="1800" dirty="0"/>
              <a:t> </a:t>
            </a:r>
            <a:r>
              <a:rPr lang="sk-SK" sz="1800" dirty="0" err="1"/>
              <a:t>Earth</a:t>
            </a:r>
            <a:r>
              <a:rPr lang="sk-SK" sz="1800" dirty="0"/>
              <a:t> </a:t>
            </a:r>
            <a:r>
              <a:rPr lang="sk-SK" sz="1800" dirty="0" err="1"/>
              <a:t>Sciences</a:t>
            </a:r>
            <a:r>
              <a:rPr lang="sk-SK" sz="1800" dirty="0"/>
              <a:t>, 104943.</a:t>
            </a:r>
          </a:p>
          <a:p>
            <a:endParaRPr lang="sk-SK" sz="1800" dirty="0"/>
          </a:p>
          <a:p>
            <a:r>
              <a:rPr lang="sk-SK" sz="1800" dirty="0"/>
              <a:t>BÓNOVÁ, K., BÓNA, J., GALLAY, M., HÓK, J., BELLA, P., PAŃCZYK, M., ... &amp; MIKUŠ, T. (2024). </a:t>
            </a:r>
            <a:r>
              <a:rPr lang="sk-SK" sz="1800" dirty="0" err="1"/>
              <a:t>Reconstruction</a:t>
            </a:r>
            <a:r>
              <a:rPr lang="sk-SK" sz="1800" dirty="0"/>
              <a:t> of </a:t>
            </a:r>
            <a:r>
              <a:rPr lang="sk-SK" sz="1800" dirty="0" err="1"/>
              <a:t>ancient</a:t>
            </a:r>
            <a:r>
              <a:rPr lang="sk-SK" sz="1800" dirty="0"/>
              <a:t> </a:t>
            </a:r>
            <a:r>
              <a:rPr lang="sk-SK" sz="1800" dirty="0" err="1"/>
              <a:t>drainage</a:t>
            </a:r>
            <a:r>
              <a:rPr lang="sk-SK" sz="1800" dirty="0"/>
              <a:t> in </a:t>
            </a:r>
            <a:r>
              <a:rPr lang="sk-SK" sz="1800" dirty="0" err="1"/>
              <a:t>the</a:t>
            </a:r>
            <a:r>
              <a:rPr lang="sk-SK" sz="1800" dirty="0"/>
              <a:t> </a:t>
            </a:r>
            <a:r>
              <a:rPr lang="sk-SK" sz="1800" dirty="0" err="1"/>
              <a:t>contact</a:t>
            </a:r>
            <a:r>
              <a:rPr lang="sk-SK" sz="1800" dirty="0"/>
              <a:t> </a:t>
            </a:r>
            <a:r>
              <a:rPr lang="sk-SK" sz="1800" dirty="0" err="1"/>
              <a:t>karst</a:t>
            </a:r>
            <a:r>
              <a:rPr lang="sk-SK" sz="1800" dirty="0"/>
              <a:t> of </a:t>
            </a:r>
            <a:r>
              <a:rPr lang="sk-SK" sz="1800" dirty="0" err="1"/>
              <a:t>the</a:t>
            </a:r>
            <a:r>
              <a:rPr lang="sk-SK" sz="1800" dirty="0"/>
              <a:t> Harmanecká dolina Valley, Western </a:t>
            </a:r>
            <a:r>
              <a:rPr lang="sk-SK" sz="1800" dirty="0" err="1"/>
              <a:t>Carpathians</a:t>
            </a:r>
            <a:r>
              <a:rPr lang="sk-SK" sz="1800" dirty="0"/>
              <a:t>, </a:t>
            </a:r>
            <a:r>
              <a:rPr lang="sk-SK" sz="1800" dirty="0" err="1"/>
              <a:t>based</a:t>
            </a:r>
            <a:r>
              <a:rPr lang="sk-SK" sz="1800" dirty="0"/>
              <a:t> on </a:t>
            </a:r>
            <a:r>
              <a:rPr lang="sk-SK" sz="1800" dirty="0" err="1"/>
              <a:t>mineralogical</a:t>
            </a:r>
            <a:r>
              <a:rPr lang="sk-SK" sz="1800" dirty="0"/>
              <a:t> </a:t>
            </a:r>
            <a:r>
              <a:rPr lang="sk-SK" sz="1800" dirty="0" err="1"/>
              <a:t>data</a:t>
            </a:r>
            <a:r>
              <a:rPr lang="sk-SK" sz="1800" dirty="0"/>
              <a:t> </a:t>
            </a:r>
            <a:r>
              <a:rPr lang="sk-SK" sz="1800" dirty="0" err="1"/>
              <a:t>from</a:t>
            </a:r>
            <a:r>
              <a:rPr lang="sk-SK" sz="1800" dirty="0"/>
              <a:t> </a:t>
            </a:r>
            <a:r>
              <a:rPr lang="sk-SK" sz="1800" dirty="0" err="1"/>
              <a:t>the</a:t>
            </a:r>
            <a:r>
              <a:rPr lang="sk-SK" sz="1800" dirty="0"/>
              <a:t> </a:t>
            </a:r>
            <a:r>
              <a:rPr lang="sk-SK" sz="1800" dirty="0" err="1"/>
              <a:t>allochthonous</a:t>
            </a:r>
            <a:r>
              <a:rPr lang="sk-SK" sz="1800" dirty="0"/>
              <a:t> </a:t>
            </a:r>
            <a:r>
              <a:rPr lang="sk-SK" sz="1800" dirty="0" err="1"/>
              <a:t>sediments</a:t>
            </a:r>
            <a:r>
              <a:rPr lang="sk-SK" sz="1800" dirty="0"/>
              <a:t> and </a:t>
            </a:r>
            <a:r>
              <a:rPr lang="sk-SK" sz="1800" dirty="0" err="1"/>
              <a:t>isobase</a:t>
            </a:r>
            <a:r>
              <a:rPr lang="sk-SK" sz="1800" dirty="0"/>
              <a:t> </a:t>
            </a:r>
            <a:r>
              <a:rPr lang="sk-SK" sz="1800" dirty="0" err="1"/>
              <a:t>geomorphometry</a:t>
            </a:r>
            <a:r>
              <a:rPr lang="sk-SK" sz="1800" dirty="0"/>
              <a:t>. </a:t>
            </a:r>
            <a:r>
              <a:rPr lang="sk-SK" sz="1800" dirty="0" err="1"/>
              <a:t>Earth</a:t>
            </a:r>
            <a:r>
              <a:rPr lang="sk-SK" sz="1800" dirty="0"/>
              <a:t> </a:t>
            </a:r>
            <a:r>
              <a:rPr lang="sk-SK" sz="1800" dirty="0" err="1"/>
              <a:t>Surface</a:t>
            </a:r>
            <a:r>
              <a:rPr lang="sk-SK" sz="1800" dirty="0"/>
              <a:t> </a:t>
            </a:r>
            <a:r>
              <a:rPr lang="sk-SK" sz="1800" dirty="0" err="1"/>
              <a:t>Processes</a:t>
            </a:r>
            <a:r>
              <a:rPr lang="sk-SK" sz="1800" dirty="0"/>
              <a:t> and </a:t>
            </a:r>
            <a:r>
              <a:rPr lang="sk-SK" sz="1800" dirty="0" err="1"/>
              <a:t>Landforms</a:t>
            </a:r>
            <a:r>
              <a:rPr lang="sk-SK" sz="1800" dirty="0"/>
              <a:t>, 49(5), 1682-1704.</a:t>
            </a:r>
            <a:endParaRPr lang="sk-SK" sz="1800" kern="0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280" y="26427524"/>
            <a:ext cx="6512724" cy="2515834"/>
          </a:xfrm>
          <a:prstGeom prst="rect">
            <a:avLst/>
          </a:prstGeom>
        </p:spPr>
      </p:pic>
      <p:sp>
        <p:nvSpPr>
          <p:cNvPr id="134" name="BlokTextu 133"/>
          <p:cNvSpPr txBox="1"/>
          <p:nvPr/>
        </p:nvSpPr>
        <p:spPr>
          <a:xfrm>
            <a:off x="15361244" y="37963681"/>
            <a:ext cx="13482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ŠUPINSKÝ, J., KAŇUK, J., HOCHMUTH, Z., GALLAY, M. (2019). Detecting dynamics of cave floor </a:t>
            </a:r>
            <a:r>
              <a:rPr lang="sk-SK" sz="1800" dirty="0"/>
              <a:t/>
            </a:r>
            <a:br>
              <a:rPr lang="sk-SK" sz="1800" dirty="0"/>
            </a:br>
            <a:r>
              <a:rPr lang="en-GB" sz="1800" dirty="0"/>
              <a:t>ice with selective cloud-to-cloud approach. The Cryosphere, 13, 2835-2851.</a:t>
            </a:r>
            <a:endParaRPr lang="sk-SK" sz="1800" dirty="0"/>
          </a:p>
        </p:txBody>
      </p:sp>
      <p:sp>
        <p:nvSpPr>
          <p:cNvPr id="107" name="Obdĺžnik 106"/>
          <p:cNvSpPr/>
          <p:nvPr/>
        </p:nvSpPr>
        <p:spPr>
          <a:xfrm>
            <a:off x="15226462" y="32203801"/>
            <a:ext cx="14040000" cy="648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BlokTextu 109"/>
          <p:cNvSpPr txBox="1"/>
          <p:nvPr/>
        </p:nvSpPr>
        <p:spPr>
          <a:xfrm>
            <a:off x="15281622" y="32237880"/>
            <a:ext cx="11358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>
                <a:solidFill>
                  <a:schemeClr val="accent6">
                    <a:lumMod val="75000"/>
                  </a:schemeClr>
                </a:solidFill>
              </a:rPr>
              <a:t>Dynamika zaľadnenia a mikroklímy jaskyne</a:t>
            </a:r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7918" y="32902675"/>
            <a:ext cx="4820248" cy="4957836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9184" y="32902675"/>
            <a:ext cx="4380850" cy="4993364"/>
          </a:xfrm>
          <a:prstGeom prst="rect">
            <a:avLst/>
          </a:prstGeom>
        </p:spPr>
      </p:pic>
      <p:pic>
        <p:nvPicPr>
          <p:cNvPr id="32" name="Obrázok 3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613" y="32300394"/>
            <a:ext cx="4205914" cy="6287120"/>
          </a:xfrm>
          <a:prstGeom prst="rect">
            <a:avLst/>
          </a:prstGeom>
        </p:spPr>
      </p:pic>
      <p:sp>
        <p:nvSpPr>
          <p:cNvPr id="120" name="BlokTextu 119"/>
          <p:cNvSpPr txBox="1"/>
          <p:nvPr/>
        </p:nvSpPr>
        <p:spPr>
          <a:xfrm>
            <a:off x="22605249" y="30574608"/>
            <a:ext cx="6569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800" kern="0" dirty="0"/>
              <a:t>WEN, D., HUANG, Y., HUANG, Y., DING, N., NI, K., WANG, H., ELRYS, A. S., MENG, L., ZHU, T., GESSERT, A., MÜLLER, CH. (2024). </a:t>
            </a:r>
            <a:r>
              <a:rPr lang="sk-SK" sz="1800" kern="0" dirty="0" err="1"/>
              <a:t>Karst</a:t>
            </a:r>
            <a:r>
              <a:rPr lang="sk-SK" sz="1800" kern="0" dirty="0"/>
              <a:t> </a:t>
            </a:r>
            <a:r>
              <a:rPr lang="sk-SK" sz="1800" kern="0" dirty="0" err="1"/>
              <a:t>rocky</a:t>
            </a:r>
            <a:r>
              <a:rPr lang="sk-SK" sz="1800" kern="0" dirty="0"/>
              <a:t> </a:t>
            </a:r>
            <a:r>
              <a:rPr lang="sk-SK" sz="1800" kern="0" dirty="0" err="1"/>
              <a:t>desertification</a:t>
            </a:r>
            <a:r>
              <a:rPr lang="sk-SK" sz="1800" kern="0" dirty="0"/>
              <a:t> </a:t>
            </a:r>
            <a:r>
              <a:rPr lang="sk-SK" sz="1800" kern="0" dirty="0" err="1"/>
              <a:t>restoration</a:t>
            </a:r>
            <a:r>
              <a:rPr lang="sk-SK" sz="1800" kern="0" dirty="0"/>
              <a:t> </a:t>
            </a:r>
            <a:r>
              <a:rPr lang="sk-SK" sz="1800" kern="0" dirty="0" err="1"/>
              <a:t>increases</a:t>
            </a:r>
            <a:r>
              <a:rPr lang="sk-SK" sz="1800" kern="0" dirty="0"/>
              <a:t> </a:t>
            </a:r>
            <a:r>
              <a:rPr lang="sk-SK" sz="1800" kern="0" dirty="0" err="1"/>
              <a:t>soil</a:t>
            </a:r>
            <a:r>
              <a:rPr lang="sk-SK" sz="1800" kern="0" dirty="0"/>
              <a:t> </a:t>
            </a:r>
            <a:r>
              <a:rPr lang="sk-SK" sz="1800" kern="0" dirty="0" err="1"/>
              <a:t>inorganic</a:t>
            </a:r>
            <a:r>
              <a:rPr lang="sk-SK" sz="1800" kern="0" dirty="0"/>
              <a:t> N </a:t>
            </a:r>
            <a:r>
              <a:rPr lang="sk-SK" sz="1800" kern="0" dirty="0" err="1"/>
              <a:t>supply</a:t>
            </a:r>
            <a:r>
              <a:rPr lang="sk-SK" sz="1800" kern="0" dirty="0"/>
              <a:t> </a:t>
            </a:r>
            <a:br>
              <a:rPr lang="sk-SK" sz="1800" kern="0" dirty="0"/>
            </a:br>
            <a:r>
              <a:rPr lang="sk-SK" sz="1800" kern="0" dirty="0"/>
              <a:t>to </a:t>
            </a:r>
            <a:r>
              <a:rPr lang="sk-SK" sz="1800" kern="0" dirty="0" err="1"/>
              <a:t>reduce</a:t>
            </a:r>
            <a:r>
              <a:rPr lang="sk-SK" sz="1800" kern="0" dirty="0"/>
              <a:t> </a:t>
            </a:r>
            <a:r>
              <a:rPr lang="sk-SK" sz="1800" kern="0" dirty="0" err="1"/>
              <a:t>plant</a:t>
            </a:r>
            <a:r>
              <a:rPr lang="sk-SK" sz="1800" kern="0" dirty="0"/>
              <a:t> N </a:t>
            </a:r>
            <a:r>
              <a:rPr lang="sk-SK" sz="1800" kern="0" dirty="0" err="1"/>
              <a:t>limitation</a:t>
            </a:r>
            <a:r>
              <a:rPr lang="sk-SK" sz="1800" kern="0" dirty="0"/>
              <a:t>. </a:t>
            </a:r>
            <a:r>
              <a:rPr lang="sk-SK" sz="1800" kern="0" dirty="0" err="1"/>
              <a:t>Catena</a:t>
            </a:r>
            <a:r>
              <a:rPr lang="sk-SK" sz="1800" kern="0" dirty="0"/>
              <a:t>, 241, 108012.</a:t>
            </a:r>
          </a:p>
        </p:txBody>
      </p:sp>
      <p:sp>
        <p:nvSpPr>
          <p:cNvPr id="123" name="BlokTextu 122"/>
          <p:cNvSpPr txBox="1"/>
          <p:nvPr/>
        </p:nvSpPr>
        <p:spPr>
          <a:xfrm>
            <a:off x="7920603" y="29591917"/>
            <a:ext cx="6839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800" dirty="0"/>
              <a:t>. </a:t>
            </a:r>
            <a:endParaRPr lang="sk-SK" sz="1800" kern="0" dirty="0"/>
          </a:p>
        </p:txBody>
      </p:sp>
      <p:pic>
        <p:nvPicPr>
          <p:cNvPr id="56" name="Obrázok 55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" r="2801" b="11964"/>
          <a:stretch/>
        </p:blipFill>
        <p:spPr>
          <a:xfrm>
            <a:off x="12269661" y="11969578"/>
            <a:ext cx="5460233" cy="3671663"/>
          </a:xfrm>
          <a:prstGeom prst="rect">
            <a:avLst/>
          </a:prstGeom>
        </p:spPr>
      </p:pic>
      <p:sp>
        <p:nvSpPr>
          <p:cNvPr id="95" name="BlokTextu 94"/>
          <p:cNvSpPr txBox="1"/>
          <p:nvPr/>
        </p:nvSpPr>
        <p:spPr>
          <a:xfrm>
            <a:off x="23385614" y="4920145"/>
            <a:ext cx="5577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/>
              <a:t>Exkurzie a terénne praktiká</a:t>
            </a:r>
            <a:endParaRPr lang="en-US" sz="3200" b="1" dirty="0"/>
          </a:p>
        </p:txBody>
      </p:sp>
      <p:sp>
        <p:nvSpPr>
          <p:cNvPr id="96" name="Obdĺžnik 95"/>
          <p:cNvSpPr/>
          <p:nvPr/>
        </p:nvSpPr>
        <p:spPr>
          <a:xfrm>
            <a:off x="24066598" y="5513294"/>
            <a:ext cx="23571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200" dirty="0"/>
              <a:t>Výber z predmetov</a:t>
            </a:r>
          </a:p>
        </p:txBody>
      </p:sp>
      <p:sp>
        <p:nvSpPr>
          <p:cNvPr id="97" name="BlokTextu 96"/>
          <p:cNvSpPr txBox="1"/>
          <p:nvPr/>
        </p:nvSpPr>
        <p:spPr>
          <a:xfrm>
            <a:off x="23907684" y="9869795"/>
            <a:ext cx="563152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400" b="1" dirty="0"/>
              <a:t>Geologická exkurzia</a:t>
            </a:r>
          </a:p>
          <a:p>
            <a:pPr>
              <a:spcAft>
                <a:spcPts val="600"/>
              </a:spcAft>
            </a:pPr>
            <a:r>
              <a:rPr lang="sk-SK" sz="2200" dirty="0"/>
              <a:t>Študent získa lepšiu predstavu o </a:t>
            </a:r>
            <a:r>
              <a:rPr lang="sk-SK" sz="2200" dirty="0" err="1"/>
              <a:t>geopriestorovom</a:t>
            </a:r>
            <a:r>
              <a:rPr lang="sk-SK" sz="2200" dirty="0"/>
              <a:t> rozložení geologických štruktúr a geologických fenoménov v teréne.</a:t>
            </a:r>
          </a:p>
        </p:txBody>
      </p:sp>
      <p:sp>
        <p:nvSpPr>
          <p:cNvPr id="98" name="BlokTextu 97"/>
          <p:cNvSpPr txBox="1"/>
          <p:nvPr/>
        </p:nvSpPr>
        <p:spPr>
          <a:xfrm>
            <a:off x="23907684" y="15671145"/>
            <a:ext cx="563152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400" b="1" dirty="0"/>
              <a:t>Exkurzia z fyzickej geografie</a:t>
            </a:r>
          </a:p>
          <a:p>
            <a:pPr>
              <a:spcAft>
                <a:spcPts val="600"/>
              </a:spcAft>
            </a:pPr>
            <a:r>
              <a:rPr lang="sk-SK" sz="2200" dirty="0"/>
              <a:t>Študent získa vedomosti o rôznych typoch krajiny a vzájomných vzťahoch medzi FG </a:t>
            </a:r>
            <a:br>
              <a:rPr lang="sk-SK" sz="2200" dirty="0"/>
            </a:br>
            <a:r>
              <a:rPr lang="sk-SK" sz="2200" dirty="0"/>
              <a:t>sférami a ich diferenciácií.</a:t>
            </a:r>
          </a:p>
        </p:txBody>
      </p:sp>
      <p:sp>
        <p:nvSpPr>
          <p:cNvPr id="99" name="BlokTextu 98"/>
          <p:cNvSpPr txBox="1"/>
          <p:nvPr/>
        </p:nvSpPr>
        <p:spPr>
          <a:xfrm>
            <a:off x="23907684" y="21381263"/>
            <a:ext cx="5631522" cy="18928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sk-SK" sz="2400" b="1" dirty="0"/>
              <a:t>Metódy fyzicko-geografického výskumu</a:t>
            </a:r>
            <a:endParaRPr lang="sk-SK" dirty="0"/>
          </a:p>
          <a:p>
            <a:pPr>
              <a:spcAft>
                <a:spcPts val="600"/>
              </a:spcAft>
            </a:pPr>
            <a:r>
              <a:rPr lang="sk-SK" sz="2200" dirty="0">
                <a:cs typeface="Calibri"/>
              </a:rPr>
              <a:t>Predmet je zameraný na mapovanie a pochopenie vybraných fyzicko-geografických javov v teréne a ich vizualizáciu. Témy a zameranie mapovaní sa obmieňajú.</a:t>
            </a:r>
          </a:p>
        </p:txBody>
      </p:sp>
      <p:pic>
        <p:nvPicPr>
          <p:cNvPr id="14" name="Obrázok 14" descr="Obrázok, na ktorom je obloha, hora, vonkajšie, trávnik&#10;&#10;Automaticky generovaný popis">
            <a:extLst>
              <a:ext uri="{FF2B5EF4-FFF2-40B4-BE49-F238E27FC236}">
                <a16:creationId xmlns:a16="http://schemas.microsoft.com/office/drawing/2014/main" id="{98F42312-2EF5-46ED-8D1B-446848F6C88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912774" y="17521548"/>
            <a:ext cx="5141842" cy="3852107"/>
          </a:xfrm>
          <a:prstGeom prst="rect">
            <a:avLst/>
          </a:prstGeom>
        </p:spPr>
      </p:pic>
      <p:pic>
        <p:nvPicPr>
          <p:cNvPr id="15" name="Obrázok 20">
            <a:extLst>
              <a:ext uri="{FF2B5EF4-FFF2-40B4-BE49-F238E27FC236}">
                <a16:creationId xmlns:a16="http://schemas.microsoft.com/office/drawing/2014/main" id="{B93B83FA-7F90-404E-BBD0-6ADEFFEEA5B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084286" y="29243190"/>
            <a:ext cx="5411071" cy="2632388"/>
          </a:xfrm>
          <a:prstGeom prst="rect">
            <a:avLst/>
          </a:prstGeom>
        </p:spPr>
      </p:pic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19"/>
          <a:srcRect l="1384" r="3077"/>
          <a:stretch/>
        </p:blipFill>
        <p:spPr>
          <a:xfrm>
            <a:off x="23922582" y="6099821"/>
            <a:ext cx="5256584" cy="3634948"/>
          </a:xfrm>
          <a:prstGeom prst="rect">
            <a:avLst/>
          </a:prstGeom>
        </p:spPr>
      </p:pic>
      <p:grpSp>
        <p:nvGrpSpPr>
          <p:cNvPr id="3" name="Skupina 2"/>
          <p:cNvGrpSpPr/>
          <p:nvPr/>
        </p:nvGrpSpPr>
        <p:grpSpPr>
          <a:xfrm>
            <a:off x="1168400" y="11828721"/>
            <a:ext cx="9864750" cy="3020432"/>
            <a:chOff x="1168400" y="10923603"/>
            <a:chExt cx="9864750" cy="3020432"/>
          </a:xfrm>
        </p:grpSpPr>
        <p:grpSp>
          <p:nvGrpSpPr>
            <p:cNvPr id="68" name="Skupina 67"/>
            <p:cNvGrpSpPr/>
            <p:nvPr/>
          </p:nvGrpSpPr>
          <p:grpSpPr>
            <a:xfrm>
              <a:off x="3677055" y="10923603"/>
              <a:ext cx="7356095" cy="2719493"/>
              <a:chOff x="3643538" y="11457285"/>
              <a:chExt cx="7356095" cy="2719493"/>
            </a:xfrm>
          </p:grpSpPr>
          <p:sp>
            <p:nvSpPr>
              <p:cNvPr id="33" name="BlokTextu 32"/>
              <p:cNvSpPr txBox="1"/>
              <p:nvPr/>
            </p:nvSpPr>
            <p:spPr>
              <a:xfrm>
                <a:off x="3643538" y="11457285"/>
                <a:ext cx="735609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4000" dirty="0"/>
                  <a:t>doc. Ing. </a:t>
                </a:r>
                <a:r>
                  <a:rPr lang="sk-SK" sz="4000" b="1" dirty="0"/>
                  <a:t>Katarína BÓNOVÁ</a:t>
                </a:r>
                <a:r>
                  <a:rPr lang="sk-SK" sz="4000" dirty="0"/>
                  <a:t>, PhD.</a:t>
                </a:r>
              </a:p>
            </p:txBody>
          </p:sp>
          <p:sp>
            <p:nvSpPr>
              <p:cNvPr id="34" name="BlokTextu 33"/>
              <p:cNvSpPr txBox="1"/>
              <p:nvPr/>
            </p:nvSpPr>
            <p:spPr>
              <a:xfrm>
                <a:off x="5314619" y="12224334"/>
                <a:ext cx="36004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400" dirty="0"/>
                  <a:t>katarina.bonova@upjs.sk</a:t>
                </a:r>
              </a:p>
              <a:p>
                <a:r>
                  <a:rPr lang="sk-SK" sz="2400" dirty="0"/>
                  <a:t>tel.: 0</a:t>
                </a:r>
                <a:r>
                  <a:rPr lang="en-US" sz="2400" dirty="0"/>
                  <a:t>55</a:t>
                </a:r>
                <a:r>
                  <a:rPr lang="sk-SK" sz="2400" dirty="0"/>
                  <a:t> </a:t>
                </a:r>
                <a:r>
                  <a:rPr lang="en-US" sz="2400" dirty="0"/>
                  <a:t>234</a:t>
                </a:r>
                <a:r>
                  <a:rPr lang="sk-SK" sz="2400" dirty="0"/>
                  <a:t> </a:t>
                </a:r>
                <a:r>
                  <a:rPr lang="en-US" sz="2400" dirty="0"/>
                  <a:t>2</a:t>
                </a:r>
                <a:r>
                  <a:rPr lang="sk-SK" sz="2400" dirty="0"/>
                  <a:t>587</a:t>
                </a:r>
              </a:p>
              <a:p>
                <a:r>
                  <a:rPr lang="sk-SK" sz="2400" dirty="0"/>
                  <a:t>miestnosť: SJ2O79</a:t>
                </a:r>
              </a:p>
            </p:txBody>
          </p:sp>
          <p:sp>
            <p:nvSpPr>
              <p:cNvPr id="35" name="BlokTextu 34"/>
              <p:cNvSpPr txBox="1"/>
              <p:nvPr/>
            </p:nvSpPr>
            <p:spPr>
              <a:xfrm>
                <a:off x="5311001" y="13345781"/>
                <a:ext cx="540830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400" dirty="0"/>
                  <a:t>geológia, p</a:t>
                </a:r>
                <a:r>
                  <a:rPr lang="nn-NO" sz="2400" dirty="0"/>
                  <a:t>roveniencia sedimentárnych hornín</a:t>
                </a:r>
                <a:r>
                  <a:rPr lang="sk-SK" sz="2400" dirty="0"/>
                  <a:t>, </a:t>
                </a:r>
                <a:r>
                  <a:rPr lang="sk-SK" sz="2400" dirty="0" err="1"/>
                  <a:t>paleogeografia</a:t>
                </a:r>
                <a:endParaRPr lang="sk-SK" sz="2400" dirty="0"/>
              </a:p>
            </p:txBody>
          </p:sp>
          <p:sp>
            <p:nvSpPr>
              <p:cNvPr id="36" name="BlokTextu 35"/>
              <p:cNvSpPr txBox="1"/>
              <p:nvPr/>
            </p:nvSpPr>
            <p:spPr>
              <a:xfrm>
                <a:off x="3726825" y="12224334"/>
                <a:ext cx="15270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400" b="1" dirty="0"/>
                  <a:t>Kontakt:</a:t>
                </a:r>
              </a:p>
            </p:txBody>
          </p:sp>
          <p:sp>
            <p:nvSpPr>
              <p:cNvPr id="37" name="Obdĺžnik 36"/>
              <p:cNvSpPr/>
              <p:nvPr/>
            </p:nvSpPr>
            <p:spPr>
              <a:xfrm>
                <a:off x="3726825" y="13349199"/>
                <a:ext cx="16239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k-SK" sz="2400" b="1" dirty="0"/>
                  <a:t>Zameranie:</a:t>
                </a:r>
                <a:endParaRPr lang="en-US" sz="2400" b="1" dirty="0"/>
              </a:p>
            </p:txBody>
          </p:sp>
        </p:grpSp>
        <p:pic>
          <p:nvPicPr>
            <p:cNvPr id="23" name="Obrázok 22"/>
            <p:cNvPicPr>
              <a:picLocks noChangeAspect="1"/>
            </p:cNvPicPr>
            <p:nvPr/>
          </p:nvPicPr>
          <p:blipFill rotWithShape="1">
            <a:blip r:embed="rId20"/>
            <a:srcRect l="10887" t="-32" r="4736" b="32"/>
            <a:stretch/>
          </p:blipFill>
          <p:spPr>
            <a:xfrm>
              <a:off x="1168400" y="10960721"/>
              <a:ext cx="2232248" cy="2983314"/>
            </a:xfrm>
            <a:prstGeom prst="rect">
              <a:avLst/>
            </a:prstGeom>
            <a:effectLst>
              <a:softEdge rad="31750"/>
            </a:effectLst>
          </p:spPr>
        </p:pic>
      </p:grpSp>
      <p:pic>
        <p:nvPicPr>
          <p:cNvPr id="31" name="Obrázok 30"/>
          <p:cNvPicPr>
            <a:picLocks noChangeAspect="1"/>
          </p:cNvPicPr>
          <p:nvPr/>
        </p:nvPicPr>
        <p:blipFill rotWithShape="1">
          <a:blip r:embed="rId21"/>
          <a:srcRect b="10684"/>
          <a:stretch/>
        </p:blipFill>
        <p:spPr>
          <a:xfrm>
            <a:off x="12279179" y="6083498"/>
            <a:ext cx="5450715" cy="3651271"/>
          </a:xfrm>
          <a:prstGeom prst="rect">
            <a:avLst/>
          </a:prstGeom>
        </p:spPr>
      </p:pic>
      <p:pic>
        <p:nvPicPr>
          <p:cNvPr id="48" name="Obrázok 47"/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t="8486" b="1590"/>
          <a:stretch/>
        </p:blipFill>
        <p:spPr>
          <a:xfrm>
            <a:off x="18103540" y="6079158"/>
            <a:ext cx="5445395" cy="3657427"/>
          </a:xfrm>
          <a:prstGeom prst="rect">
            <a:avLst/>
          </a:prstGeom>
        </p:spPr>
      </p:pic>
      <p:pic>
        <p:nvPicPr>
          <p:cNvPr id="100" name="Picture 2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4597" y="1372253"/>
            <a:ext cx="10801505" cy="159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Obrázok 57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228" y="25760787"/>
            <a:ext cx="3541377" cy="3651769"/>
          </a:xfrm>
          <a:prstGeom prst="rect">
            <a:avLst/>
          </a:prstGeom>
        </p:spPr>
      </p:pic>
      <p:sp>
        <p:nvSpPr>
          <p:cNvPr id="135" name="BlokTextu 134"/>
          <p:cNvSpPr txBox="1"/>
          <p:nvPr/>
        </p:nvSpPr>
        <p:spPr>
          <a:xfrm>
            <a:off x="8245961" y="26298425"/>
            <a:ext cx="458738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BÓNA, J., GALLAY, M., </a:t>
            </a:r>
            <a:r>
              <a:rPr lang="sk-SK" sz="1800" dirty="0"/>
              <a:t/>
            </a:r>
            <a:br>
              <a:rPr lang="sk-SK" sz="1800" dirty="0"/>
            </a:br>
            <a:r>
              <a:rPr lang="en-GB" sz="1800" dirty="0"/>
              <a:t>MACKOVÁ, A., BÓNOVÁ, K., </a:t>
            </a:r>
            <a:r>
              <a:rPr lang="sk-SK" sz="1800" dirty="0"/>
              <a:t/>
            </a:r>
            <a:br>
              <a:rPr lang="sk-SK" sz="1800" dirty="0"/>
            </a:br>
            <a:r>
              <a:rPr lang="en-GB" sz="1800" dirty="0"/>
              <a:t>LITTVA, J., &amp; HÓK, J. (2024). </a:t>
            </a:r>
            <a:r>
              <a:rPr lang="sk-SK" sz="1800" dirty="0"/>
              <a:t/>
            </a:r>
            <a:br>
              <a:rPr lang="sk-SK" sz="1800" dirty="0"/>
            </a:br>
            <a:r>
              <a:rPr lang="en-GB" sz="1800" dirty="0"/>
              <a:t>Travertine and calcareous </a:t>
            </a:r>
            <a:r>
              <a:rPr lang="sk-SK" sz="1800" dirty="0"/>
              <a:t/>
            </a:r>
            <a:br>
              <a:rPr lang="sk-SK" sz="1800" dirty="0"/>
            </a:br>
            <a:r>
              <a:rPr lang="en-GB" sz="1800" dirty="0"/>
              <a:t>tufa occurrences as an indicator </a:t>
            </a:r>
            <a:r>
              <a:rPr lang="sk-SK" sz="1800" dirty="0"/>
              <a:t/>
            </a:r>
            <a:br>
              <a:rPr lang="sk-SK" sz="1800" dirty="0"/>
            </a:br>
            <a:r>
              <a:rPr lang="en-GB" sz="1800" dirty="0"/>
              <a:t>of the ongoing tectonic activity </a:t>
            </a:r>
            <a:r>
              <a:rPr lang="sk-SK" sz="1800" dirty="0"/>
              <a:t/>
            </a:r>
            <a:br>
              <a:rPr lang="sk-SK" sz="1800" dirty="0"/>
            </a:br>
            <a:r>
              <a:rPr lang="en-GB" sz="1800" dirty="0"/>
              <a:t>of the Central Slovak Fault System </a:t>
            </a:r>
            <a:r>
              <a:rPr lang="sk-SK" sz="1800" dirty="0"/>
              <a:t/>
            </a:r>
            <a:br>
              <a:rPr lang="sk-SK" sz="1800" dirty="0"/>
            </a:br>
            <a:r>
              <a:rPr lang="en-GB" sz="1800" dirty="0"/>
              <a:t>inferred from airborne laser scanning </a:t>
            </a:r>
            <a:r>
              <a:rPr lang="sk-SK" sz="1800" dirty="0"/>
              <a:t/>
            </a:r>
            <a:br>
              <a:rPr lang="sk-SK" sz="1800" dirty="0"/>
            </a:br>
            <a:r>
              <a:rPr lang="en-GB" sz="1800" dirty="0"/>
              <a:t>data, </a:t>
            </a:r>
            <a:r>
              <a:rPr lang="en-GB" sz="1800" dirty="0" err="1"/>
              <a:t>geomorphometric</a:t>
            </a:r>
            <a:r>
              <a:rPr lang="en-GB" sz="1800" dirty="0"/>
              <a:t>, and structural analysis (Northern Slovakia). Geomorphology, 109420.</a:t>
            </a:r>
            <a:endParaRPr lang="sk-SK" sz="1800" kern="0" dirty="0"/>
          </a:p>
        </p:txBody>
      </p:sp>
      <p:pic>
        <p:nvPicPr>
          <p:cNvPr id="62" name="Obrázok 61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94"/>
          <a:stretch/>
        </p:blipFill>
        <p:spPr>
          <a:xfrm>
            <a:off x="8555553" y="29667884"/>
            <a:ext cx="5573941" cy="1969534"/>
          </a:xfrm>
          <a:prstGeom prst="rect">
            <a:avLst/>
          </a:prstGeom>
        </p:spPr>
      </p:pic>
      <p:sp>
        <p:nvSpPr>
          <p:cNvPr id="70" name="Obdĺžnik 69"/>
          <p:cNvSpPr/>
          <p:nvPr/>
        </p:nvSpPr>
        <p:spPr>
          <a:xfrm>
            <a:off x="972000" y="39751396"/>
            <a:ext cx="28294462" cy="210075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BlokTextu 135"/>
          <p:cNvSpPr txBox="1"/>
          <p:nvPr/>
        </p:nvSpPr>
        <p:spPr>
          <a:xfrm>
            <a:off x="1192280" y="32952192"/>
            <a:ext cx="724507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MULVEY, P., MULVEY, F., DMYTRUK, Y., CHERLINKA, V., BOINCEAN, B., BAI, Z., DENT, D. (202</a:t>
            </a:r>
            <a:r>
              <a:rPr lang="sk-SK" sz="1800" dirty="0"/>
              <a:t>4</a:t>
            </a:r>
            <a:r>
              <a:rPr lang="en-GB" sz="1800" dirty="0"/>
              <a:t>). Hidden in plain sight. Global heating, the small water cycle, and the social contract. International Journal of Environmental Studies, 81(1), 177-188.</a:t>
            </a:r>
            <a:endParaRPr lang="sk-SK" sz="1800" dirty="0"/>
          </a:p>
          <a:p>
            <a:endParaRPr lang="sk-SK" sz="1800" dirty="0"/>
          </a:p>
          <a:p>
            <a:r>
              <a:rPr lang="en-GB" sz="1800" dirty="0"/>
              <a:t>DMYTRUK, Y., CHERLINKA, V., CHERLINKA, L., &amp; DENT, D. (2023). Soils in war and peace. International Journal of Environmental Studies, 80(2), 380-393.</a:t>
            </a:r>
            <a:endParaRPr lang="sk-SK" sz="1800" dirty="0"/>
          </a:p>
          <a:p>
            <a:endParaRPr lang="sk-SK" sz="1800" kern="0" dirty="0"/>
          </a:p>
          <a:p>
            <a:r>
              <a:rPr lang="en-GB" sz="1800" kern="0" dirty="0"/>
              <a:t>DMYTRUK, Y., CHERLINKA, V. (2022). Cartographic technique for determining areas of soil contamination by heavy metals. International Journal of Environmental Studies</a:t>
            </a:r>
            <a:r>
              <a:rPr lang="sk-SK" sz="1800" kern="0" dirty="0"/>
              <a:t>, 80(2), 451-463.</a:t>
            </a:r>
          </a:p>
        </p:txBody>
      </p:sp>
      <p:pic>
        <p:nvPicPr>
          <p:cNvPr id="71" name="Obrázok 70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333224" y="32275088"/>
            <a:ext cx="6608885" cy="6312425"/>
          </a:xfrm>
          <a:prstGeom prst="rect">
            <a:avLst/>
          </a:prstGeom>
        </p:spPr>
      </p:pic>
      <p:sp>
        <p:nvSpPr>
          <p:cNvPr id="137" name="BlokTextu 136"/>
          <p:cNvSpPr txBox="1"/>
          <p:nvPr/>
        </p:nvSpPr>
        <p:spPr>
          <a:xfrm>
            <a:off x="1024038" y="32203081"/>
            <a:ext cx="11358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>
                <a:solidFill>
                  <a:schemeClr val="accent6">
                    <a:lumMod val="75000"/>
                  </a:schemeClr>
                </a:solidFill>
              </a:rPr>
              <a:t>Výskum pôd a pôdneho CO</a:t>
            </a:r>
            <a:r>
              <a:rPr lang="sk-SK" sz="4000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pic>
        <p:nvPicPr>
          <p:cNvPr id="75" name="Obrázok 74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467013" y="36046150"/>
            <a:ext cx="6237991" cy="2577971"/>
          </a:xfrm>
          <a:prstGeom prst="rect">
            <a:avLst/>
          </a:prstGeom>
        </p:spPr>
      </p:pic>
      <p:pic>
        <p:nvPicPr>
          <p:cNvPr id="26" name="Obrázok 25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1036" y="26122337"/>
            <a:ext cx="5961299" cy="420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74615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13341</TotalTime>
  <Words>803</Words>
  <Application>Microsoft Office PowerPoint</Application>
  <PresentationFormat>Vlastná</PresentationFormat>
  <Paragraphs>84</Paragraphs>
  <Slides>1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4" baseType="lpstr">
      <vt:lpstr>Arial</vt:lpstr>
      <vt:lpstr>Calibri</vt:lpstr>
      <vt:lpstr>Motív Office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Kanuk</dc:creator>
  <cp:lastModifiedBy>Mgr. Ján Šašak PhD.</cp:lastModifiedBy>
  <cp:revision>265</cp:revision>
  <cp:lastPrinted>2014-01-08T10:38:48Z</cp:lastPrinted>
  <dcterms:created xsi:type="dcterms:W3CDTF">2014-01-07T16:57:44Z</dcterms:created>
  <dcterms:modified xsi:type="dcterms:W3CDTF">2025-09-11T11:03:01Z</dcterms:modified>
</cp:coreProperties>
</file>