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29459238" cy="41554400"/>
  <p:defaultTextStyle>
    <a:defPPr>
      <a:defRPr lang="en-US"/>
    </a:defPPr>
    <a:lvl1pPr algn="l" defTabSz="4175125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2087563" indent="-1630363" algn="l" defTabSz="4175125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4175125" indent="-3260725" algn="l" defTabSz="4175125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6264275" indent="-4892675" algn="l" defTabSz="4175125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8351838" indent="-6523038" algn="l" defTabSz="4175125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pos="7405" userDrawn="1">
          <p15:clr>
            <a:srgbClr val="A4A3A4"/>
          </p15:clr>
        </p15:guide>
        <p15:guide id="2" orient="horz" pos="1348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CDE"/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22" autoAdjust="0"/>
    <p:restoredTop sz="94200" autoAdjust="0"/>
  </p:normalViewPr>
  <p:slideViewPr>
    <p:cSldViewPr snapToGrid="0">
      <p:cViewPr>
        <p:scale>
          <a:sx n="33" d="100"/>
          <a:sy n="33" d="100"/>
        </p:scale>
        <p:origin x="2166" y="24"/>
      </p:cViewPr>
      <p:guideLst>
        <p:guide pos="7405"/>
        <p:guide orient="horz" pos="134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2763500" cy="2074863"/>
          </a:xfrm>
          <a:prstGeom prst="rect">
            <a:avLst/>
          </a:prstGeom>
        </p:spPr>
        <p:txBody>
          <a:bodyPr vert="horz" lIns="411640" tIns="205820" rIns="411640" bIns="205820" rtlCol="0"/>
          <a:lstStyle>
            <a:lvl1pPr algn="l" defTabSz="4174823" eaLnBrk="1" fontAlgn="auto" hangingPunct="1">
              <a:spcBef>
                <a:spcPts val="0"/>
              </a:spcBef>
              <a:spcAft>
                <a:spcPts val="0"/>
              </a:spcAft>
              <a:defRPr sz="5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388" y="0"/>
            <a:ext cx="12763500" cy="2074863"/>
          </a:xfrm>
          <a:prstGeom prst="rect">
            <a:avLst/>
          </a:prstGeom>
        </p:spPr>
        <p:txBody>
          <a:bodyPr vert="horz" lIns="411640" tIns="205820" rIns="411640" bIns="205820" rtlCol="0"/>
          <a:lstStyle>
            <a:lvl1pPr algn="r" defTabSz="4174823" eaLnBrk="1" fontAlgn="auto" hangingPunct="1">
              <a:spcBef>
                <a:spcPts val="0"/>
              </a:spcBef>
              <a:spcAft>
                <a:spcPts val="0"/>
              </a:spcAft>
              <a:defRPr sz="5400">
                <a:latin typeface="+mn-lt"/>
                <a:cs typeface="+mn-cs"/>
              </a:defRPr>
            </a:lvl1pPr>
          </a:lstStyle>
          <a:p>
            <a:pPr>
              <a:defRPr/>
            </a:pPr>
            <a:fld id="{132EEE0A-3AA9-48C9-A22A-7E0CE30EFB83}" type="datetimeFigureOut">
              <a:rPr lang="sk-SK"/>
              <a:pPr>
                <a:defRPr/>
              </a:pPr>
              <a:t>22. 1. 2025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4675"/>
            <a:ext cx="11022012" cy="15584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640" tIns="205820" rIns="411640" bIns="2058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4813" y="19740563"/>
            <a:ext cx="23569612" cy="18699162"/>
          </a:xfrm>
          <a:prstGeom prst="rect">
            <a:avLst/>
          </a:prstGeom>
        </p:spPr>
        <p:txBody>
          <a:bodyPr vert="horz" lIns="411640" tIns="205820" rIns="411640" bIns="205820" rtlCol="0"/>
          <a:lstStyle/>
          <a:p>
            <a:pPr lvl="0"/>
            <a:r>
              <a:rPr lang="sk-SK" noProof="0" smtClean="0"/>
              <a:t>Upravte štýl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  <a:endParaRPr lang="sk-SK" noProof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39473188"/>
            <a:ext cx="12763500" cy="2073275"/>
          </a:xfrm>
          <a:prstGeom prst="rect">
            <a:avLst/>
          </a:prstGeom>
        </p:spPr>
        <p:txBody>
          <a:bodyPr vert="horz" lIns="411640" tIns="205820" rIns="411640" bIns="205820" rtlCol="0" anchor="b"/>
          <a:lstStyle>
            <a:lvl1pPr algn="l" defTabSz="4174823" eaLnBrk="1" fontAlgn="auto" hangingPunct="1">
              <a:spcBef>
                <a:spcPts val="0"/>
              </a:spcBef>
              <a:spcAft>
                <a:spcPts val="0"/>
              </a:spcAft>
              <a:defRPr sz="5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388" y="39473188"/>
            <a:ext cx="12763500" cy="2073275"/>
          </a:xfrm>
          <a:prstGeom prst="rect">
            <a:avLst/>
          </a:prstGeom>
        </p:spPr>
        <p:txBody>
          <a:bodyPr vert="horz" wrap="square" lIns="411640" tIns="205820" rIns="411640" bIns="205820" numCol="1" anchor="b" anchorCtr="0" compatLnSpc="1">
            <a:prstTxWarp prst="textNoShape">
              <a:avLst/>
            </a:prstTxWarp>
          </a:bodyPr>
          <a:lstStyle>
            <a:lvl1pPr algn="r" defTabSz="4173538" eaLnBrk="1" hangingPunct="1">
              <a:defRPr sz="5400"/>
            </a:lvl1pPr>
          </a:lstStyle>
          <a:p>
            <a:pPr>
              <a:defRPr/>
            </a:pPr>
            <a:fld id="{010DD382-EE4C-4C28-B3DE-AD4F68946935}" type="slidenum">
              <a:rPr lang="sk-SK" altLang="en-US"/>
              <a:pPr>
                <a:defRPr/>
              </a:pPr>
              <a:t>‹#›</a:t>
            </a:fld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32803048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Zástupný symbol obrazu snímky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Zástupný symbol poznámo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k-SK" altLang="sk-SK" dirty="0" smtClean="0"/>
          </a:p>
        </p:txBody>
      </p:sp>
      <p:sp>
        <p:nvSpPr>
          <p:cNvPr id="4100" name="Zástupný symbol čísla snímky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1719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1719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1719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1719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1719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19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501C32-55EF-4067-9774-577B6AC6F542}" type="slidenum">
              <a:rPr lang="sk-SK" altLang="sk-SK" sz="5400" smtClean="0"/>
              <a:pPr>
                <a:spcBef>
                  <a:spcPct val="0"/>
                </a:spcBef>
              </a:pPr>
              <a:t>1</a:t>
            </a:fld>
            <a:endParaRPr lang="sk-SK" altLang="sk-SK" sz="5400" smtClean="0"/>
          </a:p>
        </p:txBody>
      </p:sp>
    </p:spTree>
    <p:extLst>
      <p:ext uri="{BB962C8B-B14F-4D97-AF65-F5344CB8AC3E}">
        <p14:creationId xmlns:p14="http://schemas.microsoft.com/office/powerpoint/2010/main" val="44288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359DE-E783-4D3F-99A6-C3C051F62949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A0D7C-0175-4B20-B7B1-8D423D6765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701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5C297-546E-4099-93A8-7B7DB9268F34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8715E-0441-44E9-B3E9-C4D345E037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825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D4C96-39CE-4283-9126-F7BCBCD19164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4EFD-9878-4273-90BE-973FE5A5C1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844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0B5E0F-1935-4EC7-9247-0431BB969969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7825B-850B-4DF8-B11C-C1F1A8CFBE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401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56A15-9EA2-4E08-83DA-0700D3733401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B2C9B-068A-45AC-A7CF-0E09C66D9B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9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77B8D-305F-409D-B53F-DC5B85570D05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76F3C-C1E3-40D9-90F4-E356B87751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54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B4909-3C4F-4ABF-A301-22CAB3FD100D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1ED17-CA9C-41E2-8E36-63346F9548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870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234FC-8206-4508-BEB1-8B620FC98C22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39E10-C03F-425C-BD98-C2D5BB7FA8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6610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 rtlCol="0">
            <a:normAutofit/>
          </a:bodyPr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6FE4C-DAB6-4D43-998E-AD0DB529E5EF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EEA3E-8EAE-4684-BE20-835C8ED5F4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31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B3463-FEAE-42B1-9A1F-962453FA1307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C0891-827E-4692-B6E4-D7B9A28A76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630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D73C-A84C-4AE0-BFF3-3E876390D43E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B2849-B189-476C-9EB1-A6E802E136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26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Upravte štýly predlohy textu</a:t>
            </a:r>
            <a:endParaRPr lang="en-US" altLang="sk-SK" smtClean="0"/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1514475" y="9988550"/>
            <a:ext cx="27251025" cy="282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7643" tIns="208822" rIns="417643" bIns="208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 smtClean="0"/>
              <a:t>Upravte štýl predlohy textu.</a:t>
            </a:r>
          </a:p>
          <a:p>
            <a:pPr lvl="1"/>
            <a:r>
              <a:rPr lang="sk-SK" altLang="sk-SK" smtClean="0"/>
              <a:t>Druhá úroveň</a:t>
            </a:r>
          </a:p>
          <a:p>
            <a:pPr lvl="2"/>
            <a:r>
              <a:rPr lang="sk-SK" altLang="sk-SK" smtClean="0"/>
              <a:t>Tretia úroveň</a:t>
            </a:r>
          </a:p>
          <a:p>
            <a:pPr lvl="3"/>
            <a:r>
              <a:rPr lang="sk-SK" altLang="sk-SK" smtClean="0"/>
              <a:t>Štvrtá úroveň</a:t>
            </a:r>
          </a:p>
          <a:p>
            <a:pPr lvl="4"/>
            <a:r>
              <a:rPr lang="sk-SK" altLang="sk-SK" smtClean="0"/>
              <a:t>Piata úroveň</a:t>
            </a:r>
            <a:endParaRPr lang="en-US" altLang="sk-SK" smtClean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 defTabSz="4176431" eaLnBrk="1" fontAlgn="auto" hangingPunct="1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B4A81A-9932-4C75-9FAB-C053B393742B}" type="datetimeFigureOut">
              <a:rPr lang="en-US"/>
              <a:pPr>
                <a:defRPr/>
              </a:pPr>
              <a:t>1/22/2025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5738" y="39676388"/>
            <a:ext cx="9588500" cy="2279650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 defTabSz="4176431" eaLnBrk="1" fontAlgn="auto" hangingPunct="1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55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1564B48-E98E-4C0C-80FC-7423C56B94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9pPr>
    </p:titleStyle>
    <p:bodyStyle>
      <a:lvl1pPr marL="1565275" indent="-1565275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700" indent="-1042988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413" indent="-1042988" algn="l" defTabSz="41751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dĺžnik 37"/>
          <p:cNvSpPr/>
          <p:nvPr/>
        </p:nvSpPr>
        <p:spPr>
          <a:xfrm>
            <a:off x="666750" y="24262099"/>
            <a:ext cx="29000450" cy="178887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 dirty="0"/>
          </a:p>
        </p:txBody>
      </p:sp>
      <p:sp>
        <p:nvSpPr>
          <p:cNvPr id="19" name="Obdĺžnik 18"/>
          <p:cNvSpPr/>
          <p:nvPr/>
        </p:nvSpPr>
        <p:spPr>
          <a:xfrm>
            <a:off x="11565650" y="3273426"/>
            <a:ext cx="18101550" cy="19407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 dirty="0"/>
          </a:p>
        </p:txBody>
      </p:sp>
      <p:sp>
        <p:nvSpPr>
          <p:cNvPr id="16" name="Obdĺžnik 15"/>
          <p:cNvSpPr/>
          <p:nvPr/>
        </p:nvSpPr>
        <p:spPr>
          <a:xfrm>
            <a:off x="666750" y="3273426"/>
            <a:ext cx="10637774" cy="2066645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 dirty="0"/>
          </a:p>
        </p:txBody>
      </p:sp>
      <p:sp>
        <p:nvSpPr>
          <p:cNvPr id="2055" name="BlokTextu 3"/>
          <p:cNvSpPr txBox="1">
            <a:spLocks noChangeArrowheads="1"/>
          </p:cNvSpPr>
          <p:nvPr/>
        </p:nvSpPr>
        <p:spPr bwMode="auto">
          <a:xfrm>
            <a:off x="11561823" y="1059586"/>
            <a:ext cx="18105376" cy="166199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tIns="0" bIns="0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sk-SK" altLang="sk-SK" sz="12000" spc="-20" dirty="0" smtClean="0">
                <a:solidFill>
                  <a:srgbClr val="77933C"/>
                </a:solidFill>
                <a:latin typeface="+mn-lt"/>
              </a:rPr>
              <a:t>GEOGRAPHIA CASSOVIENSIS</a:t>
            </a:r>
            <a:endParaRPr lang="en-US" altLang="sk-SK" sz="12000" spc="-20" dirty="0" smtClean="0">
              <a:solidFill>
                <a:srgbClr val="77933C"/>
              </a:solidFill>
              <a:latin typeface="+mn-lt"/>
            </a:endParaRPr>
          </a:p>
        </p:txBody>
      </p:sp>
      <p:sp>
        <p:nvSpPr>
          <p:cNvPr id="2056" name="BlokTextu 5"/>
          <p:cNvSpPr txBox="1">
            <a:spLocks noChangeArrowheads="1"/>
          </p:cNvSpPr>
          <p:nvPr/>
        </p:nvSpPr>
        <p:spPr bwMode="auto">
          <a:xfrm>
            <a:off x="882649" y="4210050"/>
            <a:ext cx="8323263" cy="63094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3500" b="1" dirty="0">
                <a:solidFill>
                  <a:srgbClr val="002060"/>
                </a:solidFill>
                <a:latin typeface="+mn-lt"/>
              </a:rPr>
              <a:t>H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lavný redaktor</a:t>
            </a:r>
            <a:r>
              <a:rPr lang="en-GB" altLang="sk-SK" sz="3500" b="1" dirty="0" smtClean="0">
                <a:solidFill>
                  <a:srgbClr val="002060"/>
                </a:solidFill>
                <a:latin typeface="+mn-lt"/>
              </a:rPr>
              <a:t> / Editor-in-Chief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:</a:t>
            </a:r>
            <a:endParaRPr lang="en-US" altLang="sk-SK" sz="35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080" name="BlokTextu 9"/>
          <p:cNvSpPr txBox="1">
            <a:spLocks noChangeArrowheads="1"/>
          </p:cNvSpPr>
          <p:nvPr/>
        </p:nvSpPr>
        <p:spPr bwMode="auto">
          <a:xfrm>
            <a:off x="957263" y="4852988"/>
            <a:ext cx="7821612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500" b="1" dirty="0"/>
              <a:t>p</a:t>
            </a:r>
            <a:r>
              <a:rPr lang="sk-SK" altLang="sk-SK" sz="3500" b="1" dirty="0" smtClean="0"/>
              <a:t>rof</a:t>
            </a:r>
            <a:r>
              <a:rPr lang="sk-SK" altLang="sk-SK" sz="3500" b="1" dirty="0"/>
              <a:t>. Mgr. Jaroslav Hofierka, PhD.</a:t>
            </a:r>
          </a:p>
        </p:txBody>
      </p:sp>
      <p:sp>
        <p:nvSpPr>
          <p:cNvPr id="2058" name="BlokTextu 10"/>
          <p:cNvSpPr txBox="1">
            <a:spLocks noChangeArrowheads="1"/>
          </p:cNvSpPr>
          <p:nvPr/>
        </p:nvSpPr>
        <p:spPr bwMode="auto">
          <a:xfrm>
            <a:off x="915988" y="6315075"/>
            <a:ext cx="6445250" cy="116955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Zástupca hlavného redaktora</a:t>
            </a:r>
            <a:r>
              <a:rPr lang="en-GB" altLang="sk-SK" sz="35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/ </a:t>
            </a:r>
            <a:r>
              <a:rPr lang="sk-SK" altLang="sk-SK" sz="3500" b="1" dirty="0" err="1" smtClean="0">
                <a:solidFill>
                  <a:srgbClr val="002060"/>
                </a:solidFill>
                <a:latin typeface="+mn-lt"/>
              </a:rPr>
              <a:t>Deputy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 Editor-in-</a:t>
            </a:r>
            <a:r>
              <a:rPr lang="sk-SK" altLang="sk-SK" sz="3500" b="1" dirty="0" err="1" smtClean="0">
                <a:solidFill>
                  <a:srgbClr val="002060"/>
                </a:solidFill>
                <a:latin typeface="+mn-lt"/>
              </a:rPr>
              <a:t>Chief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:</a:t>
            </a:r>
            <a:endParaRPr lang="en-US" altLang="sk-SK" sz="35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059" name="BlokTextu 7"/>
          <p:cNvSpPr txBox="1">
            <a:spLocks noChangeArrowheads="1"/>
          </p:cNvSpPr>
          <p:nvPr/>
        </p:nvSpPr>
        <p:spPr bwMode="auto">
          <a:xfrm>
            <a:off x="1185509" y="5310188"/>
            <a:ext cx="7227888" cy="95410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2800" dirty="0" smtClean="0">
                <a:latin typeface="+mn-lt"/>
              </a:rPr>
              <a:t>Prírodovedecká fakulta</a:t>
            </a:r>
          </a:p>
          <a:p>
            <a:pPr eaLnBrk="1" hangingPunct="1">
              <a:defRPr/>
            </a:pPr>
            <a:r>
              <a:rPr lang="sk-SK" altLang="sk-SK" sz="2800" dirty="0" smtClean="0">
                <a:latin typeface="+mn-lt"/>
              </a:rPr>
              <a:t>Univerzita P. J. Šafárika, Košice</a:t>
            </a:r>
          </a:p>
        </p:txBody>
      </p:sp>
      <p:sp>
        <p:nvSpPr>
          <p:cNvPr id="2063" name="BlokTextu 25"/>
          <p:cNvSpPr txBox="1">
            <a:spLocks noChangeArrowheads="1"/>
          </p:cNvSpPr>
          <p:nvPr/>
        </p:nvSpPr>
        <p:spPr bwMode="auto">
          <a:xfrm>
            <a:off x="977900" y="7445375"/>
            <a:ext cx="7815263" cy="630942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3500" b="1" dirty="0" smtClean="0">
                <a:latin typeface="+mn-lt"/>
              </a:rPr>
              <a:t>doc. Mgr. Michal </a:t>
            </a:r>
            <a:r>
              <a:rPr lang="sk-SK" altLang="sk-SK" sz="3500" b="1" dirty="0" err="1" smtClean="0">
                <a:latin typeface="+mn-lt"/>
              </a:rPr>
              <a:t>Gallay</a:t>
            </a:r>
            <a:r>
              <a:rPr lang="sk-SK" altLang="sk-SK" sz="3500" b="1" dirty="0" smtClean="0">
                <a:latin typeface="+mn-lt"/>
              </a:rPr>
              <a:t>, PhD.</a:t>
            </a:r>
          </a:p>
        </p:txBody>
      </p:sp>
      <p:sp>
        <p:nvSpPr>
          <p:cNvPr id="3084" name="BlokTextu 27"/>
          <p:cNvSpPr txBox="1">
            <a:spLocks noChangeArrowheads="1"/>
          </p:cNvSpPr>
          <p:nvPr/>
        </p:nvSpPr>
        <p:spPr bwMode="auto">
          <a:xfrm>
            <a:off x="1180438" y="7912100"/>
            <a:ext cx="69548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Prírodovedecká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Univerzita P. J. Šafárika, Košice</a:t>
            </a:r>
          </a:p>
        </p:txBody>
      </p:sp>
      <p:sp>
        <p:nvSpPr>
          <p:cNvPr id="2073" name="BlokTextu 39"/>
          <p:cNvSpPr txBox="1">
            <a:spLocks noChangeArrowheads="1"/>
          </p:cNvSpPr>
          <p:nvPr/>
        </p:nvSpPr>
        <p:spPr bwMode="auto">
          <a:xfrm>
            <a:off x="947738" y="15659418"/>
            <a:ext cx="8258175" cy="63094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3500" b="1" dirty="0" smtClean="0">
                <a:latin typeface="+mn-lt"/>
              </a:rPr>
              <a:t>prof. </a:t>
            </a:r>
            <a:r>
              <a:rPr lang="sk-SK" altLang="sk-SK" sz="3500" b="1" dirty="0" err="1" smtClean="0">
                <a:latin typeface="+mn-lt"/>
              </a:rPr>
              <a:t>Jennifer</a:t>
            </a:r>
            <a:r>
              <a:rPr lang="sk-SK" altLang="sk-SK" sz="3500" b="1" dirty="0" smtClean="0">
                <a:latin typeface="+mn-lt"/>
              </a:rPr>
              <a:t> McKinley</a:t>
            </a:r>
          </a:p>
        </p:txBody>
      </p:sp>
      <p:sp>
        <p:nvSpPr>
          <p:cNvPr id="2075" name="BlokTextu 41"/>
          <p:cNvSpPr txBox="1">
            <a:spLocks noChangeArrowheads="1"/>
          </p:cNvSpPr>
          <p:nvPr/>
        </p:nvSpPr>
        <p:spPr bwMode="auto">
          <a:xfrm>
            <a:off x="1196644" y="16118205"/>
            <a:ext cx="9015413" cy="95410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2800" dirty="0" err="1" smtClean="0">
                <a:latin typeface="+mj-lt"/>
              </a:rPr>
              <a:t>School</a:t>
            </a:r>
            <a:r>
              <a:rPr lang="sk-SK" altLang="sk-SK" sz="2800" dirty="0" smtClean="0">
                <a:latin typeface="+mj-lt"/>
              </a:rPr>
              <a:t> </a:t>
            </a:r>
            <a:r>
              <a:rPr lang="sk-SK" altLang="sk-SK" sz="2800" dirty="0" err="1" smtClean="0">
                <a:latin typeface="+mj-lt"/>
              </a:rPr>
              <a:t>of</a:t>
            </a:r>
            <a:r>
              <a:rPr lang="sk-SK" altLang="sk-SK" sz="2800" dirty="0" smtClean="0">
                <a:latin typeface="+mj-lt"/>
              </a:rPr>
              <a:t> </a:t>
            </a:r>
            <a:r>
              <a:rPr lang="sk-SK" altLang="sk-SK" sz="2800" dirty="0" err="1" smtClean="0">
                <a:latin typeface="+mj-lt"/>
              </a:rPr>
              <a:t>Geography</a:t>
            </a:r>
            <a:r>
              <a:rPr lang="sk-SK" altLang="sk-SK" sz="2800" dirty="0" smtClean="0">
                <a:latin typeface="+mj-lt"/>
              </a:rPr>
              <a:t>, </a:t>
            </a:r>
            <a:r>
              <a:rPr lang="sk-SK" altLang="sk-SK" sz="2800" dirty="0" err="1" smtClean="0">
                <a:latin typeface="+mj-lt"/>
              </a:rPr>
              <a:t>Archaeology</a:t>
            </a:r>
            <a:r>
              <a:rPr lang="sk-SK" altLang="sk-SK" sz="2800" dirty="0" smtClean="0">
                <a:latin typeface="+mj-lt"/>
              </a:rPr>
              <a:t> and </a:t>
            </a:r>
            <a:r>
              <a:rPr lang="sk-SK" altLang="sk-SK" sz="2800" dirty="0" err="1" smtClean="0">
                <a:latin typeface="+mj-lt"/>
              </a:rPr>
              <a:t>Palaeoecology</a:t>
            </a:r>
            <a:endParaRPr lang="sk-SK" altLang="sk-SK" sz="2800" dirty="0" smtClean="0">
              <a:latin typeface="+mj-lt"/>
            </a:endParaRPr>
          </a:p>
          <a:p>
            <a:pPr eaLnBrk="1" hangingPunct="1">
              <a:defRPr/>
            </a:pPr>
            <a:r>
              <a:rPr lang="sk-SK" altLang="sk-SK" sz="2800" dirty="0" err="1" smtClean="0">
                <a:latin typeface="+mj-lt"/>
              </a:rPr>
              <a:t>Queens</a:t>
            </a:r>
            <a:r>
              <a:rPr lang="sk-SK" altLang="sk-SK" sz="2800" dirty="0" smtClean="0">
                <a:latin typeface="+mj-lt"/>
              </a:rPr>
              <a:t> </a:t>
            </a:r>
            <a:r>
              <a:rPr lang="sk-SK" altLang="sk-SK" sz="2800" dirty="0" err="1" smtClean="0">
                <a:latin typeface="+mj-lt"/>
              </a:rPr>
              <a:t>University</a:t>
            </a:r>
            <a:r>
              <a:rPr lang="sk-SK" altLang="sk-SK" sz="2800" dirty="0" smtClean="0">
                <a:latin typeface="+mj-lt"/>
              </a:rPr>
              <a:t>, Belfast</a:t>
            </a:r>
          </a:p>
        </p:txBody>
      </p:sp>
      <p:sp>
        <p:nvSpPr>
          <p:cNvPr id="2078" name="BlokTextu 45"/>
          <p:cNvSpPr txBox="1">
            <a:spLocks noChangeArrowheads="1"/>
          </p:cNvSpPr>
          <p:nvPr/>
        </p:nvSpPr>
        <p:spPr bwMode="auto">
          <a:xfrm>
            <a:off x="882650" y="3417888"/>
            <a:ext cx="9480550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5400" b="1" dirty="0" smtClean="0">
                <a:solidFill>
                  <a:srgbClr val="C00000"/>
                </a:solidFill>
                <a:latin typeface="+mn-lt"/>
              </a:rPr>
              <a:t>Redakčná rada</a:t>
            </a:r>
            <a:r>
              <a:rPr lang="en-GB" altLang="sk-SK" sz="5400" b="1" dirty="0" smtClean="0">
                <a:solidFill>
                  <a:srgbClr val="C00000"/>
                </a:solidFill>
                <a:latin typeface="+mn-lt"/>
              </a:rPr>
              <a:t> / Editorial Board</a:t>
            </a:r>
            <a:endParaRPr lang="en-US" altLang="sk-SK" sz="5400" b="1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1" name="Obdĺžnik 90"/>
          <p:cNvSpPr/>
          <p:nvPr/>
        </p:nvSpPr>
        <p:spPr>
          <a:xfrm>
            <a:off x="954089" y="24530368"/>
            <a:ext cx="10354850" cy="86894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/>
          </a:p>
        </p:txBody>
      </p:sp>
      <p:sp>
        <p:nvSpPr>
          <p:cNvPr id="95" name="Obdĺžnik 94"/>
          <p:cNvSpPr/>
          <p:nvPr/>
        </p:nvSpPr>
        <p:spPr>
          <a:xfrm>
            <a:off x="11565651" y="24530367"/>
            <a:ext cx="17847549" cy="173550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/>
          </a:p>
        </p:txBody>
      </p:sp>
      <p:sp>
        <p:nvSpPr>
          <p:cNvPr id="3090" name="BlokTextu 95"/>
          <p:cNvSpPr txBox="1">
            <a:spLocks noChangeArrowheads="1"/>
          </p:cNvSpPr>
          <p:nvPr/>
        </p:nvSpPr>
        <p:spPr bwMode="auto">
          <a:xfrm>
            <a:off x="11659998" y="24804526"/>
            <a:ext cx="140700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Výber z aktuálneho čísla 16(2) / </a:t>
            </a:r>
            <a:r>
              <a:rPr lang="sk-SK" altLang="sk-SK" sz="3200" dirty="0" err="1" smtClean="0">
                <a:solidFill>
                  <a:srgbClr val="E46C0A"/>
                </a:solidFill>
                <a:latin typeface="+mn-lt"/>
              </a:rPr>
              <a:t>Selection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sk-SK" altLang="sk-SK" sz="3200" dirty="0" err="1" smtClean="0">
                <a:solidFill>
                  <a:srgbClr val="E46C0A"/>
                </a:solidFill>
                <a:latin typeface="+mn-lt"/>
              </a:rPr>
              <a:t>from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sk-SK" altLang="sk-SK" sz="3200" dirty="0" err="1" smtClean="0">
                <a:solidFill>
                  <a:srgbClr val="E46C0A"/>
                </a:solidFill>
                <a:latin typeface="+mn-lt"/>
              </a:rPr>
              <a:t>the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sk-SK" altLang="sk-SK" sz="3200" dirty="0" err="1" smtClean="0">
                <a:solidFill>
                  <a:srgbClr val="E46C0A"/>
                </a:solidFill>
                <a:latin typeface="+mn-lt"/>
              </a:rPr>
              <a:t>current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sk-SK" altLang="sk-SK" sz="3200" dirty="0" err="1" smtClean="0">
                <a:solidFill>
                  <a:srgbClr val="E46C0A"/>
                </a:solidFill>
                <a:latin typeface="+mn-lt"/>
              </a:rPr>
              <a:t>issue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18(2</a:t>
            </a:r>
            <a:r>
              <a:rPr lang="sk-SK" altLang="sk-SK" sz="3200" dirty="0" smtClean="0">
                <a:solidFill>
                  <a:srgbClr val="E46C0A"/>
                </a:solidFill>
                <a:latin typeface="+mn-lt"/>
              </a:rPr>
              <a:t>)</a:t>
            </a:r>
            <a:endParaRPr lang="sk-SK" altLang="sk-SK" sz="3200" dirty="0">
              <a:solidFill>
                <a:srgbClr val="E46C0A"/>
              </a:solidFill>
              <a:latin typeface="+mn-lt"/>
            </a:endParaRPr>
          </a:p>
        </p:txBody>
      </p:sp>
      <p:sp>
        <p:nvSpPr>
          <p:cNvPr id="72" name="Obdĺžnik 71"/>
          <p:cNvSpPr/>
          <p:nvPr/>
        </p:nvSpPr>
        <p:spPr>
          <a:xfrm>
            <a:off x="334963" y="438150"/>
            <a:ext cx="29614812" cy="420372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/>
          </a:p>
        </p:txBody>
      </p:sp>
      <p:sp>
        <p:nvSpPr>
          <p:cNvPr id="2" name="Obdĺžnik 1"/>
          <p:cNvSpPr/>
          <p:nvPr/>
        </p:nvSpPr>
        <p:spPr>
          <a:xfrm>
            <a:off x="27112913" y="26673175"/>
            <a:ext cx="700087" cy="112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k-SK" sz="8200" dirty="0"/>
          </a:p>
        </p:txBody>
      </p:sp>
      <p:sp>
        <p:nvSpPr>
          <p:cNvPr id="2106" name="Text Box 187"/>
          <p:cNvSpPr txBox="1">
            <a:spLocks noChangeArrowheads="1"/>
          </p:cNvSpPr>
          <p:nvPr/>
        </p:nvSpPr>
        <p:spPr bwMode="auto">
          <a:xfrm>
            <a:off x="976313" y="11114088"/>
            <a:ext cx="5405967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3500" b="1" dirty="0" smtClean="0">
                <a:latin typeface="+mn-lt"/>
              </a:rPr>
              <a:t>doc. RNDr. </a:t>
            </a:r>
            <a:r>
              <a:rPr lang="sk-SK" altLang="sk-SK" sz="3500" b="1" dirty="0" err="1" smtClean="0">
                <a:latin typeface="+mn-lt"/>
              </a:rPr>
              <a:t>Josef</a:t>
            </a:r>
            <a:r>
              <a:rPr lang="sk-SK" altLang="sk-SK" sz="3500" b="1" dirty="0" smtClean="0">
                <a:latin typeface="+mn-lt"/>
              </a:rPr>
              <a:t> </a:t>
            </a:r>
            <a:r>
              <a:rPr lang="sk-SK" altLang="sk-SK" sz="3500" b="1" dirty="0" err="1" smtClean="0">
                <a:latin typeface="+mn-lt"/>
              </a:rPr>
              <a:t>Kunc</a:t>
            </a:r>
            <a:r>
              <a:rPr lang="sk-SK" altLang="sk-SK" sz="3500" b="1" dirty="0" smtClean="0">
                <a:latin typeface="+mn-lt"/>
              </a:rPr>
              <a:t>, </a:t>
            </a:r>
            <a:r>
              <a:rPr lang="sk-SK" altLang="sk-SK" sz="3500" b="1" dirty="0" err="1" smtClean="0">
                <a:latin typeface="+mn-lt"/>
              </a:rPr>
              <a:t>Ph.D</a:t>
            </a:r>
            <a:r>
              <a:rPr lang="sk-SK" altLang="sk-SK" sz="3500" b="1" dirty="0" smtClean="0">
                <a:latin typeface="+mn-lt"/>
              </a:rPr>
              <a:t>.</a:t>
            </a:r>
          </a:p>
        </p:txBody>
      </p:sp>
      <p:sp>
        <p:nvSpPr>
          <p:cNvPr id="2112" name="Text Box 197"/>
          <p:cNvSpPr txBox="1">
            <a:spLocks noChangeArrowheads="1"/>
          </p:cNvSpPr>
          <p:nvPr/>
        </p:nvSpPr>
        <p:spPr bwMode="auto">
          <a:xfrm>
            <a:off x="973138" y="17106740"/>
            <a:ext cx="6147837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3500" b="1" dirty="0" smtClean="0">
                <a:latin typeface="+mn-lt"/>
              </a:rPr>
              <a:t>prof. </a:t>
            </a:r>
            <a:r>
              <a:rPr lang="sk-SK" altLang="sk-SK" sz="3500" b="1" dirty="0" err="1" smtClean="0">
                <a:latin typeface="+mn-lt"/>
              </a:rPr>
              <a:t>Valeriy</a:t>
            </a:r>
            <a:r>
              <a:rPr lang="sk-SK" altLang="sk-SK" sz="3500" b="1" dirty="0" smtClean="0">
                <a:latin typeface="+mn-lt"/>
              </a:rPr>
              <a:t> </a:t>
            </a:r>
            <a:r>
              <a:rPr lang="sk-SK" altLang="sk-SK" sz="3500" b="1" dirty="0" err="1" smtClean="0">
                <a:latin typeface="+mn-lt"/>
              </a:rPr>
              <a:t>Petrovych</a:t>
            </a:r>
            <a:r>
              <a:rPr lang="sk-SK" altLang="sk-SK" sz="3500" b="1" dirty="0" smtClean="0">
                <a:latin typeface="+mn-lt"/>
              </a:rPr>
              <a:t> </a:t>
            </a:r>
            <a:r>
              <a:rPr lang="sk-SK" altLang="sk-SK" sz="3500" b="1" dirty="0" err="1" smtClean="0">
                <a:latin typeface="+mn-lt"/>
              </a:rPr>
              <a:t>Rudenko</a:t>
            </a:r>
            <a:endParaRPr lang="sk-SK" altLang="sk-SK" sz="3500" b="1" dirty="0" smtClean="0">
              <a:latin typeface="+mn-lt"/>
            </a:endParaRPr>
          </a:p>
        </p:txBody>
      </p:sp>
      <p:sp>
        <p:nvSpPr>
          <p:cNvPr id="2115" name="Text Box 200"/>
          <p:cNvSpPr txBox="1">
            <a:spLocks noChangeArrowheads="1"/>
          </p:cNvSpPr>
          <p:nvPr/>
        </p:nvSpPr>
        <p:spPr bwMode="auto">
          <a:xfrm>
            <a:off x="1154113" y="17578227"/>
            <a:ext cx="6192849" cy="9541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2800" dirty="0" err="1" smtClean="0">
                <a:latin typeface="+mn-lt"/>
              </a:rPr>
              <a:t>Faculty</a:t>
            </a:r>
            <a:r>
              <a:rPr lang="sk-SK" altLang="sk-SK" sz="2800" dirty="0" smtClean="0">
                <a:latin typeface="+mn-lt"/>
              </a:rPr>
              <a:t> </a:t>
            </a:r>
            <a:r>
              <a:rPr lang="sk-SK" altLang="sk-SK" sz="2800" dirty="0" err="1" smtClean="0">
                <a:latin typeface="+mn-lt"/>
              </a:rPr>
              <a:t>of</a:t>
            </a:r>
            <a:r>
              <a:rPr lang="sk-SK" altLang="sk-SK" sz="2800" dirty="0" smtClean="0">
                <a:latin typeface="+mn-lt"/>
              </a:rPr>
              <a:t> </a:t>
            </a:r>
            <a:r>
              <a:rPr lang="sk-SK" altLang="sk-SK" sz="2800" dirty="0" err="1" smtClean="0">
                <a:latin typeface="+mn-lt"/>
              </a:rPr>
              <a:t>Geography</a:t>
            </a:r>
            <a:endParaRPr lang="sk-SK" altLang="sk-SK" sz="2800" dirty="0" smtClean="0">
              <a:latin typeface="+mn-lt"/>
            </a:endParaRPr>
          </a:p>
          <a:p>
            <a:pPr defTabSz="914400" eaLnBrk="1" hangingPunct="1">
              <a:defRPr/>
            </a:pPr>
            <a:r>
              <a:rPr lang="sk-SK" altLang="sk-SK" sz="2800" dirty="0" err="1" smtClean="0">
                <a:latin typeface="+mn-lt"/>
              </a:rPr>
              <a:t>Chernivtsi</a:t>
            </a:r>
            <a:r>
              <a:rPr lang="sk-SK" altLang="sk-SK" sz="2800" dirty="0" smtClean="0">
                <a:latin typeface="+mn-lt"/>
              </a:rPr>
              <a:t> National </a:t>
            </a:r>
            <a:r>
              <a:rPr lang="sk-SK" altLang="sk-SK" sz="2800" dirty="0" err="1" smtClean="0">
                <a:latin typeface="+mn-lt"/>
              </a:rPr>
              <a:t>University</a:t>
            </a:r>
            <a:r>
              <a:rPr lang="sk-SK" altLang="sk-SK" sz="2800" dirty="0" smtClean="0">
                <a:latin typeface="+mn-lt"/>
              </a:rPr>
              <a:t>, </a:t>
            </a:r>
            <a:r>
              <a:rPr lang="sk-SK" altLang="sk-SK" sz="2800" dirty="0" err="1" smtClean="0">
                <a:latin typeface="+mn-lt"/>
              </a:rPr>
              <a:t>Chernivtsi</a:t>
            </a:r>
            <a:endParaRPr lang="sk-SK" altLang="sk-SK" sz="2800" dirty="0" smtClean="0">
              <a:latin typeface="+mn-lt"/>
            </a:endParaRPr>
          </a:p>
        </p:txBody>
      </p:sp>
      <p:sp>
        <p:nvSpPr>
          <p:cNvPr id="2135" name="Text Box 225"/>
          <p:cNvSpPr txBox="1">
            <a:spLocks noChangeArrowheads="1"/>
          </p:cNvSpPr>
          <p:nvPr/>
        </p:nvSpPr>
        <p:spPr bwMode="auto">
          <a:xfrm>
            <a:off x="1026444" y="24804526"/>
            <a:ext cx="9175750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3500" dirty="0" smtClean="0">
                <a:solidFill>
                  <a:srgbClr val="E46C0A"/>
                </a:solidFill>
                <a:latin typeface="+mn-lt"/>
              </a:rPr>
              <a:t>Zameranie časopisu</a:t>
            </a:r>
          </a:p>
        </p:txBody>
      </p:sp>
      <p:sp>
        <p:nvSpPr>
          <p:cNvPr id="3" name="Obdĺžnik 90"/>
          <p:cNvSpPr/>
          <p:nvPr/>
        </p:nvSpPr>
        <p:spPr>
          <a:xfrm>
            <a:off x="954089" y="33541994"/>
            <a:ext cx="10354850" cy="83434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/>
          </a:p>
        </p:txBody>
      </p:sp>
      <p:sp>
        <p:nvSpPr>
          <p:cNvPr id="3104" name="BlokTextu 78"/>
          <p:cNvSpPr txBox="1">
            <a:spLocks noChangeArrowheads="1"/>
          </p:cNvSpPr>
          <p:nvPr/>
        </p:nvSpPr>
        <p:spPr bwMode="auto">
          <a:xfrm>
            <a:off x="1054356" y="33744106"/>
            <a:ext cx="10179508" cy="473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k-SK" sz="3500" dirty="0" err="1" smtClean="0">
                <a:solidFill>
                  <a:schemeClr val="accent6"/>
                </a:solidFill>
              </a:rPr>
              <a:t>Journal</a:t>
            </a:r>
            <a:r>
              <a:rPr lang="sk-SK" sz="3500" dirty="0" smtClean="0">
                <a:solidFill>
                  <a:schemeClr val="accent6"/>
                </a:solidFill>
              </a:rPr>
              <a:t> </a:t>
            </a:r>
            <a:r>
              <a:rPr lang="sk-SK" sz="3500" dirty="0" err="1" smtClean="0">
                <a:solidFill>
                  <a:schemeClr val="accent6"/>
                </a:solidFill>
              </a:rPr>
              <a:t>Scope</a:t>
            </a:r>
            <a:endParaRPr lang="sk-SK" altLang="sk-SK" sz="3500" dirty="0" smtClean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  <a:p>
            <a:pPr algn="just" eaLnBrk="1" hangingPunct="1">
              <a:buNone/>
              <a:defRPr/>
            </a:pPr>
            <a:r>
              <a:rPr lang="en-GB" sz="2900" dirty="0" err="1"/>
              <a:t>Geographia</a:t>
            </a:r>
            <a:r>
              <a:rPr lang="en-GB" sz="2900" dirty="0"/>
              <a:t> </a:t>
            </a:r>
            <a:r>
              <a:rPr lang="en-GB" sz="2900" dirty="0" err="1"/>
              <a:t>Cassoviensis</a:t>
            </a:r>
            <a:r>
              <a:rPr lang="en-GB" sz="2900" dirty="0"/>
              <a:t> is a biannual peer-reviewed journal published by the </a:t>
            </a:r>
            <a:r>
              <a:rPr lang="en-GB" sz="2900" dirty="0" err="1"/>
              <a:t>Pavol</a:t>
            </a:r>
            <a:r>
              <a:rPr lang="en-GB" sz="2900" dirty="0"/>
              <a:t> </a:t>
            </a:r>
            <a:r>
              <a:rPr lang="en-GB" sz="2900" dirty="0" err="1"/>
              <a:t>Jozef</a:t>
            </a:r>
            <a:r>
              <a:rPr lang="en-GB" sz="2900" dirty="0"/>
              <a:t> </a:t>
            </a:r>
            <a:r>
              <a:rPr lang="en-GB" sz="2900" dirty="0" err="1"/>
              <a:t>Šafárik</a:t>
            </a:r>
            <a:r>
              <a:rPr lang="en-GB" sz="2900" dirty="0"/>
              <a:t> University in </a:t>
            </a:r>
            <a:r>
              <a:rPr lang="en-GB" sz="2900" dirty="0" err="1"/>
              <a:t>Košice</a:t>
            </a:r>
            <a:r>
              <a:rPr lang="en-GB" sz="2900" dirty="0"/>
              <a:t> since 2007. It is available both in print and open-access electronic version. The journal publishes original research articles from Geography and other closely-related research fields. Since 2016 the journal is indexed in SCOPUS and ERIH PLUS </a:t>
            </a:r>
            <a:r>
              <a:rPr lang="sk-SK" sz="2900" dirty="0"/>
              <a:t>–</a:t>
            </a:r>
            <a:r>
              <a:rPr lang="en-GB" sz="2900" dirty="0" smtClean="0"/>
              <a:t> </a:t>
            </a:r>
            <a:r>
              <a:rPr lang="en-GB" sz="2900" dirty="0"/>
              <a:t>European Reference Index for Humanities and Social Sciences, and since 2017 also </a:t>
            </a:r>
            <a:r>
              <a:rPr lang="en-GB" sz="2900" dirty="0" smtClean="0"/>
              <a:t>in</a:t>
            </a:r>
            <a:r>
              <a:rPr lang="sk-SK" sz="2900" dirty="0" smtClean="0"/>
              <a:t> ESCI</a:t>
            </a:r>
            <a:r>
              <a:rPr lang="sk-SK" sz="2900" dirty="0"/>
              <a:t> –</a:t>
            </a:r>
            <a:r>
              <a:rPr lang="en-GB" sz="2900" dirty="0" smtClean="0"/>
              <a:t> </a:t>
            </a:r>
            <a:r>
              <a:rPr lang="en-GB" sz="2900" dirty="0"/>
              <a:t>Emerging Sources Citation Index by </a:t>
            </a:r>
            <a:r>
              <a:rPr lang="en-GB" sz="2900" dirty="0" err="1"/>
              <a:t>Clarivate</a:t>
            </a:r>
            <a:r>
              <a:rPr lang="en-GB" sz="2900" dirty="0"/>
              <a:t> Analytics.</a:t>
            </a:r>
            <a:endParaRPr lang="sk-SK" sz="2900" dirty="0">
              <a:cs typeface="Arial" charset="0"/>
            </a:endParaRPr>
          </a:p>
        </p:txBody>
      </p:sp>
      <p:sp>
        <p:nvSpPr>
          <p:cNvPr id="2165" name="Rectangle 271"/>
          <p:cNvSpPr>
            <a:spLocks noChangeArrowheads="1"/>
          </p:cNvSpPr>
          <p:nvPr/>
        </p:nvSpPr>
        <p:spPr bwMode="auto">
          <a:xfrm>
            <a:off x="0" y="18992850"/>
            <a:ext cx="184150" cy="708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/>
          <a:p>
            <a:pPr eaLnBrk="1" hangingPunct="1">
              <a:defRPr/>
            </a:pPr>
            <a:endParaRPr lang="sk-SK" altLang="sk-SK">
              <a:latin typeface="+mn-lt"/>
              <a:cs typeface="Arial" charset="0"/>
            </a:endParaRPr>
          </a:p>
        </p:txBody>
      </p:sp>
      <p:sp>
        <p:nvSpPr>
          <p:cNvPr id="3107" name="BlokTextu 8"/>
          <p:cNvSpPr txBox="1">
            <a:spLocks noChangeArrowheads="1"/>
          </p:cNvSpPr>
          <p:nvPr/>
        </p:nvSpPr>
        <p:spPr bwMode="auto">
          <a:xfrm>
            <a:off x="1179513" y="14694218"/>
            <a:ext cx="382104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/>
              <a:t>Přírodovědecká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/>
              <a:t>Univerzita Karlova, Praha</a:t>
            </a:r>
          </a:p>
        </p:txBody>
      </p:sp>
      <p:sp>
        <p:nvSpPr>
          <p:cNvPr id="3108" name="BlokTextu 9"/>
          <p:cNvSpPr txBox="1">
            <a:spLocks noChangeArrowheads="1"/>
          </p:cNvSpPr>
          <p:nvPr/>
        </p:nvSpPr>
        <p:spPr bwMode="auto">
          <a:xfrm>
            <a:off x="973183" y="18625272"/>
            <a:ext cx="572284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500" b="1" dirty="0" smtClean="0"/>
              <a:t>prof. </a:t>
            </a:r>
            <a:r>
              <a:rPr lang="sk-SK" altLang="sk-SK" sz="3500" b="1" dirty="0"/>
              <a:t>RNDr. </a:t>
            </a:r>
            <a:r>
              <a:rPr lang="sk-SK" altLang="sk-SK" sz="3500" b="1" dirty="0" smtClean="0"/>
              <a:t>Vít </a:t>
            </a:r>
            <a:r>
              <a:rPr lang="sk-SK" altLang="sk-SK" sz="3500" b="1" dirty="0" err="1" smtClean="0"/>
              <a:t>Voženílek</a:t>
            </a:r>
            <a:r>
              <a:rPr lang="sk-SK" altLang="sk-SK" sz="3500" b="1" dirty="0"/>
              <a:t>, CSc.</a:t>
            </a:r>
          </a:p>
        </p:txBody>
      </p:sp>
      <p:sp>
        <p:nvSpPr>
          <p:cNvPr id="3109" name="BlokTextu 12"/>
          <p:cNvSpPr txBox="1">
            <a:spLocks noChangeArrowheads="1"/>
          </p:cNvSpPr>
          <p:nvPr/>
        </p:nvSpPr>
        <p:spPr bwMode="auto">
          <a:xfrm>
            <a:off x="1150983" y="19091997"/>
            <a:ext cx="469397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 err="1"/>
              <a:t>Přírodovědecká</a:t>
            </a:r>
            <a:r>
              <a:rPr lang="sk-SK" altLang="sk-SK" sz="2800" dirty="0"/>
              <a:t>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 smtClean="0"/>
              <a:t>Univerzita Palackého, Olomouc</a:t>
            </a:r>
            <a:endParaRPr lang="sk-SK" altLang="sk-SK" sz="2800" dirty="0"/>
          </a:p>
        </p:txBody>
      </p:sp>
      <p:sp>
        <p:nvSpPr>
          <p:cNvPr id="3110" name="BlokTextu 13"/>
          <p:cNvSpPr txBox="1">
            <a:spLocks noChangeArrowheads="1"/>
          </p:cNvSpPr>
          <p:nvPr/>
        </p:nvSpPr>
        <p:spPr bwMode="auto">
          <a:xfrm>
            <a:off x="877888" y="20202843"/>
            <a:ext cx="567104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500" b="1" dirty="0" smtClean="0">
                <a:solidFill>
                  <a:srgbClr val="002060"/>
                </a:solidFill>
              </a:rPr>
              <a:t>Redaktori / </a:t>
            </a:r>
            <a:r>
              <a:rPr lang="sk-SK" altLang="sk-SK" sz="3500" b="1" dirty="0" err="1" smtClean="0">
                <a:solidFill>
                  <a:srgbClr val="002060"/>
                </a:solidFill>
              </a:rPr>
              <a:t>Associate</a:t>
            </a:r>
            <a:r>
              <a:rPr lang="sk-SK" altLang="sk-SK" sz="3500" b="1" dirty="0" smtClean="0">
                <a:solidFill>
                  <a:srgbClr val="002060"/>
                </a:solidFill>
              </a:rPr>
              <a:t> </a:t>
            </a:r>
            <a:r>
              <a:rPr lang="sk-SK" altLang="sk-SK" sz="3500" b="1" dirty="0" err="1" smtClean="0">
                <a:solidFill>
                  <a:srgbClr val="002060"/>
                </a:solidFill>
              </a:rPr>
              <a:t>Editors</a:t>
            </a:r>
            <a:r>
              <a:rPr lang="sk-SK" altLang="sk-SK" sz="3500" b="1" dirty="0" smtClean="0">
                <a:solidFill>
                  <a:srgbClr val="002060"/>
                </a:solidFill>
              </a:rPr>
              <a:t>:</a:t>
            </a:r>
            <a:endParaRPr lang="sk-SK" altLang="sk-SK" sz="3500" dirty="0"/>
          </a:p>
        </p:txBody>
      </p:sp>
      <p:sp>
        <p:nvSpPr>
          <p:cNvPr id="3111" name="BlokTextu 20"/>
          <p:cNvSpPr txBox="1">
            <a:spLocks noChangeArrowheads="1"/>
          </p:cNvSpPr>
          <p:nvPr/>
        </p:nvSpPr>
        <p:spPr bwMode="auto">
          <a:xfrm>
            <a:off x="946150" y="20767993"/>
            <a:ext cx="459330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500" b="1" dirty="0"/>
              <a:t>Mgr. Marián </a:t>
            </a:r>
            <a:r>
              <a:rPr lang="sk-SK" altLang="sk-SK" sz="3500" b="1" dirty="0" err="1"/>
              <a:t>Kulla</a:t>
            </a:r>
            <a:r>
              <a:rPr lang="sk-SK" altLang="sk-SK" sz="3500" b="1" dirty="0"/>
              <a:t>, PhD.</a:t>
            </a:r>
          </a:p>
        </p:txBody>
      </p:sp>
      <p:sp>
        <p:nvSpPr>
          <p:cNvPr id="3112" name="BlokTextu 22"/>
          <p:cNvSpPr txBox="1">
            <a:spLocks noChangeArrowheads="1"/>
          </p:cNvSpPr>
          <p:nvPr/>
        </p:nvSpPr>
        <p:spPr bwMode="auto">
          <a:xfrm>
            <a:off x="946150" y="22366605"/>
            <a:ext cx="6251776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500" b="1" dirty="0" smtClean="0"/>
              <a:t>doc. Mgr</a:t>
            </a:r>
            <a:r>
              <a:rPr lang="sk-SK" altLang="sk-SK" sz="3500" b="1" dirty="0"/>
              <a:t>. Ladislav Novotný, PhD.</a:t>
            </a:r>
          </a:p>
        </p:txBody>
      </p:sp>
      <p:sp>
        <p:nvSpPr>
          <p:cNvPr id="3113" name="BlokTextu 23"/>
          <p:cNvSpPr txBox="1">
            <a:spLocks noChangeArrowheads="1"/>
          </p:cNvSpPr>
          <p:nvPr/>
        </p:nvSpPr>
        <p:spPr bwMode="auto">
          <a:xfrm>
            <a:off x="1179513" y="22869843"/>
            <a:ext cx="45736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Prírodovedecká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Univerzita P. J. Šafárika, Košice</a:t>
            </a:r>
          </a:p>
        </p:txBody>
      </p:sp>
      <p:sp>
        <p:nvSpPr>
          <p:cNvPr id="3114" name="BlokTextu 24"/>
          <p:cNvSpPr txBox="1">
            <a:spLocks noChangeArrowheads="1"/>
          </p:cNvSpPr>
          <p:nvPr/>
        </p:nvSpPr>
        <p:spPr bwMode="auto">
          <a:xfrm>
            <a:off x="1021682" y="25361738"/>
            <a:ext cx="10212182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sk-SK" sz="2900" dirty="0" err="1" smtClean="0">
                <a:latin typeface="+mj-lt"/>
              </a:rPr>
              <a:t>Geographia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Cassoviensis</a:t>
            </a:r>
            <a:r>
              <a:rPr lang="sk-SK" sz="2900" dirty="0" smtClean="0">
                <a:latin typeface="+mj-lt"/>
              </a:rPr>
              <a:t> je recenzovaný vedecký časopis vydávaný dvakrát ročne Univerzitou Pavla Jozefa Šafárika v Košiciach. Vychádza od roku 2007 v tlačenej i voľne dostupnej elektronickej verzii. Časopis publikuje originálne a aktuálne vedecké články, ktoré sú prínosom v oblasti geografie a ďalších príbuzných vedných disciplín. Od roku 2016 je časopis zaradený v databázach SCOPUS </a:t>
            </a:r>
          </a:p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sk-SK" sz="2900" dirty="0" smtClean="0">
                <a:latin typeface="+mj-lt"/>
              </a:rPr>
              <a:t>a ERIH PLUS </a:t>
            </a:r>
            <a:r>
              <a:rPr lang="sk-SK" sz="2900" dirty="0"/>
              <a:t>–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European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Reference</a:t>
            </a:r>
            <a:r>
              <a:rPr lang="sk-SK" sz="2900" dirty="0" smtClean="0">
                <a:latin typeface="+mj-lt"/>
              </a:rPr>
              <a:t> Index </a:t>
            </a:r>
            <a:r>
              <a:rPr lang="sk-SK" sz="2900" dirty="0" err="1" smtClean="0">
                <a:latin typeface="+mj-lt"/>
              </a:rPr>
              <a:t>for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Humanities</a:t>
            </a:r>
            <a:r>
              <a:rPr lang="sk-SK" sz="2900" dirty="0" smtClean="0">
                <a:latin typeface="+mj-lt"/>
              </a:rPr>
              <a:t> and </a:t>
            </a:r>
            <a:r>
              <a:rPr lang="sk-SK" sz="2900" dirty="0" err="1" smtClean="0">
                <a:latin typeface="+mj-lt"/>
              </a:rPr>
              <a:t>Social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Sciences</a:t>
            </a:r>
            <a:r>
              <a:rPr lang="sk-SK" sz="2900" dirty="0" smtClean="0">
                <a:latin typeface="+mj-lt"/>
              </a:rPr>
              <a:t> a od roku 2017 v databáze ESCI – </a:t>
            </a:r>
            <a:r>
              <a:rPr lang="sk-SK" sz="2900" dirty="0" err="1" smtClean="0">
                <a:latin typeface="+mj-lt"/>
              </a:rPr>
              <a:t>Emerging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Sources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Citation</a:t>
            </a:r>
            <a:r>
              <a:rPr lang="sk-SK" sz="2900" dirty="0" smtClean="0">
                <a:latin typeface="+mj-lt"/>
              </a:rPr>
              <a:t> Index spravovanej spoločnosťou </a:t>
            </a:r>
            <a:r>
              <a:rPr lang="sk-SK" sz="2900" dirty="0" err="1" smtClean="0">
                <a:latin typeface="+mj-lt"/>
              </a:rPr>
              <a:t>Clarivate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Analytics</a:t>
            </a:r>
            <a:r>
              <a:rPr lang="sk-SK" sz="2900" dirty="0" smtClean="0">
                <a:latin typeface="+mj-lt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sk-SK" altLang="sk-SK" sz="2700" dirty="0">
              <a:latin typeface="+mj-lt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sk-SK" altLang="sk-SK" sz="2700" dirty="0" smtClean="0">
              <a:latin typeface="+mj-lt"/>
            </a:endParaRPr>
          </a:p>
        </p:txBody>
      </p:sp>
      <p:sp>
        <p:nvSpPr>
          <p:cNvPr id="28" name="BlokTextu 27"/>
          <p:cNvSpPr txBox="1"/>
          <p:nvPr/>
        </p:nvSpPr>
        <p:spPr>
          <a:xfrm>
            <a:off x="990797" y="29538999"/>
            <a:ext cx="599491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sk-SK" altLang="sk-SK" sz="3500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Pravidlá </a:t>
            </a:r>
            <a:r>
              <a:rPr lang="sk-SK" altLang="sk-SK" sz="3500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publikovania</a:t>
            </a:r>
            <a:endParaRPr lang="sk-SK" sz="3500" dirty="0">
              <a:cs typeface="Arial" charset="0"/>
            </a:endParaRPr>
          </a:p>
        </p:txBody>
      </p:sp>
      <p:sp>
        <p:nvSpPr>
          <p:cNvPr id="3116" name="BlokTextu 28"/>
          <p:cNvSpPr txBox="1">
            <a:spLocks noChangeArrowheads="1"/>
          </p:cNvSpPr>
          <p:nvPr/>
        </p:nvSpPr>
        <p:spPr bwMode="auto">
          <a:xfrm>
            <a:off x="1028030" y="30101255"/>
            <a:ext cx="10205834" cy="285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sk-SK" sz="2900" dirty="0" smtClean="0">
                <a:latin typeface="+mj-lt"/>
              </a:rPr>
              <a:t>Všetky rukopisy prechádzajú anonymným recenzným konaním </a:t>
            </a:r>
          </a:p>
          <a:p>
            <a:pPr algn="just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sk-SK" sz="2900" dirty="0" smtClean="0">
                <a:latin typeface="+mj-lt"/>
              </a:rPr>
              <a:t>u aspoň dvoch recenzentov zvolených redakčnou radou časopisu. </a:t>
            </a:r>
            <a:r>
              <a:rPr lang="sk-SK" sz="2900" dirty="0" err="1" smtClean="0">
                <a:latin typeface="+mj-lt"/>
              </a:rPr>
              <a:t>Geographia</a:t>
            </a:r>
            <a:r>
              <a:rPr lang="sk-SK" sz="2900" dirty="0" smtClean="0">
                <a:latin typeface="+mj-lt"/>
              </a:rPr>
              <a:t> </a:t>
            </a:r>
            <a:r>
              <a:rPr lang="sk-SK" sz="2900" dirty="0" err="1" smtClean="0">
                <a:latin typeface="+mj-lt"/>
              </a:rPr>
              <a:t>Cassoviensis</a:t>
            </a:r>
            <a:r>
              <a:rPr lang="sk-SK" sz="2900" dirty="0" smtClean="0">
                <a:latin typeface="+mj-lt"/>
              </a:rPr>
              <a:t> vydáva články v anglickom jazyku.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sk-SK" sz="2900" dirty="0" smtClean="0">
                <a:latin typeface="+mj-lt"/>
              </a:rPr>
              <a:t>Redakčná rada prijíma na posudzovanie len rukopisy, ktoré sú </a:t>
            </a:r>
          </a:p>
          <a:p>
            <a:pPr algn="just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sk-SK" sz="2900" dirty="0" smtClean="0">
                <a:latin typeface="+mj-lt"/>
              </a:rPr>
              <a:t>v súlade s pokynmi pre autorov a šablónou, ktoré sú uvedené na internetovej stránke časopisu</a:t>
            </a:r>
            <a:r>
              <a:rPr lang="sk-SK" altLang="sk-SK" sz="2900" dirty="0" smtClean="0"/>
              <a:t>.</a:t>
            </a:r>
          </a:p>
        </p:txBody>
      </p:sp>
      <p:sp>
        <p:nvSpPr>
          <p:cNvPr id="3119" name="Text Box 56"/>
          <p:cNvSpPr txBox="1">
            <a:spLocks noChangeArrowheads="1"/>
          </p:cNvSpPr>
          <p:nvPr/>
        </p:nvSpPr>
        <p:spPr bwMode="auto">
          <a:xfrm>
            <a:off x="11633200" y="16426987"/>
            <a:ext cx="1415701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392488" indent="-1304925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219700" indent="-1042988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7307263" indent="-1042988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9396413" indent="-1042988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98536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03108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07680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12252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None/>
            </a:pPr>
            <a:r>
              <a:rPr lang="sk-SK" altLang="sk-SK" sz="4000" dirty="0">
                <a:solidFill>
                  <a:srgbClr val="E46C0A"/>
                </a:solidFill>
                <a:latin typeface="+mn-lt"/>
              </a:rPr>
              <a:t>Obsah aktuálneho </a:t>
            </a:r>
            <a:r>
              <a:rPr lang="sk-SK" altLang="sk-SK" sz="4000" dirty="0" smtClean="0">
                <a:solidFill>
                  <a:srgbClr val="E46C0A"/>
                </a:solidFill>
                <a:latin typeface="+mn-lt"/>
              </a:rPr>
              <a:t>čísla / C</a:t>
            </a:r>
            <a:r>
              <a:rPr lang="en-US" altLang="sk-SK" sz="4000" dirty="0" err="1" smtClean="0">
                <a:solidFill>
                  <a:srgbClr val="E46C0A"/>
                </a:solidFill>
                <a:latin typeface="+mn-lt"/>
              </a:rPr>
              <a:t>ontent</a:t>
            </a:r>
            <a:r>
              <a:rPr lang="en-US" altLang="sk-SK" sz="40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en-US" altLang="sk-SK" sz="4000" dirty="0">
                <a:solidFill>
                  <a:srgbClr val="E46C0A"/>
                </a:solidFill>
                <a:latin typeface="+mn-lt"/>
              </a:rPr>
              <a:t>of the current issue –</a:t>
            </a:r>
            <a:r>
              <a:rPr lang="sk-SK" altLang="sk-SK" sz="40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en-GB" altLang="sk-SK" sz="4000" dirty="0" smtClean="0">
                <a:solidFill>
                  <a:srgbClr val="E46C0A"/>
                </a:solidFill>
                <a:latin typeface="+mn-lt"/>
              </a:rPr>
              <a:t>1</a:t>
            </a:r>
            <a:r>
              <a:rPr lang="sk-SK" altLang="sk-SK" sz="4000" dirty="0">
                <a:solidFill>
                  <a:srgbClr val="E46C0A"/>
                </a:solidFill>
                <a:latin typeface="+mn-lt"/>
              </a:rPr>
              <a:t>8</a:t>
            </a:r>
            <a:r>
              <a:rPr lang="en-GB" altLang="sk-SK" sz="4000" dirty="0" smtClean="0">
                <a:solidFill>
                  <a:srgbClr val="E46C0A"/>
                </a:solidFill>
                <a:latin typeface="+mn-lt"/>
              </a:rPr>
              <a:t> </a:t>
            </a:r>
            <a:r>
              <a:rPr lang="en-GB" altLang="sk-SK" sz="4000" dirty="0" smtClean="0">
                <a:solidFill>
                  <a:srgbClr val="E46C0A"/>
                </a:solidFill>
                <a:latin typeface="+mn-lt"/>
              </a:rPr>
              <a:t>(</a:t>
            </a:r>
            <a:r>
              <a:rPr lang="sk-SK" altLang="sk-SK" sz="4000" dirty="0" smtClean="0">
                <a:solidFill>
                  <a:srgbClr val="E46C0A"/>
                </a:solidFill>
                <a:latin typeface="+mn-lt"/>
              </a:rPr>
              <a:t>2/2024</a:t>
            </a:r>
            <a:r>
              <a:rPr lang="en-GB" altLang="sk-SK" sz="4000" dirty="0" smtClean="0">
                <a:solidFill>
                  <a:srgbClr val="E46C0A"/>
                </a:solidFill>
                <a:latin typeface="+mn-lt"/>
              </a:rPr>
              <a:t>)</a:t>
            </a:r>
            <a:endParaRPr lang="sk-SK" altLang="sk-SK" sz="4000" dirty="0">
              <a:solidFill>
                <a:srgbClr val="E46C0A"/>
              </a:solidFill>
              <a:latin typeface="+mn-lt"/>
            </a:endParaRPr>
          </a:p>
        </p:txBody>
      </p:sp>
      <p:sp>
        <p:nvSpPr>
          <p:cNvPr id="3121" name="Text Box 57"/>
          <p:cNvSpPr txBox="1">
            <a:spLocks noChangeArrowheads="1"/>
          </p:cNvSpPr>
          <p:nvPr/>
        </p:nvSpPr>
        <p:spPr bwMode="auto">
          <a:xfrm>
            <a:off x="11642725" y="17670463"/>
            <a:ext cx="16356209" cy="451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392488" indent="-1304925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5219700" indent="-1042988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7307263" indent="-1042988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9396413" indent="-1042988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98536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103108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07680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1225213" indent="-10429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ts val="100"/>
              </a:spcBef>
              <a:buFontTx/>
              <a:buNone/>
              <a:defRPr/>
            </a:pPr>
            <a:r>
              <a:rPr lang="en-US" sz="2400" b="1" dirty="0" smtClean="0">
                <a:latin typeface="+mn-lt"/>
              </a:rPr>
              <a:t>STRAŽOVEC </a:t>
            </a:r>
            <a:r>
              <a:rPr lang="en-US" sz="2400" b="1" dirty="0">
                <a:latin typeface="+mn-lt"/>
              </a:rPr>
              <a:t>Adam</a:t>
            </a:r>
          </a:p>
          <a:p>
            <a:pPr defTabSz="914400" eaLnBrk="1" hangingPunct="1">
              <a:spcBef>
                <a:spcPts val="1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latin typeface="+mn-lt"/>
              </a:rPr>
              <a:t>Identification </a:t>
            </a:r>
            <a:r>
              <a:rPr lang="en-US" sz="2400" dirty="0">
                <a:latin typeface="+mn-lt"/>
              </a:rPr>
              <a:t>of socioeconomically peripheral municipalities in Slovakia through formal regional </a:t>
            </a:r>
            <a:r>
              <a:rPr lang="en-US" sz="2400" dirty="0" smtClean="0">
                <a:latin typeface="+mn-lt"/>
              </a:rPr>
              <a:t>taxonomy</a:t>
            </a:r>
            <a:endParaRPr lang="sk-SK" sz="2400" dirty="0" smtClean="0">
              <a:latin typeface="+mn-lt"/>
            </a:endParaRPr>
          </a:p>
          <a:p>
            <a:pPr defTabSz="914400" eaLnBrk="1" hangingPunct="1">
              <a:spcBef>
                <a:spcPts val="100"/>
              </a:spcBef>
              <a:spcAft>
                <a:spcPts val="600"/>
              </a:spcAft>
              <a:buFontTx/>
              <a:buNone/>
              <a:defRPr/>
            </a:pPr>
            <a:endParaRPr lang="sk-SK" sz="2400" dirty="0" smtClean="0">
              <a:latin typeface="+mn-lt"/>
            </a:endParaRPr>
          </a:p>
          <a:p>
            <a:pPr defTabSz="914400" eaLnBrk="1" hangingPunct="1">
              <a:spcBef>
                <a:spcPts val="100"/>
              </a:spcBef>
              <a:buFontTx/>
              <a:buNone/>
              <a:defRPr/>
            </a:pPr>
            <a:r>
              <a:rPr lang="sk-SK" sz="2400" b="1" dirty="0" smtClean="0">
                <a:latin typeface="+mn-lt"/>
              </a:rPr>
              <a:t>TOKARČÍK </a:t>
            </a:r>
            <a:r>
              <a:rPr lang="sk-SK" sz="2400" b="1" dirty="0">
                <a:latin typeface="+mn-lt"/>
              </a:rPr>
              <a:t>Ondrej, BLIŠŤAN Peter, KOVANIČ Ľudovít, PEŤOVSKÝ Patrik, TOPITZER Branislav</a:t>
            </a:r>
          </a:p>
          <a:p>
            <a:pPr defTabSz="914400" eaLnBrk="1" hangingPunct="1">
              <a:spcBef>
                <a:spcPts val="100"/>
              </a:spcBef>
              <a:spcAft>
                <a:spcPts val="0"/>
              </a:spcAft>
              <a:buFontTx/>
              <a:buNone/>
              <a:defRPr/>
            </a:pPr>
            <a:r>
              <a:rPr lang="sk-SK" sz="2400" dirty="0" err="1">
                <a:latin typeface="+mn-lt"/>
              </a:rPr>
              <a:t>Assessment</a:t>
            </a:r>
            <a:r>
              <a:rPr lang="sk-SK" sz="2400" dirty="0">
                <a:latin typeface="+mn-lt"/>
              </a:rPr>
              <a:t> </a:t>
            </a:r>
            <a:r>
              <a:rPr lang="sk-SK" sz="2400" dirty="0">
                <a:latin typeface="+mn-lt"/>
              </a:rPr>
              <a:t>of </a:t>
            </a:r>
            <a:r>
              <a:rPr lang="sk-SK" sz="2400" dirty="0" err="1">
                <a:latin typeface="+mn-lt"/>
              </a:rPr>
              <a:t>the</a:t>
            </a:r>
            <a:r>
              <a:rPr lang="sk-SK" sz="2400" dirty="0">
                <a:latin typeface="+mn-lt"/>
              </a:rPr>
              <a:t> </a:t>
            </a:r>
            <a:r>
              <a:rPr lang="sk-SK" sz="2400" dirty="0" err="1">
                <a:latin typeface="+mn-lt"/>
              </a:rPr>
              <a:t>usability</a:t>
            </a:r>
            <a:r>
              <a:rPr lang="sk-SK" sz="2400" dirty="0">
                <a:latin typeface="+mn-lt"/>
              </a:rPr>
              <a:t> of </a:t>
            </a:r>
            <a:r>
              <a:rPr lang="sk-SK" sz="2400" dirty="0" err="1">
                <a:latin typeface="+mn-lt"/>
              </a:rPr>
              <a:t>open</a:t>
            </a:r>
            <a:r>
              <a:rPr lang="sk-SK" sz="2400" dirty="0">
                <a:latin typeface="+mn-lt"/>
              </a:rPr>
              <a:t> </a:t>
            </a:r>
            <a:r>
              <a:rPr lang="sk-SK" sz="2400" dirty="0" err="1">
                <a:latin typeface="+mn-lt"/>
              </a:rPr>
              <a:t>data</a:t>
            </a:r>
            <a:r>
              <a:rPr lang="sk-SK" sz="2400" dirty="0">
                <a:latin typeface="+mn-lt"/>
              </a:rPr>
              <a:t> in Slovakia in </a:t>
            </a:r>
            <a:r>
              <a:rPr lang="sk-SK" sz="2400" dirty="0" err="1">
                <a:latin typeface="+mn-lt"/>
              </a:rPr>
              <a:t>the</a:t>
            </a:r>
            <a:r>
              <a:rPr lang="sk-SK" sz="2400" dirty="0">
                <a:latin typeface="+mn-lt"/>
              </a:rPr>
              <a:t> </a:t>
            </a:r>
            <a:r>
              <a:rPr lang="sk-SK" sz="2400" dirty="0" err="1">
                <a:latin typeface="+mn-lt"/>
              </a:rPr>
              <a:t>context</a:t>
            </a:r>
            <a:r>
              <a:rPr lang="sk-SK" sz="2400" dirty="0">
                <a:latin typeface="+mn-lt"/>
              </a:rPr>
              <a:t> of </a:t>
            </a:r>
            <a:r>
              <a:rPr lang="sk-SK" sz="2400" dirty="0" err="1">
                <a:latin typeface="+mn-lt"/>
              </a:rPr>
              <a:t>mapping</a:t>
            </a:r>
            <a:r>
              <a:rPr lang="sk-SK" sz="2400" dirty="0">
                <a:latin typeface="+mn-lt"/>
              </a:rPr>
              <a:t> and </a:t>
            </a:r>
            <a:r>
              <a:rPr lang="sk-SK" sz="2400" dirty="0" err="1">
                <a:latin typeface="+mn-lt"/>
              </a:rPr>
              <a:t>evaluating</a:t>
            </a:r>
            <a:r>
              <a:rPr lang="sk-SK" sz="2400" dirty="0">
                <a:latin typeface="+mn-lt"/>
              </a:rPr>
              <a:t> </a:t>
            </a:r>
            <a:r>
              <a:rPr lang="sk-SK" sz="2400" dirty="0" err="1">
                <a:latin typeface="+mn-lt"/>
              </a:rPr>
              <a:t>Blue-Green</a:t>
            </a:r>
            <a:r>
              <a:rPr lang="sk-SK" sz="2400" dirty="0">
                <a:latin typeface="+mn-lt"/>
              </a:rPr>
              <a:t> </a:t>
            </a:r>
            <a:r>
              <a:rPr lang="sk-SK" sz="2400" dirty="0" smtClean="0">
                <a:latin typeface="+mn-lt"/>
              </a:rPr>
              <a:t>Infrastructure</a:t>
            </a:r>
          </a:p>
          <a:p>
            <a:pPr defTabSz="914400" eaLnBrk="1" hangingPunct="1">
              <a:spcBef>
                <a:spcPts val="100"/>
              </a:spcBef>
              <a:spcAft>
                <a:spcPts val="600"/>
              </a:spcAft>
              <a:buFontTx/>
              <a:buNone/>
              <a:defRPr/>
            </a:pPr>
            <a:endParaRPr lang="sk-SK" sz="2400" dirty="0">
              <a:latin typeface="+mn-lt"/>
            </a:endParaRPr>
          </a:p>
          <a:p>
            <a:pPr defTabSz="914400" eaLnBrk="1" hangingPunct="1">
              <a:spcBef>
                <a:spcPts val="100"/>
              </a:spcBef>
              <a:buFontTx/>
              <a:buNone/>
              <a:defRPr/>
            </a:pPr>
            <a:r>
              <a:rPr lang="en-US" sz="2400" b="1" dirty="0" smtClean="0">
                <a:latin typeface="+mn-lt"/>
              </a:rPr>
              <a:t>GESSERT </a:t>
            </a:r>
            <a:r>
              <a:rPr lang="en-US" sz="2400" b="1" dirty="0">
                <a:latin typeface="+mn-lt"/>
              </a:rPr>
              <a:t>Alena, NESTOROVÁ DICKÁ </a:t>
            </a:r>
            <a:r>
              <a:rPr lang="en-US" sz="2400" b="1" dirty="0" err="1">
                <a:latin typeface="+mn-lt"/>
              </a:rPr>
              <a:t>Janetta</a:t>
            </a:r>
            <a:r>
              <a:rPr lang="en-US" sz="2400" b="1" dirty="0">
                <a:latin typeface="+mn-lt"/>
              </a:rPr>
              <a:t>, ŽIFČÁKOVÁ Andrea</a:t>
            </a:r>
          </a:p>
          <a:p>
            <a:pPr defTabSz="914400" eaLnBrk="1" hangingPunct="1">
              <a:spcBef>
                <a:spcPts val="1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>
                <a:latin typeface="+mn-lt"/>
              </a:rPr>
              <a:t>The </a:t>
            </a:r>
            <a:r>
              <a:rPr lang="en-US" sz="2400" dirty="0">
                <a:latin typeface="+mn-lt"/>
              </a:rPr>
              <a:t>popularity of show caves and their attractiveness: a comparative analysis of Slovakia and </a:t>
            </a:r>
            <a:r>
              <a:rPr lang="en-US" sz="2400" dirty="0" err="1">
                <a:latin typeface="+mn-lt"/>
              </a:rPr>
              <a:t>Czechia</a:t>
            </a:r>
            <a:r>
              <a:rPr lang="en-US" sz="2400" dirty="0">
                <a:latin typeface="+mn-lt"/>
              </a:rPr>
              <a:t> in the period of 1991 – </a:t>
            </a:r>
            <a:r>
              <a:rPr lang="en-US" sz="2400" dirty="0" smtClean="0">
                <a:latin typeface="+mn-lt"/>
              </a:rPr>
              <a:t>2023</a:t>
            </a:r>
            <a:endParaRPr lang="sk-SK" sz="2400" dirty="0" smtClean="0">
              <a:latin typeface="+mn-lt"/>
            </a:endParaRPr>
          </a:p>
          <a:p>
            <a:pPr defTabSz="914400" eaLnBrk="1" hangingPunct="1">
              <a:spcBef>
                <a:spcPts val="100"/>
              </a:spcBef>
              <a:spcAft>
                <a:spcPts val="600"/>
              </a:spcAft>
              <a:buFontTx/>
              <a:buNone/>
              <a:defRPr/>
            </a:pPr>
            <a:endParaRPr lang="sk-SK" sz="2400" dirty="0">
              <a:latin typeface="+mn-lt"/>
            </a:endParaRPr>
          </a:p>
          <a:p>
            <a:pPr defTabSz="914400">
              <a:spcBef>
                <a:spcPts val="100"/>
              </a:spcBef>
              <a:buFontTx/>
              <a:buNone/>
              <a:defRPr/>
            </a:pPr>
            <a:r>
              <a:rPr lang="cs-CZ" sz="2400" b="1" dirty="0" smtClean="0">
                <a:latin typeface="+mn-lt"/>
              </a:rPr>
              <a:t>MARTIN </a:t>
            </a:r>
            <a:r>
              <a:rPr lang="cs-CZ" sz="2400" b="1" dirty="0">
                <a:latin typeface="+mn-lt"/>
              </a:rPr>
              <a:t>Max, NOVOTNÝ Ladislav</a:t>
            </a:r>
          </a:p>
          <a:p>
            <a:pPr defTabSz="914400">
              <a:spcBef>
                <a:spcPts val="100"/>
              </a:spcBef>
              <a:buFontTx/>
              <a:buNone/>
              <a:defRPr/>
            </a:pPr>
            <a:r>
              <a:rPr lang="cs-CZ" sz="2400" dirty="0">
                <a:latin typeface="+mn-lt"/>
              </a:rPr>
              <a:t>Urban </a:t>
            </a:r>
            <a:r>
              <a:rPr lang="cs-CZ" sz="2400" dirty="0">
                <a:latin typeface="+mn-lt"/>
              </a:rPr>
              <a:t>hierarchy in Slovakia: a </a:t>
            </a:r>
            <a:r>
              <a:rPr lang="cs-CZ" sz="2400" dirty="0" err="1">
                <a:latin typeface="+mn-lt"/>
              </a:rPr>
              <a:t>national</a:t>
            </a:r>
            <a:r>
              <a:rPr lang="cs-CZ" sz="2400" dirty="0">
                <a:latin typeface="+mn-lt"/>
              </a:rPr>
              <a:t> and </a:t>
            </a:r>
            <a:r>
              <a:rPr lang="cs-CZ" sz="2400" dirty="0" err="1">
                <a:latin typeface="+mn-lt"/>
              </a:rPr>
              <a:t>regional</a:t>
            </a:r>
            <a:r>
              <a:rPr lang="cs-CZ" sz="2400" dirty="0">
                <a:latin typeface="+mn-lt"/>
              </a:rPr>
              <a:t> </a:t>
            </a:r>
            <a:r>
              <a:rPr lang="cs-CZ" sz="2400" dirty="0" smtClean="0">
                <a:latin typeface="+mn-lt"/>
              </a:rPr>
              <a:t>perspective</a:t>
            </a:r>
          </a:p>
        </p:txBody>
      </p:sp>
      <p:sp>
        <p:nvSpPr>
          <p:cNvPr id="4" name="Rectangle 67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sk-SK" altLang="sk-SK"/>
          </a:p>
        </p:txBody>
      </p:sp>
      <p:sp>
        <p:nvSpPr>
          <p:cNvPr id="3122" name="Rectangle 69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sk-SK" altLang="sk-SK"/>
          </a:p>
        </p:txBody>
      </p:sp>
      <p:sp>
        <p:nvSpPr>
          <p:cNvPr id="73" name="BlokTextu 72"/>
          <p:cNvSpPr txBox="1"/>
          <p:nvPr/>
        </p:nvSpPr>
        <p:spPr>
          <a:xfrm>
            <a:off x="11683951" y="25491103"/>
            <a:ext cx="760798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750" b="1" spc="-30" dirty="0">
                <a:latin typeface="+mn-lt"/>
              </a:rPr>
              <a:t>STRAŽOVEC </a:t>
            </a:r>
            <a:r>
              <a:rPr lang="en-US" sz="1750" b="1" spc="-30" dirty="0" smtClean="0">
                <a:latin typeface="+mn-lt"/>
              </a:rPr>
              <a:t>A</a:t>
            </a:r>
            <a:r>
              <a:rPr lang="sk-SK" sz="1750" b="1" spc="-30" dirty="0" smtClean="0">
                <a:latin typeface="+mn-lt"/>
              </a:rPr>
              <a:t>.: </a:t>
            </a:r>
            <a:r>
              <a:rPr lang="en-US" sz="1750" spc="-30" dirty="0" smtClean="0">
                <a:latin typeface="+mn-lt"/>
              </a:rPr>
              <a:t>Identification </a:t>
            </a:r>
            <a:r>
              <a:rPr lang="en-US" sz="1750" spc="-30" dirty="0">
                <a:latin typeface="+mn-lt"/>
              </a:rPr>
              <a:t>of socioeconomically peripheral municipalities in Slovakia through formal regional taxonomy</a:t>
            </a:r>
          </a:p>
        </p:txBody>
      </p:sp>
      <p:sp>
        <p:nvSpPr>
          <p:cNvPr id="3124" name="Rectangle 74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sk-SK" altLang="sk-SK"/>
          </a:p>
        </p:txBody>
      </p:sp>
      <p:sp>
        <p:nvSpPr>
          <p:cNvPr id="3125" name="Rectangle 76"/>
          <p:cNvSpPr>
            <a:spLocks noChangeArrowheads="1"/>
          </p:cNvSpPr>
          <p:nvPr/>
        </p:nvSpPr>
        <p:spPr bwMode="auto">
          <a:xfrm>
            <a:off x="0" y="0"/>
            <a:ext cx="30279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sk-SK" altLang="sk-SK"/>
          </a:p>
        </p:txBody>
      </p:sp>
      <p:sp>
        <p:nvSpPr>
          <p:cNvPr id="67" name="BlokTextu 10"/>
          <p:cNvSpPr txBox="1">
            <a:spLocks noChangeArrowheads="1"/>
          </p:cNvSpPr>
          <p:nvPr/>
        </p:nvSpPr>
        <p:spPr bwMode="auto">
          <a:xfrm>
            <a:off x="882650" y="8974138"/>
            <a:ext cx="9480550" cy="63094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175125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Poradná redakčná rada / </a:t>
            </a:r>
            <a:r>
              <a:rPr lang="sk-SK" altLang="sk-SK" sz="3500" b="1" dirty="0" err="1" smtClean="0">
                <a:solidFill>
                  <a:srgbClr val="002060"/>
                </a:solidFill>
                <a:latin typeface="+mn-lt"/>
              </a:rPr>
              <a:t>Editorial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sk-SK" altLang="sk-SK" sz="3500" b="1" dirty="0" err="1" smtClean="0">
                <a:solidFill>
                  <a:srgbClr val="002060"/>
                </a:solidFill>
                <a:latin typeface="+mn-lt"/>
              </a:rPr>
              <a:t>Advisory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 </a:t>
            </a:r>
            <a:r>
              <a:rPr lang="sk-SK" altLang="sk-SK" sz="3500" b="1" dirty="0" err="1" smtClean="0">
                <a:solidFill>
                  <a:srgbClr val="002060"/>
                </a:solidFill>
                <a:latin typeface="+mn-lt"/>
              </a:rPr>
              <a:t>Board</a:t>
            </a:r>
            <a:r>
              <a:rPr lang="sk-SK" altLang="sk-SK" sz="3500" b="1" dirty="0" smtClean="0">
                <a:solidFill>
                  <a:srgbClr val="002060"/>
                </a:solidFill>
                <a:latin typeface="+mn-lt"/>
              </a:rPr>
              <a:t>:</a:t>
            </a:r>
            <a:endParaRPr lang="en-US" altLang="sk-SK" sz="3500" b="1" dirty="0" smtClean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8" name="Text Box 187"/>
          <p:cNvSpPr txBox="1">
            <a:spLocks noChangeArrowheads="1"/>
          </p:cNvSpPr>
          <p:nvPr/>
        </p:nvSpPr>
        <p:spPr bwMode="auto">
          <a:xfrm>
            <a:off x="995363" y="9598025"/>
            <a:ext cx="5889433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3500" b="1" dirty="0" smtClean="0">
                <a:latin typeface="+mn-lt"/>
              </a:rPr>
              <a:t>prof. RNDr. Marián Halás, PhD.</a:t>
            </a:r>
          </a:p>
        </p:txBody>
      </p:sp>
      <p:sp>
        <p:nvSpPr>
          <p:cNvPr id="3131" name="Text Box 193"/>
          <p:cNvSpPr txBox="1">
            <a:spLocks noChangeArrowheads="1"/>
          </p:cNvSpPr>
          <p:nvPr/>
        </p:nvSpPr>
        <p:spPr bwMode="auto">
          <a:xfrm>
            <a:off x="1176955" y="10099675"/>
            <a:ext cx="469397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 err="1"/>
              <a:t>Přírodovědecká</a:t>
            </a:r>
            <a:r>
              <a:rPr lang="sk-SK" altLang="sk-SK" sz="2800" dirty="0"/>
              <a:t>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Univerzita Palackého, Olomouc</a:t>
            </a:r>
          </a:p>
        </p:txBody>
      </p:sp>
      <p:sp>
        <p:nvSpPr>
          <p:cNvPr id="3133" name="Text Box 203"/>
          <p:cNvSpPr txBox="1">
            <a:spLocks noChangeArrowheads="1"/>
          </p:cNvSpPr>
          <p:nvPr/>
        </p:nvSpPr>
        <p:spPr bwMode="auto">
          <a:xfrm>
            <a:off x="1100138" y="11620500"/>
            <a:ext cx="43577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 smtClean="0"/>
              <a:t>Ekonomicko-</a:t>
            </a:r>
            <a:r>
              <a:rPr lang="sk-SK" altLang="sk-SK" sz="2800" dirty="0" err="1" smtClean="0"/>
              <a:t>správní</a:t>
            </a:r>
            <a:r>
              <a:rPr lang="sk-SK" altLang="sk-SK" sz="2800" dirty="0" smtClean="0"/>
              <a:t> </a:t>
            </a:r>
            <a:r>
              <a:rPr lang="sk-SK" altLang="sk-SK" sz="2800" dirty="0"/>
              <a:t>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 smtClean="0"/>
              <a:t>Masaryková Univerzita, Brno</a:t>
            </a:r>
            <a:endParaRPr lang="sk-SK" altLang="sk-SK" sz="2800" dirty="0"/>
          </a:p>
        </p:txBody>
      </p:sp>
      <p:sp>
        <p:nvSpPr>
          <p:cNvPr id="74" name="Text Box 187"/>
          <p:cNvSpPr txBox="1">
            <a:spLocks noChangeArrowheads="1"/>
          </p:cNvSpPr>
          <p:nvPr/>
        </p:nvSpPr>
        <p:spPr bwMode="auto">
          <a:xfrm>
            <a:off x="981075" y="12680950"/>
            <a:ext cx="4673715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3500" b="1" dirty="0" smtClean="0">
                <a:latin typeface="+mn-lt"/>
              </a:rPr>
              <a:t>prof. Ing. </a:t>
            </a:r>
            <a:r>
              <a:rPr lang="sk-SK" altLang="sk-SK" sz="3500" b="1" dirty="0" err="1" smtClean="0">
                <a:latin typeface="+mn-lt"/>
              </a:rPr>
              <a:t>Jiří</a:t>
            </a:r>
            <a:r>
              <a:rPr lang="sk-SK" altLang="sk-SK" sz="3500" b="1" dirty="0" smtClean="0">
                <a:latin typeface="+mn-lt"/>
              </a:rPr>
              <a:t> Horák, CSc.</a:t>
            </a:r>
          </a:p>
        </p:txBody>
      </p:sp>
      <p:sp>
        <p:nvSpPr>
          <p:cNvPr id="3135" name="Text Box 193"/>
          <p:cNvSpPr txBox="1">
            <a:spLocks noChangeArrowheads="1"/>
          </p:cNvSpPr>
          <p:nvPr/>
        </p:nvSpPr>
        <p:spPr bwMode="auto">
          <a:xfrm>
            <a:off x="1204251" y="13115925"/>
            <a:ext cx="749442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 err="1"/>
              <a:t>Hornicko</a:t>
            </a:r>
            <a:r>
              <a:rPr lang="sk-SK" altLang="sk-SK" sz="2800" dirty="0"/>
              <a:t>-geologická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Vysoká škola </a:t>
            </a:r>
            <a:r>
              <a:rPr lang="sk-SK" altLang="sk-SK" sz="2800" dirty="0" err="1"/>
              <a:t>báňska</a:t>
            </a:r>
            <a:r>
              <a:rPr lang="sk-SK" altLang="sk-SK" sz="2800" dirty="0"/>
              <a:t>, Technická univerzita, Ostrava</a:t>
            </a:r>
          </a:p>
        </p:txBody>
      </p:sp>
      <p:sp>
        <p:nvSpPr>
          <p:cNvPr id="3138" name="BlokTextu 9"/>
          <p:cNvSpPr txBox="1">
            <a:spLocks noChangeArrowheads="1"/>
          </p:cNvSpPr>
          <p:nvPr/>
        </p:nvSpPr>
        <p:spPr bwMode="auto">
          <a:xfrm>
            <a:off x="958850" y="14162405"/>
            <a:ext cx="699723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500" b="1" dirty="0"/>
              <a:t>prof. RNDr. Jakub </a:t>
            </a:r>
            <a:r>
              <a:rPr lang="sk-SK" altLang="sk-SK" sz="3500" b="1" dirty="0" err="1"/>
              <a:t>Langhammer</a:t>
            </a:r>
            <a:r>
              <a:rPr lang="sk-SK" altLang="sk-SK" sz="3500" b="1" dirty="0"/>
              <a:t>, PhD.</a:t>
            </a:r>
          </a:p>
        </p:txBody>
      </p:sp>
      <p:sp>
        <p:nvSpPr>
          <p:cNvPr id="93" name="BlokTextu 23"/>
          <p:cNvSpPr txBox="1">
            <a:spLocks noChangeArrowheads="1"/>
          </p:cNvSpPr>
          <p:nvPr/>
        </p:nvSpPr>
        <p:spPr bwMode="auto">
          <a:xfrm>
            <a:off x="1179513" y="21244243"/>
            <a:ext cx="45736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Prírodovedecká fakulta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800" dirty="0"/>
              <a:t>Univerzita P. J. Šafárika, Košice</a:t>
            </a:r>
          </a:p>
        </p:txBody>
      </p:sp>
      <p:sp>
        <p:nvSpPr>
          <p:cNvPr id="94" name="BlokTextu 78"/>
          <p:cNvSpPr txBox="1">
            <a:spLocks noChangeArrowheads="1"/>
          </p:cNvSpPr>
          <p:nvPr/>
        </p:nvSpPr>
        <p:spPr bwMode="auto">
          <a:xfrm>
            <a:off x="1009004" y="38535618"/>
            <a:ext cx="10224859" cy="304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sk-SK" sz="3500" dirty="0" err="1" smtClean="0">
                <a:solidFill>
                  <a:schemeClr val="accent6"/>
                </a:solidFill>
              </a:rPr>
              <a:t>Editorial</a:t>
            </a:r>
            <a:r>
              <a:rPr lang="sk-SK" sz="3500" dirty="0" smtClean="0">
                <a:solidFill>
                  <a:schemeClr val="accent6"/>
                </a:solidFill>
              </a:rPr>
              <a:t> </a:t>
            </a:r>
            <a:r>
              <a:rPr lang="sk-SK" sz="3500" dirty="0" err="1" smtClean="0">
                <a:solidFill>
                  <a:schemeClr val="accent6"/>
                </a:solidFill>
              </a:rPr>
              <a:t>Policy</a:t>
            </a:r>
            <a:endParaRPr lang="sk-SK" altLang="sk-SK" sz="3500" dirty="0" smtClean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  <a:p>
            <a:pPr algn="just">
              <a:buNone/>
            </a:pPr>
            <a:r>
              <a:rPr lang="en-GB" sz="2900" dirty="0"/>
              <a:t>All manuscripts are subject to the </a:t>
            </a:r>
            <a:r>
              <a:rPr lang="en-GB" sz="2900" dirty="0" smtClean="0"/>
              <a:t>anonymous</a:t>
            </a:r>
            <a:r>
              <a:rPr lang="sk-SK" sz="2900" dirty="0" smtClean="0"/>
              <a:t> </a:t>
            </a:r>
            <a:r>
              <a:rPr lang="en-GB" sz="2900" dirty="0" smtClean="0"/>
              <a:t>peer-review </a:t>
            </a:r>
            <a:r>
              <a:rPr lang="en-GB" sz="2900" dirty="0"/>
              <a:t>process by at least two reviewers appointed by the Editorial Board. </a:t>
            </a:r>
            <a:r>
              <a:rPr lang="en-GB" sz="2900" dirty="0" err="1"/>
              <a:t>Geographia</a:t>
            </a:r>
            <a:r>
              <a:rPr lang="en-GB" sz="2900" dirty="0"/>
              <a:t> </a:t>
            </a:r>
            <a:r>
              <a:rPr lang="en-GB" sz="2900" dirty="0" err="1"/>
              <a:t>Cassoviensis</a:t>
            </a:r>
            <a:r>
              <a:rPr lang="en-GB" sz="2900" dirty="0"/>
              <a:t> publishes articles in </a:t>
            </a:r>
            <a:r>
              <a:rPr lang="en-GB" sz="2900" dirty="0" smtClean="0"/>
              <a:t>English </a:t>
            </a:r>
            <a:r>
              <a:rPr lang="en-GB" sz="2900" dirty="0"/>
              <a:t>language. </a:t>
            </a:r>
          </a:p>
          <a:p>
            <a:pPr algn="just">
              <a:buNone/>
            </a:pPr>
            <a:r>
              <a:rPr lang="en-GB" sz="2900" dirty="0"/>
              <a:t>Only manuscripts respecting the Instructions for authors and using a template, both available on the journal´s web page are accepted.</a:t>
            </a:r>
          </a:p>
        </p:txBody>
      </p:sp>
      <p:sp>
        <p:nvSpPr>
          <p:cNvPr id="100" name="BlokTextu 13"/>
          <p:cNvSpPr txBox="1">
            <a:spLocks noChangeArrowheads="1"/>
          </p:cNvSpPr>
          <p:nvPr/>
        </p:nvSpPr>
        <p:spPr bwMode="auto">
          <a:xfrm>
            <a:off x="11683951" y="35464007"/>
            <a:ext cx="7415332" cy="90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 eaLnBrk="1" hangingPunct="1">
              <a:spcBef>
                <a:spcPts val="100"/>
              </a:spcBef>
              <a:spcAft>
                <a:spcPts val="600"/>
              </a:spcAft>
              <a:buFontTx/>
              <a:buNone/>
              <a:defRPr/>
            </a:pPr>
            <a:r>
              <a:rPr lang="sk-SK" sz="1750" b="1" dirty="0"/>
              <a:t>TOKARČÍK </a:t>
            </a:r>
            <a:r>
              <a:rPr lang="sk-SK" sz="1750" b="1" dirty="0" smtClean="0"/>
              <a:t>O., </a:t>
            </a:r>
            <a:r>
              <a:rPr lang="sk-SK" sz="1750" b="1" dirty="0"/>
              <a:t>BLIŠŤAN </a:t>
            </a:r>
            <a:r>
              <a:rPr lang="sk-SK" sz="1750" b="1" dirty="0" smtClean="0"/>
              <a:t>P., </a:t>
            </a:r>
            <a:r>
              <a:rPr lang="sk-SK" sz="1750" b="1" dirty="0"/>
              <a:t>KOVANIČ </a:t>
            </a:r>
            <a:r>
              <a:rPr lang="sk-SK" sz="1750" b="1" dirty="0" smtClean="0"/>
              <a:t>Ľ., </a:t>
            </a:r>
            <a:r>
              <a:rPr lang="sk-SK" sz="1750" b="1" dirty="0"/>
              <a:t>PEŤOVSKÝ </a:t>
            </a:r>
            <a:r>
              <a:rPr lang="sk-SK" sz="1750" b="1" dirty="0" smtClean="0"/>
              <a:t>P., </a:t>
            </a:r>
            <a:r>
              <a:rPr lang="sk-SK" sz="1750" b="1" dirty="0"/>
              <a:t>TOPITZER </a:t>
            </a:r>
            <a:r>
              <a:rPr lang="sk-SK" sz="1750" b="1" dirty="0" smtClean="0"/>
              <a:t>B.: </a:t>
            </a:r>
            <a:r>
              <a:rPr lang="sk-SK" sz="1750" dirty="0" err="1" smtClean="0"/>
              <a:t>Assessment</a:t>
            </a:r>
            <a:r>
              <a:rPr lang="sk-SK" sz="1750" dirty="0" smtClean="0"/>
              <a:t> </a:t>
            </a:r>
            <a:r>
              <a:rPr lang="sk-SK" sz="1750" dirty="0"/>
              <a:t>of </a:t>
            </a:r>
            <a:r>
              <a:rPr lang="sk-SK" sz="1750" dirty="0" err="1"/>
              <a:t>the</a:t>
            </a:r>
            <a:r>
              <a:rPr lang="sk-SK" sz="1750" dirty="0"/>
              <a:t> </a:t>
            </a:r>
            <a:r>
              <a:rPr lang="sk-SK" sz="1750" dirty="0" err="1"/>
              <a:t>usability</a:t>
            </a:r>
            <a:r>
              <a:rPr lang="sk-SK" sz="1750" dirty="0"/>
              <a:t> of </a:t>
            </a:r>
            <a:r>
              <a:rPr lang="sk-SK" sz="1750" dirty="0" err="1"/>
              <a:t>open</a:t>
            </a:r>
            <a:r>
              <a:rPr lang="sk-SK" sz="1750" dirty="0"/>
              <a:t> </a:t>
            </a:r>
            <a:r>
              <a:rPr lang="sk-SK" sz="1750" dirty="0" err="1"/>
              <a:t>data</a:t>
            </a:r>
            <a:r>
              <a:rPr lang="sk-SK" sz="1750" dirty="0"/>
              <a:t> in Slovakia in </a:t>
            </a:r>
            <a:r>
              <a:rPr lang="sk-SK" sz="1750" dirty="0" err="1"/>
              <a:t>the</a:t>
            </a:r>
            <a:r>
              <a:rPr lang="sk-SK" sz="1750" dirty="0"/>
              <a:t> </a:t>
            </a:r>
            <a:r>
              <a:rPr lang="sk-SK" sz="1750" dirty="0" err="1"/>
              <a:t>context</a:t>
            </a:r>
            <a:r>
              <a:rPr lang="sk-SK" sz="1750" dirty="0"/>
              <a:t> of </a:t>
            </a:r>
            <a:r>
              <a:rPr lang="sk-SK" sz="1750" dirty="0" err="1"/>
              <a:t>mapping</a:t>
            </a:r>
            <a:r>
              <a:rPr lang="sk-SK" sz="1750" dirty="0"/>
              <a:t> and </a:t>
            </a:r>
            <a:r>
              <a:rPr lang="sk-SK" sz="1750" dirty="0" err="1"/>
              <a:t>evaluating</a:t>
            </a:r>
            <a:r>
              <a:rPr lang="sk-SK" sz="1750" dirty="0"/>
              <a:t> </a:t>
            </a:r>
            <a:r>
              <a:rPr lang="sk-SK" sz="1750" dirty="0" err="1"/>
              <a:t>Blue-Green</a:t>
            </a:r>
            <a:r>
              <a:rPr lang="sk-SK" sz="1750" dirty="0"/>
              <a:t> Infrastructure</a:t>
            </a:r>
            <a:endParaRPr lang="sk-SK" sz="1750" dirty="0"/>
          </a:p>
        </p:txBody>
      </p:sp>
      <p:sp>
        <p:nvSpPr>
          <p:cNvPr id="5" name="Obdĺžnik 90"/>
          <p:cNvSpPr/>
          <p:nvPr/>
        </p:nvSpPr>
        <p:spPr>
          <a:xfrm>
            <a:off x="11565650" y="22804244"/>
            <a:ext cx="18101549" cy="11356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17643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200"/>
          </a:p>
        </p:txBody>
      </p:sp>
      <p:sp>
        <p:nvSpPr>
          <p:cNvPr id="2164" name="Text Box 269"/>
          <p:cNvSpPr txBox="1">
            <a:spLocks noChangeArrowheads="1"/>
          </p:cNvSpPr>
          <p:nvPr/>
        </p:nvSpPr>
        <p:spPr bwMode="auto">
          <a:xfrm>
            <a:off x="11654225" y="23047450"/>
            <a:ext cx="9161226" cy="63094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eaLnBrk="0" hangingPunct="0"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88090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2662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97234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0180638" indent="-6523038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defTabSz="914400" eaLnBrk="1" hangingPunct="1">
              <a:defRPr/>
            </a:pPr>
            <a:r>
              <a:rPr lang="sk-SK" altLang="sk-SK" sz="3500" dirty="0" smtClean="0">
                <a:solidFill>
                  <a:srgbClr val="E46C0A"/>
                </a:solidFill>
                <a:latin typeface="+mn-lt"/>
              </a:rPr>
              <a:t>Internetová stránka časopisu / </a:t>
            </a:r>
            <a:r>
              <a:rPr lang="sk-SK" altLang="sk-SK" sz="3500" dirty="0" err="1" smtClean="0">
                <a:solidFill>
                  <a:srgbClr val="E46C0A"/>
                </a:solidFill>
                <a:latin typeface="+mn-lt"/>
              </a:rPr>
              <a:t>Journal‘s</a:t>
            </a:r>
            <a:r>
              <a:rPr lang="sk-SK" altLang="sk-SK" sz="3500" dirty="0" smtClean="0">
                <a:solidFill>
                  <a:srgbClr val="E46C0A"/>
                </a:solidFill>
                <a:latin typeface="+mn-lt"/>
              </a:rPr>
              <a:t> web-site:</a:t>
            </a:r>
          </a:p>
        </p:txBody>
      </p:sp>
      <p:sp>
        <p:nvSpPr>
          <p:cNvPr id="3117" name="BlokTextu 30"/>
          <p:cNvSpPr txBox="1">
            <a:spLocks noChangeArrowheads="1"/>
          </p:cNvSpPr>
          <p:nvPr/>
        </p:nvSpPr>
        <p:spPr bwMode="auto">
          <a:xfrm>
            <a:off x="20658550" y="23016672"/>
            <a:ext cx="6916946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3700" spc="-30" dirty="0"/>
              <a:t>https://www.gcass.science.upjs.sk/</a:t>
            </a:r>
          </a:p>
        </p:txBody>
      </p:sp>
      <p:pic>
        <p:nvPicPr>
          <p:cNvPr id="21" name="Obrázok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1" t="7798" r="7070" b="8263"/>
          <a:stretch/>
        </p:blipFill>
        <p:spPr>
          <a:xfrm>
            <a:off x="28089225" y="22847306"/>
            <a:ext cx="1057276" cy="1045908"/>
          </a:xfrm>
          <a:prstGeom prst="rect">
            <a:avLst/>
          </a:prstGeom>
        </p:spPr>
      </p:pic>
      <p:pic>
        <p:nvPicPr>
          <p:cNvPr id="69" name="Obrázok 6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t="15778" r="2778" b="15968"/>
          <a:stretch/>
        </p:blipFill>
        <p:spPr>
          <a:xfrm>
            <a:off x="702990" y="952727"/>
            <a:ext cx="10335884" cy="1872160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20451325" y="10002475"/>
            <a:ext cx="495300" cy="1607433"/>
          </a:xfrm>
          <a:prstGeom prst="rect">
            <a:avLst/>
          </a:prstGeom>
          <a:solidFill>
            <a:srgbClr val="DCDC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Obrázok 6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10" t="1049" r="3191" b="1297"/>
          <a:stretch/>
        </p:blipFill>
        <p:spPr>
          <a:xfrm>
            <a:off x="11814729" y="3627251"/>
            <a:ext cx="8354021" cy="1245022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55834" y="16227481"/>
            <a:ext cx="1524058" cy="1548000"/>
          </a:xfrm>
          <a:prstGeom prst="rect">
            <a:avLst/>
          </a:prstGeom>
        </p:spPr>
      </p:pic>
      <p:sp>
        <p:nvSpPr>
          <p:cNvPr id="75" name="BlokTextu 13"/>
          <p:cNvSpPr txBox="1">
            <a:spLocks noChangeArrowheads="1"/>
          </p:cNvSpPr>
          <p:nvPr/>
        </p:nvSpPr>
        <p:spPr bwMode="auto">
          <a:xfrm>
            <a:off x="19970013" y="25491103"/>
            <a:ext cx="8375214" cy="36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>
              <a:spcBef>
                <a:spcPts val="100"/>
              </a:spcBef>
              <a:spcAft>
                <a:spcPts val="600"/>
              </a:spcAft>
              <a:buNone/>
              <a:defRPr/>
            </a:pPr>
            <a:r>
              <a:rPr lang="cs-CZ" sz="1750" b="1" dirty="0"/>
              <a:t>MARTIN </a:t>
            </a:r>
            <a:r>
              <a:rPr lang="cs-CZ" sz="1750" b="1" dirty="0" smtClean="0"/>
              <a:t>M., </a:t>
            </a:r>
            <a:r>
              <a:rPr lang="cs-CZ" sz="1750" b="1" dirty="0"/>
              <a:t>NOVOTNÝ </a:t>
            </a:r>
            <a:r>
              <a:rPr lang="cs-CZ" sz="1750" b="1" dirty="0" smtClean="0"/>
              <a:t>L.: </a:t>
            </a:r>
            <a:r>
              <a:rPr lang="cs-CZ" sz="1750" dirty="0" smtClean="0"/>
              <a:t>Urban </a:t>
            </a:r>
            <a:r>
              <a:rPr lang="cs-CZ" sz="1750" dirty="0"/>
              <a:t>hierarchy in Slovakia: a </a:t>
            </a:r>
            <a:r>
              <a:rPr lang="cs-CZ" sz="1750" dirty="0" err="1"/>
              <a:t>national</a:t>
            </a:r>
            <a:r>
              <a:rPr lang="cs-CZ" sz="1750" dirty="0"/>
              <a:t> and </a:t>
            </a:r>
            <a:r>
              <a:rPr lang="cs-CZ" sz="1750" dirty="0" err="1"/>
              <a:t>regional</a:t>
            </a:r>
            <a:r>
              <a:rPr lang="cs-CZ" sz="1750" dirty="0"/>
              <a:t> perspective</a:t>
            </a:r>
            <a:endParaRPr lang="cs-CZ" sz="1750" dirty="0"/>
          </a:p>
        </p:txBody>
      </p:sp>
      <p:sp>
        <p:nvSpPr>
          <p:cNvPr id="76" name="BlokTextu 13"/>
          <p:cNvSpPr txBox="1">
            <a:spLocks noChangeArrowheads="1"/>
          </p:cNvSpPr>
          <p:nvPr/>
        </p:nvSpPr>
        <p:spPr bwMode="auto">
          <a:xfrm>
            <a:off x="19720422" y="35464007"/>
            <a:ext cx="94260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>
              <a:spcBef>
                <a:spcPts val="0"/>
              </a:spcBef>
              <a:spcAft>
                <a:spcPts val="600"/>
              </a:spcAft>
            </a:pPr>
            <a:r>
              <a:rPr lang="en-US" altLang="en-US" sz="1800" b="1" dirty="0"/>
              <a:t>GESSERT </a:t>
            </a:r>
            <a:r>
              <a:rPr lang="en-US" altLang="en-US" sz="1800" b="1" dirty="0" smtClean="0"/>
              <a:t>A</a:t>
            </a:r>
            <a:r>
              <a:rPr lang="sk-SK" altLang="en-US" sz="1800" b="1" dirty="0" smtClean="0"/>
              <a:t>.</a:t>
            </a:r>
            <a:r>
              <a:rPr lang="en-US" altLang="en-US" sz="1800" b="1" dirty="0" smtClean="0"/>
              <a:t>, </a:t>
            </a:r>
            <a:r>
              <a:rPr lang="en-US" altLang="en-US" sz="1800" b="1" dirty="0"/>
              <a:t>NESTOROVÁ DICKÁ </a:t>
            </a:r>
            <a:r>
              <a:rPr lang="en-US" altLang="en-US" sz="1800" b="1" dirty="0" smtClean="0"/>
              <a:t>J</a:t>
            </a:r>
            <a:r>
              <a:rPr lang="sk-SK" altLang="en-US" sz="1800" b="1" dirty="0" smtClean="0"/>
              <a:t>.</a:t>
            </a:r>
            <a:r>
              <a:rPr lang="en-US" altLang="en-US" sz="1800" b="1" dirty="0" smtClean="0"/>
              <a:t>, </a:t>
            </a:r>
            <a:r>
              <a:rPr lang="en-US" altLang="en-US" sz="1800" b="1" dirty="0"/>
              <a:t>ŽIFČÁKOVÁ </a:t>
            </a:r>
            <a:r>
              <a:rPr lang="en-US" altLang="en-US" sz="1800" b="1" dirty="0" smtClean="0"/>
              <a:t>A</a:t>
            </a:r>
            <a:r>
              <a:rPr lang="sk-SK" altLang="en-US" sz="1800" b="1" dirty="0" smtClean="0"/>
              <a:t>.: </a:t>
            </a:r>
            <a:r>
              <a:rPr lang="en-US" altLang="en-US" sz="1800" dirty="0" smtClean="0"/>
              <a:t>The </a:t>
            </a:r>
            <a:r>
              <a:rPr lang="en-US" altLang="en-US" sz="1800" dirty="0"/>
              <a:t>popularity of show caves and their attractiveness: a comparative analysis of Slovakia and </a:t>
            </a:r>
            <a:r>
              <a:rPr lang="en-US" altLang="en-US" sz="1800" dirty="0" err="1"/>
              <a:t>Czechia</a:t>
            </a:r>
            <a:r>
              <a:rPr lang="en-US" altLang="en-US" sz="1800" dirty="0"/>
              <a:t> in the period of 1991 – </a:t>
            </a:r>
            <a:r>
              <a:rPr lang="en-US" altLang="en-US" sz="1800" dirty="0" smtClean="0"/>
              <a:t>2023</a:t>
            </a:r>
            <a:endParaRPr lang="en-US" altLang="en-US" sz="1800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79979" y="3627250"/>
            <a:ext cx="9021268" cy="1245778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8"/>
          <a:srcRect l="1718" r="779"/>
          <a:stretch/>
        </p:blipFill>
        <p:spPr>
          <a:xfrm>
            <a:off x="11973705" y="26166674"/>
            <a:ext cx="6705601" cy="9057632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9375" y="36364253"/>
            <a:ext cx="4815776" cy="5464284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94869" y="36364253"/>
            <a:ext cx="8125502" cy="5449931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888480" y="25834905"/>
            <a:ext cx="6722760" cy="9518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2921</TotalTime>
  <Words>705</Words>
  <Application>Microsoft Office PowerPoint</Application>
  <PresentationFormat>Vlastná</PresentationFormat>
  <Paragraphs>72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169</cp:revision>
  <cp:lastPrinted>2014-01-22T12:35:48Z</cp:lastPrinted>
  <dcterms:created xsi:type="dcterms:W3CDTF">2014-01-07T16:57:44Z</dcterms:created>
  <dcterms:modified xsi:type="dcterms:W3CDTF">2025-01-22T10:05:21Z</dcterms:modified>
</cp:coreProperties>
</file>