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302" r:id="rId3"/>
    <p:sldId id="321" r:id="rId4"/>
    <p:sldId id="326" r:id="rId5"/>
    <p:sldId id="322" r:id="rId6"/>
    <p:sldId id="339" r:id="rId7"/>
    <p:sldId id="327" r:id="rId8"/>
    <p:sldId id="329" r:id="rId9"/>
    <p:sldId id="328" r:id="rId10"/>
    <p:sldId id="332" r:id="rId11"/>
    <p:sldId id="334" r:id="rId12"/>
    <p:sldId id="340" r:id="rId13"/>
    <p:sldId id="333" r:id="rId14"/>
    <p:sldId id="341" r:id="rId15"/>
    <p:sldId id="336" r:id="rId16"/>
    <p:sldId id="342" r:id="rId17"/>
    <p:sldId id="343" r:id="rId18"/>
    <p:sldId id="337" r:id="rId19"/>
    <p:sldId id="344" r:id="rId20"/>
    <p:sldId id="33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25D"/>
    <a:srgbClr val="3D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Štýl s motívom 1 - zvýrazneni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14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81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00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43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45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31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55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24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91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60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04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8F078-8BA1-461C-87B3-D034340B3BF0}" type="datetimeFigureOut">
              <a:rPr lang="cs-CZ" smtClean="0"/>
              <a:t>11.10.2024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FF171-4238-41B8-8DE6-C6ED59DBE6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72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8" cy="6858000"/>
          </a:xfrm>
          <a:prstGeom prst="rect">
            <a:avLst/>
          </a:prstGeom>
        </p:spPr>
      </p:pic>
      <p:cxnSp>
        <p:nvCxnSpPr>
          <p:cNvPr id="3" name="Rovná spojnica 25"/>
          <p:cNvCxnSpPr/>
          <p:nvPr/>
        </p:nvCxnSpPr>
        <p:spPr>
          <a:xfrm>
            <a:off x="1834007" y="3676743"/>
            <a:ext cx="813690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5"/>
          <p:cNvSpPr/>
          <p:nvPr/>
        </p:nvSpPr>
        <p:spPr>
          <a:xfrm>
            <a:off x="1660998" y="2353304"/>
            <a:ext cx="7956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Oddelenie geografických informačných systémov (GIS)</a:t>
            </a:r>
          </a:p>
        </p:txBody>
      </p:sp>
      <p:sp>
        <p:nvSpPr>
          <p:cNvPr id="5" name="Rectangle 6"/>
          <p:cNvSpPr/>
          <p:nvPr/>
        </p:nvSpPr>
        <p:spPr>
          <a:xfrm>
            <a:off x="434214" y="5515031"/>
            <a:ext cx="2972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2. 9. – 4. 9. 2024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4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10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0" y="1664227"/>
            <a:ext cx="5144745" cy="4632013"/>
          </a:xfrm>
          <a:prstGeom prst="rect">
            <a:avLst/>
          </a:prstGeom>
        </p:spPr>
      </p:pic>
      <p:pic>
        <p:nvPicPr>
          <p:cNvPr id="21" name="Picture 2" descr="Remotesensing 11 02154 g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20" y="1664227"/>
            <a:ext cx="4605344" cy="462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ĺžnik 23"/>
          <p:cNvSpPr/>
          <p:nvPr/>
        </p:nvSpPr>
        <p:spPr>
          <a:xfrm>
            <a:off x="3902788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Modelovanie krajinných povrchov​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685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4492991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Priestorové analýzy​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6"/>
          <a:stretch/>
        </p:blipFill>
        <p:spPr>
          <a:xfrm>
            <a:off x="42777" y="2093014"/>
            <a:ext cx="4093386" cy="297635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1" b="33208"/>
          <a:stretch/>
        </p:blipFill>
        <p:spPr>
          <a:xfrm>
            <a:off x="4129560" y="2093721"/>
            <a:ext cx="4074398" cy="297733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8137743" y="2093721"/>
            <a:ext cx="4094935" cy="2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35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492991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Priestorové analýzy​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4486" r="10317" b="7290"/>
          <a:stretch/>
        </p:blipFill>
        <p:spPr>
          <a:xfrm>
            <a:off x="982766" y="1208020"/>
            <a:ext cx="4319004" cy="521818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" t="2118" r="1637" b="7165"/>
          <a:stretch/>
        </p:blipFill>
        <p:spPr>
          <a:xfrm>
            <a:off x="6319239" y="1208020"/>
            <a:ext cx="5282691" cy="52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56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13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492991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Priestorové analýzy​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3"/>
          <a:srcRect l="829" t="560" r="1121" b="1123"/>
          <a:stretch/>
        </p:blipFill>
        <p:spPr>
          <a:xfrm>
            <a:off x="200025" y="1393868"/>
            <a:ext cx="3381376" cy="5005388"/>
          </a:xfrm>
          <a:prstGeom prst="rect">
            <a:avLst/>
          </a:prstGeom>
        </p:spPr>
      </p:pic>
      <p:pic>
        <p:nvPicPr>
          <p:cNvPr id="15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84" y="1393868"/>
            <a:ext cx="4044307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252" y="1393868"/>
            <a:ext cx="3161298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14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492991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Priestorové analýzy​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033" y="1483459"/>
            <a:ext cx="5379517" cy="464820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2500" r="29375"/>
          <a:stretch/>
        </p:blipFill>
        <p:spPr>
          <a:xfrm>
            <a:off x="58019" y="1483460"/>
            <a:ext cx="641156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6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15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957345" y="642818"/>
            <a:ext cx="804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Vizualizácia geopriestorových údajov​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Obrázok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"/>
          <a:stretch/>
        </p:blipFill>
        <p:spPr>
          <a:xfrm>
            <a:off x="57893" y="1340109"/>
            <a:ext cx="7078850" cy="491584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933"/>
          <a:stretch/>
        </p:blipFill>
        <p:spPr>
          <a:xfrm>
            <a:off x="7248844" y="1332861"/>
            <a:ext cx="4894479" cy="49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5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16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957345" y="642818"/>
            <a:ext cx="804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Vizualizácia geopriestorových údajov​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6" y="1405167"/>
            <a:ext cx="5305290" cy="4924425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32" y="1828268"/>
            <a:ext cx="6414516" cy="4078224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285750" y="154825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2D</a:t>
            </a:r>
            <a:endParaRPr lang="en-US" dirty="0"/>
          </a:p>
        </p:txBody>
      </p:sp>
      <p:sp>
        <p:nvSpPr>
          <p:cNvPr id="17" name="BlokTextu 16"/>
          <p:cNvSpPr txBox="1"/>
          <p:nvPr/>
        </p:nvSpPr>
        <p:spPr>
          <a:xfrm>
            <a:off x="11480948" y="1863826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83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17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957345" y="642818"/>
            <a:ext cx="804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Vizualizácia geopriestorových údajov​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0" y="1453694"/>
            <a:ext cx="5834654" cy="4899820"/>
          </a:xfrm>
          <a:prstGeom prst="rect">
            <a:avLst/>
          </a:prstGeom>
        </p:spPr>
      </p:pic>
      <p:sp>
        <p:nvSpPr>
          <p:cNvPr id="18" name="BlokTextu 17"/>
          <p:cNvSpPr txBox="1"/>
          <p:nvPr/>
        </p:nvSpPr>
        <p:spPr>
          <a:xfrm>
            <a:off x="11357123" y="167676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3D</a:t>
            </a:r>
            <a:endParaRPr lang="en-US" dirty="0"/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6" y="2046092"/>
            <a:ext cx="5974530" cy="4224226"/>
          </a:xfrm>
          <a:prstGeom prst="rect">
            <a:avLst/>
          </a:prstGeom>
        </p:spPr>
      </p:pic>
      <p:sp>
        <p:nvSpPr>
          <p:cNvPr id="20" name="BlokTextu 19"/>
          <p:cNvSpPr txBox="1"/>
          <p:nvPr/>
        </p:nvSpPr>
        <p:spPr>
          <a:xfrm>
            <a:off x="5518298" y="2158550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18</a:t>
            </a:r>
            <a:endParaRPr lang="sk-S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2957345" y="642818"/>
            <a:ext cx="804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Vizualizácia geopriestorových údajov​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2" y="1198444"/>
            <a:ext cx="9623081" cy="526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19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171411" y="642818"/>
            <a:ext cx="8043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Vizualizácia geopriestorových údajov​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8"/>
          <a:stretch/>
        </p:blipFill>
        <p:spPr>
          <a:xfrm>
            <a:off x="4857457" y="972618"/>
            <a:ext cx="7299829" cy="54673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" y="2333002"/>
            <a:ext cx="4767505" cy="2697265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4218" y="241089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2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Kde nás nájdete?</a:t>
            </a:r>
            <a:endParaRPr lang="sk-SK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l="13080"/>
          <a:stretch/>
        </p:blipFill>
        <p:spPr>
          <a:xfrm>
            <a:off x="41918" y="816218"/>
            <a:ext cx="12113834" cy="5493142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 rot="3799870">
            <a:off x="5002784" y="2910840"/>
            <a:ext cx="44805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Šípka nadol 5"/>
          <p:cNvSpPr/>
          <p:nvPr/>
        </p:nvSpPr>
        <p:spPr>
          <a:xfrm>
            <a:off x="4975093" y="1577540"/>
            <a:ext cx="357837" cy="1133856"/>
          </a:xfrm>
          <a:prstGeom prst="downArrow">
            <a:avLst>
              <a:gd name="adj1" fmla="val 50000"/>
              <a:gd name="adj2" fmla="val 704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4" y="0"/>
            <a:ext cx="12202848" cy="6858000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3408865" y="2854023"/>
            <a:ext cx="74143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5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Ďakujem za pozornosť!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5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3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Oddelenie geografických informačných systémov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9" name="Obdĺžnik 38"/>
          <p:cNvSpPr/>
          <p:nvPr/>
        </p:nvSpPr>
        <p:spPr>
          <a:xfrm>
            <a:off x="329000" y="77040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Vedúci akademického pracoviska ústavu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doc. Mgr. Michal GALLAY, PhD.</a:t>
            </a:r>
          </a:p>
          <a:p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Profesori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prof. Mgr. Jaroslav HOFIERKA, PhD.</a:t>
            </a:r>
          </a:p>
          <a:p>
            <a:endParaRPr lang="sk-SK" b="1" dirty="0">
              <a:solidFill>
                <a:srgbClr val="3DB3B7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Docenti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doc. Mgr. Michal GALLAY, PhD.</a:t>
            </a:r>
          </a:p>
          <a:p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Odborní asistenti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Katarína ONAČILLOVÁ, PhD.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Ján ŠAŠAK, PhD.</a:t>
            </a:r>
          </a:p>
          <a:p>
            <a:endParaRPr lang="sk-SK" b="1" dirty="0">
              <a:solidFill>
                <a:srgbClr val="3DB3B7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Vedeckí pracovníci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Michaela NOVÁKOVÁ, PhD.</a:t>
            </a:r>
          </a:p>
          <a:p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3DB3B7"/>
                </a:solidFill>
                <a:latin typeface="Arial Narrow" panose="020B0606020202030204" pitchFamily="34" charset="0"/>
              </a:rPr>
              <a:t>Doktorandi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Daniela BUCHALOVÁ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Tomáš FEDOR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Mgr. Nikola SVETOZAROV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nam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37" y="781828"/>
            <a:ext cx="1638705" cy="16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_stran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9849"/>
          <a:stretch/>
        </p:blipFill>
        <p:spPr bwMode="auto">
          <a:xfrm>
            <a:off x="7314859" y="2838124"/>
            <a:ext cx="1604859" cy="16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sa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96" y="2838124"/>
            <a:ext cx="1638705" cy="16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vakova_f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5" y="2838124"/>
            <a:ext cx="1656719" cy="165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karcik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63" y="4932203"/>
            <a:ext cx="1366258" cy="13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G_20210907_173753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44" y="4932203"/>
            <a:ext cx="1365577" cy="13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mas_fedor_f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068" y="4932203"/>
            <a:ext cx="1365782" cy="13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28" y="4932204"/>
            <a:ext cx="1080962" cy="1365578"/>
          </a:xfrm>
          <a:prstGeom prst="rect">
            <a:avLst/>
          </a:prstGeom>
        </p:spPr>
      </p:pic>
      <p:pic>
        <p:nvPicPr>
          <p:cNvPr id="17" name="Picture 6" descr="doc.Galla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25" y="785851"/>
            <a:ext cx="1634682" cy="163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9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4</a:t>
            </a:r>
          </a:p>
        </p:txBody>
      </p:sp>
      <p:sp>
        <p:nvSpPr>
          <p:cNvPr id="29" name="Rectangle 5"/>
          <p:cNvSpPr/>
          <p:nvPr/>
        </p:nvSpPr>
        <p:spPr>
          <a:xfrm>
            <a:off x="598992" y="2335687"/>
            <a:ext cx="11004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68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Výučba</a:t>
            </a:r>
          </a:p>
          <a:p>
            <a:pPr algn="ctr"/>
            <a:endParaRPr lang="sk-SK" sz="2800" b="1" dirty="0">
              <a:solidFill>
                <a:srgbClr val="3E42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9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5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Predmety na oddelení GIS 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19136" y="1247491"/>
            <a:ext cx="2906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Povinné predmety</a:t>
            </a:r>
          </a:p>
        </p:txBody>
      </p:sp>
      <p:sp>
        <p:nvSpPr>
          <p:cNvPr id="4" name="Obdĺžnik 3"/>
          <p:cNvSpPr/>
          <p:nvPr/>
        </p:nvSpPr>
        <p:spPr>
          <a:xfrm>
            <a:off x="508477" y="1670362"/>
            <a:ext cx="375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Kartografia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geoinformatika</a:t>
            </a:r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 1	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Digitálne technológie v geografii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Metódy zberu geopriestorových dát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Kartografia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geoinformatika</a:t>
            </a:r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 2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Geografické informačné systémy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Základy diaľkového prieskumu Zeme</a:t>
            </a:r>
          </a:p>
          <a:p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08477" y="650338"/>
            <a:ext cx="54296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Jednoodborové štúdium, bakalársky (I.) stupeň </a:t>
            </a:r>
            <a:endParaRPr lang="sk-SK" sz="22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250074" y="1247491"/>
            <a:ext cx="3668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Povinne voliteľné predmety</a:t>
            </a:r>
          </a:p>
        </p:txBody>
      </p:sp>
      <p:sp>
        <p:nvSpPr>
          <p:cNvPr id="9" name="Obdĺžnik 8"/>
          <p:cNvSpPr/>
          <p:nvPr/>
        </p:nvSpPr>
        <p:spPr>
          <a:xfrm>
            <a:off x="4268365" y="1678378"/>
            <a:ext cx="29770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Metódy tematickej kartografie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Základy programovania (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Python</a:t>
            </a:r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)</a:t>
            </a:r>
          </a:p>
          <a:p>
            <a:r>
              <a:rPr lang="en-US" dirty="0">
                <a:solidFill>
                  <a:srgbClr val="3E425D"/>
                </a:solidFill>
                <a:latin typeface="Arial Narrow" panose="020B0606020202030204" pitchFamily="34" charset="0"/>
              </a:rPr>
              <a:t>Linux a open source GIS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Seminár z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7996326" y="1247491"/>
            <a:ext cx="30090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Výberové predmety</a:t>
            </a:r>
          </a:p>
        </p:txBody>
      </p:sp>
      <p:sp>
        <p:nvSpPr>
          <p:cNvPr id="10" name="Obdĺžnik 9"/>
          <p:cNvSpPr/>
          <p:nvPr/>
        </p:nvSpPr>
        <p:spPr>
          <a:xfrm>
            <a:off x="7996326" y="1670362"/>
            <a:ext cx="33794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Aplikácie diaľkového prieskumu Zeme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Študentská vedecká konferencia 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z geografie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508477" y="3621858"/>
            <a:ext cx="55322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Medziodborové štúdium, bakalársky (I.) stupeň </a:t>
            </a:r>
            <a:endParaRPr lang="sk-SK" sz="22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508477" y="4206959"/>
            <a:ext cx="2906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Povinné predmety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4239415" y="4206959"/>
            <a:ext cx="3668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Povinne voliteľné predmety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7985667" y="4206959"/>
            <a:ext cx="30090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Výberové predmety</a:t>
            </a:r>
          </a:p>
        </p:txBody>
      </p:sp>
      <p:sp>
        <p:nvSpPr>
          <p:cNvPr id="19" name="Obdĺžnik 18"/>
          <p:cNvSpPr/>
          <p:nvPr/>
        </p:nvSpPr>
        <p:spPr>
          <a:xfrm>
            <a:off x="519136" y="4629504"/>
            <a:ext cx="3759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Kartografia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geoinformatika</a:t>
            </a:r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 1	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Digitálne technológie v geografii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Metódy zberu geopriestorových dát</a:t>
            </a:r>
          </a:p>
        </p:txBody>
      </p:sp>
      <p:sp>
        <p:nvSpPr>
          <p:cNvPr id="20" name="Obdĺžnik 19"/>
          <p:cNvSpPr/>
          <p:nvPr/>
        </p:nvSpPr>
        <p:spPr>
          <a:xfrm>
            <a:off x="4268365" y="4651201"/>
            <a:ext cx="2945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Kartografia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geoinformatika</a:t>
            </a:r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 2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Geografické informačné systémy</a:t>
            </a:r>
          </a:p>
        </p:txBody>
      </p:sp>
      <p:sp>
        <p:nvSpPr>
          <p:cNvPr id="21" name="Obdĺžnik 20"/>
          <p:cNvSpPr/>
          <p:nvPr/>
        </p:nvSpPr>
        <p:spPr>
          <a:xfrm>
            <a:off x="7996326" y="4643185"/>
            <a:ext cx="33794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Metódy tematickej kartografie</a:t>
            </a:r>
          </a:p>
          <a:p>
            <a:r>
              <a:rPr lang="en-US" dirty="0">
                <a:solidFill>
                  <a:srgbClr val="3E425D"/>
                </a:solidFill>
                <a:latin typeface="Arial Narrow" panose="020B0606020202030204" pitchFamily="34" charset="0"/>
              </a:rPr>
              <a:t>Linux a open source GIS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Aplikácie diaľkového prieskumu Zeme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Seminár z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Študentská vedecká konferencia 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z geografie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7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6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Predmety na oddelení GIS 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19136" y="1247491"/>
            <a:ext cx="2906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Povinné predmety</a:t>
            </a:r>
          </a:p>
        </p:txBody>
      </p:sp>
      <p:sp>
        <p:nvSpPr>
          <p:cNvPr id="4" name="Obdĺžnik 3"/>
          <p:cNvSpPr/>
          <p:nvPr/>
        </p:nvSpPr>
        <p:spPr>
          <a:xfrm>
            <a:off x="508476" y="1670362"/>
            <a:ext cx="4319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Priestorové analýzy a modelovanie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Letecké laserové a hyperspektrálne skenovanie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Informačné systémy o území</a:t>
            </a:r>
          </a:p>
        </p:txBody>
      </p:sp>
      <p:sp>
        <p:nvSpPr>
          <p:cNvPr id="5" name="Obdĺžnik 4"/>
          <p:cNvSpPr/>
          <p:nvPr/>
        </p:nvSpPr>
        <p:spPr>
          <a:xfrm>
            <a:off x="508477" y="650338"/>
            <a:ext cx="56477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Jednoodborové štúdium, magisterský (II.) stupeň </a:t>
            </a:r>
            <a:endParaRPr lang="sk-SK" sz="22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734706" y="1247491"/>
            <a:ext cx="3668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Povinne voliteľné predmety</a:t>
            </a:r>
          </a:p>
        </p:txBody>
      </p:sp>
      <p:sp>
        <p:nvSpPr>
          <p:cNvPr id="9" name="Obdĺžnik 8"/>
          <p:cNvSpPr/>
          <p:nvPr/>
        </p:nvSpPr>
        <p:spPr>
          <a:xfrm>
            <a:off x="4752997" y="1678378"/>
            <a:ext cx="345158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Bezpilotné letecké systémy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Globálne navigačné satelitné systémy</a:t>
            </a:r>
          </a:p>
          <a:p>
            <a:r>
              <a:rPr lang="en-US" dirty="0" err="1">
                <a:solidFill>
                  <a:srgbClr val="3E425D"/>
                </a:solidFill>
                <a:latin typeface="Arial Narrow" panose="020B0606020202030204" pitchFamily="34" charset="0"/>
              </a:rPr>
              <a:t>Pozemné</a:t>
            </a:r>
            <a:r>
              <a:rPr lang="en-US" dirty="0">
                <a:solidFill>
                  <a:srgbClr val="3E425D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3E425D"/>
                </a:solidFill>
                <a:latin typeface="Arial Narrow" panose="020B0606020202030204" pitchFamily="34" charset="0"/>
              </a:rPr>
              <a:t>laserové</a:t>
            </a:r>
            <a:r>
              <a:rPr lang="en-US" dirty="0">
                <a:solidFill>
                  <a:srgbClr val="3E425D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rgbClr val="3E425D"/>
                </a:solidFill>
                <a:latin typeface="Arial Narrow" panose="020B0606020202030204" pitchFamily="34" charset="0"/>
              </a:rPr>
              <a:t>skenovanie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pt-BR" dirty="0">
                <a:solidFill>
                  <a:srgbClr val="3E425D"/>
                </a:solidFill>
                <a:latin typeface="Arial Narrow" panose="020B0606020202030204" pitchFamily="34" charset="0"/>
              </a:rPr>
              <a:t>Pokročilé štatistické metódy v geografii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Priestorové databázové systémy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Špeciálny seminár z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Aplikovaná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geoinformatika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8480958" y="1247491"/>
            <a:ext cx="30090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Výberové predmety</a:t>
            </a:r>
          </a:p>
        </p:txBody>
      </p:sp>
      <p:sp>
        <p:nvSpPr>
          <p:cNvPr id="10" name="Obdĺžnik 9"/>
          <p:cNvSpPr/>
          <p:nvPr/>
        </p:nvSpPr>
        <p:spPr>
          <a:xfrm>
            <a:off x="8480958" y="1670362"/>
            <a:ext cx="33794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Tvorba 3D modelov krajiny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Radarový diaľkový prieskum Zeme 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s aplikáciami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Študentská vedecká konferencia </a:t>
            </a:r>
          </a:p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z geografie a </a:t>
            </a:r>
            <a:r>
              <a:rPr lang="sk-SK" dirty="0" err="1">
                <a:solidFill>
                  <a:srgbClr val="3E425D"/>
                </a:solidFill>
                <a:latin typeface="Arial Narrow" panose="020B0606020202030204" pitchFamily="34" charset="0"/>
              </a:rPr>
              <a:t>geoinformatiky</a:t>
            </a:r>
            <a:endParaRPr lang="sk-SK" dirty="0">
              <a:solidFill>
                <a:srgbClr val="3E425D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bdĺžnik 13"/>
          <p:cNvSpPr/>
          <p:nvPr/>
        </p:nvSpPr>
        <p:spPr>
          <a:xfrm>
            <a:off x="508477" y="4339708"/>
            <a:ext cx="56092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2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Medziodborové štúdium, magisterský (II.) stupeň </a:t>
            </a:r>
            <a:endParaRPr lang="sk-SK" sz="22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5" name="Obdĺžnik 14"/>
          <p:cNvSpPr/>
          <p:nvPr/>
        </p:nvSpPr>
        <p:spPr>
          <a:xfrm>
            <a:off x="508477" y="4924809"/>
            <a:ext cx="2906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Povinné predmety</a:t>
            </a:r>
          </a:p>
        </p:txBody>
      </p:sp>
      <p:sp>
        <p:nvSpPr>
          <p:cNvPr id="17" name="Obdĺžnik 16"/>
          <p:cNvSpPr/>
          <p:nvPr/>
        </p:nvSpPr>
        <p:spPr>
          <a:xfrm>
            <a:off x="4724047" y="4924809"/>
            <a:ext cx="36686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Povinne voliteľné predmety</a:t>
            </a:r>
          </a:p>
        </p:txBody>
      </p:sp>
      <p:sp>
        <p:nvSpPr>
          <p:cNvPr id="18" name="Obdĺžnik 17"/>
          <p:cNvSpPr/>
          <p:nvPr/>
        </p:nvSpPr>
        <p:spPr>
          <a:xfrm>
            <a:off x="8470299" y="4924809"/>
            <a:ext cx="30090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200" b="1" dirty="0">
                <a:solidFill>
                  <a:srgbClr val="3DB3B7"/>
                </a:solidFill>
                <a:latin typeface="Arial Narrow" panose="020B0606020202030204" pitchFamily="34" charset="0"/>
              </a:rPr>
              <a:t>Výberové predmety</a:t>
            </a:r>
          </a:p>
        </p:txBody>
      </p:sp>
      <p:sp>
        <p:nvSpPr>
          <p:cNvPr id="20" name="Obdĺžnik 19"/>
          <p:cNvSpPr/>
          <p:nvPr/>
        </p:nvSpPr>
        <p:spPr>
          <a:xfrm>
            <a:off x="4752997" y="5369051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Špeciálny seminár z geoinformatiky</a:t>
            </a:r>
          </a:p>
        </p:txBody>
      </p:sp>
      <p:sp>
        <p:nvSpPr>
          <p:cNvPr id="21" name="Obdĺžnik 20"/>
          <p:cNvSpPr/>
          <p:nvPr/>
        </p:nvSpPr>
        <p:spPr>
          <a:xfrm>
            <a:off x="8480958" y="5361035"/>
            <a:ext cx="3379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3E425D"/>
                </a:solidFill>
                <a:latin typeface="Arial Narrow" panose="020B0606020202030204" pitchFamily="34" charset="0"/>
              </a:rPr>
              <a:t>Aplikácie diaľkového prieskumu Zeme</a:t>
            </a:r>
          </a:p>
        </p:txBody>
      </p:sp>
    </p:spTree>
    <p:extLst>
      <p:ext uri="{BB962C8B-B14F-4D97-AF65-F5344CB8AC3E}">
        <p14:creationId xmlns:p14="http://schemas.microsoft.com/office/powerpoint/2010/main" val="60599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7</a:t>
            </a:r>
          </a:p>
        </p:txBody>
      </p:sp>
      <p:sp>
        <p:nvSpPr>
          <p:cNvPr id="29" name="Rectangle 5"/>
          <p:cNvSpPr/>
          <p:nvPr/>
        </p:nvSpPr>
        <p:spPr>
          <a:xfrm>
            <a:off x="598992" y="2335687"/>
            <a:ext cx="11004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68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Veda a výskum</a:t>
            </a:r>
          </a:p>
          <a:p>
            <a:pPr algn="ctr"/>
            <a:endParaRPr lang="sk-SK" sz="2800" b="1" dirty="0">
              <a:solidFill>
                <a:srgbClr val="3E42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75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8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676726" y="678225"/>
            <a:ext cx="9366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Zber geopriestorových údajov s vysokou presnosťou a vo vysokom rozlíšení​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9" b="23343"/>
          <a:stretch/>
        </p:blipFill>
        <p:spPr>
          <a:xfrm>
            <a:off x="525409" y="3608068"/>
            <a:ext cx="5387693" cy="287345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79" y="1200957"/>
            <a:ext cx="3912302" cy="2934226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23880" r="7831"/>
          <a:stretch/>
        </p:blipFill>
        <p:spPr>
          <a:xfrm rot="5400000">
            <a:off x="4687049" y="1790935"/>
            <a:ext cx="4171025" cy="299107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/>
          <a:stretch/>
        </p:blipFill>
        <p:spPr>
          <a:xfrm rot="5400000">
            <a:off x="7878988" y="1869964"/>
            <a:ext cx="4710587" cy="3414343"/>
          </a:xfrm>
          <a:prstGeom prst="rect">
            <a:avLst/>
          </a:prstGeom>
        </p:spPr>
      </p:pic>
      <p:pic>
        <p:nvPicPr>
          <p:cNvPr id="17" name="Picture 10" descr="DJI Inspire 2 -with X5s Drone for Cinematography at Rs 690000 | DJI Drone  Camera | ID: 184392159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0" b="19192"/>
          <a:stretch/>
        </p:blipFill>
        <p:spPr bwMode="auto">
          <a:xfrm>
            <a:off x="6099043" y="4757794"/>
            <a:ext cx="2829019" cy="16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0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" y="0"/>
            <a:ext cx="12202848" cy="6858000"/>
          </a:xfrm>
          <a:prstGeom prst="rect">
            <a:avLst/>
          </a:prstGeom>
        </p:spPr>
      </p:pic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3153" y="6492875"/>
            <a:ext cx="3785998" cy="365125"/>
          </a:xfrm>
        </p:spPr>
        <p:txBody>
          <a:bodyPr/>
          <a:lstStyle/>
          <a:p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	9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83527" y="0"/>
            <a:ext cx="803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E425D"/>
                </a:solidFill>
                <a:latin typeface="Arial Narrow" panose="020B0606020202030204" pitchFamily="34" charset="0"/>
                <a:cs typeface="Times New Roman" pitchFamily="18" charset="0"/>
              </a:rPr>
              <a:t>Veda a výskum</a:t>
            </a:r>
            <a:endParaRPr lang="sk-SK" sz="2800" b="1" dirty="0">
              <a:solidFill>
                <a:srgbClr val="3E425D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3902788" y="678225"/>
            <a:ext cx="4392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3DB3B7"/>
                </a:solidFill>
                <a:latin typeface="Arial Narrow" panose="020B0606020202030204" pitchFamily="34" charset="0"/>
                <a:cs typeface="Times New Roman" pitchFamily="18" charset="0"/>
              </a:rPr>
              <a:t>Modelovanie krajinných povrchov​</a:t>
            </a:r>
            <a:endParaRPr lang="sk-SK" sz="2400" b="1" dirty="0">
              <a:solidFill>
                <a:srgbClr val="3DB3B7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94944" y="6494332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Úvodné sústredenie študentov prvého ročníka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93" y="1188763"/>
            <a:ext cx="5507972" cy="468889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4"/>
          <a:srcRect r="12123"/>
          <a:stretch/>
        </p:blipFill>
        <p:spPr>
          <a:xfrm>
            <a:off x="6853728" y="1201445"/>
            <a:ext cx="5232336" cy="50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31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6049</TotalTime>
  <Words>490</Words>
  <Application>Microsoft Office PowerPoint</Application>
  <PresentationFormat>Širokouhlá</PresentationFormat>
  <Paragraphs>153</Paragraphs>
  <Slides>20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1" baseType="lpstr"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Lorant Pregi</dc:creator>
  <cp:lastModifiedBy>Mgr. Ján Šašak PhD.</cp:lastModifiedBy>
  <cp:revision>351</cp:revision>
  <dcterms:created xsi:type="dcterms:W3CDTF">2018-08-23T14:38:53Z</dcterms:created>
  <dcterms:modified xsi:type="dcterms:W3CDTF">2024-10-11T08:29:43Z</dcterms:modified>
</cp:coreProperties>
</file>