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258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60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1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GB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69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29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8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5851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192000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795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375" y="5258118"/>
            <a:ext cx="10598400" cy="4092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5656" y="3351588"/>
            <a:ext cx="11833243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70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1" y="4106871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01313" y="5406991"/>
            <a:ext cx="2273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9244" y="6156810"/>
            <a:ext cx="22732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094664" y="5811879"/>
            <a:ext cx="911906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97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2592" y="6213933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98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98" b="0" i="0" u="none" strike="noStrike" kern="1200" cap="none" spc="0" normalizeH="0" baseline="0" noProof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FDAC5C42-9B53-4063-AF51-A40D4C64F718}" type="slidenum">
              <a:rPr kumimoji="0" lang="it-IT" sz="798" b="0" i="0" u="none" strike="noStrike" kern="1200" cap="none" spc="0" normalizeH="0" baseline="0" noProof="1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1931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98" b="0" i="0" u="none" strike="noStrike" kern="1200" cap="none" spc="0" normalizeH="0" baseline="0" noProof="1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9" y="6465593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69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6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1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1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712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263" y="1673225"/>
            <a:ext cx="578884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747139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90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60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828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62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411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22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239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8656" y="0"/>
            <a:ext cx="125606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795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9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1931" rtl="0" eaLnBrk="1" fontAlgn="base" latinLnBrk="0" hangingPunct="1">
              <a:lnSpc>
                <a:spcPct val="90000"/>
              </a:lnSpc>
              <a:spcBef>
                <a:spcPts val="997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10" b="0" i="0" u="none" strike="noStrike" kern="1200" cap="none" spc="0" normalizeH="0" baseline="0" noProof="0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1931" rtl="0" eaLnBrk="1" fontAlgn="base" latinLnBrk="0" hangingPunct="1">
              <a:lnSpc>
                <a:spcPct val="90000"/>
              </a:lnSpc>
              <a:spcBef>
                <a:spcPts val="997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794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Produced by</a:t>
            </a:r>
            <a:endParaRPr kumimoji="0" lang="en-US" sz="794" b="0" i="0" u="none" strike="noStrike" kern="1200" cap="none" spc="0" normalizeH="0" baseline="0" noProof="0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49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795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marL="1217976" marR="0" lvl="2" indent="0" algn="r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2E11D-44E1-43DD-A173-928128880055}" type="slidenum">
              <a:rPr kumimoji="0" lang="en-GB" sz="798" b="0" i="0" u="none" strike="noStrike" kern="1200" cap="none" spc="0" normalizeH="0" baseline="0" noProof="1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1217976" marR="0" lvl="2" indent="0" algn="r" defTabSz="911931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98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4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539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5851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192000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795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375" y="5258118"/>
            <a:ext cx="10598400" cy="4092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5656" y="3351588"/>
            <a:ext cx="11833243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70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1" y="4106871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01313" y="5406991"/>
            <a:ext cx="2273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9244" y="6156810"/>
            <a:ext cx="22732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094664" y="5811879"/>
            <a:ext cx="911906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97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2592" y="6213933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98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98" b="0" i="0" u="none" strike="noStrike" kern="1200" cap="none" spc="0" normalizeH="0" baseline="0" noProof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FDAC5C42-9B53-4063-AF51-A40D4C64F718}" type="slidenum">
              <a:rPr kumimoji="0" lang="it-IT" sz="798" b="0" i="0" u="none" strike="noStrike" kern="1200" cap="none" spc="0" normalizeH="0" baseline="0" noProof="1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1931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98" b="0" i="0" u="none" strike="noStrike" kern="1200" cap="none" spc="0" normalizeH="0" baseline="0" noProof="1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9" y="6465593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69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6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05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78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122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263" y="1673225"/>
            <a:ext cx="578884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747139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29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0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563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49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8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011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063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8656" y="0"/>
            <a:ext cx="125606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795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69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1931" rtl="0" eaLnBrk="1" fontAlgn="base" latinLnBrk="0" hangingPunct="1">
              <a:lnSpc>
                <a:spcPct val="90000"/>
              </a:lnSpc>
              <a:spcBef>
                <a:spcPts val="997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10" b="0" i="0" u="none" strike="noStrike" kern="1200" cap="none" spc="0" normalizeH="0" baseline="0" noProof="0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1931" rtl="0" eaLnBrk="1" fontAlgn="base" latinLnBrk="0" hangingPunct="1">
              <a:lnSpc>
                <a:spcPct val="90000"/>
              </a:lnSpc>
              <a:spcBef>
                <a:spcPts val="997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794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Produced by</a:t>
            </a:r>
            <a:endParaRPr kumimoji="0" lang="en-US" sz="794" b="0" i="0" u="none" strike="noStrike" kern="1200" cap="none" spc="0" normalizeH="0" baseline="0" noProof="0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864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795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marL="1217976" marR="0" lvl="2" indent="0" algn="r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2E11D-44E1-43DD-A173-928128880055}" type="slidenum">
              <a:rPr kumimoji="0" lang="en-GB" sz="798" b="0" i="0" u="none" strike="noStrike" kern="1200" cap="none" spc="0" normalizeH="0" baseline="0" noProof="1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1217976" marR="0" lvl="2" indent="0" algn="r" defTabSz="911931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98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4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964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GB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57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89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052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3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53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79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7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58AFA-83EF-4A72-BC7B-91ECA3A3D8A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4F36B-F2CF-4150-96B4-D83558BD8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03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70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70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98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98" b="0" i="0" u="none" strike="noStrike" kern="1200" cap="none" spc="0" normalizeH="0" baseline="0" noProof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FDAC5C42-9B53-4063-AF51-A40D4C64F718}" type="slidenum">
              <a:rPr kumimoji="0" lang="it-IT" sz="798" b="0" i="0" u="none" strike="noStrike" kern="1200" cap="none" spc="0" normalizeH="0" baseline="0" noProof="1" smtClean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1931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98" b="0" i="0" u="none" strike="noStrike" kern="1200" cap="none" spc="0" normalizeH="0" baseline="0" noProof="1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6" y="-215904"/>
            <a:ext cx="2089486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44" y="6455517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70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70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marL="0" marR="0" lvl="0" indent="0" algn="l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98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98" b="0" i="0" u="none" strike="noStrike" kern="1200" cap="none" spc="0" normalizeH="0" baseline="0" noProof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FDAC5C42-9B53-4063-AF51-A40D4C64F718}" type="slidenum">
              <a:rPr kumimoji="0" lang="it-IT" sz="798" b="0" i="0" u="none" strike="noStrike" kern="1200" cap="none" spc="0" normalizeH="0" baseline="0" noProof="1" smtClean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1931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98" b="0" i="0" u="none" strike="noStrike" kern="1200" cap="none" spc="0" normalizeH="0" baseline="0" noProof="1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6" y="-215904"/>
            <a:ext cx="2089486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44" y="6455517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6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1.wdp"/><Relationship Id="rId7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kupina 53"/>
          <p:cNvGrpSpPr/>
          <p:nvPr/>
        </p:nvGrpSpPr>
        <p:grpSpPr>
          <a:xfrm>
            <a:off x="161273" y="1761610"/>
            <a:ext cx="5706706" cy="5019274"/>
            <a:chOff x="161273" y="1761610"/>
            <a:chExt cx="5706706" cy="5019274"/>
          </a:xfrm>
        </p:grpSpPr>
        <p:pic>
          <p:nvPicPr>
            <p:cNvPr id="20" name="Obrázok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273" y="1761610"/>
              <a:ext cx="4189642" cy="5019274"/>
            </a:xfrm>
            <a:prstGeom prst="rect">
              <a:avLst/>
            </a:prstGeom>
          </p:spPr>
        </p:pic>
        <p:sp>
          <p:nvSpPr>
            <p:cNvPr id="21" name="Obdĺžnik 20"/>
            <p:cNvSpPr/>
            <p:nvPr/>
          </p:nvSpPr>
          <p:spPr>
            <a:xfrm>
              <a:off x="4377922" y="1949805"/>
              <a:ext cx="13392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sk-SK" sz="1200" b="1" dirty="0" err="1" smtClean="0"/>
                <a:t>Altitude</a:t>
              </a:r>
              <a:r>
                <a:rPr lang="sk-SK" sz="1200" b="1" dirty="0" smtClean="0"/>
                <a:t> of </a:t>
              </a:r>
              <a:r>
                <a:rPr lang="sk-SK" sz="1200" b="1" dirty="0" err="1" smtClean="0"/>
                <a:t>digital</a:t>
              </a:r>
              <a:r>
                <a:rPr lang="sk-SK" sz="1200" b="1" dirty="0" smtClean="0"/>
                <a:t> </a:t>
              </a:r>
              <a:br>
                <a:rPr lang="sk-SK" sz="1200" b="1" dirty="0" smtClean="0"/>
              </a:br>
              <a:r>
                <a:rPr lang="sk-SK" sz="1200" b="1" dirty="0" err="1" smtClean="0"/>
                <a:t>surface</a:t>
              </a:r>
              <a:r>
                <a:rPr lang="sk-SK" sz="1200" b="1" dirty="0" smtClean="0"/>
                <a:t> model</a:t>
              </a:r>
              <a:endParaRPr lang="en-GB" sz="1200" dirty="0" smtClean="0"/>
            </a:p>
          </p:txBody>
        </p:sp>
        <p:sp>
          <p:nvSpPr>
            <p:cNvPr id="22" name="BlokTextu 21"/>
            <p:cNvSpPr txBox="1"/>
            <p:nvPr/>
          </p:nvSpPr>
          <p:spPr>
            <a:xfrm>
              <a:off x="4348622" y="5765221"/>
              <a:ext cx="151935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1200" dirty="0" err="1" smtClean="0"/>
                <a:t>Digital</a:t>
              </a:r>
              <a:r>
                <a:rPr lang="sk-SK" sz="1200" dirty="0" smtClean="0"/>
                <a:t> </a:t>
              </a:r>
              <a:r>
                <a:rPr lang="sk-SK" sz="1200" dirty="0" err="1" smtClean="0"/>
                <a:t>surface</a:t>
              </a:r>
              <a:r>
                <a:rPr lang="sk-SK" sz="1200" dirty="0" smtClean="0"/>
                <a:t> model </a:t>
              </a:r>
            </a:p>
            <a:p>
              <a:r>
                <a:rPr lang="sk-SK" sz="1200" dirty="0" err="1" smtClean="0"/>
                <a:t>Height</a:t>
              </a:r>
              <a:r>
                <a:rPr lang="sk-SK" sz="1200" dirty="0" smtClean="0"/>
                <a:t> and </a:t>
              </a:r>
              <a:r>
                <a:rPr lang="sk-SK" sz="1200" dirty="0" err="1" smtClean="0"/>
                <a:t>hillshade</a:t>
              </a:r>
              <a:endParaRPr lang="en-GB" sz="1200" dirty="0" smtClean="0"/>
            </a:p>
            <a:p>
              <a:r>
                <a:rPr lang="en-GB" sz="1200" dirty="0" smtClean="0"/>
                <a:t>Source: </a:t>
              </a:r>
              <a:r>
                <a:rPr lang="sk-SK" sz="1200" dirty="0" err="1" smtClean="0"/>
                <a:t>Lidar</a:t>
              </a:r>
              <a:endParaRPr lang="sk-SK" sz="1200" dirty="0" smtClean="0"/>
            </a:p>
            <a:p>
              <a:r>
                <a:rPr lang="sk-SK" sz="1200" dirty="0" err="1" smtClean="0"/>
                <a:t>Resolution</a:t>
              </a:r>
              <a:r>
                <a:rPr lang="sk-SK" sz="1200" dirty="0" smtClean="0"/>
                <a:t>: 0.5 m</a:t>
              </a:r>
              <a:endParaRPr lang="en-GB" sz="1200" dirty="0" smtClean="0"/>
            </a:p>
            <a:p>
              <a:r>
                <a:rPr lang="sk-SK" sz="1200" dirty="0" err="1" smtClean="0"/>
                <a:t>Date</a:t>
              </a:r>
              <a:r>
                <a:rPr lang="sk-SK" sz="1200" dirty="0" smtClean="0"/>
                <a:t> </a:t>
              </a:r>
              <a:r>
                <a:rPr lang="en-GB" sz="1200" dirty="0" smtClean="0"/>
                <a:t>&amp; </a:t>
              </a:r>
              <a:r>
                <a:rPr lang="sk-SK" sz="1200" dirty="0" err="1" smtClean="0"/>
                <a:t>Time</a:t>
              </a:r>
              <a:r>
                <a:rPr lang="sk-SK" sz="1200" dirty="0" smtClean="0"/>
                <a:t>: 2020?</a:t>
              </a:r>
            </a:p>
          </p:txBody>
        </p:sp>
        <p:grpSp>
          <p:nvGrpSpPr>
            <p:cNvPr id="35" name="Skupina 34"/>
            <p:cNvGrpSpPr/>
            <p:nvPr/>
          </p:nvGrpSpPr>
          <p:grpSpPr>
            <a:xfrm>
              <a:off x="4374861" y="2512919"/>
              <a:ext cx="1164101" cy="1596953"/>
              <a:chOff x="5777556" y="4271247"/>
              <a:chExt cx="1434772" cy="2621205"/>
            </a:xfrm>
          </p:grpSpPr>
          <p:sp>
            <p:nvSpPr>
              <p:cNvPr id="23" name="Obdĺžnik 22"/>
              <p:cNvSpPr/>
              <p:nvPr/>
            </p:nvSpPr>
            <p:spPr>
              <a:xfrm>
                <a:off x="5881312" y="4811331"/>
                <a:ext cx="300470" cy="361373"/>
              </a:xfrm>
              <a:prstGeom prst="rect">
                <a:avLst/>
              </a:prstGeom>
              <a:solidFill>
                <a:srgbClr val="2B83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24" name="Obdĺžnik 23"/>
              <p:cNvSpPr/>
              <p:nvPr/>
            </p:nvSpPr>
            <p:spPr>
              <a:xfrm>
                <a:off x="5881312" y="5185404"/>
                <a:ext cx="300470" cy="361373"/>
              </a:xfrm>
              <a:prstGeom prst="rect">
                <a:avLst/>
              </a:prstGeom>
              <a:solidFill>
                <a:srgbClr val="ABDDA4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25" name="Obdĺžnik 24"/>
              <p:cNvSpPr/>
              <p:nvPr/>
            </p:nvSpPr>
            <p:spPr>
              <a:xfrm>
                <a:off x="5881312" y="5559477"/>
                <a:ext cx="300470" cy="361373"/>
              </a:xfrm>
              <a:prstGeom prst="rect">
                <a:avLst/>
              </a:prstGeom>
              <a:solidFill>
                <a:srgbClr val="FFFFB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26" name="Obdĺžnik 25"/>
              <p:cNvSpPr/>
              <p:nvPr/>
            </p:nvSpPr>
            <p:spPr>
              <a:xfrm>
                <a:off x="5881312" y="5933551"/>
                <a:ext cx="300470" cy="361373"/>
              </a:xfrm>
              <a:prstGeom prst="rect">
                <a:avLst/>
              </a:prstGeom>
              <a:solidFill>
                <a:srgbClr val="FDAE6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27" name="Obdĺžnik 26"/>
              <p:cNvSpPr/>
              <p:nvPr/>
            </p:nvSpPr>
            <p:spPr>
              <a:xfrm>
                <a:off x="5881312" y="6307624"/>
                <a:ext cx="300470" cy="361373"/>
              </a:xfrm>
              <a:prstGeom prst="rect">
                <a:avLst/>
              </a:prstGeom>
              <a:solidFill>
                <a:srgbClr val="D7191C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28" name="BlokTextu 27"/>
              <p:cNvSpPr txBox="1"/>
              <p:nvPr/>
            </p:nvSpPr>
            <p:spPr>
              <a:xfrm>
                <a:off x="6183074" y="4680863"/>
                <a:ext cx="308609" cy="40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1000" dirty="0" smtClean="0"/>
                  <a:t>0</a:t>
                </a:r>
                <a:endParaRPr lang="sk-SK" sz="1000" dirty="0"/>
              </a:p>
            </p:txBody>
          </p:sp>
          <p:sp>
            <p:nvSpPr>
              <p:cNvPr id="29" name="BlokTextu 28"/>
              <p:cNvSpPr txBox="1"/>
              <p:nvPr/>
            </p:nvSpPr>
            <p:spPr>
              <a:xfrm>
                <a:off x="6183074" y="5013255"/>
                <a:ext cx="389613" cy="40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1000" dirty="0" smtClean="0"/>
                  <a:t>75</a:t>
                </a:r>
                <a:endParaRPr lang="sk-SK" sz="1000" dirty="0"/>
              </a:p>
            </p:txBody>
          </p:sp>
          <p:sp>
            <p:nvSpPr>
              <p:cNvPr id="30" name="BlokTextu 29"/>
              <p:cNvSpPr txBox="1"/>
              <p:nvPr/>
            </p:nvSpPr>
            <p:spPr>
              <a:xfrm>
                <a:off x="6183074" y="5405587"/>
                <a:ext cx="470619" cy="40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1000" dirty="0" smtClean="0"/>
                  <a:t>100</a:t>
                </a:r>
                <a:endParaRPr lang="sk-SK" sz="1000" dirty="0"/>
              </a:p>
            </p:txBody>
          </p:sp>
          <p:sp>
            <p:nvSpPr>
              <p:cNvPr id="31" name="BlokTextu 30"/>
              <p:cNvSpPr txBox="1"/>
              <p:nvPr/>
            </p:nvSpPr>
            <p:spPr>
              <a:xfrm>
                <a:off x="6181782" y="6488310"/>
                <a:ext cx="1017473" cy="40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1000" dirty="0" smtClean="0"/>
                  <a:t>237</a:t>
                </a:r>
                <a:endParaRPr lang="sk-SK" sz="1000" dirty="0"/>
              </a:p>
            </p:txBody>
          </p:sp>
          <p:sp>
            <p:nvSpPr>
              <p:cNvPr id="32" name="BlokTextu 31"/>
              <p:cNvSpPr txBox="1"/>
              <p:nvPr/>
            </p:nvSpPr>
            <p:spPr>
              <a:xfrm>
                <a:off x="6183074" y="5792360"/>
                <a:ext cx="470619" cy="40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1000" dirty="0" smtClean="0"/>
                  <a:t>110</a:t>
                </a:r>
              </a:p>
            </p:txBody>
          </p:sp>
          <p:sp>
            <p:nvSpPr>
              <p:cNvPr id="33" name="BlokTextu 32"/>
              <p:cNvSpPr txBox="1"/>
              <p:nvPr/>
            </p:nvSpPr>
            <p:spPr>
              <a:xfrm>
                <a:off x="6183074" y="6136681"/>
                <a:ext cx="470619" cy="40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1000" dirty="0" smtClean="0"/>
                  <a:t>140</a:t>
                </a:r>
              </a:p>
            </p:txBody>
          </p:sp>
          <p:sp>
            <p:nvSpPr>
              <p:cNvPr id="34" name="Obdĺžnik 33"/>
              <p:cNvSpPr/>
              <p:nvPr/>
            </p:nvSpPr>
            <p:spPr>
              <a:xfrm>
                <a:off x="5777556" y="4271247"/>
                <a:ext cx="1434772" cy="429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k-SK" sz="1100" dirty="0" err="1" smtClean="0"/>
                  <a:t>Altitude</a:t>
                </a:r>
                <a:r>
                  <a:rPr lang="sk-SK" sz="1100" dirty="0" smtClean="0"/>
                  <a:t> (m </a:t>
                </a:r>
                <a:r>
                  <a:rPr lang="sk-SK" sz="1100" dirty="0" err="1" smtClean="0"/>
                  <a:t>a.s.l</a:t>
                </a:r>
                <a:r>
                  <a:rPr lang="sk-SK" sz="1100" dirty="0" smtClean="0"/>
                  <a:t>.)</a:t>
                </a:r>
                <a:endParaRPr lang="sk-SK" sz="1100" dirty="0"/>
              </a:p>
            </p:txBody>
          </p:sp>
        </p:grpSp>
      </p:grpSp>
      <p:grpSp>
        <p:nvGrpSpPr>
          <p:cNvPr id="11" name="Gruppo 33"/>
          <p:cNvGrpSpPr/>
          <p:nvPr/>
        </p:nvGrpSpPr>
        <p:grpSpPr>
          <a:xfrm>
            <a:off x="294535" y="265702"/>
            <a:ext cx="4054087" cy="1200329"/>
            <a:chOff x="6651297" y="791975"/>
            <a:chExt cx="3962340" cy="1168821"/>
          </a:xfrm>
        </p:grpSpPr>
        <p:sp>
          <p:nvSpPr>
            <p:cNvPr id="12" name="CasellaDiTesto 50"/>
            <p:cNvSpPr txBox="1"/>
            <p:nvPr/>
          </p:nvSpPr>
          <p:spPr>
            <a:xfrm>
              <a:off x="7123759" y="791975"/>
              <a:ext cx="3200400" cy="116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MAFIS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 pitchFamily="34" charset="0"/>
              </a:endParaRPr>
            </a:p>
          </p:txBody>
        </p:sp>
        <p:grpSp>
          <p:nvGrpSpPr>
            <p:cNvPr id="13" name="Gruppo 31"/>
            <p:cNvGrpSpPr>
              <a:grpSpLocks noChangeAspect="1"/>
            </p:cNvGrpSpPr>
            <p:nvPr/>
          </p:nvGrpSpPr>
          <p:grpSpPr>
            <a:xfrm>
              <a:off x="6651297" y="1051504"/>
              <a:ext cx="867231" cy="754791"/>
              <a:chOff x="6022057" y="1199815"/>
              <a:chExt cx="1050864" cy="914616"/>
            </a:xfrm>
          </p:grpSpPr>
          <p:sp>
            <p:nvSpPr>
              <p:cNvPr id="15" name="Oval 49"/>
              <p:cNvSpPr>
                <a:spLocks noChangeArrowheads="1"/>
              </p:cNvSpPr>
              <p:nvPr/>
            </p:nvSpPr>
            <p:spPr bwMode="auto">
              <a:xfrm>
                <a:off x="6022057" y="1373025"/>
                <a:ext cx="766119" cy="741406"/>
              </a:xfrm>
              <a:prstGeom prst="ellipse">
                <a:avLst/>
              </a:prstGeom>
              <a:gradFill>
                <a:gsLst>
                  <a:gs pos="0">
                    <a:srgbClr val="029676">
                      <a:lumMod val="75000"/>
                    </a:srgbClr>
                  </a:gs>
                  <a:gs pos="100000">
                    <a:srgbClr val="8AB833"/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52"/>
              <p:cNvSpPr>
                <a:spLocks noChangeArrowheads="1"/>
              </p:cNvSpPr>
              <p:nvPr/>
            </p:nvSpPr>
            <p:spPr bwMode="auto">
              <a:xfrm>
                <a:off x="6503432" y="1199815"/>
                <a:ext cx="569489" cy="543912"/>
              </a:xfrm>
              <a:prstGeom prst="ellipse">
                <a:avLst/>
              </a:prstGeom>
              <a:gradFill>
                <a:gsLst>
                  <a:gs pos="0">
                    <a:srgbClr val="C0CF3A">
                      <a:alpha val="85000"/>
                    </a:srgbClr>
                  </a:gs>
                  <a:gs pos="100000">
                    <a:srgbClr val="549E39">
                      <a:alpha val="70000"/>
                    </a:srgbClr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52"/>
              <p:cNvSpPr>
                <a:spLocks noChangeAspect="1" noChangeArrowheads="1"/>
              </p:cNvSpPr>
              <p:nvPr/>
            </p:nvSpPr>
            <p:spPr bwMode="auto">
              <a:xfrm>
                <a:off x="6609189" y="1572777"/>
                <a:ext cx="357976" cy="341899"/>
              </a:xfrm>
              <a:prstGeom prst="ellipse">
                <a:avLst/>
              </a:prstGeom>
              <a:gradFill>
                <a:gsLst>
                  <a:gs pos="0">
                    <a:srgbClr val="C0CF3A">
                      <a:alpha val="85000"/>
                    </a:srgbClr>
                  </a:gs>
                  <a:gs pos="100000">
                    <a:srgbClr val="549E39">
                      <a:alpha val="70000"/>
                    </a:srgbClr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" name="CasellaDiTesto 54"/>
            <p:cNvSpPr txBox="1"/>
            <p:nvPr/>
          </p:nvSpPr>
          <p:spPr>
            <a:xfrm>
              <a:off x="7307276" y="1689299"/>
              <a:ext cx="3306361" cy="2247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/>
                </a:rPr>
                <a:t>MULTIPLE ACTORS FOREST INFORMATION SERVICE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/>
              </a:endParaRPr>
            </a:p>
          </p:txBody>
        </p:sp>
      </p:grpSp>
      <p:sp>
        <p:nvSpPr>
          <p:cNvPr id="19" name="Obdĺžnik 18"/>
          <p:cNvSpPr/>
          <p:nvPr/>
        </p:nvSpPr>
        <p:spPr>
          <a:xfrm>
            <a:off x="5867980" y="333774"/>
            <a:ext cx="6221443" cy="11695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2F2E2E"/>
                </a:solidFill>
                <a:latin typeface="+mj-lt"/>
              </a:rPr>
              <a:t>Calculation of </a:t>
            </a:r>
            <a:r>
              <a:rPr lang="sk-SK" sz="1400" dirty="0" err="1" smtClean="0">
                <a:solidFill>
                  <a:srgbClr val="2F2E2E"/>
                </a:solidFill>
                <a:latin typeface="+mj-lt"/>
              </a:rPr>
              <a:t>Land</a:t>
            </a:r>
            <a:r>
              <a:rPr lang="sk-SK" sz="1400" dirty="0" smtClean="0">
                <a:solidFill>
                  <a:srgbClr val="2F2E2E"/>
                </a:solidFill>
                <a:latin typeface="+mj-lt"/>
              </a:rPr>
              <a:t> S</a:t>
            </a:r>
            <a:r>
              <a:rPr lang="en-GB" sz="1400" dirty="0" err="1" smtClean="0">
                <a:solidFill>
                  <a:srgbClr val="2F2E2E"/>
                </a:solidFill>
                <a:latin typeface="+mj-lt"/>
              </a:rPr>
              <a:t>urface</a:t>
            </a:r>
            <a:r>
              <a:rPr lang="en-GB" sz="1400" dirty="0" smtClean="0">
                <a:solidFill>
                  <a:srgbClr val="2F2E2E"/>
                </a:solidFill>
                <a:latin typeface="+mj-lt"/>
              </a:rPr>
              <a:t> </a:t>
            </a:r>
            <a:r>
              <a:rPr lang="sk-SK" sz="1400" dirty="0" smtClean="0">
                <a:solidFill>
                  <a:srgbClr val="2F2E2E"/>
                </a:solidFill>
                <a:latin typeface="+mj-lt"/>
              </a:rPr>
              <a:t>T</a:t>
            </a:r>
            <a:r>
              <a:rPr lang="en-GB" sz="1400" dirty="0" err="1" smtClean="0">
                <a:solidFill>
                  <a:srgbClr val="2F2E2E"/>
                </a:solidFill>
                <a:latin typeface="+mj-lt"/>
              </a:rPr>
              <a:t>emperature</a:t>
            </a:r>
            <a:r>
              <a:rPr lang="en-GB" sz="1400" dirty="0" smtClean="0">
                <a:solidFill>
                  <a:srgbClr val="2F2E2E"/>
                </a:solidFill>
                <a:latin typeface="+mj-lt"/>
              </a:rPr>
              <a:t> in cities using the example of </a:t>
            </a:r>
            <a:r>
              <a:rPr lang="en-GB" sz="1400" dirty="0" err="1" smtClean="0">
                <a:solidFill>
                  <a:srgbClr val="2F2E2E"/>
                </a:solidFill>
                <a:latin typeface="+mj-lt"/>
              </a:rPr>
              <a:t>Košice</a:t>
            </a:r>
            <a:r>
              <a:rPr lang="en-GB" sz="1400" dirty="0" smtClean="0">
                <a:solidFill>
                  <a:srgbClr val="2F2E2E"/>
                </a:solidFill>
                <a:latin typeface="+mj-lt"/>
              </a:rPr>
              <a:t> and Rome through custom, physic</a:t>
            </a:r>
            <a:r>
              <a:rPr lang="sk-SK" sz="1400" dirty="0" err="1" smtClean="0">
                <a:solidFill>
                  <a:srgbClr val="2F2E2E"/>
                </a:solidFill>
                <a:latin typeface="+mj-lt"/>
              </a:rPr>
              <a:t>ally</a:t>
            </a:r>
            <a:r>
              <a:rPr lang="en-GB" sz="1400" dirty="0" smtClean="0">
                <a:solidFill>
                  <a:srgbClr val="2F2E2E"/>
                </a:solidFill>
                <a:latin typeface="+mj-lt"/>
              </a:rPr>
              <a:t>-based models and 3D surface models</a:t>
            </a:r>
            <a:endParaRPr lang="sk-SK" sz="1400" dirty="0" smtClean="0">
              <a:solidFill>
                <a:srgbClr val="2F2E2E"/>
              </a:solidFill>
              <a:latin typeface="+mj-lt"/>
            </a:endParaRPr>
          </a:p>
          <a:p>
            <a:endParaRPr lang="sk-SK" sz="1400" dirty="0" smtClean="0">
              <a:solidFill>
                <a:srgbClr val="2F2E2E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2F2E2E"/>
                </a:solidFill>
                <a:latin typeface="+mj-lt"/>
              </a:rPr>
              <a:t>Testing new methodologies in geospatial analysis and remote sensing for mapping trees in cities and their impact on microclimate and quality of life.</a:t>
            </a:r>
            <a:endParaRPr lang="sk-SK" sz="1400" b="0" i="0" dirty="0" smtClean="0">
              <a:solidFill>
                <a:srgbClr val="2F2E2E"/>
              </a:solidFill>
              <a:effectLst/>
              <a:latin typeface="+mj-lt"/>
            </a:endParaRPr>
          </a:p>
        </p:txBody>
      </p:sp>
      <p:grpSp>
        <p:nvGrpSpPr>
          <p:cNvPr id="55" name="Skupina 54"/>
          <p:cNvGrpSpPr/>
          <p:nvPr/>
        </p:nvGrpSpPr>
        <p:grpSpPr>
          <a:xfrm>
            <a:off x="5867979" y="1771366"/>
            <a:ext cx="6384954" cy="4991476"/>
            <a:chOff x="5867979" y="1771366"/>
            <a:chExt cx="6384954" cy="4991476"/>
          </a:xfrm>
        </p:grpSpPr>
        <p:pic>
          <p:nvPicPr>
            <p:cNvPr id="36" name="Obrázok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7979" y="1771366"/>
              <a:ext cx="4166438" cy="4991476"/>
            </a:xfrm>
            <a:prstGeom prst="rect">
              <a:avLst/>
            </a:prstGeom>
          </p:spPr>
        </p:pic>
        <p:grpSp>
          <p:nvGrpSpPr>
            <p:cNvPr id="52" name="Skupina 51"/>
            <p:cNvGrpSpPr/>
            <p:nvPr/>
          </p:nvGrpSpPr>
          <p:grpSpPr>
            <a:xfrm>
              <a:off x="10088267" y="4531103"/>
              <a:ext cx="1868528" cy="2231739"/>
              <a:chOff x="10037339" y="4417201"/>
              <a:chExt cx="1868528" cy="2231739"/>
            </a:xfrm>
          </p:grpSpPr>
          <p:sp>
            <p:nvSpPr>
              <p:cNvPr id="37" name="Obdĺžnik 36"/>
              <p:cNvSpPr/>
              <p:nvPr/>
            </p:nvSpPr>
            <p:spPr>
              <a:xfrm>
                <a:off x="10037339" y="4417201"/>
                <a:ext cx="300470" cy="361373"/>
              </a:xfrm>
              <a:prstGeom prst="rect">
                <a:avLst/>
              </a:prstGeom>
              <a:solidFill>
                <a:srgbClr val="3F88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38" name="Obdĺžnik 37"/>
              <p:cNvSpPr/>
              <p:nvPr/>
            </p:nvSpPr>
            <p:spPr>
              <a:xfrm>
                <a:off x="10037339" y="4791274"/>
                <a:ext cx="300470" cy="361373"/>
              </a:xfrm>
              <a:prstGeom prst="rect">
                <a:avLst/>
              </a:prstGeom>
              <a:solidFill>
                <a:srgbClr val="8EDE47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39" name="Obdĺžnik 38"/>
              <p:cNvSpPr/>
              <p:nvPr/>
            </p:nvSpPr>
            <p:spPr>
              <a:xfrm>
                <a:off x="10037339" y="5165347"/>
                <a:ext cx="300470" cy="361373"/>
              </a:xfrm>
              <a:prstGeom prst="rect">
                <a:avLst/>
              </a:prstGeom>
              <a:solidFill>
                <a:srgbClr val="E07517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40" name="Obdĺžnik 39"/>
              <p:cNvSpPr/>
              <p:nvPr/>
            </p:nvSpPr>
            <p:spPr>
              <a:xfrm>
                <a:off x="10037339" y="5539421"/>
                <a:ext cx="300470" cy="361373"/>
              </a:xfrm>
              <a:prstGeom prst="rect">
                <a:avLst/>
              </a:prstGeom>
              <a:solidFill>
                <a:srgbClr val="B6B4B4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41" name="Obdĺžnik 40"/>
              <p:cNvSpPr/>
              <p:nvPr/>
            </p:nvSpPr>
            <p:spPr>
              <a:xfrm>
                <a:off x="10037339" y="5913494"/>
                <a:ext cx="300470" cy="361373"/>
              </a:xfrm>
              <a:prstGeom prst="rect">
                <a:avLst/>
              </a:prstGeom>
              <a:solidFill>
                <a:srgbClr val="D7191C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42" name="Obdĺžnik 41"/>
              <p:cNvSpPr/>
              <p:nvPr/>
            </p:nvSpPr>
            <p:spPr>
              <a:xfrm>
                <a:off x="10037339" y="6287567"/>
                <a:ext cx="300470" cy="361373"/>
              </a:xfrm>
              <a:prstGeom prst="rect">
                <a:avLst/>
              </a:prstGeom>
              <a:solidFill>
                <a:srgbClr val="2B83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  <p:sp>
            <p:nvSpPr>
              <p:cNvPr id="43" name="BlokTextu 42"/>
              <p:cNvSpPr txBox="1"/>
              <p:nvPr/>
            </p:nvSpPr>
            <p:spPr>
              <a:xfrm>
                <a:off x="10337809" y="4429608"/>
                <a:ext cx="48442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Trees</a:t>
                </a:r>
                <a:endParaRPr lang="sk-SK" sz="1000" dirty="0"/>
              </a:p>
            </p:txBody>
          </p:sp>
          <p:sp>
            <p:nvSpPr>
              <p:cNvPr id="44" name="BlokTextu 43"/>
              <p:cNvSpPr txBox="1"/>
              <p:nvPr/>
            </p:nvSpPr>
            <p:spPr>
              <a:xfrm>
                <a:off x="10337809" y="4791274"/>
                <a:ext cx="15680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Shrubs and low vegetation</a:t>
                </a:r>
                <a:endParaRPr lang="sk-SK" sz="1000" dirty="0"/>
              </a:p>
            </p:txBody>
          </p:sp>
          <p:sp>
            <p:nvSpPr>
              <p:cNvPr id="45" name="BlokTextu 44"/>
              <p:cNvSpPr txBox="1"/>
              <p:nvPr/>
            </p:nvSpPr>
            <p:spPr>
              <a:xfrm>
                <a:off x="10337809" y="5181580"/>
                <a:ext cx="65114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Bare soil</a:t>
                </a:r>
                <a:endParaRPr lang="sk-SK" sz="1000" dirty="0"/>
              </a:p>
            </p:txBody>
          </p:sp>
          <p:sp>
            <p:nvSpPr>
              <p:cNvPr id="46" name="BlokTextu 45"/>
              <p:cNvSpPr txBox="1"/>
              <p:nvPr/>
            </p:nvSpPr>
            <p:spPr>
              <a:xfrm>
                <a:off x="10337809" y="5940291"/>
                <a:ext cx="101747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/>
                  <a:t>Buildings</a:t>
                </a:r>
                <a:endParaRPr lang="sk-SK" sz="1000" dirty="0"/>
              </a:p>
            </p:txBody>
          </p:sp>
          <p:sp>
            <p:nvSpPr>
              <p:cNvPr id="47" name="BlokTextu 46"/>
              <p:cNvSpPr txBox="1"/>
              <p:nvPr/>
            </p:nvSpPr>
            <p:spPr>
              <a:xfrm>
                <a:off x="10337809" y="5551388"/>
                <a:ext cx="59663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Asphalt</a:t>
                </a:r>
                <a:endParaRPr lang="sk-SK" sz="1000" dirty="0" smtClean="0"/>
              </a:p>
            </p:txBody>
          </p:sp>
          <p:sp>
            <p:nvSpPr>
              <p:cNvPr id="48" name="BlokTextu 47"/>
              <p:cNvSpPr txBox="1"/>
              <p:nvPr/>
            </p:nvSpPr>
            <p:spPr>
              <a:xfrm>
                <a:off x="10337809" y="6314364"/>
                <a:ext cx="52770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Water</a:t>
                </a:r>
                <a:endParaRPr lang="sk-SK" sz="1000" dirty="0"/>
              </a:p>
            </p:txBody>
          </p:sp>
        </p:grpSp>
        <p:sp>
          <p:nvSpPr>
            <p:cNvPr id="49" name="BlokTextu 48"/>
            <p:cNvSpPr txBox="1"/>
            <p:nvPr/>
          </p:nvSpPr>
          <p:spPr>
            <a:xfrm>
              <a:off x="9990743" y="3271292"/>
              <a:ext cx="22621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Land cover</a:t>
              </a:r>
            </a:p>
            <a:p>
              <a:r>
                <a:rPr lang="en-GB" sz="1200" dirty="0" smtClean="0"/>
                <a:t>Source: </a:t>
              </a:r>
              <a:r>
                <a:rPr lang="en-GB" sz="1200" dirty="0" err="1" smtClean="0"/>
                <a:t>WorldView</a:t>
              </a:r>
              <a:endParaRPr lang="en-GB" sz="1200" dirty="0" smtClean="0"/>
            </a:p>
            <a:p>
              <a:r>
                <a:rPr lang="sk-SK" sz="1200" dirty="0" err="1" smtClean="0"/>
                <a:t>Date</a:t>
              </a:r>
              <a:r>
                <a:rPr lang="sk-SK" sz="1200" dirty="0" smtClean="0"/>
                <a:t> </a:t>
              </a:r>
              <a:r>
                <a:rPr lang="en-GB" sz="1200" dirty="0" smtClean="0"/>
                <a:t>&amp; </a:t>
              </a:r>
              <a:r>
                <a:rPr lang="sk-SK" sz="1200" dirty="0" err="1" smtClean="0"/>
                <a:t>Time</a:t>
              </a:r>
              <a:r>
                <a:rPr lang="sk-SK" sz="1200" dirty="0" smtClean="0"/>
                <a:t>: 4 </a:t>
              </a:r>
              <a:r>
                <a:rPr lang="en-GB" sz="1200" dirty="0" smtClean="0"/>
                <a:t>September</a:t>
              </a:r>
              <a:r>
                <a:rPr lang="sk-SK" sz="1200" dirty="0" smtClean="0"/>
                <a:t> 2021,</a:t>
              </a:r>
              <a:r>
                <a:rPr lang="en-GB" sz="1200" dirty="0" smtClean="0"/>
                <a:t> </a:t>
              </a:r>
              <a:r>
                <a:rPr lang="sk-SK" sz="1200" dirty="0" smtClean="0"/>
                <a:t>11:</a:t>
              </a:r>
              <a:r>
                <a:rPr lang="en-GB" sz="1200" dirty="0" smtClean="0"/>
                <a:t>25</a:t>
              </a:r>
              <a:r>
                <a:rPr lang="sk-SK" sz="1200" dirty="0" smtClean="0"/>
                <a:t> CET (9:</a:t>
              </a:r>
              <a:r>
                <a:rPr lang="en-GB" sz="1200" dirty="0" smtClean="0"/>
                <a:t>25</a:t>
              </a:r>
              <a:r>
                <a:rPr lang="sk-SK" sz="1200" dirty="0" smtClean="0"/>
                <a:t> GMT)</a:t>
              </a:r>
            </a:p>
            <a:p>
              <a:r>
                <a:rPr lang="sk-SK" sz="1200" dirty="0" err="1" smtClean="0"/>
                <a:t>Resolution</a:t>
              </a:r>
              <a:r>
                <a:rPr lang="sk-SK" sz="1200" dirty="0" smtClean="0"/>
                <a:t>: 0.3 m</a:t>
              </a:r>
              <a:endParaRPr lang="en-GB" sz="1200" dirty="0" smtClean="0"/>
            </a:p>
            <a:p>
              <a:endParaRPr lang="sk-SK" sz="1200" dirty="0" smtClean="0"/>
            </a:p>
            <a:p>
              <a:endParaRPr lang="sk-SK" sz="1200" dirty="0" smtClean="0"/>
            </a:p>
          </p:txBody>
        </p:sp>
      </p:grpSp>
      <p:sp>
        <p:nvSpPr>
          <p:cNvPr id="50" name="BlokTextu 49"/>
          <p:cNvSpPr txBox="1"/>
          <p:nvPr/>
        </p:nvSpPr>
        <p:spPr>
          <a:xfrm>
            <a:off x="10088268" y="1986084"/>
            <a:ext cx="200115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k-SK" b="1" dirty="0" smtClean="0">
                <a:solidFill>
                  <a:schemeClr val="bg1"/>
                </a:solidFill>
              </a:rPr>
              <a:t>The City of </a:t>
            </a:r>
            <a:r>
              <a:rPr lang="sk-SK" b="1" dirty="0" err="1" smtClean="0">
                <a:solidFill>
                  <a:schemeClr val="bg1"/>
                </a:solidFill>
              </a:rPr>
              <a:t>Rome</a:t>
            </a:r>
            <a:endParaRPr lang="sk-SK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94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ĺžnik 53"/>
          <p:cNvSpPr/>
          <p:nvPr/>
        </p:nvSpPr>
        <p:spPr>
          <a:xfrm>
            <a:off x="112066" y="168976"/>
            <a:ext cx="514573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dirty="0" smtClean="0">
                <a:solidFill>
                  <a:srgbClr val="545454"/>
                </a:solidFill>
              </a:rPr>
              <a:t>URBANA</a:t>
            </a:r>
            <a:endParaRPr lang="sk-SK" sz="7200" b="1" dirty="0" smtClean="0">
              <a:solidFill>
                <a:srgbClr val="545454"/>
              </a:solidFill>
            </a:endParaRPr>
          </a:p>
          <a:p>
            <a:r>
              <a:rPr lang="sk-SK" sz="1400" dirty="0" smtClean="0">
                <a:solidFill>
                  <a:srgbClr val="545454"/>
                </a:solidFill>
              </a:rPr>
              <a:t>A</a:t>
            </a:r>
            <a:endParaRPr lang="en-GB" sz="1400" dirty="0" smtClean="0">
              <a:solidFill>
                <a:srgbClr val="545454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5156200" y="333774"/>
            <a:ext cx="6933224" cy="307777"/>
          </a:xfrm>
          <a:prstGeom prst="rect">
            <a:avLst/>
          </a:prstGeom>
          <a:ln>
            <a:solidFill>
              <a:srgbClr val="54545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M</a:t>
            </a:r>
            <a:r>
              <a:rPr lang="en-GB" sz="1400" dirty="0" err="1" smtClean="0">
                <a:solidFill>
                  <a:srgbClr val="545454"/>
                </a:solidFill>
                <a:latin typeface="+mj-lt"/>
              </a:rPr>
              <a:t>odelling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en-GB" sz="1400" dirty="0">
                <a:solidFill>
                  <a:srgbClr val="545454"/>
                </a:solidFill>
                <a:latin typeface="+mj-lt"/>
              </a:rPr>
              <a:t>heat stress on urban 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population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in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the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cities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Košice and Bratislava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</a:t>
            </a:r>
            <a:endParaRPr lang="sk-SK" sz="1400" b="0" i="0" dirty="0" smtClean="0">
              <a:solidFill>
                <a:srgbClr val="545454"/>
              </a:solidFill>
              <a:effectLst/>
              <a:latin typeface="+mj-lt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F063C4E-D997-9C77-356A-65292B7E7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66" y="1584748"/>
            <a:ext cx="4057592" cy="553455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D92F98D-BE90-2EC6-C5A9-BB69772A7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9269" y="1584748"/>
            <a:ext cx="4057593" cy="553455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ADEC9487-B54C-458E-4263-9B96BFCE5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6473" y="1584748"/>
            <a:ext cx="4057592" cy="553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31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4D73-A05A-C404-5227-3DED3352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0" y="154800"/>
            <a:ext cx="11976589" cy="565200"/>
          </a:xfrm>
          <a:solidFill>
            <a:srgbClr val="545454"/>
          </a:solidFill>
        </p:spPr>
        <p:txBody>
          <a:bodyPr/>
          <a:lstStyle/>
          <a:p>
            <a:r>
              <a:rPr lang="en-GB" dirty="0"/>
              <a:t>Study </a:t>
            </a:r>
            <a:r>
              <a:rPr lang="en-GB" dirty="0" smtClean="0"/>
              <a:t>Programmes</a:t>
            </a:r>
            <a:endParaRPr lang="en-GB" dirty="0"/>
          </a:p>
        </p:txBody>
      </p:sp>
      <p:pic>
        <p:nvPicPr>
          <p:cNvPr id="5" name="Picture 2" descr="Opis fotky nie je k dispozícii.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399" y="3085773"/>
            <a:ext cx="10907898" cy="30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5848233" y="1006047"/>
            <a:ext cx="6095208" cy="142725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1931" fontAlgn="base">
              <a:spcBef>
                <a:spcPct val="0"/>
              </a:spcBef>
              <a:spcAft>
                <a:spcPts val="598"/>
              </a:spcAft>
              <a:buClr>
                <a:srgbClr val="003249"/>
              </a:buClr>
            </a:pPr>
            <a:r>
              <a:rPr lang="en-GB" sz="1795" b="1" dirty="0">
                <a:solidFill>
                  <a:srgbClr val="003249"/>
                </a:solidFill>
                <a:latin typeface="Arial" panose="020B0604020202020204"/>
              </a:rPr>
              <a:t>Joint degree study</a:t>
            </a:r>
          </a:p>
          <a:p>
            <a:pPr marL="284978" indent="-284978" defTabSz="911931" fontAlgn="base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003249"/>
                </a:solidFill>
                <a:latin typeface="Arial" panose="020B0604020202020204"/>
              </a:rPr>
              <a:t>BSc., Geography with other Science </a:t>
            </a:r>
            <a:br>
              <a:rPr lang="en-GB" sz="1596" dirty="0">
                <a:solidFill>
                  <a:srgbClr val="003249"/>
                </a:solidFill>
                <a:latin typeface="Arial" panose="020B0604020202020204"/>
              </a:rPr>
            </a:br>
            <a:r>
              <a:rPr lang="en-GB" sz="1596" dirty="0">
                <a:solidFill>
                  <a:srgbClr val="E7E8E3">
                    <a:lumMod val="75000"/>
                  </a:srgbClr>
                </a:solidFill>
                <a:latin typeface="Arial" panose="020B0604020202020204"/>
              </a:rPr>
              <a:t>(e.g. Mathematics, Computer Science, Physics, Biology, Chemistry, Slovak, German, English language, History)</a:t>
            </a:r>
          </a:p>
          <a:p>
            <a:pPr marL="284978" indent="-284978" defTabSz="911931" fontAlgn="base">
              <a:buClr>
                <a:srgbClr val="003249"/>
              </a:buClr>
              <a:buFont typeface="Arial" panose="020B0604020202020204" pitchFamily="34" charset="0"/>
              <a:buChar char="•"/>
            </a:pPr>
            <a:r>
              <a:rPr lang="en-GB" sz="1596" dirty="0" err="1">
                <a:solidFill>
                  <a:srgbClr val="003249"/>
                </a:solidFill>
                <a:latin typeface="Arial" panose="020B0604020202020204"/>
              </a:rPr>
              <a:t>Msc</a:t>
            </a:r>
            <a:r>
              <a:rPr lang="en-GB" sz="1596" dirty="0">
                <a:solidFill>
                  <a:srgbClr val="003249"/>
                </a:solidFill>
                <a:latin typeface="Arial" panose="020B0604020202020204"/>
              </a:rPr>
              <a:t>. Geography teaching</a:t>
            </a:r>
          </a:p>
        </p:txBody>
      </p:sp>
      <p:sp>
        <p:nvSpPr>
          <p:cNvPr id="7" name="Obdĺžnik 6"/>
          <p:cNvSpPr/>
          <p:nvPr/>
        </p:nvSpPr>
        <p:spPr>
          <a:xfrm>
            <a:off x="3836994" y="6151840"/>
            <a:ext cx="4022477" cy="276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931" fontAlgn="base">
              <a:buClr>
                <a:srgbClr val="003249"/>
              </a:buClr>
            </a:pPr>
            <a:r>
              <a:rPr lang="en-GB" sz="1197" u="sng" dirty="0">
                <a:solidFill>
                  <a:srgbClr val="003249"/>
                </a:solidFill>
                <a:latin typeface="Verdana" pitchFamily="34" charset="0"/>
              </a:rPr>
              <a:t>https://studijne-programy.upjs.sk/en/faculty/PF  </a:t>
            </a:r>
          </a:p>
        </p:txBody>
      </p:sp>
      <p:sp>
        <p:nvSpPr>
          <p:cNvPr id="8" name="Obdĺžnik 7"/>
          <p:cNvSpPr/>
          <p:nvPr/>
        </p:nvSpPr>
        <p:spPr>
          <a:xfrm>
            <a:off x="481284" y="2162463"/>
            <a:ext cx="4027587" cy="308838"/>
          </a:xfrm>
          <a:prstGeom prst="rect">
            <a:avLst/>
          </a:prstGeom>
          <a:noFill/>
          <a:ln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endParaRPr lang="en-GB" sz="1795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9" name="Šípka nadol 8"/>
          <p:cNvSpPr/>
          <p:nvPr/>
        </p:nvSpPr>
        <p:spPr>
          <a:xfrm>
            <a:off x="2393754" y="2516811"/>
            <a:ext cx="202646" cy="210443"/>
          </a:xfrm>
          <a:prstGeom prst="downArrow">
            <a:avLst/>
          </a:prstGeom>
          <a:solidFill>
            <a:schemeClr val="accent6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endParaRPr lang="en-GB" sz="1795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E0C3-393B-680A-1B05-207C497AD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997249"/>
            <a:ext cx="11724440" cy="5116705"/>
          </a:xfrm>
        </p:spPr>
        <p:txBody>
          <a:bodyPr/>
          <a:lstStyle/>
          <a:p>
            <a:pPr>
              <a:spcAft>
                <a:spcPts val="598"/>
              </a:spcAft>
              <a:buClr>
                <a:schemeClr val="tx1"/>
              </a:buClr>
            </a:pPr>
            <a:r>
              <a:rPr lang="en-GB" b="1" dirty="0">
                <a:solidFill>
                  <a:schemeClr val="tx1"/>
                </a:solidFill>
              </a:rPr>
              <a:t>Single degree study</a:t>
            </a:r>
          </a:p>
          <a:p>
            <a:pPr marL="284978" indent="-284978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chemeClr val="tx1"/>
                </a:solidFill>
              </a:rPr>
              <a:t>BSc. Geography and Geoinformatics </a:t>
            </a:r>
          </a:p>
          <a:p>
            <a:pPr marL="284978" indent="-284978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chemeClr val="tx1"/>
                </a:solidFill>
              </a:rPr>
              <a:t>MSc. Geography and Geoinformatics </a:t>
            </a:r>
          </a:p>
          <a:p>
            <a:pPr marL="284978" indent="-284978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chemeClr val="tx1"/>
                </a:solidFill>
              </a:rPr>
              <a:t>PhD. Geoinformatics and Remote Sensing</a:t>
            </a:r>
            <a:endParaRPr lang="sk-SK" sz="1596" dirty="0">
              <a:solidFill>
                <a:schemeClr val="tx1"/>
              </a:solidFill>
            </a:endParaRPr>
          </a:p>
          <a:p>
            <a:pPr marL="284978" indent="-284978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sk-SK" sz="1097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  <a:buClr>
                <a:schemeClr val="tx1"/>
              </a:buClr>
            </a:pPr>
            <a:r>
              <a:rPr lang="sk-SK" sz="1596" dirty="0">
                <a:solidFill>
                  <a:schemeClr val="accent2">
                    <a:lumMod val="50000"/>
                  </a:schemeClr>
                </a:solidFill>
              </a:rPr>
              <a:t>   T</a:t>
            </a:r>
            <a:r>
              <a:rPr lang="en-GB" sz="1596" dirty="0">
                <a:solidFill>
                  <a:schemeClr val="accent2">
                    <a:lumMod val="50000"/>
                  </a:schemeClr>
                </a:solidFill>
              </a:rPr>
              <a:t>he first and only accredited PhD. study program of this specialization in Slovakia</a:t>
            </a:r>
            <a:r>
              <a:rPr lang="sk-SK" sz="1596" dirty="0">
                <a:solidFill>
                  <a:schemeClr val="accent2">
                    <a:lumMod val="50000"/>
                  </a:schemeClr>
                </a:solidFill>
              </a:rPr>
              <a:t> (to </a:t>
            </a:r>
            <a:r>
              <a:rPr lang="sk-SK" sz="1596" dirty="0" err="1">
                <a:solidFill>
                  <a:schemeClr val="accent2">
                    <a:lumMod val="50000"/>
                  </a:schemeClr>
                </a:solidFill>
              </a:rPr>
              <a:t>date</a:t>
            </a:r>
            <a:r>
              <a:rPr lang="sk-SK" sz="1596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GB" sz="1596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1197"/>
              </a:spcAft>
              <a:buClr>
                <a:schemeClr val="tx1"/>
              </a:buClr>
            </a:pPr>
            <a:endParaRPr lang="en-GB" sz="100" dirty="0">
              <a:solidFill>
                <a:schemeClr val="tx1"/>
              </a:solidFill>
            </a:endParaRPr>
          </a:p>
          <a:p>
            <a:pPr marL="284978" indent="-284978">
              <a:spcAft>
                <a:spcPts val="1197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9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100B1-2574-739F-45E7-1BB85ECB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0" y="154800"/>
            <a:ext cx="11614041" cy="565200"/>
          </a:xfrm>
          <a:solidFill>
            <a:srgbClr val="545454"/>
          </a:solidFill>
        </p:spPr>
        <p:txBody>
          <a:bodyPr/>
          <a:lstStyle/>
          <a:p>
            <a:r>
              <a:rPr lang="en-GB" dirty="0"/>
              <a:t>PUBLIC OUTREACH</a:t>
            </a:r>
          </a:p>
        </p:txBody>
      </p:sp>
      <p:sp>
        <p:nvSpPr>
          <p:cNvPr id="8" name="Zástupný objekt pre obsah 2"/>
          <p:cNvSpPr>
            <a:spLocks noGrp="1"/>
          </p:cNvSpPr>
          <p:nvPr>
            <p:ph idx="1"/>
          </p:nvPr>
        </p:nvSpPr>
        <p:spPr>
          <a:xfrm>
            <a:off x="576269" y="1472775"/>
            <a:ext cx="6923256" cy="4339472"/>
          </a:xfrm>
        </p:spPr>
        <p:txBody>
          <a:bodyPr>
            <a:normAutofit/>
          </a:bodyPr>
          <a:lstStyle/>
          <a:p>
            <a:r>
              <a:rPr lang="sk-SK" b="1" dirty="0" err="1">
                <a:solidFill>
                  <a:srgbClr val="003249"/>
                </a:solidFill>
              </a:rPr>
              <a:t>Summer</a:t>
            </a:r>
            <a:r>
              <a:rPr lang="sk-SK" b="1" dirty="0">
                <a:solidFill>
                  <a:srgbClr val="003249"/>
                </a:solidFill>
              </a:rPr>
              <a:t> </a:t>
            </a:r>
            <a:r>
              <a:rPr lang="sk-SK" b="1" dirty="0" err="1">
                <a:solidFill>
                  <a:srgbClr val="003249"/>
                </a:solidFill>
              </a:rPr>
              <a:t>schools</a:t>
            </a:r>
            <a:endParaRPr lang="sk-SK" b="1" dirty="0">
              <a:solidFill>
                <a:srgbClr val="003249"/>
              </a:solidFill>
            </a:endParaRP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k-SK" sz="1596" dirty="0" err="1"/>
              <a:t>Int</a:t>
            </a:r>
            <a:r>
              <a:rPr lang="sk-SK" sz="1596" dirty="0"/>
              <a:t>. </a:t>
            </a:r>
            <a:r>
              <a:rPr lang="sk-SK" sz="1596" dirty="0" err="1"/>
              <a:t>Rem</a:t>
            </a:r>
            <a:r>
              <a:rPr lang="sk-SK" sz="1596" dirty="0"/>
              <a:t>. </a:t>
            </a:r>
            <a:r>
              <a:rPr lang="sk-SK" sz="1596" dirty="0" err="1"/>
              <a:t>Sens</a:t>
            </a:r>
            <a:r>
              <a:rPr lang="sk-SK" sz="1596" dirty="0"/>
              <a:t>. </a:t>
            </a:r>
            <a:r>
              <a:rPr lang="sk-SK" sz="1596" dirty="0" err="1"/>
              <a:t>Summer</a:t>
            </a:r>
            <a:r>
              <a:rPr lang="sk-SK" sz="1596" dirty="0"/>
              <a:t> </a:t>
            </a:r>
            <a:r>
              <a:rPr lang="sk-SK" sz="1596" dirty="0" err="1"/>
              <a:t>School</a:t>
            </a:r>
            <a:r>
              <a:rPr lang="sk-SK" sz="1596" dirty="0"/>
              <a:t>, Univ. </a:t>
            </a:r>
            <a:r>
              <a:rPr lang="sk-SK" sz="1596" dirty="0" err="1"/>
              <a:t>Cagliari</a:t>
            </a:r>
            <a:r>
              <a:rPr lang="sk-SK" sz="1596" dirty="0"/>
              <a:t> (07/2023) </a:t>
            </a: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k-SK" sz="1596" dirty="0"/>
              <a:t>Workshop on </a:t>
            </a:r>
            <a:r>
              <a:rPr lang="sk-SK" sz="1596" dirty="0" err="1"/>
              <a:t>Lidar</a:t>
            </a:r>
            <a:r>
              <a:rPr lang="sk-SK" sz="1596" dirty="0"/>
              <a:t> </a:t>
            </a:r>
            <a:r>
              <a:rPr lang="sk-SK" sz="1596" dirty="0" err="1"/>
              <a:t>mapping</a:t>
            </a:r>
            <a:r>
              <a:rPr lang="sk-SK" sz="1596" dirty="0"/>
              <a:t>/</a:t>
            </a:r>
            <a:r>
              <a:rPr lang="sk-SK" sz="1596" dirty="0" err="1"/>
              <a:t>Sentinel</a:t>
            </a:r>
            <a:r>
              <a:rPr lang="sk-SK" sz="1596" dirty="0"/>
              <a:t> 3 Odra </a:t>
            </a:r>
            <a:r>
              <a:rPr lang="sk-SK" sz="1596" dirty="0" err="1"/>
              <a:t>river</a:t>
            </a:r>
            <a:r>
              <a:rPr lang="sk-SK" sz="1596" dirty="0"/>
              <a:t>, </a:t>
            </a:r>
            <a:br>
              <a:rPr lang="sk-SK" sz="1596" dirty="0"/>
            </a:br>
            <a:r>
              <a:rPr lang="sk-SK" sz="1596" dirty="0"/>
              <a:t>Univ. </a:t>
            </a:r>
            <a:r>
              <a:rPr lang="sk-SK" sz="1596" dirty="0" err="1"/>
              <a:t>Wroclaw</a:t>
            </a:r>
            <a:r>
              <a:rPr lang="sk-SK" sz="1596" dirty="0"/>
              <a:t> (10/2023) </a:t>
            </a: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k-SK" sz="1596" dirty="0"/>
              <a:t>E</a:t>
            </a:r>
            <a:r>
              <a:rPr lang="en-US" sz="1596" dirty="0" err="1"/>
              <a:t>xploring</a:t>
            </a:r>
            <a:r>
              <a:rPr lang="en-US" sz="1596" dirty="0"/>
              <a:t> the landscape with dynamic visualization, </a:t>
            </a:r>
            <a:r>
              <a:rPr lang="sk-SK" sz="1596" dirty="0"/>
              <a:t/>
            </a:r>
            <a:br>
              <a:rPr lang="sk-SK" sz="1596" dirty="0"/>
            </a:br>
            <a:r>
              <a:rPr lang="en-US" sz="1596" dirty="0"/>
              <a:t>tangible interaction, and UAV-</a:t>
            </a:r>
            <a:r>
              <a:rPr lang="en-US" sz="1596" dirty="0" err="1"/>
              <a:t>lidar</a:t>
            </a:r>
            <a:r>
              <a:rPr lang="sk-SK" sz="1596" dirty="0"/>
              <a:t> (07/2019)</a:t>
            </a:r>
          </a:p>
          <a:p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427"/>
          <a:stretch/>
        </p:blipFill>
        <p:spPr>
          <a:xfrm>
            <a:off x="7358579" y="4016663"/>
            <a:ext cx="4470873" cy="2355796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7358579" y="996172"/>
            <a:ext cx="4470875" cy="2838120"/>
            <a:chOff x="7243707" y="237683"/>
            <a:chExt cx="4802025" cy="3106013"/>
          </a:xfrm>
        </p:grpSpPr>
        <p:pic>
          <p:nvPicPr>
            <p:cNvPr id="11" name="Obrázok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708" y="1760248"/>
              <a:ext cx="2810854" cy="1583448"/>
            </a:xfrm>
            <a:prstGeom prst="rect">
              <a:avLst/>
            </a:prstGeom>
          </p:spPr>
        </p:pic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707" y="237683"/>
              <a:ext cx="2810854" cy="1496927"/>
            </a:xfrm>
            <a:prstGeom prst="rect">
              <a:avLst/>
            </a:prstGeom>
          </p:spPr>
        </p:pic>
        <p:pic>
          <p:nvPicPr>
            <p:cNvPr id="13" name="Obrázok 1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7495" y="237683"/>
              <a:ext cx="1958235" cy="1252301"/>
            </a:xfrm>
            <a:prstGeom prst="rect">
              <a:avLst/>
            </a:prstGeom>
          </p:spPr>
        </p:pic>
        <p:pic>
          <p:nvPicPr>
            <p:cNvPr id="14" name="Obrázok 1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7497" y="1435436"/>
              <a:ext cx="1958235" cy="1905712"/>
            </a:xfrm>
            <a:prstGeom prst="rect">
              <a:avLst/>
            </a:prstGeom>
          </p:spPr>
        </p:pic>
      </p:grpSp>
      <p:pic>
        <p:nvPicPr>
          <p:cNvPr id="15" name="Picture 2" descr="Opis fotky nie je k dispozícii.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89"/>
          <a:stretch/>
        </p:blipFill>
        <p:spPr bwMode="auto">
          <a:xfrm>
            <a:off x="718120" y="3424864"/>
            <a:ext cx="5579101" cy="283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adpis 1"/>
          <p:cNvSpPr txBox="1">
            <a:spLocks/>
          </p:cNvSpPr>
          <p:nvPr/>
        </p:nvSpPr>
        <p:spPr>
          <a:xfrm>
            <a:off x="215411" y="572180"/>
            <a:ext cx="9499026" cy="1321948"/>
          </a:xfrm>
          <a:prstGeom prst="rect">
            <a:avLst/>
          </a:prstGeom>
        </p:spPr>
        <p:txBody>
          <a:bodyPr vert="horz" lIns="91191" tIns="45595" rIns="91191" bIns="4559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4978" indent="-284978" defTabSz="911931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sz="1795" b="1" dirty="0">
              <a:solidFill>
                <a:srgbClr val="003249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9263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lokTextu 97"/>
          <p:cNvSpPr txBox="1"/>
          <p:nvPr/>
        </p:nvSpPr>
        <p:spPr>
          <a:xfrm>
            <a:off x="10088268" y="1977538"/>
            <a:ext cx="200115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k-SK" b="1" dirty="0" smtClean="0">
                <a:solidFill>
                  <a:schemeClr val="bg1"/>
                </a:solidFill>
              </a:rPr>
              <a:t>The City of </a:t>
            </a:r>
            <a:r>
              <a:rPr lang="sk-SK" b="1" dirty="0" err="1" smtClean="0">
                <a:solidFill>
                  <a:schemeClr val="bg1"/>
                </a:solidFill>
              </a:rPr>
              <a:t>Rome</a:t>
            </a:r>
            <a:endParaRPr lang="sk-SK" b="1" dirty="0" smtClean="0">
              <a:solidFill>
                <a:schemeClr val="bg1"/>
              </a:solidFill>
            </a:endParaRPr>
          </a:p>
        </p:txBody>
      </p:sp>
      <p:grpSp>
        <p:nvGrpSpPr>
          <p:cNvPr id="11" name="Gruppo 33"/>
          <p:cNvGrpSpPr/>
          <p:nvPr/>
        </p:nvGrpSpPr>
        <p:grpSpPr>
          <a:xfrm>
            <a:off x="294535" y="265702"/>
            <a:ext cx="4054087" cy="1200329"/>
            <a:chOff x="6651297" y="791975"/>
            <a:chExt cx="3962340" cy="1168821"/>
          </a:xfrm>
        </p:grpSpPr>
        <p:sp>
          <p:nvSpPr>
            <p:cNvPr id="12" name="CasellaDiTesto 50"/>
            <p:cNvSpPr txBox="1"/>
            <p:nvPr/>
          </p:nvSpPr>
          <p:spPr>
            <a:xfrm>
              <a:off x="7123759" y="791975"/>
              <a:ext cx="3200400" cy="116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MAFIS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 pitchFamily="34" charset="0"/>
              </a:endParaRPr>
            </a:p>
          </p:txBody>
        </p:sp>
        <p:grpSp>
          <p:nvGrpSpPr>
            <p:cNvPr id="13" name="Gruppo 31"/>
            <p:cNvGrpSpPr>
              <a:grpSpLocks noChangeAspect="1"/>
            </p:cNvGrpSpPr>
            <p:nvPr/>
          </p:nvGrpSpPr>
          <p:grpSpPr>
            <a:xfrm>
              <a:off x="6651297" y="1051504"/>
              <a:ext cx="867231" cy="754791"/>
              <a:chOff x="6022057" y="1199815"/>
              <a:chExt cx="1050864" cy="914616"/>
            </a:xfrm>
          </p:grpSpPr>
          <p:sp>
            <p:nvSpPr>
              <p:cNvPr id="15" name="Oval 49"/>
              <p:cNvSpPr>
                <a:spLocks noChangeArrowheads="1"/>
              </p:cNvSpPr>
              <p:nvPr/>
            </p:nvSpPr>
            <p:spPr bwMode="auto">
              <a:xfrm>
                <a:off x="6022057" y="1373025"/>
                <a:ext cx="766119" cy="741406"/>
              </a:xfrm>
              <a:prstGeom prst="ellipse">
                <a:avLst/>
              </a:prstGeom>
              <a:gradFill>
                <a:gsLst>
                  <a:gs pos="0">
                    <a:srgbClr val="029676">
                      <a:lumMod val="75000"/>
                    </a:srgbClr>
                  </a:gs>
                  <a:gs pos="100000">
                    <a:srgbClr val="8AB833"/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52"/>
              <p:cNvSpPr>
                <a:spLocks noChangeArrowheads="1"/>
              </p:cNvSpPr>
              <p:nvPr/>
            </p:nvSpPr>
            <p:spPr bwMode="auto">
              <a:xfrm>
                <a:off x="6503432" y="1199815"/>
                <a:ext cx="569489" cy="543912"/>
              </a:xfrm>
              <a:prstGeom prst="ellipse">
                <a:avLst/>
              </a:prstGeom>
              <a:gradFill>
                <a:gsLst>
                  <a:gs pos="0">
                    <a:srgbClr val="C0CF3A">
                      <a:alpha val="85000"/>
                    </a:srgbClr>
                  </a:gs>
                  <a:gs pos="100000">
                    <a:srgbClr val="549E39">
                      <a:alpha val="70000"/>
                    </a:srgbClr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52"/>
              <p:cNvSpPr>
                <a:spLocks noChangeAspect="1" noChangeArrowheads="1"/>
              </p:cNvSpPr>
              <p:nvPr/>
            </p:nvSpPr>
            <p:spPr bwMode="auto">
              <a:xfrm>
                <a:off x="6609189" y="1572777"/>
                <a:ext cx="357976" cy="341899"/>
              </a:xfrm>
              <a:prstGeom prst="ellipse">
                <a:avLst/>
              </a:prstGeom>
              <a:gradFill>
                <a:gsLst>
                  <a:gs pos="0">
                    <a:srgbClr val="C0CF3A">
                      <a:alpha val="85000"/>
                    </a:srgbClr>
                  </a:gs>
                  <a:gs pos="100000">
                    <a:srgbClr val="549E39">
                      <a:alpha val="70000"/>
                    </a:srgbClr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" name="CasellaDiTesto 54"/>
            <p:cNvSpPr txBox="1"/>
            <p:nvPr/>
          </p:nvSpPr>
          <p:spPr>
            <a:xfrm>
              <a:off x="7307276" y="1689299"/>
              <a:ext cx="3306361" cy="2247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/>
                </a:rPr>
                <a:t>MULTIPLE ACTORS FOREST INFORMATION SERVICE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/>
              </a:endParaRPr>
            </a:p>
          </p:txBody>
        </p:sp>
      </p:grpSp>
      <p:sp>
        <p:nvSpPr>
          <p:cNvPr id="54" name="BlokTextu 53"/>
          <p:cNvSpPr txBox="1"/>
          <p:nvPr/>
        </p:nvSpPr>
        <p:spPr>
          <a:xfrm>
            <a:off x="10287949" y="3124707"/>
            <a:ext cx="164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 smtClean="0"/>
              <a:t>Modelled</a:t>
            </a:r>
            <a:r>
              <a:rPr lang="sk-SK" sz="1200" b="1" dirty="0" smtClean="0"/>
              <a:t> l</a:t>
            </a:r>
            <a:r>
              <a:rPr lang="en-GB" sz="1200" b="1" dirty="0" smtClean="0"/>
              <a:t>and surface </a:t>
            </a:r>
            <a:endParaRPr lang="sk-SK" sz="1200" b="1" dirty="0" smtClean="0"/>
          </a:p>
          <a:p>
            <a:r>
              <a:rPr lang="en-GB" sz="1200" b="1" dirty="0" smtClean="0"/>
              <a:t>temperature</a:t>
            </a:r>
            <a:r>
              <a:rPr lang="en-GB" sz="1200" dirty="0" smtClean="0"/>
              <a:t> </a:t>
            </a:r>
            <a:r>
              <a:rPr lang="sk-SK" sz="1200" dirty="0" smtClean="0"/>
              <a:t>(°</a:t>
            </a:r>
            <a:r>
              <a:rPr lang="en-GB" sz="1200" dirty="0" smtClean="0"/>
              <a:t>C</a:t>
            </a:r>
            <a:r>
              <a:rPr lang="sk-SK" sz="1200" dirty="0" smtClean="0"/>
              <a:t>)</a:t>
            </a:r>
            <a:endParaRPr lang="en-GB" sz="1200" dirty="0" smtClean="0"/>
          </a:p>
          <a:p>
            <a:r>
              <a:rPr lang="sk-SK" sz="1200" dirty="0" err="1" smtClean="0"/>
              <a:t>Resolution</a:t>
            </a:r>
            <a:r>
              <a:rPr lang="sk-SK" sz="1200" dirty="0" smtClean="0"/>
              <a:t>: 0.5 m</a:t>
            </a:r>
            <a:endParaRPr lang="en-GB" sz="1200" dirty="0" smtClean="0"/>
          </a:p>
          <a:p>
            <a:endParaRPr lang="sk-SK" sz="1200" dirty="0"/>
          </a:p>
        </p:txBody>
      </p:sp>
      <p:sp>
        <p:nvSpPr>
          <p:cNvPr id="55" name="BlokTextu 54"/>
          <p:cNvSpPr txBox="1"/>
          <p:nvPr/>
        </p:nvSpPr>
        <p:spPr>
          <a:xfrm>
            <a:off x="10287949" y="2386270"/>
            <a:ext cx="1904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Air temperature</a:t>
            </a:r>
            <a:r>
              <a:rPr lang="en-GB" sz="1200" dirty="0" smtClean="0"/>
              <a:t>: 27.4</a:t>
            </a:r>
            <a:r>
              <a:rPr lang="sk-SK" sz="1200" dirty="0" smtClean="0"/>
              <a:t>°C</a:t>
            </a:r>
          </a:p>
          <a:p>
            <a:r>
              <a:rPr lang="sk-SK" sz="1200" dirty="0" err="1" smtClean="0"/>
              <a:t>Date</a:t>
            </a:r>
            <a:r>
              <a:rPr lang="sk-SK" sz="1200" dirty="0" smtClean="0"/>
              <a:t> </a:t>
            </a:r>
            <a:r>
              <a:rPr lang="en-GB" sz="1200" dirty="0" smtClean="0"/>
              <a:t>&amp; </a:t>
            </a:r>
            <a:r>
              <a:rPr lang="sk-SK" sz="1200" dirty="0" err="1" smtClean="0"/>
              <a:t>Time</a:t>
            </a:r>
            <a:r>
              <a:rPr lang="sk-SK" sz="1200" dirty="0" smtClean="0"/>
              <a:t>: 4 </a:t>
            </a:r>
            <a:r>
              <a:rPr lang="sk-SK" sz="1200" dirty="0" err="1" smtClean="0"/>
              <a:t>June</a:t>
            </a:r>
            <a:r>
              <a:rPr lang="sk-SK" sz="1200" dirty="0" smtClean="0"/>
              <a:t> 2021, </a:t>
            </a:r>
          </a:p>
          <a:p>
            <a:r>
              <a:rPr lang="sk-SK" sz="1200" dirty="0" smtClean="0"/>
              <a:t>11:00 CET (9:00 GMT)</a:t>
            </a:r>
          </a:p>
          <a:p>
            <a:endParaRPr lang="sk-SK" sz="1200" dirty="0" smtClean="0"/>
          </a:p>
        </p:txBody>
      </p:sp>
      <p:grpSp>
        <p:nvGrpSpPr>
          <p:cNvPr id="56" name="Skupina 55"/>
          <p:cNvGrpSpPr/>
          <p:nvPr/>
        </p:nvGrpSpPr>
        <p:grpSpPr>
          <a:xfrm>
            <a:off x="10389204" y="3794510"/>
            <a:ext cx="300470" cy="2594517"/>
            <a:chOff x="9429998" y="4195736"/>
            <a:chExt cx="300470" cy="2188345"/>
          </a:xfrm>
        </p:grpSpPr>
        <p:sp>
          <p:nvSpPr>
            <p:cNvPr id="57" name="Obdĺžnik 56"/>
            <p:cNvSpPr/>
            <p:nvPr/>
          </p:nvSpPr>
          <p:spPr>
            <a:xfrm>
              <a:off x="9429998" y="4195736"/>
              <a:ext cx="300470" cy="304800"/>
            </a:xfrm>
            <a:prstGeom prst="rect">
              <a:avLst/>
            </a:prstGeom>
            <a:solidFill>
              <a:srgbClr val="297EB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58" name="Obdĺžnik 57"/>
            <p:cNvSpPr/>
            <p:nvPr/>
          </p:nvSpPr>
          <p:spPr>
            <a:xfrm>
              <a:off x="9429998" y="4511248"/>
              <a:ext cx="300470" cy="304800"/>
            </a:xfrm>
            <a:prstGeom prst="rect">
              <a:avLst/>
            </a:prstGeom>
            <a:solidFill>
              <a:srgbClr val="7BB6A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59" name="Obdĺžnik 58"/>
            <p:cNvSpPr/>
            <p:nvPr/>
          </p:nvSpPr>
          <p:spPr>
            <a:xfrm>
              <a:off x="9429998" y="4826760"/>
              <a:ext cx="300470" cy="304800"/>
            </a:xfrm>
            <a:prstGeom prst="rect">
              <a:avLst/>
            </a:prstGeom>
            <a:solidFill>
              <a:srgbClr val="C3E1A8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60" name="Obdĺžnik 59"/>
            <p:cNvSpPr/>
            <p:nvPr/>
          </p:nvSpPr>
          <p:spPr>
            <a:xfrm>
              <a:off x="9429998" y="5142272"/>
              <a:ext cx="300470" cy="304800"/>
            </a:xfrm>
            <a:prstGeom prst="rect">
              <a:avLst/>
            </a:prstGeom>
            <a:solidFill>
              <a:srgbClr val="F7FFA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61" name="Obdĺžnik 60"/>
            <p:cNvSpPr/>
            <p:nvPr/>
          </p:nvSpPr>
          <p:spPr>
            <a:xfrm>
              <a:off x="9429998" y="5457784"/>
              <a:ext cx="300470" cy="304800"/>
            </a:xfrm>
            <a:prstGeom prst="rect">
              <a:avLst/>
            </a:prstGeom>
            <a:solidFill>
              <a:srgbClr val="FEC9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62" name="Obdĺžnik 61"/>
            <p:cNvSpPr/>
            <p:nvPr/>
          </p:nvSpPr>
          <p:spPr>
            <a:xfrm>
              <a:off x="9429998" y="5773296"/>
              <a:ext cx="300470" cy="304800"/>
            </a:xfrm>
            <a:prstGeom prst="rect">
              <a:avLst/>
            </a:prstGeom>
            <a:solidFill>
              <a:srgbClr val="F17C4A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63" name="Obdĺžnik 62"/>
            <p:cNvSpPr/>
            <p:nvPr/>
          </p:nvSpPr>
          <p:spPr>
            <a:xfrm>
              <a:off x="9429998" y="6079281"/>
              <a:ext cx="300470" cy="304800"/>
            </a:xfrm>
            <a:prstGeom prst="rect">
              <a:avLst/>
            </a:prstGeom>
            <a:solidFill>
              <a:srgbClr val="D7191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</p:grpSp>
      <p:sp>
        <p:nvSpPr>
          <p:cNvPr id="64" name="BlokTextu 63"/>
          <p:cNvSpPr txBox="1"/>
          <p:nvPr/>
        </p:nvSpPr>
        <p:spPr>
          <a:xfrm>
            <a:off x="10689674" y="370098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26</a:t>
            </a:r>
            <a:endParaRPr lang="sk-SK" sz="1000" dirty="0"/>
          </a:p>
        </p:txBody>
      </p:sp>
      <p:sp>
        <p:nvSpPr>
          <p:cNvPr id="65" name="BlokTextu 64"/>
          <p:cNvSpPr txBox="1"/>
          <p:nvPr/>
        </p:nvSpPr>
        <p:spPr>
          <a:xfrm>
            <a:off x="10689674" y="403519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27</a:t>
            </a:r>
            <a:endParaRPr lang="sk-SK" sz="1000" dirty="0"/>
          </a:p>
        </p:txBody>
      </p:sp>
      <p:sp>
        <p:nvSpPr>
          <p:cNvPr id="66" name="BlokTextu 65"/>
          <p:cNvSpPr txBox="1"/>
          <p:nvPr/>
        </p:nvSpPr>
        <p:spPr>
          <a:xfrm>
            <a:off x="10689674" y="438845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30</a:t>
            </a:r>
            <a:endParaRPr lang="sk-SK" sz="1000" dirty="0"/>
          </a:p>
        </p:txBody>
      </p:sp>
      <p:sp>
        <p:nvSpPr>
          <p:cNvPr id="67" name="BlokTextu 66"/>
          <p:cNvSpPr txBox="1"/>
          <p:nvPr/>
        </p:nvSpPr>
        <p:spPr>
          <a:xfrm>
            <a:off x="10689674" y="4760766"/>
            <a:ext cx="515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35</a:t>
            </a:r>
            <a:endParaRPr lang="sk-SK" sz="1000" dirty="0"/>
          </a:p>
        </p:txBody>
      </p:sp>
      <p:sp>
        <p:nvSpPr>
          <p:cNvPr id="68" name="BlokTextu 67"/>
          <p:cNvSpPr txBox="1"/>
          <p:nvPr/>
        </p:nvSpPr>
        <p:spPr>
          <a:xfrm>
            <a:off x="10689674" y="513307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40</a:t>
            </a:r>
          </a:p>
        </p:txBody>
      </p:sp>
      <p:sp>
        <p:nvSpPr>
          <p:cNvPr id="69" name="BlokTextu 68"/>
          <p:cNvSpPr txBox="1"/>
          <p:nvPr/>
        </p:nvSpPr>
        <p:spPr>
          <a:xfrm>
            <a:off x="10689674" y="550539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50</a:t>
            </a:r>
            <a:endParaRPr lang="sk-SK" sz="1000" dirty="0"/>
          </a:p>
        </p:txBody>
      </p:sp>
      <p:sp>
        <p:nvSpPr>
          <p:cNvPr id="70" name="BlokTextu 69"/>
          <p:cNvSpPr txBox="1"/>
          <p:nvPr/>
        </p:nvSpPr>
        <p:spPr>
          <a:xfrm>
            <a:off x="10689674" y="587770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55</a:t>
            </a:r>
            <a:endParaRPr lang="sk-SK" sz="1000" dirty="0"/>
          </a:p>
        </p:txBody>
      </p:sp>
      <p:sp>
        <p:nvSpPr>
          <p:cNvPr id="71" name="BlokTextu 70"/>
          <p:cNvSpPr txBox="1"/>
          <p:nvPr/>
        </p:nvSpPr>
        <p:spPr>
          <a:xfrm>
            <a:off x="10689674" y="625001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66</a:t>
            </a:r>
            <a:endParaRPr lang="sk-SK" sz="1000" dirty="0"/>
          </a:p>
        </p:txBody>
      </p:sp>
      <p:pic>
        <p:nvPicPr>
          <p:cNvPr id="75" name="Obrázok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83" y="1957239"/>
            <a:ext cx="4133409" cy="4805604"/>
          </a:xfrm>
          <a:prstGeom prst="rect">
            <a:avLst/>
          </a:prstGeom>
        </p:spPr>
      </p:pic>
      <p:sp>
        <p:nvSpPr>
          <p:cNvPr id="76" name="Obdĺžnik 75"/>
          <p:cNvSpPr/>
          <p:nvPr/>
        </p:nvSpPr>
        <p:spPr>
          <a:xfrm>
            <a:off x="112066" y="1585184"/>
            <a:ext cx="6233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err="1" smtClean="0"/>
              <a:t>Modelled</a:t>
            </a:r>
            <a:r>
              <a:rPr lang="sk-SK" b="1" dirty="0" smtClean="0"/>
              <a:t> l</a:t>
            </a:r>
            <a:r>
              <a:rPr lang="en-GB" b="1" dirty="0" smtClean="0"/>
              <a:t>and surface</a:t>
            </a:r>
            <a:r>
              <a:rPr lang="sk-SK" b="1" dirty="0" smtClean="0"/>
              <a:t> </a:t>
            </a:r>
            <a:r>
              <a:rPr lang="en-GB" b="1" dirty="0" smtClean="0"/>
              <a:t>temperature</a:t>
            </a:r>
            <a:r>
              <a:rPr lang="en-GB" dirty="0" smtClean="0"/>
              <a:t> </a:t>
            </a:r>
            <a:r>
              <a:rPr lang="sk-SK" dirty="0" smtClean="0"/>
              <a:t>(°</a:t>
            </a:r>
            <a:r>
              <a:rPr lang="en-GB" dirty="0" smtClean="0"/>
              <a:t>C</a:t>
            </a:r>
            <a:r>
              <a:rPr lang="sk-SK" dirty="0" smtClean="0"/>
              <a:t>)</a:t>
            </a:r>
            <a:endParaRPr lang="en-GB" dirty="0" smtClean="0"/>
          </a:p>
        </p:txBody>
      </p:sp>
      <p:pic>
        <p:nvPicPr>
          <p:cNvPr id="95" name="Obrázok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431" y="1980795"/>
            <a:ext cx="5881518" cy="39771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Obdĺžnik 1"/>
          <p:cNvSpPr/>
          <p:nvPr/>
        </p:nvSpPr>
        <p:spPr>
          <a:xfrm>
            <a:off x="2815267" y="6396879"/>
            <a:ext cx="1447897" cy="30777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sk-SK" sz="1400" dirty="0"/>
              <a:t>The City of </a:t>
            </a:r>
            <a:r>
              <a:rPr lang="sk-SK" sz="1400" dirty="0" err="1"/>
              <a:t>Rome</a:t>
            </a:r>
            <a:endParaRPr lang="sk-SK" sz="1400" dirty="0"/>
          </a:p>
        </p:txBody>
      </p:sp>
      <p:sp>
        <p:nvSpPr>
          <p:cNvPr id="96" name="Obdĺžnik 95"/>
          <p:cNvSpPr/>
          <p:nvPr/>
        </p:nvSpPr>
        <p:spPr>
          <a:xfrm>
            <a:off x="7614303" y="5617929"/>
            <a:ext cx="2624666" cy="30777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sk-SK" sz="1400" dirty="0" err="1" smtClean="0"/>
              <a:t>Area</a:t>
            </a:r>
            <a:r>
              <a:rPr lang="sk-SK" sz="1400" dirty="0" smtClean="0"/>
              <a:t>: </a:t>
            </a:r>
            <a:r>
              <a:rPr lang="sk-SK" sz="1400" dirty="0" err="1" smtClean="0"/>
              <a:t>Forum</a:t>
            </a:r>
            <a:r>
              <a:rPr lang="sk-SK" sz="1400" dirty="0" smtClean="0"/>
              <a:t> </a:t>
            </a:r>
            <a:r>
              <a:rPr lang="sk-SK" sz="1400" dirty="0" err="1" smtClean="0"/>
              <a:t>Romanum</a:t>
            </a:r>
            <a:r>
              <a:rPr lang="sk-SK" sz="1400" dirty="0"/>
              <a:t> </a:t>
            </a:r>
            <a:r>
              <a:rPr lang="sk-SK" sz="1400" dirty="0" err="1" smtClean="0"/>
              <a:t>Coloseum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122071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ok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4" y="1870587"/>
            <a:ext cx="3782339" cy="4209217"/>
          </a:xfrm>
          <a:prstGeom prst="rect">
            <a:avLst/>
          </a:prstGeom>
        </p:spPr>
      </p:pic>
      <p:sp>
        <p:nvSpPr>
          <p:cNvPr id="98" name="BlokTextu 97"/>
          <p:cNvSpPr txBox="1"/>
          <p:nvPr/>
        </p:nvSpPr>
        <p:spPr>
          <a:xfrm>
            <a:off x="10088268" y="1977538"/>
            <a:ext cx="200115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k-SK" b="1" dirty="0" smtClean="0">
                <a:solidFill>
                  <a:schemeClr val="bg1"/>
                </a:solidFill>
              </a:rPr>
              <a:t>The City of Košice</a:t>
            </a:r>
          </a:p>
        </p:txBody>
      </p:sp>
      <p:grpSp>
        <p:nvGrpSpPr>
          <p:cNvPr id="11" name="Gruppo 33"/>
          <p:cNvGrpSpPr/>
          <p:nvPr/>
        </p:nvGrpSpPr>
        <p:grpSpPr>
          <a:xfrm>
            <a:off x="294535" y="265702"/>
            <a:ext cx="4054087" cy="1200329"/>
            <a:chOff x="6651297" y="791975"/>
            <a:chExt cx="3962340" cy="1168821"/>
          </a:xfrm>
        </p:grpSpPr>
        <p:sp>
          <p:nvSpPr>
            <p:cNvPr id="12" name="CasellaDiTesto 50"/>
            <p:cNvSpPr txBox="1"/>
            <p:nvPr/>
          </p:nvSpPr>
          <p:spPr>
            <a:xfrm>
              <a:off x="7123759" y="791975"/>
              <a:ext cx="3200400" cy="116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MAFIS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 pitchFamily="34" charset="0"/>
              </a:endParaRPr>
            </a:p>
          </p:txBody>
        </p:sp>
        <p:grpSp>
          <p:nvGrpSpPr>
            <p:cNvPr id="13" name="Gruppo 31"/>
            <p:cNvGrpSpPr>
              <a:grpSpLocks noChangeAspect="1"/>
            </p:cNvGrpSpPr>
            <p:nvPr/>
          </p:nvGrpSpPr>
          <p:grpSpPr>
            <a:xfrm>
              <a:off x="6651297" y="1051504"/>
              <a:ext cx="867231" cy="754791"/>
              <a:chOff x="6022057" y="1199815"/>
              <a:chExt cx="1050864" cy="914616"/>
            </a:xfrm>
          </p:grpSpPr>
          <p:sp>
            <p:nvSpPr>
              <p:cNvPr id="15" name="Oval 49"/>
              <p:cNvSpPr>
                <a:spLocks noChangeArrowheads="1"/>
              </p:cNvSpPr>
              <p:nvPr/>
            </p:nvSpPr>
            <p:spPr bwMode="auto">
              <a:xfrm>
                <a:off x="6022057" y="1373025"/>
                <a:ext cx="766119" cy="741406"/>
              </a:xfrm>
              <a:prstGeom prst="ellipse">
                <a:avLst/>
              </a:prstGeom>
              <a:gradFill>
                <a:gsLst>
                  <a:gs pos="0">
                    <a:srgbClr val="029676">
                      <a:lumMod val="75000"/>
                    </a:srgbClr>
                  </a:gs>
                  <a:gs pos="100000">
                    <a:srgbClr val="8AB833"/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52"/>
              <p:cNvSpPr>
                <a:spLocks noChangeArrowheads="1"/>
              </p:cNvSpPr>
              <p:nvPr/>
            </p:nvSpPr>
            <p:spPr bwMode="auto">
              <a:xfrm>
                <a:off x="6503432" y="1199815"/>
                <a:ext cx="569489" cy="543912"/>
              </a:xfrm>
              <a:prstGeom prst="ellipse">
                <a:avLst/>
              </a:prstGeom>
              <a:gradFill>
                <a:gsLst>
                  <a:gs pos="0">
                    <a:srgbClr val="C0CF3A">
                      <a:alpha val="85000"/>
                    </a:srgbClr>
                  </a:gs>
                  <a:gs pos="100000">
                    <a:srgbClr val="549E39">
                      <a:alpha val="70000"/>
                    </a:srgbClr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52"/>
              <p:cNvSpPr>
                <a:spLocks noChangeAspect="1" noChangeArrowheads="1"/>
              </p:cNvSpPr>
              <p:nvPr/>
            </p:nvSpPr>
            <p:spPr bwMode="auto">
              <a:xfrm>
                <a:off x="6609189" y="1572777"/>
                <a:ext cx="357976" cy="341899"/>
              </a:xfrm>
              <a:prstGeom prst="ellipse">
                <a:avLst/>
              </a:prstGeom>
              <a:gradFill>
                <a:gsLst>
                  <a:gs pos="0">
                    <a:srgbClr val="C0CF3A">
                      <a:alpha val="85000"/>
                    </a:srgbClr>
                  </a:gs>
                  <a:gs pos="100000">
                    <a:srgbClr val="549E39">
                      <a:alpha val="70000"/>
                    </a:srgbClr>
                  </a:gs>
                </a:gsLst>
                <a:lin ang="16200000" scaled="0"/>
              </a:gradFill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39" tIns="45721" rIns="91439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" name="CasellaDiTesto 54"/>
            <p:cNvSpPr txBox="1"/>
            <p:nvPr/>
          </p:nvSpPr>
          <p:spPr>
            <a:xfrm>
              <a:off x="7307276" y="1689299"/>
              <a:ext cx="3306361" cy="2247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/>
                </a:rPr>
                <a:t>MULTIPLE ACTORS FOREST INFORMATION SERVICE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/>
              </a:endParaRPr>
            </a:p>
          </p:txBody>
        </p:sp>
      </p:grpSp>
      <p:sp>
        <p:nvSpPr>
          <p:cNvPr id="76" name="Obdĺžnik 75"/>
          <p:cNvSpPr/>
          <p:nvPr/>
        </p:nvSpPr>
        <p:spPr>
          <a:xfrm>
            <a:off x="112066" y="1585184"/>
            <a:ext cx="6233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err="1" smtClean="0"/>
              <a:t>Modelled</a:t>
            </a:r>
            <a:r>
              <a:rPr lang="sk-SK" b="1" dirty="0" smtClean="0"/>
              <a:t> l</a:t>
            </a:r>
            <a:r>
              <a:rPr lang="en-GB" b="1" dirty="0" smtClean="0"/>
              <a:t>and surface</a:t>
            </a:r>
            <a:r>
              <a:rPr lang="sk-SK" b="1" dirty="0" smtClean="0"/>
              <a:t> </a:t>
            </a:r>
            <a:r>
              <a:rPr lang="en-GB" b="1" dirty="0" smtClean="0"/>
              <a:t>temperature</a:t>
            </a:r>
            <a:r>
              <a:rPr lang="en-GB" dirty="0" smtClean="0"/>
              <a:t> </a:t>
            </a:r>
            <a:r>
              <a:rPr lang="sk-SK" dirty="0" smtClean="0"/>
              <a:t>(°</a:t>
            </a:r>
            <a:r>
              <a:rPr lang="en-GB" dirty="0" smtClean="0"/>
              <a:t>C</a:t>
            </a:r>
            <a:r>
              <a:rPr lang="sk-SK" dirty="0" smtClean="0"/>
              <a:t>)</a:t>
            </a:r>
            <a:endParaRPr lang="en-GB" dirty="0" smtClean="0"/>
          </a:p>
        </p:txBody>
      </p:sp>
      <p:sp>
        <p:nvSpPr>
          <p:cNvPr id="2" name="Obdĺžnik 1"/>
          <p:cNvSpPr/>
          <p:nvPr/>
        </p:nvSpPr>
        <p:spPr>
          <a:xfrm>
            <a:off x="2429669" y="5718472"/>
            <a:ext cx="1468607" cy="30777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sk-SK" sz="1400" dirty="0"/>
              <a:t>The City of </a:t>
            </a:r>
            <a:r>
              <a:rPr lang="sk-SK" sz="1400" dirty="0" smtClean="0"/>
              <a:t>Košice</a:t>
            </a:r>
            <a:endParaRPr lang="sk-SK" sz="1400" dirty="0"/>
          </a:p>
        </p:txBody>
      </p:sp>
      <p:sp>
        <p:nvSpPr>
          <p:cNvPr id="36" name="BlokTextu 35"/>
          <p:cNvSpPr txBox="1"/>
          <p:nvPr/>
        </p:nvSpPr>
        <p:spPr>
          <a:xfrm>
            <a:off x="10287949" y="3124707"/>
            <a:ext cx="164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 smtClean="0"/>
              <a:t>Modelled</a:t>
            </a:r>
            <a:r>
              <a:rPr lang="sk-SK" sz="1200" b="1" dirty="0" smtClean="0"/>
              <a:t> l</a:t>
            </a:r>
            <a:r>
              <a:rPr lang="en-GB" sz="1200" b="1" dirty="0" smtClean="0"/>
              <a:t>and surface </a:t>
            </a:r>
            <a:endParaRPr lang="sk-SK" sz="1200" b="1" dirty="0" smtClean="0"/>
          </a:p>
          <a:p>
            <a:r>
              <a:rPr lang="en-GB" sz="1200" b="1" dirty="0" smtClean="0"/>
              <a:t>temperature</a:t>
            </a:r>
            <a:r>
              <a:rPr lang="en-GB" sz="1200" dirty="0" smtClean="0"/>
              <a:t> </a:t>
            </a:r>
            <a:r>
              <a:rPr lang="sk-SK" sz="1200" dirty="0" smtClean="0"/>
              <a:t>(°</a:t>
            </a:r>
            <a:r>
              <a:rPr lang="en-GB" sz="1200" dirty="0" smtClean="0"/>
              <a:t>C</a:t>
            </a:r>
            <a:r>
              <a:rPr lang="sk-SK" sz="1200" dirty="0" smtClean="0"/>
              <a:t>)</a:t>
            </a:r>
            <a:endParaRPr lang="en-GB" sz="1200" dirty="0" smtClean="0"/>
          </a:p>
          <a:p>
            <a:r>
              <a:rPr lang="sk-SK" sz="1200" dirty="0" err="1" smtClean="0"/>
              <a:t>Resolution</a:t>
            </a:r>
            <a:r>
              <a:rPr lang="sk-SK" sz="1200" dirty="0" smtClean="0"/>
              <a:t>: 0.5 m</a:t>
            </a:r>
            <a:endParaRPr lang="en-GB" sz="1200" dirty="0" smtClean="0"/>
          </a:p>
          <a:p>
            <a:endParaRPr lang="sk-SK" sz="1200" dirty="0"/>
          </a:p>
        </p:txBody>
      </p:sp>
      <p:sp>
        <p:nvSpPr>
          <p:cNvPr id="37" name="BlokTextu 36"/>
          <p:cNvSpPr txBox="1"/>
          <p:nvPr/>
        </p:nvSpPr>
        <p:spPr>
          <a:xfrm>
            <a:off x="10287949" y="2386270"/>
            <a:ext cx="1904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Air temperature</a:t>
            </a:r>
            <a:r>
              <a:rPr lang="en-GB" sz="1200" dirty="0" smtClean="0"/>
              <a:t>: </a:t>
            </a:r>
            <a:r>
              <a:rPr lang="sk-SK" sz="1200" dirty="0" smtClean="0"/>
              <a:t>30°C</a:t>
            </a:r>
          </a:p>
          <a:p>
            <a:r>
              <a:rPr lang="sk-SK" sz="1200" dirty="0" err="1" smtClean="0"/>
              <a:t>Date</a:t>
            </a:r>
            <a:r>
              <a:rPr lang="sk-SK" sz="1200" dirty="0" smtClean="0"/>
              <a:t> </a:t>
            </a:r>
            <a:r>
              <a:rPr lang="en-GB" sz="1200" dirty="0" smtClean="0"/>
              <a:t>&amp; </a:t>
            </a:r>
            <a:r>
              <a:rPr lang="sk-SK" sz="1200" dirty="0" err="1" smtClean="0"/>
              <a:t>Time</a:t>
            </a:r>
            <a:r>
              <a:rPr lang="sk-SK" sz="1200" dirty="0" smtClean="0"/>
              <a:t>: 18 </a:t>
            </a:r>
            <a:r>
              <a:rPr lang="sk-SK" sz="1200" dirty="0" err="1" smtClean="0"/>
              <a:t>June</a:t>
            </a:r>
            <a:r>
              <a:rPr lang="sk-SK" sz="1200" dirty="0" smtClean="0"/>
              <a:t> 2021, </a:t>
            </a:r>
          </a:p>
          <a:p>
            <a:r>
              <a:rPr lang="sk-SK" sz="1200" dirty="0" smtClean="0"/>
              <a:t>11:00 CET (9:00 GMT)</a:t>
            </a:r>
          </a:p>
          <a:p>
            <a:endParaRPr lang="sk-SK" sz="1200" dirty="0" smtClean="0"/>
          </a:p>
        </p:txBody>
      </p:sp>
      <p:grpSp>
        <p:nvGrpSpPr>
          <p:cNvPr id="38" name="Skupina 37"/>
          <p:cNvGrpSpPr/>
          <p:nvPr/>
        </p:nvGrpSpPr>
        <p:grpSpPr>
          <a:xfrm>
            <a:off x="10389204" y="3794510"/>
            <a:ext cx="300470" cy="2594517"/>
            <a:chOff x="9429998" y="4195736"/>
            <a:chExt cx="300470" cy="2188345"/>
          </a:xfrm>
        </p:grpSpPr>
        <p:sp>
          <p:nvSpPr>
            <p:cNvPr id="39" name="Obdĺžnik 38"/>
            <p:cNvSpPr/>
            <p:nvPr/>
          </p:nvSpPr>
          <p:spPr>
            <a:xfrm>
              <a:off x="9429998" y="4195736"/>
              <a:ext cx="300470" cy="304800"/>
            </a:xfrm>
            <a:prstGeom prst="rect">
              <a:avLst/>
            </a:prstGeom>
            <a:solidFill>
              <a:srgbClr val="297EB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40" name="Obdĺžnik 39"/>
            <p:cNvSpPr/>
            <p:nvPr/>
          </p:nvSpPr>
          <p:spPr>
            <a:xfrm>
              <a:off x="9429998" y="4511248"/>
              <a:ext cx="300470" cy="304800"/>
            </a:xfrm>
            <a:prstGeom prst="rect">
              <a:avLst/>
            </a:prstGeom>
            <a:solidFill>
              <a:srgbClr val="7BB6A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41" name="Obdĺžnik 40"/>
            <p:cNvSpPr/>
            <p:nvPr/>
          </p:nvSpPr>
          <p:spPr>
            <a:xfrm>
              <a:off x="9429998" y="4826760"/>
              <a:ext cx="300470" cy="304800"/>
            </a:xfrm>
            <a:prstGeom prst="rect">
              <a:avLst/>
            </a:prstGeom>
            <a:solidFill>
              <a:srgbClr val="C3E1A8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42" name="Obdĺžnik 41"/>
            <p:cNvSpPr/>
            <p:nvPr/>
          </p:nvSpPr>
          <p:spPr>
            <a:xfrm>
              <a:off x="9429998" y="5142272"/>
              <a:ext cx="300470" cy="304800"/>
            </a:xfrm>
            <a:prstGeom prst="rect">
              <a:avLst/>
            </a:prstGeom>
            <a:solidFill>
              <a:srgbClr val="F7FFA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43" name="Obdĺžnik 42"/>
            <p:cNvSpPr/>
            <p:nvPr/>
          </p:nvSpPr>
          <p:spPr>
            <a:xfrm>
              <a:off x="9429998" y="5457784"/>
              <a:ext cx="300470" cy="304800"/>
            </a:xfrm>
            <a:prstGeom prst="rect">
              <a:avLst/>
            </a:prstGeom>
            <a:solidFill>
              <a:srgbClr val="FEC9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44" name="Obdĺžnik 43"/>
            <p:cNvSpPr/>
            <p:nvPr/>
          </p:nvSpPr>
          <p:spPr>
            <a:xfrm>
              <a:off x="9429998" y="5773296"/>
              <a:ext cx="300470" cy="304800"/>
            </a:xfrm>
            <a:prstGeom prst="rect">
              <a:avLst/>
            </a:prstGeom>
            <a:solidFill>
              <a:srgbClr val="F17C4A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45" name="Obdĺžnik 44"/>
            <p:cNvSpPr/>
            <p:nvPr/>
          </p:nvSpPr>
          <p:spPr>
            <a:xfrm>
              <a:off x="9429998" y="6079281"/>
              <a:ext cx="300470" cy="304800"/>
            </a:xfrm>
            <a:prstGeom prst="rect">
              <a:avLst/>
            </a:prstGeom>
            <a:solidFill>
              <a:srgbClr val="D7191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</p:grpSp>
      <p:sp>
        <p:nvSpPr>
          <p:cNvPr id="46" name="BlokTextu 45"/>
          <p:cNvSpPr txBox="1"/>
          <p:nvPr/>
        </p:nvSpPr>
        <p:spPr>
          <a:xfrm>
            <a:off x="10689674" y="370098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26</a:t>
            </a:r>
            <a:endParaRPr lang="sk-SK" sz="1000" dirty="0"/>
          </a:p>
        </p:txBody>
      </p:sp>
      <p:sp>
        <p:nvSpPr>
          <p:cNvPr id="47" name="BlokTextu 46"/>
          <p:cNvSpPr txBox="1"/>
          <p:nvPr/>
        </p:nvSpPr>
        <p:spPr>
          <a:xfrm>
            <a:off x="10689674" y="403519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27</a:t>
            </a:r>
            <a:endParaRPr lang="sk-SK" sz="1000" dirty="0"/>
          </a:p>
        </p:txBody>
      </p:sp>
      <p:sp>
        <p:nvSpPr>
          <p:cNvPr id="48" name="BlokTextu 47"/>
          <p:cNvSpPr txBox="1"/>
          <p:nvPr/>
        </p:nvSpPr>
        <p:spPr>
          <a:xfrm>
            <a:off x="10689674" y="438845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30</a:t>
            </a:r>
            <a:endParaRPr lang="sk-SK" sz="1000" dirty="0"/>
          </a:p>
        </p:txBody>
      </p:sp>
      <p:sp>
        <p:nvSpPr>
          <p:cNvPr id="49" name="BlokTextu 48"/>
          <p:cNvSpPr txBox="1"/>
          <p:nvPr/>
        </p:nvSpPr>
        <p:spPr>
          <a:xfrm>
            <a:off x="10689674" y="4760766"/>
            <a:ext cx="515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35</a:t>
            </a:r>
            <a:endParaRPr lang="sk-SK" sz="1000" dirty="0"/>
          </a:p>
        </p:txBody>
      </p:sp>
      <p:sp>
        <p:nvSpPr>
          <p:cNvPr id="50" name="BlokTextu 49"/>
          <p:cNvSpPr txBox="1"/>
          <p:nvPr/>
        </p:nvSpPr>
        <p:spPr>
          <a:xfrm>
            <a:off x="10689674" y="513307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40</a:t>
            </a:r>
          </a:p>
        </p:txBody>
      </p:sp>
      <p:sp>
        <p:nvSpPr>
          <p:cNvPr id="51" name="BlokTextu 50"/>
          <p:cNvSpPr txBox="1"/>
          <p:nvPr/>
        </p:nvSpPr>
        <p:spPr>
          <a:xfrm>
            <a:off x="10689674" y="550539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50</a:t>
            </a:r>
            <a:endParaRPr lang="sk-SK" sz="1000" dirty="0"/>
          </a:p>
        </p:txBody>
      </p:sp>
      <p:sp>
        <p:nvSpPr>
          <p:cNvPr id="52" name="BlokTextu 51"/>
          <p:cNvSpPr txBox="1"/>
          <p:nvPr/>
        </p:nvSpPr>
        <p:spPr>
          <a:xfrm>
            <a:off x="10689674" y="587770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55</a:t>
            </a:r>
            <a:endParaRPr lang="sk-SK" sz="1000" dirty="0"/>
          </a:p>
        </p:txBody>
      </p:sp>
      <p:sp>
        <p:nvSpPr>
          <p:cNvPr id="53" name="BlokTextu 52"/>
          <p:cNvSpPr txBox="1"/>
          <p:nvPr/>
        </p:nvSpPr>
        <p:spPr>
          <a:xfrm>
            <a:off x="10689674" y="625001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66</a:t>
            </a:r>
            <a:endParaRPr lang="sk-SK" sz="1000" dirty="0"/>
          </a:p>
        </p:txBody>
      </p:sp>
      <p:pic>
        <p:nvPicPr>
          <p:cNvPr id="72" name="Obrázok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531" y="1977538"/>
            <a:ext cx="6288418" cy="4047649"/>
          </a:xfrm>
          <a:prstGeom prst="rect">
            <a:avLst/>
          </a:prstGeom>
        </p:spPr>
      </p:pic>
      <p:sp>
        <p:nvSpPr>
          <p:cNvPr id="73" name="Obdĺžnik 72"/>
          <p:cNvSpPr/>
          <p:nvPr/>
        </p:nvSpPr>
        <p:spPr>
          <a:xfrm>
            <a:off x="7752776" y="5691673"/>
            <a:ext cx="2486193" cy="30777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en-GB" sz="1400" dirty="0" smtClean="0"/>
              <a:t>Area: Historical centre and park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3060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dĺžnik 33"/>
          <p:cNvSpPr/>
          <p:nvPr/>
        </p:nvSpPr>
        <p:spPr>
          <a:xfrm>
            <a:off x="5614588" y="333774"/>
            <a:ext cx="6474836" cy="2246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Two new university courses were created, with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complete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syllabi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and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study materials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:</a:t>
            </a:r>
            <a:br>
              <a:rPr lang="sk-SK" sz="1400" dirty="0" smtClean="0">
                <a:solidFill>
                  <a:srgbClr val="545454"/>
                </a:solidFill>
                <a:latin typeface="+mj-lt"/>
              </a:rPr>
            </a:b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Earth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Observation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Applications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and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Applied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Radar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Remote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Sensing</a:t>
            </a:r>
            <a:endParaRPr lang="sk-SK" sz="1400" dirty="0" smtClean="0">
              <a:solidFill>
                <a:srgbClr val="54545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>
              <a:solidFill>
                <a:srgbClr val="54545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spc="-10" dirty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A dedicated website was created for the purposes of project publicity and as an organized storage of the course </a:t>
            </a:r>
            <a:r>
              <a:rPr lang="en-GB" sz="1400" spc="-10" dirty="0" smtClean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material including syllabi, lecture presentations, practical handouts and sample data</a:t>
            </a:r>
            <a:endParaRPr lang="sk-SK" sz="1400" spc="-10" dirty="0" smtClean="0">
              <a:solidFill>
                <a:srgbClr val="545454"/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spc="-10" dirty="0" smtClean="0">
              <a:solidFill>
                <a:srgbClr val="545454"/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spc="-10" dirty="0" smtClean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4 </a:t>
            </a:r>
            <a:r>
              <a:rPr lang="sk-SK" sz="1400" spc="-10" dirty="0" err="1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i</a:t>
            </a:r>
            <a:r>
              <a:rPr lang="sk-SK" sz="1400" spc="-10" dirty="0" err="1" smtClean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nvited</a:t>
            </a:r>
            <a:r>
              <a:rPr lang="sk-SK" sz="1400" spc="-10" dirty="0" smtClean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sk-SK" sz="1400" spc="-10" dirty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g</a:t>
            </a:r>
            <a:r>
              <a:rPr lang="en-GB" sz="1400" spc="-10" dirty="0" err="1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uest</a:t>
            </a:r>
            <a:r>
              <a:rPr lang="en-GB" sz="1400" spc="-10" dirty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 lecturers deliver</a:t>
            </a:r>
            <a:r>
              <a:rPr lang="sk-SK" sz="1400" spc="-10" dirty="0" err="1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ed</a:t>
            </a:r>
            <a:r>
              <a:rPr lang="en-GB" sz="1400" spc="-10" dirty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 a lecture and/or practical hands-on exercise with ESA/Copernicus satellite data in presence or online</a:t>
            </a:r>
            <a:r>
              <a:rPr lang="sk-SK" sz="1400" spc="-10" dirty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sz="1400" spc="-10" dirty="0">
                <a:solidFill>
                  <a:srgbClr val="545454"/>
                </a:solidFill>
                <a:latin typeface="+mj-lt"/>
                <a:ea typeface="Calibri" panose="020F0502020204030204" pitchFamily="34" charset="0"/>
              </a:rPr>
              <a:t>during winter semester from October to December 2023</a:t>
            </a:r>
            <a:endParaRPr lang="sk-SK" sz="1400" b="0" i="0" dirty="0" smtClean="0">
              <a:solidFill>
                <a:srgbClr val="545454"/>
              </a:solidFill>
              <a:effectLst/>
              <a:latin typeface="+mj-lt"/>
            </a:endParaRPr>
          </a:p>
        </p:txBody>
      </p:sp>
      <p:sp>
        <p:nvSpPr>
          <p:cNvPr id="54" name="Obdĺžnik 53"/>
          <p:cNvSpPr/>
          <p:nvPr/>
        </p:nvSpPr>
        <p:spPr>
          <a:xfrm>
            <a:off x="112066" y="168976"/>
            <a:ext cx="62338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dirty="0" smtClean="0">
                <a:solidFill>
                  <a:srgbClr val="545454"/>
                </a:solidFill>
              </a:rPr>
              <a:t>ENEUM</a:t>
            </a:r>
          </a:p>
          <a:p>
            <a:r>
              <a:rPr lang="en-US" sz="1400" dirty="0">
                <a:solidFill>
                  <a:srgbClr val="545454"/>
                </a:solidFill>
              </a:rPr>
              <a:t>Enhancing Earth Observation Curriculum with a Focus on ESA Sensors</a:t>
            </a:r>
            <a:endParaRPr lang="en-GB" sz="1400" dirty="0" smtClean="0">
              <a:solidFill>
                <a:srgbClr val="545454"/>
              </a:solidFill>
            </a:endParaRPr>
          </a:p>
        </p:txBody>
      </p:sp>
      <p:pic>
        <p:nvPicPr>
          <p:cNvPr id="58" name="Obrázok 57"/>
          <p:cNvPicPr>
            <a:picLocks noChangeAspect="1"/>
          </p:cNvPicPr>
          <p:nvPr/>
        </p:nvPicPr>
        <p:blipFill rotWithShape="1">
          <a:blip r:embed="rId2"/>
          <a:srcRect l="14605" t="17526" r="64315" b="42516"/>
          <a:stretch/>
        </p:blipFill>
        <p:spPr>
          <a:xfrm>
            <a:off x="6020357" y="2644886"/>
            <a:ext cx="3103685" cy="1654552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0" y="2115773"/>
            <a:ext cx="6417892" cy="4603762"/>
            <a:chOff x="0" y="2115773"/>
            <a:chExt cx="6417892" cy="4603762"/>
          </a:xfrm>
        </p:grpSpPr>
        <p:grpSp>
          <p:nvGrpSpPr>
            <p:cNvPr id="60" name="Skupina 59"/>
            <p:cNvGrpSpPr/>
            <p:nvPr/>
          </p:nvGrpSpPr>
          <p:grpSpPr>
            <a:xfrm>
              <a:off x="0" y="2115773"/>
              <a:ext cx="6417892" cy="3003159"/>
              <a:chOff x="2907051" y="1084649"/>
              <a:chExt cx="6024138" cy="2788154"/>
            </a:xfrm>
          </p:grpSpPr>
          <p:pic>
            <p:nvPicPr>
              <p:cNvPr id="61" name="Obrázok 6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25371" y="1084649"/>
                <a:ext cx="5334530" cy="2284193"/>
              </a:xfrm>
              <a:prstGeom prst="rect">
                <a:avLst/>
              </a:prstGeom>
            </p:spPr>
          </p:pic>
          <p:pic>
            <p:nvPicPr>
              <p:cNvPr id="62" name="Obrázok 61"/>
              <p:cNvPicPr>
                <a:picLocks noChangeAspect="1"/>
              </p:cNvPicPr>
              <p:nvPr/>
            </p:nvPicPr>
            <p:blipFill rotWithShape="1">
              <a:blip r:embed="rId4"/>
              <a:srcRect t="57951"/>
              <a:stretch/>
            </p:blipFill>
            <p:spPr>
              <a:xfrm>
                <a:off x="2907051" y="3355983"/>
                <a:ext cx="6024138" cy="516820"/>
              </a:xfrm>
              <a:prstGeom prst="rect">
                <a:avLst/>
              </a:prstGeom>
            </p:spPr>
          </p:pic>
        </p:grpSp>
        <p:pic>
          <p:nvPicPr>
            <p:cNvPr id="63" name="Obrázok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590" y="4984180"/>
              <a:ext cx="5683209" cy="1735355"/>
            </a:xfrm>
            <a:prstGeom prst="rect">
              <a:avLst/>
            </a:prstGeom>
          </p:spPr>
        </p:pic>
      </p:grpSp>
      <p:pic>
        <p:nvPicPr>
          <p:cNvPr id="59" name="Obrázok 58"/>
          <p:cNvPicPr>
            <a:picLocks noChangeAspect="1"/>
          </p:cNvPicPr>
          <p:nvPr/>
        </p:nvPicPr>
        <p:blipFill rotWithShape="1">
          <a:blip r:embed="rId6"/>
          <a:srcRect l="15491" t="28702" r="66331" b="42686"/>
          <a:stretch/>
        </p:blipFill>
        <p:spPr>
          <a:xfrm>
            <a:off x="6003460" y="4363781"/>
            <a:ext cx="3120582" cy="1402440"/>
          </a:xfrm>
          <a:prstGeom prst="rect">
            <a:avLst/>
          </a:prstGeom>
        </p:spPr>
      </p:pic>
      <p:pic>
        <p:nvPicPr>
          <p:cNvPr id="64" name="Picture 4" descr="ti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402" y="2667625"/>
            <a:ext cx="2794564" cy="19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halick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79" y="4707980"/>
            <a:ext cx="1733975" cy="155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papc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484" y="4707980"/>
            <a:ext cx="2116482" cy="21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40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dĺžnik 33"/>
          <p:cNvSpPr/>
          <p:nvPr/>
        </p:nvSpPr>
        <p:spPr>
          <a:xfrm>
            <a:off x="5156200" y="333774"/>
            <a:ext cx="6933224" cy="1600438"/>
          </a:xfrm>
          <a:prstGeom prst="rect">
            <a:avLst/>
          </a:prstGeom>
          <a:ln>
            <a:solidFill>
              <a:srgbClr val="54545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The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first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ESA </a:t>
            </a:r>
            <a:r>
              <a:rPr lang="sk-SK" sz="1400" dirty="0">
                <a:solidFill>
                  <a:srgbClr val="545454"/>
                </a:solidFill>
                <a:latin typeface="+mj-lt"/>
              </a:rPr>
              <a:t>PECS </a:t>
            </a:r>
            <a:r>
              <a:rPr lang="sk-SK" sz="1400" dirty="0" err="1">
                <a:solidFill>
                  <a:srgbClr val="545454"/>
                </a:solidFill>
                <a:latin typeface="+mj-lt"/>
              </a:rPr>
              <a:t>Call</a:t>
            </a:r>
            <a:r>
              <a:rPr lang="sk-SK" sz="1400" dirty="0">
                <a:solidFill>
                  <a:srgbClr val="545454"/>
                </a:solidFill>
                <a:latin typeface="+mj-lt"/>
              </a:rPr>
              <a:t> </a:t>
            </a:r>
            <a:r>
              <a:rPr lang="sk-SK" sz="1400" dirty="0" err="1">
                <a:solidFill>
                  <a:srgbClr val="545454"/>
                </a:solidFill>
                <a:latin typeface="+mj-lt"/>
              </a:rPr>
              <a:t>for</a:t>
            </a:r>
            <a:r>
              <a:rPr lang="sk-SK" sz="1400" dirty="0">
                <a:solidFill>
                  <a:srgbClr val="545454"/>
                </a:solidFill>
                <a:latin typeface="+mj-lt"/>
              </a:rPr>
              <a:t> Slovakia (06/2015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 smtClean="0">
              <a:solidFill>
                <a:srgbClr val="54545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545454"/>
                </a:solidFill>
                <a:latin typeface="+mj-lt"/>
              </a:rPr>
              <a:t>The project aimed to assess the feasibility of using Sentinel 2 satellite imagery for monitoring urban greenery and its impact on the urban microclimate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.</a:t>
            </a:r>
            <a:endParaRPr lang="sk-SK" sz="1400" dirty="0" smtClean="0">
              <a:solidFill>
                <a:srgbClr val="54545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 smtClean="0">
              <a:solidFill>
                <a:srgbClr val="54545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The </a:t>
            </a:r>
            <a:r>
              <a:rPr lang="en-GB" sz="1400" dirty="0">
                <a:solidFill>
                  <a:srgbClr val="545454"/>
                </a:solidFill>
                <a:latin typeface="+mj-lt"/>
              </a:rPr>
              <a:t>objective was to determine how Sentinel imagery can be used to parameterize sunlight transmission of urban greenery for typical annual seasons.</a:t>
            </a:r>
            <a:endParaRPr lang="sk-SK" sz="1400" b="0" i="0" dirty="0" smtClean="0">
              <a:solidFill>
                <a:srgbClr val="545454"/>
              </a:solidFill>
              <a:effectLst/>
              <a:latin typeface="+mj-lt"/>
            </a:endParaRPr>
          </a:p>
        </p:txBody>
      </p:sp>
      <p:sp>
        <p:nvSpPr>
          <p:cNvPr id="54" name="Obdĺžnik 53"/>
          <p:cNvSpPr/>
          <p:nvPr/>
        </p:nvSpPr>
        <p:spPr>
          <a:xfrm>
            <a:off x="112066" y="168976"/>
            <a:ext cx="51457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dirty="0" smtClean="0">
                <a:solidFill>
                  <a:srgbClr val="545454"/>
                </a:solidFill>
              </a:rPr>
              <a:t>SURGE</a:t>
            </a:r>
            <a:endParaRPr lang="sk-SK" sz="7200" b="1" dirty="0" smtClean="0">
              <a:solidFill>
                <a:srgbClr val="545454"/>
              </a:solidFill>
            </a:endParaRPr>
          </a:p>
          <a:p>
            <a:r>
              <a:rPr lang="en-GB" sz="1400" dirty="0">
                <a:solidFill>
                  <a:srgbClr val="545454"/>
                </a:solidFill>
              </a:rPr>
              <a:t>Simulating the cooling effect of urban greenery based on solar radiation modelling and a new generation of ESA sensors</a:t>
            </a:r>
            <a:endParaRPr lang="en-GB" sz="1400" dirty="0" smtClean="0">
              <a:solidFill>
                <a:srgbClr val="545454"/>
              </a:solidFill>
            </a:endParaRPr>
          </a:p>
        </p:txBody>
      </p:sp>
      <p:pic>
        <p:nvPicPr>
          <p:cNvPr id="36" name="Obrázok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8" y="2228506"/>
            <a:ext cx="7385847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l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1274" y="2228506"/>
            <a:ext cx="4248150" cy="4192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788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ĺžnik 53"/>
          <p:cNvSpPr/>
          <p:nvPr/>
        </p:nvSpPr>
        <p:spPr>
          <a:xfrm>
            <a:off x="112066" y="168976"/>
            <a:ext cx="51457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dirty="0" smtClean="0">
                <a:solidFill>
                  <a:srgbClr val="545454"/>
                </a:solidFill>
              </a:rPr>
              <a:t>SURGE</a:t>
            </a:r>
            <a:endParaRPr lang="sk-SK" sz="7200" b="1" dirty="0" smtClean="0">
              <a:solidFill>
                <a:srgbClr val="545454"/>
              </a:solidFill>
            </a:endParaRPr>
          </a:p>
          <a:p>
            <a:r>
              <a:rPr lang="en-GB" sz="1400" dirty="0">
                <a:solidFill>
                  <a:srgbClr val="545454"/>
                </a:solidFill>
              </a:rPr>
              <a:t>Simulating the cooling effect of urban greenery based on solar radiation modelling and a new generation of ESA sensors</a:t>
            </a:r>
            <a:endParaRPr lang="en-GB" sz="1400" dirty="0" smtClean="0">
              <a:solidFill>
                <a:srgbClr val="545454"/>
              </a:solidFill>
            </a:endParaRPr>
          </a:p>
        </p:txBody>
      </p:sp>
      <p:pic>
        <p:nvPicPr>
          <p:cNvPr id="6" name="Obrázo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" y="2372724"/>
            <a:ext cx="6185646" cy="3190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50166" y="2003392"/>
            <a:ext cx="40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Virtual 3D city model of the study area</a:t>
            </a:r>
            <a:endParaRPr lang="sk-SK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99312" y="3501542"/>
            <a:ext cx="5620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Terrestrial laser scanning of urban vegetation on four smaller sites within the study area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</a:rPr>
              <a:t>in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high resolution and high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</a:rPr>
              <a:t>accuracy</a:t>
            </a:r>
            <a:r>
              <a:rPr lang="sk-SK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6">
                    <a:lumMod val="10000"/>
                  </a:schemeClr>
                </a:solidFill>
              </a:rPr>
              <a:t>s</a:t>
            </a:r>
            <a:r>
              <a:rPr lang="sk-SK" dirty="0" err="1" smtClean="0">
                <a:solidFill>
                  <a:schemeClr val="accent6">
                    <a:lumMod val="10000"/>
                  </a:schemeClr>
                </a:solidFill>
              </a:rPr>
              <a:t>ynchronised</a:t>
            </a:r>
            <a:r>
              <a:rPr lang="sk-SK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6">
                    <a:lumMod val="10000"/>
                  </a:schemeClr>
                </a:solidFill>
              </a:rPr>
              <a:t>with</a:t>
            </a:r>
            <a:r>
              <a:rPr lang="sk-SK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6">
                    <a:lumMod val="10000"/>
                  </a:schemeClr>
                </a:solidFill>
              </a:rPr>
              <a:t>Sentinel</a:t>
            </a:r>
            <a:r>
              <a:rPr lang="sk-SK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sk-SK" dirty="0" smtClean="0">
                <a:solidFill>
                  <a:schemeClr val="accent6">
                    <a:lumMod val="10000"/>
                  </a:schemeClr>
                </a:solidFill>
              </a:rPr>
              <a:t>2A</a:t>
            </a:r>
            <a:endParaRPr lang="sk-SK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0" name="Picture 2" descr="Z:\ESA_SURGE_Kosice\esa-obrazky\GIF\Hlavn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312" y="432468"/>
            <a:ext cx="3908926" cy="295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Rovná spojovacia šípka 10"/>
          <p:cNvCxnSpPr/>
          <p:nvPr/>
        </p:nvCxnSpPr>
        <p:spPr>
          <a:xfrm flipH="1">
            <a:off x="5580063" y="5516563"/>
            <a:ext cx="38576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48317" y="432468"/>
            <a:ext cx="16859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81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ĺžnik 53"/>
          <p:cNvSpPr/>
          <p:nvPr/>
        </p:nvSpPr>
        <p:spPr>
          <a:xfrm>
            <a:off x="112066" y="168976"/>
            <a:ext cx="51457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dirty="0" smtClean="0">
                <a:solidFill>
                  <a:srgbClr val="545454"/>
                </a:solidFill>
              </a:rPr>
              <a:t>SURGE</a:t>
            </a:r>
            <a:endParaRPr lang="sk-SK" sz="7200" b="1" dirty="0" smtClean="0">
              <a:solidFill>
                <a:srgbClr val="545454"/>
              </a:solidFill>
            </a:endParaRPr>
          </a:p>
          <a:p>
            <a:r>
              <a:rPr lang="en-GB" sz="1400" dirty="0">
                <a:solidFill>
                  <a:srgbClr val="545454"/>
                </a:solidFill>
              </a:rPr>
              <a:t>Simulating the cooling effect of urban greenery based on solar radiation modelling and a new generation of ESA sensors</a:t>
            </a:r>
            <a:endParaRPr lang="en-GB" sz="1400" dirty="0" smtClean="0">
              <a:solidFill>
                <a:srgbClr val="545454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5903" y="3662362"/>
            <a:ext cx="2784475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Gallay\Disk Google\2017_Copernicus_Praha\PREDNASKA\shadows_Hlavna_ulica_TLS_animatio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390775"/>
            <a:ext cx="5759450" cy="43211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</p:pic>
      <p:sp>
        <p:nvSpPr>
          <p:cNvPr id="19" name="BlokTextu 18"/>
          <p:cNvSpPr txBox="1"/>
          <p:nvPr/>
        </p:nvSpPr>
        <p:spPr>
          <a:xfrm>
            <a:off x="4964113" y="3662362"/>
            <a:ext cx="1804987" cy="64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dirty="0"/>
              <a:t>Hlavná ulica, Košice</a:t>
            </a:r>
          </a:p>
        </p:txBody>
      </p:sp>
      <p:pic>
        <p:nvPicPr>
          <p:cNvPr id="20" name="Obrázok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1365" y="533400"/>
            <a:ext cx="5905066" cy="282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1" name="Rovná spojovacia šípka 20"/>
          <p:cNvCxnSpPr/>
          <p:nvPr/>
        </p:nvCxnSpPr>
        <p:spPr>
          <a:xfrm flipH="1" flipV="1">
            <a:off x="6181365" y="5173662"/>
            <a:ext cx="2289175" cy="5762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/>
          <p:nvPr/>
        </p:nvCxnSpPr>
        <p:spPr>
          <a:xfrm flipH="1" flipV="1">
            <a:off x="8381640" y="3446462"/>
            <a:ext cx="176213" cy="20875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ál 22"/>
          <p:cNvSpPr/>
          <p:nvPr/>
        </p:nvSpPr>
        <p:spPr>
          <a:xfrm>
            <a:off x="8470540" y="5605462"/>
            <a:ext cx="231775" cy="21748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" name="Obdĺžnik 1"/>
          <p:cNvSpPr/>
          <p:nvPr/>
        </p:nvSpPr>
        <p:spPr>
          <a:xfrm>
            <a:off x="77479" y="1954973"/>
            <a:ext cx="5775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>
                <a:solidFill>
                  <a:schemeClr val="accent6">
                    <a:lumMod val="10000"/>
                  </a:schemeClr>
                </a:solidFill>
              </a:rPr>
              <a:t>Simulation</a:t>
            </a:r>
            <a:r>
              <a:rPr lang="sk-SK" b="1" dirty="0">
                <a:solidFill>
                  <a:schemeClr val="accent6">
                    <a:lumMod val="10000"/>
                  </a:schemeClr>
                </a:solidFill>
              </a:rPr>
              <a:t> of </a:t>
            </a:r>
            <a:r>
              <a:rPr lang="sk-SK" b="1" dirty="0" err="1">
                <a:solidFill>
                  <a:schemeClr val="accent6">
                    <a:lumMod val="10000"/>
                  </a:schemeClr>
                </a:solidFill>
              </a:rPr>
              <a:t>shadowing</a:t>
            </a:r>
            <a:r>
              <a:rPr lang="sk-SK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6">
                    <a:lumMod val="10000"/>
                  </a:schemeClr>
                </a:solidFill>
              </a:rPr>
              <a:t>effects</a:t>
            </a:r>
            <a:r>
              <a:rPr lang="sk-SK" b="1" dirty="0">
                <a:solidFill>
                  <a:schemeClr val="accent6">
                    <a:lumMod val="10000"/>
                  </a:schemeClr>
                </a:solidFill>
              </a:rPr>
              <a:t> by 3D </a:t>
            </a:r>
            <a:r>
              <a:rPr lang="sk-SK" b="1" dirty="0" err="1">
                <a:solidFill>
                  <a:schemeClr val="accent6">
                    <a:lumMod val="10000"/>
                  </a:schemeClr>
                </a:solidFill>
              </a:rPr>
              <a:t>tree</a:t>
            </a:r>
            <a:r>
              <a:rPr lang="sk-SK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6">
                    <a:lumMod val="10000"/>
                  </a:schemeClr>
                </a:solidFill>
              </a:rPr>
              <a:t>models</a:t>
            </a:r>
            <a:endParaRPr lang="sk-SK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1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ĺžnik 53"/>
          <p:cNvSpPr/>
          <p:nvPr/>
        </p:nvSpPr>
        <p:spPr>
          <a:xfrm>
            <a:off x="112066" y="168976"/>
            <a:ext cx="514573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dirty="0" smtClean="0">
                <a:solidFill>
                  <a:srgbClr val="545454"/>
                </a:solidFill>
              </a:rPr>
              <a:t>URBANA</a:t>
            </a:r>
            <a:endParaRPr lang="sk-SK" sz="7200" b="1" dirty="0" smtClean="0">
              <a:solidFill>
                <a:srgbClr val="545454"/>
              </a:solidFill>
            </a:endParaRPr>
          </a:p>
          <a:p>
            <a:r>
              <a:rPr lang="sk-SK" sz="1400" dirty="0" smtClean="0">
                <a:solidFill>
                  <a:srgbClr val="545454"/>
                </a:solidFill>
              </a:rPr>
              <a:t>A</a:t>
            </a:r>
            <a:endParaRPr lang="en-GB" sz="1400" dirty="0" smtClean="0">
              <a:solidFill>
                <a:srgbClr val="545454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5156200" y="333774"/>
            <a:ext cx="6933224" cy="307777"/>
          </a:xfrm>
          <a:prstGeom prst="rect">
            <a:avLst/>
          </a:prstGeom>
          <a:ln>
            <a:solidFill>
              <a:srgbClr val="54545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M</a:t>
            </a:r>
            <a:r>
              <a:rPr lang="en-GB" sz="1400" dirty="0" err="1" smtClean="0">
                <a:solidFill>
                  <a:srgbClr val="545454"/>
                </a:solidFill>
                <a:latin typeface="+mj-lt"/>
              </a:rPr>
              <a:t>odelling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en-GB" sz="1400" dirty="0">
                <a:solidFill>
                  <a:srgbClr val="545454"/>
                </a:solidFill>
                <a:latin typeface="+mj-lt"/>
              </a:rPr>
              <a:t>heat stress on urban 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population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in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the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cities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Košice and Bratislava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</a:t>
            </a:r>
            <a:endParaRPr lang="sk-SK" sz="1400" b="0" i="0" dirty="0" smtClean="0">
              <a:solidFill>
                <a:srgbClr val="545454"/>
              </a:solidFill>
              <a:effectLst/>
              <a:latin typeface="+mj-lt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A61D64-C20C-2828-0B12-72B34184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84222"/>
            <a:ext cx="4067748" cy="443893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43EE17D-B5F9-9B9C-AEC0-318E3B89E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186" y="1884288"/>
            <a:ext cx="4067628" cy="443880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700422E-EC23-5A84-989E-5FB8637D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4372" y="1884288"/>
            <a:ext cx="4067628" cy="44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8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ĺžnik 53"/>
          <p:cNvSpPr/>
          <p:nvPr/>
        </p:nvSpPr>
        <p:spPr>
          <a:xfrm>
            <a:off x="112066" y="168976"/>
            <a:ext cx="514573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dirty="0" smtClean="0">
                <a:solidFill>
                  <a:srgbClr val="545454"/>
                </a:solidFill>
              </a:rPr>
              <a:t>URBANA</a:t>
            </a:r>
            <a:endParaRPr lang="sk-SK" sz="7200" b="1" dirty="0" smtClean="0">
              <a:solidFill>
                <a:srgbClr val="545454"/>
              </a:solidFill>
            </a:endParaRPr>
          </a:p>
          <a:p>
            <a:r>
              <a:rPr lang="sk-SK" sz="1400" dirty="0" smtClean="0">
                <a:solidFill>
                  <a:srgbClr val="545454"/>
                </a:solidFill>
              </a:rPr>
              <a:t>A</a:t>
            </a:r>
            <a:endParaRPr lang="en-GB" sz="1400" dirty="0" smtClean="0">
              <a:solidFill>
                <a:srgbClr val="545454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5156200" y="333774"/>
            <a:ext cx="6933224" cy="307777"/>
          </a:xfrm>
          <a:prstGeom prst="rect">
            <a:avLst/>
          </a:prstGeom>
          <a:ln>
            <a:solidFill>
              <a:srgbClr val="54545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M</a:t>
            </a:r>
            <a:r>
              <a:rPr lang="en-GB" sz="1400" dirty="0" err="1" smtClean="0">
                <a:solidFill>
                  <a:srgbClr val="545454"/>
                </a:solidFill>
                <a:latin typeface="+mj-lt"/>
              </a:rPr>
              <a:t>odelling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en-GB" sz="1400" dirty="0">
                <a:solidFill>
                  <a:srgbClr val="545454"/>
                </a:solidFill>
                <a:latin typeface="+mj-lt"/>
              </a:rPr>
              <a:t>heat stress on urban 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population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in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the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</a:t>
            </a:r>
            <a:r>
              <a:rPr lang="sk-SK" sz="1400" dirty="0" err="1" smtClean="0">
                <a:solidFill>
                  <a:srgbClr val="545454"/>
                </a:solidFill>
                <a:latin typeface="+mj-lt"/>
              </a:rPr>
              <a:t>cities</a:t>
            </a:r>
            <a:r>
              <a:rPr lang="sk-SK" sz="1400" dirty="0" smtClean="0">
                <a:solidFill>
                  <a:srgbClr val="545454"/>
                </a:solidFill>
                <a:latin typeface="+mj-lt"/>
              </a:rPr>
              <a:t> Košice and Bratislava</a:t>
            </a:r>
            <a:r>
              <a:rPr lang="en-GB" sz="1400" dirty="0" smtClean="0">
                <a:solidFill>
                  <a:srgbClr val="545454"/>
                </a:solidFill>
                <a:latin typeface="+mj-lt"/>
              </a:rPr>
              <a:t> </a:t>
            </a:r>
            <a:endParaRPr lang="sk-SK" sz="1400" b="0" i="0" dirty="0" smtClean="0">
              <a:solidFill>
                <a:srgbClr val="545454"/>
              </a:solidFill>
              <a:effectLst/>
              <a:latin typeface="+mj-lt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954DB6C-9295-7752-650D-1139E20E5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1369" y="1432034"/>
            <a:ext cx="3983989" cy="561777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A23AC2A-1DA3-BC59-E8A8-78888B865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9" y="1432209"/>
            <a:ext cx="3983990" cy="561742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D8BC46E-0B7D-6D08-0386-E704400D3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5434" y="1432034"/>
            <a:ext cx="3983990" cy="56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4716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3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542</Words>
  <Application>Microsoft Office PowerPoint</Application>
  <PresentationFormat>Širokouhlá</PresentationFormat>
  <Paragraphs>116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12</vt:i4>
      </vt:variant>
    </vt:vector>
  </HeadingPairs>
  <TitlesOfParts>
    <vt:vector size="21" baseType="lpstr">
      <vt:lpstr>MS PGothic</vt:lpstr>
      <vt:lpstr>Arial</vt:lpstr>
      <vt:lpstr>Calibri</vt:lpstr>
      <vt:lpstr>Calibri Light</vt:lpstr>
      <vt:lpstr>Corbel</vt:lpstr>
      <vt:lpstr>Verdana</vt:lpstr>
      <vt:lpstr>Motív balíka Office</vt:lpstr>
      <vt:lpstr>ESA_Presentation_CLEAR</vt:lpstr>
      <vt:lpstr>1_ESA_Presentation_CLEAR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Study Programmes</vt:lpstr>
      <vt:lpstr>PUBLIC OUTREACH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Onačillová</dc:creator>
  <cp:lastModifiedBy>Onačillová</cp:lastModifiedBy>
  <cp:revision>20</cp:revision>
  <dcterms:created xsi:type="dcterms:W3CDTF">2025-02-14T11:34:25Z</dcterms:created>
  <dcterms:modified xsi:type="dcterms:W3CDTF">2025-02-14T13:02:02Z</dcterms:modified>
</cp:coreProperties>
</file>