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351" r:id="rId3"/>
    <p:sldId id="367" r:id="rId4"/>
    <p:sldId id="354" r:id="rId5"/>
    <p:sldId id="369" r:id="rId6"/>
    <p:sldId id="370" r:id="rId7"/>
    <p:sldId id="371" r:id="rId8"/>
    <p:sldId id="286" r:id="rId9"/>
    <p:sldId id="356" r:id="rId10"/>
    <p:sldId id="295" r:id="rId11"/>
    <p:sldId id="359" r:id="rId12"/>
    <p:sldId id="294" r:id="rId13"/>
    <p:sldId id="368" r:id="rId14"/>
    <p:sldId id="372" r:id="rId15"/>
    <p:sldId id="287" r:id="rId16"/>
    <p:sldId id="375" r:id="rId17"/>
    <p:sldId id="374" r:id="rId18"/>
    <p:sldId id="373" r:id="rId19"/>
    <p:sldId id="366" r:id="rId20"/>
    <p:sldId id="290" r:id="rId21"/>
    <p:sldId id="305" r:id="rId22"/>
    <p:sldId id="306" r:id="rId23"/>
    <p:sldId id="308" r:id="rId24"/>
    <p:sldId id="310" r:id="rId25"/>
    <p:sldId id="357" r:id="rId26"/>
    <p:sldId id="313" r:id="rId27"/>
    <p:sldId id="256" r:id="rId28"/>
    <p:sldId id="267" r:id="rId29"/>
    <p:sldId id="315" r:id="rId30"/>
    <p:sldId id="349" r:id="rId31"/>
    <p:sldId id="350" r:id="rId32"/>
    <p:sldId id="269" r:id="rId33"/>
    <p:sldId id="322" r:id="rId34"/>
    <p:sldId id="319" r:id="rId35"/>
    <p:sldId id="360" r:id="rId36"/>
    <p:sldId id="363" r:id="rId37"/>
    <p:sldId id="364" r:id="rId38"/>
    <p:sldId id="361" r:id="rId39"/>
    <p:sldId id="362" r:id="rId40"/>
    <p:sldId id="265" r:id="rId41"/>
    <p:sldId id="331" r:id="rId42"/>
    <p:sldId id="330" r:id="rId43"/>
    <p:sldId id="275" r:id="rId44"/>
    <p:sldId id="329" r:id="rId45"/>
    <p:sldId id="276" r:id="rId46"/>
  </p:sldIdLst>
  <p:sldSz cx="12192000" cy="6858000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9" autoAdjust="0"/>
    <p:restoredTop sz="98794" autoAdjust="0"/>
  </p:normalViewPr>
  <p:slideViewPr>
    <p:cSldViewPr snapToGrid="0">
      <p:cViewPr>
        <p:scale>
          <a:sx n="66" d="100"/>
          <a:sy n="66" d="100"/>
        </p:scale>
        <p:origin x="2232" y="10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57E9A44-207D-4026-A232-20653E9C5A85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C6935C-35D4-40B3-B2BC-94A1ABBBA61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3234-0FB4-411A-A305-7E0424746520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7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3234-0FB4-411A-A305-7E0424746520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590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</a:t>
            </a:r>
            <a:r>
              <a:rPr lang="en-US" baseline="0" dirty="0"/>
              <a:t> the photo cameras or multispectral cameras have been the most popular sensors for mini and small UAV systems, the </a:t>
            </a:r>
            <a:r>
              <a:rPr lang="en-US" baseline="0" dirty="0" err="1"/>
              <a:t>i</a:t>
            </a:r>
            <a:r>
              <a:rPr lang="sk-SK" dirty="0" err="1"/>
              <a:t>ntegrated</a:t>
            </a:r>
            <a:r>
              <a:rPr lang="sk-SK" baseline="0" dirty="0"/>
              <a:t> </a:t>
            </a:r>
            <a:r>
              <a:rPr lang="sk-SK" baseline="0" dirty="0" err="1"/>
              <a:t>use</a:t>
            </a:r>
            <a:r>
              <a:rPr lang="sk-SK" baseline="0" dirty="0"/>
              <a:t> of UA</a:t>
            </a:r>
            <a:r>
              <a:rPr lang="en-US" baseline="0" dirty="0"/>
              <a:t>V</a:t>
            </a:r>
            <a:r>
              <a:rPr lang="sk-SK" baseline="0" dirty="0"/>
              <a:t> </a:t>
            </a:r>
            <a:r>
              <a:rPr lang="sk-SK" baseline="0" dirty="0" err="1"/>
              <a:t>hyperspectral</a:t>
            </a:r>
            <a:r>
              <a:rPr lang="sk-SK" baseline="0" dirty="0"/>
              <a:t> </a:t>
            </a:r>
            <a:r>
              <a:rPr lang="sk-SK" baseline="0" dirty="0" err="1"/>
              <a:t>imaging</a:t>
            </a:r>
            <a:r>
              <a:rPr lang="sk-SK" baseline="0" dirty="0"/>
              <a:t> and/or laser </a:t>
            </a:r>
            <a:r>
              <a:rPr lang="sk-SK" baseline="0" dirty="0" err="1"/>
              <a:t>scanning</a:t>
            </a:r>
            <a:r>
              <a:rPr lang="sk-SK" baseline="0" dirty="0"/>
              <a:t> </a:t>
            </a:r>
            <a:r>
              <a:rPr lang="sk-SK" baseline="0" dirty="0" err="1"/>
              <a:t>is</a:t>
            </a:r>
            <a:r>
              <a:rPr lang="sk-SK" baseline="0" dirty="0"/>
              <a:t> a </a:t>
            </a:r>
            <a:r>
              <a:rPr lang="sk-SK" baseline="0" dirty="0" err="1"/>
              <a:t>recent</a:t>
            </a:r>
            <a:r>
              <a:rPr lang="sk-SK" baseline="0" dirty="0"/>
              <a:t> </a:t>
            </a:r>
            <a:r>
              <a:rPr lang="sk-SK" baseline="0" dirty="0" err="1"/>
              <a:t>issue</a:t>
            </a:r>
            <a:r>
              <a:rPr lang="en-US" baseline="0" dirty="0"/>
              <a:t>, because of 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educing the size and weight of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 allows for their integration on UAV platforms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remote sensing, also known as imaging spectroscopy, is a relatively new technology for UAV platforms that has been used in detection of vegetation species and biomass (Aasen, H. et al., 2015) or precision agriculture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Zarco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-Tejada et al., 2013;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2015;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2016).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Hyperspectral imaging sensors (spectrometers) capture reflected electromagnetic energy in hundreds of contiguous narrow spectral bands with high spectral resolution, typically in visible and near-infrared spectrum. Such sensors combined with unpiloted aerial systems (UAS) enable fast, flexible and non-destructive detection of subtle spectral features and dynamics of landscape changes. 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power and value of hyperspectral imaging </a:t>
            </a:r>
            <a:r>
              <a:rPr lang="sk-SK" dirty="0" err="1"/>
              <a:t>four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team </a:t>
            </a:r>
            <a:r>
              <a:rPr lang="en-US" dirty="0"/>
              <a:t>is in its capability to - Identify, Quantify (Measure) and Map </a:t>
            </a:r>
            <a:r>
              <a:rPr lang="sk-SK" dirty="0" err="1"/>
              <a:t>landscape</a:t>
            </a:r>
            <a:r>
              <a:rPr lang="sk-SK" dirty="0"/>
              <a:t> </a:t>
            </a:r>
            <a:r>
              <a:rPr lang="en-US" dirty="0"/>
              <a:t>properties in each pixel of the target image.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3234-0FB4-411A-A305-7E0424746520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12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oznámo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Traditionally mapped with tacheometry 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low detail, man-power and time intensive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Terrestrial laser scanning revolutionized also the cave mapping (McFarlane,Buchroithner, Canavese, Roncat)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since 2004, high resolution, high accuracy, rel</a:t>
            </a:r>
            <a:r>
              <a:rPr lang="en-US" altLang="sk-SK" sz="2400">
                <a:solidFill>
                  <a:srgbClr val="7F7F7F"/>
                </a:solidFill>
              </a:rPr>
              <a:t>a</a:t>
            </a:r>
            <a:r>
              <a:rPr lang="sk-SK" altLang="sk-SK" sz="2400">
                <a:solidFill>
                  <a:srgbClr val="7F7F7F"/>
                </a:solidFill>
              </a:rPr>
              <a:t>tively efficient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Enables parameterization of cave morphology 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from small to large-scale features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Published research mainly based on point clouds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Measurement of distances, profiling, relative position</a:t>
            </a:r>
            <a:endParaRPr lang="en-US" altLang="sk-SK" sz="2400">
              <a:solidFill>
                <a:srgbClr val="7F7F7F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Less studies report analyses of 3-D cave surface models 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Volume, surface area, landform identification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2800" b="1">
                <a:solidFill>
                  <a:srgbClr val="7F7F7F"/>
                </a:solidFill>
              </a:rPr>
              <a:t>Few studies reported calculation of 3-D morphometric parameters on 3-D cave models</a:t>
            </a:r>
          </a:p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  <p:sp>
        <p:nvSpPr>
          <p:cNvPr id="58372" name="Zástupný symbol čísla snímky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0431692-EF63-489E-9363-8AE5EC6512B9}" type="slidenum">
              <a:rPr lang="sk-SK" altLang="sk-SK" sz="1200"/>
              <a:pPr algn="r"/>
              <a:t>34</a:t>
            </a:fld>
            <a:endParaRPr lang="sk-SK" altLang="sk-SK" sz="1200"/>
          </a:p>
        </p:txBody>
      </p:sp>
    </p:spTree>
    <p:extLst>
      <p:ext uri="{BB962C8B-B14F-4D97-AF65-F5344CB8AC3E}">
        <p14:creationId xmlns:p14="http://schemas.microsoft.com/office/powerpoint/2010/main" val="3479148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Zástupný symbol poznámo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Traditionally mapped with tacheometry 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low detail, man-power and time intensive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Terrestrial laser scanning revolutionized also the cave mapping (McFarlane,Buchroithner, Canavese, Roncat)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since 2004, high resolution, high accuracy, rel</a:t>
            </a:r>
            <a:r>
              <a:rPr lang="en-US" altLang="sk-SK" sz="2400">
                <a:solidFill>
                  <a:srgbClr val="7F7F7F"/>
                </a:solidFill>
              </a:rPr>
              <a:t>a</a:t>
            </a:r>
            <a:r>
              <a:rPr lang="sk-SK" altLang="sk-SK" sz="2400">
                <a:solidFill>
                  <a:srgbClr val="7F7F7F"/>
                </a:solidFill>
              </a:rPr>
              <a:t>tively efficient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Enables parameterization of cave morphology 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from small to large-scale features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Published research mainly based on point clouds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Measurement of distances, profiling, relative position</a:t>
            </a:r>
            <a:endParaRPr lang="en-US" altLang="sk-SK" sz="2400">
              <a:solidFill>
                <a:srgbClr val="7F7F7F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Less studies report analyses of 3-D cave surface models 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Volume, surface area, landform identification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2800" b="1">
                <a:solidFill>
                  <a:srgbClr val="7F7F7F"/>
                </a:solidFill>
              </a:rPr>
              <a:t>Few studies reported calculation of 3-D morphometric parameters on 3-D cave models</a:t>
            </a:r>
          </a:p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  <p:sp>
        <p:nvSpPr>
          <p:cNvPr id="77828" name="Zástupný symbol čísla snímky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8588C7D8-5B24-4486-9B1D-92A0EDEFAFE8}" type="slidenum">
              <a:rPr lang="sk-SK" altLang="sk-SK" sz="1200"/>
              <a:pPr algn="r"/>
              <a:t>37</a:t>
            </a:fld>
            <a:endParaRPr lang="sk-SK" altLang="sk-SK" sz="1200"/>
          </a:p>
        </p:txBody>
      </p:sp>
    </p:spTree>
    <p:extLst>
      <p:ext uri="{BB962C8B-B14F-4D97-AF65-F5344CB8AC3E}">
        <p14:creationId xmlns:p14="http://schemas.microsoft.com/office/powerpoint/2010/main" val="771756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Zástupný symbol poznámo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Traditionally mapped with tacheometry 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low detail, man-power and time intensive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Terrestrial laser scanning revolutionized also the cave mapping (McFarlane,Buchroithner, Canavese, Roncat)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since 2004, high resolution, high accuracy, rel</a:t>
            </a:r>
            <a:r>
              <a:rPr lang="en-US" altLang="sk-SK" sz="2400">
                <a:solidFill>
                  <a:srgbClr val="7F7F7F"/>
                </a:solidFill>
              </a:rPr>
              <a:t>a</a:t>
            </a:r>
            <a:r>
              <a:rPr lang="sk-SK" altLang="sk-SK" sz="2400">
                <a:solidFill>
                  <a:srgbClr val="7F7F7F"/>
                </a:solidFill>
              </a:rPr>
              <a:t>tively efficient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Enables parameterization of cave morphology 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from small to large-scale features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Published research mainly based on point clouds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Measurement of distances, profiling, relative position</a:t>
            </a:r>
            <a:endParaRPr lang="en-US" altLang="sk-SK" sz="2400">
              <a:solidFill>
                <a:srgbClr val="7F7F7F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sk-SK" altLang="sk-SK" sz="2800">
                <a:solidFill>
                  <a:srgbClr val="7F7F7F"/>
                </a:solidFill>
              </a:rPr>
              <a:t>Less studies report analyses of 3-D cave surface models </a:t>
            </a:r>
          </a:p>
          <a:p>
            <a:pPr lvl="1" eaLnBrk="1" hangingPunct="1">
              <a:spcBef>
                <a:spcPct val="0"/>
              </a:spcBef>
            </a:pPr>
            <a:r>
              <a:rPr lang="sk-SK" altLang="sk-SK" sz="2400">
                <a:solidFill>
                  <a:srgbClr val="7F7F7F"/>
                </a:solidFill>
              </a:rPr>
              <a:t>Volume, surface area, landform identification</a:t>
            </a:r>
          </a:p>
          <a:p>
            <a:pPr eaLnBrk="1" hangingPunct="1">
              <a:spcBef>
                <a:spcPct val="0"/>
              </a:spcBef>
            </a:pPr>
            <a:r>
              <a:rPr lang="sk-SK" altLang="sk-SK" sz="2800" b="1">
                <a:solidFill>
                  <a:srgbClr val="7F7F7F"/>
                </a:solidFill>
              </a:rPr>
              <a:t>Few studies reported calculation of 3-D morphometric parameters on 3-D cave models</a:t>
            </a:r>
          </a:p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  <p:sp>
        <p:nvSpPr>
          <p:cNvPr id="79876" name="Zástupný symbol čísla snímky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C765591-58E0-47BA-9B09-570A3C3E9210}" type="slidenum">
              <a:rPr lang="sk-SK" altLang="sk-SK" sz="1200"/>
              <a:pPr algn="r"/>
              <a:t>38</a:t>
            </a:fld>
            <a:endParaRPr lang="sk-SK" altLang="sk-SK" sz="1200"/>
          </a:p>
        </p:txBody>
      </p:sp>
    </p:spTree>
    <p:extLst>
      <p:ext uri="{BB962C8B-B14F-4D97-AF65-F5344CB8AC3E}">
        <p14:creationId xmlns:p14="http://schemas.microsoft.com/office/powerpoint/2010/main" val="62260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84773-EB87-410A-94C4-D6414A556411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9286-7036-4A59-8FD9-792D09F15A7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57C50-4DEB-4881-B088-2C54B518961A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D1645-CD7A-4209-9D98-F33738A0483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95559-CBEC-466F-9A22-0F9EC407CA06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C01C5-A540-4435-9F0F-3EDD5798205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498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517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17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51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82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205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020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50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7E8AB-DB5A-4096-AB74-2AEDA6F7A06C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E9A84-7394-41BC-9965-7136F13B408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795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181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8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8CF40-B2EC-402C-9836-D2483B953290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74EFE-03FF-43B1-8EDD-EA28A512D63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18C96-44CC-44CA-A725-027418EF9F4E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26FA-AF75-445F-B64C-680104C7034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340B0-F56F-4D50-8124-F4B362B7CAC9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8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EEC03-2909-41C5-A3CF-1556B58B8F1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39765-BE51-42A2-963E-D820BAB1357A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4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CF262-616D-4271-84FD-80B354E8E03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8301F-1D6E-41C8-8FF0-F5262794EAB5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3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59396-F086-4FA3-99B8-FD35D11B518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3E084-B7D5-4E40-9426-7964021CA254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D2C53-4EAB-473B-9A59-E56B306DA0A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6251D-C31D-4DEC-A55A-08203FDA3347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6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FAA77-8D24-4715-AC65-17E423D202B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Upravte štýly predlohy textu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3C91FC-F86D-4310-9C9A-84B5495D3BBB}" type="datetimeFigureOut">
              <a:rPr lang="sk-SK"/>
              <a:pPr>
                <a:defRPr/>
              </a:pPr>
              <a:t>18. 10. 2024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350640-5D43-47CB-8BBE-E22459BFB42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082D8-B61E-4F4E-A501-8AD4F5C187BF}" type="datetimeFigureOut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18. 10. 2024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70953-51BE-4C55-BD88-D1D2D3D9F127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2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5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41.png"/><Relationship Id="rId4" Type="http://schemas.openxmlformats.org/officeDocument/2006/relationships/image" Target="../media/image61.jpe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4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64.png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80.png"/><Relationship Id="rId5" Type="http://schemas.openxmlformats.org/officeDocument/2006/relationships/image" Target="../media/image41.png"/><Relationship Id="rId10" Type="http://schemas.openxmlformats.org/officeDocument/2006/relationships/image" Target="../media/image65.png"/><Relationship Id="rId4" Type="http://schemas.openxmlformats.org/officeDocument/2006/relationships/image" Target="../media/image42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98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2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41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0.png"/><Relationship Id="rId7" Type="http://schemas.openxmlformats.org/officeDocument/2006/relationships/image" Target="../media/image106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92.jpe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4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2.jpeg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0.jpeg"/><Relationship Id="rId5" Type="http://schemas.openxmlformats.org/officeDocument/2006/relationships/image" Target="../media/image112.jpeg"/><Relationship Id="rId4" Type="http://schemas.openxmlformats.org/officeDocument/2006/relationships/image" Target="../media/image119.png"/><Relationship Id="rId9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4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20.png"/><Relationship Id="rId4" Type="http://schemas.openxmlformats.org/officeDocument/2006/relationships/image" Target="../media/image25.jpeg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3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instagram.com/geography_kosice/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www.facebook.com/ustavgeografi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.jpeg"/><Relationship Id="rId4" Type="http://schemas.openxmlformats.org/officeDocument/2006/relationships/hyperlink" Target="https://www.youtube.com/channel/UCZa7Izih81o0582_0KpXV2w" TargetMode="Externa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11" Type="http://schemas.openxmlformats.org/officeDocument/2006/relationships/image" Target="../media/image20.png"/><Relationship Id="rId5" Type="http://schemas.openxmlformats.org/officeDocument/2006/relationships/image" Target="../media/image32.png"/><Relationship Id="rId10" Type="http://schemas.openxmlformats.org/officeDocument/2006/relationships/image" Target="../media/image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jesenna 5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360363" y="2225675"/>
            <a:ext cx="6870700" cy="42465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38" name="Obdĺžnik 1"/>
          <p:cNvSpPr>
            <a:spLocks noChangeArrowheads="1"/>
          </p:cNvSpPr>
          <p:nvPr/>
        </p:nvSpPr>
        <p:spPr bwMode="auto">
          <a:xfrm>
            <a:off x="8043863" y="5310188"/>
            <a:ext cx="3409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dirty="0">
                <a:latin typeface="Segoe UI Semilight" pitchFamily="34" charset="0"/>
                <a:cs typeface="Segoe UI Semilight" pitchFamily="34" charset="0"/>
              </a:rPr>
              <a:t>Adresa: Jesenná 5, Košice, 040 01</a:t>
            </a:r>
          </a:p>
          <a:p>
            <a:r>
              <a:rPr lang="sk-SK" altLang="sk-SK" dirty="0">
                <a:latin typeface="Segoe UI Semilight" pitchFamily="34" charset="0"/>
                <a:cs typeface="Segoe UI Semilight" pitchFamily="34" charset="0"/>
              </a:rPr>
              <a:t>http://uge.science.upjs.sk</a:t>
            </a:r>
            <a:endParaRPr lang="en-GB" altLang="sk-SK" dirty="0"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5713" y="12700"/>
            <a:ext cx="8343900" cy="1812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340" name="Picture 2" descr="Image result for logo upj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12700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Image result for logo upj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5813" y="127000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Nadpis 1"/>
          <p:cNvSpPr txBox="1">
            <a:spLocks/>
          </p:cNvSpPr>
          <p:nvPr/>
        </p:nvSpPr>
        <p:spPr bwMode="auto">
          <a:xfrm>
            <a:off x="7527925" y="2654300"/>
            <a:ext cx="4497388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sk-SK" sz="3500" b="1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Štúdium, v</a:t>
            </a:r>
            <a:r>
              <a:rPr lang="sk-SK" altLang="sk-SK" sz="3500" b="1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ýskum </a:t>
            </a:r>
          </a:p>
          <a:p>
            <a:pPr algn="ctr">
              <a:lnSpc>
                <a:spcPct val="90000"/>
              </a:lnSpc>
            </a:pPr>
            <a:r>
              <a:rPr lang="sk-SK" altLang="sk-SK" sz="3500" b="1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a laboratóriá </a:t>
            </a:r>
          </a:p>
          <a:p>
            <a:pPr algn="ctr">
              <a:lnSpc>
                <a:spcPct val="90000"/>
              </a:lnSpc>
            </a:pPr>
            <a:r>
              <a:rPr lang="sk-SK" altLang="sk-SK" sz="3500" b="1">
                <a:solidFill>
                  <a:srgbClr val="404040"/>
                </a:solidFill>
                <a:latin typeface="Segoe UI Semibold" pitchFamily="34" charset="0"/>
                <a:cs typeface="Segoe UI Semibold" pitchFamily="34" charset="0"/>
              </a:rPr>
              <a:t>Ústavu geografie</a:t>
            </a:r>
          </a:p>
        </p:txBody>
      </p:sp>
      <p:sp>
        <p:nvSpPr>
          <p:cNvPr id="14343" name="Podnadpis 2"/>
          <p:cNvSpPr txBox="1">
            <a:spLocks/>
          </p:cNvSpPr>
          <p:nvPr/>
        </p:nvSpPr>
        <p:spPr bwMode="auto">
          <a:xfrm>
            <a:off x="7454900" y="3844925"/>
            <a:ext cx="45704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sk-SK" sz="2400">
              <a:latin typeface="Calibri Light" pitchFamily="34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55269" y="6141066"/>
            <a:ext cx="546941" cy="546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535605" y="6171639"/>
            <a:ext cx="516368" cy="516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148889" y="6141066"/>
            <a:ext cx="635530" cy="546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Obdĺžnik 2"/>
          <p:cNvSpPr>
            <a:spLocks noChangeArrowheads="1"/>
          </p:cNvSpPr>
          <p:nvPr/>
        </p:nvSpPr>
        <p:spPr bwMode="auto">
          <a:xfrm>
            <a:off x="563563" y="1162050"/>
            <a:ext cx="7646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  <a:buFont typeface="Arial" charset="0"/>
              <a:buNone/>
            </a:pPr>
            <a:r>
              <a:rPr lang="sk-SK" altLang="sk-SK" sz="2400" b="1">
                <a:latin typeface="Calibri" pitchFamily="34" charset="0"/>
              </a:rPr>
              <a:t>Študijné programy</a:t>
            </a:r>
            <a:r>
              <a:rPr lang="en-US" altLang="sk-SK" sz="2400" b="1">
                <a:latin typeface="Calibri" pitchFamily="34" charset="0"/>
              </a:rPr>
              <a:t> medziodborového/ učiteľského štúdia:</a:t>
            </a:r>
            <a:r>
              <a:rPr lang="sk-SK" altLang="sk-SK" sz="2400" b="1">
                <a:latin typeface="Calibri" pitchFamily="34" charset="0"/>
              </a:rPr>
              <a:t> </a:t>
            </a:r>
            <a:endParaRPr lang="nb-NO" altLang="sk-SK" sz="2400" b="1">
              <a:latin typeface="Calibri" pitchFamily="34" charset="0"/>
            </a:endParaRPr>
          </a:p>
        </p:txBody>
      </p:sp>
      <p:pic>
        <p:nvPicPr>
          <p:cNvPr id="19458" name="Picture 9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  <p:sp>
        <p:nvSpPr>
          <p:cNvPr id="19461" name="Content Placeholder 2"/>
          <p:cNvSpPr>
            <a:spLocks noGrp="1"/>
          </p:cNvSpPr>
          <p:nvPr>
            <p:ph sz="half" idx="1"/>
          </p:nvPr>
        </p:nvSpPr>
        <p:spPr>
          <a:xfrm>
            <a:off x="390525" y="1825625"/>
            <a:ext cx="5181600" cy="4351338"/>
          </a:xfrm>
        </p:spPr>
        <p:txBody>
          <a:bodyPr/>
          <a:lstStyle/>
          <a:p>
            <a:r>
              <a:rPr lang="en-US" altLang="sk-SK" sz="2400" i="1" u="sng"/>
              <a:t>kombinácie v rámci Prírodoved. fak.</a:t>
            </a:r>
          </a:p>
          <a:p>
            <a:pPr>
              <a:buFont typeface="Wingdings" pitchFamily="2" charset="2"/>
              <a:buChar char="Ø"/>
            </a:pPr>
            <a:r>
              <a:rPr lang="en-US" altLang="sk-SK" sz="2400"/>
              <a:t>Geografia – biológia</a:t>
            </a:r>
          </a:p>
          <a:p>
            <a:pPr>
              <a:buFont typeface="Wingdings" pitchFamily="2" charset="2"/>
              <a:buChar char="Ø"/>
            </a:pPr>
            <a:r>
              <a:rPr lang="en-US" altLang="sk-SK" sz="2400"/>
              <a:t>Geografia – chémia</a:t>
            </a:r>
          </a:p>
          <a:p>
            <a:pPr>
              <a:buFont typeface="Wingdings" pitchFamily="2" charset="2"/>
              <a:buChar char="Ø"/>
            </a:pPr>
            <a:r>
              <a:rPr lang="en-US" altLang="sk-SK" sz="2400"/>
              <a:t>Geografia – informatika</a:t>
            </a:r>
          </a:p>
          <a:p>
            <a:pPr>
              <a:buFont typeface="Wingdings" pitchFamily="2" charset="2"/>
              <a:buChar char="Ø"/>
            </a:pPr>
            <a:r>
              <a:rPr lang="en-US" altLang="sk-SK" sz="2400"/>
              <a:t>Geografia – fyzika</a:t>
            </a:r>
          </a:p>
          <a:p>
            <a:pPr>
              <a:buFont typeface="Wingdings" pitchFamily="2" charset="2"/>
              <a:buChar char="Ø"/>
            </a:pPr>
            <a:r>
              <a:rPr lang="en-US" altLang="sk-SK" sz="2400"/>
              <a:t>Geografia - matematika</a:t>
            </a:r>
            <a:endParaRPr lang="sk-SK" altLang="sk-SK" sz="2400"/>
          </a:p>
          <a:p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29275" cy="4351338"/>
          </a:xfrm>
        </p:spPr>
        <p:txBody>
          <a:bodyPr/>
          <a:lstStyle/>
          <a:p>
            <a:pPr>
              <a:defRPr/>
            </a:pPr>
            <a:r>
              <a:rPr lang="en-US" sz="2400" i="1" u="sng" dirty="0" err="1"/>
              <a:t>kombinácie</a:t>
            </a:r>
            <a:r>
              <a:rPr lang="en-US" sz="2400" i="1" u="sng" dirty="0"/>
              <a:t> s </a:t>
            </a:r>
            <a:r>
              <a:rPr lang="en-US" sz="2400" i="1" u="sng" dirty="0" err="1"/>
              <a:t>Filozofickou</a:t>
            </a:r>
            <a:r>
              <a:rPr lang="en-US" sz="2400" i="1" u="sng" dirty="0"/>
              <a:t> </a:t>
            </a:r>
            <a:r>
              <a:rPr lang="en-US" sz="2400" i="1" u="sng" dirty="0" err="1"/>
              <a:t>fak</a:t>
            </a:r>
            <a:r>
              <a:rPr lang="en-US" sz="2400" i="1" u="sng" dirty="0"/>
              <a:t>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Geografia – </a:t>
            </a:r>
            <a:r>
              <a:rPr lang="en-US" sz="2400" dirty="0" err="1"/>
              <a:t>história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Geografia – </a:t>
            </a:r>
            <a:r>
              <a:rPr lang="en-US" sz="2400" dirty="0" err="1"/>
              <a:t>psychológia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Geografia – </a:t>
            </a:r>
            <a:r>
              <a:rPr lang="en-US" sz="2400" dirty="0" err="1"/>
              <a:t>filozofia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Geografia – </a:t>
            </a:r>
            <a:r>
              <a:rPr lang="en-US" sz="2400" dirty="0" err="1"/>
              <a:t>slovenský</a:t>
            </a:r>
            <a:r>
              <a:rPr lang="en-US" sz="2400" dirty="0"/>
              <a:t> </a:t>
            </a:r>
            <a:r>
              <a:rPr lang="en-US" sz="2400" dirty="0" err="1"/>
              <a:t>jazyk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Geografia – </a:t>
            </a:r>
            <a:r>
              <a:rPr lang="en-US" sz="2400" dirty="0" err="1"/>
              <a:t>britské</a:t>
            </a:r>
            <a:r>
              <a:rPr lang="en-US" sz="2400" dirty="0"/>
              <a:t> a </a:t>
            </a:r>
            <a:r>
              <a:rPr lang="en-US" sz="2400" dirty="0" err="1"/>
              <a:t>americké</a:t>
            </a:r>
            <a:r>
              <a:rPr lang="en-US" sz="2400" dirty="0"/>
              <a:t> </a:t>
            </a:r>
            <a:r>
              <a:rPr lang="en-US" sz="2400" dirty="0" err="1"/>
              <a:t>štúdie</a:t>
            </a:r>
            <a:r>
              <a:rPr lang="en-US" sz="2400" dirty="0"/>
              <a:t> (</a:t>
            </a:r>
            <a:r>
              <a:rPr lang="en-US" sz="2400" dirty="0" err="1"/>
              <a:t>Aj</a:t>
            </a:r>
            <a:r>
              <a:rPr lang="en-US" sz="2400" dirty="0"/>
              <a:t>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Geografia – </a:t>
            </a:r>
            <a:r>
              <a:rPr lang="en-US" sz="2400" dirty="0" err="1"/>
              <a:t>nemecký</a:t>
            </a:r>
            <a:r>
              <a:rPr lang="en-US" sz="2400" dirty="0"/>
              <a:t> </a:t>
            </a:r>
            <a:r>
              <a:rPr lang="en-US" sz="2400" dirty="0" err="1"/>
              <a:t>jazyk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Geografia – </a:t>
            </a:r>
            <a:r>
              <a:rPr lang="en-US" sz="2400" dirty="0" err="1"/>
              <a:t>aplikovaná</a:t>
            </a:r>
            <a:r>
              <a:rPr lang="en-US" sz="2400" dirty="0"/>
              <a:t> </a:t>
            </a:r>
            <a:r>
              <a:rPr lang="en-US" sz="2400" dirty="0" err="1"/>
              <a:t>etika</a:t>
            </a:r>
            <a:endParaRPr lang="en-US" sz="2400" dirty="0"/>
          </a:p>
          <a:p>
            <a:pPr marL="0" indent="0">
              <a:buFont typeface="Arial" charset="0"/>
              <a:buNone/>
              <a:defRPr/>
            </a:pPr>
            <a:endParaRPr lang="sk-SK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bdĺžnik 3"/>
          <p:cNvSpPr>
            <a:spLocks noChangeArrowheads="1"/>
          </p:cNvSpPr>
          <p:nvPr/>
        </p:nvSpPr>
        <p:spPr bwMode="auto">
          <a:xfrm>
            <a:off x="733425" y="2063750"/>
            <a:ext cx="1081405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sk-SK" altLang="sk-SK" i="1" dirty="0"/>
              <a:t>Získanie širokého spektra vedomostí o prírode a spoločnosti, schopnosť kriticky myslieť a riešiť problémy v súvislostiach</a:t>
            </a:r>
            <a:r>
              <a:rPr lang="sk-SK" altLang="sk-SK" dirty="0"/>
              <a:t> </a:t>
            </a:r>
            <a:endParaRPr lang="sk-SK" altLang="sk-SK" sz="2000" i="1" dirty="0">
              <a:latin typeface="Calibri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GB" altLang="sk-SK" i="1" dirty="0" err="1"/>
              <a:t>Schopnosť</a:t>
            </a:r>
            <a:r>
              <a:rPr lang="en-GB" altLang="sk-SK" i="1" dirty="0"/>
              <a:t> </a:t>
            </a:r>
            <a:r>
              <a:rPr lang="sk-SK" altLang="sk-SK" i="1" dirty="0"/>
              <a:t>pracovať s modernými </a:t>
            </a:r>
            <a:r>
              <a:rPr lang="sk-SK" altLang="sk-SK" i="1" dirty="0" err="1"/>
              <a:t>geoinformačnými</a:t>
            </a:r>
            <a:r>
              <a:rPr lang="sk-SK" altLang="sk-SK" i="1" dirty="0"/>
              <a:t> technológiami (geografické informačné systémy, globálne navigačné satelitné systémy, letecké a družicové snímkovanie, laserové skenery a </a:t>
            </a:r>
            <a:r>
              <a:rPr lang="sk-SK" altLang="sk-SK" i="1" dirty="0" err="1"/>
              <a:t>drony</a:t>
            </a:r>
            <a:r>
              <a:rPr lang="sk-SK" altLang="sk-SK" i="1" dirty="0"/>
              <a:t>).</a:t>
            </a:r>
            <a:r>
              <a:rPr lang="sk-SK" altLang="sk-SK" dirty="0"/>
              <a:t> </a:t>
            </a:r>
            <a:endParaRPr lang="sk-SK" altLang="sk-SK" sz="2000" i="1" dirty="0">
              <a:latin typeface="Calibri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sk-SK" altLang="sk-SK" i="1" dirty="0"/>
              <a:t>Nadobudnutie skúsenosti pri riešení problémov krajiny a regiónov (orientácia na aplikácie do praxe).</a:t>
            </a:r>
            <a:r>
              <a:rPr lang="sk-SK" altLang="sk-SK" dirty="0"/>
              <a:t> </a:t>
            </a:r>
            <a:endParaRPr lang="sk-SK" altLang="sk-SK" sz="2000" i="1" dirty="0">
              <a:latin typeface="Calibri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GB" altLang="sk-SK" i="1" dirty="0" err="1"/>
              <a:t>Rozšírenie</a:t>
            </a:r>
            <a:r>
              <a:rPr lang="en-GB" altLang="sk-SK" i="1" dirty="0"/>
              <a:t> </a:t>
            </a:r>
            <a:r>
              <a:rPr lang="en-GB" altLang="sk-SK" i="1" dirty="0" err="1"/>
              <a:t>zručností</a:t>
            </a:r>
            <a:r>
              <a:rPr lang="en-GB" altLang="sk-SK" i="1" dirty="0"/>
              <a:t> </a:t>
            </a:r>
            <a:r>
              <a:rPr lang="en-GB" altLang="sk-SK" i="1" dirty="0" err="1"/>
              <a:t>pri</a:t>
            </a:r>
            <a:r>
              <a:rPr lang="en-GB" altLang="sk-SK" i="1" dirty="0"/>
              <a:t> </a:t>
            </a:r>
            <a:r>
              <a:rPr lang="sk-SK" altLang="sk-SK" i="1" dirty="0"/>
              <a:t>prác</a:t>
            </a:r>
            <a:r>
              <a:rPr lang="en-GB" altLang="sk-SK" i="1" dirty="0" err="1"/>
              <a:t>i</a:t>
            </a:r>
            <a:r>
              <a:rPr lang="sk-SK" altLang="sk-SK" i="1" dirty="0"/>
              <a:t> v teréne (mapovanie a hodnotenie krajiny)</a:t>
            </a:r>
            <a:r>
              <a:rPr lang="sk-SK" altLang="sk-SK" dirty="0"/>
              <a:t> </a:t>
            </a:r>
            <a:endParaRPr lang="sk-SK" altLang="sk-SK" sz="2000" i="1" dirty="0">
              <a:latin typeface="Calibri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GB" altLang="sk-SK" i="1" dirty="0" err="1"/>
              <a:t>Špecialista</a:t>
            </a:r>
            <a:r>
              <a:rPr lang="en-GB" altLang="sk-SK" i="1" dirty="0"/>
              <a:t> v </a:t>
            </a:r>
            <a:r>
              <a:rPr lang="en-GB" altLang="sk-SK" i="1" dirty="0" err="1"/>
              <a:t>určitej</a:t>
            </a:r>
            <a:r>
              <a:rPr lang="en-GB" altLang="sk-SK" i="1" dirty="0"/>
              <a:t> </a:t>
            </a:r>
            <a:r>
              <a:rPr lang="en-GB" altLang="sk-SK" i="1" dirty="0" err="1"/>
              <a:t>oblasti</a:t>
            </a:r>
            <a:r>
              <a:rPr lang="en-GB" altLang="sk-SK" i="1" dirty="0"/>
              <a:t> </a:t>
            </a:r>
            <a:r>
              <a:rPr lang="en-GB" altLang="sk-SK" i="1" dirty="0" err="1"/>
              <a:t>geografie</a:t>
            </a:r>
            <a:r>
              <a:rPr lang="en-GB" altLang="sk-SK" i="1" dirty="0"/>
              <a:t> </a:t>
            </a:r>
            <a:r>
              <a:rPr lang="en-GB" altLang="sk-SK" i="1" dirty="0" err="1"/>
              <a:t>či</a:t>
            </a:r>
            <a:r>
              <a:rPr lang="en-GB" altLang="sk-SK" i="1" dirty="0"/>
              <a:t> </a:t>
            </a:r>
            <a:r>
              <a:rPr lang="en-GB" altLang="sk-SK" i="1" dirty="0" err="1"/>
              <a:t>geoinformatiky</a:t>
            </a:r>
            <a:r>
              <a:rPr lang="en-GB" altLang="sk-SK" i="1" dirty="0"/>
              <a:t> s </a:t>
            </a:r>
            <a:r>
              <a:rPr lang="en-GB" altLang="sk-SK" i="1" dirty="0" err="1"/>
              <a:t>možnosťou</a:t>
            </a:r>
            <a:r>
              <a:rPr lang="en-GB" altLang="sk-SK" i="1" dirty="0"/>
              <a:t> </a:t>
            </a:r>
            <a:r>
              <a:rPr lang="sk-SK" altLang="sk-SK" i="1" dirty="0"/>
              <a:t>uplatniť </a:t>
            </a:r>
            <a:r>
              <a:rPr lang="en-GB" altLang="sk-SK" i="1" dirty="0" err="1"/>
              <a:t>sa</a:t>
            </a:r>
            <a:r>
              <a:rPr lang="en-GB" altLang="sk-SK" i="1" dirty="0"/>
              <a:t> </a:t>
            </a:r>
            <a:r>
              <a:rPr lang="sk-SK" altLang="sk-SK" i="1" dirty="0"/>
              <a:t>v </a:t>
            </a:r>
            <a:r>
              <a:rPr lang="sk-SK" altLang="sk-SK" i="1" dirty="0" err="1"/>
              <a:t>geomarketingových</a:t>
            </a:r>
            <a:r>
              <a:rPr lang="sk-SK" altLang="sk-SK" i="1" dirty="0"/>
              <a:t> a </a:t>
            </a:r>
            <a:r>
              <a:rPr lang="sk-SK" altLang="sk-SK" i="1" dirty="0" err="1"/>
              <a:t>GIS</a:t>
            </a:r>
            <a:r>
              <a:rPr lang="sk-SK" altLang="sk-SK" i="1" dirty="0"/>
              <a:t> oddeleniach firiem, v rôznych odvetviach štátnej správy a samosprávy, odborných inštitúciách ochrany prírody a krajiny, cestovného ruchu, priestorového plánovania a územného rozvoja.</a:t>
            </a:r>
            <a:r>
              <a:rPr lang="sk-SK" altLang="sk-SK" dirty="0"/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GB" altLang="sk-SK" i="1" dirty="0" err="1"/>
              <a:t>Zdokonalenie</a:t>
            </a:r>
            <a:r>
              <a:rPr lang="en-GB" altLang="sk-SK" i="1" dirty="0"/>
              <a:t> </a:t>
            </a:r>
            <a:r>
              <a:rPr lang="sk-SK" altLang="sk-SK" i="1" dirty="0" err="1"/>
              <a:t>prezentačn</a:t>
            </a:r>
            <a:r>
              <a:rPr lang="en-GB" altLang="sk-SK" i="1" dirty="0" err="1"/>
              <a:t>ých</a:t>
            </a:r>
            <a:r>
              <a:rPr lang="sk-SK" altLang="sk-SK" i="1" dirty="0"/>
              <a:t> a jazykov</a:t>
            </a:r>
            <a:r>
              <a:rPr lang="en-GB" altLang="sk-SK" i="1" dirty="0" err="1"/>
              <a:t>ých</a:t>
            </a:r>
            <a:r>
              <a:rPr lang="sk-SK" altLang="sk-SK" i="1" dirty="0"/>
              <a:t> </a:t>
            </a:r>
            <a:r>
              <a:rPr lang="sk-SK" altLang="sk-SK" i="1" dirty="0" err="1"/>
              <a:t>kompetenci</a:t>
            </a:r>
            <a:r>
              <a:rPr lang="en-GB" altLang="sk-SK" i="1" dirty="0"/>
              <a:t>í</a:t>
            </a:r>
            <a:r>
              <a:rPr lang="sk-SK" altLang="sk-SK" i="1" dirty="0"/>
              <a:t> v odbore.</a:t>
            </a:r>
            <a:r>
              <a:rPr lang="sk-SK" altLang="sk-SK" dirty="0"/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sk-SK" altLang="sk-SK" i="1" dirty="0"/>
              <a:t>Rozvíjanie soft </a:t>
            </a:r>
            <a:r>
              <a:rPr lang="sk-SK" altLang="sk-SK" i="1" dirty="0" err="1"/>
              <a:t>skills</a:t>
            </a:r>
            <a:r>
              <a:rPr lang="sk-SK" altLang="sk-SK" i="1" dirty="0"/>
              <a:t> vrátane schopnosti flexibilne riešiť problémy – samostatne alebo v tíme</a:t>
            </a:r>
          </a:p>
        </p:txBody>
      </p:sp>
      <p:sp>
        <p:nvSpPr>
          <p:cNvPr id="16" name="Obdĺžnik 2"/>
          <p:cNvSpPr>
            <a:spLocks noChangeArrowheads="1"/>
          </p:cNvSpPr>
          <p:nvPr/>
        </p:nvSpPr>
        <p:spPr bwMode="auto">
          <a:xfrm>
            <a:off x="733425" y="1373188"/>
            <a:ext cx="5983288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>
                <a:cs typeface="+mn-cs"/>
              </a:rPr>
              <a:t>Profil absolventa geografie</a:t>
            </a:r>
            <a:endParaRPr lang="nb-NO" altLang="sk-SK" sz="2400" b="1" dirty="0">
              <a:latin typeface="+mn-lt"/>
              <a:cs typeface="+mn-cs"/>
            </a:endParaRPr>
          </a:p>
        </p:txBody>
      </p:sp>
      <p:pic>
        <p:nvPicPr>
          <p:cNvPr id="20483" name="Picture 9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25;p33"/>
          <p:cNvSpPr txBox="1">
            <a:spLocks/>
          </p:cNvSpPr>
          <p:nvPr/>
        </p:nvSpPr>
        <p:spPr>
          <a:xfrm>
            <a:off x="1649334" y="2238942"/>
            <a:ext cx="3284514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CD2"/>
              </a:buClr>
              <a:buSzPts val="1800"/>
              <a:buFont typeface="Montserrat ExtraBold"/>
              <a:buNone/>
              <a:tabLst/>
              <a:defRPr/>
            </a:pP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sym typeface="Montserrat ExtraBold"/>
              </a:rPr>
              <a:t>Jednoodboroví študenti</a:t>
            </a:r>
            <a:endParaRPr kumimoji="0" lang="sk-SK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sym typeface="Montserrat ExtraBold"/>
            </a:endParaRPr>
          </a:p>
        </p:txBody>
      </p:sp>
      <p:sp>
        <p:nvSpPr>
          <p:cNvPr id="9" name="Google Shape;626;p33"/>
          <p:cNvSpPr txBox="1">
            <a:spLocks/>
          </p:cNvSpPr>
          <p:nvPr/>
        </p:nvSpPr>
        <p:spPr>
          <a:xfrm>
            <a:off x="487110" y="2730595"/>
            <a:ext cx="5665861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Montserrat Medium"/>
              </a:rPr>
              <a:t>štátna správa a samospráva, súkromný sektor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Montserrat Medium"/>
              </a:rPr>
              <a:t>odborné inštitúcie ochrany prírody, cestovného ruchu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Montserrat Medium"/>
              </a:rPr>
              <a:t>odborné inštitúcie pre územné plánovanie a rozvoj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Montserrat Medium"/>
              </a:rPr>
              <a:t>inštitúcie využívajúce GIS pri riešení úloh zberu dát o krajine a ich spracovania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Montserrat Medium"/>
              </a:rPr>
              <a:t>inštitúcie využívajúce IKT a zamerané na vývoj softvéru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ECD2"/>
              </a:buClr>
              <a:buSzPts val="1600"/>
              <a:buFont typeface="Courier New" panose="02070309020205020404" pitchFamily="49" charset="0"/>
              <a:buChar char="o"/>
              <a:tabLst/>
              <a:defRPr/>
            </a:pPr>
            <a:endParaRPr kumimoji="0" lang="sk-S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sym typeface="Montserrat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ECD2"/>
              </a:buClr>
              <a:buSzPts val="1600"/>
              <a:buFont typeface="Montserrat Medium"/>
              <a:buNone/>
              <a:tabLst/>
              <a:defRPr/>
            </a:pPr>
            <a:endParaRPr kumimoji="0" lang="sk-SK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sym typeface="Montserrat Medium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FECD2"/>
              </a:buClr>
              <a:buSzPts val="1600"/>
              <a:buFont typeface="Courier New" panose="02070309020205020404" pitchFamily="49" charset="0"/>
              <a:buChar char="o"/>
              <a:tabLst/>
              <a:defRPr/>
            </a:pPr>
            <a:endParaRPr kumimoji="0" lang="sk-SK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sym typeface="Montserrat Medium"/>
            </a:endParaRPr>
          </a:p>
        </p:txBody>
      </p:sp>
      <p:sp>
        <p:nvSpPr>
          <p:cNvPr id="10" name="Google Shape;627;p33"/>
          <p:cNvSpPr txBox="1">
            <a:spLocks/>
          </p:cNvSpPr>
          <p:nvPr/>
        </p:nvSpPr>
        <p:spPr>
          <a:xfrm>
            <a:off x="7450944" y="2238942"/>
            <a:ext cx="3284514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CD2"/>
              </a:buClr>
              <a:buSzPts val="1800"/>
              <a:buFont typeface="Montserrat ExtraBold"/>
              <a:buNone/>
              <a:tabLst/>
              <a:defRPr/>
            </a:pP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sym typeface="Montserrat ExtraBold"/>
              </a:rPr>
              <a:t>Medziodboroví študenti</a:t>
            </a:r>
            <a:endParaRPr kumimoji="0" lang="sk-SK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sym typeface="Montserrat ExtraBold"/>
            </a:endParaRPr>
          </a:p>
        </p:txBody>
      </p:sp>
      <p:sp>
        <p:nvSpPr>
          <p:cNvPr id="11" name="Google Shape;628;p33"/>
          <p:cNvSpPr txBox="1">
            <a:spLocks/>
          </p:cNvSpPr>
          <p:nvPr/>
        </p:nvSpPr>
        <p:spPr>
          <a:xfrm>
            <a:off x="6656090" y="2721686"/>
            <a:ext cx="5137106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k-SK" sz="1800" kern="0" dirty="0" smtClean="0">
                <a:solidFill>
                  <a:schemeClr val="tx1"/>
                </a:solidFill>
                <a:latin typeface="+mn-lt"/>
              </a:rPr>
              <a:t>učitelia na základných a stredných školách všetkých typov, pôsobenie aj na vysokých školách</a:t>
            </a:r>
          </a:p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sk-SK" sz="1800" kern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k-SK" sz="1800" kern="0" dirty="0" smtClean="0">
                <a:solidFill>
                  <a:schemeClr val="tx1"/>
                </a:solidFill>
                <a:latin typeface="+mn-lt"/>
              </a:rPr>
              <a:t>vedecko-výskumné ústavy a výpočtové strediská</a:t>
            </a:r>
          </a:p>
          <a:p>
            <a:pPr marL="285750" indent="-285750" algn="l" fontAlgn="auto">
              <a:buFont typeface="Arial" panose="020B0604020202020204" pitchFamily="34" charset="0"/>
              <a:buChar char="•"/>
            </a:pPr>
            <a:endParaRPr lang="sk-SK" sz="180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Obdĺžnik 2"/>
          <p:cNvSpPr>
            <a:spLocks noChangeArrowheads="1"/>
          </p:cNvSpPr>
          <p:nvPr/>
        </p:nvSpPr>
        <p:spPr bwMode="auto">
          <a:xfrm>
            <a:off x="733425" y="1373188"/>
            <a:ext cx="5983288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>
                <a:cs typeface="+mn-cs"/>
              </a:rPr>
              <a:t>Profil absolventa geografie</a:t>
            </a:r>
            <a:endParaRPr lang="nb-NO" altLang="sk-SK" sz="2400" b="1" dirty="0">
              <a:latin typeface="+mn-lt"/>
              <a:cs typeface="+mn-cs"/>
            </a:endParaRPr>
          </a:p>
        </p:txBody>
      </p:sp>
      <p:pic>
        <p:nvPicPr>
          <p:cNvPr id="13" name="Picture 9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ĺžnik 14"/>
          <p:cNvSpPr/>
          <p:nvPr/>
        </p:nvSpPr>
        <p:spPr>
          <a:xfrm>
            <a:off x="358923" y="2042445"/>
            <a:ext cx="5879507" cy="33926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bdĺžnik 15"/>
          <p:cNvSpPr/>
          <p:nvPr/>
        </p:nvSpPr>
        <p:spPr>
          <a:xfrm>
            <a:off x="6238430" y="2042445"/>
            <a:ext cx="5879507" cy="33926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49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25;p33"/>
          <p:cNvSpPr txBox="1">
            <a:spLocks/>
          </p:cNvSpPr>
          <p:nvPr/>
        </p:nvSpPr>
        <p:spPr>
          <a:xfrm>
            <a:off x="1649334" y="2035742"/>
            <a:ext cx="3284514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CD2"/>
              </a:buClr>
              <a:buSzPts val="1800"/>
              <a:buFont typeface="Montserrat ExtraBold"/>
              <a:buNone/>
              <a:tabLst/>
              <a:defRPr/>
            </a:pP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sym typeface="Montserrat ExtraBold"/>
              </a:rPr>
              <a:t>Jednoodboroví študenti</a:t>
            </a:r>
            <a:endParaRPr kumimoji="0" lang="sk-SK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sym typeface="Montserrat ExtraBold"/>
            </a:endParaRPr>
          </a:p>
        </p:txBody>
      </p:sp>
      <p:sp>
        <p:nvSpPr>
          <p:cNvPr id="13" name="Google Shape;626;p33"/>
          <p:cNvSpPr txBox="1">
            <a:spLocks/>
          </p:cNvSpPr>
          <p:nvPr/>
        </p:nvSpPr>
        <p:spPr>
          <a:xfrm>
            <a:off x="487110" y="2311495"/>
            <a:ext cx="5665861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 smtClean="0">
                <a:solidFill>
                  <a:schemeClr val="tx1"/>
                </a:solidFill>
                <a:latin typeface="+mn-lt"/>
              </a:rPr>
              <a:t>VSD</a:t>
            </a:r>
            <a:endParaRPr lang="sk-SK" kern="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>
                <a:solidFill>
                  <a:schemeClr val="tx1"/>
                </a:solidFill>
                <a:latin typeface="+mn-lt"/>
              </a:rPr>
              <a:t>KSK</a:t>
            </a: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>
                <a:solidFill>
                  <a:schemeClr val="tx1"/>
                </a:solidFill>
                <a:latin typeface="+mn-lt"/>
              </a:rPr>
              <a:t>Deutsche Telekom IT Solutions Slovakia (T-Systems)</a:t>
            </a: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>
                <a:solidFill>
                  <a:schemeClr val="tx1"/>
                </a:solidFill>
                <a:latin typeface="+mn-lt"/>
              </a:rPr>
              <a:t>AT&amp;T</a:t>
            </a: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 err="1">
                <a:solidFill>
                  <a:schemeClr val="tx1"/>
                </a:solidFill>
                <a:latin typeface="+mn-lt"/>
              </a:rPr>
              <a:t>Geodeticca</a:t>
            </a:r>
            <a:endParaRPr lang="sk-SK" kern="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>
                <a:solidFill>
                  <a:schemeClr val="tx1"/>
                </a:solidFill>
                <a:latin typeface="+mn-lt"/>
              </a:rPr>
              <a:t>Hrdlička Slovakia</a:t>
            </a: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>
                <a:solidFill>
                  <a:schemeClr val="tx1"/>
                </a:solidFill>
                <a:latin typeface="+mn-lt"/>
              </a:rPr>
              <a:t>SHMÚ</a:t>
            </a: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>
                <a:solidFill>
                  <a:schemeClr val="tx1"/>
                </a:solidFill>
                <a:latin typeface="+mn-lt"/>
              </a:rPr>
              <a:t>PPA </a:t>
            </a: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>
                <a:solidFill>
                  <a:schemeClr val="tx1"/>
                </a:solidFill>
                <a:latin typeface="+mn-lt"/>
              </a:rPr>
              <a:t>Ministerstvo pôdohospodárstva </a:t>
            </a:r>
            <a:br>
              <a:rPr lang="sk-SK" kern="0" dirty="0">
                <a:solidFill>
                  <a:schemeClr val="tx1"/>
                </a:solidFill>
                <a:latin typeface="+mn-lt"/>
              </a:rPr>
            </a:br>
            <a:r>
              <a:rPr lang="sk-SK" kern="0" dirty="0">
                <a:solidFill>
                  <a:schemeClr val="tx1"/>
                </a:solidFill>
                <a:latin typeface="+mn-lt"/>
              </a:rPr>
              <a:t>a rozvoja vidieka SR</a:t>
            </a: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>
                <a:solidFill>
                  <a:schemeClr val="tx1"/>
                </a:solidFill>
                <a:latin typeface="+mn-lt"/>
              </a:rPr>
              <a:t>Národná diaľničná spoločnosť, </a:t>
            </a:r>
            <a:r>
              <a:rPr lang="sk-SK" kern="0" dirty="0" err="1">
                <a:solidFill>
                  <a:schemeClr val="tx1"/>
                </a:solidFill>
                <a:latin typeface="+mn-lt"/>
              </a:rPr>
              <a:t>Skytoll</a:t>
            </a:r>
            <a:r>
              <a:rPr lang="sk-SK" kern="0" dirty="0">
                <a:solidFill>
                  <a:schemeClr val="tx1"/>
                </a:solidFill>
                <a:latin typeface="+mn-lt"/>
              </a:rPr>
              <a:t> (správcovia ciest)</a:t>
            </a: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>
                <a:solidFill>
                  <a:schemeClr val="tx1"/>
                </a:solidFill>
                <a:latin typeface="+mn-lt"/>
              </a:rPr>
              <a:t>Slovak Business </a:t>
            </a:r>
            <a:r>
              <a:rPr lang="sk-SK" kern="0" dirty="0" err="1">
                <a:solidFill>
                  <a:schemeClr val="tx1"/>
                </a:solidFill>
                <a:latin typeface="+mn-lt"/>
              </a:rPr>
              <a:t>Agency</a:t>
            </a:r>
            <a:endParaRPr lang="sk-SK" kern="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>
                <a:solidFill>
                  <a:schemeClr val="tx1"/>
                </a:solidFill>
                <a:latin typeface="+mn-lt"/>
              </a:rPr>
              <a:t>Správa národného parku TANAP</a:t>
            </a: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>
                <a:solidFill>
                  <a:schemeClr val="tx1"/>
                </a:solidFill>
                <a:latin typeface="+mn-lt"/>
              </a:rPr>
              <a:t>Úrad životného prostredia, Rožňava</a:t>
            </a:r>
            <a:br>
              <a:rPr lang="sk-SK" kern="0" dirty="0">
                <a:solidFill>
                  <a:schemeClr val="tx1"/>
                </a:solidFill>
                <a:latin typeface="+mn-lt"/>
              </a:rPr>
            </a:br>
            <a:r>
              <a:rPr lang="sk-SK" kern="0" dirty="0" err="1">
                <a:solidFill>
                  <a:schemeClr val="tx1"/>
                </a:solidFill>
                <a:latin typeface="+mn-lt"/>
              </a:rPr>
              <a:t>Visit</a:t>
            </a:r>
            <a:r>
              <a:rPr lang="sk-SK" kern="0" dirty="0">
                <a:solidFill>
                  <a:schemeClr val="tx1"/>
                </a:solidFill>
                <a:latin typeface="+mn-lt"/>
              </a:rPr>
              <a:t> Košice</a:t>
            </a: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 err="1">
                <a:solidFill>
                  <a:schemeClr val="tx1"/>
                </a:solidFill>
                <a:latin typeface="+mn-lt"/>
              </a:rPr>
              <a:t>Promiseo</a:t>
            </a:r>
            <a:endParaRPr lang="sk-SK" kern="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l" fontAlgn="auto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sk-SK" kern="0" dirty="0">
                <a:solidFill>
                  <a:schemeClr val="tx1"/>
                </a:solidFill>
                <a:latin typeface="+mn-lt"/>
              </a:rPr>
              <a:t>Magistrát mesta Košice - </a:t>
            </a:r>
            <a:r>
              <a:rPr lang="sk-SK" kern="0" dirty="0" err="1">
                <a:solidFill>
                  <a:schemeClr val="tx1"/>
                </a:solidFill>
                <a:latin typeface="+mn-lt"/>
              </a:rPr>
              <a:t>Urad</a:t>
            </a:r>
            <a:r>
              <a:rPr lang="sk-SK" kern="0" dirty="0">
                <a:solidFill>
                  <a:schemeClr val="tx1"/>
                </a:solidFill>
                <a:latin typeface="+mn-lt"/>
              </a:rPr>
              <a:t> hlavného architekta mesta</a:t>
            </a:r>
          </a:p>
        </p:txBody>
      </p:sp>
      <p:sp>
        <p:nvSpPr>
          <p:cNvPr id="14" name="Google Shape;627;p33"/>
          <p:cNvSpPr txBox="1">
            <a:spLocks/>
          </p:cNvSpPr>
          <p:nvPr/>
        </p:nvSpPr>
        <p:spPr>
          <a:xfrm>
            <a:off x="7450944" y="2035742"/>
            <a:ext cx="3284514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CD2"/>
              </a:buClr>
              <a:buSzPts val="1800"/>
              <a:buFont typeface="Montserrat ExtraBold"/>
              <a:buNone/>
              <a:tabLst/>
              <a:defRPr/>
            </a:pPr>
            <a:r>
              <a:rPr kumimoji="0" lang="sk-SK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sym typeface="Montserrat ExtraBold"/>
              </a:rPr>
              <a:t>Medziodboroví študenti</a:t>
            </a:r>
            <a:endParaRPr kumimoji="0" lang="sk-SK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sym typeface="Montserrat ExtraBold"/>
            </a:endParaRPr>
          </a:p>
        </p:txBody>
      </p:sp>
      <p:sp>
        <p:nvSpPr>
          <p:cNvPr id="15" name="Google Shape;628;p33"/>
          <p:cNvSpPr txBox="1">
            <a:spLocks/>
          </p:cNvSpPr>
          <p:nvPr/>
        </p:nvSpPr>
        <p:spPr>
          <a:xfrm>
            <a:off x="6656090" y="2518486"/>
            <a:ext cx="5137106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 Medium"/>
              <a:buNone/>
              <a:defRPr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k-SK" sz="1800" kern="0" dirty="0">
                <a:solidFill>
                  <a:schemeClr val="tx1"/>
                </a:solidFill>
                <a:latin typeface="+mn-lt"/>
              </a:rPr>
              <a:t>učitelia na základných a stredných školách všetkých typov, pôsobenie aj na vysokých školách</a:t>
            </a:r>
          </a:p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sk-SK" sz="1800" kern="0" dirty="0">
              <a:solidFill>
                <a:schemeClr val="tx1"/>
              </a:solidFill>
              <a:latin typeface="+mn-lt"/>
            </a:endParaRPr>
          </a:p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k-SK" sz="1800" kern="0" dirty="0">
                <a:solidFill>
                  <a:schemeClr val="tx1"/>
                </a:solidFill>
                <a:latin typeface="+mn-lt"/>
              </a:rPr>
              <a:t>vedecko-výskumné ústavy </a:t>
            </a:r>
            <a:br>
              <a:rPr lang="sk-SK" sz="1800" kern="0" dirty="0">
                <a:solidFill>
                  <a:schemeClr val="tx1"/>
                </a:solidFill>
                <a:latin typeface="+mn-lt"/>
              </a:rPr>
            </a:br>
            <a:r>
              <a:rPr lang="sk-SK" sz="1800" kern="0" dirty="0">
                <a:solidFill>
                  <a:schemeClr val="tx1"/>
                </a:solidFill>
                <a:latin typeface="+mn-lt"/>
              </a:rPr>
              <a:t>a výpočtové strediská</a:t>
            </a:r>
          </a:p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sk-SK" sz="1800" kern="0" dirty="0">
              <a:solidFill>
                <a:schemeClr val="tx1"/>
              </a:solidFill>
              <a:latin typeface="+mn-lt"/>
            </a:endParaRPr>
          </a:p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sk-SK" sz="1800" kern="0" dirty="0">
              <a:solidFill>
                <a:schemeClr val="tx1"/>
              </a:solidFill>
              <a:latin typeface="+mn-lt"/>
            </a:endParaRPr>
          </a:p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sk-SK" sz="1800" kern="0" dirty="0">
              <a:solidFill>
                <a:schemeClr val="tx1"/>
              </a:solidFill>
              <a:latin typeface="+mn-lt"/>
            </a:endParaRPr>
          </a:p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sk-SK" sz="1800" kern="0" dirty="0">
              <a:solidFill>
                <a:schemeClr val="tx1"/>
              </a:solidFill>
              <a:latin typeface="+mn-lt"/>
            </a:endParaRPr>
          </a:p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sk-SK" sz="1800" kern="0" dirty="0">
              <a:solidFill>
                <a:schemeClr val="tx1"/>
              </a:solidFill>
              <a:latin typeface="+mn-lt"/>
            </a:endParaRPr>
          </a:p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sk-SK" sz="1800" kern="0" dirty="0">
              <a:solidFill>
                <a:schemeClr val="tx1"/>
              </a:solidFill>
              <a:latin typeface="+mn-lt"/>
            </a:endParaRPr>
          </a:p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sk-SK" sz="1800" kern="0" dirty="0">
              <a:solidFill>
                <a:schemeClr val="tx1"/>
              </a:solidFill>
              <a:latin typeface="+mn-lt"/>
            </a:endParaRPr>
          </a:p>
          <a:p>
            <a:pPr marL="285750" indent="-285750" algn="l" fontAlgn="auto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k-SK" sz="1800" kern="0" dirty="0">
                <a:solidFill>
                  <a:schemeClr val="tx1"/>
                </a:solidFill>
                <a:latin typeface="+mn-lt"/>
              </a:rPr>
              <a:t>...</a:t>
            </a:r>
          </a:p>
          <a:p>
            <a:pPr marL="0" indent="0" algn="l" fontAlgn="auto">
              <a:buClr>
                <a:srgbClr val="002060"/>
              </a:buClr>
            </a:pPr>
            <a:endParaRPr lang="sk-SK" sz="180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Obdĺžnik 2"/>
          <p:cNvSpPr>
            <a:spLocks noChangeArrowheads="1"/>
          </p:cNvSpPr>
          <p:nvPr/>
        </p:nvSpPr>
        <p:spPr bwMode="auto">
          <a:xfrm>
            <a:off x="733425" y="1373188"/>
            <a:ext cx="5983288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>
                <a:cs typeface="+mn-cs"/>
              </a:rPr>
              <a:t>Profil absolventa geografie</a:t>
            </a:r>
            <a:endParaRPr lang="nb-NO" altLang="sk-SK" sz="2400" b="1" dirty="0">
              <a:latin typeface="+mn-lt"/>
              <a:cs typeface="+mn-cs"/>
            </a:endParaRPr>
          </a:p>
        </p:txBody>
      </p:sp>
      <p:pic>
        <p:nvPicPr>
          <p:cNvPr id="17" name="Picture 9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bdĺžnik 18"/>
          <p:cNvSpPr/>
          <p:nvPr/>
        </p:nvSpPr>
        <p:spPr>
          <a:xfrm>
            <a:off x="358923" y="1839244"/>
            <a:ext cx="5879507" cy="4815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bdĺžnik 19"/>
          <p:cNvSpPr/>
          <p:nvPr/>
        </p:nvSpPr>
        <p:spPr>
          <a:xfrm>
            <a:off x="6238430" y="1839245"/>
            <a:ext cx="5879507" cy="48155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211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ĺžnik 3"/>
          <p:cNvSpPr>
            <a:spLocks noChangeArrowheads="1"/>
          </p:cNvSpPr>
          <p:nvPr/>
        </p:nvSpPr>
        <p:spPr bwMode="auto">
          <a:xfrm>
            <a:off x="428625" y="1657350"/>
            <a:ext cx="5311775" cy="3323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dirty="0" err="1">
                <a:cs typeface="+mn-cs"/>
              </a:rPr>
              <a:t>Geogr</a:t>
            </a:r>
            <a:r>
              <a:rPr lang="sk-SK" altLang="sk-SK" sz="2000" dirty="0">
                <a:cs typeface="+mn-cs"/>
              </a:rPr>
              <a:t>. olympiáda (ZŠ, SŠ)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dirty="0">
                <a:cs typeface="+mn-cs"/>
              </a:rPr>
              <a:t>Študentská vedecká konferencia (ŠVK)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dirty="0">
                <a:cs typeface="+mn-cs"/>
              </a:rPr>
              <a:t>Vedecké semináre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dirty="0">
                <a:cs typeface="+mn-cs"/>
              </a:rPr>
              <a:t>Erasmus – podporujeme, aby každý študent absolvoval počas štúdia aspoň 3 mesiace na zahraničnej </a:t>
            </a:r>
            <a:r>
              <a:rPr lang="sk-SK" altLang="sk-SK" sz="2000" dirty="0" smtClean="0">
                <a:cs typeface="+mn-cs"/>
              </a:rPr>
              <a:t>univerzite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dirty="0" smtClean="0">
                <a:cs typeface="+mn-cs"/>
              </a:rPr>
              <a:t>populárno-náučné </a:t>
            </a:r>
            <a:r>
              <a:rPr lang="sk-SK" altLang="sk-SK" sz="2000" dirty="0">
                <a:cs typeface="+mn-cs"/>
              </a:rPr>
              <a:t>prednášky v rámci SGS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sk-SK" altLang="sk-SK" sz="2000" dirty="0">
                <a:cs typeface="+mn-cs"/>
              </a:rPr>
              <a:t>Deň otvorených dverí, Noc výskumníkov a pod.   </a:t>
            </a:r>
          </a:p>
        </p:txBody>
      </p:sp>
      <p:sp>
        <p:nvSpPr>
          <p:cNvPr id="16" name="Obdĺžnik 2"/>
          <p:cNvSpPr>
            <a:spLocks noChangeArrowheads="1"/>
          </p:cNvSpPr>
          <p:nvPr/>
        </p:nvSpPr>
        <p:spPr bwMode="auto">
          <a:xfrm>
            <a:off x="144463" y="1162050"/>
            <a:ext cx="65532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>
                <a:latin typeface="+mn-lt"/>
                <a:cs typeface="+mn-cs"/>
              </a:rPr>
              <a:t>Pravidelné aktivity na Ústave geografie  </a:t>
            </a:r>
            <a:endParaRPr lang="nb-NO" altLang="sk-SK" sz="2400" b="1" dirty="0">
              <a:latin typeface="+mn-lt"/>
              <a:cs typeface="+mn-cs"/>
            </a:endParaRPr>
          </a:p>
        </p:txBody>
      </p:sp>
      <p:pic>
        <p:nvPicPr>
          <p:cNvPr id="21507" name="Picture 8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157163" y="1218596"/>
            <a:ext cx="5835400" cy="42958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Klub učiteľov geografie</a:t>
            </a:r>
            <a:endParaRPr lang="sk-SK" sz="32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ok 6" descr="Obrázok, na ktorom je ošatenie, osoba, scéna, žena&#10;&#10;Automaticky generovaný popis">
            <a:extLst>
              <a:ext uri="{FF2B5EF4-FFF2-40B4-BE49-F238E27FC236}">
                <a16:creationId xmlns:a16="http://schemas.microsoft.com/office/drawing/2014/main" id="{CAE39CE1-D97A-3911-A146-F893F2052E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/>
          <a:stretch/>
        </p:blipFill>
        <p:spPr>
          <a:xfrm>
            <a:off x="157163" y="1785531"/>
            <a:ext cx="5272820" cy="1896290"/>
          </a:xfrm>
          <a:prstGeom prst="rect">
            <a:avLst/>
          </a:prstGeom>
        </p:spPr>
      </p:pic>
      <p:sp>
        <p:nvSpPr>
          <p:cNvPr id="8" name="Zástupný symbol obsahu 2">
            <a:extLst>
              <a:ext uri="{FF2B5EF4-FFF2-40B4-BE49-F238E27FC236}">
                <a16:creationId xmlns:a16="http://schemas.microsoft.com/office/drawing/2014/main" id="{3E3C2F21-2E6B-37AF-F915-9A295D2CAB6C}"/>
              </a:ext>
            </a:extLst>
          </p:cNvPr>
          <p:cNvSpPr txBox="1">
            <a:spLocks/>
          </p:cNvSpPr>
          <p:nvPr/>
        </p:nvSpPr>
        <p:spPr>
          <a:xfrm>
            <a:off x="90358" y="3727493"/>
            <a:ext cx="4681537" cy="1126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Košická pobočka Slovenskej geografickej spoločnosti</a:t>
            </a:r>
            <a:endParaRPr lang="sk-SK" sz="32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Zástupný symbol obsahu 2">
            <a:extLst>
              <a:ext uri="{FF2B5EF4-FFF2-40B4-BE49-F238E27FC236}">
                <a16:creationId xmlns:a16="http://schemas.microsoft.com/office/drawing/2014/main" id="{3569D8B5-B587-0A52-0455-9DF3445FDB19}"/>
              </a:ext>
            </a:extLst>
          </p:cNvPr>
          <p:cNvSpPr txBox="1">
            <a:spLocks/>
          </p:cNvSpPr>
          <p:nvPr/>
        </p:nvSpPr>
        <p:spPr>
          <a:xfrm>
            <a:off x="5638800" y="1218596"/>
            <a:ext cx="5428004" cy="367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Športové a spoločenské podujatia</a:t>
            </a:r>
            <a:endParaRPr lang="sk-SK" sz="32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Obrázok 9" descr="Obrázok, na ktorom je osoba, ošatenie, obuv, text&#10;&#10;Automaticky generovaný popis">
            <a:extLst>
              <a:ext uri="{FF2B5EF4-FFF2-40B4-BE49-F238E27FC236}">
                <a16:creationId xmlns:a16="http://schemas.microsoft.com/office/drawing/2014/main" id="{E0E3B47B-8AAF-B3F3-0B4F-2C4C32683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31" y="1825765"/>
            <a:ext cx="2527082" cy="208308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DAF6B04-4A4B-4B42-ADC4-B145493FD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62" y="4808172"/>
            <a:ext cx="2192503" cy="1911216"/>
          </a:xfrm>
          <a:prstGeom prst="rect">
            <a:avLst/>
          </a:prstGeom>
        </p:spPr>
      </p:pic>
      <p:pic>
        <p:nvPicPr>
          <p:cNvPr id="12" name="Obrázok 11" descr="Obrázok, na ktorom je príroda, exteriér, krajina, tráva&#10;&#10;Automaticky generovaný popis">
            <a:extLst>
              <a:ext uri="{FF2B5EF4-FFF2-40B4-BE49-F238E27FC236}">
                <a16:creationId xmlns:a16="http://schemas.microsoft.com/office/drawing/2014/main" id="{426248E8-7875-43BD-47C9-2660EED620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19" y="4808172"/>
            <a:ext cx="2867524" cy="1911216"/>
          </a:xfrm>
          <a:prstGeom prst="rect">
            <a:avLst/>
          </a:prstGeom>
        </p:spPr>
      </p:pic>
      <p:pic>
        <p:nvPicPr>
          <p:cNvPr id="13" name="Obrázok 12" descr="Obrázok, na ktorom je text, futbal, lopta, kniha&#10;&#10;Automaticky generovaný popis">
            <a:extLst>
              <a:ext uri="{FF2B5EF4-FFF2-40B4-BE49-F238E27FC236}">
                <a16:creationId xmlns:a16="http://schemas.microsoft.com/office/drawing/2014/main" id="{48A0FF9D-6B8B-4EDE-B417-19091E3740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1" y="1803112"/>
            <a:ext cx="2961158" cy="4182380"/>
          </a:xfrm>
          <a:prstGeom prst="rect">
            <a:avLst/>
          </a:prstGeom>
        </p:spPr>
      </p:pic>
      <p:pic>
        <p:nvPicPr>
          <p:cNvPr id="14" name="Obrázok 13" descr="Obrázok, na ktorom je ošatenie, osoba, obuv, šaty&#10;&#10;Automaticky generovaný popis">
            <a:extLst>
              <a:ext uri="{FF2B5EF4-FFF2-40B4-BE49-F238E27FC236}">
                <a16:creationId xmlns:a16="http://schemas.microsoft.com/office/drawing/2014/main" id="{B4432722-883B-D4FC-E8D1-3D37D9BCD4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51079"/>
            <a:ext cx="3162182" cy="289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29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4663262" cy="5036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Vzdelávanie</a:t>
            </a:r>
            <a:endParaRPr lang="sk-SK" sz="32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Vyučovanie v teréne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Príprava pre prax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Mäkké zručnosti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1400" dirty="0">
                <a:latin typeface="Arial Narrow" panose="020B0606020202030204" pitchFamily="34" charset="0"/>
                <a:cs typeface="Segoe UI Light" panose="020B0502040204020203" pitchFamily="34" charset="0"/>
              </a:rPr>
              <a:t>Kritické myslenie, prezentačné, argumentačné, organizačné zručnosti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Moderné technológie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Rovnocenný vzťah a spätná väzba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Individuálne potreby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Podpora štúdia v zahraničí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endParaRPr lang="sk-SK" sz="2200" b="1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Obrázok 4" descr="Obrázok, na ktorom je nebo, ošatenie, osoba, exteriér&#10;&#10;Automaticky generovaný popis">
            <a:extLst>
              <a:ext uri="{FF2B5EF4-FFF2-40B4-BE49-F238E27FC236}">
                <a16:creationId xmlns:a16="http://schemas.microsoft.com/office/drawing/2014/main" id="{E545B598-8718-A8BB-DAC7-000435A61F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1"/>
          <a:stretch/>
        </p:blipFill>
        <p:spPr>
          <a:xfrm>
            <a:off x="8012751" y="1233251"/>
            <a:ext cx="4069170" cy="2201914"/>
          </a:xfrm>
          <a:prstGeom prst="rect">
            <a:avLst/>
          </a:prstGeom>
        </p:spPr>
      </p:pic>
      <p:pic>
        <p:nvPicPr>
          <p:cNvPr id="6" name="Obrázok 5" descr="Obrázok, na ktorom je ošatenie, exteriér, osoba, ľudia&#10;&#10;Automaticky generovaný popis">
            <a:extLst>
              <a:ext uri="{FF2B5EF4-FFF2-40B4-BE49-F238E27FC236}">
                <a16:creationId xmlns:a16="http://schemas.microsoft.com/office/drawing/2014/main" id="{3ADF8B0A-8942-45F8-1B9B-635FC426CD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88" y="1233251"/>
            <a:ext cx="3426634" cy="2569976"/>
          </a:xfrm>
          <a:prstGeom prst="rect">
            <a:avLst/>
          </a:prstGeom>
        </p:spPr>
      </p:pic>
      <p:pic>
        <p:nvPicPr>
          <p:cNvPr id="7" name="Obrázok 6" descr="Obrázok, na ktorom je socha, budova, zem, exteriér&#10;&#10;Automaticky generovaný popis">
            <a:extLst>
              <a:ext uri="{FF2B5EF4-FFF2-40B4-BE49-F238E27FC236}">
                <a16:creationId xmlns:a16="http://schemas.microsoft.com/office/drawing/2014/main" id="{42979A01-43BA-510C-F98D-05B4881C3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85" y="3535666"/>
            <a:ext cx="3184736" cy="190337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728B9B3-33C9-555A-B2B6-B3195F4E1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b="13024"/>
          <a:stretch/>
        </p:blipFill>
        <p:spPr bwMode="auto">
          <a:xfrm>
            <a:off x="5003147" y="4970769"/>
            <a:ext cx="2829741" cy="18457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Obrázok 8" descr="Obrázok, na ktorom je exteriér, ľudia, ošatenie, skupina&#10;&#10;Automaticky generovaný popis">
            <a:extLst>
              <a:ext uri="{FF2B5EF4-FFF2-40B4-BE49-F238E27FC236}">
                <a16:creationId xmlns:a16="http://schemas.microsoft.com/office/drawing/2014/main" id="{3CDC194C-0A48-F8AF-7354-527A83F1DF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133" y="3322334"/>
            <a:ext cx="3184736" cy="1792194"/>
          </a:xfrm>
          <a:prstGeom prst="rect">
            <a:avLst/>
          </a:prstGeom>
        </p:spPr>
      </p:pic>
      <p:pic>
        <p:nvPicPr>
          <p:cNvPr id="10" name="Obrázok 9" descr="Obrázok, na ktorom je exteriér, ošatenie, osoba, obuv&#10;&#10;Automaticky generovaný popis">
            <a:extLst>
              <a:ext uri="{FF2B5EF4-FFF2-40B4-BE49-F238E27FC236}">
                <a16:creationId xmlns:a16="http://schemas.microsoft.com/office/drawing/2014/main" id="{BA11BD3E-7CBD-F0D4-206F-1809437332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76" y="5218611"/>
            <a:ext cx="2130602" cy="1597952"/>
          </a:xfrm>
          <a:prstGeom prst="rect">
            <a:avLst/>
          </a:prstGeom>
        </p:spPr>
      </p:pic>
      <p:pic>
        <p:nvPicPr>
          <p:cNvPr id="19" name="Picture 8" descr="logo_farebne_s_pozadi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80" descr="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8026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4663262" cy="5036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Vzdelávanie</a:t>
            </a:r>
            <a:endParaRPr lang="sk-SK" sz="32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Vyučovanie v teréne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Príprava pre prax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Mäkké zručnosti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1400" dirty="0">
                <a:latin typeface="Arial Narrow" panose="020B0606020202030204" pitchFamily="34" charset="0"/>
                <a:cs typeface="Segoe UI Light" panose="020B0502040204020203" pitchFamily="34" charset="0"/>
              </a:rPr>
              <a:t>Kritické myslenie, prezentačné, argumentačné, organizačné zručnosti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Moderné technológie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Rovnocenný vzťah a spätná väzba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Individuálne potreby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Podpora štúdia v zahraničí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endParaRPr lang="sk-SK" sz="2200" b="1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Obrázok 4" descr="Obrázok, na ktorom je vodopád, príroda, exteriér, voda&#10;&#10;Automaticky generovaný popis">
            <a:extLst>
              <a:ext uri="{FF2B5EF4-FFF2-40B4-BE49-F238E27FC236}">
                <a16:creationId xmlns:a16="http://schemas.microsoft.com/office/drawing/2014/main" id="{5443F79A-6F25-9367-1A91-D3E606D5E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640" y="1186161"/>
            <a:ext cx="2899890" cy="3866520"/>
          </a:xfrm>
          <a:prstGeom prst="rect">
            <a:avLst/>
          </a:prstGeom>
        </p:spPr>
      </p:pic>
      <p:pic>
        <p:nvPicPr>
          <p:cNvPr id="6" name="Obrázok 5" descr="Obrázok, na ktorom je exteriér, ošatenie, nebo, osoba&#10;&#10;Automaticky generovaný popis">
            <a:extLst>
              <a:ext uri="{FF2B5EF4-FFF2-40B4-BE49-F238E27FC236}">
                <a16:creationId xmlns:a16="http://schemas.microsoft.com/office/drawing/2014/main" id="{84E541ED-43A4-CA47-2DC3-C820DC214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45" y="4908603"/>
            <a:ext cx="2478280" cy="1858710"/>
          </a:xfrm>
          <a:prstGeom prst="rect">
            <a:avLst/>
          </a:prstGeom>
        </p:spPr>
      </p:pic>
      <p:pic>
        <p:nvPicPr>
          <p:cNvPr id="7" name="Obrázok 6" descr="Obrázok, na ktorom je nebo, exteriér, ošatenie, osoba&#10;&#10;Automaticky generovaný popis">
            <a:extLst>
              <a:ext uri="{FF2B5EF4-FFF2-40B4-BE49-F238E27FC236}">
                <a16:creationId xmlns:a16="http://schemas.microsoft.com/office/drawing/2014/main" id="{80989EBD-8968-F119-07A9-B15247F1AD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55" y="1186161"/>
            <a:ext cx="2879399" cy="1919131"/>
          </a:xfrm>
          <a:prstGeom prst="rect">
            <a:avLst/>
          </a:prstGeom>
        </p:spPr>
      </p:pic>
      <p:pic>
        <p:nvPicPr>
          <p:cNvPr id="8" name="Obrázok 7" descr="Obrázok, na ktorom je exteriér, ošatenie, osoba, strom&#10;&#10;Automaticky generovaný popis">
            <a:extLst>
              <a:ext uri="{FF2B5EF4-FFF2-40B4-BE49-F238E27FC236}">
                <a16:creationId xmlns:a16="http://schemas.microsoft.com/office/drawing/2014/main" id="{BD8BB031-D862-030C-4EDA-C6C4A34245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93" y="5029892"/>
            <a:ext cx="2542279" cy="1694439"/>
          </a:xfrm>
          <a:prstGeom prst="rect">
            <a:avLst/>
          </a:prstGeom>
        </p:spPr>
      </p:pic>
      <p:pic>
        <p:nvPicPr>
          <p:cNvPr id="9" name="Obrázok 8" descr="Obrázok, na ktorom je exteriér, príroda, oblak, nebo&#10;&#10;Automaticky generovaný popis">
            <a:extLst>
              <a:ext uri="{FF2B5EF4-FFF2-40B4-BE49-F238E27FC236}">
                <a16:creationId xmlns:a16="http://schemas.microsoft.com/office/drawing/2014/main" id="{9872D5D0-BE00-5DE9-1758-5F4D643ABC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49" y="3246136"/>
            <a:ext cx="3123393" cy="2342545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B6958889-21BB-E960-3371-A6E2B9724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151" y="1189659"/>
            <a:ext cx="3037498" cy="19148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91958FCC-1ECA-4B79-28AB-A80050A890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3434" y="5484820"/>
            <a:ext cx="2066849" cy="12356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8" descr="logo_farebne_s_pozadi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80" descr="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7152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4663262" cy="5036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Arial Narrow" panose="020B0606020202030204" pitchFamily="34" charset="0"/>
                <a:cs typeface="Segoe UI Light" panose="020B0502040204020203" pitchFamily="34" charset="0"/>
              </a:rPr>
              <a:t>Vzdelávanie</a:t>
            </a:r>
            <a:endParaRPr lang="sk-SK" sz="32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800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Vyučovanie v teréne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Príprava pre prax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Mäkké zručnosti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1400" dirty="0">
                <a:latin typeface="Arial Narrow" panose="020B0606020202030204" pitchFamily="34" charset="0"/>
                <a:cs typeface="Segoe UI Light" panose="020B0502040204020203" pitchFamily="34" charset="0"/>
              </a:rPr>
              <a:t>Kritické myslenie, prezentačné, argumentačné, organizačné zručnosti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Moderné technológie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Spätná väzba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Individuálne potreby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Arial Narrow" panose="020B0606020202030204" pitchFamily="34" charset="0"/>
                <a:cs typeface="Segoe UI Light" panose="020B0502040204020203" pitchFamily="34" charset="0"/>
              </a:rPr>
              <a:t>Podpora štúdia v zahraničí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endParaRPr lang="sk-SK" sz="2200" b="1" dirty="0">
              <a:latin typeface="Arial Narrow" panose="020B0606020202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Obrázok 5" descr="Obrázok, na ktorom je exteriér, osoba, ošatenie, nebo&#10;&#10;Automaticky generovaný popis">
            <a:extLst>
              <a:ext uri="{FF2B5EF4-FFF2-40B4-BE49-F238E27FC236}">
                <a16:creationId xmlns:a16="http://schemas.microsoft.com/office/drawing/2014/main" id="{C3ECC9F5-3617-65C1-189A-EFBC21DFE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95" y="4949796"/>
            <a:ext cx="3940501" cy="1839721"/>
          </a:xfrm>
          <a:prstGeom prst="rect">
            <a:avLst/>
          </a:prstGeom>
        </p:spPr>
      </p:pic>
      <p:pic>
        <p:nvPicPr>
          <p:cNvPr id="7" name="Obrázok 6" descr="Obrázok, na ktorom je text, ošatenie, chlap, ľudská tvár&#10;&#10;Automaticky generovaný popis">
            <a:extLst>
              <a:ext uri="{FF2B5EF4-FFF2-40B4-BE49-F238E27FC236}">
                <a16:creationId xmlns:a16="http://schemas.microsoft.com/office/drawing/2014/main" id="{8D10F44A-3266-1BB0-C051-4A69DCBCE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41" y="1265207"/>
            <a:ext cx="2906641" cy="410817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5099D3F3-F11A-6A91-6CD6-736D72108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96" y="1265206"/>
            <a:ext cx="5052101" cy="3325696"/>
          </a:xfrm>
          <a:prstGeom prst="rect">
            <a:avLst/>
          </a:prstGeom>
        </p:spPr>
      </p:pic>
      <p:pic>
        <p:nvPicPr>
          <p:cNvPr id="9" name="Obrázok 8" descr="Obrázok, na ktorom je ošatenie, exteriér, osoba, hora&#10;&#10;Automaticky generovaný popis">
            <a:extLst>
              <a:ext uri="{FF2B5EF4-FFF2-40B4-BE49-F238E27FC236}">
                <a16:creationId xmlns:a16="http://schemas.microsoft.com/office/drawing/2014/main" id="{26F188AD-04CE-372F-4FD4-C85CDE1F48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70" y="4609536"/>
            <a:ext cx="2906641" cy="2179981"/>
          </a:xfrm>
          <a:prstGeom prst="rect">
            <a:avLst/>
          </a:prstGeom>
        </p:spPr>
      </p:pic>
      <p:pic>
        <p:nvPicPr>
          <p:cNvPr id="11" name="Picture 8" descr="logo_farebne_s_pozadi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80" descr="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6110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3"/>
          <p:cNvSpPr>
            <a:spLocks noChangeArrowheads="1"/>
          </p:cNvSpPr>
          <p:nvPr/>
        </p:nvSpPr>
        <p:spPr bwMode="auto">
          <a:xfrm>
            <a:off x="388938" y="1781175"/>
            <a:ext cx="11158537" cy="470898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altLang="sk-SK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Výučbu realizujeme dôsledne v súlade s európskymi a </a:t>
            </a:r>
            <a:r>
              <a:rPr lang="sk-SK" altLang="sk-SK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SAAVŠ</a:t>
            </a:r>
            <a:r>
              <a:rPr lang="sk-SK" altLang="sk-SK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štandardami.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altLang="sk-SK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altLang="sk-SK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Štandardná</a:t>
            </a:r>
            <a:endParaRPr lang="en-GB" altLang="sk-SK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altLang="sk-SK" sz="2000" i="1" dirty="0" err="1">
                <a:cs typeface="+mn-cs"/>
              </a:rPr>
              <a:t>Prednášky</a:t>
            </a:r>
            <a:endParaRPr lang="en-GB" altLang="sk-SK" sz="2000" i="1" dirty="0"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altLang="sk-SK" sz="2000" i="1" dirty="0" err="1">
                <a:cs typeface="+mn-cs"/>
              </a:rPr>
              <a:t>Cvičenia</a:t>
            </a:r>
            <a:r>
              <a:rPr lang="en-GB" altLang="sk-SK" sz="2000" i="1" dirty="0">
                <a:cs typeface="+mn-cs"/>
              </a:rPr>
              <a:t> a </a:t>
            </a:r>
            <a:r>
              <a:rPr lang="en-GB" altLang="sk-SK" sz="2000" i="1" dirty="0" err="1">
                <a:cs typeface="+mn-cs"/>
              </a:rPr>
              <a:t>semináre</a:t>
            </a:r>
            <a:endParaRPr lang="sk-SK" altLang="sk-SK" sz="2000" i="1" dirty="0"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altLang="sk-SK" sz="2000" dirty="0">
              <a:latin typeface="Arial" panose="020B0604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altLang="sk-SK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Výučba v teréne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altLang="sk-SK" sz="2000" i="1" dirty="0">
                <a:cs typeface="+mn-cs"/>
              </a:rPr>
              <a:t>V rámci predmetov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altLang="sk-SK" sz="2000" i="1" dirty="0" err="1">
                <a:cs typeface="+mn-cs"/>
              </a:rPr>
              <a:t>Mapovacie</a:t>
            </a:r>
            <a:r>
              <a:rPr lang="sk-SK" altLang="sk-SK" sz="2000" i="1" dirty="0">
                <a:cs typeface="+mn-cs"/>
              </a:rPr>
              <a:t> kurzy (Topografické mapovanie, metódy FG a HG výskumu)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altLang="sk-SK" sz="2000" i="1" dirty="0">
                <a:cs typeface="+mn-cs"/>
              </a:rPr>
              <a:t>Exkurzie (Geologická exkurzia, 2 x exkurzia po Slovensku, 2 x zahraničná exkurzia)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altLang="sk-SK" sz="2000" dirty="0">
              <a:latin typeface="Arial" panose="020B0604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altLang="sk-SK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Pomocné vedecké a pedagogické sily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altLang="sk-SK" sz="2000" i="1" dirty="0">
                <a:latin typeface="+mn-lt"/>
                <a:cs typeface="+mn-cs"/>
              </a:rPr>
              <a:t>- Vypísané témy s možnosťou zárobku do 200 eur mesačne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altLang="sk-SK" sz="2000" dirty="0">
              <a:latin typeface="Arial" panose="020B0604020202020204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altLang="sk-SK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Odborná prax</a:t>
            </a:r>
          </a:p>
        </p:txBody>
      </p:sp>
      <p:sp>
        <p:nvSpPr>
          <p:cNvPr id="12" name="Obdĺžnik 2"/>
          <p:cNvSpPr>
            <a:spLocks noChangeArrowheads="1"/>
          </p:cNvSpPr>
          <p:nvPr/>
        </p:nvSpPr>
        <p:spPr bwMode="auto">
          <a:xfrm>
            <a:off x="388938" y="1201738"/>
            <a:ext cx="65532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>
                <a:latin typeface="+mn-lt"/>
                <a:cs typeface="+mn-cs"/>
              </a:rPr>
              <a:t>Výučba:</a:t>
            </a:r>
            <a:endParaRPr lang="nb-NO" altLang="sk-SK" sz="2400" b="1" dirty="0">
              <a:latin typeface="+mn-lt"/>
              <a:cs typeface="+mn-cs"/>
            </a:endParaRPr>
          </a:p>
        </p:txBody>
      </p:sp>
      <p:pic>
        <p:nvPicPr>
          <p:cNvPr id="22531" name="Picture 10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581339" y="1367620"/>
            <a:ext cx="8610661" cy="66226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sk-SK" sz="3600" dirty="0" smtClean="0">
                <a:solidFill>
                  <a:srgbClr val="002060"/>
                </a:solidFill>
              </a:rPr>
              <a:t>Prírodovedecká fakulta</a:t>
            </a:r>
            <a:endParaRPr lang="sk-SK" sz="3600" dirty="0">
              <a:solidFill>
                <a:srgbClr val="002060"/>
              </a:solidFill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6B721C6E-5B8A-9166-83D1-9C7BD4E8A711}"/>
              </a:ext>
            </a:extLst>
          </p:cNvPr>
          <p:cNvSpPr/>
          <p:nvPr/>
        </p:nvSpPr>
        <p:spPr>
          <a:xfrm>
            <a:off x="4266573" y="3061758"/>
            <a:ext cx="1722565" cy="3544526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0462D5CE-6FF6-933A-C57C-B22DD8429D8A}"/>
              </a:ext>
            </a:extLst>
          </p:cNvPr>
          <p:cNvSpPr/>
          <p:nvPr/>
        </p:nvSpPr>
        <p:spPr>
          <a:xfrm>
            <a:off x="6164893" y="3061757"/>
            <a:ext cx="1722565" cy="354452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810B23ED-B669-AD23-2087-E6E96F2FE040}"/>
              </a:ext>
            </a:extLst>
          </p:cNvPr>
          <p:cNvSpPr/>
          <p:nvPr/>
        </p:nvSpPr>
        <p:spPr>
          <a:xfrm>
            <a:off x="8052490" y="3061757"/>
            <a:ext cx="1722565" cy="354452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365C7A49-7BEA-26AE-A312-0C9D77243319}"/>
              </a:ext>
            </a:extLst>
          </p:cNvPr>
          <p:cNvSpPr/>
          <p:nvPr/>
        </p:nvSpPr>
        <p:spPr>
          <a:xfrm>
            <a:off x="466547" y="3061758"/>
            <a:ext cx="1722565" cy="3544526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0" name="AutoShape 14">
            <a:extLst>
              <a:ext uri="{FF2B5EF4-FFF2-40B4-BE49-F238E27FC236}">
                <a16:creationId xmlns:a16="http://schemas.microsoft.com/office/drawing/2014/main" id="{C4C2CB70-6127-C1C3-B7E0-6648D7DA50CA}"/>
              </a:ext>
            </a:extLst>
          </p:cNvPr>
          <p:cNvSpPr/>
          <p:nvPr/>
        </p:nvSpPr>
        <p:spPr>
          <a:xfrm>
            <a:off x="2364867" y="3061757"/>
            <a:ext cx="1722565" cy="354452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1" name="AutoShape 16">
            <a:extLst>
              <a:ext uri="{FF2B5EF4-FFF2-40B4-BE49-F238E27FC236}">
                <a16:creationId xmlns:a16="http://schemas.microsoft.com/office/drawing/2014/main" id="{DB298976-559C-9102-A943-0F66087C32CD}"/>
              </a:ext>
            </a:extLst>
          </p:cNvPr>
          <p:cNvSpPr/>
          <p:nvPr/>
        </p:nvSpPr>
        <p:spPr>
          <a:xfrm>
            <a:off x="9971095" y="3061757"/>
            <a:ext cx="1722565" cy="354452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2" name="Picture 17">
            <a:extLst>
              <a:ext uri="{FF2B5EF4-FFF2-40B4-BE49-F238E27FC236}">
                <a16:creationId xmlns:a16="http://schemas.microsoft.com/office/drawing/2014/main" id="{E7570E6E-208D-8460-5FFD-D875ED2086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71096" y="2140858"/>
            <a:ext cx="1722435" cy="2688722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F4EC4DF7-7C1A-CFA3-9EBA-0E7DB133C14F}"/>
              </a:ext>
            </a:extLst>
          </p:cNvPr>
          <p:cNvSpPr txBox="1"/>
          <p:nvPr/>
        </p:nvSpPr>
        <p:spPr>
          <a:xfrm>
            <a:off x="486831" y="6066751"/>
            <a:ext cx="1702281" cy="489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Ústav biologických a ekologických vied</a:t>
            </a:r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EA604026-C86F-294B-837E-45D5672E6880}"/>
              </a:ext>
            </a:extLst>
          </p:cNvPr>
          <p:cNvSpPr txBox="1"/>
          <p:nvPr/>
        </p:nvSpPr>
        <p:spPr>
          <a:xfrm>
            <a:off x="2385152" y="6066752"/>
            <a:ext cx="1611835" cy="4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Ústav fyzikálnych vied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0BB5AE9A-64FB-C437-C7FE-7A5C1931AF09}"/>
              </a:ext>
            </a:extLst>
          </p:cNvPr>
          <p:cNvSpPr txBox="1"/>
          <p:nvPr/>
        </p:nvSpPr>
        <p:spPr>
          <a:xfrm>
            <a:off x="4321872" y="6066751"/>
            <a:ext cx="1611835" cy="4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Ústav chemických vied</a:t>
            </a:r>
            <a:endParaRPr kumimoji="0" lang="en-US" sz="1200" b="0" i="0" u="none" strike="noStrike" kern="1200" cap="none" spc="133" normalizeH="0" baseline="0" noProof="0" dirty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5C7DAB35-0D6B-1610-26AB-776F443AE572}"/>
              </a:ext>
            </a:extLst>
          </p:cNvPr>
          <p:cNvSpPr txBox="1"/>
          <p:nvPr/>
        </p:nvSpPr>
        <p:spPr>
          <a:xfrm>
            <a:off x="6185178" y="6066751"/>
            <a:ext cx="1611835" cy="4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Ústav </a:t>
            </a:r>
            <a:b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informatiky</a:t>
            </a:r>
            <a:endParaRPr kumimoji="0" lang="en-US" sz="1200" b="0" i="0" u="none" strike="noStrike" kern="1200" cap="none" spc="133" normalizeH="0" baseline="0" noProof="0" dirty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A0D70D1B-4DD4-E9A5-0385-FBD91698A003}"/>
              </a:ext>
            </a:extLst>
          </p:cNvPr>
          <p:cNvSpPr txBox="1"/>
          <p:nvPr/>
        </p:nvSpPr>
        <p:spPr>
          <a:xfrm>
            <a:off x="8104234" y="6065476"/>
            <a:ext cx="1611835" cy="4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Ústav </a:t>
            </a:r>
            <a:b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geografie</a:t>
            </a:r>
            <a:endParaRPr kumimoji="0" lang="en-US" sz="1200" b="0" i="0" u="none" strike="noStrike" kern="1200" cap="none" spc="133" normalizeH="0" baseline="0" noProof="0" dirty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73AC06E9-B4CC-93B0-351B-125C84BA5900}"/>
              </a:ext>
            </a:extLst>
          </p:cNvPr>
          <p:cNvSpPr txBox="1"/>
          <p:nvPr/>
        </p:nvSpPr>
        <p:spPr>
          <a:xfrm>
            <a:off x="10026395" y="6065476"/>
            <a:ext cx="1611835" cy="4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Ústav </a:t>
            </a:r>
            <a:b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sk-SK" sz="1200" b="0" i="0" u="none" strike="noStrike" kern="1200" cap="none" spc="133" normalizeH="0" baseline="0" noProof="0" dirty="0">
                <a:ln>
                  <a:noFill/>
                </a:ln>
                <a:solidFill>
                  <a:srgbClr val="085E2B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matematiky</a:t>
            </a:r>
            <a:endParaRPr kumimoji="0" lang="en-US" sz="1200" b="0" i="0" u="none" strike="noStrike" kern="1200" cap="none" spc="133" normalizeH="0" baseline="0" noProof="0" dirty="0">
              <a:ln>
                <a:noFill/>
              </a:ln>
              <a:solidFill>
                <a:srgbClr val="085E2B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F2D952EA-8859-2622-2675-60FAF3894E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6573" y="2140858"/>
            <a:ext cx="1722435" cy="2688722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0930BDE7-CA06-E86B-DEE9-74550C08A9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5022" y="2140858"/>
            <a:ext cx="1722435" cy="2688722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DB402422-79B7-C5FA-4CBA-8F75057A45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547" y="2140858"/>
            <a:ext cx="1722435" cy="2688722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6246D668-C462-8F4E-976F-B907CBDFD2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5249" y="2133819"/>
            <a:ext cx="1729806" cy="2695761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EFA7D1B9-2E10-EFC3-B380-D010A899D7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989" y="2132078"/>
            <a:ext cx="1721444" cy="2808473"/>
          </a:xfrm>
          <a:prstGeom prst="rect">
            <a:avLst/>
          </a:prstGeom>
        </p:spPr>
      </p:pic>
      <p:pic>
        <p:nvPicPr>
          <p:cNvPr id="24" name="Obrázok 23" descr="Obrázok, na ktorom je písmo, grafika, text, typografia&#10;&#10;Automaticky generovaný popis">
            <a:extLst>
              <a:ext uri="{FF2B5EF4-FFF2-40B4-BE49-F238E27FC236}">
                <a16:creationId xmlns:a16="http://schemas.microsoft.com/office/drawing/2014/main" id="{4EFDB19B-72DD-5DA7-E43B-EE450B46C6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4" b="6612"/>
          <a:stretch/>
        </p:blipFill>
        <p:spPr>
          <a:xfrm>
            <a:off x="922416" y="5143693"/>
            <a:ext cx="824957" cy="767050"/>
          </a:xfrm>
          <a:prstGeom prst="rect">
            <a:avLst/>
          </a:prstGeom>
        </p:spPr>
      </p:pic>
      <p:pic>
        <p:nvPicPr>
          <p:cNvPr id="25" name="Obrázok 24" descr="Obrázok, na ktorom je písmo, grafika, text, typografia&#10;&#10;Automaticky generovaný popis">
            <a:extLst>
              <a:ext uri="{FF2B5EF4-FFF2-40B4-BE49-F238E27FC236}">
                <a16:creationId xmlns:a16="http://schemas.microsoft.com/office/drawing/2014/main" id="{08FBAE16-ACA3-311C-99AA-C99EF1B974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26" b="-14348"/>
          <a:stretch/>
        </p:blipFill>
        <p:spPr>
          <a:xfrm>
            <a:off x="2833507" y="5116547"/>
            <a:ext cx="782995" cy="827068"/>
          </a:xfrm>
          <a:prstGeom prst="rect">
            <a:avLst/>
          </a:prstGeom>
        </p:spPr>
      </p:pic>
      <p:pic>
        <p:nvPicPr>
          <p:cNvPr id="26" name="Obrázok 25" descr="Obrázok, na ktorom je písmo, grafika, dizajn&#10;&#10;Automaticky generovaný popis">
            <a:extLst>
              <a:ext uri="{FF2B5EF4-FFF2-40B4-BE49-F238E27FC236}">
                <a16:creationId xmlns:a16="http://schemas.microsoft.com/office/drawing/2014/main" id="{53E5ED6D-8AF5-08D8-34F2-529DB9E6A9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300" b="-6311"/>
          <a:stretch/>
        </p:blipFill>
        <p:spPr>
          <a:xfrm>
            <a:off x="4743388" y="5168367"/>
            <a:ext cx="743012" cy="755507"/>
          </a:xfrm>
          <a:prstGeom prst="rect">
            <a:avLst/>
          </a:prstGeom>
        </p:spPr>
      </p:pic>
      <p:pic>
        <p:nvPicPr>
          <p:cNvPr id="27" name="Obrázok 26" descr="Obrázok, na ktorom je písmo, grafika, grafický dizajn, text&#10;&#10;Automaticky generovaný popis">
            <a:extLst>
              <a:ext uri="{FF2B5EF4-FFF2-40B4-BE49-F238E27FC236}">
                <a16:creationId xmlns:a16="http://schemas.microsoft.com/office/drawing/2014/main" id="{01DD8A15-CAD7-1155-E3BF-4BA792AADD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344" r="71205" b="-6281"/>
          <a:stretch/>
        </p:blipFill>
        <p:spPr>
          <a:xfrm>
            <a:off x="6667927" y="5200658"/>
            <a:ext cx="743286" cy="723216"/>
          </a:xfrm>
          <a:prstGeom prst="rect">
            <a:avLst/>
          </a:prstGeom>
        </p:spPr>
      </p:pic>
      <p:pic>
        <p:nvPicPr>
          <p:cNvPr id="28" name="Obrázok 27" descr="Obrázok, na ktorom je písmo, grafika, snímka obrazovky, dizajn&#10;&#10;Automaticky generovaný popis">
            <a:extLst>
              <a:ext uri="{FF2B5EF4-FFF2-40B4-BE49-F238E27FC236}">
                <a16:creationId xmlns:a16="http://schemas.microsoft.com/office/drawing/2014/main" id="{8AE9C63F-01D1-F2A9-B962-48082BDB2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33" b="6748"/>
          <a:stretch/>
        </p:blipFill>
        <p:spPr>
          <a:xfrm>
            <a:off x="10270656" y="5229336"/>
            <a:ext cx="970747" cy="606723"/>
          </a:xfrm>
          <a:prstGeom prst="rect">
            <a:avLst/>
          </a:prstGeom>
        </p:spPr>
      </p:pic>
      <p:pic>
        <p:nvPicPr>
          <p:cNvPr id="29" name="Obrázok 28" descr="Obrázok, na ktorom je písmo, grafika, dizajn, typografia&#10;&#10;Automaticky generovaný popis">
            <a:extLst>
              <a:ext uri="{FF2B5EF4-FFF2-40B4-BE49-F238E27FC236}">
                <a16:creationId xmlns:a16="http://schemas.microsoft.com/office/drawing/2014/main" id="{B8C01B21-A261-0AE0-4DEC-84F3FB78B6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65657" b="-5428"/>
          <a:stretch/>
        </p:blipFill>
        <p:spPr>
          <a:xfrm>
            <a:off x="8572250" y="5229336"/>
            <a:ext cx="786243" cy="630932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1275" y="38100"/>
            <a:ext cx="5000625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 descr="Image result for logo upj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977563" y="50800"/>
            <a:ext cx="1155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bdĺžnik 31"/>
          <p:cNvSpPr/>
          <p:nvPr/>
        </p:nvSpPr>
        <p:spPr>
          <a:xfrm>
            <a:off x="7981772" y="2059536"/>
            <a:ext cx="1836627" cy="4648913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10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ĺžnik 2"/>
          <p:cNvSpPr>
            <a:spLocks noChangeArrowheads="1"/>
          </p:cNvSpPr>
          <p:nvPr/>
        </p:nvSpPr>
        <p:spPr bwMode="auto">
          <a:xfrm>
            <a:off x="144463" y="1162050"/>
            <a:ext cx="60833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 smtClean="0">
                <a:cs typeface="+mn-cs"/>
              </a:rPr>
              <a:t>Metódy zberu </a:t>
            </a:r>
            <a:r>
              <a:rPr lang="sk-SK" altLang="sk-SK" sz="2400" b="1" dirty="0" err="1" smtClean="0">
                <a:cs typeface="+mn-cs"/>
              </a:rPr>
              <a:t>geopriestorových</a:t>
            </a:r>
            <a:r>
              <a:rPr lang="sk-SK" altLang="sk-SK" sz="2400" b="1" dirty="0" smtClean="0">
                <a:cs typeface="+mn-cs"/>
              </a:rPr>
              <a:t> dát:</a:t>
            </a:r>
            <a:endParaRPr lang="nb-NO" altLang="sk-SK" sz="2400" b="1" dirty="0">
              <a:latin typeface="+mn-lt"/>
              <a:cs typeface="+mn-cs"/>
            </a:endParaRPr>
          </a:p>
        </p:txBody>
      </p:sp>
      <p:sp>
        <p:nvSpPr>
          <p:cNvPr id="23554" name="Obdĺžnik 1"/>
          <p:cNvSpPr>
            <a:spLocks noChangeArrowheads="1"/>
          </p:cNvSpPr>
          <p:nvPr/>
        </p:nvSpPr>
        <p:spPr bwMode="auto">
          <a:xfrm>
            <a:off x="10552113" y="1162050"/>
            <a:ext cx="1277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sz="2400" b="1">
                <a:latin typeface="Calibri" pitchFamily="34" charset="0"/>
              </a:rPr>
              <a:t>1. ročník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1388" y="2581275"/>
            <a:ext cx="5865812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1" descr="logo_farebne_s_pozad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80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t="6480" r="21425" b="18754"/>
          <a:stretch/>
        </p:blipFill>
        <p:spPr>
          <a:xfrm>
            <a:off x="289606" y="1701799"/>
            <a:ext cx="4413023" cy="475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ĺžnik 2"/>
          <p:cNvSpPr>
            <a:spLocks noChangeArrowheads="1"/>
          </p:cNvSpPr>
          <p:nvPr/>
        </p:nvSpPr>
        <p:spPr bwMode="auto">
          <a:xfrm>
            <a:off x="735013" y="1103313"/>
            <a:ext cx="333375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>
                <a:cs typeface="+mn-cs"/>
              </a:rPr>
              <a:t>Geologická exkurzia:</a:t>
            </a:r>
            <a:endParaRPr lang="nb-NO" altLang="sk-SK" sz="2400" b="1" dirty="0">
              <a:latin typeface="+mn-lt"/>
              <a:cs typeface="+mn-cs"/>
            </a:endParaRPr>
          </a:p>
        </p:txBody>
      </p:sp>
      <p:sp>
        <p:nvSpPr>
          <p:cNvPr id="24578" name="Obdĺžnik 1"/>
          <p:cNvSpPr>
            <a:spLocks noChangeArrowheads="1"/>
          </p:cNvSpPr>
          <p:nvPr/>
        </p:nvSpPr>
        <p:spPr bwMode="auto">
          <a:xfrm>
            <a:off x="10552113" y="1162050"/>
            <a:ext cx="1277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sz="2400" b="1">
                <a:latin typeface="Calibri" pitchFamily="34" charset="0"/>
              </a:rPr>
              <a:t>1. ročník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31" y="1701800"/>
            <a:ext cx="6684137" cy="501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BlokTextu 19"/>
          <p:cNvSpPr txBox="1"/>
          <p:nvPr/>
        </p:nvSpPr>
        <p:spPr>
          <a:xfrm>
            <a:off x="8502650" y="1811338"/>
            <a:ext cx="13335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Lom Kurima</a:t>
            </a:r>
          </a:p>
        </p:txBody>
      </p:sp>
      <p:pic>
        <p:nvPicPr>
          <p:cNvPr id="24581" name="Picture 11" descr="logo_farebne_s_pozad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80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</a:t>
            </a: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://uge.science.upjs.sk</a:t>
            </a:r>
            <a:endParaRPr lang="sk-SK" dirty="0">
              <a:solidFill>
                <a:schemeClr val="accent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ĺžnik 2"/>
          <p:cNvSpPr>
            <a:spLocks noChangeArrowheads="1"/>
          </p:cNvSpPr>
          <p:nvPr/>
        </p:nvSpPr>
        <p:spPr bwMode="auto">
          <a:xfrm>
            <a:off x="144463" y="1162050"/>
            <a:ext cx="4370387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>
                <a:cs typeface="+mn-cs"/>
              </a:rPr>
              <a:t>Exkurzia z fyzickej geografie SR:</a:t>
            </a:r>
            <a:endParaRPr lang="nb-NO" altLang="sk-SK" sz="2400" b="1" dirty="0">
              <a:latin typeface="+mn-lt"/>
              <a:cs typeface="+mn-cs"/>
            </a:endParaRPr>
          </a:p>
        </p:txBody>
      </p:sp>
      <p:sp>
        <p:nvSpPr>
          <p:cNvPr id="25602" name="Obdĺžnik 1"/>
          <p:cNvSpPr>
            <a:spLocks noChangeArrowheads="1"/>
          </p:cNvSpPr>
          <p:nvPr/>
        </p:nvSpPr>
        <p:spPr bwMode="auto">
          <a:xfrm>
            <a:off x="10552113" y="1162050"/>
            <a:ext cx="1277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sk-SK" sz="2400" b="1">
                <a:latin typeface="Calibri" pitchFamily="34" charset="0"/>
              </a:rPr>
              <a:t>2</a:t>
            </a:r>
            <a:r>
              <a:rPr lang="sk-SK" altLang="sk-SK" sz="2400" b="1">
                <a:latin typeface="Calibri" pitchFamily="34" charset="0"/>
              </a:rPr>
              <a:t>. ročník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013" y="1791093"/>
            <a:ext cx="5805668" cy="4353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4556" y="1791093"/>
            <a:ext cx="5849781" cy="438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5" name="Obdĺžnik 1"/>
          <p:cNvSpPr>
            <a:spLocks noChangeArrowheads="1"/>
          </p:cNvSpPr>
          <p:nvPr/>
        </p:nvSpPr>
        <p:spPr bwMode="auto">
          <a:xfrm>
            <a:off x="201613" y="6245225"/>
            <a:ext cx="20875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sz="1100"/>
              <a:t>Záhorská nížina - viate piesky </a:t>
            </a:r>
          </a:p>
        </p:txBody>
      </p:sp>
      <p:sp>
        <p:nvSpPr>
          <p:cNvPr id="25606" name="Obdĺžnik 2"/>
          <p:cNvSpPr>
            <a:spLocks noChangeArrowheads="1"/>
          </p:cNvSpPr>
          <p:nvPr/>
        </p:nvSpPr>
        <p:spPr bwMode="auto">
          <a:xfrm>
            <a:off x="9837738" y="6242050"/>
            <a:ext cx="19923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sk-SK" sz="1100"/>
              <a:t>Malý Rozsutec (Malá Fatra) </a:t>
            </a:r>
            <a:endParaRPr lang="sk-SK" altLang="sk-SK" sz="1100"/>
          </a:p>
        </p:txBody>
      </p:sp>
      <p:pic>
        <p:nvPicPr>
          <p:cNvPr id="25607" name="Picture 13" descr="logo_farebne_s_pozadi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680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bdĺžnik 9"/>
          <p:cNvSpPr/>
          <p:nvPr/>
        </p:nvSpPr>
        <p:spPr>
          <a:xfrm>
            <a:off x="8839200" y="6550025"/>
            <a:ext cx="33528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ĺžnik 2"/>
          <p:cNvSpPr>
            <a:spLocks noChangeArrowheads="1"/>
          </p:cNvSpPr>
          <p:nvPr/>
        </p:nvSpPr>
        <p:spPr bwMode="auto">
          <a:xfrm>
            <a:off x="144463" y="1162050"/>
            <a:ext cx="4757737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>
                <a:cs typeface="+mn-cs"/>
              </a:rPr>
              <a:t>Exkurzia z humánnej geografie SR:</a:t>
            </a:r>
            <a:endParaRPr lang="nb-NO" altLang="sk-SK" sz="2400" b="1" dirty="0">
              <a:latin typeface="+mn-lt"/>
              <a:cs typeface="+mn-cs"/>
            </a:endParaRPr>
          </a:p>
        </p:txBody>
      </p:sp>
      <p:sp>
        <p:nvSpPr>
          <p:cNvPr id="26626" name="Obdĺžnik 1"/>
          <p:cNvSpPr>
            <a:spLocks noChangeArrowheads="1"/>
          </p:cNvSpPr>
          <p:nvPr/>
        </p:nvSpPr>
        <p:spPr bwMode="auto">
          <a:xfrm>
            <a:off x="10552113" y="1162050"/>
            <a:ext cx="1277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sz="2400" b="1">
                <a:latin typeface="Calibri" pitchFamily="34" charset="0"/>
              </a:rPr>
              <a:t>3. ročník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b="12125"/>
          <a:stretch>
            <a:fillRect/>
          </a:stretch>
        </p:blipFill>
        <p:spPr bwMode="auto">
          <a:xfrm>
            <a:off x="5487747" y="2459393"/>
            <a:ext cx="6521991" cy="383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393" y="2459393"/>
            <a:ext cx="5112469" cy="383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Picture 12" descr="logo_farebne_s_pozadi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80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867" y="4824798"/>
            <a:ext cx="3792415" cy="2155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1" name="Obdĺžnik 1"/>
          <p:cNvSpPr>
            <a:spLocks noChangeArrowheads="1"/>
          </p:cNvSpPr>
          <p:nvPr/>
        </p:nvSpPr>
        <p:spPr bwMode="auto">
          <a:xfrm>
            <a:off x="10228137" y="1080281"/>
            <a:ext cx="19251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sz="2400" b="1" dirty="0">
                <a:latin typeface="Calibri" pitchFamily="34" charset="0"/>
              </a:rPr>
              <a:t>2. ročník Bc.</a:t>
            </a:r>
          </a:p>
          <a:p>
            <a:r>
              <a:rPr lang="sk-SK" altLang="sk-SK" sz="2400" b="1" dirty="0">
                <a:latin typeface="Calibri" pitchFamily="34" charset="0"/>
              </a:rPr>
              <a:t>1. ročník Mgr.</a:t>
            </a:r>
          </a:p>
        </p:txBody>
      </p:sp>
      <p:pic>
        <p:nvPicPr>
          <p:cNvPr id="19" name="Obrázo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636" y="4231643"/>
            <a:ext cx="3118627" cy="1965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8" name="Picture 19" descr="logo_farebne_s_pozadi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680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bdĺžnik 9"/>
          <p:cNvSpPr/>
          <p:nvPr/>
        </p:nvSpPr>
        <p:spPr>
          <a:xfrm>
            <a:off x="9820282" y="6543675"/>
            <a:ext cx="2803964" cy="31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050"/>
            <a:ext cx="3916605" cy="293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Obdĺžnik 2"/>
          <p:cNvSpPr>
            <a:spLocks noChangeArrowheads="1"/>
          </p:cNvSpPr>
          <p:nvPr/>
        </p:nvSpPr>
        <p:spPr bwMode="auto">
          <a:xfrm>
            <a:off x="144463" y="1162050"/>
            <a:ext cx="333375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>
                <a:cs typeface="+mn-cs"/>
              </a:rPr>
              <a:t>Zahraničná exkurzia:</a:t>
            </a:r>
            <a:endParaRPr lang="nb-NO" altLang="sk-SK" sz="2400" b="1" dirty="0">
              <a:latin typeface="+mn-lt"/>
              <a:cs typeface="+mn-cs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484" y="3929442"/>
            <a:ext cx="4524996" cy="2999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14" y="1971429"/>
            <a:ext cx="3202649" cy="240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21" y="3753905"/>
            <a:ext cx="2928580" cy="1956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0238" y="2622725"/>
            <a:ext cx="3627246" cy="2168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5636" y="299376"/>
            <a:ext cx="3653422" cy="2392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8"/>
          <p:cNvSpPr txBox="1">
            <a:spLocks/>
          </p:cNvSpPr>
          <p:nvPr/>
        </p:nvSpPr>
        <p:spPr bwMode="auto">
          <a:xfrm>
            <a:off x="692150" y="1879600"/>
            <a:ext cx="1161415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sk-SK" altLang="sk-SK" sz="2200">
                <a:latin typeface="Calibri" pitchFamily="34" charset="0"/>
              </a:rPr>
              <a:t>Povinný predmet v 2. ročníku Mgr. </a:t>
            </a:r>
            <a:r>
              <a:rPr lang="en-GB" altLang="sk-SK" sz="2200">
                <a:latin typeface="Calibri" pitchFamily="34" charset="0"/>
              </a:rPr>
              <a:t>š</a:t>
            </a:r>
            <a:r>
              <a:rPr lang="sk-SK" altLang="sk-SK" sz="2200">
                <a:latin typeface="Calibri" pitchFamily="34" charset="0"/>
              </a:rPr>
              <a:t>túdia (dĺžka 10 dní)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sk-SK" altLang="sk-SK" sz="2200">
                <a:latin typeface="Calibri" pitchFamily="34" charset="0"/>
              </a:rPr>
              <a:t>Realizácia v štátnej aj súkromnej sfére, napr.: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en-GB" altLang="sk-SK" sz="2200">
                <a:latin typeface="Calibri" pitchFamily="34" charset="0"/>
              </a:rPr>
              <a:t> </a:t>
            </a:r>
            <a:r>
              <a:rPr lang="sk-SK" altLang="sk-SK" sz="2200">
                <a:latin typeface="Calibri" pitchFamily="34" charset="0"/>
              </a:rPr>
              <a:t>Photomap, s.r.o.,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en-GB" altLang="sk-SK" sz="2200">
                <a:latin typeface="Calibri" pitchFamily="34" charset="0"/>
              </a:rPr>
              <a:t> </a:t>
            </a:r>
            <a:r>
              <a:rPr lang="sk-SK" altLang="sk-SK" sz="2200">
                <a:latin typeface="Calibri" pitchFamily="34" charset="0"/>
              </a:rPr>
              <a:t>Geodeticca, s.r.o.</a:t>
            </a:r>
            <a:r>
              <a:rPr lang="en-GB" altLang="sk-SK" sz="2200">
                <a:latin typeface="Calibri" pitchFamily="34" charset="0"/>
              </a:rPr>
              <a:t>,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en-GB" altLang="sk-SK" sz="2200">
                <a:latin typeface="Calibri" pitchFamily="34" charset="0"/>
              </a:rPr>
              <a:t> Hrdlička – Slovakia, s.r.o.</a:t>
            </a:r>
            <a:endParaRPr lang="sk-SK" altLang="sk-SK" sz="2200">
              <a:latin typeface="Calibri" pitchFamily="34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en-GB" altLang="sk-SK" sz="2200">
                <a:latin typeface="Calibri" pitchFamily="34" charset="0"/>
              </a:rPr>
              <a:t> </a:t>
            </a:r>
            <a:r>
              <a:rPr lang="sk-SK" altLang="sk-SK" sz="2200">
                <a:latin typeface="Calibri" pitchFamily="34" charset="0"/>
              </a:rPr>
              <a:t>Štatistický úrad SR, 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en-US" altLang="sk-SK" sz="2200">
                <a:latin typeface="Calibri" pitchFamily="34" charset="0"/>
              </a:rPr>
              <a:t> </a:t>
            </a:r>
            <a:r>
              <a:rPr lang="sk-SK" altLang="sk-SK" sz="2200">
                <a:latin typeface="Calibri" pitchFamily="34" charset="0"/>
              </a:rPr>
              <a:t>Okresný úrad – pozemkový a lesný odbor, 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en-GB" altLang="sk-SK" sz="2200">
                <a:latin typeface="Calibri" pitchFamily="34" charset="0"/>
              </a:rPr>
              <a:t> </a:t>
            </a:r>
            <a:r>
              <a:rPr lang="sk-SK" altLang="sk-SK" sz="2200">
                <a:latin typeface="Calibri" pitchFamily="34" charset="0"/>
              </a:rPr>
              <a:t>Košice – turizmus, 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en-GB" altLang="sk-SK" sz="2200">
                <a:latin typeface="Calibri" pitchFamily="34" charset="0"/>
              </a:rPr>
              <a:t> </a:t>
            </a:r>
            <a:r>
              <a:rPr lang="sk-SK" altLang="sk-SK" sz="2200">
                <a:latin typeface="Calibri" pitchFamily="34" charset="0"/>
              </a:rPr>
              <a:t>Slovenský hydrometeorologický úrad, 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en-GB" altLang="sk-SK" sz="2200">
                <a:latin typeface="Calibri" pitchFamily="34" charset="0"/>
              </a:rPr>
              <a:t> </a:t>
            </a:r>
            <a:r>
              <a:rPr lang="sk-SK" altLang="sk-SK" sz="2200">
                <a:latin typeface="Calibri" pitchFamily="34" charset="0"/>
              </a:rPr>
              <a:t>Slovenská agentúra životného prostredia</a:t>
            </a:r>
            <a:r>
              <a:rPr lang="en-GB" altLang="sk-SK" sz="2200">
                <a:latin typeface="Calibri" pitchFamily="34" charset="0"/>
              </a:rPr>
              <a:t>,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en-GB" altLang="sk-SK" sz="2200">
                <a:latin typeface="Calibri" pitchFamily="34" charset="0"/>
              </a:rPr>
              <a:t> Slovenský vodohospodársky podnik, š.p.</a:t>
            </a:r>
            <a:endParaRPr lang="sk-SK" altLang="sk-SK" sz="2200">
              <a:latin typeface="Calibri" pitchFamily="34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en-GB" altLang="sk-SK" sz="2200">
                <a:latin typeface="Calibri" pitchFamily="34" charset="0"/>
              </a:rPr>
              <a:t> </a:t>
            </a:r>
            <a:r>
              <a:rPr lang="sk-SK" altLang="sk-SK" sz="2200">
                <a:latin typeface="Calibri" pitchFamily="34" charset="0"/>
              </a:rPr>
              <a:t>Magistrát mesta Košice</a:t>
            </a:r>
            <a:r>
              <a:rPr lang="en-GB" altLang="sk-SK" sz="2200">
                <a:latin typeface="Calibri" pitchFamily="34" charset="0"/>
              </a:rPr>
              <a:t>,</a:t>
            </a:r>
            <a:endParaRPr lang="sk-SK" altLang="sk-SK" sz="2200">
              <a:latin typeface="Calibri" pitchFamily="34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FontTx/>
              <a:buChar char="-"/>
            </a:pPr>
            <a:r>
              <a:rPr lang="en-GB" altLang="sk-SK" sz="2200">
                <a:latin typeface="Calibri" pitchFamily="34" charset="0"/>
              </a:rPr>
              <a:t> </a:t>
            </a:r>
            <a:r>
              <a:rPr lang="sk-SK" altLang="sk-SK" sz="2200">
                <a:latin typeface="Calibri" pitchFamily="34" charset="0"/>
              </a:rPr>
              <a:t>VÚC Košice</a:t>
            </a:r>
            <a:r>
              <a:rPr lang="en-GB" altLang="sk-SK" sz="2200">
                <a:latin typeface="Calibri" pitchFamily="34" charset="0"/>
              </a:rPr>
              <a:t>,</a:t>
            </a:r>
          </a:p>
          <a:p>
            <a:pPr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endParaRPr lang="sk-SK" altLang="sk-SK" sz="2200">
              <a:latin typeface="Calibri" pitchFamily="34" charset="0"/>
            </a:endParaRPr>
          </a:p>
        </p:txBody>
      </p:sp>
      <p:sp>
        <p:nvSpPr>
          <p:cNvPr id="17" name="Obdĺžnik 2"/>
          <p:cNvSpPr>
            <a:spLocks noChangeArrowheads="1"/>
          </p:cNvSpPr>
          <p:nvPr/>
        </p:nvSpPr>
        <p:spPr bwMode="auto">
          <a:xfrm>
            <a:off x="665163" y="1208088"/>
            <a:ext cx="333375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>
                <a:cs typeface="+mn-cs"/>
              </a:rPr>
              <a:t>Odborná prax:</a:t>
            </a:r>
            <a:endParaRPr lang="nb-NO" altLang="sk-SK" sz="2400" b="1" dirty="0">
              <a:latin typeface="+mn-lt"/>
              <a:cs typeface="+mn-cs"/>
            </a:endParaRPr>
          </a:p>
        </p:txBody>
      </p:sp>
      <p:pic>
        <p:nvPicPr>
          <p:cNvPr id="28675" name="Picture 9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2078038" y="2008188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altLang="sk-SK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Laboratóriá na Ústave geografie</a:t>
            </a:r>
          </a:p>
        </p:txBody>
      </p:sp>
      <p:pic>
        <p:nvPicPr>
          <p:cNvPr id="29698" name="Picture 8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ĺžnik 10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Obdĺžnik 9"/>
          <p:cNvSpPr>
            <a:spLocks noChangeArrowheads="1"/>
          </p:cNvSpPr>
          <p:nvPr/>
        </p:nvSpPr>
        <p:spPr bwMode="auto">
          <a:xfrm>
            <a:off x="404813" y="1200150"/>
            <a:ext cx="629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sk-SK" sz="2000" b="1">
                <a:latin typeface="Segoe UI Semibold" pitchFamily="34" charset="0"/>
                <a:cs typeface="Segoe UI Semibold" pitchFamily="34" charset="0"/>
              </a:rPr>
              <a:t>Laboratórium geografických informačných systémov</a:t>
            </a:r>
          </a:p>
        </p:txBody>
      </p:sp>
      <p:sp>
        <p:nvSpPr>
          <p:cNvPr id="30722" name="Obdĺžnik 2"/>
          <p:cNvSpPr>
            <a:spLocks noChangeArrowheads="1"/>
          </p:cNvSpPr>
          <p:nvPr/>
        </p:nvSpPr>
        <p:spPr bwMode="auto">
          <a:xfrm>
            <a:off x="465138" y="2211388"/>
            <a:ext cx="6096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b="1">
                <a:latin typeface="Segoe UI Semibold" pitchFamily="34" charset="0"/>
                <a:cs typeface="Segoe UI Semibold" pitchFamily="34" charset="0"/>
              </a:rPr>
              <a:t>Prístrojové </a:t>
            </a:r>
            <a:r>
              <a:rPr lang="en-US" b="1">
                <a:latin typeface="Segoe UI Semibold" pitchFamily="34" charset="0"/>
                <a:cs typeface="Segoe UI Semibold" pitchFamily="34" charset="0"/>
              </a:rPr>
              <a:t>a softv</a:t>
            </a:r>
            <a:r>
              <a:rPr lang="sk-SK" b="1">
                <a:latin typeface="Segoe UI Semibold" pitchFamily="34" charset="0"/>
                <a:cs typeface="Segoe UI Semibold" pitchFamily="34" charset="0"/>
              </a:rPr>
              <a:t>érové vybavenie</a:t>
            </a:r>
          </a:p>
        </p:txBody>
      </p:sp>
      <p:sp>
        <p:nvSpPr>
          <p:cNvPr id="30723" name="Obdĺžnik 3"/>
          <p:cNvSpPr>
            <a:spLocks noChangeArrowheads="1"/>
          </p:cNvSpPr>
          <p:nvPr/>
        </p:nvSpPr>
        <p:spPr bwMode="auto">
          <a:xfrm>
            <a:off x="469900" y="2890838"/>
            <a:ext cx="6381750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pozemný laserový skener VZ-1000 od firmy Riegl 		s integrovaným fotoaparátom NIKON D-700;</a:t>
            </a: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GNSS systém EPP Set – Hiper ll od spoločnosti TOPCON</a:t>
            </a: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GPS Trimble Juno SB s podporným softvérom (20 x)</a:t>
            </a: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geodetická elektronická totálna stanica Leica TC 605;</a:t>
            </a: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ploter HP DesignJet Z2100 Photo</a:t>
            </a:r>
            <a:r>
              <a:rPr lang="en-US">
                <a:latin typeface="Segoe UI Semilight" pitchFamily="34" charset="0"/>
                <a:cs typeface="Segoe UI Semilight" pitchFamily="34" charset="0"/>
              </a:rPr>
              <a:t>;</a:t>
            </a: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ArcGIS for Server Enterprise Advanced 10, GRASS, 		Bentley Academic Select (50 sw balíkov),			GPS Pathfinder, Quantum GIS 3</a:t>
            </a: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endParaRPr lang="en-US">
              <a:latin typeface="Segoe UI Semilight" pitchFamily="34" charset="0"/>
              <a:cs typeface="Segoe UI Semilight" pitchFamily="34" charset="0"/>
            </a:endParaRPr>
          </a:p>
          <a:p>
            <a:pPr marL="285750" indent="-285750">
              <a:buFont typeface="Arial" charset="0"/>
              <a:buChar char="•"/>
              <a:tabLst>
                <a:tab pos="355600" algn="l"/>
              </a:tabLst>
            </a:pPr>
            <a:endParaRPr lang="sk-SK"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30724" name="Picture 12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Obrázo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88" y="5753100"/>
            <a:ext cx="3351212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4" descr="Image result for arcg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8825" y="5391150"/>
            <a:ext cx="1350963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AutoShape 6" descr="Image result for en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072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37675" y="5703888"/>
            <a:ext cx="27273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ok 17"/>
          <p:cNvPicPr>
            <a:picLocks noChangeAspect="1"/>
          </p:cNvPicPr>
          <p:nvPr/>
        </p:nvPicPr>
        <p:blipFill rotWithShape="1">
          <a:blip r:embed="rId6" cstate="print"/>
          <a:srcRect/>
          <a:stretch/>
        </p:blipFill>
        <p:spPr>
          <a:xfrm rot="5400000">
            <a:off x="9160026" y="471098"/>
            <a:ext cx="3123343" cy="2543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328150" y="3492500"/>
            <a:ext cx="2665413" cy="177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16" name="Picture 20"/>
          <p:cNvPicPr>
            <a:picLocks noChangeAspect="1" noChangeArrowheads="1"/>
          </p:cNvPicPr>
          <p:nvPr/>
        </p:nvPicPr>
        <p:blipFill rotWithShape="1">
          <a:blip r:embed="rId8"/>
          <a:srcRect l="6437" t="4936" b="26584"/>
          <a:stretch/>
        </p:blipFill>
        <p:spPr bwMode="auto">
          <a:xfrm>
            <a:off x="6851650" y="180975"/>
            <a:ext cx="2400300" cy="3124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 rotWithShape="1">
          <a:blip r:embed="rId9"/>
          <a:srcRect/>
          <a:stretch/>
        </p:blipFill>
        <p:spPr bwMode="auto">
          <a:xfrm>
            <a:off x="6321425" y="3492500"/>
            <a:ext cx="2806700" cy="1790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33" name="Picture 2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81775" y="5610225"/>
            <a:ext cx="19558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bdĺžnik 28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  <p:sp>
        <p:nvSpPr>
          <p:cNvPr id="30735" name="Text Box 16"/>
          <p:cNvSpPr txBox="1">
            <a:spLocks noChangeArrowheads="1"/>
          </p:cNvSpPr>
          <p:nvPr/>
        </p:nvSpPr>
        <p:spPr bwMode="auto">
          <a:xfrm>
            <a:off x="427038" y="1685925"/>
            <a:ext cx="3140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Vedúci: doc. Kaňuk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Obdĺžnik 9"/>
          <p:cNvSpPr>
            <a:spLocks noChangeArrowheads="1"/>
          </p:cNvSpPr>
          <p:nvPr/>
        </p:nvSpPr>
        <p:spPr bwMode="auto">
          <a:xfrm>
            <a:off x="414338" y="1062038"/>
            <a:ext cx="609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sk-SK" sz="2000" b="1">
                <a:latin typeface="Segoe UI Semibold" pitchFamily="34" charset="0"/>
                <a:cs typeface="Segoe UI Semibold" pitchFamily="34" charset="0"/>
              </a:rPr>
              <a:t>Laboratórium diaľkového prieskumu Zeme</a:t>
            </a:r>
          </a:p>
        </p:txBody>
      </p:sp>
      <p:sp>
        <p:nvSpPr>
          <p:cNvPr id="31746" name="Obdĺžnik 9"/>
          <p:cNvSpPr>
            <a:spLocks noChangeArrowheads="1"/>
          </p:cNvSpPr>
          <p:nvPr/>
        </p:nvSpPr>
        <p:spPr bwMode="auto">
          <a:xfrm>
            <a:off x="354013" y="1931988"/>
            <a:ext cx="78454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UAV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platformy: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Aeroscout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Scout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B1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-100;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DJI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Inspire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2,	 		  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DJI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P</a:t>
            </a:r>
            <a:r>
              <a:rPr lang="en-US" dirty="0" err="1">
                <a:latin typeface="Segoe UI Semilight" pitchFamily="34" charset="0"/>
                <a:cs typeface="Segoe UI Semilight" pitchFamily="34" charset="0"/>
              </a:rPr>
              <a:t>hantom4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;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DJI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Ma</a:t>
            </a:r>
            <a:r>
              <a:rPr lang="en-US" dirty="0" err="1">
                <a:latin typeface="Segoe UI Semilight" pitchFamily="34" charset="0"/>
                <a:cs typeface="Segoe UI Semilight" pitchFamily="34" charset="0"/>
              </a:rPr>
              <a:t>vic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2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;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DJI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en-US" dirty="0" err="1">
                <a:latin typeface="Segoe UI Semilight" pitchFamily="34" charset="0"/>
                <a:cs typeface="Segoe UI Semilight" pitchFamily="34" charset="0"/>
              </a:rPr>
              <a:t>T30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Agras</a:t>
            </a:r>
            <a:endParaRPr lang="sk-SK" dirty="0">
              <a:latin typeface="Segoe UI Semilight" pitchFamily="34" charset="0"/>
              <a:cs typeface="Segoe UI Semilight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sk-SK" dirty="0">
                <a:latin typeface="Segoe UI Semilight" pitchFamily="34" charset="0"/>
                <a:cs typeface="Segoe UI Semilight" pitchFamily="34" charset="0"/>
              </a:rPr>
              <a:t>senzory: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Riegl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VUX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-1,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AISA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KESTREL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10,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Parrot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Sequoia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, 			      SONY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A6000</a:t>
            </a:r>
            <a:endParaRPr lang="sk-SK" dirty="0">
              <a:latin typeface="Segoe UI Semilight" pitchFamily="34" charset="0"/>
              <a:cs typeface="Segoe UI Semilight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sk-SK" dirty="0">
                <a:latin typeface="Segoe UI Semilight" pitchFamily="34" charset="0"/>
                <a:cs typeface="Segoe UI Semilight" pitchFamily="34" charset="0"/>
              </a:rPr>
              <a:t>fotogrametrická pracovná stanica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PHOTOMOD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v5.2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RACURS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sk-SK" dirty="0">
                <a:latin typeface="Segoe UI Semilight" pitchFamily="34" charset="0"/>
                <a:cs typeface="Segoe UI Semilight" pitchFamily="34" charset="0"/>
              </a:rPr>
              <a:t>softvér: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RiAcquire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,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RiScanPro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,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CaliGEO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Pro,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Photoscan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,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LAStools</a:t>
            </a:r>
            <a:endParaRPr lang="sk-SK" b="1" dirty="0"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31747" name="Picture 13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4" descr="DJI-Matrice-210-Dual-Came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3550" y="2549525"/>
            <a:ext cx="4049713" cy="22939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3550" y="41275"/>
            <a:ext cx="4049713" cy="2444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975" y="3795713"/>
            <a:ext cx="3032125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https://geo.ics.upjs.sk/images/slideshow/02.jpg"/>
          <p:cNvPicPr>
            <a:picLocks noChangeAspect="1" noChangeArrowheads="1"/>
          </p:cNvPicPr>
          <p:nvPr/>
        </p:nvPicPr>
        <p:blipFill rotWithShape="1">
          <a:blip r:embed="rId6"/>
          <a:srcRect l="27282" r="26701"/>
          <a:stretch/>
        </p:blipFill>
        <p:spPr bwMode="auto">
          <a:xfrm>
            <a:off x="8096250" y="4913313"/>
            <a:ext cx="4049713" cy="1905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 rotWithShape="1">
          <a:blip r:embed="rId7"/>
          <a:srcRect l="51998" t="10381" b="5353"/>
          <a:stretch/>
        </p:blipFill>
        <p:spPr bwMode="auto">
          <a:xfrm>
            <a:off x="2705100" y="4013200"/>
            <a:ext cx="3268663" cy="239871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31753" name="Obrázok 17"/>
          <p:cNvPicPr>
            <a:picLocks noChangeAspect="1"/>
          </p:cNvPicPr>
          <p:nvPr/>
        </p:nvPicPr>
        <p:blipFill>
          <a:blip r:embed="rId8"/>
          <a:srcRect l="33748" t="18120" r="19180" b="2908"/>
          <a:stretch>
            <a:fillRect/>
          </a:stretch>
        </p:blipFill>
        <p:spPr bwMode="auto">
          <a:xfrm>
            <a:off x="5575300" y="4464050"/>
            <a:ext cx="2306638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11"/>
          <p:cNvSpPr txBox="1">
            <a:spLocks noChangeArrowheads="1"/>
          </p:cNvSpPr>
          <p:nvPr/>
        </p:nvSpPr>
        <p:spPr bwMode="auto">
          <a:xfrm>
            <a:off x="434975" y="1443038"/>
            <a:ext cx="3140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Vedúci: doc. Gallay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Obdĺžnik 9"/>
          <p:cNvSpPr>
            <a:spLocks noChangeArrowheads="1"/>
          </p:cNvSpPr>
          <p:nvPr/>
        </p:nvSpPr>
        <p:spPr bwMode="auto">
          <a:xfrm>
            <a:off x="282575" y="1168400"/>
            <a:ext cx="609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sk-SK" sz="2000" b="1">
                <a:latin typeface="Segoe UI Semibold" pitchFamily="34" charset="0"/>
                <a:cs typeface="Segoe UI Semibold" pitchFamily="34" charset="0"/>
              </a:rPr>
              <a:t>Granulometrické  a hydrologické laboratórium</a:t>
            </a:r>
          </a:p>
        </p:txBody>
      </p:sp>
      <p:pic>
        <p:nvPicPr>
          <p:cNvPr id="7170" name="Picture 2" descr="https://scientificservices.eu/item/587/image/analysette3p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425" y="4398963"/>
            <a:ext cx="2871788" cy="215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1" name="Obdĺžnik 2"/>
          <p:cNvSpPr>
            <a:spLocks noChangeArrowheads="1"/>
          </p:cNvSpPr>
          <p:nvPr/>
        </p:nvSpPr>
        <p:spPr bwMode="auto">
          <a:xfrm>
            <a:off x="304800" y="1658938"/>
            <a:ext cx="80645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sitovací stroj FRITSH Analysette 3 na báze mechanickej separácie zŕn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prietokové sondy Global Water FP 111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hydrometrické krídlo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laboratórne váhy Kern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dilatometer "TM 71"  (inštalovaný v teréne)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hĺbková sonda "MARS 4" na Thompsonovom priepade inštalovaná v teréne + príslušný softvér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pH elektróda s tepelným čidlom na meranie pH, teploty a konduktivity vody</a:t>
            </a:r>
          </a:p>
          <a:p>
            <a:pPr marL="285750" indent="-285750">
              <a:buFont typeface="Arial" charset="0"/>
              <a:buChar char="•"/>
            </a:pPr>
            <a:r>
              <a:rPr lang="sk-SK">
                <a:latin typeface="Segoe UI Semilight" pitchFamily="34" charset="0"/>
                <a:cs typeface="Segoe UI Semilight" pitchFamily="34" charset="0"/>
              </a:rPr>
              <a:t>súbor náradia pre geologický a pedologický prieskum do hĺbky 7m</a:t>
            </a: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155700"/>
            <a:ext cx="3467100" cy="462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3" name="Picture 680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1" descr="logo_farebne_s_pozadi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detail dilatometre pred namontovaní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0763" y="4473575"/>
            <a:ext cx="1519237" cy="2203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24" name="Picture 4" descr="http://speleoupjs.sk/sites/default/files/images/DSC0775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4800" y="4333875"/>
            <a:ext cx="3475038" cy="2282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Obdĺžnik 10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  <p:sp>
        <p:nvSpPr>
          <p:cNvPr id="32778" name="Text Box 11"/>
          <p:cNvSpPr txBox="1">
            <a:spLocks noChangeArrowheads="1"/>
          </p:cNvSpPr>
          <p:nvPr/>
        </p:nvSpPr>
        <p:spPr bwMode="auto">
          <a:xfrm>
            <a:off x="5911850" y="1168400"/>
            <a:ext cx="244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Vedúci: Dr. Barabas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A4169ABE-D96E-DD5E-F916-F962B684B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948" y="1125172"/>
            <a:ext cx="4060422" cy="2341067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" y="38100"/>
            <a:ext cx="5000625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Image result for logo upj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77563" y="50800"/>
            <a:ext cx="1155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ĺžnik 10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69" y="1432454"/>
            <a:ext cx="7332485" cy="2361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 </a:t>
            </a:r>
            <a:r>
              <a:rPr lang="sk-SK" sz="3200" dirty="0" smtClean="0">
                <a:solidFill>
                  <a:srgbClr val="006E9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oddelenia</a:t>
            </a:r>
            <a:endParaRPr lang="sk-SK" sz="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Oddelenie fyzickej geografie a geológie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Oddelenie humánnej a regionálnej geografie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Oddelenie </a:t>
            </a:r>
            <a:r>
              <a:rPr lang="sk-SK" sz="22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geoinformatiky</a:t>
            </a:r>
            <a:r>
              <a:rPr lang="sk-SK" sz="2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a diaľkového prieskumu Zeme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1EC54EF-A9FE-29F4-93EB-BA186D11812F}"/>
              </a:ext>
            </a:extLst>
          </p:cNvPr>
          <p:cNvSpPr txBox="1"/>
          <p:nvPr/>
        </p:nvSpPr>
        <p:spPr>
          <a:xfrm rot="3490194">
            <a:off x="8528033" y="2645225"/>
            <a:ext cx="1181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Jesenná 5</a:t>
            </a:r>
          </a:p>
        </p:txBody>
      </p:sp>
      <p:sp>
        <p:nvSpPr>
          <p:cNvPr id="9" name="Zástupný symbol obsahu 2">
            <a:extLst>
              <a:ext uri="{FF2B5EF4-FFF2-40B4-BE49-F238E27FC236}">
                <a16:creationId xmlns:a16="http://schemas.microsoft.com/office/drawing/2014/main" id="{7CE12DFC-BA49-E04E-E745-FA3FAEE625DF}"/>
              </a:ext>
            </a:extLst>
          </p:cNvPr>
          <p:cNvSpPr txBox="1">
            <a:spLocks/>
          </p:cNvSpPr>
          <p:nvPr/>
        </p:nvSpPr>
        <p:spPr>
          <a:xfrm>
            <a:off x="250570" y="3959478"/>
            <a:ext cx="6605166" cy="26842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>
                <a:solidFill>
                  <a:srgbClr val="006E9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Štyri laboratóriá a </a:t>
            </a:r>
            <a:r>
              <a:rPr lang="sk-SK" sz="3200" dirty="0" smtClean="0">
                <a:solidFill>
                  <a:srgbClr val="006E9F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knižnica</a:t>
            </a:r>
            <a:endParaRPr lang="sk-SK" sz="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Laboratórium geografických informačných systémov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Laboratórium diaľkového prieskumu Zeme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Laboratórium </a:t>
            </a:r>
            <a:r>
              <a:rPr lang="sk-SK" sz="22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granulometrie</a:t>
            </a:r>
            <a:r>
              <a:rPr lang="sk-SK" sz="2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a hydrologických metód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005074"/>
              </a:buClr>
              <a:buFont typeface="Wingdings" panose="05000000000000000000" pitchFamily="2" charset="2"/>
              <a:buChar char="§"/>
              <a:defRPr/>
            </a:pPr>
            <a:r>
              <a:rPr lang="sk-SK" sz="2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Laboratórium optických metód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C0F51A6A-3A8F-5583-19A2-D9F81EC9882F}"/>
              </a:ext>
            </a:extLst>
          </p:cNvPr>
          <p:cNvGrpSpPr>
            <a:grpSpLocks noChangeAspect="1"/>
          </p:cNvGrpSpPr>
          <p:nvPr/>
        </p:nvGrpSpPr>
        <p:grpSpPr>
          <a:xfrm>
            <a:off x="8215964" y="3295480"/>
            <a:ext cx="3420000" cy="3562500"/>
            <a:chOff x="8686800" y="571500"/>
            <a:chExt cx="9144000" cy="9525000"/>
          </a:xfrm>
        </p:grpSpPr>
        <p:sp>
          <p:nvSpPr>
            <p:cNvPr id="12" name="Obdĺžnik 11">
              <a:extLst>
                <a:ext uri="{FF2B5EF4-FFF2-40B4-BE49-F238E27FC236}">
                  <a16:creationId xmlns:a16="http://schemas.microsoft.com/office/drawing/2014/main" id="{DF082431-D477-516E-B5DE-825DA6F2740F}"/>
                </a:ext>
              </a:extLst>
            </p:cNvPr>
            <p:cNvSpPr/>
            <p:nvPr/>
          </p:nvSpPr>
          <p:spPr>
            <a:xfrm>
              <a:off x="8686800" y="571500"/>
              <a:ext cx="9144000" cy="9525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200">
                <a:solidFill>
                  <a:schemeClr val="tx1"/>
                </a:solidFill>
              </a:endParaRPr>
            </a:p>
          </p:txBody>
        </p:sp>
        <p:pic>
          <p:nvPicPr>
            <p:cNvPr id="13" name="Obrázok 12">
              <a:extLst>
                <a:ext uri="{FF2B5EF4-FFF2-40B4-BE49-F238E27FC236}">
                  <a16:creationId xmlns:a16="http://schemas.microsoft.com/office/drawing/2014/main" id="{56C7876A-5ED2-7F49-7E92-173D98D7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4166" y="5692311"/>
              <a:ext cx="8656319" cy="4070058"/>
            </a:xfrm>
            <a:prstGeom prst="rect">
              <a:avLst/>
            </a:prstGeom>
          </p:spPr>
        </p:pic>
        <p:pic>
          <p:nvPicPr>
            <p:cNvPr id="14" name="Obrázok 13">
              <a:extLst>
                <a:ext uri="{FF2B5EF4-FFF2-40B4-BE49-F238E27FC236}">
                  <a16:creationId xmlns:a16="http://schemas.microsoft.com/office/drawing/2014/main" id="{9D64C54C-712A-4EEC-59CD-BCC4579F2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4166" y="844500"/>
              <a:ext cx="8629268" cy="44984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Obdĺžnik 9"/>
          <p:cNvSpPr>
            <a:spLocks noChangeArrowheads="1"/>
          </p:cNvSpPr>
          <p:nvPr/>
        </p:nvSpPr>
        <p:spPr bwMode="auto">
          <a:xfrm>
            <a:off x="730250" y="1449388"/>
            <a:ext cx="609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sk-SK" sz="2000" b="1">
                <a:latin typeface="Segoe UI Semibold" pitchFamily="34" charset="0"/>
                <a:cs typeface="Segoe UI Semibold" pitchFamily="34" charset="0"/>
              </a:rPr>
              <a:t>Laboratórium optických metód</a:t>
            </a:r>
          </a:p>
        </p:txBody>
      </p:sp>
      <p:sp>
        <p:nvSpPr>
          <p:cNvPr id="3" name="Obdĺžnik 2"/>
          <p:cNvSpPr/>
          <p:nvPr/>
        </p:nvSpPr>
        <p:spPr>
          <a:xfrm>
            <a:off x="492125" y="2336800"/>
            <a:ext cx="708025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stereomikroskop</a:t>
            </a:r>
            <a:r>
              <a:rPr lang="sk-SK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 </a:t>
            </a:r>
            <a:r>
              <a:rPr lang="sk-SK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Leica</a:t>
            </a:r>
            <a:r>
              <a:rPr lang="sk-SK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M80 pre dopadajúce svetlo s prstencovým LED osvetlením a kamerovým zariadením pre živé zobrazenie s vysokým rozlíšením a špeciálnym softvérom určený na separáciu a štúdium najmä akcesorických minerálov ako aj ich fotodokumentáciu;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optický mikroskop </a:t>
            </a:r>
            <a:r>
              <a:rPr lang="sk-SK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Leica</a:t>
            </a:r>
            <a:r>
              <a:rPr lang="sk-SK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DM 2 500  P s kamerovým zariadením pre živé zobrazenie s vysokým rozlíšením a špeciálnym softvérom určený na pozorovanie a dokumentáciu vzorkového materiálu pri odrazenom aj prechádzajúcom polarizovanom svetle;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zbierkový mineralogický a petrografický materiál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380430" y="1030158"/>
            <a:ext cx="3630762" cy="544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0" descr="logo_farebne_s_pozadi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7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762000" y="1909763"/>
            <a:ext cx="3140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dirty="0"/>
              <a:t>Vedúca: Doc. </a:t>
            </a:r>
            <a:r>
              <a:rPr lang="sk-SK" dirty="0" err="1"/>
              <a:t>Bónová</a:t>
            </a:r>
            <a:endParaRPr lang="sk-SK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2098675" y="2352675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Výskumné zameranie a projekty</a:t>
            </a:r>
            <a:r>
              <a:rPr lang="sk-SK" altLang="sk-SK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sk-SK" altLang="sk-SK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altLang="sk-SK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Ústave geografie</a:t>
            </a:r>
          </a:p>
        </p:txBody>
      </p:sp>
      <p:pic>
        <p:nvPicPr>
          <p:cNvPr id="34818" name="Picture 10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ĺžnik 7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Obdĺžnik 3"/>
          <p:cNvSpPr>
            <a:spLocks noChangeArrowheads="1"/>
          </p:cNvSpPr>
          <p:nvPr/>
        </p:nvSpPr>
        <p:spPr bwMode="auto">
          <a:xfrm>
            <a:off x="541338" y="1646238"/>
            <a:ext cx="11241087" cy="539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40000"/>
              </a:spcBef>
              <a:spcAft>
                <a:spcPct val="40000"/>
              </a:spcAft>
            </a:pPr>
            <a:r>
              <a:rPr lang="sk-SK" sz="1400" dirty="0"/>
              <a:t>NOVOTNÝ, L., PREGI, L., NOVOTNÁ, J. (2023). East-</a:t>
            </a:r>
            <a:r>
              <a:rPr lang="sk-SK" sz="1400" dirty="0" err="1"/>
              <a:t>west</a:t>
            </a:r>
            <a:r>
              <a:rPr lang="sk-SK" sz="1400" dirty="0"/>
              <a:t> or </a:t>
            </a:r>
            <a:r>
              <a:rPr lang="sk-SK" sz="1400" dirty="0" err="1"/>
              <a:t>up</a:t>
            </a:r>
            <a:r>
              <a:rPr lang="sk-SK" sz="1400" dirty="0"/>
              <a:t>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urban</a:t>
            </a:r>
            <a:r>
              <a:rPr lang="sk-SK" sz="1400" dirty="0"/>
              <a:t> </a:t>
            </a:r>
            <a:r>
              <a:rPr lang="sk-SK" sz="1400" dirty="0" err="1"/>
              <a:t>hierarchy</a:t>
            </a:r>
            <a:r>
              <a:rPr lang="sk-SK" sz="1400" dirty="0"/>
              <a:t>? </a:t>
            </a:r>
            <a:r>
              <a:rPr lang="sk-SK" sz="1400" dirty="0" err="1"/>
              <a:t>Internal</a:t>
            </a:r>
            <a:r>
              <a:rPr lang="sk-SK" sz="1400" dirty="0"/>
              <a:t> </a:t>
            </a:r>
            <a:r>
              <a:rPr lang="sk-SK" sz="1400" dirty="0" err="1"/>
              <a:t>migration</a:t>
            </a:r>
            <a:r>
              <a:rPr lang="sk-SK" sz="1400" dirty="0"/>
              <a:t> </a:t>
            </a:r>
            <a:r>
              <a:rPr lang="sk-SK" sz="1400" dirty="0" err="1"/>
              <a:t>patterns</a:t>
            </a:r>
            <a:r>
              <a:rPr lang="sk-SK" sz="1400" dirty="0"/>
              <a:t> in Slovakia </a:t>
            </a:r>
            <a:r>
              <a:rPr lang="sk-SK" sz="1400" dirty="0" err="1"/>
              <a:t>since</a:t>
            </a:r>
            <a:r>
              <a:rPr lang="sk-SK" sz="1400" dirty="0"/>
              <a:t> post-</a:t>
            </a:r>
            <a:r>
              <a:rPr lang="sk-SK" sz="1400" dirty="0" err="1"/>
              <a:t>socialist</a:t>
            </a:r>
            <a:r>
              <a:rPr lang="sk-SK" sz="1400" dirty="0"/>
              <a:t> </a:t>
            </a:r>
            <a:r>
              <a:rPr lang="sk-SK" sz="1400" dirty="0" err="1"/>
              <a:t>transformation</a:t>
            </a:r>
            <a:r>
              <a:rPr lang="sk-SK" sz="1400" dirty="0"/>
              <a:t> to COVID-19 </a:t>
            </a:r>
            <a:r>
              <a:rPr lang="sk-SK" sz="1400" dirty="0" err="1"/>
              <a:t>pandemic</a:t>
            </a:r>
            <a:r>
              <a:rPr lang="sk-SK" sz="1400" dirty="0"/>
              <a:t>. </a:t>
            </a:r>
            <a:r>
              <a:rPr lang="sk-SK" sz="1400" b="1" dirty="0" err="1"/>
              <a:t>Eurasian</a:t>
            </a:r>
            <a:r>
              <a:rPr lang="sk-SK" sz="1400" b="1" dirty="0"/>
              <a:t> </a:t>
            </a:r>
            <a:r>
              <a:rPr lang="sk-SK" sz="1400" b="1" dirty="0" err="1"/>
              <a:t>Geography</a:t>
            </a:r>
            <a:r>
              <a:rPr lang="sk-SK" sz="1400" b="1" dirty="0"/>
              <a:t> and </a:t>
            </a:r>
            <a:r>
              <a:rPr lang="sk-SK" sz="1400" b="1" dirty="0" err="1"/>
              <a:t>Economics</a:t>
            </a:r>
            <a:endParaRPr lang="sk-SK" sz="1400" b="1" dirty="0"/>
          </a:p>
          <a:p>
            <a:pPr>
              <a:spcBef>
                <a:spcPct val="40000"/>
              </a:spcBef>
              <a:spcAft>
                <a:spcPct val="40000"/>
              </a:spcAft>
            </a:pPr>
            <a:r>
              <a:rPr lang="sk-SK" sz="1400" dirty="0"/>
              <a:t>NOVÁKOVÁ, M., GALLAY, M., ŠUPINSKÝ, J., FERRÉ, E., ASTI, R., DE SAINT BLANQUET, M., BAJOLET, F., SORRIAUX, P. (2022). </a:t>
            </a:r>
            <a:r>
              <a:rPr lang="sk-SK" sz="1400" dirty="0" err="1"/>
              <a:t>Correcting</a:t>
            </a:r>
            <a:r>
              <a:rPr lang="sk-SK" sz="1400" dirty="0"/>
              <a:t> laser </a:t>
            </a:r>
            <a:r>
              <a:rPr lang="sk-SK" sz="1400" dirty="0" err="1"/>
              <a:t>scanning</a:t>
            </a:r>
            <a:r>
              <a:rPr lang="sk-SK" sz="1400" dirty="0"/>
              <a:t> </a:t>
            </a:r>
            <a:r>
              <a:rPr lang="sk-SK" sz="1400" dirty="0" err="1"/>
              <a:t>intensity</a:t>
            </a:r>
            <a:r>
              <a:rPr lang="sk-SK" sz="1400" dirty="0"/>
              <a:t> </a:t>
            </a:r>
            <a:r>
              <a:rPr lang="sk-SK" sz="1400" dirty="0" err="1"/>
              <a:t>recorded</a:t>
            </a:r>
            <a:r>
              <a:rPr lang="sk-SK" sz="1400" dirty="0"/>
              <a:t> in a </a:t>
            </a:r>
            <a:r>
              <a:rPr lang="sk-SK" sz="1400" dirty="0" err="1"/>
              <a:t>cave</a:t>
            </a:r>
            <a:r>
              <a:rPr lang="sk-SK" sz="1400" dirty="0"/>
              <a:t> </a:t>
            </a:r>
            <a:r>
              <a:rPr lang="sk-SK" sz="1400" dirty="0" err="1"/>
              <a:t>environment</a:t>
            </a:r>
            <a:r>
              <a:rPr lang="sk-SK" sz="1400" dirty="0"/>
              <a:t> </a:t>
            </a:r>
            <a:r>
              <a:rPr lang="sk-SK" sz="1400" dirty="0" err="1"/>
              <a:t>for</a:t>
            </a:r>
            <a:r>
              <a:rPr lang="sk-SK" sz="1400" dirty="0"/>
              <a:t> </a:t>
            </a:r>
            <a:r>
              <a:rPr lang="sk-SK" sz="1400" dirty="0" err="1"/>
              <a:t>high-resolution</a:t>
            </a:r>
            <a:r>
              <a:rPr lang="sk-SK" sz="1400" dirty="0"/>
              <a:t> </a:t>
            </a:r>
            <a:r>
              <a:rPr lang="sk-SK" sz="1400" dirty="0" err="1"/>
              <a:t>lithological</a:t>
            </a:r>
            <a:r>
              <a:rPr lang="sk-SK" sz="1400" dirty="0"/>
              <a:t> </a:t>
            </a:r>
            <a:r>
              <a:rPr lang="sk-SK" sz="1400" dirty="0" err="1"/>
              <a:t>mapping</a:t>
            </a:r>
            <a:r>
              <a:rPr lang="sk-SK" sz="1400" dirty="0"/>
              <a:t>: a </a:t>
            </a:r>
            <a:r>
              <a:rPr lang="sk-SK" sz="1400" dirty="0" err="1"/>
              <a:t>case</a:t>
            </a:r>
            <a:r>
              <a:rPr lang="sk-SK" sz="1400" dirty="0"/>
              <a:t> study of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Gouffre</a:t>
            </a:r>
            <a:r>
              <a:rPr lang="sk-SK" sz="1400" dirty="0"/>
              <a:t> </a:t>
            </a:r>
            <a:r>
              <a:rPr lang="sk-SK" sz="1400" dirty="0" err="1"/>
              <a:t>Georges</a:t>
            </a:r>
            <a:r>
              <a:rPr lang="sk-SK" sz="1400" dirty="0"/>
              <a:t>, </a:t>
            </a:r>
            <a:r>
              <a:rPr lang="sk-SK" sz="1400" dirty="0" err="1"/>
              <a:t>France</a:t>
            </a:r>
            <a:r>
              <a:rPr lang="sk-SK" sz="1400" dirty="0"/>
              <a:t>. </a:t>
            </a:r>
            <a:r>
              <a:rPr lang="sk-SK" sz="1400" b="1" dirty="0" err="1"/>
              <a:t>Remote</a:t>
            </a:r>
            <a:r>
              <a:rPr lang="sk-SK" sz="1400" b="1" dirty="0"/>
              <a:t> </a:t>
            </a:r>
            <a:r>
              <a:rPr lang="sk-SK" sz="1400" b="1" dirty="0" err="1"/>
              <a:t>Sensing</a:t>
            </a:r>
            <a:r>
              <a:rPr lang="sk-SK" sz="1400" b="1" dirty="0"/>
              <a:t> of </a:t>
            </a:r>
            <a:r>
              <a:rPr lang="sk-SK" sz="1400" b="1" dirty="0" err="1"/>
              <a:t>Environment</a:t>
            </a:r>
            <a:r>
              <a:rPr lang="sk-SK" sz="1400" dirty="0"/>
              <a:t>.</a:t>
            </a:r>
          </a:p>
          <a:p>
            <a:pPr>
              <a:spcBef>
                <a:spcPct val="40000"/>
              </a:spcBef>
              <a:spcAft>
                <a:spcPct val="40000"/>
              </a:spcAft>
            </a:pPr>
            <a:r>
              <a:rPr lang="sk-SK" sz="1400" dirty="0"/>
              <a:t>KULLA, M., NOVOTNÝ, L., PREGI, L., </a:t>
            </a:r>
            <a:r>
              <a:rPr lang="sk-SK" sz="1400" dirty="0" err="1"/>
              <a:t>DVOŘÁK</a:t>
            </a:r>
            <a:r>
              <a:rPr lang="sk-SK" sz="1400" dirty="0"/>
              <a:t>, P., </a:t>
            </a:r>
            <a:r>
              <a:rPr lang="sk-SK" sz="1400" dirty="0" err="1"/>
              <a:t>MARTINÁT</a:t>
            </a:r>
            <a:r>
              <a:rPr lang="sk-SK" sz="1400" dirty="0"/>
              <a:t>, S., </a:t>
            </a:r>
            <a:r>
              <a:rPr lang="sk-SK" sz="1400" dirty="0" err="1"/>
              <a:t>KLUSÁČEK</a:t>
            </a:r>
            <a:r>
              <a:rPr lang="sk-SK" sz="1400" dirty="0"/>
              <a:t>, P., NAVRÁTIL, J., </a:t>
            </a:r>
            <a:r>
              <a:rPr lang="sk-SK" sz="1400" dirty="0" err="1"/>
              <a:t>FRANTÁL</a:t>
            </a:r>
            <a:r>
              <a:rPr lang="sk-SK" sz="1400" dirty="0"/>
              <a:t>, B. (2022).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Good</a:t>
            </a:r>
            <a:r>
              <a:rPr lang="sk-SK" sz="1400" dirty="0"/>
              <a:t>,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Bad</a:t>
            </a:r>
            <a:r>
              <a:rPr lang="sk-SK" sz="1400" dirty="0"/>
              <a:t>, and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Nobody</a:t>
            </a:r>
            <a:r>
              <a:rPr lang="sk-SK" sz="1400" dirty="0"/>
              <a:t>. </a:t>
            </a:r>
            <a:r>
              <a:rPr lang="sk-SK" sz="1400" dirty="0" err="1"/>
              <a:t>Exploring</a:t>
            </a:r>
            <a:r>
              <a:rPr lang="sk-SK" sz="1400" dirty="0"/>
              <a:t> </a:t>
            </a:r>
            <a:r>
              <a:rPr lang="sk-SK" sz="1400" dirty="0" err="1"/>
              <a:t>diversity</a:t>
            </a:r>
            <a:r>
              <a:rPr lang="sk-SK" sz="1400" dirty="0"/>
              <a:t> of </a:t>
            </a:r>
            <a:r>
              <a:rPr lang="sk-SK" sz="1400" dirty="0" err="1"/>
              <a:t>perceptions</a:t>
            </a:r>
            <a:r>
              <a:rPr lang="sk-SK" sz="1400" dirty="0"/>
              <a:t> of </a:t>
            </a:r>
            <a:r>
              <a:rPr lang="sk-SK" sz="1400" dirty="0" err="1"/>
              <a:t>anaerobic</a:t>
            </a:r>
            <a:r>
              <a:rPr lang="sk-SK" sz="1400" dirty="0"/>
              <a:t> </a:t>
            </a:r>
            <a:r>
              <a:rPr lang="sk-SK" sz="1400" dirty="0" err="1"/>
              <a:t>digestion</a:t>
            </a:r>
            <a:r>
              <a:rPr lang="sk-SK" sz="1400" dirty="0"/>
              <a:t> </a:t>
            </a:r>
            <a:r>
              <a:rPr lang="sk-SK" sz="1400" dirty="0" err="1"/>
              <a:t>plants</a:t>
            </a:r>
            <a:r>
              <a:rPr lang="sk-SK" sz="1400" dirty="0"/>
              <a:t> in </a:t>
            </a:r>
            <a:r>
              <a:rPr lang="sk-SK" sz="1400" dirty="0" err="1"/>
              <a:t>Central</a:t>
            </a:r>
            <a:r>
              <a:rPr lang="sk-SK" sz="1400" dirty="0"/>
              <a:t> and </a:t>
            </a:r>
            <a:r>
              <a:rPr lang="sk-SK" sz="1400" dirty="0" err="1"/>
              <a:t>Eastern</a:t>
            </a:r>
            <a:r>
              <a:rPr lang="sk-SK" sz="1400" dirty="0"/>
              <a:t> </a:t>
            </a:r>
            <a:r>
              <a:rPr lang="sk-SK" sz="1400" dirty="0" err="1"/>
              <a:t>Europe</a:t>
            </a:r>
            <a:r>
              <a:rPr lang="sk-SK" sz="1400" dirty="0"/>
              <a:t>. </a:t>
            </a:r>
            <a:r>
              <a:rPr lang="sk-SK" sz="1400" b="1" dirty="0"/>
              <a:t>Energy </a:t>
            </a:r>
            <a:r>
              <a:rPr lang="sk-SK" sz="1400" b="1" dirty="0" err="1"/>
              <a:t>Research</a:t>
            </a:r>
            <a:r>
              <a:rPr lang="sk-SK" sz="1400" b="1" dirty="0"/>
              <a:t> and </a:t>
            </a:r>
            <a:r>
              <a:rPr lang="sk-SK" sz="1400" b="1" dirty="0" err="1"/>
              <a:t>Social</a:t>
            </a:r>
            <a:r>
              <a:rPr lang="sk-SK" sz="1400" b="1" dirty="0"/>
              <a:t> </a:t>
            </a:r>
            <a:r>
              <a:rPr lang="sk-SK" sz="1400" b="1" dirty="0" err="1"/>
              <a:t>Sciences</a:t>
            </a:r>
            <a:r>
              <a:rPr lang="sk-SK" sz="1400" dirty="0"/>
              <a:t>, 102644.</a:t>
            </a:r>
          </a:p>
          <a:p>
            <a:pPr>
              <a:spcBef>
                <a:spcPct val="40000"/>
              </a:spcBef>
              <a:spcAft>
                <a:spcPct val="40000"/>
              </a:spcAft>
            </a:pPr>
            <a:r>
              <a:rPr lang="sk-SK" sz="1400" dirty="0" err="1"/>
              <a:t>PALCSU</a:t>
            </a:r>
            <a:r>
              <a:rPr lang="sk-SK" sz="1400" dirty="0"/>
              <a:t>, L., GESSERT, A., </a:t>
            </a:r>
            <a:r>
              <a:rPr lang="sk-SK" sz="1400" dirty="0" err="1"/>
              <a:t>TÚRI</a:t>
            </a:r>
            <a:r>
              <a:rPr lang="sk-SK" sz="1400" dirty="0"/>
              <a:t>, M., KOVÁCS, I., </a:t>
            </a:r>
            <a:r>
              <a:rPr lang="sk-SK" sz="1400" dirty="0" err="1"/>
              <a:t>FUTÓ</a:t>
            </a:r>
            <a:r>
              <a:rPr lang="sk-SK" sz="1400" dirty="0"/>
              <a:t>, I., </a:t>
            </a:r>
            <a:r>
              <a:rPr lang="sk-SK" sz="1400" dirty="0" err="1"/>
              <a:t>ORSOVSZKI</a:t>
            </a:r>
            <a:r>
              <a:rPr lang="sk-SK" sz="1400" dirty="0"/>
              <a:t>, I., </a:t>
            </a:r>
            <a:r>
              <a:rPr lang="sk-SK" sz="1400" dirty="0" err="1"/>
              <a:t>PUSKÁS</a:t>
            </a:r>
            <a:r>
              <a:rPr lang="sk-SK" sz="1400" dirty="0"/>
              <a:t> </a:t>
            </a:r>
            <a:r>
              <a:rPr lang="sk-SK" sz="1400" dirty="0" err="1"/>
              <a:t>PRESZNER</a:t>
            </a:r>
            <a:r>
              <a:rPr lang="sk-SK" sz="1400" dirty="0"/>
              <a:t>, A., </a:t>
            </a:r>
            <a:r>
              <a:rPr lang="sk-SK" sz="1400" dirty="0" err="1"/>
              <a:t>TEMOVSKI</a:t>
            </a:r>
            <a:r>
              <a:rPr lang="sk-SK" sz="1400" dirty="0"/>
              <a:t>, M., </a:t>
            </a:r>
            <a:r>
              <a:rPr lang="sk-SK" sz="1400" dirty="0" err="1"/>
              <a:t>KOLTAI</a:t>
            </a:r>
            <a:r>
              <a:rPr lang="sk-SK" sz="1400" dirty="0"/>
              <a:t>, G. (2021). </a:t>
            </a:r>
            <a:r>
              <a:rPr lang="sk-SK" sz="1400" dirty="0" err="1"/>
              <a:t>Long</a:t>
            </a:r>
            <a:r>
              <a:rPr lang="sk-SK" sz="1400" dirty="0"/>
              <a:t>-term </a:t>
            </a:r>
            <a:r>
              <a:rPr lang="sk-SK" sz="1400" dirty="0" err="1"/>
              <a:t>time</a:t>
            </a:r>
            <a:r>
              <a:rPr lang="sk-SK" sz="1400" dirty="0"/>
              <a:t> </a:t>
            </a:r>
            <a:r>
              <a:rPr lang="sk-SK" sz="1400" dirty="0" err="1"/>
              <a:t>series</a:t>
            </a:r>
            <a:r>
              <a:rPr lang="sk-SK" sz="1400" dirty="0"/>
              <a:t> of </a:t>
            </a:r>
            <a:r>
              <a:rPr lang="sk-SK" sz="1400" dirty="0" err="1"/>
              <a:t>environmental</a:t>
            </a:r>
            <a:r>
              <a:rPr lang="sk-SK" sz="1400" dirty="0"/>
              <a:t> </a:t>
            </a:r>
            <a:r>
              <a:rPr lang="sk-SK" sz="1400" dirty="0" err="1"/>
              <a:t>tracers</a:t>
            </a:r>
            <a:r>
              <a:rPr lang="sk-SK" sz="1400" dirty="0"/>
              <a:t> </a:t>
            </a:r>
            <a:r>
              <a:rPr lang="sk-SK" sz="1400" dirty="0" err="1"/>
              <a:t>reveal</a:t>
            </a:r>
            <a:r>
              <a:rPr lang="sk-SK" sz="1400" dirty="0"/>
              <a:t> </a:t>
            </a:r>
            <a:r>
              <a:rPr lang="sk-SK" sz="1400" dirty="0" err="1"/>
              <a:t>recharge</a:t>
            </a:r>
            <a:r>
              <a:rPr lang="sk-SK" sz="1400" dirty="0"/>
              <a:t> and </a:t>
            </a:r>
            <a:r>
              <a:rPr lang="sk-SK" sz="1400" dirty="0" err="1"/>
              <a:t>discharge</a:t>
            </a:r>
            <a:r>
              <a:rPr lang="sk-SK" sz="1400" dirty="0"/>
              <a:t> </a:t>
            </a:r>
            <a:r>
              <a:rPr lang="sk-SK" sz="1400" dirty="0" err="1"/>
              <a:t>conditions</a:t>
            </a:r>
            <a:r>
              <a:rPr lang="sk-SK" sz="1400" dirty="0"/>
              <a:t> in </a:t>
            </a:r>
            <a:r>
              <a:rPr lang="sk-SK" sz="1400" dirty="0" err="1"/>
              <a:t>shallow</a:t>
            </a:r>
            <a:r>
              <a:rPr lang="sk-SK" sz="1400" dirty="0"/>
              <a:t> </a:t>
            </a:r>
            <a:r>
              <a:rPr lang="sk-SK" sz="1400" dirty="0" err="1"/>
              <a:t>karst</a:t>
            </a:r>
            <a:r>
              <a:rPr lang="sk-SK" sz="1400" dirty="0"/>
              <a:t> </a:t>
            </a:r>
            <a:r>
              <a:rPr lang="sk-SK" sz="1400" dirty="0" err="1"/>
              <a:t>aquifers</a:t>
            </a:r>
            <a:r>
              <a:rPr lang="sk-SK" sz="1400" dirty="0"/>
              <a:t> in </a:t>
            </a:r>
            <a:r>
              <a:rPr lang="sk-SK" sz="1400" dirty="0" err="1"/>
              <a:t>Hungary</a:t>
            </a:r>
            <a:r>
              <a:rPr lang="sk-SK" sz="1400" dirty="0"/>
              <a:t> and Slovakia. </a:t>
            </a:r>
            <a:r>
              <a:rPr lang="sk-SK" sz="1400" b="1" dirty="0" err="1"/>
              <a:t>Journal</a:t>
            </a:r>
            <a:r>
              <a:rPr lang="sk-SK" sz="1400" b="1" dirty="0"/>
              <a:t> of </a:t>
            </a:r>
            <a:r>
              <a:rPr lang="sk-SK" sz="1400" b="1" dirty="0" err="1"/>
              <a:t>Hydrology</a:t>
            </a:r>
            <a:r>
              <a:rPr lang="sk-SK" sz="1400" b="1" dirty="0"/>
              <a:t> - </a:t>
            </a:r>
            <a:r>
              <a:rPr lang="sk-SK" sz="1400" b="1" dirty="0" err="1"/>
              <a:t>Regional</a:t>
            </a:r>
            <a:r>
              <a:rPr lang="sk-SK" sz="1400" b="1" dirty="0"/>
              <a:t> </a:t>
            </a:r>
            <a:r>
              <a:rPr lang="sk-SK" sz="1400" b="1" dirty="0" err="1"/>
              <a:t>Studies</a:t>
            </a:r>
            <a:r>
              <a:rPr lang="sk-SK" sz="1400" dirty="0"/>
              <a:t>, 36, 100858.</a:t>
            </a:r>
          </a:p>
          <a:p>
            <a:pPr>
              <a:spcBef>
                <a:spcPct val="40000"/>
              </a:spcBef>
              <a:spcAft>
                <a:spcPct val="40000"/>
              </a:spcAft>
            </a:pPr>
            <a:r>
              <a:rPr lang="sk-SK" sz="1400" dirty="0"/>
              <a:t>HOFIERKA, J., GALLAY, M., ONAČILLOVÁ, K., HOFIERKA, J. Jr. (2020). </a:t>
            </a:r>
            <a:r>
              <a:rPr lang="sk-SK" sz="1400" dirty="0" err="1"/>
              <a:t>Physically-based</a:t>
            </a:r>
            <a:r>
              <a:rPr lang="sk-SK" sz="1400" dirty="0"/>
              <a:t> </a:t>
            </a:r>
            <a:r>
              <a:rPr lang="sk-SK" sz="1400" dirty="0" err="1"/>
              <a:t>land</a:t>
            </a:r>
            <a:r>
              <a:rPr lang="sk-SK" sz="1400" dirty="0"/>
              <a:t> </a:t>
            </a:r>
            <a:r>
              <a:rPr lang="sk-SK" sz="1400" dirty="0" err="1"/>
              <a:t>surface</a:t>
            </a:r>
            <a:r>
              <a:rPr lang="sk-SK" sz="1400" dirty="0"/>
              <a:t> </a:t>
            </a:r>
            <a:r>
              <a:rPr lang="sk-SK" sz="1400" dirty="0" err="1"/>
              <a:t>temperature</a:t>
            </a:r>
            <a:r>
              <a:rPr lang="sk-SK" sz="1400" dirty="0"/>
              <a:t> modeling in </a:t>
            </a:r>
            <a:r>
              <a:rPr lang="sk-SK" sz="1400" dirty="0" err="1"/>
              <a:t>urban</a:t>
            </a:r>
            <a:r>
              <a:rPr lang="sk-SK" sz="1400" dirty="0"/>
              <a:t> </a:t>
            </a:r>
            <a:r>
              <a:rPr lang="sk-SK" sz="1400" dirty="0" err="1"/>
              <a:t>areas</a:t>
            </a:r>
            <a:r>
              <a:rPr lang="sk-SK" sz="1400" dirty="0"/>
              <a:t> </a:t>
            </a:r>
            <a:r>
              <a:rPr lang="sk-SK" sz="1400" dirty="0" err="1"/>
              <a:t>using</a:t>
            </a:r>
            <a:r>
              <a:rPr lang="sk-SK" sz="1400" dirty="0"/>
              <a:t> a 3-D city model and </a:t>
            </a:r>
            <a:r>
              <a:rPr lang="sk-SK" sz="1400" dirty="0" err="1"/>
              <a:t>multispectral</a:t>
            </a:r>
            <a:r>
              <a:rPr lang="sk-SK" sz="1400" dirty="0"/>
              <a:t> </a:t>
            </a:r>
            <a:r>
              <a:rPr lang="sk-SK" sz="1400" dirty="0" err="1"/>
              <a:t>satellite</a:t>
            </a:r>
            <a:r>
              <a:rPr lang="sk-SK" sz="1400" dirty="0"/>
              <a:t> </a:t>
            </a:r>
            <a:r>
              <a:rPr lang="sk-SK" sz="1400" dirty="0" err="1"/>
              <a:t>data</a:t>
            </a:r>
            <a:r>
              <a:rPr lang="sk-SK" sz="1400" dirty="0"/>
              <a:t>. </a:t>
            </a:r>
            <a:r>
              <a:rPr lang="sk-SK" sz="1400" b="1" dirty="0"/>
              <a:t>Urban </a:t>
            </a:r>
            <a:r>
              <a:rPr lang="sk-SK" sz="1400" b="1" dirty="0" err="1"/>
              <a:t>Climate</a:t>
            </a:r>
            <a:r>
              <a:rPr lang="sk-SK" sz="1400" dirty="0"/>
              <a:t>, 31, 100566. </a:t>
            </a:r>
            <a:r>
              <a:rPr lang="sk-SK" sz="1400" dirty="0" err="1"/>
              <a:t>IF</a:t>
            </a:r>
            <a:r>
              <a:rPr lang="sk-SK" sz="1400" dirty="0"/>
              <a:t>=3.834</a:t>
            </a:r>
          </a:p>
          <a:p>
            <a:pPr>
              <a:spcBef>
                <a:spcPct val="40000"/>
              </a:spcBef>
              <a:spcAft>
                <a:spcPct val="40000"/>
              </a:spcAft>
            </a:pPr>
            <a:r>
              <a:rPr lang="sk-SK" sz="1400" dirty="0"/>
              <a:t>RUSNÁK, M., KAŇUK, J., </a:t>
            </a:r>
            <a:r>
              <a:rPr lang="sk-SK" sz="1400" dirty="0" err="1"/>
              <a:t>KIDOVÁ</a:t>
            </a:r>
            <a:r>
              <a:rPr lang="sk-SK" sz="1400" dirty="0"/>
              <a:t>, A., ŠAŠAK, J., LEHOTSKÝ, J., </a:t>
            </a:r>
            <a:r>
              <a:rPr lang="sk-SK" sz="1400" dirty="0" err="1"/>
              <a:t>PÖPPL</a:t>
            </a:r>
            <a:r>
              <a:rPr lang="sk-SK" sz="1400" dirty="0"/>
              <a:t>, R., ŠUPINSKÝ, J. (2020). </a:t>
            </a:r>
            <a:r>
              <a:rPr lang="sk-SK" sz="1400" dirty="0" err="1"/>
              <a:t>Channel</a:t>
            </a:r>
            <a:r>
              <a:rPr lang="sk-SK" sz="1400" dirty="0"/>
              <a:t> and </a:t>
            </a:r>
            <a:r>
              <a:rPr lang="sk-SK" sz="1400" dirty="0" err="1"/>
              <a:t>cut-bluff</a:t>
            </a:r>
            <a:r>
              <a:rPr lang="sk-SK" sz="1400" dirty="0"/>
              <a:t> </a:t>
            </a:r>
            <a:r>
              <a:rPr lang="sk-SK" sz="1400" dirty="0" err="1"/>
              <a:t>failure</a:t>
            </a:r>
            <a:r>
              <a:rPr lang="sk-SK" sz="1400" dirty="0"/>
              <a:t> </a:t>
            </a:r>
            <a:r>
              <a:rPr lang="sk-SK" sz="1400" dirty="0" err="1"/>
              <a:t>connectivity</a:t>
            </a:r>
            <a:r>
              <a:rPr lang="sk-SK" sz="1400" dirty="0"/>
              <a:t> in a </a:t>
            </a:r>
            <a:r>
              <a:rPr lang="sk-SK" sz="1400" dirty="0" err="1"/>
              <a:t>river</a:t>
            </a:r>
            <a:r>
              <a:rPr lang="sk-SK" sz="1400" dirty="0"/>
              <a:t> </a:t>
            </a:r>
            <a:r>
              <a:rPr lang="sk-SK" sz="1400" dirty="0" err="1"/>
              <a:t>system</a:t>
            </a:r>
            <a:r>
              <a:rPr lang="sk-SK" sz="1400" dirty="0"/>
              <a:t>: </a:t>
            </a:r>
            <a:r>
              <a:rPr lang="sk-SK" sz="1400" dirty="0" err="1"/>
              <a:t>Case</a:t>
            </a:r>
            <a:r>
              <a:rPr lang="sk-SK" sz="1400" dirty="0"/>
              <a:t> study of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braided-wandering</a:t>
            </a:r>
            <a:r>
              <a:rPr lang="sk-SK" sz="1400" dirty="0"/>
              <a:t> Belá </a:t>
            </a:r>
            <a:r>
              <a:rPr lang="sk-SK" sz="1400" dirty="0" err="1"/>
              <a:t>River</a:t>
            </a:r>
            <a:r>
              <a:rPr lang="sk-SK" sz="1400" dirty="0"/>
              <a:t>, Western </a:t>
            </a:r>
            <a:r>
              <a:rPr lang="sk-SK" sz="1400" dirty="0" err="1"/>
              <a:t>Carpathians</a:t>
            </a:r>
            <a:r>
              <a:rPr lang="sk-SK" sz="1400" dirty="0"/>
              <a:t>, Slovakia. </a:t>
            </a:r>
            <a:r>
              <a:rPr lang="sk-SK" sz="1400" b="1" dirty="0" err="1"/>
              <a:t>Science</a:t>
            </a:r>
            <a:r>
              <a:rPr lang="sk-SK" sz="1400" b="1" dirty="0"/>
              <a:t> of </a:t>
            </a:r>
            <a:r>
              <a:rPr lang="sk-SK" sz="1400" b="1" dirty="0" err="1"/>
              <a:t>The</a:t>
            </a:r>
            <a:r>
              <a:rPr lang="sk-SK" sz="1400" b="1" dirty="0"/>
              <a:t> </a:t>
            </a:r>
            <a:r>
              <a:rPr lang="sk-SK" sz="1400" b="1" dirty="0" err="1"/>
              <a:t>Total</a:t>
            </a:r>
            <a:r>
              <a:rPr lang="sk-SK" sz="1400" b="1" dirty="0"/>
              <a:t> </a:t>
            </a:r>
            <a:r>
              <a:rPr lang="sk-SK" sz="1400" b="1" dirty="0" err="1"/>
              <a:t>Environment</a:t>
            </a:r>
            <a:r>
              <a:rPr lang="sk-SK" sz="1400" dirty="0"/>
              <a:t>, 733, 139409. </a:t>
            </a:r>
            <a:r>
              <a:rPr lang="sk-SK" sz="1400" dirty="0" err="1"/>
              <a:t>IF</a:t>
            </a:r>
            <a:r>
              <a:rPr lang="sk-SK" sz="1400" dirty="0"/>
              <a:t>=6.551</a:t>
            </a:r>
          </a:p>
          <a:p>
            <a:pPr>
              <a:spcBef>
                <a:spcPct val="40000"/>
              </a:spcBef>
              <a:spcAft>
                <a:spcPct val="40000"/>
              </a:spcAft>
            </a:pPr>
            <a:r>
              <a:rPr lang="sk-SK" sz="1400" dirty="0"/>
              <a:t>ŠUPINSKÝ, J., KAŇUK, J., </a:t>
            </a:r>
            <a:r>
              <a:rPr lang="sk-SK" sz="1400" dirty="0" err="1"/>
              <a:t>HOCHMUTH</a:t>
            </a:r>
            <a:r>
              <a:rPr lang="sk-SK" sz="1400" dirty="0"/>
              <a:t>, Z., GALLAY, M. (2019). </a:t>
            </a:r>
            <a:r>
              <a:rPr lang="sk-SK" sz="1400" dirty="0" err="1"/>
              <a:t>Detecting</a:t>
            </a:r>
            <a:r>
              <a:rPr lang="sk-SK" sz="1400" dirty="0"/>
              <a:t> </a:t>
            </a:r>
            <a:r>
              <a:rPr lang="sk-SK" sz="1400" dirty="0" err="1"/>
              <a:t>dynamics</a:t>
            </a:r>
            <a:r>
              <a:rPr lang="sk-SK" sz="1400" dirty="0"/>
              <a:t> of </a:t>
            </a:r>
            <a:r>
              <a:rPr lang="sk-SK" sz="1400" dirty="0" err="1"/>
              <a:t>cave</a:t>
            </a:r>
            <a:r>
              <a:rPr lang="sk-SK" sz="1400" dirty="0"/>
              <a:t> </a:t>
            </a:r>
            <a:r>
              <a:rPr lang="sk-SK" sz="1400" dirty="0" err="1"/>
              <a:t>floor</a:t>
            </a:r>
            <a:r>
              <a:rPr lang="sk-SK" sz="1400" dirty="0"/>
              <a:t> </a:t>
            </a:r>
            <a:r>
              <a:rPr lang="sk-SK" sz="1400" dirty="0" err="1"/>
              <a:t>ice</a:t>
            </a:r>
            <a:r>
              <a:rPr lang="sk-SK" sz="1400" dirty="0"/>
              <a:t> </a:t>
            </a:r>
            <a:r>
              <a:rPr lang="sk-SK" sz="1400" dirty="0" err="1"/>
              <a:t>with</a:t>
            </a:r>
            <a:r>
              <a:rPr lang="sk-SK" sz="1400" dirty="0"/>
              <a:t> </a:t>
            </a:r>
            <a:r>
              <a:rPr lang="sk-SK" sz="1400" dirty="0" err="1"/>
              <a:t>selective</a:t>
            </a:r>
            <a:r>
              <a:rPr lang="sk-SK" sz="1400" dirty="0"/>
              <a:t> </a:t>
            </a:r>
            <a:r>
              <a:rPr lang="sk-SK" sz="1400" dirty="0" err="1"/>
              <a:t>cloud</a:t>
            </a:r>
            <a:r>
              <a:rPr lang="sk-SK" sz="1400" dirty="0"/>
              <a:t>-to-</a:t>
            </a:r>
            <a:r>
              <a:rPr lang="sk-SK" sz="1400" dirty="0" err="1"/>
              <a:t>cloud</a:t>
            </a:r>
            <a:r>
              <a:rPr lang="sk-SK" sz="1400" dirty="0"/>
              <a:t> </a:t>
            </a:r>
            <a:r>
              <a:rPr lang="sk-SK" sz="1400" dirty="0" err="1"/>
              <a:t>approach</a:t>
            </a:r>
            <a:r>
              <a:rPr lang="sk-SK" sz="1400" dirty="0"/>
              <a:t>. </a:t>
            </a:r>
            <a:r>
              <a:rPr lang="sk-SK" sz="1400" b="1" dirty="0" err="1"/>
              <a:t>The</a:t>
            </a:r>
            <a:r>
              <a:rPr lang="sk-SK" sz="1400" b="1" dirty="0"/>
              <a:t> </a:t>
            </a:r>
            <a:r>
              <a:rPr lang="sk-SK" sz="1400" b="1" dirty="0" err="1"/>
              <a:t>Cryosphere</a:t>
            </a:r>
            <a:r>
              <a:rPr lang="sk-SK" sz="1400" dirty="0"/>
              <a:t>, 13, 2835-2851, </a:t>
            </a:r>
            <a:r>
              <a:rPr lang="sk-SK" sz="1400" dirty="0" err="1"/>
              <a:t>IF</a:t>
            </a:r>
            <a:r>
              <a:rPr lang="sk-SK" sz="1400" dirty="0"/>
              <a:t>=4.790</a:t>
            </a:r>
          </a:p>
          <a:p>
            <a:pPr>
              <a:spcBef>
                <a:spcPct val="40000"/>
              </a:spcBef>
              <a:spcAft>
                <a:spcPct val="40000"/>
              </a:spcAft>
            </a:pPr>
            <a:r>
              <a:rPr lang="sk-SK" sz="1400" dirty="0"/>
              <a:t> </a:t>
            </a:r>
          </a:p>
        </p:txBody>
      </p:sp>
      <p:pic>
        <p:nvPicPr>
          <p:cNvPr id="35842" name="Picture 680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8" descr="logo_farebne_s_pozad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541338" y="1044575"/>
            <a:ext cx="10423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 b="1" dirty="0">
                <a:solidFill>
                  <a:srgbClr val="C00000"/>
                </a:solidFill>
                <a:latin typeface="Segoe UI Semibold" pitchFamily="34" charset="0"/>
                <a:cs typeface="Segoe UI Semibold" pitchFamily="34" charset="0"/>
              </a:rPr>
              <a:t>Výskum svedčí o skutočnej odbornej úrovni pracoviska</a:t>
            </a:r>
            <a:r>
              <a:rPr lang="en-US" sz="2400" b="1" dirty="0">
                <a:solidFill>
                  <a:srgbClr val="C00000"/>
                </a:solidFill>
                <a:latin typeface="Segoe UI Semibold" pitchFamily="34" charset="0"/>
                <a:cs typeface="Segoe UI Semibold" pitchFamily="34" charset="0"/>
              </a:rPr>
              <a:t>!</a:t>
            </a:r>
            <a:endParaRPr lang="sk-SK" sz="2400" dirty="0">
              <a:solidFill>
                <a:srgbClr val="C00000"/>
              </a:solidFill>
              <a:latin typeface="Segoe UI Semibold" pitchFamily="34" charset="0"/>
              <a:cs typeface="Segoe UI Semibold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bdĺžnik 3"/>
          <p:cNvSpPr>
            <a:spLocks noChangeArrowheads="1"/>
          </p:cNvSpPr>
          <p:nvPr/>
        </p:nvSpPr>
        <p:spPr bwMode="auto">
          <a:xfrm>
            <a:off x="447675" y="1762125"/>
            <a:ext cx="9394825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sk-SK" sz="2000" dirty="0">
              <a:latin typeface="Segoe UI Semilight" pitchFamily="34" charset="0"/>
              <a:cs typeface="Segoe UI Semilight" pitchFamily="34" charset="0"/>
            </a:endParaRPr>
          </a:p>
          <a:p>
            <a:pPr marL="342900" indent="-342900"/>
            <a:r>
              <a:rPr lang="sk-SK" sz="2000" b="1" dirty="0">
                <a:latin typeface="Segoe UI Semilight" pitchFamily="34" charset="0"/>
                <a:cs typeface="Segoe UI Semilight" pitchFamily="34" charset="0"/>
              </a:rPr>
              <a:t>4 zahraničné (H2020, ESA, INTERREG) , 9 domácich projektov (APVV, VEGA, KEGA), napr.</a:t>
            </a:r>
          </a:p>
          <a:p>
            <a:pPr marL="342900" indent="-342900">
              <a:buFont typeface="Arial" charset="0"/>
              <a:buChar char="•"/>
            </a:pPr>
            <a:endParaRPr lang="sk-SK" sz="2000" dirty="0">
              <a:latin typeface="Segoe UI Semilight" pitchFamily="34" charset="0"/>
              <a:cs typeface="Segoe UI Semilight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sk-SK" sz="2000" b="1" i="1" dirty="0">
                <a:latin typeface="Segoe UI Semilight" pitchFamily="34" charset="0"/>
                <a:cs typeface="Segoe UI Semilight" pitchFamily="34" charset="0"/>
              </a:rPr>
              <a:t>Horizont 2020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: </a:t>
            </a:r>
            <a:r>
              <a:rPr lang="en-US" dirty="0" err="1">
                <a:latin typeface="Segoe UI Semilight" pitchFamily="34" charset="0"/>
                <a:cs typeface="Segoe UI Semilight" pitchFamily="34" charset="0"/>
              </a:rPr>
              <a:t>UrbanHist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: History of European Urbanism in the 20th Century. </a:t>
            </a:r>
            <a:r>
              <a:rPr lang="en-US" dirty="0" err="1">
                <a:latin typeface="Segoe UI Semilight" pitchFamily="34" charset="0"/>
                <a:cs typeface="Segoe UI Semilight" pitchFamily="34" charset="0"/>
              </a:rPr>
              <a:t>Inovative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 Training Networks, H2020-MSCA-ITN-2016.</a:t>
            </a:r>
            <a:endParaRPr lang="sk-SK" sz="2000" dirty="0">
              <a:latin typeface="Segoe UI Semilight" pitchFamily="34" charset="0"/>
              <a:cs typeface="Segoe UI Semilight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sk-SK" sz="2000" dirty="0">
              <a:latin typeface="Segoe UI Semilight" pitchFamily="34" charset="0"/>
              <a:cs typeface="Segoe UI Semilight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sk-SK" sz="2000" b="1" i="1" dirty="0" err="1">
                <a:latin typeface="Segoe UI Semilight" pitchFamily="34" charset="0"/>
                <a:cs typeface="Segoe UI Semilight" pitchFamily="34" charset="0"/>
              </a:rPr>
              <a:t>European</a:t>
            </a:r>
            <a:r>
              <a:rPr lang="sk-SK" sz="2000" b="1" i="1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sz="2000" b="1" i="1" dirty="0" err="1">
                <a:latin typeface="Segoe UI Semilight" pitchFamily="34" charset="0"/>
                <a:cs typeface="Segoe UI Semilight" pitchFamily="34" charset="0"/>
              </a:rPr>
              <a:t>Space</a:t>
            </a:r>
            <a:r>
              <a:rPr lang="sk-SK" sz="2000" b="1" i="1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sz="2000" b="1" i="1" dirty="0" err="1">
                <a:latin typeface="Segoe UI Semilight" pitchFamily="34" charset="0"/>
                <a:cs typeface="Segoe UI Semilight" pitchFamily="34" charset="0"/>
              </a:rPr>
              <a:t>Agency</a:t>
            </a:r>
            <a:r>
              <a:rPr lang="sk-SK" sz="2000" b="1" i="1" dirty="0">
                <a:latin typeface="Segoe UI Semilight" pitchFamily="34" charset="0"/>
                <a:cs typeface="Segoe UI Semilight" pitchFamily="34" charset="0"/>
              </a:rPr>
              <a:t> (ESA): </a:t>
            </a:r>
            <a:r>
              <a:rPr lang="en-US" sz="2000" dirty="0">
                <a:latin typeface="Segoe UI Semilight" pitchFamily="34" charset="0"/>
                <a:cs typeface="Segoe UI Semilight" pitchFamily="34" charset="0"/>
              </a:rPr>
              <a:t>Simulating the cooling effect of urban greenery based on solar radiation modelling and a new generation of ESA sensors</a:t>
            </a:r>
            <a:r>
              <a:rPr lang="sk-SK" sz="2000" dirty="0">
                <a:latin typeface="Segoe UI Semilight" pitchFamily="34" charset="0"/>
                <a:cs typeface="Segoe UI Semilight" pitchFamily="34" charset="0"/>
              </a:rPr>
              <a:t>.</a:t>
            </a:r>
          </a:p>
          <a:p>
            <a:pPr marL="342900" indent="-342900">
              <a:buFont typeface="Arial" charset="0"/>
              <a:buChar char="•"/>
            </a:pPr>
            <a:endParaRPr lang="sk-SK" sz="2000" dirty="0">
              <a:latin typeface="Segoe UI Semilight" pitchFamily="34" charset="0"/>
              <a:cs typeface="Segoe UI Semilight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sk-SK" sz="2000" b="1" i="1" dirty="0">
                <a:latin typeface="Segoe UI Semilight" pitchFamily="34" charset="0"/>
                <a:cs typeface="Segoe UI Semilight" pitchFamily="34" charset="0"/>
              </a:rPr>
              <a:t>INTERREG:</a:t>
            </a:r>
            <a:r>
              <a:rPr lang="sk-SK" sz="2000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Interreg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 V-A Slovakia-</a:t>
            </a:r>
            <a:r>
              <a:rPr lang="sk-SK" dirty="0" err="1">
                <a:latin typeface="Segoe UI Semilight" pitchFamily="34" charset="0"/>
                <a:cs typeface="Segoe UI Semilight" pitchFamily="34" charset="0"/>
              </a:rPr>
              <a:t>Hungary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: TOKAJGIS (SKHU/1601/4.1/052)</a:t>
            </a:r>
            <a:r>
              <a:rPr lang="sk-SK" sz="2000" dirty="0">
                <a:latin typeface="Segoe UI Semilight" pitchFamily="34" charset="0"/>
                <a:cs typeface="Segoe UI Semilight" pitchFamily="34" charset="0"/>
              </a:rPr>
              <a:t> 		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Development of </a:t>
            </a:r>
            <a:r>
              <a:rPr lang="en-US" dirty="0" err="1">
                <a:latin typeface="Segoe UI Semilight" pitchFamily="34" charset="0"/>
                <a:cs typeface="Segoe UI Semilight" pitchFamily="34" charset="0"/>
              </a:rPr>
              <a:t>webGIS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 platform based on big-</a:t>
            </a:r>
            <a:r>
              <a:rPr lang="en-US" dirty="0" err="1">
                <a:latin typeface="Segoe UI Semilight" pitchFamily="34" charset="0"/>
                <a:cs typeface="Segoe UI Semilight" pitchFamily="34" charset="0"/>
              </a:rPr>
              <a:t>geodata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 for the </a:t>
            </a:r>
            <a:r>
              <a:rPr lang="en-US" dirty="0" err="1">
                <a:latin typeface="Segoe UI Semilight" pitchFamily="34" charset="0"/>
                <a:cs typeface="Segoe UI Semilight" pitchFamily="34" charset="0"/>
              </a:rPr>
              <a:t>Tokaj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 Wine Region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			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to </a:t>
            </a:r>
            <a:r>
              <a:rPr lang="en-US" dirty="0">
                <a:latin typeface="Segoe UI Semilight" pitchFamily="34" charset="0"/>
                <a:cs typeface="Segoe UI Semilight" pitchFamily="34" charset="0"/>
              </a:rPr>
              <a:t>foster cross-border collaboration</a:t>
            </a:r>
            <a:r>
              <a:rPr lang="sk-SK" dirty="0">
                <a:latin typeface="Segoe UI Semilight" pitchFamily="34" charset="0"/>
                <a:cs typeface="Segoe UI Semilight" pitchFamily="34" charset="0"/>
              </a:rPr>
              <a:t>.</a:t>
            </a:r>
          </a:p>
        </p:txBody>
      </p:sp>
      <p:pic>
        <p:nvPicPr>
          <p:cNvPr id="36866" name="Picture 680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8" descr="logo_farebne_s_pozad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9"/>
          <p:cNvSpPr txBox="1">
            <a:spLocks noChangeArrowheads="1"/>
          </p:cNvSpPr>
          <p:nvPr/>
        </p:nvSpPr>
        <p:spPr bwMode="auto">
          <a:xfrm>
            <a:off x="4521200" y="1117600"/>
            <a:ext cx="39957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3200" b="1">
                <a:solidFill>
                  <a:srgbClr val="C00000"/>
                </a:solidFill>
                <a:latin typeface="Segoe UI Semibold" pitchFamily="34" charset="0"/>
                <a:cs typeface="Segoe UI Semibold" pitchFamily="34" charset="0"/>
              </a:rPr>
              <a:t>Vedecké projekty</a:t>
            </a:r>
            <a:endParaRPr lang="sk-SK" sz="3200">
              <a:solidFill>
                <a:srgbClr val="C00000"/>
              </a:solidFill>
              <a:latin typeface="Segoe UI Semibold" pitchFamily="34" charset="0"/>
              <a:cs typeface="Segoe UI Semibold" pitchFamily="34" charset="0"/>
            </a:endParaRPr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56800" y="3730625"/>
            <a:ext cx="1798638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78988" y="2336800"/>
            <a:ext cx="240347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02738" y="5133975"/>
            <a:ext cx="28749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ĺžnik 10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logo_farebne_s_pozadi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7341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Nadpis 1"/>
          <p:cNvSpPr>
            <a:spLocks noGrp="1"/>
          </p:cNvSpPr>
          <p:nvPr>
            <p:ph type="title" idx="4294967295"/>
          </p:nvPr>
        </p:nvSpPr>
        <p:spPr>
          <a:xfrm>
            <a:off x="3219133" y="746159"/>
            <a:ext cx="8475663" cy="766763"/>
          </a:xfrm>
        </p:spPr>
        <p:txBody>
          <a:bodyPr/>
          <a:lstStyle/>
          <a:p>
            <a:pPr eaLnBrk="1" hangingPunct="1"/>
            <a:r>
              <a:rPr lang="en-US" altLang="sk-SK" sz="3800" dirty="0" err="1">
                <a:solidFill>
                  <a:srgbClr val="C00000"/>
                </a:solidFill>
                <a:latin typeface="Calibri" panose="020F0502020204030204" pitchFamily="34" charset="0"/>
              </a:rPr>
              <a:t>Terestri</a:t>
            </a:r>
            <a:r>
              <a:rPr lang="sk-SK" altLang="sk-SK" sz="3800" dirty="0" err="1">
                <a:solidFill>
                  <a:srgbClr val="C00000"/>
                </a:solidFill>
                <a:latin typeface="Calibri" panose="020F0502020204030204" pitchFamily="34" charset="0"/>
              </a:rPr>
              <a:t>cké</a:t>
            </a:r>
            <a:r>
              <a:rPr lang="sk-SK" altLang="sk-SK" sz="3800" dirty="0">
                <a:solidFill>
                  <a:srgbClr val="C00000"/>
                </a:solidFill>
                <a:latin typeface="Calibri" panose="020F0502020204030204" pitchFamily="34" charset="0"/>
              </a:rPr>
              <a:t> laserové skenovanie jaskýň</a:t>
            </a:r>
          </a:p>
        </p:txBody>
      </p:sp>
      <p:pic>
        <p:nvPicPr>
          <p:cNvPr id="4" name="Obrázok 3"/>
          <p:cNvPicPr/>
          <p:nvPr/>
        </p:nvPicPr>
        <p:blipFill>
          <a:blip r:embed="rId4"/>
          <a:stretch>
            <a:fillRect/>
          </a:stretch>
        </p:blipFill>
        <p:spPr>
          <a:xfrm>
            <a:off x="111166" y="1270835"/>
            <a:ext cx="2418430" cy="3939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577975"/>
            <a:ext cx="52070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ĺžnik 1"/>
          <p:cNvSpPr>
            <a:spLocks noChangeArrowheads="1"/>
          </p:cNvSpPr>
          <p:nvPr/>
        </p:nvSpPr>
        <p:spPr bwMode="auto">
          <a:xfrm>
            <a:off x="9444038" y="6461125"/>
            <a:ext cx="2747962" cy="396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sk-SK" altLang="sk-SK" sz="2000" dirty="0">
                <a:latin typeface="+mn-lt"/>
                <a:cs typeface="+mn-cs"/>
              </a:rPr>
              <a:t>geografia.science.upjs.sk</a:t>
            </a:r>
            <a:endParaRPr lang="en-GB" altLang="sk-SK" sz="2000" dirty="0">
              <a:latin typeface="+mn-lt"/>
              <a:cs typeface="+mn-cs"/>
            </a:endParaRPr>
          </a:p>
        </p:txBody>
      </p:sp>
      <p:pic>
        <p:nvPicPr>
          <p:cNvPr id="57351" name="Obrázo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4475"/>
            <a:ext cx="144303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4" descr="http://www.controlsystem.ca/files/VZ-10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5313363"/>
            <a:ext cx="820737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"/>
          <a:stretch>
            <a:fillRect/>
          </a:stretch>
        </p:blipFill>
        <p:spPr bwMode="auto">
          <a:xfrm>
            <a:off x="7977188" y="3671888"/>
            <a:ext cx="4111625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07729" y="1365622"/>
            <a:ext cx="4037405" cy="226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dĺžnik 10"/>
          <p:cNvSpPr/>
          <p:nvPr/>
        </p:nvSpPr>
        <p:spPr>
          <a:xfrm>
            <a:off x="5165408" y="114559"/>
            <a:ext cx="5062537" cy="585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</a:t>
            </a:r>
            <a:r>
              <a:rPr lang="sk-SK" sz="3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geoinformatiky</a:t>
            </a:r>
            <a:endParaRPr lang="sk-SK" sz="3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Picture 680" descr="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8851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334963" y="1557338"/>
            <a:ext cx="5087937" cy="235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515" name="BlokTextu 1"/>
          <p:cNvSpPr txBox="1">
            <a:spLocks noChangeArrowheads="1"/>
          </p:cNvSpPr>
          <p:nvPr/>
        </p:nvSpPr>
        <p:spPr bwMode="auto">
          <a:xfrm>
            <a:off x="527050" y="1177925"/>
            <a:ext cx="1055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600"/>
              <a:t>ALS</a:t>
            </a:r>
          </a:p>
        </p:txBody>
      </p:sp>
      <p:sp>
        <p:nvSpPr>
          <p:cNvPr id="64516" name="BlokTextu 2"/>
          <p:cNvSpPr txBox="1">
            <a:spLocks noChangeArrowheads="1"/>
          </p:cNvSpPr>
          <p:nvPr/>
        </p:nvSpPr>
        <p:spPr bwMode="auto">
          <a:xfrm>
            <a:off x="6383338" y="1244600"/>
            <a:ext cx="1152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600"/>
              <a:t>TLS</a:t>
            </a:r>
          </a:p>
        </p:txBody>
      </p:sp>
      <p:pic>
        <p:nvPicPr>
          <p:cNvPr id="8" name="Obrázok 1"/>
          <p:cNvPicPr>
            <a:picLocks noChangeAspect="1" noChangeArrowheads="1"/>
          </p:cNvPicPr>
          <p:nvPr/>
        </p:nvPicPr>
        <p:blipFill rotWithShape="1">
          <a:blip r:embed="rId3"/>
          <a:srcRect r="31848"/>
          <a:stretch/>
        </p:blipFill>
        <p:spPr bwMode="auto">
          <a:xfrm>
            <a:off x="6372225" y="1668463"/>
            <a:ext cx="5249863" cy="2763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518" name="Picture 6" descr="Str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4632325"/>
            <a:ext cx="19939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Obrázo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65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r="3488"/>
          <a:stretch>
            <a:fillRect/>
          </a:stretch>
        </p:blipFill>
        <p:spPr bwMode="auto">
          <a:xfrm>
            <a:off x="334963" y="4056063"/>
            <a:ext cx="4911725" cy="2700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1" name="Title 1"/>
          <p:cNvSpPr txBox="1">
            <a:spLocks/>
          </p:cNvSpPr>
          <p:nvPr/>
        </p:nvSpPr>
        <p:spPr bwMode="auto">
          <a:xfrm>
            <a:off x="3926205" y="203994"/>
            <a:ext cx="71751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3600" dirty="0">
                <a:solidFill>
                  <a:srgbClr val="C00000"/>
                </a:solidFill>
              </a:rPr>
              <a:t>Laserové skenovanie stromovej vegetácie v meste</a:t>
            </a:r>
            <a:endParaRPr lang="en-GB" altLang="sk-SK" sz="3600" dirty="0">
              <a:solidFill>
                <a:srgbClr val="C00000"/>
              </a:solidFill>
            </a:endParaRPr>
          </a:p>
        </p:txBody>
      </p:sp>
      <p:pic>
        <p:nvPicPr>
          <p:cNvPr id="64522" name="Picture 4" descr="http://www.controlsystem.ca/files/VZ-10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4627563"/>
            <a:ext cx="1217613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260350" y="700345"/>
            <a:ext cx="23166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</a:t>
            </a:r>
            <a:r>
              <a:rPr lang="sk-SK" sz="1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geoinformatiky</a:t>
            </a:r>
            <a:endParaRPr lang="sk-SK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Picture 680" descr="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8476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3616325" y="0"/>
            <a:ext cx="6356350" cy="1143000"/>
          </a:xfrm>
        </p:spPr>
        <p:txBody>
          <a:bodyPr/>
          <a:lstStyle/>
          <a:p>
            <a:pPr eaLnBrk="1" hangingPunct="1"/>
            <a:r>
              <a:rPr lang="sk-SK" altLang="sk-SK" sz="3600">
                <a:solidFill>
                  <a:srgbClr val="C00000"/>
                </a:solidFill>
                <a:latin typeface="Calibri" panose="020F0502020204030204" pitchFamily="34" charset="0"/>
              </a:rPr>
              <a:t>Bezpilotné letecké systémy - UAS</a:t>
            </a:r>
            <a:endParaRPr lang="en-GB" altLang="sk-SK" sz="360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65539" name="Obrázo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65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BlokTextu 3"/>
          <p:cNvSpPr txBox="1">
            <a:spLocks noChangeArrowheads="1"/>
          </p:cNvSpPr>
          <p:nvPr/>
        </p:nvSpPr>
        <p:spPr bwMode="auto">
          <a:xfrm>
            <a:off x="758825" y="1341438"/>
            <a:ext cx="74485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cs-CZ" altLang="sk-SK" sz="2000">
                <a:latin typeface="Arial" panose="020B0604020202020204" pitchFamily="34" charset="0"/>
              </a:rPr>
              <a:t>Rozvoj UAS umožňuje veľmi efektívny a rýchly zber dát metódami DPZ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cs-CZ" altLang="sk-SK" sz="2000">
                <a:latin typeface="Arial" panose="020B0604020202020204" pitchFamily="34" charset="0"/>
              </a:rPr>
              <a:t>Tvorba ortofotosnímkov s vysokým rozlíšením, ale aj 3D mračien bodov pomocou metódy Structure from motion (SfM)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cs-CZ" altLang="sk-SK" sz="2000">
                <a:latin typeface="Arial" panose="020B0604020202020204" pitchFamily="34" charset="0"/>
              </a:rPr>
              <a:t>Cenovo dostupné a flexibilné riešenie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cs-CZ" altLang="sk-SK" sz="2000">
                <a:latin typeface="Arial" panose="020B0604020202020204" pitchFamily="34" charset="0"/>
              </a:rPr>
              <a:t>Nosič umožňuje použitie rôznych senzorov, od optických kamier po laserové skenery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cs-CZ" altLang="sk-SK" sz="18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en-US" altLang="sk-SK" sz="1800">
              <a:latin typeface="Arial" panose="020B0604020202020204" pitchFamily="34" charset="0"/>
            </a:endParaRPr>
          </a:p>
        </p:txBody>
      </p:sp>
      <p:pic>
        <p:nvPicPr>
          <p:cNvPr id="6" name="Picture 14" descr="DJI-Matrice-210-Dual-Came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6950" y="3863975"/>
            <a:ext cx="4891088" cy="27701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563" y="3919538"/>
            <a:ext cx="4449762" cy="2686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7" descr="https://geo.ics.upjs.sk/images/slideshow/02.jpg"/>
          <p:cNvPicPr>
            <a:picLocks noChangeAspect="1" noChangeArrowheads="1"/>
          </p:cNvPicPr>
          <p:nvPr/>
        </p:nvPicPr>
        <p:blipFill rotWithShape="1">
          <a:blip r:embed="rId5"/>
          <a:srcRect l="27282" r="26701"/>
          <a:stretch/>
        </p:blipFill>
        <p:spPr bwMode="auto">
          <a:xfrm>
            <a:off x="8404225" y="1411288"/>
            <a:ext cx="3513138" cy="16525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bdĺžnik 9"/>
          <p:cNvSpPr/>
          <p:nvPr/>
        </p:nvSpPr>
        <p:spPr>
          <a:xfrm>
            <a:off x="260350" y="700345"/>
            <a:ext cx="23166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</a:t>
            </a:r>
            <a:r>
              <a:rPr lang="sk-SK" sz="1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geoinformatiky</a:t>
            </a:r>
            <a:endParaRPr lang="sk-SK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1" name="Picture 680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0926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 idx="4294967295"/>
          </p:nvPr>
        </p:nvSpPr>
        <p:spPr>
          <a:xfrm>
            <a:off x="3341688" y="76200"/>
            <a:ext cx="7262812" cy="990600"/>
          </a:xfrm>
        </p:spPr>
        <p:txBody>
          <a:bodyPr/>
          <a:lstStyle/>
          <a:p>
            <a:pPr eaLnBrk="1" hangingPunct="1"/>
            <a:r>
              <a:rPr lang="sk-SK" altLang="sk-SK" sz="320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Krajina na dotyk - Tangible Landscape</a:t>
            </a:r>
          </a:p>
        </p:txBody>
      </p:sp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</a:endParaRPr>
          </a:p>
        </p:txBody>
      </p:sp>
      <p:pic>
        <p:nvPicPr>
          <p:cNvPr id="76804" name="Picture 9" descr="veronika_j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00" y="1460500"/>
            <a:ext cx="26797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3" descr="fl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1460500"/>
            <a:ext cx="3687763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</a:endParaRPr>
          </a:p>
        </p:txBody>
      </p:sp>
      <p:sp>
        <p:nvSpPr>
          <p:cNvPr id="76807" name="BlokTextu 4"/>
          <p:cNvSpPr txBox="1">
            <a:spLocks noChangeArrowheads="1"/>
          </p:cNvSpPr>
          <p:nvPr/>
        </p:nvSpPr>
        <p:spPr bwMode="auto">
          <a:xfrm>
            <a:off x="2837360" y="881856"/>
            <a:ext cx="982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Fyzická interakcia s modelom krajiny – lepšie pochopenie súvislostí a procesov v krajine</a:t>
            </a:r>
          </a:p>
        </p:txBody>
      </p:sp>
      <p:pic>
        <p:nvPicPr>
          <p:cNvPr id="76808" name="Obrázo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65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9" descr="Obrázok, na ktorom je text, stacionárne, obálka&#10;&#10;Automaticky generovaný popis">
            <a:extLst>
              <a:ext uri="{FF2B5EF4-FFF2-40B4-BE49-F238E27FC236}">
                <a16:creationId xmlns:a16="http://schemas.microsoft.com/office/drawing/2014/main" id="{FE8ED815-49A7-49D3-82C5-80597F12D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700" y="4229100"/>
            <a:ext cx="3714750" cy="24780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6810" name="BlokTextu 4"/>
          <p:cNvSpPr txBox="1">
            <a:spLocks noChangeArrowheads="1"/>
          </p:cNvSpPr>
          <p:nvPr/>
        </p:nvSpPr>
        <p:spPr bwMode="auto">
          <a:xfrm>
            <a:off x="8139113" y="5945188"/>
            <a:ext cx="3832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200">
                <a:latin typeface="Segoe UI Semilight" panose="020B0402040204020203" pitchFamily="34" charset="0"/>
                <a:cs typeface="Segoe UI Semilight" panose="020B0402040204020203" pitchFamily="34" charset="0"/>
              </a:rPr>
              <a:t>HOFIERKA, J., GALLAY, M., ŠUPINSKÝ, J., GALLAYOVÁ, G. (2022). A tangible landscape modeling system for geography education. Education and Information Technologies, 27, 4, 5417-5435.</a:t>
            </a:r>
          </a:p>
        </p:txBody>
      </p:sp>
      <p:pic>
        <p:nvPicPr>
          <p:cNvPr id="76811" name="Picture 2" descr="fig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52550"/>
            <a:ext cx="3525838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ĺžnik 11"/>
          <p:cNvSpPr/>
          <p:nvPr/>
        </p:nvSpPr>
        <p:spPr>
          <a:xfrm>
            <a:off x="260350" y="700345"/>
            <a:ext cx="23166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</a:t>
            </a:r>
            <a:r>
              <a:rPr lang="sk-SK" sz="1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geoinformatiky</a:t>
            </a:r>
            <a:endParaRPr lang="sk-SK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Picture 680" descr="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5570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</a:endParaRPr>
          </a:p>
        </p:txBody>
      </p:sp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sk-SK" altLang="sk-SK" sz="1800">
              <a:latin typeface="Arial" panose="020B0604020202020204" pitchFamily="34" charset="0"/>
            </a:endParaRPr>
          </a:p>
        </p:txBody>
      </p:sp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3114675" y="1455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sk-SK" sz="1800">
              <a:latin typeface="Arial" panose="020B0604020202020204" pitchFamily="34" charset="0"/>
            </a:endParaRPr>
          </a:p>
        </p:txBody>
      </p:sp>
      <p:pic>
        <p:nvPicPr>
          <p:cNvPr id="788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071563"/>
            <a:ext cx="6524625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Obrázo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65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1066800"/>
            <a:ext cx="4376737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Nadpis 1"/>
          <p:cNvSpPr txBox="1">
            <a:spLocks/>
          </p:cNvSpPr>
          <p:nvPr/>
        </p:nvSpPr>
        <p:spPr bwMode="auto">
          <a:xfrm>
            <a:off x="3341688" y="76200"/>
            <a:ext cx="726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320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Krajina na dotyk + 3D tlač</a:t>
            </a:r>
          </a:p>
        </p:txBody>
      </p:sp>
      <p:graphicFrame>
        <p:nvGraphicFramePr>
          <p:cNvPr id="78857" name="Objekt 2"/>
          <p:cNvGraphicFramePr>
            <a:graphicFrameLocks noChangeAspect="1"/>
          </p:cNvGraphicFramePr>
          <p:nvPr/>
        </p:nvGraphicFramePr>
        <p:xfrm>
          <a:off x="6884988" y="4418013"/>
          <a:ext cx="4965700" cy="229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HOTO-PAINT" r:id="rId7" imgW="0" imgH="0" progId="CorelPHOTOPAINT.Image.15">
                  <p:embed/>
                </p:oleObj>
              </mc:Choice>
              <mc:Fallback>
                <p:oleObj name="PHOTO-PAINT" r:id="rId7" imgW="0" imgH="0" progId="CorelPHOTOPAINT.Image.15">
                  <p:embed/>
                  <p:pic>
                    <p:nvPicPr>
                      <p:cNvPr id="78857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4988" y="4418013"/>
                        <a:ext cx="4965700" cy="2297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dĺžnik 9"/>
          <p:cNvSpPr/>
          <p:nvPr/>
        </p:nvSpPr>
        <p:spPr>
          <a:xfrm>
            <a:off x="260350" y="700345"/>
            <a:ext cx="23166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</a:t>
            </a:r>
            <a:r>
              <a:rPr lang="sk-SK" sz="1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geoinformatiky</a:t>
            </a:r>
            <a:endParaRPr lang="sk-SK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1" name="Picture 680" descr="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8100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Obdĺžnik 2"/>
          <p:cNvSpPr>
            <a:spLocks noChangeArrowheads="1"/>
          </p:cNvSpPr>
          <p:nvPr/>
        </p:nvSpPr>
        <p:spPr bwMode="auto">
          <a:xfrm>
            <a:off x="352425" y="1089025"/>
            <a:ext cx="116570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sk-SK" sz="2400">
                <a:solidFill>
                  <a:srgbClr val="C00000"/>
                </a:solidFill>
                <a:latin typeface="Segoe UI Semilight" pitchFamily="34" charset="0"/>
                <a:cs typeface="Segoe UI Semilight" pitchFamily="34" charset="0"/>
              </a:rPr>
              <a:t>Povrchový a podpovrchový kras, mikroštruktúrne analýzy hornín a sedimentov,</a:t>
            </a:r>
          </a:p>
          <a:p>
            <a:pPr>
              <a:spcAft>
                <a:spcPts val="400"/>
              </a:spcAft>
            </a:pPr>
            <a:r>
              <a:rPr lang="sk-SK" sz="2400">
                <a:solidFill>
                  <a:srgbClr val="C00000"/>
                </a:solidFill>
                <a:latin typeface="Segoe UI Semilight" pitchFamily="34" charset="0"/>
                <a:cs typeface="Segoe UI Semilight" pitchFamily="34" charset="0"/>
              </a:rPr>
              <a:t>hydrologický a geoekologický výskum</a:t>
            </a:r>
          </a:p>
        </p:txBody>
      </p:sp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3" y="2244725"/>
            <a:ext cx="3495675" cy="262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613" y="5014913"/>
            <a:ext cx="2351087" cy="171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4" descr="http://smopaj.custodea.com/images/smopaj/DP4/DP40610/10410_ww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2250" y="4283075"/>
            <a:ext cx="3368675" cy="244316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2013" y="1843088"/>
            <a:ext cx="6191250" cy="4110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8" name="Picture 680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2" descr="logo_farebne_s_pozadi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ĺžnik 10"/>
          <p:cNvSpPr/>
          <p:nvPr/>
        </p:nvSpPr>
        <p:spPr>
          <a:xfrm>
            <a:off x="5119688" y="301625"/>
            <a:ext cx="5492750" cy="585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fyzickej geografie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B1D6BC0D-FA18-464D-8567-32B39872E8D6}"/>
              </a:ext>
            </a:extLst>
          </p:cNvPr>
          <p:cNvSpPr txBox="1">
            <a:spLocks/>
          </p:cNvSpPr>
          <p:nvPr/>
        </p:nvSpPr>
        <p:spPr>
          <a:xfrm>
            <a:off x="3005" y="214319"/>
            <a:ext cx="12169945" cy="6643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006E9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6605166" cy="2361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srgbClr val="006E9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Tri oddelenia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Oddelenie fyzickej geografie </a:t>
            </a:r>
            <a:b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a geológie</a:t>
            </a:r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7CE12DFC-BA49-E04E-E745-FA3FAEE625DF}"/>
              </a:ext>
            </a:extLst>
          </p:cNvPr>
          <p:cNvSpPr txBox="1">
            <a:spLocks/>
          </p:cNvSpPr>
          <p:nvPr/>
        </p:nvSpPr>
        <p:spPr>
          <a:xfrm>
            <a:off x="250570" y="3195263"/>
            <a:ext cx="6605166" cy="34484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srgbClr val="006E9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Výskum a vzdelávanie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Karsológia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 a speleológia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Prírodné hrozby a riziká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Pôvod a vlastnosti hornín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Vlastnosti a úrodnosť pôdy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Hydrológia a hydrogeológia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847B3D2-5DD6-F0FE-DFC8-8AA379165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8492" y="1384734"/>
            <a:ext cx="1994831" cy="2088000"/>
          </a:xfrm>
          <a:prstGeom prst="rect">
            <a:avLst/>
          </a:prstGeom>
        </p:spPr>
      </p:pic>
      <p:pic>
        <p:nvPicPr>
          <p:cNvPr id="20" name="Obrázok 19" descr="Obrázok, na ktorom je exteriér, rastlina, nebo, strom&#10;&#10;Automaticky generovaný popis">
            <a:extLst>
              <a:ext uri="{FF2B5EF4-FFF2-40B4-BE49-F238E27FC236}">
                <a16:creationId xmlns:a16="http://schemas.microsoft.com/office/drawing/2014/main" id="{CB3878DD-CE44-B7FC-AAB9-7E60D7367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229" y="3371659"/>
            <a:ext cx="2607768" cy="3486321"/>
          </a:xfrm>
          <a:prstGeom prst="rect">
            <a:avLst/>
          </a:prstGeom>
        </p:spPr>
      </p:pic>
      <p:pic>
        <p:nvPicPr>
          <p:cNvPr id="7" name="Picture 2" descr="Full article: LiDAR point clouds processing for large-scale cave mapping: a case  study of the Majko dome in the Domica cave">
            <a:extLst>
              <a:ext uri="{FF2B5EF4-FFF2-40B4-BE49-F238E27FC236}">
                <a16:creationId xmlns:a16="http://schemas.microsoft.com/office/drawing/2014/main" id="{ECF1BA8A-A12C-0478-70F4-A6CB90FD0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7944" y="1410008"/>
            <a:ext cx="350318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A5AD0C6-B54A-10F4-182B-8845A9986F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813" y="1454760"/>
            <a:ext cx="2607768" cy="1947947"/>
          </a:xfrm>
          <a:prstGeom prst="rect">
            <a:avLst/>
          </a:prstGeom>
        </p:spPr>
      </p:pic>
      <p:pic>
        <p:nvPicPr>
          <p:cNvPr id="10" name="Obrázok 9" descr="Obrázok, na ktorom je ošatenie, exteriér, osoba, voda&#10;&#10;Automaticky generovaný popis">
            <a:extLst>
              <a:ext uri="{FF2B5EF4-FFF2-40B4-BE49-F238E27FC236}">
                <a16:creationId xmlns:a16="http://schemas.microsoft.com/office/drawing/2014/main" id="{53944E95-514A-9E2D-F1B9-94362315C3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5" y="3539062"/>
            <a:ext cx="2494751" cy="3326335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F6AF2167-4CFA-D51C-9404-AFD486912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46342" r="28356" b="6111"/>
          <a:stretch/>
        </p:blipFill>
        <p:spPr bwMode="auto">
          <a:xfrm>
            <a:off x="6435969" y="3544162"/>
            <a:ext cx="2724657" cy="332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275" y="38100"/>
            <a:ext cx="5000625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Image result for logo upj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977563" y="50800"/>
            <a:ext cx="1155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5405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1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342900" y="1241425"/>
            <a:ext cx="11657013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400"/>
              </a:spcAft>
              <a:defRPr/>
            </a:pPr>
            <a:r>
              <a:rPr lang="sk-SK" sz="24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Endemizmus, hydrologický a geoekologický výskum</a:t>
            </a:r>
          </a:p>
        </p:txBody>
      </p:sp>
      <p:pic>
        <p:nvPicPr>
          <p:cNvPr id="45059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5" y="2038350"/>
            <a:ext cx="4352925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2188" y="1747838"/>
            <a:ext cx="323215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1913" y="4100513"/>
            <a:ext cx="4364037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80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ĺžnik 9"/>
          <p:cNvSpPr/>
          <p:nvPr/>
        </p:nvSpPr>
        <p:spPr>
          <a:xfrm>
            <a:off x="5119688" y="301625"/>
            <a:ext cx="5492750" cy="585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fyzickej geografie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342900" y="1341438"/>
            <a:ext cx="11657013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400"/>
              </a:spcAft>
              <a:defRPr/>
            </a:pPr>
            <a:r>
              <a:rPr lang="sk-SK" sz="2400" dirty="0">
                <a:solidFill>
                  <a:srgbClr val="C00000"/>
                </a:solidFill>
                <a:latin typeface="+mn-lt"/>
              </a:rPr>
              <a:t>Topografická mineralógia, </a:t>
            </a:r>
            <a:r>
              <a:rPr lang="sk-SK" sz="2400" dirty="0" err="1">
                <a:solidFill>
                  <a:srgbClr val="C00000"/>
                </a:solidFill>
                <a:latin typeface="+mn-lt"/>
              </a:rPr>
              <a:t>proviniencia</a:t>
            </a:r>
            <a:r>
              <a:rPr lang="sk-SK" sz="2400" dirty="0">
                <a:solidFill>
                  <a:srgbClr val="C00000"/>
                </a:solidFill>
                <a:latin typeface="+mn-lt"/>
              </a:rPr>
              <a:t> a </a:t>
            </a:r>
            <a:r>
              <a:rPr lang="sk-SK" sz="2400" dirty="0" err="1">
                <a:solidFill>
                  <a:srgbClr val="C00000"/>
                </a:solidFill>
                <a:latin typeface="+mn-lt"/>
              </a:rPr>
              <a:t>paleogeografické</a:t>
            </a:r>
            <a:r>
              <a:rPr lang="sk-SK" sz="2400" dirty="0">
                <a:solidFill>
                  <a:srgbClr val="C00000"/>
                </a:solidFill>
                <a:latin typeface="+mn-lt"/>
              </a:rPr>
              <a:t> rekonštrukcie</a:t>
            </a:r>
          </a:p>
        </p:txBody>
      </p:sp>
      <p:pic>
        <p:nvPicPr>
          <p:cNvPr id="46082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588" y="2336800"/>
            <a:ext cx="11352212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9" descr="logo_farebne_s_pozadi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7"/>
          <p:cNvSpPr/>
          <p:nvPr/>
        </p:nvSpPr>
        <p:spPr>
          <a:xfrm>
            <a:off x="5119688" y="301625"/>
            <a:ext cx="5492750" cy="5857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fyzickej geografie</a:t>
            </a:r>
          </a:p>
        </p:txBody>
      </p:sp>
      <p:sp>
        <p:nvSpPr>
          <p:cNvPr id="10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JoM_migracia_ob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56" y="1490563"/>
            <a:ext cx="6192838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5" name="Obdĺžnik 19"/>
          <p:cNvSpPr>
            <a:spLocks noChangeArrowheads="1"/>
          </p:cNvSpPr>
          <p:nvPr/>
        </p:nvSpPr>
        <p:spPr bwMode="auto">
          <a:xfrm>
            <a:off x="262732" y="1057673"/>
            <a:ext cx="11891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sk-SK" sz="2400" dirty="0" err="1">
                <a:solidFill>
                  <a:srgbClr val="C00000"/>
                </a:solidFill>
                <a:latin typeface="Segoe UI Semilight" pitchFamily="34" charset="0"/>
                <a:cs typeface="Segoe UI Semilight" pitchFamily="34" charset="0"/>
              </a:rPr>
              <a:t>Urbánny</a:t>
            </a:r>
            <a:r>
              <a:rPr lang="sk-SK" sz="2400" dirty="0">
                <a:solidFill>
                  <a:srgbClr val="C00000"/>
                </a:solidFill>
                <a:latin typeface="Segoe UI Semilight" pitchFamily="34" charset="0"/>
                <a:cs typeface="Segoe UI Semilight" pitchFamily="34" charset="0"/>
              </a:rPr>
              <a:t> vývoj a pohyb obyvateľstva</a:t>
            </a:r>
          </a:p>
        </p:txBody>
      </p:sp>
      <p:pic>
        <p:nvPicPr>
          <p:cNvPr id="47107" name="Obrázok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42" y="3937952"/>
            <a:ext cx="6272129" cy="292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680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1" descr="logo_farebne_s_pozadi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ĺžnik 9"/>
          <p:cNvSpPr/>
          <p:nvPr/>
        </p:nvSpPr>
        <p:spPr>
          <a:xfrm>
            <a:off x="6208713" y="153988"/>
            <a:ext cx="4610100" cy="1128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humánnej </a:t>
            </a:r>
          </a:p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 regionálnej geografie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8975408" y="6493510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  <p:sp>
        <p:nvSpPr>
          <p:cNvPr id="12" name="Obdĺžnik 4"/>
          <p:cNvSpPr>
            <a:spLocks noChangeArrowheads="1"/>
          </p:cNvSpPr>
          <p:nvPr/>
        </p:nvSpPr>
        <p:spPr bwMode="auto">
          <a:xfrm>
            <a:off x="5563886" y="1607888"/>
            <a:ext cx="1824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k-SK" altLang="sk-SK" sz="1600" dirty="0">
                <a:latin typeface="Arial Narrow" panose="020B0606020202030204" pitchFamily="34" charset="0"/>
              </a:rPr>
              <a:t>Priemerná ročná miera čistej migrácie (1996-2016)</a:t>
            </a:r>
            <a:endParaRPr lang="en-GB" altLang="sk-SK" sz="16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680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15700" y="138113"/>
            <a:ext cx="6937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Obdĺžnik 19"/>
          <p:cNvSpPr>
            <a:spLocks noChangeArrowheads="1"/>
          </p:cNvSpPr>
          <p:nvPr/>
        </p:nvSpPr>
        <p:spPr bwMode="auto">
          <a:xfrm>
            <a:off x="300038" y="1089025"/>
            <a:ext cx="11891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400"/>
              </a:spcAft>
            </a:pPr>
            <a:r>
              <a:rPr lang="sk-SK" sz="2400">
                <a:solidFill>
                  <a:srgbClr val="C00000"/>
                </a:solidFill>
                <a:latin typeface="Segoe UI Semilight" pitchFamily="34" charset="0"/>
                <a:cs typeface="Segoe UI Semilight" pitchFamily="34" charset="0"/>
              </a:rPr>
              <a:t>Ekonomická a sociálna transformácia miest</a:t>
            </a:r>
          </a:p>
        </p:txBody>
      </p:sp>
      <p:pic>
        <p:nvPicPr>
          <p:cNvPr id="48131" name="Obrázok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2339975"/>
            <a:ext cx="5791200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119"/>
          <p:cNvPicPr>
            <a:picLocks noChangeAspect="1" noChangeArrowheads="1"/>
          </p:cNvPicPr>
          <p:nvPr/>
        </p:nvPicPr>
        <p:blipFill>
          <a:blip r:embed="rId4"/>
          <a:srcRect l="19550" t="14410" r="18095" b="5438"/>
          <a:stretch>
            <a:fillRect/>
          </a:stretch>
        </p:blipFill>
        <p:spPr bwMode="auto">
          <a:xfrm>
            <a:off x="6503988" y="1552575"/>
            <a:ext cx="5688012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10" descr="logo_farebne_s_pozadi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ĺžnik 8"/>
          <p:cNvSpPr/>
          <p:nvPr/>
        </p:nvSpPr>
        <p:spPr>
          <a:xfrm>
            <a:off x="6208713" y="153988"/>
            <a:ext cx="4610100" cy="1128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Oddelenie humánnej </a:t>
            </a:r>
          </a:p>
          <a:p>
            <a:pPr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sk-SK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 regionálnej geografie</a:t>
            </a:r>
          </a:p>
        </p:txBody>
      </p:sp>
      <p:sp>
        <p:nvSpPr>
          <p:cNvPr id="10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http://geografia.science.upjs.sk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3305175" y="1966913"/>
            <a:ext cx="7772400" cy="9921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altLang="sk-SK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Ďakujem za pozornosť !</a:t>
            </a:r>
          </a:p>
        </p:txBody>
      </p:sp>
      <p:sp>
        <p:nvSpPr>
          <p:cNvPr id="49154" name="Text Box 7"/>
          <p:cNvSpPr txBox="1">
            <a:spLocks noChangeArrowheads="1"/>
          </p:cNvSpPr>
          <p:nvPr/>
        </p:nvSpPr>
        <p:spPr bwMode="auto">
          <a:xfrm>
            <a:off x="5272088" y="3343275"/>
            <a:ext cx="71628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sk-SK" sz="2000" dirty="0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</a:rPr>
              <a:t>http://uge.science.upjs.sk</a:t>
            </a:r>
            <a:endParaRPr lang="sk-SK" sz="2000" b="1" dirty="0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ct val="50000"/>
              </a:spcBef>
            </a:pPr>
            <a:r>
              <a:rPr lang="sk-SK" dirty="0" err="1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2"/>
              </a:rPr>
              <a:t>https</a:t>
            </a:r>
            <a:r>
              <a:rPr lang="sk-SK" dirty="0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2"/>
              </a:rPr>
              <a:t>://</a:t>
            </a:r>
            <a:r>
              <a:rPr lang="sk-SK" dirty="0" err="1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2"/>
              </a:rPr>
              <a:t>www.facebook.com</a:t>
            </a:r>
            <a:r>
              <a:rPr lang="sk-SK" dirty="0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2"/>
              </a:rPr>
              <a:t>/</a:t>
            </a:r>
            <a:r>
              <a:rPr lang="sk-SK" dirty="0" err="1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2"/>
              </a:rPr>
              <a:t>ustavgeografie</a:t>
            </a:r>
            <a:r>
              <a:rPr lang="sk-SK" dirty="0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2"/>
              </a:rPr>
              <a:t>/</a:t>
            </a:r>
            <a:endParaRPr lang="sk-SK" dirty="0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ct val="50000"/>
              </a:spcBef>
            </a:pPr>
            <a:endParaRPr lang="sk-SK" dirty="0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ct val="50000"/>
              </a:spcBef>
            </a:pPr>
            <a:r>
              <a:rPr lang="sk-SK" dirty="0" err="1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3"/>
              </a:rPr>
              <a:t>https</a:t>
            </a:r>
            <a:r>
              <a:rPr lang="sk-SK" dirty="0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3"/>
              </a:rPr>
              <a:t>://</a:t>
            </a:r>
            <a:r>
              <a:rPr lang="sk-SK" dirty="0" err="1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3"/>
              </a:rPr>
              <a:t>www.instagram.com</a:t>
            </a:r>
            <a:r>
              <a:rPr lang="sk-SK" dirty="0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3"/>
              </a:rPr>
              <a:t>/</a:t>
            </a:r>
            <a:r>
              <a:rPr lang="sk-SK" dirty="0" err="1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3"/>
              </a:rPr>
              <a:t>geography_kosice</a:t>
            </a:r>
            <a:r>
              <a:rPr lang="sk-SK" dirty="0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3"/>
              </a:rPr>
              <a:t>/</a:t>
            </a:r>
            <a:endParaRPr lang="sk-SK" dirty="0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ct val="50000"/>
              </a:spcBef>
            </a:pPr>
            <a:endParaRPr lang="sk-SK" dirty="0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ct val="50000"/>
              </a:spcBef>
            </a:pPr>
            <a:r>
              <a:rPr lang="sk-SK" dirty="0" err="1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4"/>
              </a:rPr>
              <a:t>https</a:t>
            </a:r>
            <a:r>
              <a:rPr lang="sk-SK" dirty="0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4"/>
              </a:rPr>
              <a:t>://</a:t>
            </a:r>
            <a:r>
              <a:rPr lang="sk-SK" dirty="0" err="1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4"/>
              </a:rPr>
              <a:t>www.youtube.com</a:t>
            </a:r>
            <a:r>
              <a:rPr lang="sk-SK" dirty="0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4"/>
              </a:rPr>
              <a:t>/</a:t>
            </a:r>
            <a:r>
              <a:rPr lang="sk-SK" dirty="0" err="1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4"/>
              </a:rPr>
              <a:t>channel</a:t>
            </a:r>
            <a:r>
              <a:rPr lang="sk-SK" dirty="0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4"/>
              </a:rPr>
              <a:t>/</a:t>
            </a:r>
            <a:r>
              <a:rPr lang="sk-SK" dirty="0" err="1">
                <a:solidFill>
                  <a:srgbClr val="0070C0"/>
                </a:solidFill>
                <a:latin typeface="Segoe UI Semilight" pitchFamily="34" charset="0"/>
                <a:cs typeface="Segoe UI Semilight" pitchFamily="34" charset="0"/>
                <a:hlinkClick r:id="rId4"/>
              </a:rPr>
              <a:t>UCZa7Izih81o0582_0KpXV2w</a:t>
            </a:r>
            <a:endParaRPr lang="sk-SK" dirty="0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ct val="50000"/>
              </a:spcBef>
            </a:pPr>
            <a:endParaRPr lang="sk-SK" dirty="0">
              <a:solidFill>
                <a:srgbClr val="0070C0"/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49155" name="Picture 680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25100" y="258763"/>
            <a:ext cx="1541463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9" descr="logo_farebne_s_pozadi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0170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61237" y="3740967"/>
            <a:ext cx="657377" cy="65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08000" y="5327037"/>
            <a:ext cx="620630" cy="62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08000" y="4528367"/>
            <a:ext cx="763853" cy="65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Image result for jesenna 5"/>
          <p:cNvPicPr>
            <a:picLocks noChangeAspect="1" noChangeArrowheads="1"/>
          </p:cNvPicPr>
          <p:nvPr/>
        </p:nvPicPr>
        <p:blipFill rotWithShape="1">
          <a:blip r:embed="rId10"/>
          <a:srcRect/>
          <a:stretch/>
        </p:blipFill>
        <p:spPr bwMode="auto">
          <a:xfrm>
            <a:off x="257175" y="3495675"/>
            <a:ext cx="3886200" cy="24018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B1D6BC0D-FA18-464D-8567-32B39872E8D6}"/>
              </a:ext>
            </a:extLst>
          </p:cNvPr>
          <p:cNvSpPr txBox="1">
            <a:spLocks/>
          </p:cNvSpPr>
          <p:nvPr/>
        </p:nvSpPr>
        <p:spPr>
          <a:xfrm>
            <a:off x="3005" y="214319"/>
            <a:ext cx="12169945" cy="6643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006E9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6605166" cy="2361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srgbClr val="006E9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Tri oddelenia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Oddelenie humánnej a regionálnej geografie</a:t>
            </a:r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7CE12DFC-BA49-E04E-E745-FA3FAEE625DF}"/>
              </a:ext>
            </a:extLst>
          </p:cNvPr>
          <p:cNvSpPr txBox="1">
            <a:spLocks/>
          </p:cNvSpPr>
          <p:nvPr/>
        </p:nvSpPr>
        <p:spPr>
          <a:xfrm>
            <a:off x="250570" y="3195263"/>
            <a:ext cx="6605166" cy="3662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srgbClr val="006E9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Výskum a vzdelávanie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Populačné analýzy a modelovanie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Migrácia a ľudský kapitál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Urbánny vývoj a regionálny rozvoj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Percepcia obyvateľstva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Geografia hospodárstva a dopravy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Obnoviteľné zdroje energie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Didaktika geografie</a:t>
            </a:r>
          </a:p>
        </p:txBody>
      </p:sp>
      <p:pic>
        <p:nvPicPr>
          <p:cNvPr id="12" name="Picture 2" descr="JoM_migracia_obce">
            <a:extLst>
              <a:ext uri="{FF2B5EF4-FFF2-40B4-BE49-F238E27FC236}">
                <a16:creationId xmlns:a16="http://schemas.microsoft.com/office/drawing/2014/main" id="{3A79FD6F-44B1-D995-94DB-538303448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795" y="1422945"/>
            <a:ext cx="4418634" cy="22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816AE3B1-C3A9-B77C-70FD-DF46F2D7C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839" y="4913345"/>
            <a:ext cx="4107342" cy="1849225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FF5053A-F857-97DC-296C-855D6F9335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899" y="3766839"/>
            <a:ext cx="2303079" cy="1546732"/>
          </a:xfrm>
          <a:prstGeom prst="rect">
            <a:avLst/>
          </a:prstGeom>
        </p:spPr>
      </p:pic>
      <p:pic>
        <p:nvPicPr>
          <p:cNvPr id="23" name="Obrázok 22" descr="Obrázok, na ktorom je ošatenie, exteriér, nebo, osoba&#10;&#10;Automaticky generovaný popis">
            <a:extLst>
              <a:ext uri="{FF2B5EF4-FFF2-40B4-BE49-F238E27FC236}">
                <a16:creationId xmlns:a16="http://schemas.microsoft.com/office/drawing/2014/main" id="{367BBBB1-9D87-F093-D874-D257F0B7F1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69" y="4739034"/>
            <a:ext cx="2825261" cy="2118946"/>
          </a:xfrm>
          <a:prstGeom prst="rect">
            <a:avLst/>
          </a:prstGeom>
        </p:spPr>
      </p:pic>
      <p:pic>
        <p:nvPicPr>
          <p:cNvPr id="21" name="Obrázok 20" descr="Obrázok, na ktorom je exteriér, strom, zem, rastlina&#10;&#10;Automaticky generovaný popis">
            <a:extLst>
              <a:ext uri="{FF2B5EF4-FFF2-40B4-BE49-F238E27FC236}">
                <a16:creationId xmlns:a16="http://schemas.microsoft.com/office/drawing/2014/main" id="{BA77F37D-0088-1304-1ED2-16F64F7624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64" y="2968970"/>
            <a:ext cx="2642559" cy="1981920"/>
          </a:xfrm>
          <a:prstGeom prst="rect">
            <a:avLst/>
          </a:prstGeom>
        </p:spPr>
      </p:pic>
      <p:sp>
        <p:nvSpPr>
          <p:cNvPr id="26" name="Obdĺžnik 25">
            <a:extLst>
              <a:ext uri="{FF2B5EF4-FFF2-40B4-BE49-F238E27FC236}">
                <a16:creationId xmlns:a16="http://schemas.microsoft.com/office/drawing/2014/main" id="{46A8EDE1-B733-CE62-8423-A21E091E7886}"/>
              </a:ext>
            </a:extLst>
          </p:cNvPr>
          <p:cNvSpPr/>
          <p:nvPr/>
        </p:nvSpPr>
        <p:spPr>
          <a:xfrm>
            <a:off x="11847345" y="4739034"/>
            <a:ext cx="249836" cy="574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Obrázok 27" descr="Obrázok, na ktorom je mapa&#10;&#10;Automaticky generovaný popis">
            <a:extLst>
              <a:ext uri="{FF2B5EF4-FFF2-40B4-BE49-F238E27FC236}">
                <a16:creationId xmlns:a16="http://schemas.microsoft.com/office/drawing/2014/main" id="{7E493C70-A699-4A90-C0C5-3AC51F1457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02" y="3780342"/>
            <a:ext cx="2573723" cy="1132983"/>
          </a:xfrm>
          <a:prstGeom prst="rect">
            <a:avLst/>
          </a:prstGeom>
        </p:spPr>
      </p:pic>
      <p:pic>
        <p:nvPicPr>
          <p:cNvPr id="30" name="Obrázok 29">
            <a:extLst>
              <a:ext uri="{FF2B5EF4-FFF2-40B4-BE49-F238E27FC236}">
                <a16:creationId xmlns:a16="http://schemas.microsoft.com/office/drawing/2014/main" id="{D382E460-7C4B-9EE9-4C2B-BDD544A3A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6126" y="1380363"/>
            <a:ext cx="2074495" cy="1684134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275" y="38100"/>
            <a:ext cx="5000625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Image result for logo upj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977563" y="50800"/>
            <a:ext cx="1155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1713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sahu 2">
            <a:extLst>
              <a:ext uri="{FF2B5EF4-FFF2-40B4-BE49-F238E27FC236}">
                <a16:creationId xmlns:a16="http://schemas.microsoft.com/office/drawing/2014/main" id="{B1D6BC0D-FA18-464D-8567-32B39872E8D6}"/>
              </a:ext>
            </a:extLst>
          </p:cNvPr>
          <p:cNvSpPr txBox="1">
            <a:spLocks/>
          </p:cNvSpPr>
          <p:nvPr/>
        </p:nvSpPr>
        <p:spPr>
          <a:xfrm>
            <a:off x="3005" y="214319"/>
            <a:ext cx="12169945" cy="6643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006E9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9" name="Zástupný symbol obsahu 2">
            <a:extLst>
              <a:ext uri="{FF2B5EF4-FFF2-40B4-BE49-F238E27FC236}">
                <a16:creationId xmlns:a16="http://schemas.microsoft.com/office/drawing/2014/main" id="{2B81172D-E204-481B-95D1-6C81375B37D5}"/>
              </a:ext>
            </a:extLst>
          </p:cNvPr>
          <p:cNvSpPr txBox="1">
            <a:spLocks/>
          </p:cNvSpPr>
          <p:nvPr/>
        </p:nvSpPr>
        <p:spPr>
          <a:xfrm>
            <a:off x="250570" y="1500822"/>
            <a:ext cx="4714537" cy="2361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srgbClr val="006E9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Tri oddelenia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Oddelenie </a:t>
            </a:r>
            <a:r>
              <a:rPr kumimoji="0" lang="sk-SK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geoinformatiky</a:t>
            </a: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 </a:t>
            </a:r>
            <a:b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a diaľkového prieskumu Zeme</a:t>
            </a:r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7CE12DFC-BA49-E04E-E745-FA3FAEE625DF}"/>
              </a:ext>
            </a:extLst>
          </p:cNvPr>
          <p:cNvSpPr txBox="1">
            <a:spLocks/>
          </p:cNvSpPr>
          <p:nvPr/>
        </p:nvSpPr>
        <p:spPr>
          <a:xfrm>
            <a:off x="250570" y="3195263"/>
            <a:ext cx="6605166" cy="3662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>
                <a:ln>
                  <a:noFill/>
                </a:ln>
                <a:solidFill>
                  <a:srgbClr val="006E9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Výskum a vzdelávanie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46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sk-SK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Segoe UI Light" panose="020B0502040204020203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Kartografia a geoinformatika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Geografické informačné systémy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Diaľkový prieskum Zeme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Priestorové analýzy a modelovanie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Bezpilotné letecké systémy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Pozemné laserové skenovanie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507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k-SK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Segoe UI Light" panose="020B0502040204020203" pitchFamily="34" charset="0"/>
              </a:rPr>
              <a:t>Letecké laserové a hyperspektrálne skenovanie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881" y="1404173"/>
            <a:ext cx="2853253" cy="1902168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1228" y="1404173"/>
            <a:ext cx="2853282" cy="190218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5" t="28529" r="30330" b="12511"/>
          <a:stretch/>
        </p:blipFill>
        <p:spPr>
          <a:xfrm>
            <a:off x="8791228" y="3422400"/>
            <a:ext cx="2853253" cy="3054329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t="6480" r="21425" b="18754"/>
          <a:stretch/>
        </p:blipFill>
        <p:spPr>
          <a:xfrm>
            <a:off x="5743880" y="3422400"/>
            <a:ext cx="2853253" cy="307352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275" y="38100"/>
            <a:ext cx="5000625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Image result for logo upj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977563" y="50800"/>
            <a:ext cx="11557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9484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Obdĺžnik 2"/>
          <p:cNvSpPr>
            <a:spLocks noChangeArrowheads="1"/>
          </p:cNvSpPr>
          <p:nvPr/>
        </p:nvSpPr>
        <p:spPr bwMode="auto">
          <a:xfrm>
            <a:off x="393700" y="1100138"/>
            <a:ext cx="6553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45721" bIns="45721">
            <a:spAutoFit/>
          </a:bodyPr>
          <a:lstStyle/>
          <a:p>
            <a:pPr>
              <a:spcAft>
                <a:spcPts val="400"/>
              </a:spcAft>
              <a:buFont typeface="Arial" charset="0"/>
              <a:buNone/>
            </a:pPr>
            <a:r>
              <a:rPr lang="sk-SK" altLang="sk-SK" sz="2400" b="1">
                <a:latin typeface="Segoe UI Semibold" pitchFamily="34" charset="0"/>
                <a:cs typeface="Segoe UI Semibold" pitchFamily="34" charset="0"/>
              </a:rPr>
              <a:t>V čom je</a:t>
            </a:r>
            <a:r>
              <a:rPr lang="en-US" altLang="sk-SK" sz="2400" b="1">
                <a:latin typeface="Segoe UI Semibold" pitchFamily="34" charset="0"/>
                <a:cs typeface="Segoe UI Semibold" pitchFamily="34" charset="0"/>
              </a:rPr>
              <a:t> geografi</a:t>
            </a:r>
            <a:r>
              <a:rPr lang="sk-SK" altLang="sk-SK" sz="2400" b="1">
                <a:latin typeface="Segoe UI Semibold" pitchFamily="34" charset="0"/>
                <a:cs typeface="Segoe UI Semibold" pitchFamily="34" charset="0"/>
              </a:rPr>
              <a:t>a</a:t>
            </a:r>
            <a:r>
              <a:rPr lang="en-US" altLang="sk-SK" sz="2400" b="1">
                <a:latin typeface="Segoe UI Semibold" pitchFamily="34" charset="0"/>
                <a:cs typeface="Segoe UI Semibold" pitchFamily="34" charset="0"/>
              </a:rPr>
              <a:t> na </a:t>
            </a:r>
            <a:r>
              <a:rPr lang="sk-SK" altLang="sk-SK" sz="2400" b="1">
                <a:latin typeface="Segoe UI Semibold" pitchFamily="34" charset="0"/>
                <a:cs typeface="Segoe UI Semibold" pitchFamily="34" charset="0"/>
              </a:rPr>
              <a:t>PF UPJŠ špecifická? </a:t>
            </a:r>
            <a:endParaRPr lang="nb-NO" altLang="sk-SK" sz="2400" b="1">
              <a:latin typeface="Segoe UI Semibold" pitchFamily="34" charset="0"/>
              <a:cs typeface="Segoe UI Semibold" pitchFamily="34" charset="0"/>
            </a:endParaRPr>
          </a:p>
        </p:txBody>
      </p:sp>
      <p:sp>
        <p:nvSpPr>
          <p:cNvPr id="16" name="Obdĺžnik 3"/>
          <p:cNvSpPr>
            <a:spLocks noChangeArrowheads="1"/>
          </p:cNvSpPr>
          <p:nvPr/>
        </p:nvSpPr>
        <p:spPr bwMode="auto">
          <a:xfrm>
            <a:off x="307975" y="1725718"/>
            <a:ext cx="8531225" cy="50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45721" bIns="45721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sk-SK" altLang="sk-SK" sz="1600" b="1" i="1" dirty="0">
                <a:latin typeface="Segoe UI Semilight" pitchFamily="34" charset="0"/>
                <a:cs typeface="Segoe UI Semilight" pitchFamily="34" charset="0"/>
              </a:rPr>
              <a:t>Výrazná orientácia na kvalitný medzinárodný výskum, medzinárodný rozmer a úroveň štúdia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altLang="sk-SK" sz="1600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altLang="sk-SK" sz="1600" dirty="0">
                <a:latin typeface="Segoe UI Semilight" pitchFamily="34" charset="0"/>
                <a:cs typeface="Segoe UI Semilight" pitchFamily="34" charset="0"/>
              </a:rPr>
              <a:t>silný základ v </a:t>
            </a:r>
            <a:r>
              <a:rPr lang="sk-SK" altLang="sk-SK" sz="1600" dirty="0" err="1">
                <a:latin typeface="Segoe UI Semilight" pitchFamily="34" charset="0"/>
                <a:cs typeface="Segoe UI Semilight" pitchFamily="34" charset="0"/>
              </a:rPr>
              <a:t>geoinformatike</a:t>
            </a:r>
            <a:r>
              <a:rPr lang="sk-SK" altLang="sk-SK" sz="1600" dirty="0">
                <a:latin typeface="Segoe UI Semilight" pitchFamily="34" charset="0"/>
                <a:cs typeface="Segoe UI Semilight" pitchFamily="34" charset="0"/>
              </a:rPr>
              <a:t> a </a:t>
            </a:r>
            <a:r>
              <a:rPr lang="sk-SK" altLang="sk-SK" sz="1600" dirty="0" err="1">
                <a:latin typeface="Segoe UI Semilight" pitchFamily="34" charset="0"/>
                <a:cs typeface="Segoe UI Semilight" pitchFamily="34" charset="0"/>
              </a:rPr>
              <a:t>DPZ</a:t>
            </a:r>
            <a:endParaRPr lang="sk-SK" altLang="sk-SK" sz="1600" dirty="0"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altLang="sk-SK" sz="1600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altLang="sk-SK" sz="1600" dirty="0">
                <a:latin typeface="Segoe UI Semilight" pitchFamily="34" charset="0"/>
                <a:cs typeface="Segoe UI Semilight" pitchFamily="34" charset="0"/>
              </a:rPr>
              <a:t>medzinárodné projekty Horizont 2020, Európska vesmírna agentúra (ESA), </a:t>
            </a:r>
            <a:r>
              <a:rPr lang="sk-SK" altLang="sk-SK" sz="1600" dirty="0" err="1">
                <a:latin typeface="Segoe UI Semilight" pitchFamily="34" charset="0"/>
                <a:cs typeface="Segoe UI Semilight" pitchFamily="34" charset="0"/>
              </a:rPr>
              <a:t>INTERREG</a:t>
            </a:r>
            <a:endParaRPr lang="sk-SK" altLang="sk-SK" sz="1600" dirty="0"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altLang="sk-SK" sz="1600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altLang="sk-SK" sz="1600" dirty="0">
                <a:latin typeface="Segoe UI Semilight" pitchFamily="34" charset="0"/>
                <a:cs typeface="Segoe UI Semilight" pitchFamily="34" charset="0"/>
              </a:rPr>
              <a:t>publikácie v špičkových zahraničných časopisoch s vysokým </a:t>
            </a:r>
            <a:r>
              <a:rPr lang="sk-SK" altLang="sk-SK" sz="1600" dirty="0" err="1">
                <a:latin typeface="Segoe UI Semilight" pitchFamily="34" charset="0"/>
                <a:cs typeface="Segoe UI Semilight" pitchFamily="34" charset="0"/>
              </a:rPr>
              <a:t>impakt</a:t>
            </a:r>
            <a:r>
              <a:rPr lang="sk-SK" altLang="sk-SK" sz="1600" dirty="0">
                <a:latin typeface="Segoe UI Semilight" pitchFamily="34" charset="0"/>
                <a:cs typeface="Segoe UI Semilight" pitchFamily="34" charset="0"/>
              </a:rPr>
              <a:t> faktorom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altLang="sk-SK" sz="1600" dirty="0">
                <a:latin typeface="Segoe UI Semilight" pitchFamily="34" charset="0"/>
                <a:cs typeface="Segoe UI Semilight" pitchFamily="34" charset="0"/>
              </a:rPr>
              <a:t> </a:t>
            </a:r>
            <a:r>
              <a:rPr lang="sk-SK" altLang="sk-SK" sz="1600" dirty="0">
                <a:latin typeface="Segoe UI Semilight" pitchFamily="34" charset="0"/>
                <a:cs typeface="Segoe UI Semilight" pitchFamily="34" charset="0"/>
              </a:rPr>
              <a:t>kvalitná výskumná báza fakulty, prepojenie na iné odbory (informatika, fyzika, biológia</a:t>
            </a:r>
            <a:r>
              <a:rPr lang="sk-SK" altLang="sk-SK" sz="1600" dirty="0" smtClean="0">
                <a:latin typeface="Segoe UI Semilight" pitchFamily="34" charset="0"/>
                <a:cs typeface="Segoe UI Semilight" pitchFamily="34" charset="0"/>
              </a:rPr>
              <a:t>...)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sk-SK" altLang="sk-SK" sz="900" dirty="0"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sk-SK" altLang="sk-SK" sz="1600" b="1" i="1" dirty="0">
                <a:latin typeface="Segoe UI Semilight" pitchFamily="34" charset="0"/>
                <a:cs typeface="Segoe UI Semilight" pitchFamily="34" charset="0"/>
              </a:rPr>
              <a:t>Špičkové prístrojové vybavenie fakulty a ústavu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sk-SK" altLang="sk-SK" sz="1600" dirty="0">
                <a:latin typeface="Segoe UI Semilight" pitchFamily="34" charset="0"/>
                <a:cs typeface="Segoe UI Semilight" pitchFamily="34" charset="0"/>
              </a:rPr>
              <a:t> viaceré unikátne prístroje (UAV, laserové skenery, </a:t>
            </a:r>
            <a:r>
              <a:rPr lang="sk-SK" altLang="sk-SK" sz="1600" dirty="0" err="1">
                <a:latin typeface="Segoe UI Semilight" pitchFamily="34" charset="0"/>
                <a:cs typeface="Segoe UI Semilight" pitchFamily="34" charset="0"/>
              </a:rPr>
              <a:t>hyperspektrálne</a:t>
            </a:r>
            <a:r>
              <a:rPr lang="sk-SK" altLang="sk-SK" sz="1600" dirty="0">
                <a:latin typeface="Segoe UI Semilight" pitchFamily="34" charset="0"/>
                <a:cs typeface="Segoe UI Semilight" pitchFamily="34" charset="0"/>
              </a:rPr>
              <a:t> kamery, výpočtové kapacity</a:t>
            </a:r>
            <a:r>
              <a:rPr lang="sk-SK" altLang="sk-SK" sz="1600" dirty="0" smtClean="0">
                <a:latin typeface="Segoe UI Semilight" pitchFamily="34" charset="0"/>
                <a:cs typeface="Segoe UI Semilight" pitchFamily="34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endParaRPr lang="sk-SK" altLang="sk-SK" sz="1050" dirty="0"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sk-SK" altLang="sk-SK" sz="1600" b="1" i="1" dirty="0">
                <a:latin typeface="Segoe UI Semilight" pitchFamily="34" charset="0"/>
                <a:cs typeface="Segoe UI Semilight" pitchFamily="34" charset="0"/>
              </a:rPr>
              <a:t>Priestor pre študentov 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sk-SK" altLang="sk-SK" sz="1600" u="sng" dirty="0">
                <a:latin typeface="Segoe UI Semilight" pitchFamily="34" charset="0"/>
                <a:cs typeface="Segoe UI Semilight" pitchFamily="34" charset="0"/>
              </a:rPr>
              <a:t> partnerský</a:t>
            </a:r>
            <a:r>
              <a:rPr lang="sk-SK" altLang="sk-SK" sz="1600" dirty="0">
                <a:latin typeface="Segoe UI Semilight" pitchFamily="34" charset="0"/>
                <a:cs typeface="Segoe UI Semilight" pitchFamily="34" charset="0"/>
              </a:rPr>
              <a:t> a individuálny prístup, vplyv študentov na výučbu - pravidelné stretnutia s vedením ústavu, </a:t>
            </a:r>
            <a:r>
              <a:rPr lang="sk-SK" altLang="sk-SK" sz="1600" u="sng" dirty="0">
                <a:latin typeface="Segoe UI Semilight" pitchFamily="34" charset="0"/>
                <a:cs typeface="Segoe UI Semilight" pitchFamily="34" charset="0"/>
              </a:rPr>
              <a:t>fungujúce</a:t>
            </a:r>
            <a:r>
              <a:rPr lang="sk-SK" altLang="sk-SK" sz="1600" dirty="0">
                <a:latin typeface="Segoe UI Semilight" pitchFamily="34" charset="0"/>
                <a:cs typeface="Segoe UI Semilight" pitchFamily="34" charset="0"/>
              </a:rPr>
              <a:t> dotazníky, zapojenie študentov do projektov a úloh na ústave cez PVS a PPS (možnosť zárobku</a:t>
            </a:r>
            <a:r>
              <a:rPr lang="sk-SK" altLang="sk-SK" sz="1600" dirty="0" smtClean="0">
                <a:latin typeface="Segoe UI Semilight" pitchFamily="34" charset="0"/>
                <a:cs typeface="Segoe UI Semilight" pitchFamily="34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endParaRPr lang="sk-SK" altLang="sk-SK" sz="1050" dirty="0"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sk-SK" altLang="sk-SK" sz="1600" b="1" i="1" dirty="0">
                <a:latin typeface="Segoe UI Semilight" pitchFamily="34" charset="0"/>
                <a:cs typeface="Segoe UI Semilight" pitchFamily="34" charset="0"/>
              </a:rPr>
              <a:t>Kontakt s praxou </a:t>
            </a:r>
            <a:endParaRPr lang="sk-SK" altLang="sk-SK" sz="1600" b="1" dirty="0">
              <a:latin typeface="Segoe UI Semilight" pitchFamily="34" charset="0"/>
              <a:cs typeface="Segoe UI Semilight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sk-SK" altLang="sk-SK" sz="1600" dirty="0">
                <a:latin typeface="Segoe UI Semilight" pitchFamily="34" charset="0"/>
                <a:cs typeface="Segoe UI Semilight" pitchFamily="34" charset="0"/>
              </a:rPr>
              <a:t> zmluvná spolupráca s firmami a verejnými inštitúciami, kde sa realizujú aj odborné praxe študentov, prednášky a prezentácie ľudí z praxe</a:t>
            </a:r>
          </a:p>
        </p:txBody>
      </p:sp>
      <p:pic>
        <p:nvPicPr>
          <p:cNvPr id="16387" name="Picture 680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9" descr="logo_farebne_s_pozad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5" t="28529" r="30330" b="12511"/>
          <a:stretch/>
        </p:blipFill>
        <p:spPr>
          <a:xfrm>
            <a:off x="8839200" y="2554848"/>
            <a:ext cx="2099190" cy="224712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t="6480" r="21425" b="18754"/>
          <a:stretch/>
        </p:blipFill>
        <p:spPr>
          <a:xfrm>
            <a:off x="8839200" y="129984"/>
            <a:ext cx="2099190" cy="2261246"/>
          </a:xfrm>
          <a:prstGeom prst="rect">
            <a:avLst/>
          </a:prstGeom>
        </p:spPr>
      </p:pic>
      <p:pic>
        <p:nvPicPr>
          <p:cNvPr id="9" name="Obrázok 8" descr="Obrázok, na ktorom je nebo, exteriér, ošatenie, osoba&#10;&#10;Automaticky generovaný popis">
            <a:extLst>
              <a:ext uri="{FF2B5EF4-FFF2-40B4-BE49-F238E27FC236}">
                <a16:creationId xmlns:a16="http://schemas.microsoft.com/office/drawing/2014/main" id="{80989EBD-8968-F119-07A9-B15247F1A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4990888"/>
            <a:ext cx="2099190" cy="13991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75" y="2489200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sk-SK" altLang="sk-SK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Štúdium na Ústave geografie</a:t>
            </a:r>
            <a:endParaRPr lang="sk-SK" dirty="0"/>
          </a:p>
        </p:txBody>
      </p:sp>
      <p:pic>
        <p:nvPicPr>
          <p:cNvPr id="17410" name="Picture 9" descr="logo_farebne_s_poza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8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3"/>
          <p:cNvSpPr>
            <a:spLocks noChangeArrowheads="1"/>
          </p:cNvSpPr>
          <p:nvPr/>
        </p:nvSpPr>
        <p:spPr bwMode="auto">
          <a:xfrm>
            <a:off x="623888" y="1657350"/>
            <a:ext cx="10963275" cy="452431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sk-SK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jednoodborové štúdium geografie </a:t>
            </a:r>
          </a:p>
          <a:p>
            <a:pPr>
              <a:spcAft>
                <a:spcPts val="1200"/>
              </a:spcAft>
              <a:defRPr/>
            </a:pPr>
            <a:r>
              <a:rPr lang="sk-SK" altLang="sk-SK" sz="2000" dirty="0"/>
              <a:t>Bc. – geografia-</a:t>
            </a:r>
            <a:r>
              <a:rPr lang="sk-SK" altLang="sk-SK" sz="2000" dirty="0" err="1"/>
              <a:t>geoinformatika</a:t>
            </a:r>
            <a:r>
              <a:rPr lang="sk-SK" altLang="sk-SK" sz="2000" dirty="0"/>
              <a:t>, Mgr. – g</a:t>
            </a:r>
            <a:r>
              <a:rPr lang="en-US" altLang="sk-SK" sz="2000" dirty="0" err="1"/>
              <a:t>eografia-geoinformatika</a:t>
            </a:r>
            <a:r>
              <a:rPr lang="en-US" altLang="sk-SK" sz="2000" dirty="0"/>
              <a:t>, </a:t>
            </a:r>
            <a:endParaRPr lang="sk-SK" altLang="sk-SK" sz="400" dirty="0" smtClean="0"/>
          </a:p>
          <a:p>
            <a:pPr>
              <a:spcAft>
                <a:spcPts val="1200"/>
              </a:spcAft>
              <a:defRPr/>
            </a:pPr>
            <a:endParaRPr lang="sk-SK" altLang="sk-SK" sz="300" dirty="0" smtClean="0"/>
          </a:p>
          <a:p>
            <a:pPr>
              <a:spcAft>
                <a:spcPts val="1200"/>
              </a:spcAft>
              <a:defRPr/>
            </a:pPr>
            <a:r>
              <a:rPr lang="sk-SK" altLang="sk-SK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medziodborové </a:t>
            </a:r>
            <a:r>
              <a:rPr lang="sk-SK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(učiteľské) štúdium geografie v kombinácii s odbormi na PF</a:t>
            </a:r>
            <a:r>
              <a:rPr lang="en-US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 FF </a:t>
            </a:r>
            <a:r>
              <a:rPr lang="sk-SK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UPJŠ </a:t>
            </a:r>
            <a:endParaRPr lang="sk-SK" altLang="sk-SK" sz="2000" dirty="0"/>
          </a:p>
          <a:p>
            <a:pPr>
              <a:spcAft>
                <a:spcPts val="1200"/>
              </a:spcAft>
              <a:defRPr/>
            </a:pPr>
            <a:r>
              <a:rPr lang="sk-SK" altLang="sk-SK" sz="2000" dirty="0"/>
              <a:t>Bc. – </a:t>
            </a:r>
            <a:r>
              <a:rPr lang="en-GB" altLang="sk-SK" sz="2000" dirty="0"/>
              <a:t>g</a:t>
            </a:r>
            <a:r>
              <a:rPr lang="sk-SK" altLang="sk-SK" sz="2000" dirty="0" err="1"/>
              <a:t>eografia</a:t>
            </a:r>
            <a:r>
              <a:rPr lang="sk-SK" altLang="sk-SK" sz="2000" dirty="0"/>
              <a:t> – medziodborové štúdium, Mgr. – </a:t>
            </a:r>
            <a:r>
              <a:rPr lang="en-GB" altLang="sk-SK" sz="2000" dirty="0"/>
              <a:t>g</a:t>
            </a:r>
            <a:r>
              <a:rPr lang="sk-SK" altLang="sk-SK" sz="2000" dirty="0" err="1"/>
              <a:t>eografia</a:t>
            </a:r>
            <a:r>
              <a:rPr lang="en-GB" altLang="sk-SK" sz="2000" dirty="0"/>
              <a:t> </a:t>
            </a:r>
            <a:r>
              <a:rPr lang="sk-SK" altLang="sk-SK" sz="2000" dirty="0"/>
              <a:t>– </a:t>
            </a:r>
            <a:r>
              <a:rPr lang="en-GB" altLang="sk-SK" sz="2000" dirty="0"/>
              <a:t>u</a:t>
            </a:r>
            <a:r>
              <a:rPr lang="sk-SK" altLang="sk-SK" sz="2000" dirty="0" err="1"/>
              <a:t>čiteľstvo</a:t>
            </a:r>
            <a:r>
              <a:rPr lang="sk-SK" altLang="sk-SK" sz="2000" dirty="0"/>
              <a:t> akademických </a:t>
            </a:r>
            <a:r>
              <a:rPr lang="sk-SK" altLang="sk-SK" sz="2000" dirty="0" smtClean="0"/>
              <a:t>predmetov</a:t>
            </a:r>
            <a:endParaRPr lang="sk-SK" altLang="sk-SK" sz="1100" dirty="0" smtClean="0"/>
          </a:p>
          <a:p>
            <a:pPr>
              <a:spcAft>
                <a:spcPts val="1200"/>
              </a:spcAft>
              <a:defRPr/>
            </a:pPr>
            <a:endParaRPr lang="en-US" altLang="sk-SK" sz="1100" dirty="0"/>
          </a:p>
          <a:p>
            <a:pPr>
              <a:spcAft>
                <a:spcPts val="600"/>
              </a:spcAft>
              <a:defRPr/>
            </a:pPr>
            <a:r>
              <a:rPr lang="sk-SK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doktorandské štúdium v š</a:t>
            </a:r>
            <a:r>
              <a:rPr lang="en-US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t. </a:t>
            </a:r>
            <a:r>
              <a:rPr lang="en-US" altLang="sk-SK" sz="2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odbore</a:t>
            </a:r>
            <a:r>
              <a:rPr lang="en-US" altLang="sk-SK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sk-SK" sz="20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geoinformatika</a:t>
            </a:r>
            <a:endParaRPr lang="sk-SK" altLang="sk-SK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Aft>
                <a:spcPts val="600"/>
              </a:spcAft>
              <a:defRPr/>
            </a:pPr>
            <a:r>
              <a:rPr lang="sk-SK" altLang="sk-SK" sz="2000" dirty="0"/>
              <a:t>PhD. </a:t>
            </a:r>
            <a:r>
              <a:rPr lang="en-US" altLang="sk-SK" sz="2000" dirty="0"/>
              <a:t>- </a:t>
            </a:r>
            <a:r>
              <a:rPr lang="en-US" altLang="sk-SK" sz="2000" dirty="0" err="1"/>
              <a:t>geoinformatika</a:t>
            </a:r>
            <a:r>
              <a:rPr lang="en-US" altLang="sk-SK" sz="2000" dirty="0"/>
              <a:t> a </a:t>
            </a:r>
            <a:r>
              <a:rPr lang="en-US" altLang="sk-SK" sz="2000" dirty="0" err="1"/>
              <a:t>dia</a:t>
            </a:r>
            <a:r>
              <a:rPr lang="sk-SK" altLang="sk-SK" sz="2000" dirty="0" err="1"/>
              <a:t>ľkový</a:t>
            </a:r>
            <a:r>
              <a:rPr lang="sk-SK" altLang="sk-SK" sz="2000" dirty="0"/>
              <a:t> </a:t>
            </a:r>
            <a:r>
              <a:rPr lang="en-US" altLang="sk-SK" sz="2000" dirty="0" err="1"/>
              <a:t>prieskum</a:t>
            </a:r>
            <a:r>
              <a:rPr lang="en-US" altLang="sk-SK" sz="2000" dirty="0"/>
              <a:t> </a:t>
            </a:r>
            <a:r>
              <a:rPr lang="sk-SK" altLang="sk-SK" sz="2000" dirty="0"/>
              <a:t>Z</a:t>
            </a:r>
            <a:r>
              <a:rPr lang="en-US" altLang="sk-SK" sz="2000" dirty="0" err="1"/>
              <a:t>eme</a:t>
            </a:r>
            <a:r>
              <a:rPr lang="en-US" altLang="sk-SK" sz="2000" dirty="0"/>
              <a:t> </a:t>
            </a:r>
            <a:endParaRPr lang="sk-SK" altLang="sk-SK" sz="2000" dirty="0"/>
          </a:p>
          <a:p>
            <a:pPr>
              <a:spcAft>
                <a:spcPts val="600"/>
              </a:spcAft>
              <a:buFontTx/>
              <a:buChar char="-"/>
              <a:defRPr/>
            </a:pPr>
            <a:r>
              <a:rPr lang="en-US" altLang="sk-SK" sz="2000" dirty="0"/>
              <a:t> </a:t>
            </a:r>
            <a:r>
              <a:rPr lang="sk-SK" altLang="sk-SK" sz="2000" b="1" dirty="0"/>
              <a:t>jediné v Slovenskej republike</a:t>
            </a:r>
          </a:p>
          <a:p>
            <a:pPr>
              <a:spcAft>
                <a:spcPts val="1200"/>
              </a:spcAft>
              <a:defRPr/>
            </a:pPr>
            <a:endParaRPr lang="sk-SK" altLang="sk-SK" sz="2000" dirty="0"/>
          </a:p>
          <a:p>
            <a:pPr>
              <a:spcAft>
                <a:spcPts val="600"/>
              </a:spcAft>
              <a:defRPr/>
            </a:pPr>
            <a:endParaRPr lang="sk-SK" altLang="sk-SK" sz="2000" dirty="0"/>
          </a:p>
        </p:txBody>
      </p:sp>
      <p:pic>
        <p:nvPicPr>
          <p:cNvPr id="10242" name="Picture 2" descr="http://geografia.science.upjs.sk/images/pictures/18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75373" y="3643543"/>
            <a:ext cx="4359724" cy="290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ĺžnik 2"/>
          <p:cNvSpPr>
            <a:spLocks noChangeArrowheads="1"/>
          </p:cNvSpPr>
          <p:nvPr/>
        </p:nvSpPr>
        <p:spPr bwMode="auto">
          <a:xfrm>
            <a:off x="563563" y="1162050"/>
            <a:ext cx="61341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400"/>
              </a:spcAft>
              <a:buFont typeface="Arial" charset="0"/>
              <a:buNone/>
              <a:defRPr/>
            </a:pPr>
            <a:r>
              <a:rPr lang="sk-SK" altLang="sk-SK" sz="2400" b="1" dirty="0">
                <a:latin typeface="+mn-lt"/>
                <a:cs typeface="+mn-cs"/>
              </a:rPr>
              <a:t>Študijné programy </a:t>
            </a:r>
            <a:endParaRPr lang="nb-NO" altLang="sk-SK" sz="2400" b="1" dirty="0">
              <a:latin typeface="+mn-lt"/>
              <a:cs typeface="+mn-cs"/>
            </a:endParaRPr>
          </a:p>
        </p:txBody>
      </p:sp>
      <p:pic>
        <p:nvPicPr>
          <p:cNvPr id="18436" name="Picture 9" descr="logo_farebne_s_pozad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656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80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01388" y="106363"/>
            <a:ext cx="8921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ĺžnik 9"/>
          <p:cNvSpPr/>
          <p:nvPr/>
        </p:nvSpPr>
        <p:spPr>
          <a:xfrm>
            <a:off x="8839200" y="6550025"/>
            <a:ext cx="3352800" cy="314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sk-SK" dirty="0">
                <a:solidFill>
                  <a:schemeClr val="accent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http://uge.science.upjs.sk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2368</Words>
  <Application>Microsoft Office PowerPoint</Application>
  <PresentationFormat>Širokouhlá</PresentationFormat>
  <Paragraphs>402</Paragraphs>
  <Slides>44</Slides>
  <Notes>6</Notes>
  <HiddenSlides>0</HiddenSlides>
  <MMClips>0</MMClips>
  <ScaleCrop>false</ScaleCrop>
  <HeadingPairs>
    <vt:vector size="8" baseType="variant">
      <vt:variant>
        <vt:lpstr>Použité písma</vt:lpstr>
      </vt:variant>
      <vt:variant>
        <vt:i4>12</vt:i4>
      </vt:variant>
      <vt:variant>
        <vt:lpstr>Motív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44</vt:i4>
      </vt:variant>
    </vt:vector>
  </HeadingPairs>
  <TitlesOfParts>
    <vt:vector size="59" baseType="lpstr">
      <vt:lpstr>Arial</vt:lpstr>
      <vt:lpstr>Arial Narrow</vt:lpstr>
      <vt:lpstr>Calibri</vt:lpstr>
      <vt:lpstr>Calibri Light</vt:lpstr>
      <vt:lpstr>Courier New</vt:lpstr>
      <vt:lpstr>Montserrat ExtraBold</vt:lpstr>
      <vt:lpstr>Montserrat Medium</vt:lpstr>
      <vt:lpstr>Open Sans</vt:lpstr>
      <vt:lpstr>Segoe UI Light</vt:lpstr>
      <vt:lpstr>Segoe UI Semibold</vt:lpstr>
      <vt:lpstr>Segoe UI Semilight</vt:lpstr>
      <vt:lpstr>Wingdings</vt:lpstr>
      <vt:lpstr>Motív Office</vt:lpstr>
      <vt:lpstr>Motív balíka Office</vt:lpstr>
      <vt:lpstr>PHOTO-PAINT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Štúdium na Ústave geografie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Laboratóriá na Ústave geografie</vt:lpstr>
      <vt:lpstr>Prezentácia programu PowerPoint</vt:lpstr>
      <vt:lpstr>Prezentácia programu PowerPoint</vt:lpstr>
      <vt:lpstr>Prezentácia programu PowerPoint</vt:lpstr>
      <vt:lpstr>Prezentácia programu PowerPoint</vt:lpstr>
      <vt:lpstr>Výskumné zameranie a projekty  na Ústave geografie</vt:lpstr>
      <vt:lpstr>Prezentácia programu PowerPoint</vt:lpstr>
      <vt:lpstr>Prezentácia programu PowerPoint</vt:lpstr>
      <vt:lpstr>Terestrické laserové skenovanie jaskýň</vt:lpstr>
      <vt:lpstr>Prezentácia programu PowerPoint</vt:lpstr>
      <vt:lpstr>Bezpilotné letecké systémy - UAS</vt:lpstr>
      <vt:lpstr>Krajina na dotyk - Tangible Landscape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pozornosť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Laboratóriá na Ústave geografie</dc:title>
  <dc:creator>Ján Kaňuk</dc:creator>
  <cp:lastModifiedBy>Onačillová</cp:lastModifiedBy>
  <cp:revision>250</cp:revision>
  <dcterms:created xsi:type="dcterms:W3CDTF">2015-04-01T06:58:46Z</dcterms:created>
  <dcterms:modified xsi:type="dcterms:W3CDTF">2024-10-18T05:27:28Z</dcterms:modified>
</cp:coreProperties>
</file>