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11" r:id="rId4"/>
    <p:sldMasterId id="2147483923" r:id="rId5"/>
  </p:sldMasterIdLst>
  <p:notesMasterIdLst>
    <p:notesMasterId r:id="rId19"/>
  </p:notesMasterIdLst>
  <p:sldIdLst>
    <p:sldId id="341" r:id="rId6"/>
    <p:sldId id="330" r:id="rId7"/>
    <p:sldId id="327" r:id="rId8"/>
    <p:sldId id="334" r:id="rId9"/>
    <p:sldId id="335" r:id="rId10"/>
    <p:sldId id="340" r:id="rId11"/>
    <p:sldId id="336" r:id="rId12"/>
    <p:sldId id="339" r:id="rId13"/>
    <p:sldId id="337" r:id="rId14"/>
    <p:sldId id="338" r:id="rId15"/>
    <p:sldId id="342" r:id="rId16"/>
    <p:sldId id="332" r:id="rId17"/>
    <p:sldId id="328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ovotny" initials="N" lastIdx="18" clrIdx="0">
    <p:extLst>
      <p:ext uri="{19B8F6BF-5375-455C-9EA6-DF929625EA0E}">
        <p15:presenceInfo xmlns:p15="http://schemas.microsoft.com/office/powerpoint/2012/main" userId="4a3109fd7460209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2626"/>
    <a:srgbClr val="189C41"/>
    <a:srgbClr val="333333"/>
    <a:srgbClr val="085E2B"/>
    <a:srgbClr val="C19152"/>
    <a:srgbClr val="008338"/>
    <a:srgbClr val="6D8FEF"/>
    <a:srgbClr val="71DAFF"/>
    <a:srgbClr val="009B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 snapToGrid="0">
      <p:cViewPr>
        <p:scale>
          <a:sx n="75" d="100"/>
          <a:sy n="75" d="100"/>
        </p:scale>
        <p:origin x="78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3A128A-C3CD-4C24-8F8A-872B694E54DA}" type="datetimeFigureOut">
              <a:rPr lang="sk-SK" smtClean="0"/>
              <a:t>18. 10. 2024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3AEC46-ED2F-4401-85CE-7DECF752AB9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1351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While</a:t>
            </a:r>
            <a:r>
              <a:rPr lang="en-US" baseline="0" dirty="0"/>
              <a:t> the photo cameras or multispectral cameras have been the most popular sensors for mini and small UAV systems, the </a:t>
            </a:r>
            <a:r>
              <a:rPr lang="en-US" baseline="0" dirty="0" err="1"/>
              <a:t>i</a:t>
            </a:r>
            <a:r>
              <a:rPr lang="sk-SK" dirty="0" err="1"/>
              <a:t>ntegrated</a:t>
            </a:r>
            <a:r>
              <a:rPr lang="sk-SK" baseline="0" dirty="0"/>
              <a:t> </a:t>
            </a:r>
            <a:r>
              <a:rPr lang="sk-SK" baseline="0" dirty="0" err="1"/>
              <a:t>use</a:t>
            </a:r>
            <a:r>
              <a:rPr lang="sk-SK" baseline="0" dirty="0"/>
              <a:t> of UA</a:t>
            </a:r>
            <a:r>
              <a:rPr lang="en-US" baseline="0" dirty="0"/>
              <a:t>V</a:t>
            </a:r>
            <a:r>
              <a:rPr lang="sk-SK" baseline="0" dirty="0"/>
              <a:t> </a:t>
            </a:r>
            <a:r>
              <a:rPr lang="sk-SK" baseline="0" dirty="0" err="1"/>
              <a:t>hyperspectral</a:t>
            </a:r>
            <a:r>
              <a:rPr lang="sk-SK" baseline="0" dirty="0"/>
              <a:t> </a:t>
            </a:r>
            <a:r>
              <a:rPr lang="sk-SK" baseline="0" dirty="0" err="1"/>
              <a:t>imaging</a:t>
            </a:r>
            <a:r>
              <a:rPr lang="sk-SK" baseline="0" dirty="0"/>
              <a:t> and/or laser </a:t>
            </a:r>
            <a:r>
              <a:rPr lang="sk-SK" baseline="0" dirty="0" err="1"/>
              <a:t>scanning</a:t>
            </a:r>
            <a:r>
              <a:rPr lang="sk-SK" baseline="0" dirty="0"/>
              <a:t> </a:t>
            </a:r>
            <a:r>
              <a:rPr lang="sk-SK" baseline="0" dirty="0" err="1"/>
              <a:t>is</a:t>
            </a:r>
            <a:r>
              <a:rPr lang="sk-SK" baseline="0" dirty="0"/>
              <a:t> a </a:t>
            </a:r>
            <a:r>
              <a:rPr lang="sk-SK" baseline="0" dirty="0" err="1"/>
              <a:t>recent</a:t>
            </a:r>
            <a:r>
              <a:rPr lang="sk-SK" baseline="0" dirty="0"/>
              <a:t> </a:t>
            </a:r>
            <a:r>
              <a:rPr lang="sk-SK" baseline="0" dirty="0" err="1"/>
              <a:t>issue</a:t>
            </a:r>
            <a:r>
              <a:rPr lang="en-US" baseline="0" dirty="0"/>
              <a:t>, because of 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educing the size and weight of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hyperspectral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scanner allows for their integration on UAV platforms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Hyperspectral remote sensing, also known as imaging spectroscopy, is a relatively new technology for UAV platforms that has been used in detection of vegetation species and biomass (Aasen, H. et al., 2015) or precision agriculture (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Zarco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-Tejada et al., 2013;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Bareth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al., 2015;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al., 2016). </a:t>
            </a:r>
            <a:endParaRPr lang="sk-S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Hyperspectral imaging sensors (spectrometers) capture reflected electromagnetic energy in hundreds of contiguous narrow spectral bands with high spectral resolution, typically in visible and near-infrared spectrum. Such sensors combined with unpiloted aerial systems (UAS) enable fast, flexible and non-destructive detection of subtle spectral features and dynamics of landscape changes. </a:t>
            </a:r>
            <a:endParaRPr lang="sk-S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The power and value of hyperspectral imaging </a:t>
            </a:r>
            <a:r>
              <a:rPr lang="sk-SK" dirty="0" err="1"/>
              <a:t>four</a:t>
            </a:r>
            <a:r>
              <a:rPr lang="sk-SK" dirty="0"/>
              <a:t> </a:t>
            </a:r>
            <a:r>
              <a:rPr lang="sk-SK" dirty="0" err="1"/>
              <a:t>our</a:t>
            </a:r>
            <a:r>
              <a:rPr lang="sk-SK" dirty="0"/>
              <a:t> team </a:t>
            </a:r>
            <a:r>
              <a:rPr lang="en-US" dirty="0"/>
              <a:t>is in its capability to - Identify, Quantify (Measure) and Map </a:t>
            </a:r>
            <a:r>
              <a:rPr lang="sk-SK" dirty="0" err="1"/>
              <a:t>landscape</a:t>
            </a:r>
            <a:r>
              <a:rPr lang="sk-SK" dirty="0"/>
              <a:t> </a:t>
            </a:r>
            <a:r>
              <a:rPr lang="en-US" dirty="0"/>
              <a:t>properties in each pixel of the target image. 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3234-0FB4-411A-A305-7E0424746520}" type="slidenum">
              <a:rPr lang="sk-SK" smtClean="0"/>
              <a:t>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876261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While</a:t>
            </a:r>
            <a:r>
              <a:rPr lang="en-US" baseline="0" dirty="0"/>
              <a:t> the photo cameras or multispectral cameras have been the most popular sensors for mini and small UAV systems, the </a:t>
            </a:r>
            <a:r>
              <a:rPr lang="en-US" baseline="0" dirty="0" err="1"/>
              <a:t>i</a:t>
            </a:r>
            <a:r>
              <a:rPr lang="sk-SK" dirty="0" err="1"/>
              <a:t>ntegrated</a:t>
            </a:r>
            <a:r>
              <a:rPr lang="sk-SK" baseline="0" dirty="0"/>
              <a:t> </a:t>
            </a:r>
            <a:r>
              <a:rPr lang="sk-SK" baseline="0" dirty="0" err="1"/>
              <a:t>use</a:t>
            </a:r>
            <a:r>
              <a:rPr lang="sk-SK" baseline="0" dirty="0"/>
              <a:t> of UA</a:t>
            </a:r>
            <a:r>
              <a:rPr lang="en-US" baseline="0" dirty="0"/>
              <a:t>V</a:t>
            </a:r>
            <a:r>
              <a:rPr lang="sk-SK" baseline="0" dirty="0"/>
              <a:t> </a:t>
            </a:r>
            <a:r>
              <a:rPr lang="sk-SK" baseline="0" dirty="0" err="1"/>
              <a:t>hyperspectral</a:t>
            </a:r>
            <a:r>
              <a:rPr lang="sk-SK" baseline="0" dirty="0"/>
              <a:t> </a:t>
            </a:r>
            <a:r>
              <a:rPr lang="sk-SK" baseline="0" dirty="0" err="1"/>
              <a:t>imaging</a:t>
            </a:r>
            <a:r>
              <a:rPr lang="sk-SK" baseline="0" dirty="0"/>
              <a:t> and/or laser </a:t>
            </a:r>
            <a:r>
              <a:rPr lang="sk-SK" baseline="0" dirty="0" err="1"/>
              <a:t>scanning</a:t>
            </a:r>
            <a:r>
              <a:rPr lang="sk-SK" baseline="0" dirty="0"/>
              <a:t> </a:t>
            </a:r>
            <a:r>
              <a:rPr lang="sk-SK" baseline="0" dirty="0" err="1"/>
              <a:t>is</a:t>
            </a:r>
            <a:r>
              <a:rPr lang="sk-SK" baseline="0" dirty="0"/>
              <a:t> a </a:t>
            </a:r>
            <a:r>
              <a:rPr lang="sk-SK" baseline="0" dirty="0" err="1"/>
              <a:t>recent</a:t>
            </a:r>
            <a:r>
              <a:rPr lang="sk-SK" baseline="0" dirty="0"/>
              <a:t> </a:t>
            </a:r>
            <a:r>
              <a:rPr lang="sk-SK" baseline="0" dirty="0" err="1"/>
              <a:t>issue</a:t>
            </a:r>
            <a:r>
              <a:rPr lang="en-US" baseline="0" dirty="0"/>
              <a:t>, because of 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educing the size and weight of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hyperspectral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scanner allows for their integration on UAV platforms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Hyperspectral remote sensing, also known as imaging spectroscopy, is a relatively new technology for UAV platforms that has been used in detection of vegetation species and biomass (Aasen, H. et al., 2015) or precision agriculture (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Zarco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-Tejada et al., 2013;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Bareth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al., 2015;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al., 2016). </a:t>
            </a:r>
            <a:endParaRPr lang="sk-S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Hyperspectral imaging sensors (spectrometers) capture reflected electromagnetic energy in hundreds of contiguous narrow spectral bands with high spectral resolution, typically in visible and near-infrared spectrum. Such sensors combined with unpiloted aerial systems (UAS) enable fast, flexible and non-destructive detection of subtle spectral features and dynamics of landscape changes. </a:t>
            </a:r>
            <a:endParaRPr lang="sk-S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The power and value of hyperspectral imaging </a:t>
            </a:r>
            <a:r>
              <a:rPr lang="sk-SK" dirty="0" err="1"/>
              <a:t>four</a:t>
            </a:r>
            <a:r>
              <a:rPr lang="sk-SK" dirty="0"/>
              <a:t> </a:t>
            </a:r>
            <a:r>
              <a:rPr lang="sk-SK" dirty="0" err="1"/>
              <a:t>our</a:t>
            </a:r>
            <a:r>
              <a:rPr lang="sk-SK" dirty="0"/>
              <a:t> team </a:t>
            </a:r>
            <a:r>
              <a:rPr lang="en-US" dirty="0"/>
              <a:t>is in its capability to - Identify, Quantify (Measure) and Map </a:t>
            </a:r>
            <a:r>
              <a:rPr lang="sk-SK" dirty="0" err="1"/>
              <a:t>landscape</a:t>
            </a:r>
            <a:r>
              <a:rPr lang="sk-SK" dirty="0"/>
              <a:t> </a:t>
            </a:r>
            <a:r>
              <a:rPr lang="en-US" dirty="0"/>
              <a:t>properties in each pixel of the target image. 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3234-0FB4-411A-A305-7E0424746520}" type="slidenum">
              <a:rPr lang="sk-SK" smtClean="0"/>
              <a:t>12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011797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dirty="0" err="1"/>
              <a:t>Dear</a:t>
            </a:r>
            <a:r>
              <a:rPr lang="sk-SK" dirty="0"/>
              <a:t> </a:t>
            </a:r>
            <a:r>
              <a:rPr lang="sk-SK" dirty="0" err="1"/>
              <a:t>ladies</a:t>
            </a:r>
            <a:r>
              <a:rPr lang="sk-SK" dirty="0"/>
              <a:t> and gentleman,</a:t>
            </a:r>
            <a:r>
              <a:rPr lang="sk-SK" baseline="0" dirty="0"/>
              <a:t> in my </a:t>
            </a:r>
            <a:r>
              <a:rPr lang="sk-SK" baseline="0" dirty="0" err="1"/>
              <a:t>talk</a:t>
            </a:r>
            <a:r>
              <a:rPr lang="sk-SK" baseline="0" dirty="0"/>
              <a:t> I </a:t>
            </a:r>
            <a:r>
              <a:rPr lang="sk-SK" baseline="0" dirty="0" err="1"/>
              <a:t>would</a:t>
            </a:r>
            <a:r>
              <a:rPr lang="sk-SK" baseline="0" dirty="0"/>
              <a:t> </a:t>
            </a:r>
            <a:r>
              <a:rPr lang="sk-SK" baseline="0" dirty="0" err="1"/>
              <a:t>like</a:t>
            </a:r>
            <a:r>
              <a:rPr lang="sk-SK" baseline="0" dirty="0"/>
              <a:t> to </a:t>
            </a:r>
            <a:r>
              <a:rPr lang="sk-SK" baseline="0" dirty="0" err="1"/>
              <a:t>present</a:t>
            </a:r>
            <a:r>
              <a:rPr lang="sk-SK" baseline="0" dirty="0"/>
              <a:t> a </a:t>
            </a:r>
            <a:r>
              <a:rPr lang="sk-SK" baseline="0" dirty="0" err="1"/>
              <a:t>boresight</a:t>
            </a:r>
            <a:r>
              <a:rPr lang="sk-SK" baseline="0" dirty="0"/>
              <a:t> </a:t>
            </a:r>
            <a:r>
              <a:rPr lang="sk-SK" baseline="0" dirty="0" err="1"/>
              <a:t>callibration</a:t>
            </a:r>
            <a:r>
              <a:rPr lang="sk-SK" baseline="0" dirty="0"/>
              <a:t> of </a:t>
            </a:r>
            <a:r>
              <a:rPr lang="sk-SK" baseline="0" dirty="0" err="1"/>
              <a:t>hyperspectral</a:t>
            </a:r>
            <a:r>
              <a:rPr lang="sk-SK" baseline="0" dirty="0"/>
              <a:t> </a:t>
            </a:r>
            <a:r>
              <a:rPr lang="sk-SK" baseline="0" dirty="0" err="1"/>
              <a:t>push-broom</a:t>
            </a:r>
            <a:r>
              <a:rPr lang="sk-SK" baseline="0" dirty="0"/>
              <a:t> </a:t>
            </a:r>
            <a:r>
              <a:rPr lang="sk-SK" baseline="0" dirty="0" err="1"/>
              <a:t>sensor</a:t>
            </a:r>
            <a:r>
              <a:rPr lang="sk-SK" baseline="0" dirty="0"/>
              <a:t> </a:t>
            </a:r>
            <a:r>
              <a:rPr lang="sk-SK" baseline="0" dirty="0" err="1"/>
              <a:t>onboard</a:t>
            </a:r>
            <a:r>
              <a:rPr lang="sk-SK" baseline="0" dirty="0"/>
              <a:t> </a:t>
            </a:r>
            <a:r>
              <a:rPr lang="sk-SK" baseline="0" dirty="0" err="1"/>
              <a:t>an</a:t>
            </a:r>
            <a:r>
              <a:rPr lang="sk-SK" baseline="0" dirty="0"/>
              <a:t> </a:t>
            </a:r>
            <a:r>
              <a:rPr lang="sk-SK" baseline="0" dirty="0" err="1"/>
              <a:t>unpiloted</a:t>
            </a:r>
            <a:r>
              <a:rPr lang="sk-SK" baseline="0" dirty="0"/>
              <a:t> </a:t>
            </a:r>
            <a:r>
              <a:rPr lang="sk-SK" baseline="0" dirty="0" err="1"/>
              <a:t>helicopter</a:t>
            </a:r>
            <a:r>
              <a:rPr lang="sk-SK" baseline="0" dirty="0"/>
              <a:t> </a:t>
            </a:r>
            <a:r>
              <a:rPr lang="sk-SK" baseline="0" dirty="0" err="1"/>
              <a:t>system</a:t>
            </a:r>
            <a:r>
              <a:rPr lang="sk-SK" baseline="0" dirty="0"/>
              <a:t>/</a:t>
            </a:r>
            <a:r>
              <a:rPr lang="sk-SK" baseline="0" dirty="0" err="1"/>
              <a:t>vehicle</a:t>
            </a:r>
            <a:r>
              <a:rPr lang="sk-SK" baseline="0" dirty="0"/>
              <a:t>. </a:t>
            </a:r>
            <a:r>
              <a:rPr lang="sk-SK" baseline="0" dirty="0" err="1"/>
              <a:t>Our</a:t>
            </a:r>
            <a:r>
              <a:rPr lang="sk-SK" baseline="0" dirty="0"/>
              <a:t> </a:t>
            </a:r>
            <a:r>
              <a:rPr lang="sk-SK" baseline="0" dirty="0" err="1"/>
              <a:t>teams</a:t>
            </a:r>
            <a:r>
              <a:rPr lang="sk-SK" baseline="0" dirty="0"/>
              <a:t> </a:t>
            </a:r>
            <a:r>
              <a:rPr lang="sk-SK" baseline="0" dirty="0" err="1"/>
              <a:t>is</a:t>
            </a:r>
            <a:r>
              <a:rPr lang="sk-SK" baseline="0" dirty="0"/>
              <a:t> </a:t>
            </a:r>
            <a:r>
              <a:rPr lang="sk-SK" baseline="0" dirty="0" err="1"/>
              <a:t>based</a:t>
            </a:r>
            <a:r>
              <a:rPr lang="sk-SK" baseline="0" dirty="0"/>
              <a:t> Slovakia, in </a:t>
            </a:r>
            <a:r>
              <a:rPr lang="sk-SK" baseline="0" dirty="0" err="1"/>
              <a:t>the</a:t>
            </a:r>
            <a:r>
              <a:rPr lang="sk-SK" baseline="0" dirty="0"/>
              <a:t> city of Košice, </a:t>
            </a:r>
            <a:r>
              <a:rPr lang="sk-SK" baseline="0" dirty="0" err="1"/>
              <a:t>Institute</a:t>
            </a:r>
            <a:r>
              <a:rPr lang="sk-SK" baseline="0" dirty="0"/>
              <a:t> of </a:t>
            </a:r>
            <a:r>
              <a:rPr lang="sk-SK" baseline="0" dirty="0" err="1"/>
              <a:t>Geography</a:t>
            </a:r>
            <a:r>
              <a:rPr lang="sk-SK" baseline="0" dirty="0"/>
              <a:t>, Pavol Jozef Šafárik </a:t>
            </a:r>
            <a:r>
              <a:rPr lang="sk-SK" baseline="0" dirty="0" err="1"/>
              <a:t>University</a:t>
            </a:r>
            <a:r>
              <a:rPr lang="sk-SK" baseline="0" dirty="0"/>
              <a:t>.  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3234-0FB4-411A-A305-7E0424746520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02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While</a:t>
            </a:r>
            <a:r>
              <a:rPr lang="en-US" baseline="0" dirty="0"/>
              <a:t> the photo cameras or multispectral cameras have been the most popular sensors for mini and small UAV systems, the </a:t>
            </a:r>
            <a:r>
              <a:rPr lang="en-US" baseline="0" dirty="0" err="1"/>
              <a:t>i</a:t>
            </a:r>
            <a:r>
              <a:rPr lang="sk-SK" dirty="0" err="1"/>
              <a:t>ntegrated</a:t>
            </a:r>
            <a:r>
              <a:rPr lang="sk-SK" baseline="0" dirty="0"/>
              <a:t> </a:t>
            </a:r>
            <a:r>
              <a:rPr lang="sk-SK" baseline="0" dirty="0" err="1"/>
              <a:t>use</a:t>
            </a:r>
            <a:r>
              <a:rPr lang="sk-SK" baseline="0" dirty="0"/>
              <a:t> of UA</a:t>
            </a:r>
            <a:r>
              <a:rPr lang="en-US" baseline="0" dirty="0"/>
              <a:t>V</a:t>
            </a:r>
            <a:r>
              <a:rPr lang="sk-SK" baseline="0" dirty="0"/>
              <a:t> </a:t>
            </a:r>
            <a:r>
              <a:rPr lang="sk-SK" baseline="0" dirty="0" err="1"/>
              <a:t>hyperspectral</a:t>
            </a:r>
            <a:r>
              <a:rPr lang="sk-SK" baseline="0" dirty="0"/>
              <a:t> </a:t>
            </a:r>
            <a:r>
              <a:rPr lang="sk-SK" baseline="0" dirty="0" err="1"/>
              <a:t>imaging</a:t>
            </a:r>
            <a:r>
              <a:rPr lang="sk-SK" baseline="0" dirty="0"/>
              <a:t> and/or laser </a:t>
            </a:r>
            <a:r>
              <a:rPr lang="sk-SK" baseline="0" dirty="0" err="1"/>
              <a:t>scanning</a:t>
            </a:r>
            <a:r>
              <a:rPr lang="sk-SK" baseline="0" dirty="0"/>
              <a:t> </a:t>
            </a:r>
            <a:r>
              <a:rPr lang="sk-SK" baseline="0" dirty="0" err="1"/>
              <a:t>is</a:t>
            </a:r>
            <a:r>
              <a:rPr lang="sk-SK" baseline="0" dirty="0"/>
              <a:t> a </a:t>
            </a:r>
            <a:r>
              <a:rPr lang="sk-SK" baseline="0" dirty="0" err="1"/>
              <a:t>recent</a:t>
            </a:r>
            <a:r>
              <a:rPr lang="sk-SK" baseline="0" dirty="0"/>
              <a:t> </a:t>
            </a:r>
            <a:r>
              <a:rPr lang="sk-SK" baseline="0" dirty="0" err="1"/>
              <a:t>issue</a:t>
            </a:r>
            <a:r>
              <a:rPr lang="en-US" baseline="0" dirty="0"/>
              <a:t>, because of 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educing the size and weight of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hyperspectral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scanner allows for their integration on UAV platforms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Hyperspectral remote sensing, also known as imaging spectroscopy, is a relatively new technology for UAV platforms that has been used in detection of vegetation species and biomass (Aasen, H. et al., 2015) or precision agriculture (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Zarco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-Tejada et al., 2013;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Bareth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al., 2015;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al., 2016). </a:t>
            </a:r>
            <a:endParaRPr lang="sk-S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Hyperspectral imaging sensors (spectrometers) capture reflected electromagnetic energy in hundreds of contiguous narrow spectral bands with high spectral resolution, typically in visible and near-infrared spectrum. Such sensors combined with unpiloted aerial systems (UAS) enable fast, flexible and non-destructive detection of subtle spectral features and dynamics of landscape changes. </a:t>
            </a:r>
            <a:endParaRPr lang="sk-S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The power and value of hyperspectral imaging </a:t>
            </a:r>
            <a:r>
              <a:rPr lang="sk-SK" dirty="0" err="1"/>
              <a:t>four</a:t>
            </a:r>
            <a:r>
              <a:rPr lang="sk-SK" dirty="0"/>
              <a:t> </a:t>
            </a:r>
            <a:r>
              <a:rPr lang="sk-SK" dirty="0" err="1"/>
              <a:t>our</a:t>
            </a:r>
            <a:r>
              <a:rPr lang="sk-SK" dirty="0"/>
              <a:t> team </a:t>
            </a:r>
            <a:r>
              <a:rPr lang="en-US" dirty="0"/>
              <a:t>is in its capability to - Identify, Quantify (Measure) and Map </a:t>
            </a:r>
            <a:r>
              <a:rPr lang="sk-SK" dirty="0" err="1"/>
              <a:t>landscape</a:t>
            </a:r>
            <a:r>
              <a:rPr lang="sk-SK" dirty="0"/>
              <a:t> </a:t>
            </a:r>
            <a:r>
              <a:rPr lang="en-US" dirty="0"/>
              <a:t>properties in each pixel of the target image. 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3234-0FB4-411A-A305-7E0424746520}" type="slidenum">
              <a:rPr lang="sk-SK" smtClean="0"/>
              <a:t>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314838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While</a:t>
            </a:r>
            <a:r>
              <a:rPr lang="en-US" baseline="0" dirty="0"/>
              <a:t> the photo cameras or multispectral cameras have been the most popular sensors for mini and small UAV systems, the </a:t>
            </a:r>
            <a:r>
              <a:rPr lang="en-US" baseline="0" dirty="0" err="1"/>
              <a:t>i</a:t>
            </a:r>
            <a:r>
              <a:rPr lang="sk-SK" dirty="0" err="1"/>
              <a:t>ntegrated</a:t>
            </a:r>
            <a:r>
              <a:rPr lang="sk-SK" baseline="0" dirty="0"/>
              <a:t> </a:t>
            </a:r>
            <a:r>
              <a:rPr lang="sk-SK" baseline="0" dirty="0" err="1"/>
              <a:t>use</a:t>
            </a:r>
            <a:r>
              <a:rPr lang="sk-SK" baseline="0" dirty="0"/>
              <a:t> of UA</a:t>
            </a:r>
            <a:r>
              <a:rPr lang="en-US" baseline="0" dirty="0"/>
              <a:t>V</a:t>
            </a:r>
            <a:r>
              <a:rPr lang="sk-SK" baseline="0" dirty="0"/>
              <a:t> </a:t>
            </a:r>
            <a:r>
              <a:rPr lang="sk-SK" baseline="0" dirty="0" err="1"/>
              <a:t>hyperspectral</a:t>
            </a:r>
            <a:r>
              <a:rPr lang="sk-SK" baseline="0" dirty="0"/>
              <a:t> </a:t>
            </a:r>
            <a:r>
              <a:rPr lang="sk-SK" baseline="0" dirty="0" err="1"/>
              <a:t>imaging</a:t>
            </a:r>
            <a:r>
              <a:rPr lang="sk-SK" baseline="0" dirty="0"/>
              <a:t> and/or laser </a:t>
            </a:r>
            <a:r>
              <a:rPr lang="sk-SK" baseline="0" dirty="0" err="1"/>
              <a:t>scanning</a:t>
            </a:r>
            <a:r>
              <a:rPr lang="sk-SK" baseline="0" dirty="0"/>
              <a:t> </a:t>
            </a:r>
            <a:r>
              <a:rPr lang="sk-SK" baseline="0" dirty="0" err="1"/>
              <a:t>is</a:t>
            </a:r>
            <a:r>
              <a:rPr lang="sk-SK" baseline="0" dirty="0"/>
              <a:t> a </a:t>
            </a:r>
            <a:r>
              <a:rPr lang="sk-SK" baseline="0" dirty="0" err="1"/>
              <a:t>recent</a:t>
            </a:r>
            <a:r>
              <a:rPr lang="sk-SK" baseline="0" dirty="0"/>
              <a:t> </a:t>
            </a:r>
            <a:r>
              <a:rPr lang="sk-SK" baseline="0" dirty="0" err="1"/>
              <a:t>issue</a:t>
            </a:r>
            <a:r>
              <a:rPr lang="en-US" baseline="0" dirty="0"/>
              <a:t>, because of 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educing the size and weight of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hyperspectral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scanner allows for their integration on UAV platforms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Hyperspectral remote sensing, also known as imaging spectroscopy, is a relatively new technology for UAV platforms that has been used in detection of vegetation species and biomass (Aasen, H. et al., 2015) or precision agriculture (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Zarco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-Tejada et al., 2013;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Bareth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al., 2015;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al., 2016). </a:t>
            </a:r>
            <a:endParaRPr lang="sk-S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Hyperspectral imaging sensors (spectrometers) capture reflected electromagnetic energy in hundreds of contiguous narrow spectral bands with high spectral resolution, typically in visible and near-infrared spectrum. Such sensors combined with unpiloted aerial systems (UAS) enable fast, flexible and non-destructive detection of subtle spectral features and dynamics of landscape changes. </a:t>
            </a:r>
            <a:endParaRPr lang="sk-S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The power and value of hyperspectral imaging </a:t>
            </a:r>
            <a:r>
              <a:rPr lang="sk-SK" dirty="0" err="1"/>
              <a:t>four</a:t>
            </a:r>
            <a:r>
              <a:rPr lang="sk-SK" dirty="0"/>
              <a:t> </a:t>
            </a:r>
            <a:r>
              <a:rPr lang="sk-SK" dirty="0" err="1"/>
              <a:t>our</a:t>
            </a:r>
            <a:r>
              <a:rPr lang="sk-SK" dirty="0"/>
              <a:t> team </a:t>
            </a:r>
            <a:r>
              <a:rPr lang="en-US" dirty="0"/>
              <a:t>is in its capability to - Identify, Quantify (Measure) and Map </a:t>
            </a:r>
            <a:r>
              <a:rPr lang="sk-SK" dirty="0" err="1"/>
              <a:t>landscape</a:t>
            </a:r>
            <a:r>
              <a:rPr lang="sk-SK" dirty="0"/>
              <a:t> </a:t>
            </a:r>
            <a:r>
              <a:rPr lang="en-US" dirty="0"/>
              <a:t>properties in each pixel of the target image. 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3234-0FB4-411A-A305-7E0424746520}" type="slidenum">
              <a:rPr lang="sk-SK" smtClean="0"/>
              <a:t>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29232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While</a:t>
            </a:r>
            <a:r>
              <a:rPr lang="en-US" baseline="0" dirty="0"/>
              <a:t> the photo cameras or multispectral cameras have been the most popular sensors for mini and small UAV systems, the </a:t>
            </a:r>
            <a:r>
              <a:rPr lang="en-US" baseline="0" dirty="0" err="1"/>
              <a:t>i</a:t>
            </a:r>
            <a:r>
              <a:rPr lang="sk-SK" dirty="0" err="1"/>
              <a:t>ntegrated</a:t>
            </a:r>
            <a:r>
              <a:rPr lang="sk-SK" baseline="0" dirty="0"/>
              <a:t> </a:t>
            </a:r>
            <a:r>
              <a:rPr lang="sk-SK" baseline="0" dirty="0" err="1"/>
              <a:t>use</a:t>
            </a:r>
            <a:r>
              <a:rPr lang="sk-SK" baseline="0" dirty="0"/>
              <a:t> of UA</a:t>
            </a:r>
            <a:r>
              <a:rPr lang="en-US" baseline="0" dirty="0"/>
              <a:t>V</a:t>
            </a:r>
            <a:r>
              <a:rPr lang="sk-SK" baseline="0" dirty="0"/>
              <a:t> </a:t>
            </a:r>
            <a:r>
              <a:rPr lang="sk-SK" baseline="0" dirty="0" err="1"/>
              <a:t>hyperspectral</a:t>
            </a:r>
            <a:r>
              <a:rPr lang="sk-SK" baseline="0" dirty="0"/>
              <a:t> </a:t>
            </a:r>
            <a:r>
              <a:rPr lang="sk-SK" baseline="0" dirty="0" err="1"/>
              <a:t>imaging</a:t>
            </a:r>
            <a:r>
              <a:rPr lang="sk-SK" baseline="0" dirty="0"/>
              <a:t> and/or laser </a:t>
            </a:r>
            <a:r>
              <a:rPr lang="sk-SK" baseline="0" dirty="0" err="1"/>
              <a:t>scanning</a:t>
            </a:r>
            <a:r>
              <a:rPr lang="sk-SK" baseline="0" dirty="0"/>
              <a:t> </a:t>
            </a:r>
            <a:r>
              <a:rPr lang="sk-SK" baseline="0" dirty="0" err="1"/>
              <a:t>is</a:t>
            </a:r>
            <a:r>
              <a:rPr lang="sk-SK" baseline="0" dirty="0"/>
              <a:t> a </a:t>
            </a:r>
            <a:r>
              <a:rPr lang="sk-SK" baseline="0" dirty="0" err="1"/>
              <a:t>recent</a:t>
            </a:r>
            <a:r>
              <a:rPr lang="sk-SK" baseline="0" dirty="0"/>
              <a:t> </a:t>
            </a:r>
            <a:r>
              <a:rPr lang="sk-SK" baseline="0" dirty="0" err="1"/>
              <a:t>issue</a:t>
            </a:r>
            <a:r>
              <a:rPr lang="en-US" baseline="0" dirty="0"/>
              <a:t>, because of 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educing the size and weight of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hyperspectral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scanner allows for their integration on UAV platforms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Hyperspectral remote sensing, also known as imaging spectroscopy, is a relatively new technology for UAV platforms that has been used in detection of vegetation species and biomass (Aasen, H. et al., 2015) or precision agriculture (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Zarco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-Tejada et al., 2013;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Bareth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al., 2015;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al., 2016). </a:t>
            </a:r>
            <a:endParaRPr lang="sk-S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Hyperspectral imaging sensors (spectrometers) capture reflected electromagnetic energy in hundreds of contiguous narrow spectral bands with high spectral resolution, typically in visible and near-infrared spectrum. Such sensors combined with unpiloted aerial systems (UAS) enable fast, flexible and non-destructive detection of subtle spectral features and dynamics of landscape changes. </a:t>
            </a:r>
            <a:endParaRPr lang="sk-S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The power and value of hyperspectral imaging </a:t>
            </a:r>
            <a:r>
              <a:rPr lang="sk-SK" dirty="0" err="1"/>
              <a:t>four</a:t>
            </a:r>
            <a:r>
              <a:rPr lang="sk-SK" dirty="0"/>
              <a:t> </a:t>
            </a:r>
            <a:r>
              <a:rPr lang="sk-SK" dirty="0" err="1"/>
              <a:t>our</a:t>
            </a:r>
            <a:r>
              <a:rPr lang="sk-SK" dirty="0"/>
              <a:t> team </a:t>
            </a:r>
            <a:r>
              <a:rPr lang="en-US" dirty="0"/>
              <a:t>is in its capability to - Identify, Quantify (Measure) and Map </a:t>
            </a:r>
            <a:r>
              <a:rPr lang="sk-SK" dirty="0" err="1"/>
              <a:t>landscape</a:t>
            </a:r>
            <a:r>
              <a:rPr lang="sk-SK" dirty="0"/>
              <a:t> </a:t>
            </a:r>
            <a:r>
              <a:rPr lang="en-US" dirty="0"/>
              <a:t>properties in each pixel of the target image. 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3234-0FB4-411A-A305-7E0424746520}" type="slidenum">
              <a:rPr lang="sk-SK" smtClean="0"/>
              <a:t>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34771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While</a:t>
            </a:r>
            <a:r>
              <a:rPr lang="en-US" baseline="0" dirty="0"/>
              <a:t> the photo cameras or multispectral cameras have been the most popular sensors for mini and small UAV systems, the </a:t>
            </a:r>
            <a:r>
              <a:rPr lang="en-US" baseline="0" dirty="0" err="1"/>
              <a:t>i</a:t>
            </a:r>
            <a:r>
              <a:rPr lang="sk-SK" dirty="0" err="1"/>
              <a:t>ntegrated</a:t>
            </a:r>
            <a:r>
              <a:rPr lang="sk-SK" baseline="0" dirty="0"/>
              <a:t> </a:t>
            </a:r>
            <a:r>
              <a:rPr lang="sk-SK" baseline="0" dirty="0" err="1"/>
              <a:t>use</a:t>
            </a:r>
            <a:r>
              <a:rPr lang="sk-SK" baseline="0" dirty="0"/>
              <a:t> of UA</a:t>
            </a:r>
            <a:r>
              <a:rPr lang="en-US" baseline="0" dirty="0"/>
              <a:t>V</a:t>
            </a:r>
            <a:r>
              <a:rPr lang="sk-SK" baseline="0" dirty="0"/>
              <a:t> </a:t>
            </a:r>
            <a:r>
              <a:rPr lang="sk-SK" baseline="0" dirty="0" err="1"/>
              <a:t>hyperspectral</a:t>
            </a:r>
            <a:r>
              <a:rPr lang="sk-SK" baseline="0" dirty="0"/>
              <a:t> </a:t>
            </a:r>
            <a:r>
              <a:rPr lang="sk-SK" baseline="0" dirty="0" err="1"/>
              <a:t>imaging</a:t>
            </a:r>
            <a:r>
              <a:rPr lang="sk-SK" baseline="0" dirty="0"/>
              <a:t> and/or laser </a:t>
            </a:r>
            <a:r>
              <a:rPr lang="sk-SK" baseline="0" dirty="0" err="1"/>
              <a:t>scanning</a:t>
            </a:r>
            <a:r>
              <a:rPr lang="sk-SK" baseline="0" dirty="0"/>
              <a:t> </a:t>
            </a:r>
            <a:r>
              <a:rPr lang="sk-SK" baseline="0" dirty="0" err="1"/>
              <a:t>is</a:t>
            </a:r>
            <a:r>
              <a:rPr lang="sk-SK" baseline="0" dirty="0"/>
              <a:t> a </a:t>
            </a:r>
            <a:r>
              <a:rPr lang="sk-SK" baseline="0" dirty="0" err="1"/>
              <a:t>recent</a:t>
            </a:r>
            <a:r>
              <a:rPr lang="sk-SK" baseline="0" dirty="0"/>
              <a:t> </a:t>
            </a:r>
            <a:r>
              <a:rPr lang="sk-SK" baseline="0" dirty="0" err="1"/>
              <a:t>issue</a:t>
            </a:r>
            <a:r>
              <a:rPr lang="en-US" baseline="0" dirty="0"/>
              <a:t>, because of 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educing the size and weight of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hyperspectral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scanner allows for their integration on UAV platforms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Hyperspectral remote sensing, also known as imaging spectroscopy, is a relatively new technology for UAV platforms that has been used in detection of vegetation species and biomass (Aasen, H. et al., 2015) or precision agriculture (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Zarco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-Tejada et al., 2013;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Bareth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al., 2015;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al., 2016). </a:t>
            </a:r>
            <a:endParaRPr lang="sk-S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Hyperspectral imaging sensors (spectrometers) capture reflected electromagnetic energy in hundreds of contiguous narrow spectral bands with high spectral resolution, typically in visible and near-infrared spectrum. Such sensors combined with unpiloted aerial systems (UAS) enable fast, flexible and non-destructive detection of subtle spectral features and dynamics of landscape changes. </a:t>
            </a:r>
            <a:endParaRPr lang="sk-S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The power and value of hyperspectral imaging </a:t>
            </a:r>
            <a:r>
              <a:rPr lang="sk-SK" dirty="0" err="1"/>
              <a:t>four</a:t>
            </a:r>
            <a:r>
              <a:rPr lang="sk-SK" dirty="0"/>
              <a:t> </a:t>
            </a:r>
            <a:r>
              <a:rPr lang="sk-SK" dirty="0" err="1"/>
              <a:t>our</a:t>
            </a:r>
            <a:r>
              <a:rPr lang="sk-SK" dirty="0"/>
              <a:t> team </a:t>
            </a:r>
            <a:r>
              <a:rPr lang="en-US" dirty="0"/>
              <a:t>is in its capability to - Identify, Quantify (Measure) and Map </a:t>
            </a:r>
            <a:r>
              <a:rPr lang="sk-SK" dirty="0" err="1"/>
              <a:t>landscape</a:t>
            </a:r>
            <a:r>
              <a:rPr lang="sk-SK" dirty="0"/>
              <a:t> </a:t>
            </a:r>
            <a:r>
              <a:rPr lang="en-US" dirty="0"/>
              <a:t>properties in each pixel of the target image. 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3234-0FB4-411A-A305-7E0424746520}" type="slidenum">
              <a:rPr lang="sk-SK" smtClean="0"/>
              <a:t>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34771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While</a:t>
            </a:r>
            <a:r>
              <a:rPr lang="en-US" baseline="0" dirty="0"/>
              <a:t> the photo cameras or multispectral cameras have been the most popular sensors for mini and small UAV systems, the </a:t>
            </a:r>
            <a:r>
              <a:rPr lang="en-US" baseline="0" dirty="0" err="1"/>
              <a:t>i</a:t>
            </a:r>
            <a:r>
              <a:rPr lang="sk-SK" dirty="0" err="1"/>
              <a:t>ntegrated</a:t>
            </a:r>
            <a:r>
              <a:rPr lang="sk-SK" baseline="0" dirty="0"/>
              <a:t> </a:t>
            </a:r>
            <a:r>
              <a:rPr lang="sk-SK" baseline="0" dirty="0" err="1"/>
              <a:t>use</a:t>
            </a:r>
            <a:r>
              <a:rPr lang="sk-SK" baseline="0" dirty="0"/>
              <a:t> of UA</a:t>
            </a:r>
            <a:r>
              <a:rPr lang="en-US" baseline="0" dirty="0"/>
              <a:t>V</a:t>
            </a:r>
            <a:r>
              <a:rPr lang="sk-SK" baseline="0" dirty="0"/>
              <a:t> </a:t>
            </a:r>
            <a:r>
              <a:rPr lang="sk-SK" baseline="0" dirty="0" err="1"/>
              <a:t>hyperspectral</a:t>
            </a:r>
            <a:r>
              <a:rPr lang="sk-SK" baseline="0" dirty="0"/>
              <a:t> </a:t>
            </a:r>
            <a:r>
              <a:rPr lang="sk-SK" baseline="0" dirty="0" err="1"/>
              <a:t>imaging</a:t>
            </a:r>
            <a:r>
              <a:rPr lang="sk-SK" baseline="0" dirty="0"/>
              <a:t> and/or laser </a:t>
            </a:r>
            <a:r>
              <a:rPr lang="sk-SK" baseline="0" dirty="0" err="1"/>
              <a:t>scanning</a:t>
            </a:r>
            <a:r>
              <a:rPr lang="sk-SK" baseline="0" dirty="0"/>
              <a:t> </a:t>
            </a:r>
            <a:r>
              <a:rPr lang="sk-SK" baseline="0" dirty="0" err="1"/>
              <a:t>is</a:t>
            </a:r>
            <a:r>
              <a:rPr lang="sk-SK" baseline="0" dirty="0"/>
              <a:t> a </a:t>
            </a:r>
            <a:r>
              <a:rPr lang="sk-SK" baseline="0" dirty="0" err="1"/>
              <a:t>recent</a:t>
            </a:r>
            <a:r>
              <a:rPr lang="sk-SK" baseline="0" dirty="0"/>
              <a:t> </a:t>
            </a:r>
            <a:r>
              <a:rPr lang="sk-SK" baseline="0" dirty="0" err="1"/>
              <a:t>issue</a:t>
            </a:r>
            <a:r>
              <a:rPr lang="en-US" baseline="0" dirty="0"/>
              <a:t>, because of 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educing the size and weight of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hyperspectral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scanner allows for their integration on UAV platforms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Hyperspectral remote sensing, also known as imaging spectroscopy, is a relatively new technology for UAV platforms that has been used in detection of vegetation species and biomass (Aasen, H. et al., 2015) or precision agriculture (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Zarco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-Tejada et al., 2013;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Bareth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al., 2015;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al., 2016). </a:t>
            </a:r>
            <a:endParaRPr lang="sk-S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Hyperspectral imaging sensors (spectrometers) capture reflected electromagnetic energy in hundreds of contiguous narrow spectral bands with high spectral resolution, typically in visible and near-infrared spectrum. Such sensors combined with unpiloted aerial systems (UAS) enable fast, flexible and non-destructive detection of subtle spectral features and dynamics of landscape changes. </a:t>
            </a:r>
            <a:endParaRPr lang="sk-S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The power and value of hyperspectral imaging </a:t>
            </a:r>
            <a:r>
              <a:rPr lang="sk-SK" dirty="0" err="1"/>
              <a:t>four</a:t>
            </a:r>
            <a:r>
              <a:rPr lang="sk-SK" dirty="0"/>
              <a:t> </a:t>
            </a:r>
            <a:r>
              <a:rPr lang="sk-SK" dirty="0" err="1"/>
              <a:t>our</a:t>
            </a:r>
            <a:r>
              <a:rPr lang="sk-SK" dirty="0"/>
              <a:t> team </a:t>
            </a:r>
            <a:r>
              <a:rPr lang="en-US" dirty="0"/>
              <a:t>is in its capability to - Identify, Quantify (Measure) and Map </a:t>
            </a:r>
            <a:r>
              <a:rPr lang="sk-SK" dirty="0" err="1"/>
              <a:t>landscape</a:t>
            </a:r>
            <a:r>
              <a:rPr lang="sk-SK" dirty="0"/>
              <a:t> </a:t>
            </a:r>
            <a:r>
              <a:rPr lang="en-US" dirty="0"/>
              <a:t>properties in each pixel of the target image. 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3234-0FB4-411A-A305-7E0424746520}" type="slidenum">
              <a:rPr lang="sk-SK" smtClean="0"/>
              <a:t>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39679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While</a:t>
            </a:r>
            <a:r>
              <a:rPr lang="en-US" baseline="0" dirty="0"/>
              <a:t> the photo cameras or multispectral cameras have been the most popular sensors for mini and small UAV systems, the </a:t>
            </a:r>
            <a:r>
              <a:rPr lang="en-US" baseline="0" dirty="0" err="1"/>
              <a:t>i</a:t>
            </a:r>
            <a:r>
              <a:rPr lang="sk-SK" dirty="0" err="1"/>
              <a:t>ntegrated</a:t>
            </a:r>
            <a:r>
              <a:rPr lang="sk-SK" baseline="0" dirty="0"/>
              <a:t> </a:t>
            </a:r>
            <a:r>
              <a:rPr lang="sk-SK" baseline="0" dirty="0" err="1"/>
              <a:t>use</a:t>
            </a:r>
            <a:r>
              <a:rPr lang="sk-SK" baseline="0" dirty="0"/>
              <a:t> of UA</a:t>
            </a:r>
            <a:r>
              <a:rPr lang="en-US" baseline="0" dirty="0"/>
              <a:t>V</a:t>
            </a:r>
            <a:r>
              <a:rPr lang="sk-SK" baseline="0" dirty="0"/>
              <a:t> </a:t>
            </a:r>
            <a:r>
              <a:rPr lang="sk-SK" baseline="0" dirty="0" err="1"/>
              <a:t>hyperspectral</a:t>
            </a:r>
            <a:r>
              <a:rPr lang="sk-SK" baseline="0" dirty="0"/>
              <a:t> </a:t>
            </a:r>
            <a:r>
              <a:rPr lang="sk-SK" baseline="0" dirty="0" err="1"/>
              <a:t>imaging</a:t>
            </a:r>
            <a:r>
              <a:rPr lang="sk-SK" baseline="0" dirty="0"/>
              <a:t> and/or laser </a:t>
            </a:r>
            <a:r>
              <a:rPr lang="sk-SK" baseline="0" dirty="0" err="1"/>
              <a:t>scanning</a:t>
            </a:r>
            <a:r>
              <a:rPr lang="sk-SK" baseline="0" dirty="0"/>
              <a:t> </a:t>
            </a:r>
            <a:r>
              <a:rPr lang="sk-SK" baseline="0" dirty="0" err="1"/>
              <a:t>is</a:t>
            </a:r>
            <a:r>
              <a:rPr lang="sk-SK" baseline="0" dirty="0"/>
              <a:t> a </a:t>
            </a:r>
            <a:r>
              <a:rPr lang="sk-SK" baseline="0" dirty="0" err="1"/>
              <a:t>recent</a:t>
            </a:r>
            <a:r>
              <a:rPr lang="sk-SK" baseline="0" dirty="0"/>
              <a:t> </a:t>
            </a:r>
            <a:r>
              <a:rPr lang="sk-SK" baseline="0" dirty="0" err="1"/>
              <a:t>issue</a:t>
            </a:r>
            <a:r>
              <a:rPr lang="en-US" baseline="0" dirty="0"/>
              <a:t>, because of 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educing the size and weight of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hyperspectral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scanner allows for their integration on UAV platforms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Hyperspectral remote sensing, also known as imaging spectroscopy, is a relatively new technology for UAV platforms that has been used in detection of vegetation species and biomass (Aasen, H. et al., 2015) or precision agriculture (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Zarco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-Tejada et al., 2013;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Bareth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al., 2015;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al., 2016). </a:t>
            </a:r>
            <a:endParaRPr lang="sk-S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Hyperspectral imaging sensors (spectrometers) capture reflected electromagnetic energy in hundreds of contiguous narrow spectral bands with high spectral resolution, typically in visible and near-infrared spectrum. Such sensors combined with unpiloted aerial systems (UAS) enable fast, flexible and non-destructive detection of subtle spectral features and dynamics of landscape changes. </a:t>
            </a:r>
            <a:endParaRPr lang="sk-S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The power and value of hyperspectral imaging </a:t>
            </a:r>
            <a:r>
              <a:rPr lang="sk-SK" dirty="0" err="1"/>
              <a:t>four</a:t>
            </a:r>
            <a:r>
              <a:rPr lang="sk-SK" dirty="0"/>
              <a:t> </a:t>
            </a:r>
            <a:r>
              <a:rPr lang="sk-SK" dirty="0" err="1"/>
              <a:t>our</a:t>
            </a:r>
            <a:r>
              <a:rPr lang="sk-SK" dirty="0"/>
              <a:t> team </a:t>
            </a:r>
            <a:r>
              <a:rPr lang="en-US" dirty="0"/>
              <a:t>is in its capability to - Identify, Quantify (Measure) and Map </a:t>
            </a:r>
            <a:r>
              <a:rPr lang="sk-SK" dirty="0" err="1"/>
              <a:t>landscape</a:t>
            </a:r>
            <a:r>
              <a:rPr lang="sk-SK" dirty="0"/>
              <a:t> </a:t>
            </a:r>
            <a:r>
              <a:rPr lang="en-US" dirty="0"/>
              <a:t>properties in each pixel of the target image. 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3234-0FB4-411A-A305-7E0424746520}" type="slidenum">
              <a:rPr lang="sk-SK" smtClean="0"/>
              <a:t>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440751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While</a:t>
            </a:r>
            <a:r>
              <a:rPr lang="en-US" baseline="0" dirty="0"/>
              <a:t> the photo cameras or multispectral cameras have been the most popular sensors for mini and small UAV systems, the </a:t>
            </a:r>
            <a:r>
              <a:rPr lang="en-US" baseline="0" dirty="0" err="1"/>
              <a:t>i</a:t>
            </a:r>
            <a:r>
              <a:rPr lang="sk-SK" dirty="0" err="1"/>
              <a:t>ntegrated</a:t>
            </a:r>
            <a:r>
              <a:rPr lang="sk-SK" baseline="0" dirty="0"/>
              <a:t> </a:t>
            </a:r>
            <a:r>
              <a:rPr lang="sk-SK" baseline="0" dirty="0" err="1"/>
              <a:t>use</a:t>
            </a:r>
            <a:r>
              <a:rPr lang="sk-SK" baseline="0" dirty="0"/>
              <a:t> of UA</a:t>
            </a:r>
            <a:r>
              <a:rPr lang="en-US" baseline="0" dirty="0"/>
              <a:t>V</a:t>
            </a:r>
            <a:r>
              <a:rPr lang="sk-SK" baseline="0" dirty="0"/>
              <a:t> </a:t>
            </a:r>
            <a:r>
              <a:rPr lang="sk-SK" baseline="0" dirty="0" err="1"/>
              <a:t>hyperspectral</a:t>
            </a:r>
            <a:r>
              <a:rPr lang="sk-SK" baseline="0" dirty="0"/>
              <a:t> </a:t>
            </a:r>
            <a:r>
              <a:rPr lang="sk-SK" baseline="0" dirty="0" err="1"/>
              <a:t>imaging</a:t>
            </a:r>
            <a:r>
              <a:rPr lang="sk-SK" baseline="0" dirty="0"/>
              <a:t> and/or laser </a:t>
            </a:r>
            <a:r>
              <a:rPr lang="sk-SK" baseline="0" dirty="0" err="1"/>
              <a:t>scanning</a:t>
            </a:r>
            <a:r>
              <a:rPr lang="sk-SK" baseline="0" dirty="0"/>
              <a:t> </a:t>
            </a:r>
            <a:r>
              <a:rPr lang="sk-SK" baseline="0" dirty="0" err="1"/>
              <a:t>is</a:t>
            </a:r>
            <a:r>
              <a:rPr lang="sk-SK" baseline="0" dirty="0"/>
              <a:t> a </a:t>
            </a:r>
            <a:r>
              <a:rPr lang="sk-SK" baseline="0" dirty="0" err="1"/>
              <a:t>recent</a:t>
            </a:r>
            <a:r>
              <a:rPr lang="sk-SK" baseline="0" dirty="0"/>
              <a:t> </a:t>
            </a:r>
            <a:r>
              <a:rPr lang="sk-SK" baseline="0" dirty="0" err="1"/>
              <a:t>issue</a:t>
            </a:r>
            <a:r>
              <a:rPr lang="en-US" baseline="0" dirty="0"/>
              <a:t>, because of 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educing the size and weight of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hyperspectral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scanner allows for their integration on UAV platforms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Hyperspectral remote sensing, also known as imaging spectroscopy, is a relatively new technology for UAV platforms that has been used in detection of vegetation species and biomass (Aasen, H. et al., 2015) or precision agriculture (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Zarco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-Tejada et al., 2013;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Bareth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al., 2015;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al., 2016). </a:t>
            </a:r>
            <a:endParaRPr lang="sk-S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Hyperspectral imaging sensors (spectrometers) capture reflected electromagnetic energy in hundreds of contiguous narrow spectral bands with high spectral resolution, typically in visible and near-infrared spectrum. Such sensors combined with unpiloted aerial systems (UAS) enable fast, flexible and non-destructive detection of subtle spectral features and dynamics of landscape changes. </a:t>
            </a:r>
            <a:endParaRPr lang="sk-S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The power and value of hyperspectral imaging </a:t>
            </a:r>
            <a:r>
              <a:rPr lang="sk-SK" dirty="0" err="1"/>
              <a:t>four</a:t>
            </a:r>
            <a:r>
              <a:rPr lang="sk-SK" dirty="0"/>
              <a:t> </a:t>
            </a:r>
            <a:r>
              <a:rPr lang="sk-SK" dirty="0" err="1"/>
              <a:t>our</a:t>
            </a:r>
            <a:r>
              <a:rPr lang="sk-SK" dirty="0"/>
              <a:t> team </a:t>
            </a:r>
            <a:r>
              <a:rPr lang="en-US" dirty="0"/>
              <a:t>is in its capability to - Identify, Quantify (Measure) and Map </a:t>
            </a:r>
            <a:r>
              <a:rPr lang="sk-SK" dirty="0" err="1"/>
              <a:t>landscape</a:t>
            </a:r>
            <a:r>
              <a:rPr lang="sk-SK" dirty="0"/>
              <a:t> </a:t>
            </a:r>
            <a:r>
              <a:rPr lang="en-US" dirty="0"/>
              <a:t>properties in each pixel of the target image. 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3234-0FB4-411A-A305-7E0424746520}" type="slidenum">
              <a:rPr lang="sk-SK" smtClean="0"/>
              <a:t>10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358656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While</a:t>
            </a:r>
            <a:r>
              <a:rPr lang="en-US" baseline="0" dirty="0"/>
              <a:t> the photo cameras or multispectral cameras have been the most popular sensors for mini and small UAV systems, the </a:t>
            </a:r>
            <a:r>
              <a:rPr lang="en-US" baseline="0" dirty="0" err="1"/>
              <a:t>i</a:t>
            </a:r>
            <a:r>
              <a:rPr lang="sk-SK" dirty="0" err="1"/>
              <a:t>ntegrated</a:t>
            </a:r>
            <a:r>
              <a:rPr lang="sk-SK" baseline="0" dirty="0"/>
              <a:t> </a:t>
            </a:r>
            <a:r>
              <a:rPr lang="sk-SK" baseline="0" dirty="0" err="1"/>
              <a:t>use</a:t>
            </a:r>
            <a:r>
              <a:rPr lang="sk-SK" baseline="0" dirty="0"/>
              <a:t> of UA</a:t>
            </a:r>
            <a:r>
              <a:rPr lang="en-US" baseline="0" dirty="0"/>
              <a:t>V</a:t>
            </a:r>
            <a:r>
              <a:rPr lang="sk-SK" baseline="0" dirty="0"/>
              <a:t> </a:t>
            </a:r>
            <a:r>
              <a:rPr lang="sk-SK" baseline="0" dirty="0" err="1"/>
              <a:t>hyperspectral</a:t>
            </a:r>
            <a:r>
              <a:rPr lang="sk-SK" baseline="0" dirty="0"/>
              <a:t> </a:t>
            </a:r>
            <a:r>
              <a:rPr lang="sk-SK" baseline="0" dirty="0" err="1"/>
              <a:t>imaging</a:t>
            </a:r>
            <a:r>
              <a:rPr lang="sk-SK" baseline="0" dirty="0"/>
              <a:t> and/or laser </a:t>
            </a:r>
            <a:r>
              <a:rPr lang="sk-SK" baseline="0" dirty="0" err="1"/>
              <a:t>scanning</a:t>
            </a:r>
            <a:r>
              <a:rPr lang="sk-SK" baseline="0" dirty="0"/>
              <a:t> </a:t>
            </a:r>
            <a:r>
              <a:rPr lang="sk-SK" baseline="0" dirty="0" err="1"/>
              <a:t>is</a:t>
            </a:r>
            <a:r>
              <a:rPr lang="sk-SK" baseline="0" dirty="0"/>
              <a:t> a </a:t>
            </a:r>
            <a:r>
              <a:rPr lang="sk-SK" baseline="0" dirty="0" err="1"/>
              <a:t>recent</a:t>
            </a:r>
            <a:r>
              <a:rPr lang="sk-SK" baseline="0" dirty="0"/>
              <a:t> </a:t>
            </a:r>
            <a:r>
              <a:rPr lang="sk-SK" baseline="0" dirty="0" err="1"/>
              <a:t>issue</a:t>
            </a:r>
            <a:r>
              <a:rPr lang="en-US" baseline="0" dirty="0"/>
              <a:t>, because of 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educing the size and weight of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hyperspectral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scanner allows for their integration on UAV platforms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Hyperspectral remote sensing, also known as imaging spectroscopy, is a relatively new technology for UAV platforms that has been used in detection of vegetation species and biomass (Aasen, H. et al., 2015) or precision agriculture (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Zarco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-Tejada et al., 2013;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Bareth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al., 2015;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al., 2016). </a:t>
            </a:r>
            <a:endParaRPr lang="sk-S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Hyperspectral imaging sensors (spectrometers) capture reflected electromagnetic energy in hundreds of contiguous narrow spectral bands with high spectral resolution, typically in visible and near-infrared spectrum. Such sensors combined with unpiloted aerial systems (UAS) enable fast, flexible and non-destructive detection of subtle spectral features and dynamics of landscape changes. </a:t>
            </a:r>
            <a:endParaRPr lang="sk-S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The power and value of hyperspectral imaging </a:t>
            </a:r>
            <a:r>
              <a:rPr lang="sk-SK" dirty="0" err="1"/>
              <a:t>four</a:t>
            </a:r>
            <a:r>
              <a:rPr lang="sk-SK" dirty="0"/>
              <a:t> </a:t>
            </a:r>
            <a:r>
              <a:rPr lang="sk-SK" dirty="0" err="1"/>
              <a:t>our</a:t>
            </a:r>
            <a:r>
              <a:rPr lang="sk-SK" dirty="0"/>
              <a:t> team </a:t>
            </a:r>
            <a:r>
              <a:rPr lang="en-US" dirty="0"/>
              <a:t>is in its capability to - Identify, Quantify (Measure) and Map </a:t>
            </a:r>
            <a:r>
              <a:rPr lang="sk-SK" dirty="0" err="1"/>
              <a:t>landscape</a:t>
            </a:r>
            <a:r>
              <a:rPr lang="sk-SK" dirty="0"/>
              <a:t> </a:t>
            </a:r>
            <a:r>
              <a:rPr lang="en-US" dirty="0"/>
              <a:t>properties in each pixel of the target image. 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3234-0FB4-411A-A305-7E0424746520}" type="slidenum">
              <a:rPr lang="sk-SK" smtClean="0"/>
              <a:t>11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03969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082D8-B61E-4F4E-A501-8AD4F5C187BF}" type="datetimeFigureOut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18. 10. 2024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70953-51BE-4C55-BD88-D1D2D3D9F127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228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082D8-B61E-4F4E-A501-8AD4F5C187BF}" type="datetimeFigureOut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18. 10. 2024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70953-51BE-4C55-BD88-D1D2D3D9F127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465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082D8-B61E-4F4E-A501-8AD4F5C187BF}" type="datetimeFigureOut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18. 10. 2024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70953-51BE-4C55-BD88-D1D2D3D9F127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1241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71403-5E25-492B-B70D-CBFC3DE63CC7}" type="datetime1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D018063C-9559-47A2-B548-932EA0E16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9961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E16E5-52BB-4307-92A6-39922DDD53D5}" type="datetime1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8063C-9559-47A2-B548-932EA0E16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5553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18CFB-B5B8-41F4-B516-A531372491E6}" type="datetime1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D018063C-9559-47A2-B548-932EA0E16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1584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69D30-1DAA-45CF-A4DC-18C34E88FDF0}" type="datetime1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8063C-9559-47A2-B548-932EA0E16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7836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605F2-1988-4BCC-BB79-5BCF60CF67AC}" type="datetime1">
              <a:rPr lang="en-US" smtClean="0"/>
              <a:t>10/18/2024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8063C-9559-47A2-B548-932EA0E16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5823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5DCC1-BB0E-414C-9EA8-77E1D66EF025}" type="datetime1">
              <a:rPr lang="en-US" smtClean="0"/>
              <a:t>10/18/2024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8063C-9559-47A2-B548-932EA0E16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5202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E3A11-9AFE-458E-AB63-720061E11646}" type="datetime1">
              <a:rPr lang="en-US" smtClean="0"/>
              <a:t>10/18/2024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8063C-9559-47A2-B548-932EA0E16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4550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304A4-F6A2-48AA-AADC-DE9BA33933A8}" type="datetime1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8063C-9559-47A2-B548-932EA0E16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045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082D8-B61E-4F4E-A501-8AD4F5C187BF}" type="datetimeFigureOut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18. 10. 2024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70953-51BE-4C55-BD88-D1D2D3D9F127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2924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D7C5-DABD-4FD8-A84F-A5FF8FC7E458}" type="datetime1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8063C-9559-47A2-B548-932EA0E16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9701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A8A14-521B-4330-9DB3-1845707836F3}" type="datetime1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D018063C-9559-47A2-B548-932EA0E16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7380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978CB-D579-4987-BD0C-6B952BCD0F9A}" type="datetime1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D018063C-9559-47A2-B548-932EA0E16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607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8110-0D98-4E9E-BB30-8D7BE0C2BF66}" type="datetime1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D018063C-9559-47A2-B548-932EA0E166EC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354471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1C6F3-D8F7-496F-B4B7-5919BC143204}" type="datetime1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D018063C-9559-47A2-B548-932EA0E16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8985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64790-385F-4813-A4DD-C287FA183E10}" type="datetime1">
              <a:rPr lang="en-US" smtClean="0"/>
              <a:t>10/18/2024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8063C-9559-47A2-B548-932EA0E16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7420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 s obrá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BFF20-E972-499D-9B54-E37945AC4FA4}" type="datetime1">
              <a:rPr lang="en-US" smtClean="0"/>
              <a:t>10/18/2024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8063C-9559-47A2-B548-932EA0E16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5761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92B0-A754-4D0A-A112-4020ACE99E3C}" type="datetime1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8063C-9559-47A2-B548-932EA0E16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0113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AF3900DD-E0C8-4AAB-A0B6-C2F2B5C469EE}" type="datetime1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D018063C-9559-47A2-B548-932EA0E16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352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082D8-B61E-4F4E-A501-8AD4F5C187BF}" type="datetimeFigureOut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18. 10. 2024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70953-51BE-4C55-BD88-D1D2D3D9F127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941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082D8-B61E-4F4E-A501-8AD4F5C187BF}" type="datetimeFigureOut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18. 10. 2024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70953-51BE-4C55-BD88-D1D2D3D9F127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72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082D8-B61E-4F4E-A501-8AD4F5C187BF}" type="datetimeFigureOut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18. 10. 2024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70953-51BE-4C55-BD88-D1D2D3D9F127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082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082D8-B61E-4F4E-A501-8AD4F5C187BF}" type="datetimeFigureOut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18. 10. 2024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70953-51BE-4C55-BD88-D1D2D3D9F127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1738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082D8-B61E-4F4E-A501-8AD4F5C187BF}" type="datetimeFigureOut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18. 10. 2024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70953-51BE-4C55-BD88-D1D2D3D9F127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830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082D8-B61E-4F4E-A501-8AD4F5C187BF}" type="datetimeFigureOut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18. 10. 2024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70953-51BE-4C55-BD88-D1D2D3D9F127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867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082D8-B61E-4F4E-A501-8AD4F5C187BF}" type="datetimeFigureOut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18. 10. 2024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70953-51BE-4C55-BD88-D1D2D3D9F127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8352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082D8-B61E-4F4E-A501-8AD4F5C187BF}" type="datetimeFigureOut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18. 10. 2024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70953-51BE-4C55-BD88-D1D2D3D9F127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507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8338"/>
            </a:gs>
            <a:gs pos="28000">
              <a:srgbClr val="008338"/>
            </a:gs>
            <a:gs pos="73000">
              <a:srgbClr val="085E2B"/>
            </a:gs>
          </a:gsLst>
          <a:lin ang="25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8D2C5-745E-4EC1-B8D3-A02B2658C4AE}" type="datetime1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18063C-9559-47A2-B548-932EA0E16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0336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  <p:sldLayoutId id="2147483936" r:id="rId13"/>
    <p:sldLayoutId id="2147483937" r:id="rId14"/>
    <p:sldLayoutId id="2147483938" r:id="rId15"/>
    <p:sldLayoutId id="2147483939" r:id="rId16"/>
    <p:sldLayoutId id="2147483940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25.pn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png"/><Relationship Id="rId9" Type="http://schemas.openxmlformats.org/officeDocument/2006/relationships/image" Target="../media/image7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6.png"/><Relationship Id="rId7" Type="http://schemas.microsoft.com/office/2007/relationships/hdphoto" Target="../media/hdphoto1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77.png"/><Relationship Id="rId4" Type="http://schemas.microsoft.com/office/2007/relationships/hdphoto" Target="../media/hdphoto3.wdp"/><Relationship Id="rId9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jpeg"/><Relationship Id="rId16" Type="http://schemas.microsoft.com/office/2007/relationships/hdphoto" Target="../media/hdphoto1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jpeg"/><Relationship Id="rId11" Type="http://schemas.openxmlformats.org/officeDocument/2006/relationships/image" Target="../media/image20.png"/><Relationship Id="rId5" Type="http://schemas.openxmlformats.org/officeDocument/2006/relationships/image" Target="../media/image14.jpe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jpe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5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Relationship Id="rId9" Type="http://schemas.openxmlformats.org/officeDocument/2006/relationships/image" Target="../media/image34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25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25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2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g"/><Relationship Id="rId4" Type="http://schemas.openxmlformats.org/officeDocument/2006/relationships/image" Target="../media/image46.jpg"/><Relationship Id="rId9" Type="http://schemas.openxmlformats.org/officeDocument/2006/relationships/image" Target="../media/image5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25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10" Type="http://schemas.openxmlformats.org/officeDocument/2006/relationships/image" Target="../media/image58.png"/><Relationship Id="rId4" Type="http://schemas.openxmlformats.org/officeDocument/2006/relationships/image" Target="../media/image52.jpeg"/><Relationship Id="rId9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5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10" Type="http://schemas.openxmlformats.org/officeDocument/2006/relationships/image" Target="../media/image65.png"/><Relationship Id="rId4" Type="http://schemas.openxmlformats.org/officeDocument/2006/relationships/image" Target="../media/image59.jpeg"/><Relationship Id="rId9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6" descr="Image result for jesenna 5"/>
          <p:cNvPicPr>
            <a:picLocks noChangeAspect="1" noChangeArrowheads="1"/>
          </p:cNvPicPr>
          <p:nvPr/>
        </p:nvPicPr>
        <p:blipFill rotWithShape="1">
          <a:blip r:embed="rId2"/>
          <a:srcRect/>
          <a:stretch/>
        </p:blipFill>
        <p:spPr bwMode="auto">
          <a:xfrm>
            <a:off x="360363" y="2225675"/>
            <a:ext cx="6870700" cy="424656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Obdĺžnik 1"/>
          <p:cNvSpPr>
            <a:spLocks noChangeArrowheads="1"/>
          </p:cNvSpPr>
          <p:nvPr/>
        </p:nvSpPr>
        <p:spPr bwMode="auto">
          <a:xfrm>
            <a:off x="8043863" y="5310188"/>
            <a:ext cx="34099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altLang="sk-SK" dirty="0">
                <a:latin typeface="Segoe UI Semilight" pitchFamily="34" charset="0"/>
                <a:cs typeface="Segoe UI Semilight" pitchFamily="34" charset="0"/>
              </a:rPr>
              <a:t>Adresa: Jesenná 5, Košice, 040 01</a:t>
            </a:r>
          </a:p>
          <a:p>
            <a:r>
              <a:rPr lang="sk-SK" altLang="sk-SK" dirty="0">
                <a:latin typeface="Segoe UI Semilight" pitchFamily="34" charset="0"/>
                <a:cs typeface="Segoe UI Semilight" pitchFamily="34" charset="0"/>
              </a:rPr>
              <a:t>http://uge.science.upjs.sk</a:t>
            </a:r>
            <a:endParaRPr lang="en-GB" altLang="sk-SK" dirty="0">
              <a:latin typeface="Segoe UI Semilight" pitchFamily="34" charset="0"/>
              <a:cs typeface="Segoe UI Semilight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95713" y="12700"/>
            <a:ext cx="8343900" cy="18129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7" name="Picture 2" descr="Image result for logo upj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000" y="127000"/>
            <a:ext cx="151130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Image result for logo upj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55813" y="127000"/>
            <a:ext cx="151130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Nadpis 1"/>
          <p:cNvSpPr txBox="1">
            <a:spLocks/>
          </p:cNvSpPr>
          <p:nvPr/>
        </p:nvSpPr>
        <p:spPr bwMode="auto">
          <a:xfrm>
            <a:off x="7527925" y="2654300"/>
            <a:ext cx="4497388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lnSpc>
                <a:spcPct val="90000"/>
              </a:lnSpc>
            </a:pPr>
            <a:r>
              <a:rPr lang="en-US" altLang="sk-SK" sz="3500" b="1" dirty="0" err="1">
                <a:solidFill>
                  <a:srgbClr val="404040"/>
                </a:solidFill>
                <a:latin typeface="Segoe UI Semibold" pitchFamily="34" charset="0"/>
                <a:cs typeface="Segoe UI Semibold" pitchFamily="34" charset="0"/>
              </a:rPr>
              <a:t>Štúdium</a:t>
            </a:r>
            <a:r>
              <a:rPr lang="en-US" altLang="sk-SK" sz="3500" b="1" dirty="0">
                <a:solidFill>
                  <a:srgbClr val="404040"/>
                </a:solidFill>
                <a:latin typeface="Segoe UI Semibold" pitchFamily="34" charset="0"/>
                <a:cs typeface="Segoe UI Semibold" pitchFamily="34" charset="0"/>
              </a:rPr>
              <a:t>, v</a:t>
            </a:r>
            <a:r>
              <a:rPr lang="sk-SK" altLang="sk-SK" sz="3500" b="1" dirty="0" err="1">
                <a:solidFill>
                  <a:srgbClr val="404040"/>
                </a:solidFill>
                <a:latin typeface="Segoe UI Semibold" pitchFamily="34" charset="0"/>
                <a:cs typeface="Segoe UI Semibold" pitchFamily="34" charset="0"/>
              </a:rPr>
              <a:t>ýskum</a:t>
            </a:r>
            <a:r>
              <a:rPr lang="sk-SK" altLang="sk-SK" sz="3500" b="1" dirty="0">
                <a:solidFill>
                  <a:srgbClr val="404040"/>
                </a:solidFill>
                <a:latin typeface="Segoe UI Semibold" pitchFamily="34" charset="0"/>
                <a:cs typeface="Segoe UI Semibold" pitchFamily="34" charset="0"/>
              </a:rPr>
              <a:t> </a:t>
            </a:r>
          </a:p>
          <a:p>
            <a:pPr algn="ctr">
              <a:lnSpc>
                <a:spcPct val="90000"/>
              </a:lnSpc>
            </a:pPr>
            <a:r>
              <a:rPr lang="sk-SK" altLang="sk-SK" sz="3500" b="1" dirty="0">
                <a:solidFill>
                  <a:srgbClr val="404040"/>
                </a:solidFill>
                <a:latin typeface="Segoe UI Semibold" pitchFamily="34" charset="0"/>
                <a:cs typeface="Segoe UI Semibold" pitchFamily="34" charset="0"/>
              </a:rPr>
              <a:t>a laboratóriá </a:t>
            </a:r>
          </a:p>
          <a:p>
            <a:pPr algn="ctr">
              <a:lnSpc>
                <a:spcPct val="90000"/>
              </a:lnSpc>
            </a:pPr>
            <a:r>
              <a:rPr lang="sk-SK" altLang="sk-SK" sz="3500" b="1" dirty="0">
                <a:solidFill>
                  <a:srgbClr val="404040"/>
                </a:solidFill>
                <a:latin typeface="Segoe UI Semibold" pitchFamily="34" charset="0"/>
                <a:cs typeface="Segoe UI Semibold" pitchFamily="34" charset="0"/>
              </a:rPr>
              <a:t>Ústavu geografie</a:t>
            </a:r>
          </a:p>
        </p:txBody>
      </p:sp>
      <p:sp>
        <p:nvSpPr>
          <p:cNvPr id="10" name="Podnadpis 2"/>
          <p:cNvSpPr txBox="1">
            <a:spLocks/>
          </p:cNvSpPr>
          <p:nvPr/>
        </p:nvSpPr>
        <p:spPr bwMode="auto">
          <a:xfrm>
            <a:off x="7454900" y="3844925"/>
            <a:ext cx="4570413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sk-SK" sz="2400">
              <a:latin typeface="Calibri Light" pitchFamily="34" charset="0"/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855269" y="6141066"/>
            <a:ext cx="546941" cy="546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9535605" y="6171639"/>
            <a:ext cx="516368" cy="516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0148889" y="6141066"/>
            <a:ext cx="635530" cy="5469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3194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obsahu 2">
            <a:extLst>
              <a:ext uri="{FF2B5EF4-FFF2-40B4-BE49-F238E27FC236}">
                <a16:creationId xmlns:a16="http://schemas.microsoft.com/office/drawing/2014/main" id="{B1D6BC0D-FA18-464D-8567-32B39872E8D6}"/>
              </a:ext>
            </a:extLst>
          </p:cNvPr>
          <p:cNvSpPr txBox="1">
            <a:spLocks/>
          </p:cNvSpPr>
          <p:nvPr/>
        </p:nvSpPr>
        <p:spPr>
          <a:xfrm>
            <a:off x="3005" y="214319"/>
            <a:ext cx="12169945" cy="664366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Clr>
                <a:srgbClr val="14465B"/>
              </a:buClr>
              <a:buNone/>
              <a:defRPr/>
            </a:pPr>
            <a:endParaRPr lang="sk-SK" sz="2000" dirty="0">
              <a:solidFill>
                <a:prstClr val="white"/>
              </a:solidFill>
              <a:latin typeface="Arial Narrow" panose="020B0606020202030204" pitchFamily="34" charset="0"/>
            </a:endParaRPr>
          </a:p>
          <a:p>
            <a:pPr marL="0" indent="0" algn="just">
              <a:lnSpc>
                <a:spcPct val="100000"/>
              </a:lnSpc>
              <a:buClr>
                <a:srgbClr val="14465B"/>
              </a:buClr>
              <a:buNone/>
              <a:defRPr/>
            </a:pPr>
            <a:endParaRPr lang="sk-SK" sz="3200" dirty="0">
              <a:solidFill>
                <a:srgbClr val="006E9F"/>
              </a:solidFill>
              <a:latin typeface="Arial Narrow" panose="020B0606020202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19" name="Zástupný symbol obsahu 2">
            <a:extLst>
              <a:ext uri="{FF2B5EF4-FFF2-40B4-BE49-F238E27FC236}">
                <a16:creationId xmlns:a16="http://schemas.microsoft.com/office/drawing/2014/main" id="{2B81172D-E204-481B-95D1-6C81375B37D5}"/>
              </a:ext>
            </a:extLst>
          </p:cNvPr>
          <p:cNvSpPr txBox="1">
            <a:spLocks/>
          </p:cNvSpPr>
          <p:nvPr/>
        </p:nvSpPr>
        <p:spPr>
          <a:xfrm>
            <a:off x="250570" y="1500822"/>
            <a:ext cx="4663262" cy="50367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Clr>
                <a:srgbClr val="14465B"/>
              </a:buClr>
              <a:buNone/>
              <a:defRPr/>
            </a:pPr>
            <a:r>
              <a:rPr lang="sk-SK" sz="3200" dirty="0">
                <a:solidFill>
                  <a:srgbClr val="006E9F"/>
                </a:solidFill>
                <a:latin typeface="+mj-lt"/>
                <a:cs typeface="Segoe UI Light" panose="020B0502040204020203" pitchFamily="34" charset="0"/>
              </a:rPr>
              <a:t>Vzdelávanie</a:t>
            </a:r>
            <a:endParaRPr lang="sk-SK" sz="3200" dirty="0">
              <a:latin typeface="+mj-lt"/>
              <a:cs typeface="Segoe UI Light" panose="020B0502040204020203" pitchFamily="34" charset="0"/>
            </a:endParaRPr>
          </a:p>
          <a:p>
            <a:pPr marL="0" indent="0" algn="just">
              <a:lnSpc>
                <a:spcPct val="100000"/>
              </a:lnSpc>
              <a:buClr>
                <a:srgbClr val="14465B"/>
              </a:buClr>
              <a:buNone/>
              <a:defRPr/>
            </a:pPr>
            <a:endParaRPr lang="sk-SK" sz="800" dirty="0">
              <a:latin typeface="+mj-lt"/>
              <a:cs typeface="Segoe UI Light" panose="020B0502040204020203" pitchFamily="34" charset="0"/>
            </a:endParaRP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>
                <a:latin typeface="+mj-lt"/>
                <a:cs typeface="Segoe UI Light" panose="020B0502040204020203" pitchFamily="34" charset="0"/>
              </a:rPr>
              <a:t>Vyučovanie v teréne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>
                <a:latin typeface="+mj-lt"/>
                <a:cs typeface="Segoe UI Light" panose="020B0502040204020203" pitchFamily="34" charset="0"/>
              </a:rPr>
              <a:t>Príprava pre prax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>
                <a:latin typeface="+mj-lt"/>
                <a:cs typeface="Segoe UI Light" panose="020B0502040204020203" pitchFamily="34" charset="0"/>
              </a:rPr>
              <a:t>Mäkké zručnosti</a:t>
            </a:r>
          </a:p>
          <a:p>
            <a:pPr lvl="1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1400" dirty="0">
                <a:latin typeface="+mj-lt"/>
                <a:cs typeface="Segoe UI Light" panose="020B0502040204020203" pitchFamily="34" charset="0"/>
              </a:rPr>
              <a:t>Kritické myslenie, prezentačné, argumentačné, organizačné zručnosti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>
                <a:latin typeface="+mj-lt"/>
                <a:cs typeface="Segoe UI Light" panose="020B0502040204020203" pitchFamily="34" charset="0"/>
              </a:rPr>
              <a:t>Moderné technológie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>
                <a:latin typeface="+mj-lt"/>
                <a:cs typeface="Segoe UI Light" panose="020B0502040204020203" pitchFamily="34" charset="0"/>
              </a:rPr>
              <a:t>Spätná väzba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>
                <a:latin typeface="+mj-lt"/>
                <a:cs typeface="Segoe UI Light" panose="020B0502040204020203" pitchFamily="34" charset="0"/>
              </a:rPr>
              <a:t>Individuálne potreby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>
                <a:latin typeface="+mj-lt"/>
                <a:cs typeface="Segoe UI Light" panose="020B0502040204020203" pitchFamily="34" charset="0"/>
              </a:rPr>
              <a:t>Podpora štúdia v zahraničí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endParaRPr lang="sk-SK" sz="2200" b="1" dirty="0">
              <a:latin typeface="+mj-lt"/>
              <a:cs typeface="Segoe UI Light" panose="020B0502040204020203" pitchFamily="34" charset="0"/>
            </a:endParaRPr>
          </a:p>
        </p:txBody>
      </p:sp>
      <p:sp>
        <p:nvSpPr>
          <p:cNvPr id="16" name="Obdĺžnik 15">
            <a:extLst>
              <a:ext uri="{FF2B5EF4-FFF2-40B4-BE49-F238E27FC236}">
                <a16:creationId xmlns:a16="http://schemas.microsoft.com/office/drawing/2014/main" id="{C722DE40-B86E-4A73-8AF7-A87EE1B374A7}"/>
              </a:ext>
            </a:extLst>
          </p:cNvPr>
          <p:cNvSpPr/>
          <p:nvPr/>
        </p:nvSpPr>
        <p:spPr>
          <a:xfrm>
            <a:off x="3599" y="214320"/>
            <a:ext cx="12201525" cy="830997"/>
          </a:xfrm>
          <a:prstGeom prst="rect">
            <a:avLst/>
          </a:prstGeom>
          <a:solidFill>
            <a:srgbClr val="085E2B"/>
          </a:solidFill>
          <a:effectLst/>
        </p:spPr>
        <p:txBody>
          <a:bodyPr wrap="squar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4800" b="1" cap="all" spc="300" dirty="0">
                <a:solidFill>
                  <a:schemeClr val="bg1"/>
                </a:solidFill>
                <a:latin typeface="+mj-lt"/>
                <a:ea typeface="+mj-ea"/>
                <a:cs typeface="Segoe UI Semibold" panose="020B0702040204020203" pitchFamily="34" charset="0"/>
              </a:rPr>
              <a:t> Vzdelávanie, veda a výskum</a:t>
            </a:r>
            <a:endParaRPr lang="nl-NL" sz="4800" b="1" cap="all" spc="300" dirty="0">
              <a:solidFill>
                <a:schemeClr val="bg1"/>
              </a:solidFill>
              <a:latin typeface="+mj-lt"/>
              <a:ea typeface="+mj-ea"/>
              <a:cs typeface="Segoe UI Semibold" panose="020B0702040204020203" pitchFamily="34" charset="0"/>
            </a:endParaRPr>
          </a:p>
        </p:txBody>
      </p:sp>
      <p:cxnSp>
        <p:nvCxnSpPr>
          <p:cNvPr id="17" name="Rovná spojnica 16">
            <a:extLst>
              <a:ext uri="{FF2B5EF4-FFF2-40B4-BE49-F238E27FC236}">
                <a16:creationId xmlns:a16="http://schemas.microsoft.com/office/drawing/2014/main" id="{F8221DAD-26AF-4141-8EA4-17EC91F94B50}"/>
              </a:ext>
            </a:extLst>
          </p:cNvPr>
          <p:cNvCxnSpPr>
            <a:cxnSpLocks/>
          </p:cNvCxnSpPr>
          <p:nvPr/>
        </p:nvCxnSpPr>
        <p:spPr>
          <a:xfrm>
            <a:off x="19049" y="1020042"/>
            <a:ext cx="12172951" cy="0"/>
          </a:xfrm>
          <a:prstGeom prst="line">
            <a:avLst/>
          </a:prstGeom>
          <a:ln w="60325">
            <a:solidFill>
              <a:srgbClr val="0020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ok 1" descr="Obrázok, na ktorom je grafika, symbol, logo, kruh&#10;&#10;Automaticky generovaný popis">
            <a:extLst>
              <a:ext uri="{FF2B5EF4-FFF2-40B4-BE49-F238E27FC236}">
                <a16:creationId xmlns:a16="http://schemas.microsoft.com/office/drawing/2014/main" id="{4BD7D9BD-BF7B-FCB5-788D-A7F50669F6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804" y="-5570"/>
            <a:ext cx="1138320" cy="1138320"/>
          </a:xfrm>
          <a:prstGeom prst="rect">
            <a:avLst/>
          </a:prstGeom>
        </p:spPr>
      </p:pic>
      <p:pic>
        <p:nvPicPr>
          <p:cNvPr id="9" name="Obrázok 8" descr="Obrázok, na ktorom je exteriér, osoba, ošatenie, nebo&#10;&#10;Automaticky generovaný popis">
            <a:extLst>
              <a:ext uri="{FF2B5EF4-FFF2-40B4-BE49-F238E27FC236}">
                <a16:creationId xmlns:a16="http://schemas.microsoft.com/office/drawing/2014/main" id="{C3ECC9F5-3617-65C1-189A-EFBC21DFE9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595" y="4949796"/>
            <a:ext cx="3940501" cy="1839721"/>
          </a:xfrm>
          <a:prstGeom prst="rect">
            <a:avLst/>
          </a:prstGeom>
        </p:spPr>
      </p:pic>
      <p:pic>
        <p:nvPicPr>
          <p:cNvPr id="4" name="Obrázok 3" descr="Obrázok, na ktorom je text, ošatenie, chlap, ľudská tvár&#10;&#10;Automaticky generovaný popis">
            <a:extLst>
              <a:ext uri="{FF2B5EF4-FFF2-40B4-BE49-F238E27FC236}">
                <a16:creationId xmlns:a16="http://schemas.microsoft.com/office/drawing/2014/main" id="{8D10F44A-3266-1BB0-C051-4A69DCBCE1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841" y="1265207"/>
            <a:ext cx="2906641" cy="4108177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5099D3F3-F11A-6A91-6CD6-736D72108B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896" y="1265206"/>
            <a:ext cx="5052101" cy="3325696"/>
          </a:xfrm>
          <a:prstGeom prst="rect">
            <a:avLst/>
          </a:prstGeom>
        </p:spPr>
      </p:pic>
      <p:pic>
        <p:nvPicPr>
          <p:cNvPr id="7" name="Obrázok 6" descr="Obrázok, na ktorom je ošatenie, exteriér, osoba, hora&#10;&#10;Automaticky generovaný popis">
            <a:extLst>
              <a:ext uri="{FF2B5EF4-FFF2-40B4-BE49-F238E27FC236}">
                <a16:creationId xmlns:a16="http://schemas.microsoft.com/office/drawing/2014/main" id="{26F188AD-04CE-372F-4FD4-C85CDE1F48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870" y="4609536"/>
            <a:ext cx="2906641" cy="217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71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obsahu 2">
            <a:extLst>
              <a:ext uri="{FF2B5EF4-FFF2-40B4-BE49-F238E27FC236}">
                <a16:creationId xmlns:a16="http://schemas.microsoft.com/office/drawing/2014/main" id="{B1D6BC0D-FA18-464D-8567-32B39872E8D6}"/>
              </a:ext>
            </a:extLst>
          </p:cNvPr>
          <p:cNvSpPr txBox="1">
            <a:spLocks/>
          </p:cNvSpPr>
          <p:nvPr/>
        </p:nvSpPr>
        <p:spPr>
          <a:xfrm>
            <a:off x="3005" y="214319"/>
            <a:ext cx="12169945" cy="664366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Clr>
                <a:srgbClr val="14465B"/>
              </a:buClr>
              <a:buNone/>
              <a:defRPr/>
            </a:pPr>
            <a:endParaRPr lang="sk-SK" sz="2000" dirty="0">
              <a:solidFill>
                <a:prstClr val="white"/>
              </a:solidFill>
              <a:latin typeface="Arial Narrow" panose="020B0606020202030204" pitchFamily="34" charset="0"/>
            </a:endParaRPr>
          </a:p>
          <a:p>
            <a:pPr marL="0" indent="0" algn="just">
              <a:lnSpc>
                <a:spcPct val="100000"/>
              </a:lnSpc>
              <a:buClr>
                <a:srgbClr val="14465B"/>
              </a:buClr>
              <a:buNone/>
              <a:defRPr/>
            </a:pPr>
            <a:endParaRPr lang="sk-SK" sz="3200" dirty="0">
              <a:solidFill>
                <a:srgbClr val="006E9F"/>
              </a:solidFill>
              <a:latin typeface="Arial Narrow" panose="020B0606020202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19" name="Zástupný symbol obsahu 2">
            <a:extLst>
              <a:ext uri="{FF2B5EF4-FFF2-40B4-BE49-F238E27FC236}">
                <a16:creationId xmlns:a16="http://schemas.microsoft.com/office/drawing/2014/main" id="{2B81172D-E204-481B-95D1-6C81375B37D5}"/>
              </a:ext>
            </a:extLst>
          </p:cNvPr>
          <p:cNvSpPr txBox="1">
            <a:spLocks/>
          </p:cNvSpPr>
          <p:nvPr/>
        </p:nvSpPr>
        <p:spPr>
          <a:xfrm>
            <a:off x="250570" y="1424622"/>
            <a:ext cx="5489830" cy="50367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Clr>
                <a:srgbClr val="14465B"/>
              </a:buClr>
              <a:buNone/>
              <a:defRPr/>
            </a:pPr>
            <a:r>
              <a:rPr lang="sk-SK" sz="2400" dirty="0" smtClean="0">
                <a:solidFill>
                  <a:srgbClr val="006E9F"/>
                </a:solidFill>
                <a:latin typeface="+mj-lt"/>
                <a:cs typeface="Segoe UI Light" panose="020B0502040204020203" pitchFamily="34" charset="0"/>
              </a:rPr>
              <a:t>Jednoodboroví študenti</a:t>
            </a:r>
            <a:endParaRPr lang="sk-SK" sz="2400" dirty="0" smtClean="0">
              <a:latin typeface="+mj-lt"/>
              <a:cs typeface="Segoe UI Light" panose="020B0502040204020203" pitchFamily="34" charset="0"/>
            </a:endParaRPr>
          </a:p>
          <a:p>
            <a:pPr marL="0" indent="0" algn="just">
              <a:lnSpc>
                <a:spcPct val="100000"/>
              </a:lnSpc>
              <a:buClr>
                <a:srgbClr val="14465B"/>
              </a:buClr>
              <a:buNone/>
              <a:defRPr/>
            </a:pPr>
            <a:endParaRPr lang="sk-SK" sz="400" dirty="0" smtClean="0">
              <a:latin typeface="+mj-lt"/>
              <a:cs typeface="Segoe UI Light" panose="020B0502040204020203" pitchFamily="34" charset="0"/>
            </a:endParaRP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400" dirty="0" smtClean="0">
                <a:latin typeface="+mj-lt"/>
                <a:cs typeface="Segoe UI Light" panose="020B0502040204020203" pitchFamily="34" charset="0"/>
              </a:rPr>
              <a:t>štátna </a:t>
            </a:r>
            <a:r>
              <a:rPr lang="sk-SK" sz="2400" dirty="0">
                <a:latin typeface="+mj-lt"/>
                <a:cs typeface="Segoe UI Light" panose="020B0502040204020203" pitchFamily="34" charset="0"/>
              </a:rPr>
              <a:t>správa a samospráva, súkromný sektor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400" dirty="0">
                <a:latin typeface="+mj-lt"/>
                <a:cs typeface="Segoe UI Light" panose="020B0502040204020203" pitchFamily="34" charset="0"/>
              </a:rPr>
              <a:t>odborné inštitúcie ochrany prírody, cestovného ruchu 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400" dirty="0">
                <a:latin typeface="+mj-lt"/>
                <a:cs typeface="Segoe UI Light" panose="020B0502040204020203" pitchFamily="34" charset="0"/>
              </a:rPr>
              <a:t>odborné inštitúcie pre územné plánovanie a rozvoj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400" dirty="0">
                <a:latin typeface="+mj-lt"/>
                <a:cs typeface="Segoe UI Light" panose="020B0502040204020203" pitchFamily="34" charset="0"/>
              </a:rPr>
              <a:t>inštitúcie využívajúce GIS pri riešení úloh zberu dát o krajine a ich spracovania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400" dirty="0">
                <a:latin typeface="+mj-lt"/>
                <a:cs typeface="Segoe UI Light" panose="020B0502040204020203" pitchFamily="34" charset="0"/>
              </a:rPr>
              <a:t>inštitúcie využívajúce IKT a zamerané na vývoj softvéru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endParaRPr lang="sk-SK" sz="2400" dirty="0">
              <a:latin typeface="+mj-lt"/>
              <a:cs typeface="Segoe UI Light" panose="020B0502040204020203" pitchFamily="34" charset="0"/>
            </a:endParaRPr>
          </a:p>
        </p:txBody>
      </p:sp>
      <p:sp>
        <p:nvSpPr>
          <p:cNvPr id="16" name="Obdĺžnik 15">
            <a:extLst>
              <a:ext uri="{FF2B5EF4-FFF2-40B4-BE49-F238E27FC236}">
                <a16:creationId xmlns:a16="http://schemas.microsoft.com/office/drawing/2014/main" id="{C722DE40-B86E-4A73-8AF7-A87EE1B374A7}"/>
              </a:ext>
            </a:extLst>
          </p:cNvPr>
          <p:cNvSpPr/>
          <p:nvPr/>
        </p:nvSpPr>
        <p:spPr>
          <a:xfrm>
            <a:off x="3599" y="214320"/>
            <a:ext cx="12201525" cy="830997"/>
          </a:xfrm>
          <a:prstGeom prst="rect">
            <a:avLst/>
          </a:prstGeom>
          <a:solidFill>
            <a:srgbClr val="085E2B"/>
          </a:solidFill>
          <a:effectLst/>
        </p:spPr>
        <p:txBody>
          <a:bodyPr wrap="squar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4800" b="1" cap="all" spc="300" dirty="0" smtClean="0">
                <a:solidFill>
                  <a:schemeClr val="bg1"/>
                </a:solidFill>
                <a:latin typeface="+mj-lt"/>
                <a:ea typeface="+mj-ea"/>
                <a:cs typeface="Segoe UI Semibold" panose="020B0702040204020203" pitchFamily="34" charset="0"/>
              </a:rPr>
              <a:t>UPLATNENIE ABSOLVENTOV</a:t>
            </a:r>
            <a:endParaRPr lang="nl-NL" sz="4800" b="1" cap="all" spc="300" dirty="0">
              <a:solidFill>
                <a:schemeClr val="bg1"/>
              </a:solidFill>
              <a:latin typeface="+mj-lt"/>
              <a:ea typeface="+mj-ea"/>
              <a:cs typeface="Segoe UI Semibold" panose="020B0702040204020203" pitchFamily="34" charset="0"/>
            </a:endParaRPr>
          </a:p>
        </p:txBody>
      </p:sp>
      <p:cxnSp>
        <p:nvCxnSpPr>
          <p:cNvPr id="17" name="Rovná spojnica 16">
            <a:extLst>
              <a:ext uri="{FF2B5EF4-FFF2-40B4-BE49-F238E27FC236}">
                <a16:creationId xmlns:a16="http://schemas.microsoft.com/office/drawing/2014/main" id="{F8221DAD-26AF-4141-8EA4-17EC91F94B50}"/>
              </a:ext>
            </a:extLst>
          </p:cNvPr>
          <p:cNvCxnSpPr>
            <a:cxnSpLocks/>
          </p:cNvCxnSpPr>
          <p:nvPr/>
        </p:nvCxnSpPr>
        <p:spPr>
          <a:xfrm>
            <a:off x="19049" y="1020042"/>
            <a:ext cx="12172951" cy="0"/>
          </a:xfrm>
          <a:prstGeom prst="line">
            <a:avLst/>
          </a:prstGeom>
          <a:ln w="60325">
            <a:solidFill>
              <a:srgbClr val="0020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ok 1" descr="Obrázok, na ktorom je grafika, symbol, logo, kruh&#10;&#10;Automaticky generovaný popis">
            <a:extLst>
              <a:ext uri="{FF2B5EF4-FFF2-40B4-BE49-F238E27FC236}">
                <a16:creationId xmlns:a16="http://schemas.microsoft.com/office/drawing/2014/main" id="{4BD7D9BD-BF7B-FCB5-788D-A7F50669F6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804" y="-5570"/>
            <a:ext cx="1138320" cy="1138320"/>
          </a:xfrm>
          <a:prstGeom prst="rect">
            <a:avLst/>
          </a:prstGeom>
        </p:spPr>
      </p:pic>
      <p:sp>
        <p:nvSpPr>
          <p:cNvPr id="12" name="Zástupný symbol obsahu 2">
            <a:extLst>
              <a:ext uri="{FF2B5EF4-FFF2-40B4-BE49-F238E27FC236}">
                <a16:creationId xmlns:a16="http://schemas.microsoft.com/office/drawing/2014/main" id="{2B81172D-E204-481B-95D1-6C81375B37D5}"/>
              </a:ext>
            </a:extLst>
          </p:cNvPr>
          <p:cNvSpPr txBox="1">
            <a:spLocks/>
          </p:cNvSpPr>
          <p:nvPr/>
        </p:nvSpPr>
        <p:spPr>
          <a:xfrm>
            <a:off x="6223000" y="1424622"/>
            <a:ext cx="5664200" cy="50367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Clr>
                <a:srgbClr val="14465B"/>
              </a:buClr>
              <a:buNone/>
              <a:defRPr/>
            </a:pPr>
            <a:r>
              <a:rPr lang="sk-SK" sz="2400" dirty="0" smtClean="0">
                <a:solidFill>
                  <a:srgbClr val="006E9F"/>
                </a:solidFill>
                <a:latin typeface="+mj-lt"/>
                <a:cs typeface="Segoe UI Light" panose="020B0502040204020203" pitchFamily="34" charset="0"/>
              </a:rPr>
              <a:t>Medziodboroví </a:t>
            </a:r>
            <a:r>
              <a:rPr lang="sk-SK" sz="2400" dirty="0" smtClean="0">
                <a:solidFill>
                  <a:srgbClr val="006E9F"/>
                </a:solidFill>
                <a:latin typeface="+mj-lt"/>
                <a:cs typeface="Segoe UI Light" panose="020B0502040204020203" pitchFamily="34" charset="0"/>
              </a:rPr>
              <a:t>študenti</a:t>
            </a:r>
            <a:endParaRPr lang="sk-SK" sz="2400" dirty="0">
              <a:latin typeface="+mj-lt"/>
              <a:cs typeface="Segoe UI Light" panose="020B0502040204020203" pitchFamily="34" charset="0"/>
            </a:endParaRPr>
          </a:p>
          <a:p>
            <a:pPr marL="0" indent="0" algn="just">
              <a:lnSpc>
                <a:spcPct val="100000"/>
              </a:lnSpc>
              <a:buClr>
                <a:srgbClr val="14465B"/>
              </a:buClr>
              <a:buNone/>
              <a:defRPr/>
            </a:pPr>
            <a:endParaRPr lang="sk-SK" sz="500" dirty="0">
              <a:latin typeface="+mj-lt"/>
              <a:cs typeface="Segoe UI Light" panose="020B0502040204020203" pitchFamily="34" charset="0"/>
            </a:endParaRP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400" dirty="0">
                <a:latin typeface="+mj-lt"/>
                <a:cs typeface="Segoe UI Light" panose="020B0502040204020203" pitchFamily="34" charset="0"/>
              </a:rPr>
              <a:t>učitelia na základných a stredných školách všetkých typov, pôsobenie aj na vysokých </a:t>
            </a:r>
            <a:r>
              <a:rPr lang="sk-SK" sz="2400" dirty="0" smtClean="0">
                <a:latin typeface="+mj-lt"/>
                <a:cs typeface="Segoe UI Light" panose="020B0502040204020203" pitchFamily="34" charset="0"/>
              </a:rPr>
              <a:t>školách</a:t>
            </a:r>
            <a:endParaRPr lang="sk-SK" sz="2400" dirty="0">
              <a:latin typeface="+mj-lt"/>
              <a:cs typeface="Segoe UI Light" panose="020B0502040204020203" pitchFamily="34" charset="0"/>
            </a:endParaRP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400" dirty="0">
                <a:latin typeface="+mj-lt"/>
                <a:cs typeface="Segoe UI Light" panose="020B0502040204020203" pitchFamily="34" charset="0"/>
              </a:rPr>
              <a:t>vedecko-výskumné ústavy a výpočtové strediská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endParaRPr lang="sk-SK" sz="2400" dirty="0">
              <a:latin typeface="+mj-lt"/>
              <a:cs typeface="Segoe UI Light" panose="020B0502040204020203" pitchFamily="34" charset="0"/>
            </a:endParaRP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endParaRPr lang="sk-SK" sz="2400" dirty="0">
              <a:latin typeface="+mj-lt"/>
              <a:cs typeface="Segoe UI Light" panose="020B0502040204020203" pitchFamily="34" charset="0"/>
            </a:endParaRPr>
          </a:p>
        </p:txBody>
      </p:sp>
      <p:cxnSp>
        <p:nvCxnSpPr>
          <p:cNvPr id="18" name="Rovná spojnica 17">
            <a:extLst>
              <a:ext uri="{FF2B5EF4-FFF2-40B4-BE49-F238E27FC236}">
                <a16:creationId xmlns:a16="http://schemas.microsoft.com/office/drawing/2014/main" id="{F8221DAD-26AF-4141-8EA4-17EC91F94B50}"/>
              </a:ext>
            </a:extLst>
          </p:cNvPr>
          <p:cNvCxnSpPr>
            <a:cxnSpLocks/>
          </p:cNvCxnSpPr>
          <p:nvPr/>
        </p:nvCxnSpPr>
        <p:spPr>
          <a:xfrm rot="16200000">
            <a:off x="3287965" y="3962017"/>
            <a:ext cx="5400000" cy="0"/>
          </a:xfrm>
          <a:prstGeom prst="line">
            <a:avLst/>
          </a:prstGeom>
          <a:ln w="38100">
            <a:solidFill>
              <a:srgbClr val="0020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07974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ástupný symbol obsahu 2">
            <a:extLst>
              <a:ext uri="{FF2B5EF4-FFF2-40B4-BE49-F238E27FC236}">
                <a16:creationId xmlns:a16="http://schemas.microsoft.com/office/drawing/2014/main" id="{2B81172D-E204-481B-95D1-6C81375B37D5}"/>
              </a:ext>
            </a:extLst>
          </p:cNvPr>
          <p:cNvSpPr txBox="1">
            <a:spLocks/>
          </p:cNvSpPr>
          <p:nvPr/>
        </p:nvSpPr>
        <p:spPr>
          <a:xfrm>
            <a:off x="157163" y="1218596"/>
            <a:ext cx="5835400" cy="42958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Clr>
                <a:srgbClr val="14465B"/>
              </a:buClr>
              <a:buNone/>
              <a:defRPr/>
            </a:pPr>
            <a:r>
              <a:rPr lang="sk-SK" sz="3200" dirty="0">
                <a:solidFill>
                  <a:srgbClr val="006E9F"/>
                </a:solidFill>
                <a:latin typeface="Arial Narrow" panose="020B0606020202030204" pitchFamily="34" charset="0"/>
                <a:cs typeface="Segoe UI Light" panose="020B0502040204020203" pitchFamily="34" charset="0"/>
              </a:rPr>
              <a:t>Klub učiteľov geografie</a:t>
            </a:r>
            <a:endParaRPr lang="sk-SK" sz="3200" dirty="0">
              <a:latin typeface="Arial Narrow" panose="020B0606020202030204" pitchFamily="34" charset="0"/>
              <a:cs typeface="Segoe UI Light" panose="020B0502040204020203" pitchFamily="34" charset="0"/>
            </a:endParaRPr>
          </a:p>
          <a:p>
            <a:pPr marL="0" indent="0" algn="just">
              <a:lnSpc>
                <a:spcPct val="100000"/>
              </a:lnSpc>
              <a:buClr>
                <a:srgbClr val="14465B"/>
              </a:buClr>
              <a:buNone/>
              <a:defRPr/>
            </a:pPr>
            <a:endParaRPr lang="sk-SK" sz="800" dirty="0">
              <a:latin typeface="Arial Narrow" panose="020B0606020202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16" name="Obdĺžnik 15">
            <a:extLst>
              <a:ext uri="{FF2B5EF4-FFF2-40B4-BE49-F238E27FC236}">
                <a16:creationId xmlns:a16="http://schemas.microsoft.com/office/drawing/2014/main" id="{C722DE40-B86E-4A73-8AF7-A87EE1B374A7}"/>
              </a:ext>
            </a:extLst>
          </p:cNvPr>
          <p:cNvSpPr/>
          <p:nvPr/>
        </p:nvSpPr>
        <p:spPr>
          <a:xfrm>
            <a:off x="3599" y="214320"/>
            <a:ext cx="12201525" cy="830997"/>
          </a:xfrm>
          <a:prstGeom prst="rect">
            <a:avLst/>
          </a:prstGeom>
          <a:solidFill>
            <a:srgbClr val="085E2B"/>
          </a:solidFill>
          <a:effectLst/>
        </p:spPr>
        <p:txBody>
          <a:bodyPr wrap="squar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4800" b="1" cap="all" spc="300" dirty="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Segoe UI Semibold" panose="020B0702040204020203" pitchFamily="34" charset="0"/>
              </a:rPr>
              <a:t>Ďalšie aktivity</a:t>
            </a:r>
            <a:endParaRPr lang="nl-NL" sz="4800" b="1" cap="all" spc="300" dirty="0">
              <a:solidFill>
                <a:schemeClr val="bg1"/>
              </a:solidFill>
              <a:latin typeface="Arial Narrow" panose="020B0606020202030204" pitchFamily="34" charset="0"/>
              <a:ea typeface="+mj-ea"/>
              <a:cs typeface="Segoe UI Semibold" panose="020B0702040204020203" pitchFamily="34" charset="0"/>
            </a:endParaRPr>
          </a:p>
        </p:txBody>
      </p:sp>
      <p:cxnSp>
        <p:nvCxnSpPr>
          <p:cNvPr id="17" name="Rovná spojnica 16">
            <a:extLst>
              <a:ext uri="{FF2B5EF4-FFF2-40B4-BE49-F238E27FC236}">
                <a16:creationId xmlns:a16="http://schemas.microsoft.com/office/drawing/2014/main" id="{F8221DAD-26AF-4141-8EA4-17EC91F94B50}"/>
              </a:ext>
            </a:extLst>
          </p:cNvPr>
          <p:cNvCxnSpPr>
            <a:cxnSpLocks/>
          </p:cNvCxnSpPr>
          <p:nvPr/>
        </p:nvCxnSpPr>
        <p:spPr>
          <a:xfrm>
            <a:off x="19049" y="1020042"/>
            <a:ext cx="12172951" cy="0"/>
          </a:xfrm>
          <a:prstGeom prst="line">
            <a:avLst/>
          </a:prstGeom>
          <a:ln w="60325">
            <a:solidFill>
              <a:srgbClr val="0020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ok 1" descr="Obrázok, na ktorom je grafika, symbol, logo, kruh&#10;&#10;Automaticky generovaný popis">
            <a:extLst>
              <a:ext uri="{FF2B5EF4-FFF2-40B4-BE49-F238E27FC236}">
                <a16:creationId xmlns:a16="http://schemas.microsoft.com/office/drawing/2014/main" id="{4BD7D9BD-BF7B-FCB5-788D-A7F50669F6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804" y="-5570"/>
            <a:ext cx="1138320" cy="1138320"/>
          </a:xfrm>
          <a:prstGeom prst="rect">
            <a:avLst/>
          </a:prstGeom>
        </p:spPr>
      </p:pic>
      <p:pic>
        <p:nvPicPr>
          <p:cNvPr id="4" name="Obrázok 3" descr="Obrázok, na ktorom je ošatenie, osoba, scéna, žena&#10;&#10;Automaticky generovaný popis">
            <a:extLst>
              <a:ext uri="{FF2B5EF4-FFF2-40B4-BE49-F238E27FC236}">
                <a16:creationId xmlns:a16="http://schemas.microsoft.com/office/drawing/2014/main" id="{CAE39CE1-D97A-3911-A146-F893F2052E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9"/>
          <a:stretch/>
        </p:blipFill>
        <p:spPr>
          <a:xfrm>
            <a:off x="157163" y="1785531"/>
            <a:ext cx="5272820" cy="1896290"/>
          </a:xfrm>
          <a:prstGeom prst="rect">
            <a:avLst/>
          </a:prstGeom>
        </p:spPr>
      </p:pic>
      <p:sp>
        <p:nvSpPr>
          <p:cNvPr id="5" name="Zástupný symbol obsahu 2">
            <a:extLst>
              <a:ext uri="{FF2B5EF4-FFF2-40B4-BE49-F238E27FC236}">
                <a16:creationId xmlns:a16="http://schemas.microsoft.com/office/drawing/2014/main" id="{3E3C2F21-2E6B-37AF-F915-9A295D2CAB6C}"/>
              </a:ext>
            </a:extLst>
          </p:cNvPr>
          <p:cNvSpPr txBox="1">
            <a:spLocks/>
          </p:cNvSpPr>
          <p:nvPr/>
        </p:nvSpPr>
        <p:spPr>
          <a:xfrm>
            <a:off x="90358" y="3727493"/>
            <a:ext cx="4681537" cy="11263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Clr>
                <a:srgbClr val="14465B"/>
              </a:buClr>
              <a:buNone/>
              <a:defRPr/>
            </a:pPr>
            <a:r>
              <a:rPr lang="sk-SK" sz="3200" dirty="0">
                <a:solidFill>
                  <a:srgbClr val="006E9F"/>
                </a:solidFill>
                <a:latin typeface="Arial Narrow" panose="020B0606020202030204" pitchFamily="34" charset="0"/>
                <a:cs typeface="Segoe UI Light" panose="020B0502040204020203" pitchFamily="34" charset="0"/>
              </a:rPr>
              <a:t>Košická pobočka Slovenskej geografickej spoločnosti</a:t>
            </a:r>
            <a:endParaRPr lang="sk-SK" sz="3200" dirty="0">
              <a:latin typeface="Arial Narrow" panose="020B0606020202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Zástupný symbol obsahu 2">
            <a:extLst>
              <a:ext uri="{FF2B5EF4-FFF2-40B4-BE49-F238E27FC236}">
                <a16:creationId xmlns:a16="http://schemas.microsoft.com/office/drawing/2014/main" id="{3569D8B5-B587-0A52-0455-9DF3445FDB19}"/>
              </a:ext>
            </a:extLst>
          </p:cNvPr>
          <p:cNvSpPr txBox="1">
            <a:spLocks/>
          </p:cNvSpPr>
          <p:nvPr/>
        </p:nvSpPr>
        <p:spPr>
          <a:xfrm>
            <a:off x="5638800" y="1218596"/>
            <a:ext cx="5428004" cy="36748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Clr>
                <a:srgbClr val="14465B"/>
              </a:buClr>
              <a:buNone/>
              <a:defRPr/>
            </a:pPr>
            <a:r>
              <a:rPr lang="sk-SK" sz="3200" dirty="0">
                <a:solidFill>
                  <a:srgbClr val="006E9F"/>
                </a:solidFill>
                <a:latin typeface="Arial Narrow" panose="020B0606020202030204" pitchFamily="34" charset="0"/>
                <a:cs typeface="Segoe UI Light" panose="020B0502040204020203" pitchFamily="34" charset="0"/>
              </a:rPr>
              <a:t>Športové a spoločenské podujatia</a:t>
            </a:r>
            <a:endParaRPr lang="sk-SK" sz="3200" dirty="0">
              <a:latin typeface="Arial Narrow" panose="020B0606020202030204" pitchFamily="34" charset="0"/>
              <a:cs typeface="Segoe UI Light" panose="020B0502040204020203" pitchFamily="34" charset="0"/>
            </a:endParaRPr>
          </a:p>
        </p:txBody>
      </p:sp>
      <p:pic>
        <p:nvPicPr>
          <p:cNvPr id="10" name="Obrázok 9" descr="Obrázok, na ktorom je osoba, ošatenie, obuv, text&#10;&#10;Automaticky generovaný popis">
            <a:extLst>
              <a:ext uri="{FF2B5EF4-FFF2-40B4-BE49-F238E27FC236}">
                <a16:creationId xmlns:a16="http://schemas.microsoft.com/office/drawing/2014/main" id="{E0E3B47B-8AAF-B3F3-0B4F-2C4C32683E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131" y="1825765"/>
            <a:ext cx="2527082" cy="2083088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FDAF6B04-4A4B-4B42-ADC4-B145493FDE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162" y="4808172"/>
            <a:ext cx="2192503" cy="1911216"/>
          </a:xfrm>
          <a:prstGeom prst="rect">
            <a:avLst/>
          </a:prstGeom>
        </p:spPr>
      </p:pic>
      <p:pic>
        <p:nvPicPr>
          <p:cNvPr id="15" name="Obrázok 14" descr="Obrázok, na ktorom je príroda, exteriér, krajina, tráva&#10;&#10;Automaticky generovaný popis">
            <a:extLst>
              <a:ext uri="{FF2B5EF4-FFF2-40B4-BE49-F238E27FC236}">
                <a16:creationId xmlns:a16="http://schemas.microsoft.com/office/drawing/2014/main" id="{426248E8-7875-43BD-47C9-2660EED620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619" y="4808172"/>
            <a:ext cx="2867524" cy="1911216"/>
          </a:xfrm>
          <a:prstGeom prst="rect">
            <a:avLst/>
          </a:prstGeom>
        </p:spPr>
      </p:pic>
      <p:pic>
        <p:nvPicPr>
          <p:cNvPr id="20" name="Obrázok 19" descr="Obrázok, na ktorom je text, futbal, lopta, kniha&#10;&#10;Automaticky generovaný popis">
            <a:extLst>
              <a:ext uri="{FF2B5EF4-FFF2-40B4-BE49-F238E27FC236}">
                <a16:creationId xmlns:a16="http://schemas.microsoft.com/office/drawing/2014/main" id="{48A0FF9D-6B8B-4EDE-B417-19091E3740A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551" y="1803112"/>
            <a:ext cx="2961158" cy="4182380"/>
          </a:xfrm>
          <a:prstGeom prst="rect">
            <a:avLst/>
          </a:prstGeom>
        </p:spPr>
      </p:pic>
      <p:pic>
        <p:nvPicPr>
          <p:cNvPr id="22" name="Obrázok 21" descr="Obrázok, na ktorom je ošatenie, osoba, obuv, šaty&#10;&#10;Automaticky generovaný popis">
            <a:extLst>
              <a:ext uri="{FF2B5EF4-FFF2-40B4-BE49-F238E27FC236}">
                <a16:creationId xmlns:a16="http://schemas.microsoft.com/office/drawing/2014/main" id="{B4432722-883B-D4FC-E8D1-3D37D9BCD46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951079"/>
            <a:ext cx="3162182" cy="289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9410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Rovná spojnica 6">
            <a:extLst>
              <a:ext uri="{FF2B5EF4-FFF2-40B4-BE49-F238E27FC236}">
                <a16:creationId xmlns:a16="http://schemas.microsoft.com/office/drawing/2014/main" id="{C9625CEA-B349-47F5-850B-186AA5D7D4DD}"/>
              </a:ext>
            </a:extLst>
          </p:cNvPr>
          <p:cNvCxnSpPr/>
          <p:nvPr/>
        </p:nvCxnSpPr>
        <p:spPr>
          <a:xfrm>
            <a:off x="19049" y="1350242"/>
            <a:ext cx="12172951" cy="0"/>
          </a:xfrm>
          <a:prstGeom prst="line">
            <a:avLst/>
          </a:prstGeom>
          <a:ln w="6032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dĺžnik 18">
            <a:extLst>
              <a:ext uri="{FF2B5EF4-FFF2-40B4-BE49-F238E27FC236}">
                <a16:creationId xmlns:a16="http://schemas.microsoft.com/office/drawing/2014/main" id="{9725B087-ED2E-484B-A3CC-160A01E709AC}"/>
              </a:ext>
            </a:extLst>
          </p:cNvPr>
          <p:cNvSpPr/>
          <p:nvPr/>
        </p:nvSpPr>
        <p:spPr>
          <a:xfrm>
            <a:off x="19048" y="5917861"/>
            <a:ext cx="12201525" cy="895496"/>
          </a:xfrm>
          <a:prstGeom prst="rect">
            <a:avLst/>
          </a:prstGeom>
          <a:solidFill>
            <a:srgbClr val="085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0" name="Obdĺžnik 19">
            <a:extLst>
              <a:ext uri="{FF2B5EF4-FFF2-40B4-BE49-F238E27FC236}">
                <a16:creationId xmlns:a16="http://schemas.microsoft.com/office/drawing/2014/main" id="{9725B087-ED2E-484B-A3CC-160A01E709AC}"/>
              </a:ext>
            </a:extLst>
          </p:cNvPr>
          <p:cNvSpPr/>
          <p:nvPr/>
        </p:nvSpPr>
        <p:spPr>
          <a:xfrm>
            <a:off x="19048" y="5874915"/>
            <a:ext cx="12201525" cy="938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bdĺžnik 24">
            <a:extLst>
              <a:ext uri="{FF2B5EF4-FFF2-40B4-BE49-F238E27FC236}">
                <a16:creationId xmlns:a16="http://schemas.microsoft.com/office/drawing/2014/main" id="{71D04EB8-D38F-4218-937A-2EE2CA2E9CBC}"/>
              </a:ext>
            </a:extLst>
          </p:cNvPr>
          <p:cNvSpPr/>
          <p:nvPr/>
        </p:nvSpPr>
        <p:spPr>
          <a:xfrm>
            <a:off x="146325" y="6084775"/>
            <a:ext cx="88187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266700"/>
            <a:r>
              <a:rPr lang="sk-SK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UNIVERZITA PAVLA JOZEFA ŠAFÁRIKA V KOŠICIACH </a:t>
            </a:r>
          </a:p>
          <a:p>
            <a:pPr lvl="0" defTabSz="266700"/>
            <a:r>
              <a:rPr lang="sk-SK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PRÍRODOVEDECKÁ FAKULTA </a:t>
            </a:r>
            <a:r>
              <a:rPr lang="sk-SK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|</a:t>
            </a:r>
            <a:r>
              <a:rPr lang="sk-SK" dirty="0">
                <a:solidFill>
                  <a:schemeClr val="bg1"/>
                </a:solidFill>
              </a:rPr>
              <a:t>   </a:t>
            </a:r>
            <a:r>
              <a:rPr lang="sk-SK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ÚSTAV GEOGRAFIE</a:t>
            </a:r>
          </a:p>
        </p:txBody>
      </p:sp>
      <p:pic>
        <p:nvPicPr>
          <p:cNvPr id="27" name="Obrázok 26" descr="D:\škola\moje publikácie\2018_regionalstatistics\logopfupjscb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34" b="96966" l="966" r="97655">
                        <a14:foregroundMark x1="26345" y1="6483" x2="1241" y2="53931"/>
                        <a14:foregroundMark x1="2207" y1="53379" x2="31034" y2="94897"/>
                        <a14:foregroundMark x1="30621" y1="95310" x2="83172" y2="84966"/>
                        <a14:foregroundMark x1="84552" y1="85793" x2="88000" y2="17655"/>
                        <a14:foregroundMark x1="93517" y1="27172" x2="97793" y2="59448"/>
                        <a14:foregroundMark x1="85793" y1="16414" x2="25931" y2="7724"/>
                        <a14:foregroundMark x1="37517" y1="3034" x2="62069" y2="3034"/>
                        <a14:foregroundMark x1="52138" y1="23724" x2="78483" y2="49103"/>
                        <a14:foregroundMark x1="53379" y1="33655" x2="68966" y2="75862"/>
                        <a14:foregroundMark x1="75862" y1="51724" x2="32828" y2="61241"/>
                        <a14:foregroundMark x1="32276" y1="82345" x2="46069" y2="422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9664" y="5978937"/>
            <a:ext cx="791876" cy="791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Obrázok 29"/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3" t="20009" r="81292" b="20186"/>
          <a:stretch/>
        </p:blipFill>
        <p:spPr>
          <a:xfrm>
            <a:off x="9400006" y="5994661"/>
            <a:ext cx="745928" cy="741896"/>
          </a:xfrm>
          <a:prstGeom prst="rect">
            <a:avLst/>
          </a:prstGeom>
        </p:spPr>
      </p:pic>
      <p:pic>
        <p:nvPicPr>
          <p:cNvPr id="34" name="Picture 31">
            <a:extLst>
              <a:ext uri="{FF2B5EF4-FFF2-40B4-BE49-F238E27FC236}">
                <a16:creationId xmlns:a16="http://schemas.microsoft.com/office/drawing/2014/main" id="{77E1E941-8D95-447A-9674-75FE0AC91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77582" y="5988350"/>
            <a:ext cx="822318" cy="786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Obrázok 34">
            <a:extLst>
              <a:ext uri="{FF2B5EF4-FFF2-40B4-BE49-F238E27FC236}">
                <a16:creationId xmlns:a16="http://schemas.microsoft.com/office/drawing/2014/main" id="{378A2D6C-E501-49CE-8DE1-6F8C5709795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162" r="-312" b="5096"/>
          <a:stretch/>
        </p:blipFill>
        <p:spPr>
          <a:xfrm>
            <a:off x="19049" y="1416346"/>
            <a:ext cx="12230099" cy="4438354"/>
          </a:xfrm>
          <a:prstGeom prst="rect">
            <a:avLst/>
          </a:prstGeom>
        </p:spPr>
      </p:pic>
      <p:grpSp>
        <p:nvGrpSpPr>
          <p:cNvPr id="36" name="Skupina 35">
            <a:extLst>
              <a:ext uri="{FF2B5EF4-FFF2-40B4-BE49-F238E27FC236}">
                <a16:creationId xmlns:a16="http://schemas.microsoft.com/office/drawing/2014/main" id="{D82D859C-F40F-4006-911D-C852C40DD4FC}"/>
              </a:ext>
            </a:extLst>
          </p:cNvPr>
          <p:cNvGrpSpPr/>
          <p:nvPr/>
        </p:nvGrpSpPr>
        <p:grpSpPr>
          <a:xfrm>
            <a:off x="1" y="3271196"/>
            <a:ext cx="8232182" cy="1296000"/>
            <a:chOff x="-83977" y="2919458"/>
            <a:chExt cx="8232182" cy="1296000"/>
          </a:xfrm>
        </p:grpSpPr>
        <p:grpSp>
          <p:nvGrpSpPr>
            <p:cNvPr id="37" name="Skupina 36">
              <a:extLst>
                <a:ext uri="{FF2B5EF4-FFF2-40B4-BE49-F238E27FC236}">
                  <a16:creationId xmlns:a16="http://schemas.microsoft.com/office/drawing/2014/main" id="{BA7BC132-BFC5-4087-A56D-09D6FFBA64E3}"/>
                </a:ext>
              </a:extLst>
            </p:cNvPr>
            <p:cNvGrpSpPr/>
            <p:nvPr/>
          </p:nvGrpSpPr>
          <p:grpSpPr>
            <a:xfrm>
              <a:off x="-83977" y="2919458"/>
              <a:ext cx="8172000" cy="1296000"/>
              <a:chOff x="-83977" y="2919458"/>
              <a:chExt cx="8172000" cy="1296000"/>
            </a:xfrm>
          </p:grpSpPr>
          <p:sp>
            <p:nvSpPr>
              <p:cNvPr id="39" name="Obdĺžnik 38">
                <a:extLst>
                  <a:ext uri="{FF2B5EF4-FFF2-40B4-BE49-F238E27FC236}">
                    <a16:creationId xmlns:a16="http://schemas.microsoft.com/office/drawing/2014/main" id="{EC521153-F2DD-4DEE-A71A-14D52BAF16BF}"/>
                  </a:ext>
                </a:extLst>
              </p:cNvPr>
              <p:cNvSpPr/>
              <p:nvPr/>
            </p:nvSpPr>
            <p:spPr>
              <a:xfrm>
                <a:off x="-83977" y="2919458"/>
                <a:ext cx="8172000" cy="1296000"/>
              </a:xfrm>
              <a:prstGeom prst="rect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k-SK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BlokTextu 39">
                <a:extLst>
                  <a:ext uri="{FF2B5EF4-FFF2-40B4-BE49-F238E27FC236}">
                    <a16:creationId xmlns:a16="http://schemas.microsoft.com/office/drawing/2014/main" id="{BEF422E0-63F0-4399-85A6-CBA1A7FB00EC}"/>
                  </a:ext>
                </a:extLst>
              </p:cNvPr>
              <p:cNvSpPr txBox="1"/>
              <p:nvPr/>
            </p:nvSpPr>
            <p:spPr>
              <a:xfrm>
                <a:off x="62347" y="3052329"/>
                <a:ext cx="7892775" cy="1044000"/>
              </a:xfrm>
              <a:prstGeom prst="rect">
                <a:avLst/>
              </a:prstGeom>
              <a:solidFill>
                <a:srgbClr val="189C41"/>
              </a:solidFill>
              <a:ln>
                <a:noFill/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k-SK" sz="3600" b="1" i="0" u="none" strike="noStrike" kern="1000" cap="none" spc="-3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8" name="Obdĺžnik 37">
              <a:extLst>
                <a:ext uri="{FF2B5EF4-FFF2-40B4-BE49-F238E27FC236}">
                  <a16:creationId xmlns:a16="http://schemas.microsoft.com/office/drawing/2014/main" id="{F8BF107A-86E5-487D-81D3-1C3D80EB37D0}"/>
                </a:ext>
              </a:extLst>
            </p:cNvPr>
            <p:cNvSpPr/>
            <p:nvPr/>
          </p:nvSpPr>
          <p:spPr>
            <a:xfrm>
              <a:off x="176622" y="3153672"/>
              <a:ext cx="7971583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spcAft>
                  <a:spcPts val="600"/>
                </a:spcAft>
              </a:pPr>
              <a:r>
                <a:rPr lang="sk-SK" sz="4500" kern="10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Light" panose="020B0502040204020203" pitchFamily="34" charset="0"/>
                  <a:cs typeface="Segoe UI Light" panose="020B0502040204020203" pitchFamily="34" charset="0"/>
                </a:rPr>
                <a:t>Ďakujeme za pozornosť</a:t>
              </a:r>
              <a:endParaRPr kumimoji="0" lang="sk-SK" sz="2800" b="0" i="0" u="none" strike="noStrike" kern="10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endParaRPr>
            </a:p>
          </p:txBody>
        </p:sp>
      </p:grpSp>
      <p:cxnSp>
        <p:nvCxnSpPr>
          <p:cNvPr id="41" name="Rovná spojnica 40">
            <a:extLst>
              <a:ext uri="{FF2B5EF4-FFF2-40B4-BE49-F238E27FC236}">
                <a16:creationId xmlns:a16="http://schemas.microsoft.com/office/drawing/2014/main" id="{C9625CEA-B349-47F5-850B-186AA5D7D4DD}"/>
              </a:ext>
            </a:extLst>
          </p:cNvPr>
          <p:cNvCxnSpPr/>
          <p:nvPr/>
        </p:nvCxnSpPr>
        <p:spPr>
          <a:xfrm>
            <a:off x="19049" y="1350242"/>
            <a:ext cx="12172951" cy="0"/>
          </a:xfrm>
          <a:prstGeom prst="line">
            <a:avLst/>
          </a:prstGeom>
          <a:ln w="6032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bdĺžnik 20">
            <a:extLst>
              <a:ext uri="{FF2B5EF4-FFF2-40B4-BE49-F238E27FC236}">
                <a16:creationId xmlns:a16="http://schemas.microsoft.com/office/drawing/2014/main" id="{9725B087-ED2E-484B-A3CC-160A01E709AC}"/>
              </a:ext>
            </a:extLst>
          </p:cNvPr>
          <p:cNvSpPr/>
          <p:nvPr/>
        </p:nvSpPr>
        <p:spPr>
          <a:xfrm>
            <a:off x="-9525" y="62737"/>
            <a:ext cx="12201525" cy="1267289"/>
          </a:xfrm>
          <a:prstGeom prst="rect">
            <a:avLst/>
          </a:prstGeom>
          <a:solidFill>
            <a:srgbClr val="085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21932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59995" y="1021941"/>
            <a:ext cx="8610661" cy="662260"/>
          </a:xfrm>
        </p:spPr>
        <p:txBody>
          <a:bodyPr>
            <a:normAutofit/>
          </a:bodyPr>
          <a:lstStyle/>
          <a:p>
            <a:r>
              <a:rPr lang="sk-SK" dirty="0"/>
              <a:t>Prírodovedecká fakulta</a:t>
            </a:r>
          </a:p>
        </p:txBody>
      </p:sp>
      <p:pic>
        <p:nvPicPr>
          <p:cNvPr id="16" name="Zástupný objekt pre obsah 15" descr="Obrázok, na ktorom je písmo, kruh, logo, grafika&#10;&#10;Automaticky generovaný popis">
            <a:extLst>
              <a:ext uri="{FF2B5EF4-FFF2-40B4-BE49-F238E27FC236}">
                <a16:creationId xmlns:a16="http://schemas.microsoft.com/office/drawing/2014/main" id="{598F3312-091C-300C-CD3D-C7C99AFA8F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7"/>
          <a:stretch/>
        </p:blipFill>
        <p:spPr>
          <a:xfrm>
            <a:off x="1" y="609293"/>
            <a:ext cx="1414712" cy="1375558"/>
          </a:xfrm>
        </p:spPr>
      </p:pic>
      <p:sp>
        <p:nvSpPr>
          <p:cNvPr id="19" name="Obdĺžnik 18"/>
          <p:cNvSpPr/>
          <p:nvPr/>
        </p:nvSpPr>
        <p:spPr>
          <a:xfrm>
            <a:off x="10569388" y="609292"/>
            <a:ext cx="1622612" cy="1380873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7" name="AutoShape 2">
            <a:extLst>
              <a:ext uri="{FF2B5EF4-FFF2-40B4-BE49-F238E27FC236}">
                <a16:creationId xmlns:a16="http://schemas.microsoft.com/office/drawing/2014/main" id="{6B721C6E-5B8A-9166-83D1-9C7BD4E8A711}"/>
              </a:ext>
            </a:extLst>
          </p:cNvPr>
          <p:cNvSpPr/>
          <p:nvPr/>
        </p:nvSpPr>
        <p:spPr>
          <a:xfrm>
            <a:off x="4266573" y="3061758"/>
            <a:ext cx="1722565" cy="3544526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22" name="AutoShape 4">
            <a:extLst>
              <a:ext uri="{FF2B5EF4-FFF2-40B4-BE49-F238E27FC236}">
                <a16:creationId xmlns:a16="http://schemas.microsoft.com/office/drawing/2014/main" id="{0462D5CE-6FF6-933A-C57C-B22DD8429D8A}"/>
              </a:ext>
            </a:extLst>
          </p:cNvPr>
          <p:cNvSpPr/>
          <p:nvPr/>
        </p:nvSpPr>
        <p:spPr>
          <a:xfrm>
            <a:off x="6164893" y="3061757"/>
            <a:ext cx="1722565" cy="3544527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23" name="AutoShape 8">
            <a:extLst>
              <a:ext uri="{FF2B5EF4-FFF2-40B4-BE49-F238E27FC236}">
                <a16:creationId xmlns:a16="http://schemas.microsoft.com/office/drawing/2014/main" id="{810B23ED-B669-AD23-2087-E6E96F2FE040}"/>
              </a:ext>
            </a:extLst>
          </p:cNvPr>
          <p:cNvSpPr/>
          <p:nvPr/>
        </p:nvSpPr>
        <p:spPr>
          <a:xfrm>
            <a:off x="8052490" y="3061757"/>
            <a:ext cx="1722565" cy="3544527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24" name="AutoShape 12">
            <a:extLst>
              <a:ext uri="{FF2B5EF4-FFF2-40B4-BE49-F238E27FC236}">
                <a16:creationId xmlns:a16="http://schemas.microsoft.com/office/drawing/2014/main" id="{365C7A49-7BEA-26AE-A312-0C9D77243319}"/>
              </a:ext>
            </a:extLst>
          </p:cNvPr>
          <p:cNvSpPr/>
          <p:nvPr/>
        </p:nvSpPr>
        <p:spPr>
          <a:xfrm>
            <a:off x="466547" y="3061758"/>
            <a:ext cx="1722565" cy="3544526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25" name="AutoShape 14">
            <a:extLst>
              <a:ext uri="{FF2B5EF4-FFF2-40B4-BE49-F238E27FC236}">
                <a16:creationId xmlns:a16="http://schemas.microsoft.com/office/drawing/2014/main" id="{C4C2CB70-6127-C1C3-B7E0-6648D7DA50CA}"/>
              </a:ext>
            </a:extLst>
          </p:cNvPr>
          <p:cNvSpPr/>
          <p:nvPr/>
        </p:nvSpPr>
        <p:spPr>
          <a:xfrm>
            <a:off x="2364867" y="3061757"/>
            <a:ext cx="1722565" cy="3544527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26" name="AutoShape 16">
            <a:extLst>
              <a:ext uri="{FF2B5EF4-FFF2-40B4-BE49-F238E27FC236}">
                <a16:creationId xmlns:a16="http://schemas.microsoft.com/office/drawing/2014/main" id="{DB298976-559C-9102-A943-0F66087C32CD}"/>
              </a:ext>
            </a:extLst>
          </p:cNvPr>
          <p:cNvSpPr/>
          <p:nvPr/>
        </p:nvSpPr>
        <p:spPr>
          <a:xfrm>
            <a:off x="9971095" y="3061757"/>
            <a:ext cx="1722565" cy="3544527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27" name="Picture 17">
            <a:extLst>
              <a:ext uri="{FF2B5EF4-FFF2-40B4-BE49-F238E27FC236}">
                <a16:creationId xmlns:a16="http://schemas.microsoft.com/office/drawing/2014/main" id="{E7570E6E-208D-8460-5FFD-D875ED20864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71096" y="2140858"/>
            <a:ext cx="1722435" cy="2688722"/>
          </a:xfrm>
          <a:prstGeom prst="rect">
            <a:avLst/>
          </a:prstGeom>
        </p:spPr>
      </p:pic>
      <p:sp>
        <p:nvSpPr>
          <p:cNvPr id="28" name="TextBox 18">
            <a:extLst>
              <a:ext uri="{FF2B5EF4-FFF2-40B4-BE49-F238E27FC236}">
                <a16:creationId xmlns:a16="http://schemas.microsoft.com/office/drawing/2014/main" id="{F4EC4DF7-7C1A-CFA3-9EBA-0E7DB133C14F}"/>
              </a:ext>
            </a:extLst>
          </p:cNvPr>
          <p:cNvSpPr txBox="1"/>
          <p:nvPr/>
        </p:nvSpPr>
        <p:spPr>
          <a:xfrm>
            <a:off x="486831" y="6066751"/>
            <a:ext cx="1702281" cy="4893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0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200" b="0" i="0" u="none" strike="noStrike" kern="1200" cap="none" spc="133" normalizeH="0" baseline="0" noProof="0" dirty="0">
                <a:ln>
                  <a:noFill/>
                </a:ln>
                <a:solidFill>
                  <a:srgbClr val="085E2B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Ústav biologických a ekologických vied</a:t>
            </a:r>
            <a:endParaRPr kumimoji="0" lang="sk-SK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29" name="TextBox 19">
            <a:extLst>
              <a:ext uri="{FF2B5EF4-FFF2-40B4-BE49-F238E27FC236}">
                <a16:creationId xmlns:a16="http://schemas.microsoft.com/office/drawing/2014/main" id="{EA604026-C86F-294B-837E-45D5672E6880}"/>
              </a:ext>
            </a:extLst>
          </p:cNvPr>
          <p:cNvSpPr txBox="1"/>
          <p:nvPr/>
        </p:nvSpPr>
        <p:spPr>
          <a:xfrm>
            <a:off x="2385152" y="6066752"/>
            <a:ext cx="1611835" cy="488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0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200" b="0" i="0" u="none" strike="noStrike" kern="1200" cap="none" spc="133" normalizeH="0" baseline="0" noProof="0" dirty="0">
                <a:ln>
                  <a:noFill/>
                </a:ln>
                <a:solidFill>
                  <a:srgbClr val="085E2B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Ústav fyzikálnych vied</a:t>
            </a:r>
          </a:p>
        </p:txBody>
      </p:sp>
      <p:sp>
        <p:nvSpPr>
          <p:cNvPr id="30" name="TextBox 20">
            <a:extLst>
              <a:ext uri="{FF2B5EF4-FFF2-40B4-BE49-F238E27FC236}">
                <a16:creationId xmlns:a16="http://schemas.microsoft.com/office/drawing/2014/main" id="{0BB5AE9A-64FB-C437-C7FE-7A5C1931AF09}"/>
              </a:ext>
            </a:extLst>
          </p:cNvPr>
          <p:cNvSpPr txBox="1"/>
          <p:nvPr/>
        </p:nvSpPr>
        <p:spPr>
          <a:xfrm>
            <a:off x="4321872" y="6066751"/>
            <a:ext cx="1611835" cy="488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0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200" b="0" i="0" u="none" strike="noStrike" kern="1200" cap="none" spc="133" normalizeH="0" baseline="0" noProof="0" dirty="0">
                <a:ln>
                  <a:noFill/>
                </a:ln>
                <a:solidFill>
                  <a:srgbClr val="085E2B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Ústav chemických vied</a:t>
            </a:r>
            <a:endParaRPr kumimoji="0" lang="en-US" sz="1200" b="0" i="0" u="none" strike="noStrike" kern="1200" cap="none" spc="133" normalizeH="0" baseline="0" noProof="0" dirty="0">
              <a:ln>
                <a:noFill/>
              </a:ln>
              <a:solidFill>
                <a:srgbClr val="085E2B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1" name="TextBox 21">
            <a:extLst>
              <a:ext uri="{FF2B5EF4-FFF2-40B4-BE49-F238E27FC236}">
                <a16:creationId xmlns:a16="http://schemas.microsoft.com/office/drawing/2014/main" id="{5C7DAB35-0D6B-1610-26AB-776F443AE572}"/>
              </a:ext>
            </a:extLst>
          </p:cNvPr>
          <p:cNvSpPr txBox="1"/>
          <p:nvPr/>
        </p:nvSpPr>
        <p:spPr>
          <a:xfrm>
            <a:off x="6185178" y="6066751"/>
            <a:ext cx="1611835" cy="488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0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200" b="0" i="0" u="none" strike="noStrike" kern="1200" cap="none" spc="133" normalizeH="0" baseline="0" noProof="0" dirty="0">
                <a:ln>
                  <a:noFill/>
                </a:ln>
                <a:solidFill>
                  <a:srgbClr val="085E2B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Ústav </a:t>
            </a:r>
            <a:br>
              <a:rPr kumimoji="0" lang="sk-SK" sz="1200" b="0" i="0" u="none" strike="noStrike" kern="1200" cap="none" spc="133" normalizeH="0" baseline="0" noProof="0" dirty="0">
                <a:ln>
                  <a:noFill/>
                </a:ln>
                <a:solidFill>
                  <a:srgbClr val="085E2B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</a:br>
            <a:r>
              <a:rPr kumimoji="0" lang="sk-SK" sz="1200" b="0" i="0" u="none" strike="noStrike" kern="1200" cap="none" spc="133" normalizeH="0" baseline="0" noProof="0" dirty="0">
                <a:ln>
                  <a:noFill/>
                </a:ln>
                <a:solidFill>
                  <a:srgbClr val="085E2B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informatiky</a:t>
            </a:r>
            <a:endParaRPr kumimoji="0" lang="en-US" sz="1200" b="0" i="0" u="none" strike="noStrike" kern="1200" cap="none" spc="133" normalizeH="0" baseline="0" noProof="0" dirty="0">
              <a:ln>
                <a:noFill/>
              </a:ln>
              <a:solidFill>
                <a:srgbClr val="085E2B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2" name="TextBox 22">
            <a:extLst>
              <a:ext uri="{FF2B5EF4-FFF2-40B4-BE49-F238E27FC236}">
                <a16:creationId xmlns:a16="http://schemas.microsoft.com/office/drawing/2014/main" id="{A0D70D1B-4DD4-E9A5-0385-FBD91698A003}"/>
              </a:ext>
            </a:extLst>
          </p:cNvPr>
          <p:cNvSpPr txBox="1"/>
          <p:nvPr/>
        </p:nvSpPr>
        <p:spPr>
          <a:xfrm>
            <a:off x="8104234" y="6065476"/>
            <a:ext cx="1611835" cy="488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0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200" b="0" i="0" u="none" strike="noStrike" kern="1200" cap="none" spc="133" normalizeH="0" baseline="0" noProof="0" dirty="0">
                <a:ln>
                  <a:noFill/>
                </a:ln>
                <a:solidFill>
                  <a:srgbClr val="085E2B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Ústav </a:t>
            </a:r>
            <a:br>
              <a:rPr kumimoji="0" lang="sk-SK" sz="1200" b="0" i="0" u="none" strike="noStrike" kern="1200" cap="none" spc="133" normalizeH="0" baseline="0" noProof="0" dirty="0">
                <a:ln>
                  <a:noFill/>
                </a:ln>
                <a:solidFill>
                  <a:srgbClr val="085E2B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</a:br>
            <a:r>
              <a:rPr kumimoji="0" lang="sk-SK" sz="1200" b="0" i="0" u="none" strike="noStrike" kern="1200" cap="none" spc="133" normalizeH="0" baseline="0" noProof="0" dirty="0">
                <a:ln>
                  <a:noFill/>
                </a:ln>
                <a:solidFill>
                  <a:srgbClr val="085E2B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geografie</a:t>
            </a:r>
            <a:endParaRPr kumimoji="0" lang="en-US" sz="1200" b="0" i="0" u="none" strike="noStrike" kern="1200" cap="none" spc="133" normalizeH="0" baseline="0" noProof="0" dirty="0">
              <a:ln>
                <a:noFill/>
              </a:ln>
              <a:solidFill>
                <a:srgbClr val="085E2B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3" name="TextBox 23">
            <a:extLst>
              <a:ext uri="{FF2B5EF4-FFF2-40B4-BE49-F238E27FC236}">
                <a16:creationId xmlns:a16="http://schemas.microsoft.com/office/drawing/2014/main" id="{73AC06E9-B4CC-93B0-351B-125C84BA5900}"/>
              </a:ext>
            </a:extLst>
          </p:cNvPr>
          <p:cNvSpPr txBox="1"/>
          <p:nvPr/>
        </p:nvSpPr>
        <p:spPr>
          <a:xfrm>
            <a:off x="10026395" y="6065476"/>
            <a:ext cx="1611835" cy="488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0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200" b="0" i="0" u="none" strike="noStrike" kern="1200" cap="none" spc="133" normalizeH="0" baseline="0" noProof="0" dirty="0">
                <a:ln>
                  <a:noFill/>
                </a:ln>
                <a:solidFill>
                  <a:srgbClr val="085E2B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Ústav </a:t>
            </a:r>
            <a:br>
              <a:rPr kumimoji="0" lang="sk-SK" sz="1200" b="0" i="0" u="none" strike="noStrike" kern="1200" cap="none" spc="133" normalizeH="0" baseline="0" noProof="0" dirty="0">
                <a:ln>
                  <a:noFill/>
                </a:ln>
                <a:solidFill>
                  <a:srgbClr val="085E2B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</a:br>
            <a:r>
              <a:rPr kumimoji="0" lang="sk-SK" sz="1200" b="0" i="0" u="none" strike="noStrike" kern="1200" cap="none" spc="133" normalizeH="0" baseline="0" noProof="0" dirty="0">
                <a:ln>
                  <a:noFill/>
                </a:ln>
                <a:solidFill>
                  <a:srgbClr val="085E2B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matematiky</a:t>
            </a:r>
            <a:endParaRPr kumimoji="0" lang="en-US" sz="1200" b="0" i="0" u="none" strike="noStrike" kern="1200" cap="none" spc="133" normalizeH="0" baseline="0" noProof="0" dirty="0">
              <a:ln>
                <a:noFill/>
              </a:ln>
              <a:solidFill>
                <a:srgbClr val="085E2B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34" name="Picture 3">
            <a:extLst>
              <a:ext uri="{FF2B5EF4-FFF2-40B4-BE49-F238E27FC236}">
                <a16:creationId xmlns:a16="http://schemas.microsoft.com/office/drawing/2014/main" id="{F2D952EA-8859-2622-2675-60FAF3894EB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66573" y="2140858"/>
            <a:ext cx="1722435" cy="2688722"/>
          </a:xfrm>
          <a:prstGeom prst="rect">
            <a:avLst/>
          </a:prstGeom>
        </p:spPr>
      </p:pic>
      <p:pic>
        <p:nvPicPr>
          <p:cNvPr id="35" name="Picture 5">
            <a:extLst>
              <a:ext uri="{FF2B5EF4-FFF2-40B4-BE49-F238E27FC236}">
                <a16:creationId xmlns:a16="http://schemas.microsoft.com/office/drawing/2014/main" id="{0930BDE7-CA06-E86B-DEE9-74550C08A9A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65022" y="2140858"/>
            <a:ext cx="1722435" cy="2688722"/>
          </a:xfrm>
          <a:prstGeom prst="rect">
            <a:avLst/>
          </a:prstGeom>
        </p:spPr>
      </p:pic>
      <p:pic>
        <p:nvPicPr>
          <p:cNvPr id="36" name="Picture 13">
            <a:extLst>
              <a:ext uri="{FF2B5EF4-FFF2-40B4-BE49-F238E27FC236}">
                <a16:creationId xmlns:a16="http://schemas.microsoft.com/office/drawing/2014/main" id="{DB402422-79B7-C5FA-4CBA-8F75057A45F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6547" y="2140858"/>
            <a:ext cx="1722435" cy="2688722"/>
          </a:xfrm>
          <a:prstGeom prst="rect">
            <a:avLst/>
          </a:prstGeom>
        </p:spPr>
      </p:pic>
      <p:pic>
        <p:nvPicPr>
          <p:cNvPr id="37" name="Obrázok 36">
            <a:extLst>
              <a:ext uri="{FF2B5EF4-FFF2-40B4-BE49-F238E27FC236}">
                <a16:creationId xmlns:a16="http://schemas.microsoft.com/office/drawing/2014/main" id="{6246D668-C462-8F4E-976F-B907CBDFD22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5249" y="2133819"/>
            <a:ext cx="1729806" cy="2695761"/>
          </a:xfrm>
          <a:prstGeom prst="rect">
            <a:avLst/>
          </a:prstGeom>
        </p:spPr>
      </p:pic>
      <p:pic>
        <p:nvPicPr>
          <p:cNvPr id="38" name="Obrázok 37">
            <a:extLst>
              <a:ext uri="{FF2B5EF4-FFF2-40B4-BE49-F238E27FC236}">
                <a16:creationId xmlns:a16="http://schemas.microsoft.com/office/drawing/2014/main" id="{EFA7D1B9-2E10-EFC3-B380-D010A899D75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5989" y="2132078"/>
            <a:ext cx="1721444" cy="2808473"/>
          </a:xfrm>
          <a:prstGeom prst="rect">
            <a:avLst/>
          </a:prstGeom>
        </p:spPr>
      </p:pic>
      <p:pic>
        <p:nvPicPr>
          <p:cNvPr id="41" name="Obrázok 40" descr="Obrázok, na ktorom je písmo, grafika, text, typografia&#10;&#10;Automaticky generovaný popis">
            <a:extLst>
              <a:ext uri="{FF2B5EF4-FFF2-40B4-BE49-F238E27FC236}">
                <a16:creationId xmlns:a16="http://schemas.microsoft.com/office/drawing/2014/main" id="{4EFDB19B-72DD-5DA7-E43B-EE450B46C63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54" b="6612"/>
          <a:stretch/>
        </p:blipFill>
        <p:spPr>
          <a:xfrm>
            <a:off x="922416" y="5143693"/>
            <a:ext cx="824957" cy="767050"/>
          </a:xfrm>
          <a:prstGeom prst="rect">
            <a:avLst/>
          </a:prstGeom>
        </p:spPr>
      </p:pic>
      <p:pic>
        <p:nvPicPr>
          <p:cNvPr id="43" name="Obrázok 42" descr="Obrázok, na ktorom je písmo, grafika, text, typografia&#10;&#10;Automaticky generovaný popis">
            <a:extLst>
              <a:ext uri="{FF2B5EF4-FFF2-40B4-BE49-F238E27FC236}">
                <a16:creationId xmlns:a16="http://schemas.microsoft.com/office/drawing/2014/main" id="{08FBAE16-ACA3-311C-99AA-C99EF1B974D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26" b="-14348"/>
          <a:stretch/>
        </p:blipFill>
        <p:spPr>
          <a:xfrm>
            <a:off x="2833507" y="5116547"/>
            <a:ext cx="782995" cy="827068"/>
          </a:xfrm>
          <a:prstGeom prst="rect">
            <a:avLst/>
          </a:prstGeom>
        </p:spPr>
      </p:pic>
      <p:pic>
        <p:nvPicPr>
          <p:cNvPr id="45" name="Obrázok 44" descr="Obrázok, na ktorom je písmo, grafika, dizajn&#10;&#10;Automaticky generovaný popis">
            <a:extLst>
              <a:ext uri="{FF2B5EF4-FFF2-40B4-BE49-F238E27FC236}">
                <a16:creationId xmlns:a16="http://schemas.microsoft.com/office/drawing/2014/main" id="{53E5ED6D-8AF5-08D8-34F2-529DB9E6A92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8300" b="-6311"/>
          <a:stretch/>
        </p:blipFill>
        <p:spPr>
          <a:xfrm>
            <a:off x="4743388" y="5168367"/>
            <a:ext cx="743012" cy="755507"/>
          </a:xfrm>
          <a:prstGeom prst="rect">
            <a:avLst/>
          </a:prstGeom>
        </p:spPr>
      </p:pic>
      <p:pic>
        <p:nvPicPr>
          <p:cNvPr id="47" name="Obrázok 46" descr="Obrázok, na ktorom je písmo, grafika, grafický dizajn, text&#10;&#10;Automaticky generovaný popis">
            <a:extLst>
              <a:ext uri="{FF2B5EF4-FFF2-40B4-BE49-F238E27FC236}">
                <a16:creationId xmlns:a16="http://schemas.microsoft.com/office/drawing/2014/main" id="{01DD8A15-CAD7-1155-E3BF-4BA792AADDB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5" t="1344" r="71205" b="-6281"/>
          <a:stretch/>
        </p:blipFill>
        <p:spPr>
          <a:xfrm>
            <a:off x="6667927" y="5200658"/>
            <a:ext cx="743286" cy="723216"/>
          </a:xfrm>
          <a:prstGeom prst="rect">
            <a:avLst/>
          </a:prstGeom>
        </p:spPr>
      </p:pic>
      <p:pic>
        <p:nvPicPr>
          <p:cNvPr id="49" name="Obrázok 48" descr="Obrázok, na ktorom je písmo, grafika, snímka obrazovky, dizajn&#10;&#10;Automaticky generovaný popis">
            <a:extLst>
              <a:ext uri="{FF2B5EF4-FFF2-40B4-BE49-F238E27FC236}">
                <a16:creationId xmlns:a16="http://schemas.microsoft.com/office/drawing/2014/main" id="{8AE9C63F-01D1-F2A9-B962-48082BDB243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033" b="6748"/>
          <a:stretch/>
        </p:blipFill>
        <p:spPr>
          <a:xfrm>
            <a:off x="10270656" y="5229336"/>
            <a:ext cx="970747" cy="606723"/>
          </a:xfrm>
          <a:prstGeom prst="rect">
            <a:avLst/>
          </a:prstGeom>
        </p:spPr>
      </p:pic>
      <p:pic>
        <p:nvPicPr>
          <p:cNvPr id="51" name="Obrázok 50" descr="Obrázok, na ktorom je písmo, grafika, dizajn, typografia&#10;&#10;Automaticky generovaný popis">
            <a:extLst>
              <a:ext uri="{FF2B5EF4-FFF2-40B4-BE49-F238E27FC236}">
                <a16:creationId xmlns:a16="http://schemas.microsoft.com/office/drawing/2014/main" id="{B8C01B21-A261-0AE0-4DEC-84F3FB78B61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5" r="65657" b="-5428"/>
          <a:stretch/>
        </p:blipFill>
        <p:spPr>
          <a:xfrm>
            <a:off x="8572250" y="5229336"/>
            <a:ext cx="786243" cy="630932"/>
          </a:xfrm>
          <a:prstGeom prst="rect">
            <a:avLst/>
          </a:prstGeom>
        </p:spPr>
      </p:pic>
      <p:pic>
        <p:nvPicPr>
          <p:cNvPr id="39" name="Picture 31">
            <a:extLst>
              <a:ext uri="{FF2B5EF4-FFF2-40B4-BE49-F238E27FC236}">
                <a16:creationId xmlns:a16="http://schemas.microsoft.com/office/drawing/2014/main" id="{77E1E941-8D95-447A-9674-75FE0AC91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6029" y="715973"/>
            <a:ext cx="1228072" cy="11751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120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obsahu 2">
            <a:extLst>
              <a:ext uri="{FF2B5EF4-FFF2-40B4-BE49-F238E27FC236}">
                <a16:creationId xmlns:a16="http://schemas.microsoft.com/office/drawing/2014/main" id="{B1D6BC0D-FA18-464D-8567-32B39872E8D6}"/>
              </a:ext>
            </a:extLst>
          </p:cNvPr>
          <p:cNvSpPr txBox="1">
            <a:spLocks/>
          </p:cNvSpPr>
          <p:nvPr/>
        </p:nvSpPr>
        <p:spPr>
          <a:xfrm>
            <a:off x="3005" y="214319"/>
            <a:ext cx="12169945" cy="664366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Clr>
                <a:srgbClr val="14465B"/>
              </a:buClr>
              <a:buNone/>
              <a:defRPr/>
            </a:pPr>
            <a:endParaRPr lang="sk-SK" sz="2000" dirty="0">
              <a:solidFill>
                <a:prstClr val="white"/>
              </a:solidFill>
              <a:latin typeface="Arial Narrow" panose="020B0606020202030204" pitchFamily="34" charset="0"/>
            </a:endParaRPr>
          </a:p>
          <a:p>
            <a:pPr marL="0" indent="0" algn="just">
              <a:lnSpc>
                <a:spcPct val="100000"/>
              </a:lnSpc>
              <a:buClr>
                <a:srgbClr val="14465B"/>
              </a:buClr>
              <a:buNone/>
              <a:defRPr/>
            </a:pPr>
            <a:endParaRPr lang="sk-SK" sz="3200" dirty="0">
              <a:solidFill>
                <a:srgbClr val="006E9F"/>
              </a:solidFill>
              <a:latin typeface="Arial Narrow" panose="020B0606020202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19" name="Zástupný symbol obsahu 2">
            <a:extLst>
              <a:ext uri="{FF2B5EF4-FFF2-40B4-BE49-F238E27FC236}">
                <a16:creationId xmlns:a16="http://schemas.microsoft.com/office/drawing/2014/main" id="{2B81172D-E204-481B-95D1-6C81375B37D5}"/>
              </a:ext>
            </a:extLst>
          </p:cNvPr>
          <p:cNvSpPr txBox="1">
            <a:spLocks/>
          </p:cNvSpPr>
          <p:nvPr/>
        </p:nvSpPr>
        <p:spPr>
          <a:xfrm>
            <a:off x="250570" y="1284922"/>
            <a:ext cx="6605166" cy="23618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Clr>
                <a:srgbClr val="14465B"/>
              </a:buClr>
              <a:buNone/>
              <a:defRPr/>
            </a:pPr>
            <a:r>
              <a:rPr lang="sk-SK" sz="3200" dirty="0">
                <a:solidFill>
                  <a:srgbClr val="006E9F"/>
                </a:solidFill>
                <a:latin typeface="+mj-lt"/>
                <a:cs typeface="Segoe UI Light" panose="020B0502040204020203" pitchFamily="34" charset="0"/>
              </a:rPr>
              <a:t>Tri oddelenia</a:t>
            </a:r>
            <a:endParaRPr lang="sk-SK" sz="3200" dirty="0">
              <a:latin typeface="+mj-lt"/>
              <a:cs typeface="Segoe UI Light" panose="020B0502040204020203" pitchFamily="34" charset="0"/>
            </a:endParaRPr>
          </a:p>
          <a:p>
            <a:pPr marL="0" indent="0" algn="just">
              <a:lnSpc>
                <a:spcPct val="100000"/>
              </a:lnSpc>
              <a:buClr>
                <a:srgbClr val="14465B"/>
              </a:buClr>
              <a:buNone/>
              <a:defRPr/>
            </a:pPr>
            <a:endParaRPr lang="sk-SK" sz="800" dirty="0">
              <a:latin typeface="+mj-lt"/>
              <a:cs typeface="Segoe UI Light" panose="020B0502040204020203" pitchFamily="34" charset="0"/>
            </a:endParaRP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>
                <a:latin typeface="+mj-lt"/>
                <a:cs typeface="Segoe UI Light" panose="020B0502040204020203" pitchFamily="34" charset="0"/>
              </a:rPr>
              <a:t>Oddelenie fyzickej geografie a geológie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>
                <a:latin typeface="+mj-lt"/>
                <a:cs typeface="Segoe UI Light" panose="020B0502040204020203" pitchFamily="34" charset="0"/>
              </a:rPr>
              <a:t>Oddelenie humánnej a regionálnej geografie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>
                <a:latin typeface="+mj-lt"/>
                <a:cs typeface="Segoe UI Light" panose="020B0502040204020203" pitchFamily="34" charset="0"/>
              </a:rPr>
              <a:t>Oddelenie </a:t>
            </a:r>
            <a:r>
              <a:rPr lang="sk-SK" sz="2200" b="1" dirty="0" err="1">
                <a:latin typeface="+mj-lt"/>
                <a:cs typeface="Segoe UI Light" panose="020B0502040204020203" pitchFamily="34" charset="0"/>
              </a:rPr>
              <a:t>geoinformatiky</a:t>
            </a:r>
            <a:r>
              <a:rPr lang="sk-SK" sz="2200" b="1" dirty="0">
                <a:latin typeface="+mj-lt"/>
                <a:cs typeface="Segoe UI Light" panose="020B0502040204020203" pitchFamily="34" charset="0"/>
              </a:rPr>
              <a:t> a diaľkového prieskumu Zeme</a:t>
            </a:r>
          </a:p>
        </p:txBody>
      </p:sp>
      <p:sp>
        <p:nvSpPr>
          <p:cNvPr id="16" name="Obdĺžnik 15">
            <a:extLst>
              <a:ext uri="{FF2B5EF4-FFF2-40B4-BE49-F238E27FC236}">
                <a16:creationId xmlns:a16="http://schemas.microsoft.com/office/drawing/2014/main" id="{C722DE40-B86E-4A73-8AF7-A87EE1B374A7}"/>
              </a:ext>
            </a:extLst>
          </p:cNvPr>
          <p:cNvSpPr/>
          <p:nvPr/>
        </p:nvSpPr>
        <p:spPr>
          <a:xfrm>
            <a:off x="3599" y="214320"/>
            <a:ext cx="12201525" cy="830997"/>
          </a:xfrm>
          <a:prstGeom prst="rect">
            <a:avLst/>
          </a:prstGeom>
          <a:solidFill>
            <a:srgbClr val="085E2B"/>
          </a:solidFill>
          <a:effectLst/>
        </p:spPr>
        <p:txBody>
          <a:bodyPr wrap="squar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4800" b="1" cap="all" spc="300" dirty="0">
                <a:solidFill>
                  <a:schemeClr val="bg1"/>
                </a:solidFill>
                <a:latin typeface="+mj-lt"/>
                <a:ea typeface="+mj-ea"/>
                <a:cs typeface="Segoe UI Semibold" panose="020B0702040204020203" pitchFamily="34" charset="0"/>
              </a:rPr>
              <a:t> Vzdelávanie, veda a výskum</a:t>
            </a:r>
            <a:endParaRPr lang="nl-NL" sz="4800" b="1" cap="all" spc="300" dirty="0">
              <a:solidFill>
                <a:schemeClr val="bg1"/>
              </a:solidFill>
              <a:latin typeface="+mj-lt"/>
              <a:ea typeface="+mj-ea"/>
              <a:cs typeface="Segoe UI Semibold" panose="020B0702040204020203" pitchFamily="34" charset="0"/>
            </a:endParaRPr>
          </a:p>
        </p:txBody>
      </p:sp>
      <p:cxnSp>
        <p:nvCxnSpPr>
          <p:cNvPr id="17" name="Rovná spojnica 16">
            <a:extLst>
              <a:ext uri="{FF2B5EF4-FFF2-40B4-BE49-F238E27FC236}">
                <a16:creationId xmlns:a16="http://schemas.microsoft.com/office/drawing/2014/main" id="{F8221DAD-26AF-4141-8EA4-17EC91F94B50}"/>
              </a:ext>
            </a:extLst>
          </p:cNvPr>
          <p:cNvCxnSpPr>
            <a:cxnSpLocks/>
          </p:cNvCxnSpPr>
          <p:nvPr/>
        </p:nvCxnSpPr>
        <p:spPr>
          <a:xfrm>
            <a:off x="19049" y="1020042"/>
            <a:ext cx="12172951" cy="0"/>
          </a:xfrm>
          <a:prstGeom prst="line">
            <a:avLst/>
          </a:prstGeom>
          <a:ln w="60325">
            <a:solidFill>
              <a:srgbClr val="0020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ok 1" descr="Obrázok, na ktorom je grafika, symbol, logo, kruh&#10;&#10;Automaticky generovaný popis">
            <a:extLst>
              <a:ext uri="{FF2B5EF4-FFF2-40B4-BE49-F238E27FC236}">
                <a16:creationId xmlns:a16="http://schemas.microsoft.com/office/drawing/2014/main" id="{4BD7D9BD-BF7B-FCB5-788D-A7F50669F6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804" y="-5570"/>
            <a:ext cx="1138320" cy="1138320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A4169ABE-D96E-DD5E-F916-F962B684BB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7948" y="1125172"/>
            <a:ext cx="4060422" cy="2341067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F1EC54EF-A9FE-29F4-93EB-BA186D11812F}"/>
              </a:ext>
            </a:extLst>
          </p:cNvPr>
          <p:cNvSpPr txBox="1"/>
          <p:nvPr/>
        </p:nvSpPr>
        <p:spPr>
          <a:xfrm rot="3490194">
            <a:off x="8528033" y="2645225"/>
            <a:ext cx="1181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</a:rPr>
              <a:t>Jesenná 5</a:t>
            </a:r>
          </a:p>
        </p:txBody>
      </p:sp>
      <p:sp>
        <p:nvSpPr>
          <p:cNvPr id="6" name="Zástupný symbol obsahu 2">
            <a:extLst>
              <a:ext uri="{FF2B5EF4-FFF2-40B4-BE49-F238E27FC236}">
                <a16:creationId xmlns:a16="http://schemas.microsoft.com/office/drawing/2014/main" id="{7CE12DFC-BA49-E04E-E745-FA3FAEE625DF}"/>
              </a:ext>
            </a:extLst>
          </p:cNvPr>
          <p:cNvSpPr txBox="1">
            <a:spLocks/>
          </p:cNvSpPr>
          <p:nvPr/>
        </p:nvSpPr>
        <p:spPr>
          <a:xfrm>
            <a:off x="250570" y="3959478"/>
            <a:ext cx="6605166" cy="26842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Clr>
                <a:srgbClr val="14465B"/>
              </a:buClr>
              <a:buNone/>
              <a:defRPr/>
            </a:pPr>
            <a:r>
              <a:rPr lang="sk-SK" sz="3200" dirty="0">
                <a:solidFill>
                  <a:srgbClr val="006E9F"/>
                </a:solidFill>
                <a:latin typeface="+mj-lt"/>
                <a:cs typeface="Segoe UI Light" panose="020B0502040204020203" pitchFamily="34" charset="0"/>
              </a:rPr>
              <a:t>Štyri laboratóriá a knižnica</a:t>
            </a:r>
            <a:endParaRPr lang="sk-SK" sz="3200" dirty="0">
              <a:latin typeface="+mj-lt"/>
              <a:cs typeface="Segoe UI Light" panose="020B0502040204020203" pitchFamily="34" charset="0"/>
            </a:endParaRPr>
          </a:p>
          <a:p>
            <a:pPr marL="0" indent="0" algn="just">
              <a:lnSpc>
                <a:spcPct val="100000"/>
              </a:lnSpc>
              <a:buClr>
                <a:srgbClr val="14465B"/>
              </a:buClr>
              <a:buNone/>
              <a:defRPr/>
            </a:pPr>
            <a:endParaRPr lang="sk-SK" sz="800" dirty="0">
              <a:latin typeface="+mj-lt"/>
              <a:cs typeface="Segoe UI Light" panose="020B0502040204020203" pitchFamily="34" charset="0"/>
            </a:endParaRP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>
                <a:latin typeface="+mj-lt"/>
                <a:cs typeface="Segoe UI Light" panose="020B0502040204020203" pitchFamily="34" charset="0"/>
              </a:rPr>
              <a:t>Laboratórium geografických informačných systémov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>
                <a:latin typeface="+mj-lt"/>
                <a:cs typeface="Segoe UI Light" panose="020B0502040204020203" pitchFamily="34" charset="0"/>
              </a:rPr>
              <a:t>Laboratórium diaľkového prieskumu Zeme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>
                <a:latin typeface="+mj-lt"/>
                <a:cs typeface="Segoe UI Light" panose="020B0502040204020203" pitchFamily="34" charset="0"/>
              </a:rPr>
              <a:t>Laboratórium </a:t>
            </a:r>
            <a:r>
              <a:rPr lang="sk-SK" sz="2200" b="1" dirty="0" err="1">
                <a:latin typeface="+mj-lt"/>
                <a:cs typeface="Segoe UI Light" panose="020B0502040204020203" pitchFamily="34" charset="0"/>
              </a:rPr>
              <a:t>granulometrie</a:t>
            </a:r>
            <a:r>
              <a:rPr lang="sk-SK" sz="2200" b="1" dirty="0">
                <a:latin typeface="+mj-lt"/>
                <a:cs typeface="Segoe UI Light" panose="020B0502040204020203" pitchFamily="34" charset="0"/>
              </a:rPr>
              <a:t> a hydrologických metód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>
                <a:latin typeface="+mj-lt"/>
                <a:cs typeface="Segoe UI Light" panose="020B0502040204020203" pitchFamily="34" charset="0"/>
              </a:rPr>
              <a:t>Laboratórium optických metód</a:t>
            </a:r>
          </a:p>
        </p:txBody>
      </p: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C0F51A6A-3A8F-5583-19A2-D9F81EC9882F}"/>
              </a:ext>
            </a:extLst>
          </p:cNvPr>
          <p:cNvGrpSpPr>
            <a:grpSpLocks noChangeAspect="1"/>
          </p:cNvGrpSpPr>
          <p:nvPr/>
        </p:nvGrpSpPr>
        <p:grpSpPr>
          <a:xfrm>
            <a:off x="8215964" y="3295480"/>
            <a:ext cx="3420000" cy="3562500"/>
            <a:chOff x="8686800" y="571500"/>
            <a:chExt cx="9144000" cy="9525000"/>
          </a:xfrm>
        </p:grpSpPr>
        <p:sp>
          <p:nvSpPr>
            <p:cNvPr id="13" name="Obdĺžnik 12">
              <a:extLst>
                <a:ext uri="{FF2B5EF4-FFF2-40B4-BE49-F238E27FC236}">
                  <a16:creationId xmlns:a16="http://schemas.microsoft.com/office/drawing/2014/main" id="{DF082431-D477-516E-B5DE-825DA6F2740F}"/>
                </a:ext>
              </a:extLst>
            </p:cNvPr>
            <p:cNvSpPr/>
            <p:nvPr/>
          </p:nvSpPr>
          <p:spPr>
            <a:xfrm>
              <a:off x="8686800" y="571500"/>
              <a:ext cx="9144000" cy="9525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200">
                <a:solidFill>
                  <a:schemeClr val="tx1"/>
                </a:solidFill>
              </a:endParaRPr>
            </a:p>
          </p:txBody>
        </p:sp>
        <p:pic>
          <p:nvPicPr>
            <p:cNvPr id="14" name="Obrázok 13">
              <a:extLst>
                <a:ext uri="{FF2B5EF4-FFF2-40B4-BE49-F238E27FC236}">
                  <a16:creationId xmlns:a16="http://schemas.microsoft.com/office/drawing/2014/main" id="{56C7876A-5ED2-7F49-7E92-173D98D7E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44166" y="5692311"/>
              <a:ext cx="8656319" cy="4070058"/>
            </a:xfrm>
            <a:prstGeom prst="rect">
              <a:avLst/>
            </a:prstGeom>
          </p:spPr>
        </p:pic>
        <p:pic>
          <p:nvPicPr>
            <p:cNvPr id="15" name="Obrázok 14">
              <a:extLst>
                <a:ext uri="{FF2B5EF4-FFF2-40B4-BE49-F238E27FC236}">
                  <a16:creationId xmlns:a16="http://schemas.microsoft.com/office/drawing/2014/main" id="{9D64C54C-712A-4EEC-59CD-BCC4579F2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44166" y="844500"/>
              <a:ext cx="8629268" cy="44984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8594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obsahu 2">
            <a:extLst>
              <a:ext uri="{FF2B5EF4-FFF2-40B4-BE49-F238E27FC236}">
                <a16:creationId xmlns:a16="http://schemas.microsoft.com/office/drawing/2014/main" id="{B1D6BC0D-FA18-464D-8567-32B39872E8D6}"/>
              </a:ext>
            </a:extLst>
          </p:cNvPr>
          <p:cNvSpPr txBox="1">
            <a:spLocks/>
          </p:cNvSpPr>
          <p:nvPr/>
        </p:nvSpPr>
        <p:spPr>
          <a:xfrm>
            <a:off x="3005" y="214319"/>
            <a:ext cx="12169945" cy="664366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Clr>
                <a:srgbClr val="14465B"/>
              </a:buClr>
              <a:buNone/>
              <a:defRPr/>
            </a:pPr>
            <a:endParaRPr lang="sk-SK" sz="2000" dirty="0">
              <a:solidFill>
                <a:prstClr val="white"/>
              </a:solidFill>
              <a:latin typeface="Arial Narrow" panose="020B0606020202030204" pitchFamily="34" charset="0"/>
            </a:endParaRPr>
          </a:p>
          <a:p>
            <a:pPr marL="0" indent="0" algn="just">
              <a:lnSpc>
                <a:spcPct val="100000"/>
              </a:lnSpc>
              <a:buClr>
                <a:srgbClr val="14465B"/>
              </a:buClr>
              <a:buNone/>
              <a:defRPr/>
            </a:pPr>
            <a:endParaRPr lang="sk-SK" sz="3200" dirty="0">
              <a:solidFill>
                <a:srgbClr val="006E9F"/>
              </a:solidFill>
              <a:latin typeface="Arial Narrow" panose="020B0606020202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19" name="Zástupný symbol obsahu 2">
            <a:extLst>
              <a:ext uri="{FF2B5EF4-FFF2-40B4-BE49-F238E27FC236}">
                <a16:creationId xmlns:a16="http://schemas.microsoft.com/office/drawing/2014/main" id="{2B81172D-E204-481B-95D1-6C81375B37D5}"/>
              </a:ext>
            </a:extLst>
          </p:cNvPr>
          <p:cNvSpPr txBox="1">
            <a:spLocks/>
          </p:cNvSpPr>
          <p:nvPr/>
        </p:nvSpPr>
        <p:spPr>
          <a:xfrm>
            <a:off x="250570" y="1500822"/>
            <a:ext cx="6605166" cy="23618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Clr>
                <a:srgbClr val="14465B"/>
              </a:buClr>
              <a:buNone/>
              <a:defRPr/>
            </a:pPr>
            <a:r>
              <a:rPr lang="sk-SK" sz="3200" dirty="0">
                <a:solidFill>
                  <a:srgbClr val="006E9F"/>
                </a:solidFill>
                <a:latin typeface="+mj-lt"/>
                <a:cs typeface="Segoe UI Light" panose="020B0502040204020203" pitchFamily="34" charset="0"/>
              </a:rPr>
              <a:t>Tri oddelenia</a:t>
            </a:r>
            <a:endParaRPr lang="sk-SK" sz="3200" dirty="0">
              <a:latin typeface="+mj-lt"/>
              <a:cs typeface="Segoe UI Light" panose="020B0502040204020203" pitchFamily="34" charset="0"/>
            </a:endParaRPr>
          </a:p>
          <a:p>
            <a:pPr marL="0" indent="0" algn="just">
              <a:lnSpc>
                <a:spcPct val="100000"/>
              </a:lnSpc>
              <a:buClr>
                <a:srgbClr val="14465B"/>
              </a:buClr>
              <a:buNone/>
              <a:defRPr/>
            </a:pPr>
            <a:endParaRPr lang="sk-SK" sz="800" dirty="0">
              <a:latin typeface="+mj-lt"/>
              <a:cs typeface="Segoe UI Light" panose="020B0502040204020203" pitchFamily="34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>
                <a:latin typeface="+mj-lt"/>
                <a:cs typeface="Segoe UI Light" panose="020B0502040204020203" pitchFamily="34" charset="0"/>
              </a:rPr>
              <a:t>Oddelenie fyzickej geografie </a:t>
            </a:r>
            <a:br>
              <a:rPr lang="sk-SK" sz="2200" b="1" dirty="0">
                <a:latin typeface="+mj-lt"/>
                <a:cs typeface="Segoe UI Light" panose="020B0502040204020203" pitchFamily="34" charset="0"/>
              </a:rPr>
            </a:br>
            <a:r>
              <a:rPr lang="sk-SK" sz="2200" b="1" dirty="0">
                <a:latin typeface="+mj-lt"/>
                <a:cs typeface="Segoe UI Light" panose="020B0502040204020203" pitchFamily="34" charset="0"/>
              </a:rPr>
              <a:t>a geológie</a:t>
            </a:r>
          </a:p>
        </p:txBody>
      </p:sp>
      <p:sp>
        <p:nvSpPr>
          <p:cNvPr id="16" name="Obdĺžnik 15">
            <a:extLst>
              <a:ext uri="{FF2B5EF4-FFF2-40B4-BE49-F238E27FC236}">
                <a16:creationId xmlns:a16="http://schemas.microsoft.com/office/drawing/2014/main" id="{C722DE40-B86E-4A73-8AF7-A87EE1B374A7}"/>
              </a:ext>
            </a:extLst>
          </p:cNvPr>
          <p:cNvSpPr/>
          <p:nvPr/>
        </p:nvSpPr>
        <p:spPr>
          <a:xfrm>
            <a:off x="3599" y="214320"/>
            <a:ext cx="12201525" cy="830997"/>
          </a:xfrm>
          <a:prstGeom prst="rect">
            <a:avLst/>
          </a:prstGeom>
          <a:solidFill>
            <a:srgbClr val="085E2B"/>
          </a:solidFill>
          <a:effectLst/>
        </p:spPr>
        <p:txBody>
          <a:bodyPr wrap="squar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4800" b="1" cap="all" spc="300" dirty="0">
                <a:solidFill>
                  <a:schemeClr val="bg1"/>
                </a:solidFill>
                <a:latin typeface="+mj-lt"/>
                <a:ea typeface="+mj-ea"/>
                <a:cs typeface="Segoe UI Semibold" panose="020B0702040204020203" pitchFamily="34" charset="0"/>
              </a:rPr>
              <a:t> Vzdelávanie, veda a výskum</a:t>
            </a:r>
            <a:endParaRPr lang="nl-NL" sz="4800" b="1" cap="all" spc="300" dirty="0">
              <a:solidFill>
                <a:schemeClr val="bg1"/>
              </a:solidFill>
              <a:latin typeface="+mj-lt"/>
              <a:ea typeface="+mj-ea"/>
              <a:cs typeface="Segoe UI Semibold" panose="020B0702040204020203" pitchFamily="34" charset="0"/>
            </a:endParaRPr>
          </a:p>
        </p:txBody>
      </p:sp>
      <p:cxnSp>
        <p:nvCxnSpPr>
          <p:cNvPr id="17" name="Rovná spojnica 16">
            <a:extLst>
              <a:ext uri="{FF2B5EF4-FFF2-40B4-BE49-F238E27FC236}">
                <a16:creationId xmlns:a16="http://schemas.microsoft.com/office/drawing/2014/main" id="{F8221DAD-26AF-4141-8EA4-17EC91F94B50}"/>
              </a:ext>
            </a:extLst>
          </p:cNvPr>
          <p:cNvCxnSpPr>
            <a:cxnSpLocks/>
          </p:cNvCxnSpPr>
          <p:nvPr/>
        </p:nvCxnSpPr>
        <p:spPr>
          <a:xfrm>
            <a:off x="19049" y="1020042"/>
            <a:ext cx="12172951" cy="0"/>
          </a:xfrm>
          <a:prstGeom prst="line">
            <a:avLst/>
          </a:prstGeom>
          <a:ln w="60325">
            <a:solidFill>
              <a:srgbClr val="0020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ok 1" descr="Obrázok, na ktorom je grafika, symbol, logo, kruh&#10;&#10;Automaticky generovaný popis">
            <a:extLst>
              <a:ext uri="{FF2B5EF4-FFF2-40B4-BE49-F238E27FC236}">
                <a16:creationId xmlns:a16="http://schemas.microsoft.com/office/drawing/2014/main" id="{4BD7D9BD-BF7B-FCB5-788D-A7F50669F6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804" y="-5570"/>
            <a:ext cx="1138320" cy="1138320"/>
          </a:xfrm>
          <a:prstGeom prst="rect">
            <a:avLst/>
          </a:prstGeom>
        </p:spPr>
      </p:pic>
      <p:sp>
        <p:nvSpPr>
          <p:cNvPr id="6" name="Zástupný symbol obsahu 2">
            <a:extLst>
              <a:ext uri="{FF2B5EF4-FFF2-40B4-BE49-F238E27FC236}">
                <a16:creationId xmlns:a16="http://schemas.microsoft.com/office/drawing/2014/main" id="{7CE12DFC-BA49-E04E-E745-FA3FAEE625DF}"/>
              </a:ext>
            </a:extLst>
          </p:cNvPr>
          <p:cNvSpPr txBox="1">
            <a:spLocks/>
          </p:cNvSpPr>
          <p:nvPr/>
        </p:nvSpPr>
        <p:spPr>
          <a:xfrm>
            <a:off x="250570" y="3195263"/>
            <a:ext cx="6605166" cy="34484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Clr>
                <a:srgbClr val="14465B"/>
              </a:buClr>
              <a:buNone/>
              <a:defRPr/>
            </a:pPr>
            <a:r>
              <a:rPr lang="sk-SK" sz="3200" dirty="0">
                <a:solidFill>
                  <a:srgbClr val="006E9F"/>
                </a:solidFill>
                <a:latin typeface="+mj-lt"/>
                <a:cs typeface="Segoe UI Light" panose="020B0502040204020203" pitchFamily="34" charset="0"/>
              </a:rPr>
              <a:t>Výskum a vzdelávanie</a:t>
            </a:r>
            <a:endParaRPr lang="sk-SK" sz="3200" dirty="0">
              <a:latin typeface="+mj-lt"/>
              <a:cs typeface="Segoe UI Light" panose="020B0502040204020203" pitchFamily="34" charset="0"/>
            </a:endParaRPr>
          </a:p>
          <a:p>
            <a:pPr marL="0" indent="0" algn="just">
              <a:lnSpc>
                <a:spcPct val="100000"/>
              </a:lnSpc>
              <a:buClr>
                <a:srgbClr val="14465B"/>
              </a:buClr>
              <a:buNone/>
              <a:defRPr/>
            </a:pPr>
            <a:endParaRPr lang="sk-SK" sz="800" dirty="0">
              <a:latin typeface="+mj-lt"/>
              <a:cs typeface="Segoe UI Light" panose="020B0502040204020203" pitchFamily="34" charset="0"/>
            </a:endParaRP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 err="1">
                <a:latin typeface="+mj-lt"/>
                <a:cs typeface="Segoe UI Light" panose="020B0502040204020203" pitchFamily="34" charset="0"/>
              </a:rPr>
              <a:t>Karsológia</a:t>
            </a:r>
            <a:r>
              <a:rPr lang="sk-SK" sz="2200" b="1" dirty="0">
                <a:latin typeface="+mj-lt"/>
                <a:cs typeface="Segoe UI Light" panose="020B0502040204020203" pitchFamily="34" charset="0"/>
              </a:rPr>
              <a:t> a speleológia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>
                <a:latin typeface="+mj-lt"/>
                <a:cs typeface="Segoe UI Light" panose="020B0502040204020203" pitchFamily="34" charset="0"/>
              </a:rPr>
              <a:t>Prírodné hrozby a riziká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>
                <a:latin typeface="+mj-lt"/>
                <a:cs typeface="Segoe UI Light" panose="020B0502040204020203" pitchFamily="34" charset="0"/>
              </a:rPr>
              <a:t>Pôvod a vlastnosti hornín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>
                <a:latin typeface="+mj-lt"/>
                <a:cs typeface="Segoe UI Light" panose="020B0502040204020203" pitchFamily="34" charset="0"/>
              </a:rPr>
              <a:t>Vlastnosti a úrodnosť pôdy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>
                <a:latin typeface="+mj-lt"/>
                <a:cs typeface="Segoe UI Light" panose="020B0502040204020203" pitchFamily="34" charset="0"/>
              </a:rPr>
              <a:t>Hydrológia a hydrogeológia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D847B3D2-5DD6-F0FE-DFC8-8AA379165D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8492" y="1384734"/>
            <a:ext cx="1994831" cy="2088000"/>
          </a:xfrm>
          <a:prstGeom prst="rect">
            <a:avLst/>
          </a:prstGeom>
        </p:spPr>
      </p:pic>
      <p:pic>
        <p:nvPicPr>
          <p:cNvPr id="20" name="Obrázok 19" descr="Obrázok, na ktorom je exteriér, rastlina, nebo, strom&#10;&#10;Automaticky generovaný popis">
            <a:extLst>
              <a:ext uri="{FF2B5EF4-FFF2-40B4-BE49-F238E27FC236}">
                <a16:creationId xmlns:a16="http://schemas.microsoft.com/office/drawing/2014/main" id="{CB3878DD-CE44-B7FC-AAB9-7E60D73677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229" y="3371659"/>
            <a:ext cx="2607768" cy="3486321"/>
          </a:xfrm>
          <a:prstGeom prst="rect">
            <a:avLst/>
          </a:prstGeom>
        </p:spPr>
      </p:pic>
      <p:pic>
        <p:nvPicPr>
          <p:cNvPr id="7" name="Picture 2" descr="Full article: LiDAR point clouds processing for large-scale cave mapping: a case  study of the Majko dome in the Domica cave">
            <a:extLst>
              <a:ext uri="{FF2B5EF4-FFF2-40B4-BE49-F238E27FC236}">
                <a16:creationId xmlns:a16="http://schemas.microsoft.com/office/drawing/2014/main" id="{ECF1BA8A-A12C-0478-70F4-A6CB90FD0F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47944" y="1410008"/>
            <a:ext cx="3503180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0A5AD0C6-B54A-10F4-182B-8845A9986F4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9813" y="1454760"/>
            <a:ext cx="2607768" cy="1947947"/>
          </a:xfrm>
          <a:prstGeom prst="rect">
            <a:avLst/>
          </a:prstGeom>
        </p:spPr>
      </p:pic>
      <p:pic>
        <p:nvPicPr>
          <p:cNvPr id="10" name="Obrázok 9" descr="Obrázok, na ktorom je ošatenie, exteriér, osoba, voda&#10;&#10;Automaticky generovaný popis">
            <a:extLst>
              <a:ext uri="{FF2B5EF4-FFF2-40B4-BE49-F238E27FC236}">
                <a16:creationId xmlns:a16="http://schemas.microsoft.com/office/drawing/2014/main" id="{53944E95-514A-9E2D-F1B9-94362315C3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615" y="3539062"/>
            <a:ext cx="2494751" cy="3326335"/>
          </a:xfrm>
          <a:prstGeom prst="rect">
            <a:avLst/>
          </a:prstGeom>
        </p:spPr>
      </p:pic>
      <p:pic>
        <p:nvPicPr>
          <p:cNvPr id="23" name="Picture 12">
            <a:extLst>
              <a:ext uri="{FF2B5EF4-FFF2-40B4-BE49-F238E27FC236}">
                <a16:creationId xmlns:a16="http://schemas.microsoft.com/office/drawing/2014/main" id="{F6AF2167-4CFA-D51C-9404-AFD4869129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/>
          <a:srcRect l="46342" r="28356" b="6111"/>
          <a:stretch/>
        </p:blipFill>
        <p:spPr bwMode="auto">
          <a:xfrm>
            <a:off x="6435969" y="3544162"/>
            <a:ext cx="2724657" cy="332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05835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obsahu 2">
            <a:extLst>
              <a:ext uri="{FF2B5EF4-FFF2-40B4-BE49-F238E27FC236}">
                <a16:creationId xmlns:a16="http://schemas.microsoft.com/office/drawing/2014/main" id="{B1D6BC0D-FA18-464D-8567-32B39872E8D6}"/>
              </a:ext>
            </a:extLst>
          </p:cNvPr>
          <p:cNvSpPr txBox="1">
            <a:spLocks/>
          </p:cNvSpPr>
          <p:nvPr/>
        </p:nvSpPr>
        <p:spPr>
          <a:xfrm>
            <a:off x="3005" y="214319"/>
            <a:ext cx="12169945" cy="664366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Clr>
                <a:srgbClr val="14465B"/>
              </a:buClr>
              <a:buNone/>
              <a:defRPr/>
            </a:pPr>
            <a:endParaRPr lang="sk-SK" sz="2000" dirty="0">
              <a:solidFill>
                <a:prstClr val="white"/>
              </a:solidFill>
              <a:latin typeface="Arial Narrow" panose="020B0606020202030204" pitchFamily="34" charset="0"/>
            </a:endParaRPr>
          </a:p>
          <a:p>
            <a:pPr marL="0" indent="0" algn="just">
              <a:lnSpc>
                <a:spcPct val="100000"/>
              </a:lnSpc>
              <a:buClr>
                <a:srgbClr val="14465B"/>
              </a:buClr>
              <a:buNone/>
              <a:defRPr/>
            </a:pPr>
            <a:endParaRPr lang="sk-SK" sz="3200" dirty="0">
              <a:solidFill>
                <a:srgbClr val="006E9F"/>
              </a:solidFill>
              <a:latin typeface="Arial Narrow" panose="020B0606020202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19" name="Zástupný symbol obsahu 2">
            <a:extLst>
              <a:ext uri="{FF2B5EF4-FFF2-40B4-BE49-F238E27FC236}">
                <a16:creationId xmlns:a16="http://schemas.microsoft.com/office/drawing/2014/main" id="{2B81172D-E204-481B-95D1-6C81375B37D5}"/>
              </a:ext>
            </a:extLst>
          </p:cNvPr>
          <p:cNvSpPr txBox="1">
            <a:spLocks/>
          </p:cNvSpPr>
          <p:nvPr/>
        </p:nvSpPr>
        <p:spPr>
          <a:xfrm>
            <a:off x="250570" y="1500822"/>
            <a:ext cx="6605166" cy="23618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Clr>
                <a:srgbClr val="14465B"/>
              </a:buClr>
              <a:buNone/>
              <a:defRPr/>
            </a:pPr>
            <a:r>
              <a:rPr lang="sk-SK" sz="3200" dirty="0">
                <a:solidFill>
                  <a:srgbClr val="006E9F"/>
                </a:solidFill>
                <a:latin typeface="+mj-lt"/>
                <a:cs typeface="Segoe UI Light" panose="020B0502040204020203" pitchFamily="34" charset="0"/>
              </a:rPr>
              <a:t>Tri oddelenia</a:t>
            </a:r>
            <a:endParaRPr lang="sk-SK" sz="3200" dirty="0">
              <a:latin typeface="+mj-lt"/>
              <a:cs typeface="Segoe UI Light" panose="020B0502040204020203" pitchFamily="34" charset="0"/>
            </a:endParaRPr>
          </a:p>
          <a:p>
            <a:pPr marL="0" indent="0" algn="just">
              <a:lnSpc>
                <a:spcPct val="100000"/>
              </a:lnSpc>
              <a:buClr>
                <a:srgbClr val="14465B"/>
              </a:buClr>
              <a:buNone/>
              <a:defRPr/>
            </a:pPr>
            <a:endParaRPr lang="sk-SK" sz="800" dirty="0">
              <a:latin typeface="+mj-lt"/>
              <a:cs typeface="Segoe UI Light" panose="020B0502040204020203" pitchFamily="34" charset="0"/>
            </a:endParaRP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>
                <a:latin typeface="+mj-lt"/>
                <a:cs typeface="Segoe UI Light" panose="020B0502040204020203" pitchFamily="34" charset="0"/>
              </a:rPr>
              <a:t>Oddelenie humánnej a regionálnej geografie</a:t>
            </a:r>
          </a:p>
        </p:txBody>
      </p:sp>
      <p:sp>
        <p:nvSpPr>
          <p:cNvPr id="16" name="Obdĺžnik 15">
            <a:extLst>
              <a:ext uri="{FF2B5EF4-FFF2-40B4-BE49-F238E27FC236}">
                <a16:creationId xmlns:a16="http://schemas.microsoft.com/office/drawing/2014/main" id="{C722DE40-B86E-4A73-8AF7-A87EE1B374A7}"/>
              </a:ext>
            </a:extLst>
          </p:cNvPr>
          <p:cNvSpPr/>
          <p:nvPr/>
        </p:nvSpPr>
        <p:spPr>
          <a:xfrm>
            <a:off x="3599" y="214320"/>
            <a:ext cx="12201525" cy="830997"/>
          </a:xfrm>
          <a:prstGeom prst="rect">
            <a:avLst/>
          </a:prstGeom>
          <a:solidFill>
            <a:srgbClr val="085E2B"/>
          </a:solidFill>
          <a:effectLst/>
        </p:spPr>
        <p:txBody>
          <a:bodyPr wrap="squar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4800" b="1" cap="all" spc="300" dirty="0">
                <a:solidFill>
                  <a:schemeClr val="bg1"/>
                </a:solidFill>
                <a:latin typeface="+mj-lt"/>
                <a:ea typeface="+mj-ea"/>
                <a:cs typeface="Segoe UI Semibold" panose="020B0702040204020203" pitchFamily="34" charset="0"/>
              </a:rPr>
              <a:t> Vzdelávanie, veda a výskum</a:t>
            </a:r>
            <a:endParaRPr lang="nl-NL" sz="4800" b="1" cap="all" spc="300" dirty="0">
              <a:solidFill>
                <a:schemeClr val="bg1"/>
              </a:solidFill>
              <a:latin typeface="+mj-lt"/>
              <a:ea typeface="+mj-ea"/>
              <a:cs typeface="Segoe UI Semibold" panose="020B0702040204020203" pitchFamily="34" charset="0"/>
            </a:endParaRPr>
          </a:p>
        </p:txBody>
      </p:sp>
      <p:cxnSp>
        <p:nvCxnSpPr>
          <p:cNvPr id="17" name="Rovná spojnica 16">
            <a:extLst>
              <a:ext uri="{FF2B5EF4-FFF2-40B4-BE49-F238E27FC236}">
                <a16:creationId xmlns:a16="http://schemas.microsoft.com/office/drawing/2014/main" id="{F8221DAD-26AF-4141-8EA4-17EC91F94B50}"/>
              </a:ext>
            </a:extLst>
          </p:cNvPr>
          <p:cNvCxnSpPr>
            <a:cxnSpLocks/>
          </p:cNvCxnSpPr>
          <p:nvPr/>
        </p:nvCxnSpPr>
        <p:spPr>
          <a:xfrm>
            <a:off x="19049" y="1020042"/>
            <a:ext cx="12172951" cy="0"/>
          </a:xfrm>
          <a:prstGeom prst="line">
            <a:avLst/>
          </a:prstGeom>
          <a:ln w="60325">
            <a:solidFill>
              <a:srgbClr val="0020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ok 1" descr="Obrázok, na ktorom je grafika, symbol, logo, kruh&#10;&#10;Automaticky generovaný popis">
            <a:extLst>
              <a:ext uri="{FF2B5EF4-FFF2-40B4-BE49-F238E27FC236}">
                <a16:creationId xmlns:a16="http://schemas.microsoft.com/office/drawing/2014/main" id="{4BD7D9BD-BF7B-FCB5-788D-A7F50669F6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804" y="-5570"/>
            <a:ext cx="1138320" cy="1138320"/>
          </a:xfrm>
          <a:prstGeom prst="rect">
            <a:avLst/>
          </a:prstGeom>
        </p:spPr>
      </p:pic>
      <p:sp>
        <p:nvSpPr>
          <p:cNvPr id="6" name="Zástupný symbol obsahu 2">
            <a:extLst>
              <a:ext uri="{FF2B5EF4-FFF2-40B4-BE49-F238E27FC236}">
                <a16:creationId xmlns:a16="http://schemas.microsoft.com/office/drawing/2014/main" id="{7CE12DFC-BA49-E04E-E745-FA3FAEE625DF}"/>
              </a:ext>
            </a:extLst>
          </p:cNvPr>
          <p:cNvSpPr txBox="1">
            <a:spLocks/>
          </p:cNvSpPr>
          <p:nvPr/>
        </p:nvSpPr>
        <p:spPr>
          <a:xfrm>
            <a:off x="250570" y="3131763"/>
            <a:ext cx="6605166" cy="36627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Clr>
                <a:srgbClr val="14465B"/>
              </a:buClr>
              <a:buNone/>
              <a:defRPr/>
            </a:pPr>
            <a:r>
              <a:rPr lang="sk-SK" sz="3200" dirty="0">
                <a:solidFill>
                  <a:srgbClr val="006E9F"/>
                </a:solidFill>
                <a:latin typeface="+mj-lt"/>
                <a:cs typeface="Segoe UI Light" panose="020B0502040204020203" pitchFamily="34" charset="0"/>
              </a:rPr>
              <a:t>Výskum a vzdelávanie</a:t>
            </a:r>
            <a:endParaRPr lang="sk-SK" sz="3200" dirty="0">
              <a:latin typeface="+mj-lt"/>
              <a:cs typeface="Segoe UI Light" panose="020B0502040204020203" pitchFamily="34" charset="0"/>
            </a:endParaRPr>
          </a:p>
          <a:p>
            <a:pPr marL="0" indent="0" algn="just">
              <a:lnSpc>
                <a:spcPct val="100000"/>
              </a:lnSpc>
              <a:buClr>
                <a:srgbClr val="14465B"/>
              </a:buClr>
              <a:buNone/>
              <a:defRPr/>
            </a:pPr>
            <a:endParaRPr lang="sk-SK" sz="200" dirty="0">
              <a:latin typeface="+mj-lt"/>
              <a:cs typeface="Segoe UI Light" panose="020B0502040204020203" pitchFamily="34" charset="0"/>
            </a:endParaRP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>
                <a:latin typeface="+mj-lt"/>
                <a:cs typeface="Segoe UI Light" panose="020B0502040204020203" pitchFamily="34" charset="0"/>
              </a:rPr>
              <a:t>Populačné analýzy a modelovanie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>
                <a:latin typeface="+mj-lt"/>
                <a:cs typeface="Segoe UI Light" panose="020B0502040204020203" pitchFamily="34" charset="0"/>
              </a:rPr>
              <a:t>Migrácia a ľudský kapitál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>
                <a:latin typeface="+mj-lt"/>
                <a:cs typeface="Segoe UI Light" panose="020B0502040204020203" pitchFamily="34" charset="0"/>
              </a:rPr>
              <a:t>Urbánny vývoj a regionálny rozvoj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>
                <a:latin typeface="+mj-lt"/>
                <a:cs typeface="Segoe UI Light" panose="020B0502040204020203" pitchFamily="34" charset="0"/>
              </a:rPr>
              <a:t>Percepcia obyvateľstva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>
                <a:latin typeface="+mj-lt"/>
                <a:cs typeface="Segoe UI Light" panose="020B0502040204020203" pitchFamily="34" charset="0"/>
              </a:rPr>
              <a:t>Geografia hospodárstva a dopravy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>
                <a:latin typeface="+mj-lt"/>
                <a:cs typeface="Segoe UI Light" panose="020B0502040204020203" pitchFamily="34" charset="0"/>
              </a:rPr>
              <a:t>Obnoviteľné zdroje energie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>
                <a:latin typeface="+mj-lt"/>
                <a:cs typeface="Segoe UI Light" panose="020B0502040204020203" pitchFamily="34" charset="0"/>
              </a:rPr>
              <a:t>Didaktika geografie</a:t>
            </a:r>
          </a:p>
        </p:txBody>
      </p:sp>
      <p:pic>
        <p:nvPicPr>
          <p:cNvPr id="12" name="Picture 2" descr="JoM_migracia_obce">
            <a:extLst>
              <a:ext uri="{FF2B5EF4-FFF2-40B4-BE49-F238E27FC236}">
                <a16:creationId xmlns:a16="http://schemas.microsoft.com/office/drawing/2014/main" id="{3A79FD6F-44B1-D995-94DB-538303448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795" y="1422945"/>
            <a:ext cx="4418634" cy="22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Obrázok 24">
            <a:extLst>
              <a:ext uri="{FF2B5EF4-FFF2-40B4-BE49-F238E27FC236}">
                <a16:creationId xmlns:a16="http://schemas.microsoft.com/office/drawing/2014/main" id="{816AE3B1-C3A9-B77C-70FD-DF46F2D7C6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9839" y="4913345"/>
            <a:ext cx="4107342" cy="1849225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1FF5053A-F857-97DC-296C-855D6F9335A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1899" y="3766839"/>
            <a:ext cx="2303079" cy="1546732"/>
          </a:xfrm>
          <a:prstGeom prst="rect">
            <a:avLst/>
          </a:prstGeom>
        </p:spPr>
      </p:pic>
      <p:pic>
        <p:nvPicPr>
          <p:cNvPr id="23" name="Obrázok 22" descr="Obrázok, na ktorom je ošatenie, exteriér, nebo, osoba&#10;&#10;Automaticky generovaný popis">
            <a:extLst>
              <a:ext uri="{FF2B5EF4-FFF2-40B4-BE49-F238E27FC236}">
                <a16:creationId xmlns:a16="http://schemas.microsoft.com/office/drawing/2014/main" id="{367BBBB1-9D87-F093-D874-D257F0B7F1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369" y="4739034"/>
            <a:ext cx="2825261" cy="2118946"/>
          </a:xfrm>
          <a:prstGeom prst="rect">
            <a:avLst/>
          </a:prstGeom>
        </p:spPr>
      </p:pic>
      <p:pic>
        <p:nvPicPr>
          <p:cNvPr id="21" name="Obrázok 20" descr="Obrázok, na ktorom je exteriér, strom, zem, rastlina&#10;&#10;Automaticky generovaný popis">
            <a:extLst>
              <a:ext uri="{FF2B5EF4-FFF2-40B4-BE49-F238E27FC236}">
                <a16:creationId xmlns:a16="http://schemas.microsoft.com/office/drawing/2014/main" id="{BA77F37D-0088-1304-1ED2-16F64F7624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64" y="2968970"/>
            <a:ext cx="2642559" cy="1981920"/>
          </a:xfrm>
          <a:prstGeom prst="rect">
            <a:avLst/>
          </a:prstGeom>
        </p:spPr>
      </p:pic>
      <p:sp>
        <p:nvSpPr>
          <p:cNvPr id="26" name="Obdĺžnik 25">
            <a:extLst>
              <a:ext uri="{FF2B5EF4-FFF2-40B4-BE49-F238E27FC236}">
                <a16:creationId xmlns:a16="http://schemas.microsoft.com/office/drawing/2014/main" id="{46A8EDE1-B733-CE62-8423-A21E091E7886}"/>
              </a:ext>
            </a:extLst>
          </p:cNvPr>
          <p:cNvSpPr/>
          <p:nvPr/>
        </p:nvSpPr>
        <p:spPr>
          <a:xfrm>
            <a:off x="11847345" y="4739034"/>
            <a:ext cx="249836" cy="5745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28" name="Obrázok 27" descr="Obrázok, na ktorom je mapa&#10;&#10;Automaticky generovaný popis">
            <a:extLst>
              <a:ext uri="{FF2B5EF4-FFF2-40B4-BE49-F238E27FC236}">
                <a16:creationId xmlns:a16="http://schemas.microsoft.com/office/drawing/2014/main" id="{7E493C70-A699-4A90-C0C5-3AC51F1457E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102" y="3780342"/>
            <a:ext cx="2573723" cy="1132983"/>
          </a:xfrm>
          <a:prstGeom prst="rect">
            <a:avLst/>
          </a:prstGeom>
        </p:spPr>
      </p:pic>
      <p:pic>
        <p:nvPicPr>
          <p:cNvPr id="30" name="Obrázok 29">
            <a:extLst>
              <a:ext uri="{FF2B5EF4-FFF2-40B4-BE49-F238E27FC236}">
                <a16:creationId xmlns:a16="http://schemas.microsoft.com/office/drawing/2014/main" id="{D382E460-7C4B-9EE9-4C2B-BDD544A3AC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16126" y="1380363"/>
            <a:ext cx="2074495" cy="168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17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obsahu 2">
            <a:extLst>
              <a:ext uri="{FF2B5EF4-FFF2-40B4-BE49-F238E27FC236}">
                <a16:creationId xmlns:a16="http://schemas.microsoft.com/office/drawing/2014/main" id="{B1D6BC0D-FA18-464D-8567-32B39872E8D6}"/>
              </a:ext>
            </a:extLst>
          </p:cNvPr>
          <p:cNvSpPr txBox="1">
            <a:spLocks/>
          </p:cNvSpPr>
          <p:nvPr/>
        </p:nvSpPr>
        <p:spPr>
          <a:xfrm>
            <a:off x="3005" y="214319"/>
            <a:ext cx="12169945" cy="664366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Clr>
                <a:srgbClr val="14465B"/>
              </a:buClr>
              <a:buNone/>
              <a:defRPr/>
            </a:pPr>
            <a:endParaRPr lang="sk-SK" sz="2000" dirty="0">
              <a:solidFill>
                <a:prstClr val="white"/>
              </a:solidFill>
              <a:latin typeface="Arial Narrow" panose="020B0606020202030204" pitchFamily="34" charset="0"/>
            </a:endParaRPr>
          </a:p>
          <a:p>
            <a:pPr marL="0" indent="0" algn="just">
              <a:lnSpc>
                <a:spcPct val="100000"/>
              </a:lnSpc>
              <a:buClr>
                <a:srgbClr val="14465B"/>
              </a:buClr>
              <a:buNone/>
              <a:defRPr/>
            </a:pPr>
            <a:endParaRPr lang="sk-SK" sz="3200" dirty="0">
              <a:solidFill>
                <a:srgbClr val="006E9F"/>
              </a:solidFill>
              <a:latin typeface="Arial Narrow" panose="020B0606020202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19" name="Zástupný symbol obsahu 2">
            <a:extLst>
              <a:ext uri="{FF2B5EF4-FFF2-40B4-BE49-F238E27FC236}">
                <a16:creationId xmlns:a16="http://schemas.microsoft.com/office/drawing/2014/main" id="{2B81172D-E204-481B-95D1-6C81375B37D5}"/>
              </a:ext>
            </a:extLst>
          </p:cNvPr>
          <p:cNvSpPr txBox="1">
            <a:spLocks/>
          </p:cNvSpPr>
          <p:nvPr/>
        </p:nvSpPr>
        <p:spPr>
          <a:xfrm>
            <a:off x="250570" y="1500822"/>
            <a:ext cx="4714537" cy="23618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Clr>
                <a:srgbClr val="14465B"/>
              </a:buClr>
              <a:buNone/>
              <a:defRPr/>
            </a:pPr>
            <a:r>
              <a:rPr lang="sk-SK" sz="3200" dirty="0">
                <a:solidFill>
                  <a:srgbClr val="006E9F"/>
                </a:solidFill>
                <a:latin typeface="+mj-lt"/>
                <a:cs typeface="Segoe UI Light" panose="020B0502040204020203" pitchFamily="34" charset="0"/>
              </a:rPr>
              <a:t>Tri oddelenia</a:t>
            </a:r>
            <a:endParaRPr lang="sk-SK" sz="3200" dirty="0">
              <a:latin typeface="+mj-lt"/>
              <a:cs typeface="Segoe UI Light" panose="020B0502040204020203" pitchFamily="34" charset="0"/>
            </a:endParaRPr>
          </a:p>
          <a:p>
            <a:pPr marL="0" indent="0" algn="just">
              <a:lnSpc>
                <a:spcPct val="100000"/>
              </a:lnSpc>
              <a:buClr>
                <a:srgbClr val="14465B"/>
              </a:buClr>
              <a:buNone/>
              <a:defRPr/>
            </a:pPr>
            <a:endParaRPr lang="sk-SK" sz="100" dirty="0">
              <a:latin typeface="+mj-lt"/>
              <a:cs typeface="Segoe UI Light" panose="020B0502040204020203" pitchFamily="34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>
                <a:latin typeface="+mj-lt"/>
                <a:cs typeface="Segoe UI Light" panose="020B0502040204020203" pitchFamily="34" charset="0"/>
              </a:rPr>
              <a:t>Oddelenie </a:t>
            </a:r>
            <a:r>
              <a:rPr lang="sk-SK" sz="2200" b="1" dirty="0" err="1">
                <a:latin typeface="+mj-lt"/>
                <a:cs typeface="Segoe UI Light" panose="020B0502040204020203" pitchFamily="34" charset="0"/>
              </a:rPr>
              <a:t>geoinformatiky</a:t>
            </a:r>
            <a:r>
              <a:rPr lang="sk-SK" sz="2200" b="1" dirty="0">
                <a:latin typeface="+mj-lt"/>
                <a:cs typeface="Segoe UI Light" panose="020B0502040204020203" pitchFamily="34" charset="0"/>
              </a:rPr>
              <a:t> </a:t>
            </a:r>
            <a:br>
              <a:rPr lang="sk-SK" sz="2200" b="1" dirty="0">
                <a:latin typeface="+mj-lt"/>
                <a:cs typeface="Segoe UI Light" panose="020B0502040204020203" pitchFamily="34" charset="0"/>
              </a:rPr>
            </a:br>
            <a:r>
              <a:rPr lang="sk-SK" sz="2200" b="1" dirty="0">
                <a:latin typeface="+mj-lt"/>
                <a:cs typeface="Segoe UI Light" panose="020B0502040204020203" pitchFamily="34" charset="0"/>
              </a:rPr>
              <a:t>a diaľkového prieskumu Zeme</a:t>
            </a:r>
          </a:p>
        </p:txBody>
      </p:sp>
      <p:sp>
        <p:nvSpPr>
          <p:cNvPr id="16" name="Obdĺžnik 15">
            <a:extLst>
              <a:ext uri="{FF2B5EF4-FFF2-40B4-BE49-F238E27FC236}">
                <a16:creationId xmlns:a16="http://schemas.microsoft.com/office/drawing/2014/main" id="{C722DE40-B86E-4A73-8AF7-A87EE1B374A7}"/>
              </a:ext>
            </a:extLst>
          </p:cNvPr>
          <p:cNvSpPr/>
          <p:nvPr/>
        </p:nvSpPr>
        <p:spPr>
          <a:xfrm>
            <a:off x="3599" y="214320"/>
            <a:ext cx="12201525" cy="830997"/>
          </a:xfrm>
          <a:prstGeom prst="rect">
            <a:avLst/>
          </a:prstGeom>
          <a:solidFill>
            <a:srgbClr val="085E2B"/>
          </a:solidFill>
          <a:effectLst/>
        </p:spPr>
        <p:txBody>
          <a:bodyPr wrap="squar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4800" b="1" cap="all" spc="300" dirty="0">
                <a:solidFill>
                  <a:schemeClr val="bg1"/>
                </a:solidFill>
                <a:latin typeface="+mj-lt"/>
                <a:ea typeface="+mj-ea"/>
                <a:cs typeface="Segoe UI Semibold" panose="020B0702040204020203" pitchFamily="34" charset="0"/>
              </a:rPr>
              <a:t> Vzdelávanie, veda a výskum</a:t>
            </a:r>
            <a:endParaRPr lang="nl-NL" sz="4800" b="1" cap="all" spc="300" dirty="0">
              <a:solidFill>
                <a:schemeClr val="bg1"/>
              </a:solidFill>
              <a:latin typeface="+mj-lt"/>
              <a:ea typeface="+mj-ea"/>
              <a:cs typeface="Segoe UI Semibold" panose="020B0702040204020203" pitchFamily="34" charset="0"/>
            </a:endParaRPr>
          </a:p>
        </p:txBody>
      </p:sp>
      <p:cxnSp>
        <p:nvCxnSpPr>
          <p:cNvPr id="17" name="Rovná spojnica 16">
            <a:extLst>
              <a:ext uri="{FF2B5EF4-FFF2-40B4-BE49-F238E27FC236}">
                <a16:creationId xmlns:a16="http://schemas.microsoft.com/office/drawing/2014/main" id="{F8221DAD-26AF-4141-8EA4-17EC91F94B50}"/>
              </a:ext>
            </a:extLst>
          </p:cNvPr>
          <p:cNvCxnSpPr>
            <a:cxnSpLocks/>
          </p:cNvCxnSpPr>
          <p:nvPr/>
        </p:nvCxnSpPr>
        <p:spPr>
          <a:xfrm>
            <a:off x="19049" y="1020042"/>
            <a:ext cx="12172951" cy="0"/>
          </a:xfrm>
          <a:prstGeom prst="line">
            <a:avLst/>
          </a:prstGeom>
          <a:ln w="60325">
            <a:solidFill>
              <a:srgbClr val="0020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ok 1" descr="Obrázok, na ktorom je grafika, symbol, logo, kruh&#10;&#10;Automaticky generovaný popis">
            <a:extLst>
              <a:ext uri="{FF2B5EF4-FFF2-40B4-BE49-F238E27FC236}">
                <a16:creationId xmlns:a16="http://schemas.microsoft.com/office/drawing/2014/main" id="{4BD7D9BD-BF7B-FCB5-788D-A7F50669F6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804" y="-5570"/>
            <a:ext cx="1138320" cy="1138320"/>
          </a:xfrm>
          <a:prstGeom prst="rect">
            <a:avLst/>
          </a:prstGeom>
        </p:spPr>
      </p:pic>
      <p:sp>
        <p:nvSpPr>
          <p:cNvPr id="6" name="Zástupný symbol obsahu 2">
            <a:extLst>
              <a:ext uri="{FF2B5EF4-FFF2-40B4-BE49-F238E27FC236}">
                <a16:creationId xmlns:a16="http://schemas.microsoft.com/office/drawing/2014/main" id="{7CE12DFC-BA49-E04E-E745-FA3FAEE625DF}"/>
              </a:ext>
            </a:extLst>
          </p:cNvPr>
          <p:cNvSpPr txBox="1">
            <a:spLocks/>
          </p:cNvSpPr>
          <p:nvPr/>
        </p:nvSpPr>
        <p:spPr>
          <a:xfrm>
            <a:off x="250570" y="3195263"/>
            <a:ext cx="6605166" cy="36627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Clr>
                <a:srgbClr val="14465B"/>
              </a:buClr>
              <a:buNone/>
              <a:defRPr/>
            </a:pPr>
            <a:r>
              <a:rPr lang="sk-SK" sz="3200" dirty="0">
                <a:solidFill>
                  <a:srgbClr val="006E9F"/>
                </a:solidFill>
                <a:latin typeface="+mj-lt"/>
                <a:cs typeface="Segoe UI Light" panose="020B0502040204020203" pitchFamily="34" charset="0"/>
              </a:rPr>
              <a:t>Výskum a vzdelávanie</a:t>
            </a:r>
            <a:endParaRPr lang="sk-SK" sz="3200" dirty="0">
              <a:latin typeface="+mj-lt"/>
              <a:cs typeface="Segoe UI Light" panose="020B0502040204020203" pitchFamily="34" charset="0"/>
            </a:endParaRPr>
          </a:p>
          <a:p>
            <a:pPr marL="0" indent="0" algn="just">
              <a:lnSpc>
                <a:spcPct val="100000"/>
              </a:lnSpc>
              <a:buClr>
                <a:srgbClr val="14465B"/>
              </a:buClr>
              <a:buNone/>
              <a:defRPr/>
            </a:pPr>
            <a:endParaRPr lang="sk-SK" sz="200" dirty="0">
              <a:latin typeface="+mj-lt"/>
              <a:cs typeface="Segoe UI Light" panose="020B0502040204020203" pitchFamily="34" charset="0"/>
            </a:endParaRP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>
                <a:latin typeface="+mj-lt"/>
                <a:cs typeface="Segoe UI Light" panose="020B0502040204020203" pitchFamily="34" charset="0"/>
              </a:rPr>
              <a:t>Kartografia a geoinformatika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>
                <a:latin typeface="+mj-lt"/>
                <a:cs typeface="Segoe UI Light" panose="020B0502040204020203" pitchFamily="34" charset="0"/>
              </a:rPr>
              <a:t>Geografické informačné systémy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>
                <a:latin typeface="+mj-lt"/>
                <a:cs typeface="Segoe UI Light" panose="020B0502040204020203" pitchFamily="34" charset="0"/>
              </a:rPr>
              <a:t>Diaľkový prieskum Zeme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>
                <a:latin typeface="+mj-lt"/>
                <a:cs typeface="Segoe UI Light" panose="020B0502040204020203" pitchFamily="34" charset="0"/>
              </a:rPr>
              <a:t>Priestorové analýzy a modelovanie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>
                <a:latin typeface="+mj-lt"/>
                <a:cs typeface="Segoe UI Light" panose="020B0502040204020203" pitchFamily="34" charset="0"/>
              </a:rPr>
              <a:t>Bezpilotné letecké systémy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>
                <a:latin typeface="+mj-lt"/>
                <a:cs typeface="Segoe UI Light" panose="020B0502040204020203" pitchFamily="34" charset="0"/>
              </a:rPr>
              <a:t>Pozemné laserové skenovanie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>
                <a:latin typeface="+mj-lt"/>
                <a:cs typeface="Segoe UI Light" panose="020B0502040204020203" pitchFamily="34" charset="0"/>
              </a:rPr>
              <a:t>Letecké laserové a hyperspektrálne skenovanie</a:t>
            </a: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3881" y="1404173"/>
            <a:ext cx="2853253" cy="1902168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91228" y="1404173"/>
            <a:ext cx="2853282" cy="1902188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45" t="28529" r="30330" b="12511"/>
          <a:stretch/>
        </p:blipFill>
        <p:spPr>
          <a:xfrm>
            <a:off x="8791228" y="3422400"/>
            <a:ext cx="2853253" cy="3054329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2" t="6480" r="21425" b="18754"/>
          <a:stretch/>
        </p:blipFill>
        <p:spPr>
          <a:xfrm>
            <a:off x="5743880" y="3422400"/>
            <a:ext cx="2853253" cy="307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4234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obsahu 2">
            <a:extLst>
              <a:ext uri="{FF2B5EF4-FFF2-40B4-BE49-F238E27FC236}">
                <a16:creationId xmlns:a16="http://schemas.microsoft.com/office/drawing/2014/main" id="{B1D6BC0D-FA18-464D-8567-32B39872E8D6}"/>
              </a:ext>
            </a:extLst>
          </p:cNvPr>
          <p:cNvSpPr txBox="1">
            <a:spLocks/>
          </p:cNvSpPr>
          <p:nvPr/>
        </p:nvSpPr>
        <p:spPr>
          <a:xfrm>
            <a:off x="3005" y="214319"/>
            <a:ext cx="12169945" cy="664366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Clr>
                <a:srgbClr val="14465B"/>
              </a:buClr>
              <a:buNone/>
              <a:defRPr/>
            </a:pPr>
            <a:endParaRPr lang="sk-SK" sz="2000" dirty="0">
              <a:solidFill>
                <a:prstClr val="white"/>
              </a:solidFill>
              <a:latin typeface="Arial Narrow" panose="020B0606020202030204" pitchFamily="34" charset="0"/>
            </a:endParaRPr>
          </a:p>
          <a:p>
            <a:pPr marL="0" indent="0" algn="just">
              <a:lnSpc>
                <a:spcPct val="100000"/>
              </a:lnSpc>
              <a:buClr>
                <a:srgbClr val="14465B"/>
              </a:buClr>
              <a:buNone/>
              <a:defRPr/>
            </a:pPr>
            <a:endParaRPr lang="sk-SK" sz="3200" dirty="0">
              <a:solidFill>
                <a:srgbClr val="006E9F"/>
              </a:solidFill>
              <a:latin typeface="Arial Narrow" panose="020B0606020202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19" name="Zástupný symbol obsahu 2">
            <a:extLst>
              <a:ext uri="{FF2B5EF4-FFF2-40B4-BE49-F238E27FC236}">
                <a16:creationId xmlns:a16="http://schemas.microsoft.com/office/drawing/2014/main" id="{2B81172D-E204-481B-95D1-6C81375B37D5}"/>
              </a:ext>
            </a:extLst>
          </p:cNvPr>
          <p:cNvSpPr txBox="1">
            <a:spLocks/>
          </p:cNvSpPr>
          <p:nvPr/>
        </p:nvSpPr>
        <p:spPr>
          <a:xfrm>
            <a:off x="250570" y="1500822"/>
            <a:ext cx="4663262" cy="50367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Clr>
                <a:srgbClr val="14465B"/>
              </a:buClr>
              <a:buNone/>
              <a:defRPr/>
            </a:pPr>
            <a:r>
              <a:rPr lang="sk-SK" sz="3200" dirty="0">
                <a:solidFill>
                  <a:srgbClr val="006E9F"/>
                </a:solidFill>
                <a:latin typeface="+mj-lt"/>
                <a:cs typeface="Segoe UI Light" panose="020B0502040204020203" pitchFamily="34" charset="0"/>
              </a:rPr>
              <a:t>Vzdelávanie</a:t>
            </a:r>
            <a:endParaRPr lang="sk-SK" sz="3200" dirty="0">
              <a:latin typeface="+mj-lt"/>
              <a:cs typeface="Segoe UI Light" panose="020B0502040204020203" pitchFamily="34" charset="0"/>
            </a:endParaRPr>
          </a:p>
          <a:p>
            <a:pPr marL="0" indent="0" algn="just">
              <a:lnSpc>
                <a:spcPct val="100000"/>
              </a:lnSpc>
              <a:buClr>
                <a:srgbClr val="14465B"/>
              </a:buClr>
              <a:buNone/>
              <a:defRPr/>
            </a:pPr>
            <a:endParaRPr lang="sk-SK" sz="800" dirty="0">
              <a:latin typeface="+mj-lt"/>
              <a:cs typeface="Segoe UI Light" panose="020B0502040204020203" pitchFamily="34" charset="0"/>
            </a:endParaRP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>
                <a:latin typeface="+mj-lt"/>
                <a:cs typeface="Segoe UI Light" panose="020B0502040204020203" pitchFamily="34" charset="0"/>
              </a:rPr>
              <a:t>Vyučovanie v teréne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>
                <a:latin typeface="+mj-lt"/>
                <a:cs typeface="Segoe UI Light" panose="020B0502040204020203" pitchFamily="34" charset="0"/>
              </a:rPr>
              <a:t>Príprava pre prax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>
                <a:latin typeface="+mj-lt"/>
                <a:cs typeface="Segoe UI Light" panose="020B0502040204020203" pitchFamily="34" charset="0"/>
              </a:rPr>
              <a:t>Mäkké zručnosti</a:t>
            </a:r>
          </a:p>
          <a:p>
            <a:pPr lvl="1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1400" dirty="0">
                <a:latin typeface="+mj-lt"/>
                <a:cs typeface="Segoe UI Light" panose="020B0502040204020203" pitchFamily="34" charset="0"/>
              </a:rPr>
              <a:t>Kritické myslenie, prezentačné, argumentačné, organizačné zručnosti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>
                <a:latin typeface="+mj-lt"/>
                <a:cs typeface="Segoe UI Light" panose="020B0502040204020203" pitchFamily="34" charset="0"/>
              </a:rPr>
              <a:t>Moderné technológie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>
                <a:latin typeface="+mj-lt"/>
                <a:cs typeface="Segoe UI Light" panose="020B0502040204020203" pitchFamily="34" charset="0"/>
              </a:rPr>
              <a:t>Rovnocenný vzťah a spätná väzba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>
                <a:latin typeface="+mj-lt"/>
                <a:cs typeface="Segoe UI Light" panose="020B0502040204020203" pitchFamily="34" charset="0"/>
              </a:rPr>
              <a:t>Individuálne potreby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>
                <a:latin typeface="+mj-lt"/>
                <a:cs typeface="Segoe UI Light" panose="020B0502040204020203" pitchFamily="34" charset="0"/>
              </a:rPr>
              <a:t>Podpora štúdia v zahraničí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endParaRPr lang="sk-SK" sz="2200" b="1" dirty="0">
              <a:latin typeface="+mj-lt"/>
              <a:cs typeface="Segoe UI Light" panose="020B0502040204020203" pitchFamily="34" charset="0"/>
            </a:endParaRPr>
          </a:p>
        </p:txBody>
      </p:sp>
      <p:sp>
        <p:nvSpPr>
          <p:cNvPr id="16" name="Obdĺžnik 15">
            <a:extLst>
              <a:ext uri="{FF2B5EF4-FFF2-40B4-BE49-F238E27FC236}">
                <a16:creationId xmlns:a16="http://schemas.microsoft.com/office/drawing/2014/main" id="{C722DE40-B86E-4A73-8AF7-A87EE1B374A7}"/>
              </a:ext>
            </a:extLst>
          </p:cNvPr>
          <p:cNvSpPr/>
          <p:nvPr/>
        </p:nvSpPr>
        <p:spPr>
          <a:xfrm>
            <a:off x="3599" y="214320"/>
            <a:ext cx="12201525" cy="830997"/>
          </a:xfrm>
          <a:prstGeom prst="rect">
            <a:avLst/>
          </a:prstGeom>
          <a:solidFill>
            <a:srgbClr val="085E2B"/>
          </a:solidFill>
          <a:effectLst/>
        </p:spPr>
        <p:txBody>
          <a:bodyPr wrap="squar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4800" b="1" cap="all" spc="300" dirty="0">
                <a:solidFill>
                  <a:schemeClr val="bg1"/>
                </a:solidFill>
                <a:latin typeface="+mj-lt"/>
                <a:ea typeface="+mj-ea"/>
                <a:cs typeface="Segoe UI Semibold" panose="020B0702040204020203" pitchFamily="34" charset="0"/>
              </a:rPr>
              <a:t> Vzdelávanie, veda a výskum</a:t>
            </a:r>
            <a:endParaRPr lang="nl-NL" sz="4800" b="1" cap="all" spc="300" dirty="0">
              <a:solidFill>
                <a:schemeClr val="bg1"/>
              </a:solidFill>
              <a:latin typeface="+mj-lt"/>
              <a:ea typeface="+mj-ea"/>
              <a:cs typeface="Segoe UI Semibold" panose="020B0702040204020203" pitchFamily="34" charset="0"/>
            </a:endParaRPr>
          </a:p>
        </p:txBody>
      </p:sp>
      <p:cxnSp>
        <p:nvCxnSpPr>
          <p:cNvPr id="17" name="Rovná spojnica 16">
            <a:extLst>
              <a:ext uri="{FF2B5EF4-FFF2-40B4-BE49-F238E27FC236}">
                <a16:creationId xmlns:a16="http://schemas.microsoft.com/office/drawing/2014/main" id="{F8221DAD-26AF-4141-8EA4-17EC91F94B50}"/>
              </a:ext>
            </a:extLst>
          </p:cNvPr>
          <p:cNvCxnSpPr>
            <a:cxnSpLocks/>
          </p:cNvCxnSpPr>
          <p:nvPr/>
        </p:nvCxnSpPr>
        <p:spPr>
          <a:xfrm>
            <a:off x="19049" y="1020042"/>
            <a:ext cx="12172951" cy="0"/>
          </a:xfrm>
          <a:prstGeom prst="line">
            <a:avLst/>
          </a:prstGeom>
          <a:ln w="60325">
            <a:solidFill>
              <a:srgbClr val="0020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ok 1" descr="Obrázok, na ktorom je grafika, symbol, logo, kruh&#10;&#10;Automaticky generovaný popis">
            <a:extLst>
              <a:ext uri="{FF2B5EF4-FFF2-40B4-BE49-F238E27FC236}">
                <a16:creationId xmlns:a16="http://schemas.microsoft.com/office/drawing/2014/main" id="{4BD7D9BD-BF7B-FCB5-788D-A7F50669F6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804" y="-5570"/>
            <a:ext cx="1138320" cy="1138320"/>
          </a:xfrm>
          <a:prstGeom prst="rect">
            <a:avLst/>
          </a:prstGeom>
        </p:spPr>
      </p:pic>
      <p:pic>
        <p:nvPicPr>
          <p:cNvPr id="4" name="Obrázok 3" descr="Obrázok, na ktorom je nebo, ošatenie, osoba, exteriér&#10;&#10;Automaticky generovaný popis">
            <a:extLst>
              <a:ext uri="{FF2B5EF4-FFF2-40B4-BE49-F238E27FC236}">
                <a16:creationId xmlns:a16="http://schemas.microsoft.com/office/drawing/2014/main" id="{E545B598-8718-A8BB-DAC7-000435A61F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51"/>
          <a:stretch/>
        </p:blipFill>
        <p:spPr>
          <a:xfrm>
            <a:off x="8012751" y="1233251"/>
            <a:ext cx="4069170" cy="2201914"/>
          </a:xfrm>
          <a:prstGeom prst="rect">
            <a:avLst/>
          </a:prstGeom>
        </p:spPr>
      </p:pic>
      <p:pic>
        <p:nvPicPr>
          <p:cNvPr id="9" name="Obrázok 8" descr="Obrázok, na ktorom je ošatenie, exteriér, osoba, ľudia&#10;&#10;Automaticky generovaný popis">
            <a:extLst>
              <a:ext uri="{FF2B5EF4-FFF2-40B4-BE49-F238E27FC236}">
                <a16:creationId xmlns:a16="http://schemas.microsoft.com/office/drawing/2014/main" id="{3ADF8B0A-8942-45F8-1B9B-635FC426CD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088" y="1233251"/>
            <a:ext cx="3426634" cy="2569976"/>
          </a:xfrm>
          <a:prstGeom prst="rect">
            <a:avLst/>
          </a:prstGeom>
        </p:spPr>
      </p:pic>
      <p:pic>
        <p:nvPicPr>
          <p:cNvPr id="14" name="Obrázok 13" descr="Obrázok, na ktorom je socha, budova, zem, exteriér&#10;&#10;Automaticky generovaný popis">
            <a:extLst>
              <a:ext uri="{FF2B5EF4-FFF2-40B4-BE49-F238E27FC236}">
                <a16:creationId xmlns:a16="http://schemas.microsoft.com/office/drawing/2014/main" id="{42979A01-43BA-510C-F98D-05B4881C39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185" y="3535666"/>
            <a:ext cx="3184736" cy="1903378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1728B9B3-33C9-555A-B2B6-B3195F4E1F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b="13024"/>
          <a:stretch/>
        </p:blipFill>
        <p:spPr bwMode="auto">
          <a:xfrm>
            <a:off x="5003147" y="4970769"/>
            <a:ext cx="2829741" cy="184579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8" name="Obrázok 17" descr="Obrázok, na ktorom je exteriér, ľudia, ošatenie, skupina&#10;&#10;Automaticky generovaný popis">
            <a:extLst>
              <a:ext uri="{FF2B5EF4-FFF2-40B4-BE49-F238E27FC236}">
                <a16:creationId xmlns:a16="http://schemas.microsoft.com/office/drawing/2014/main" id="{3CDC194C-0A48-F8AF-7354-527A83F1DFF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133" y="3322334"/>
            <a:ext cx="3184736" cy="1792194"/>
          </a:xfrm>
          <a:prstGeom prst="rect">
            <a:avLst/>
          </a:prstGeom>
        </p:spPr>
      </p:pic>
      <p:pic>
        <p:nvPicPr>
          <p:cNvPr id="25" name="Obrázok 24" descr="Obrázok, na ktorom je exteriér, ošatenie, osoba, obuv&#10;&#10;Automaticky generovaný popis">
            <a:extLst>
              <a:ext uri="{FF2B5EF4-FFF2-40B4-BE49-F238E27FC236}">
                <a16:creationId xmlns:a16="http://schemas.microsoft.com/office/drawing/2014/main" id="{BA11BD3E-7CBD-F0D4-206F-1809437332A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476" y="5218611"/>
            <a:ext cx="2130602" cy="159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29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obsahu 2">
            <a:extLst>
              <a:ext uri="{FF2B5EF4-FFF2-40B4-BE49-F238E27FC236}">
                <a16:creationId xmlns:a16="http://schemas.microsoft.com/office/drawing/2014/main" id="{B1D6BC0D-FA18-464D-8567-32B39872E8D6}"/>
              </a:ext>
            </a:extLst>
          </p:cNvPr>
          <p:cNvSpPr txBox="1">
            <a:spLocks/>
          </p:cNvSpPr>
          <p:nvPr/>
        </p:nvSpPr>
        <p:spPr>
          <a:xfrm>
            <a:off x="3005" y="214319"/>
            <a:ext cx="12169945" cy="664366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Clr>
                <a:srgbClr val="14465B"/>
              </a:buClr>
              <a:buNone/>
              <a:defRPr/>
            </a:pPr>
            <a:endParaRPr lang="sk-SK" sz="2000" dirty="0">
              <a:solidFill>
                <a:prstClr val="white"/>
              </a:solidFill>
              <a:latin typeface="Arial Narrow" panose="020B0606020202030204" pitchFamily="34" charset="0"/>
            </a:endParaRPr>
          </a:p>
          <a:p>
            <a:pPr marL="0" indent="0" algn="just">
              <a:lnSpc>
                <a:spcPct val="100000"/>
              </a:lnSpc>
              <a:buClr>
                <a:srgbClr val="14465B"/>
              </a:buClr>
              <a:buNone/>
              <a:defRPr/>
            </a:pPr>
            <a:endParaRPr lang="sk-SK" sz="3200" dirty="0">
              <a:solidFill>
                <a:srgbClr val="006E9F"/>
              </a:solidFill>
              <a:latin typeface="Arial Narrow" panose="020B0606020202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19" name="Zástupný symbol obsahu 2">
            <a:extLst>
              <a:ext uri="{FF2B5EF4-FFF2-40B4-BE49-F238E27FC236}">
                <a16:creationId xmlns:a16="http://schemas.microsoft.com/office/drawing/2014/main" id="{2B81172D-E204-481B-95D1-6C81375B37D5}"/>
              </a:ext>
            </a:extLst>
          </p:cNvPr>
          <p:cNvSpPr txBox="1">
            <a:spLocks/>
          </p:cNvSpPr>
          <p:nvPr/>
        </p:nvSpPr>
        <p:spPr>
          <a:xfrm>
            <a:off x="250570" y="1500822"/>
            <a:ext cx="4663262" cy="50367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Clr>
                <a:srgbClr val="14465B"/>
              </a:buClr>
              <a:buNone/>
              <a:defRPr/>
            </a:pPr>
            <a:r>
              <a:rPr lang="sk-SK" sz="3200" dirty="0">
                <a:solidFill>
                  <a:srgbClr val="006E9F"/>
                </a:solidFill>
                <a:latin typeface="+mj-lt"/>
                <a:cs typeface="Segoe UI Light" panose="020B0502040204020203" pitchFamily="34" charset="0"/>
              </a:rPr>
              <a:t>Vzdelávanie</a:t>
            </a:r>
            <a:endParaRPr lang="sk-SK" sz="3200" dirty="0">
              <a:latin typeface="+mj-lt"/>
              <a:cs typeface="Segoe UI Light" panose="020B0502040204020203" pitchFamily="34" charset="0"/>
            </a:endParaRPr>
          </a:p>
          <a:p>
            <a:pPr marL="0" indent="0" algn="just">
              <a:lnSpc>
                <a:spcPct val="100000"/>
              </a:lnSpc>
              <a:buClr>
                <a:srgbClr val="14465B"/>
              </a:buClr>
              <a:buNone/>
              <a:defRPr/>
            </a:pPr>
            <a:endParaRPr lang="sk-SK" sz="800" dirty="0">
              <a:latin typeface="+mj-lt"/>
              <a:cs typeface="Segoe UI Light" panose="020B0502040204020203" pitchFamily="34" charset="0"/>
            </a:endParaRP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>
                <a:latin typeface="+mj-lt"/>
                <a:cs typeface="Segoe UI Light" panose="020B0502040204020203" pitchFamily="34" charset="0"/>
              </a:rPr>
              <a:t>Vyučovanie v teréne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>
                <a:latin typeface="+mj-lt"/>
                <a:cs typeface="Segoe UI Light" panose="020B0502040204020203" pitchFamily="34" charset="0"/>
              </a:rPr>
              <a:t>Príprava pre prax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>
                <a:latin typeface="+mj-lt"/>
                <a:cs typeface="Segoe UI Light" panose="020B0502040204020203" pitchFamily="34" charset="0"/>
              </a:rPr>
              <a:t>Mäkké zručnosti</a:t>
            </a:r>
          </a:p>
          <a:p>
            <a:pPr lvl="1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1400" dirty="0">
                <a:latin typeface="+mj-lt"/>
                <a:cs typeface="Segoe UI Light" panose="020B0502040204020203" pitchFamily="34" charset="0"/>
              </a:rPr>
              <a:t>Kritické myslenie, prezentačné, argumentačné, organizačné zručnosti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>
                <a:latin typeface="+mj-lt"/>
                <a:cs typeface="Segoe UI Light" panose="020B0502040204020203" pitchFamily="34" charset="0"/>
              </a:rPr>
              <a:t>Moderné technológie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>
                <a:latin typeface="+mj-lt"/>
                <a:cs typeface="Segoe UI Light" panose="020B0502040204020203" pitchFamily="34" charset="0"/>
              </a:rPr>
              <a:t>Rovnocenný vzťah a spätná väzba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>
                <a:latin typeface="+mj-lt"/>
                <a:cs typeface="Segoe UI Light" panose="020B0502040204020203" pitchFamily="34" charset="0"/>
              </a:rPr>
              <a:t>Individuálne potreby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>
                <a:latin typeface="+mj-lt"/>
                <a:cs typeface="Segoe UI Light" panose="020B0502040204020203" pitchFamily="34" charset="0"/>
              </a:rPr>
              <a:t>Podpora štúdia v zahraničí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endParaRPr lang="sk-SK" sz="2200" b="1" dirty="0">
              <a:latin typeface="+mj-lt"/>
              <a:cs typeface="Segoe UI Light" panose="020B0502040204020203" pitchFamily="34" charset="0"/>
            </a:endParaRPr>
          </a:p>
        </p:txBody>
      </p:sp>
      <p:sp>
        <p:nvSpPr>
          <p:cNvPr id="16" name="Obdĺžnik 15">
            <a:extLst>
              <a:ext uri="{FF2B5EF4-FFF2-40B4-BE49-F238E27FC236}">
                <a16:creationId xmlns:a16="http://schemas.microsoft.com/office/drawing/2014/main" id="{C722DE40-B86E-4A73-8AF7-A87EE1B374A7}"/>
              </a:ext>
            </a:extLst>
          </p:cNvPr>
          <p:cNvSpPr/>
          <p:nvPr/>
        </p:nvSpPr>
        <p:spPr>
          <a:xfrm>
            <a:off x="3599" y="214320"/>
            <a:ext cx="12201525" cy="830997"/>
          </a:xfrm>
          <a:prstGeom prst="rect">
            <a:avLst/>
          </a:prstGeom>
          <a:solidFill>
            <a:srgbClr val="085E2B"/>
          </a:solidFill>
          <a:effectLst/>
        </p:spPr>
        <p:txBody>
          <a:bodyPr wrap="squar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4800" b="1" cap="all" spc="300" dirty="0">
                <a:solidFill>
                  <a:schemeClr val="bg1"/>
                </a:solidFill>
                <a:latin typeface="+mj-lt"/>
                <a:ea typeface="+mj-ea"/>
                <a:cs typeface="Segoe UI Semibold" panose="020B0702040204020203" pitchFamily="34" charset="0"/>
              </a:rPr>
              <a:t> Vzdelávanie, veda a výskum</a:t>
            </a:r>
            <a:endParaRPr lang="nl-NL" sz="4800" b="1" cap="all" spc="300" dirty="0">
              <a:solidFill>
                <a:schemeClr val="bg1"/>
              </a:solidFill>
              <a:latin typeface="+mj-lt"/>
              <a:ea typeface="+mj-ea"/>
              <a:cs typeface="Segoe UI Semibold" panose="020B0702040204020203" pitchFamily="34" charset="0"/>
            </a:endParaRPr>
          </a:p>
        </p:txBody>
      </p:sp>
      <p:cxnSp>
        <p:nvCxnSpPr>
          <p:cNvPr id="17" name="Rovná spojnica 16">
            <a:extLst>
              <a:ext uri="{FF2B5EF4-FFF2-40B4-BE49-F238E27FC236}">
                <a16:creationId xmlns:a16="http://schemas.microsoft.com/office/drawing/2014/main" id="{F8221DAD-26AF-4141-8EA4-17EC91F94B50}"/>
              </a:ext>
            </a:extLst>
          </p:cNvPr>
          <p:cNvCxnSpPr>
            <a:cxnSpLocks/>
          </p:cNvCxnSpPr>
          <p:nvPr/>
        </p:nvCxnSpPr>
        <p:spPr>
          <a:xfrm>
            <a:off x="19049" y="1020042"/>
            <a:ext cx="12172951" cy="0"/>
          </a:xfrm>
          <a:prstGeom prst="line">
            <a:avLst/>
          </a:prstGeom>
          <a:ln w="60325">
            <a:solidFill>
              <a:srgbClr val="0020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ok 1" descr="Obrázok, na ktorom je grafika, symbol, logo, kruh&#10;&#10;Automaticky generovaný popis">
            <a:extLst>
              <a:ext uri="{FF2B5EF4-FFF2-40B4-BE49-F238E27FC236}">
                <a16:creationId xmlns:a16="http://schemas.microsoft.com/office/drawing/2014/main" id="{4BD7D9BD-BF7B-FCB5-788D-A7F50669F6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804" y="-5570"/>
            <a:ext cx="1138320" cy="1138320"/>
          </a:xfrm>
          <a:prstGeom prst="rect">
            <a:avLst/>
          </a:prstGeom>
        </p:spPr>
      </p:pic>
      <p:pic>
        <p:nvPicPr>
          <p:cNvPr id="7" name="Obrázok 6" descr="Obrázok, na ktorom je vodopád, príroda, exteriér, voda&#10;&#10;Automaticky generovaný popis">
            <a:extLst>
              <a:ext uri="{FF2B5EF4-FFF2-40B4-BE49-F238E27FC236}">
                <a16:creationId xmlns:a16="http://schemas.microsoft.com/office/drawing/2014/main" id="{5443F79A-6F25-9367-1A91-D3E606D5EE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640" y="1186161"/>
            <a:ext cx="2899890" cy="3866520"/>
          </a:xfrm>
          <a:prstGeom prst="rect">
            <a:avLst/>
          </a:prstGeom>
        </p:spPr>
      </p:pic>
      <p:pic>
        <p:nvPicPr>
          <p:cNvPr id="8" name="Obrázok 7" descr="Obrázok, na ktorom je exteriér, ošatenie, nebo, osoba&#10;&#10;Automaticky generovaný popis">
            <a:extLst>
              <a:ext uri="{FF2B5EF4-FFF2-40B4-BE49-F238E27FC236}">
                <a16:creationId xmlns:a16="http://schemas.microsoft.com/office/drawing/2014/main" id="{84E541ED-43A4-CA47-2DC3-C820DC214D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445" y="4908603"/>
            <a:ext cx="2478280" cy="1858710"/>
          </a:xfrm>
          <a:prstGeom prst="rect">
            <a:avLst/>
          </a:prstGeom>
        </p:spPr>
      </p:pic>
      <p:pic>
        <p:nvPicPr>
          <p:cNvPr id="13" name="Obrázok 12" descr="Obrázok, na ktorom je nebo, exteriér, ošatenie, osoba&#10;&#10;Automaticky generovaný popis">
            <a:extLst>
              <a:ext uri="{FF2B5EF4-FFF2-40B4-BE49-F238E27FC236}">
                <a16:creationId xmlns:a16="http://schemas.microsoft.com/office/drawing/2014/main" id="{80989EBD-8968-F119-07A9-B15247F1AD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255" y="1186161"/>
            <a:ext cx="2879399" cy="1919131"/>
          </a:xfrm>
          <a:prstGeom prst="rect">
            <a:avLst/>
          </a:prstGeom>
        </p:spPr>
      </p:pic>
      <p:pic>
        <p:nvPicPr>
          <p:cNvPr id="20" name="Obrázok 19" descr="Obrázok, na ktorom je exteriér, ošatenie, osoba, strom&#10;&#10;Automaticky generovaný popis">
            <a:extLst>
              <a:ext uri="{FF2B5EF4-FFF2-40B4-BE49-F238E27FC236}">
                <a16:creationId xmlns:a16="http://schemas.microsoft.com/office/drawing/2014/main" id="{BD8BB031-D862-030C-4EDA-C6C4A34245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993" y="5029892"/>
            <a:ext cx="2542279" cy="1694439"/>
          </a:xfrm>
          <a:prstGeom prst="rect">
            <a:avLst/>
          </a:prstGeom>
        </p:spPr>
      </p:pic>
      <p:pic>
        <p:nvPicPr>
          <p:cNvPr id="5" name="Obrázok 4" descr="Obrázok, na ktorom je exteriér, príroda, oblak, nebo&#10;&#10;Automaticky generovaný popis">
            <a:extLst>
              <a:ext uri="{FF2B5EF4-FFF2-40B4-BE49-F238E27FC236}">
                <a16:creationId xmlns:a16="http://schemas.microsoft.com/office/drawing/2014/main" id="{9872D5D0-BE00-5DE9-1758-5F4D643ABC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649" y="3246136"/>
            <a:ext cx="3123393" cy="2342545"/>
          </a:xfrm>
          <a:prstGeom prst="rect">
            <a:avLst/>
          </a:prstGeom>
        </p:spPr>
      </p:pic>
      <p:pic>
        <p:nvPicPr>
          <p:cNvPr id="21" name="Obrázok 20">
            <a:extLst>
              <a:ext uri="{FF2B5EF4-FFF2-40B4-BE49-F238E27FC236}">
                <a16:creationId xmlns:a16="http://schemas.microsoft.com/office/drawing/2014/main" id="{B6958889-21BB-E960-3371-A6E2B97243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1151" y="1189659"/>
            <a:ext cx="3037498" cy="191481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2" name="Obrázok 21">
            <a:extLst>
              <a:ext uri="{FF2B5EF4-FFF2-40B4-BE49-F238E27FC236}">
                <a16:creationId xmlns:a16="http://schemas.microsoft.com/office/drawing/2014/main" id="{91958FCC-1ECA-4B79-28AB-A80050A890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83434" y="5484820"/>
            <a:ext cx="2066849" cy="1235616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105220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obsahu 2">
            <a:extLst>
              <a:ext uri="{FF2B5EF4-FFF2-40B4-BE49-F238E27FC236}">
                <a16:creationId xmlns:a16="http://schemas.microsoft.com/office/drawing/2014/main" id="{B1D6BC0D-FA18-464D-8567-32B39872E8D6}"/>
              </a:ext>
            </a:extLst>
          </p:cNvPr>
          <p:cNvSpPr txBox="1">
            <a:spLocks/>
          </p:cNvSpPr>
          <p:nvPr/>
        </p:nvSpPr>
        <p:spPr>
          <a:xfrm>
            <a:off x="3005" y="214319"/>
            <a:ext cx="12169945" cy="664366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Clr>
                <a:srgbClr val="14465B"/>
              </a:buClr>
              <a:buNone/>
              <a:defRPr/>
            </a:pPr>
            <a:endParaRPr lang="sk-SK" sz="2000" dirty="0">
              <a:solidFill>
                <a:prstClr val="white"/>
              </a:solidFill>
              <a:latin typeface="Arial Narrow" panose="020B0606020202030204" pitchFamily="34" charset="0"/>
            </a:endParaRPr>
          </a:p>
          <a:p>
            <a:pPr marL="0" indent="0" algn="just">
              <a:lnSpc>
                <a:spcPct val="100000"/>
              </a:lnSpc>
              <a:buClr>
                <a:srgbClr val="14465B"/>
              </a:buClr>
              <a:buNone/>
              <a:defRPr/>
            </a:pPr>
            <a:endParaRPr lang="sk-SK" sz="3200" dirty="0">
              <a:solidFill>
                <a:srgbClr val="006E9F"/>
              </a:solidFill>
              <a:latin typeface="Arial Narrow" panose="020B0606020202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19" name="Zástupný symbol obsahu 2">
            <a:extLst>
              <a:ext uri="{FF2B5EF4-FFF2-40B4-BE49-F238E27FC236}">
                <a16:creationId xmlns:a16="http://schemas.microsoft.com/office/drawing/2014/main" id="{2B81172D-E204-481B-95D1-6C81375B37D5}"/>
              </a:ext>
            </a:extLst>
          </p:cNvPr>
          <p:cNvSpPr txBox="1">
            <a:spLocks/>
          </p:cNvSpPr>
          <p:nvPr/>
        </p:nvSpPr>
        <p:spPr>
          <a:xfrm>
            <a:off x="250570" y="1500822"/>
            <a:ext cx="4663262" cy="50367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Clr>
                <a:srgbClr val="14465B"/>
              </a:buClr>
              <a:buNone/>
              <a:defRPr/>
            </a:pPr>
            <a:r>
              <a:rPr lang="sk-SK" sz="3200" dirty="0">
                <a:solidFill>
                  <a:srgbClr val="006E9F"/>
                </a:solidFill>
                <a:latin typeface="+mj-lt"/>
                <a:cs typeface="Segoe UI Light" panose="020B0502040204020203" pitchFamily="34" charset="0"/>
              </a:rPr>
              <a:t>Vzdelávanie</a:t>
            </a:r>
            <a:endParaRPr lang="sk-SK" sz="3200" dirty="0">
              <a:latin typeface="+mj-lt"/>
              <a:cs typeface="Segoe UI Light" panose="020B0502040204020203" pitchFamily="34" charset="0"/>
            </a:endParaRPr>
          </a:p>
          <a:p>
            <a:pPr marL="0" indent="0" algn="just">
              <a:lnSpc>
                <a:spcPct val="100000"/>
              </a:lnSpc>
              <a:buClr>
                <a:srgbClr val="14465B"/>
              </a:buClr>
              <a:buNone/>
              <a:defRPr/>
            </a:pPr>
            <a:endParaRPr lang="sk-SK" sz="800" dirty="0">
              <a:latin typeface="+mj-lt"/>
              <a:cs typeface="Segoe UI Light" panose="020B0502040204020203" pitchFamily="34" charset="0"/>
            </a:endParaRP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>
                <a:latin typeface="+mj-lt"/>
                <a:cs typeface="Segoe UI Light" panose="020B0502040204020203" pitchFamily="34" charset="0"/>
              </a:rPr>
              <a:t>Vyučovanie v teréne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>
                <a:latin typeface="+mj-lt"/>
                <a:cs typeface="Segoe UI Light" panose="020B0502040204020203" pitchFamily="34" charset="0"/>
              </a:rPr>
              <a:t>Príprava pre prax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>
                <a:latin typeface="+mj-lt"/>
                <a:cs typeface="Segoe UI Light" panose="020B0502040204020203" pitchFamily="34" charset="0"/>
              </a:rPr>
              <a:t>Mäkké zručnosti</a:t>
            </a:r>
          </a:p>
          <a:p>
            <a:pPr lvl="1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1400" dirty="0">
                <a:latin typeface="+mj-lt"/>
                <a:cs typeface="Segoe UI Light" panose="020B0502040204020203" pitchFamily="34" charset="0"/>
              </a:rPr>
              <a:t>Kritické myslenie, prezentačné, argumentačné, organizačné zručnosti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>
                <a:latin typeface="+mj-lt"/>
                <a:cs typeface="Segoe UI Light" panose="020B0502040204020203" pitchFamily="34" charset="0"/>
              </a:rPr>
              <a:t>Moderné technológie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>
                <a:latin typeface="+mj-lt"/>
                <a:cs typeface="Segoe UI Light" panose="020B0502040204020203" pitchFamily="34" charset="0"/>
              </a:rPr>
              <a:t>Spätná väzba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>
                <a:latin typeface="+mj-lt"/>
                <a:cs typeface="Segoe UI Light" panose="020B0502040204020203" pitchFamily="34" charset="0"/>
              </a:rPr>
              <a:t>Individuálne potreby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>
                <a:latin typeface="+mj-lt"/>
                <a:cs typeface="Segoe UI Light" panose="020B0502040204020203" pitchFamily="34" charset="0"/>
              </a:rPr>
              <a:t>Podpora štúdia v zahraničí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endParaRPr lang="sk-SK" sz="2200" b="1" dirty="0">
              <a:latin typeface="+mj-lt"/>
              <a:cs typeface="Segoe UI Light" panose="020B0502040204020203" pitchFamily="34" charset="0"/>
            </a:endParaRPr>
          </a:p>
        </p:txBody>
      </p:sp>
      <p:sp>
        <p:nvSpPr>
          <p:cNvPr id="16" name="Obdĺžnik 15">
            <a:extLst>
              <a:ext uri="{FF2B5EF4-FFF2-40B4-BE49-F238E27FC236}">
                <a16:creationId xmlns:a16="http://schemas.microsoft.com/office/drawing/2014/main" id="{C722DE40-B86E-4A73-8AF7-A87EE1B374A7}"/>
              </a:ext>
            </a:extLst>
          </p:cNvPr>
          <p:cNvSpPr/>
          <p:nvPr/>
        </p:nvSpPr>
        <p:spPr>
          <a:xfrm>
            <a:off x="3599" y="214320"/>
            <a:ext cx="12201525" cy="830997"/>
          </a:xfrm>
          <a:prstGeom prst="rect">
            <a:avLst/>
          </a:prstGeom>
          <a:solidFill>
            <a:srgbClr val="085E2B"/>
          </a:solidFill>
          <a:effectLst/>
        </p:spPr>
        <p:txBody>
          <a:bodyPr wrap="squar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4800" b="1" cap="all" spc="300" dirty="0">
                <a:solidFill>
                  <a:schemeClr val="bg1"/>
                </a:solidFill>
                <a:latin typeface="+mj-lt"/>
                <a:ea typeface="+mj-ea"/>
                <a:cs typeface="Segoe UI Semibold" panose="020B0702040204020203" pitchFamily="34" charset="0"/>
              </a:rPr>
              <a:t> Vzdelávanie, veda a výskum</a:t>
            </a:r>
            <a:endParaRPr lang="nl-NL" sz="4800" b="1" cap="all" spc="300" dirty="0">
              <a:solidFill>
                <a:schemeClr val="bg1"/>
              </a:solidFill>
              <a:latin typeface="+mj-lt"/>
              <a:ea typeface="+mj-ea"/>
              <a:cs typeface="Segoe UI Semibold" panose="020B0702040204020203" pitchFamily="34" charset="0"/>
            </a:endParaRPr>
          </a:p>
        </p:txBody>
      </p:sp>
      <p:cxnSp>
        <p:nvCxnSpPr>
          <p:cNvPr id="17" name="Rovná spojnica 16">
            <a:extLst>
              <a:ext uri="{FF2B5EF4-FFF2-40B4-BE49-F238E27FC236}">
                <a16:creationId xmlns:a16="http://schemas.microsoft.com/office/drawing/2014/main" id="{F8221DAD-26AF-4141-8EA4-17EC91F94B50}"/>
              </a:ext>
            </a:extLst>
          </p:cNvPr>
          <p:cNvCxnSpPr>
            <a:cxnSpLocks/>
          </p:cNvCxnSpPr>
          <p:nvPr/>
        </p:nvCxnSpPr>
        <p:spPr>
          <a:xfrm>
            <a:off x="19049" y="1020042"/>
            <a:ext cx="12172951" cy="0"/>
          </a:xfrm>
          <a:prstGeom prst="line">
            <a:avLst/>
          </a:prstGeom>
          <a:ln w="60325">
            <a:solidFill>
              <a:srgbClr val="0020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ok 1" descr="Obrázok, na ktorom je grafika, symbol, logo, kruh&#10;&#10;Automaticky generovaný popis">
            <a:extLst>
              <a:ext uri="{FF2B5EF4-FFF2-40B4-BE49-F238E27FC236}">
                <a16:creationId xmlns:a16="http://schemas.microsoft.com/office/drawing/2014/main" id="{4BD7D9BD-BF7B-FCB5-788D-A7F50669F6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804" y="-5570"/>
            <a:ext cx="1138320" cy="1138320"/>
          </a:xfrm>
          <a:prstGeom prst="rect">
            <a:avLst/>
          </a:prstGeom>
        </p:spPr>
      </p:pic>
      <p:pic>
        <p:nvPicPr>
          <p:cNvPr id="4" name="Obrázok 3" descr="Obrázok, na ktorom je exteriér, strom, rotor helikoptéry, helikoptéra&#10;&#10;Automaticky generovaný popis">
            <a:extLst>
              <a:ext uri="{FF2B5EF4-FFF2-40B4-BE49-F238E27FC236}">
                <a16:creationId xmlns:a16="http://schemas.microsoft.com/office/drawing/2014/main" id="{2CE3D6B8-B3E6-50F9-7832-4252DC4415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139" y="1348160"/>
            <a:ext cx="3122022" cy="2080840"/>
          </a:xfrm>
          <a:prstGeom prst="rect">
            <a:avLst/>
          </a:prstGeom>
        </p:spPr>
      </p:pic>
      <p:pic>
        <p:nvPicPr>
          <p:cNvPr id="6" name="Obrázok 5" descr="Obrázok, na ktorom je tráva, exteriér, lietadlo, doprava&#10;&#10;Automaticky generovaný popis">
            <a:extLst>
              <a:ext uri="{FF2B5EF4-FFF2-40B4-BE49-F238E27FC236}">
                <a16:creationId xmlns:a16="http://schemas.microsoft.com/office/drawing/2014/main" id="{642CE4F3-18E1-3E9E-2A8D-324FF880C1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528" y="1348159"/>
            <a:ext cx="3122021" cy="2080839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31CBB804-E8E3-D67D-C67A-3660032C19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8850" y="4259229"/>
            <a:ext cx="1057275" cy="1066800"/>
          </a:xfrm>
          <a:prstGeom prst="rect">
            <a:avLst/>
          </a:prstGeom>
        </p:spPr>
      </p:pic>
      <p:sp>
        <p:nvSpPr>
          <p:cNvPr id="12" name="BlokTextu 11">
            <a:extLst>
              <a:ext uri="{FF2B5EF4-FFF2-40B4-BE49-F238E27FC236}">
                <a16:creationId xmlns:a16="http://schemas.microsoft.com/office/drawing/2014/main" id="{84DC2C12-3151-B796-281E-DCC1ED71BB36}"/>
              </a:ext>
            </a:extLst>
          </p:cNvPr>
          <p:cNvSpPr txBox="1"/>
          <p:nvPr/>
        </p:nvSpPr>
        <p:spPr>
          <a:xfrm>
            <a:off x="3899518" y="5247118"/>
            <a:ext cx="1056607" cy="23852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sk-SK" sz="950" spc="-20" dirty="0">
                <a:latin typeface="Arial Narrow" panose="020B0606020202030204" pitchFamily="34" charset="0"/>
              </a:rPr>
              <a:t>http://umbrasolutions.eu/</a:t>
            </a:r>
          </a:p>
        </p:txBody>
      </p:sp>
      <p:pic>
        <p:nvPicPr>
          <p:cNvPr id="14" name="Obrázok 13">
            <a:extLst>
              <a:ext uri="{FF2B5EF4-FFF2-40B4-BE49-F238E27FC236}">
                <a16:creationId xmlns:a16="http://schemas.microsoft.com/office/drawing/2014/main" id="{7173621D-F32E-81D1-3720-B370EBF39E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3423" y="5644154"/>
            <a:ext cx="1056607" cy="1046041"/>
          </a:xfrm>
          <a:prstGeom prst="rect">
            <a:avLst/>
          </a:prstGeom>
        </p:spPr>
      </p:pic>
      <p:pic>
        <p:nvPicPr>
          <p:cNvPr id="15" name="Picture 20">
            <a:extLst>
              <a:ext uri="{FF2B5EF4-FFF2-40B4-BE49-F238E27FC236}">
                <a16:creationId xmlns:a16="http://schemas.microsoft.com/office/drawing/2014/main" id="{809C68DF-23C9-5F45-913D-65A8E79834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12979" y="1348160"/>
            <a:ext cx="2353843" cy="30637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Obrázok 19" descr="Obrázok, na ktorom je kancelárske potreby, každodenné potreby, vnútri, gadget&#10;&#10;Automaticky generovaný popis">
            <a:extLst>
              <a:ext uri="{FF2B5EF4-FFF2-40B4-BE49-F238E27FC236}">
                <a16:creationId xmlns:a16="http://schemas.microsoft.com/office/drawing/2014/main" id="{EFBB19A8-62BF-2FB9-4A18-3E0A7D9824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783" y="4588623"/>
            <a:ext cx="2774294" cy="2084684"/>
          </a:xfrm>
          <a:prstGeom prst="rect">
            <a:avLst/>
          </a:prstGeom>
        </p:spPr>
      </p:pic>
      <p:pic>
        <p:nvPicPr>
          <p:cNvPr id="22" name="Obrázok 21" descr="Obrázok, na ktorom je mikroskop, vnútri, osoba, počítačový monitor&#10;&#10;Automaticky generovaný popis">
            <a:extLst>
              <a:ext uri="{FF2B5EF4-FFF2-40B4-BE49-F238E27FC236}">
                <a16:creationId xmlns:a16="http://schemas.microsoft.com/office/drawing/2014/main" id="{E0090632-52BE-0F53-F7AE-906DD1EAF2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237" y="3867150"/>
            <a:ext cx="4004987" cy="280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912011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balíka Office">
  <a:themeElements>
    <a:clrScheme name="Motív balíka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ív balíka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ív balíka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erlín">
  <a:themeElements>
    <a:clrScheme name="Berlín">
      <a:dk1>
        <a:sysClr val="windowText" lastClr="000000"/>
      </a:dk1>
      <a:lt1>
        <a:sysClr val="window" lastClr="FFFFFF"/>
      </a:lt1>
      <a:dk2>
        <a:srgbClr val="1F8094"/>
      </a:dk2>
      <a:lt2>
        <a:srgbClr val="E7E6E6"/>
      </a:lt2>
      <a:accent1>
        <a:srgbClr val="39CDE7"/>
      </a:accent1>
      <a:accent2>
        <a:srgbClr val="60DE72"/>
      </a:accent2>
      <a:accent3>
        <a:srgbClr val="DDCC64"/>
      </a:accent3>
      <a:accent4>
        <a:srgbClr val="F49D50"/>
      </a:accent4>
      <a:accent5>
        <a:srgbClr val="E44951"/>
      </a:accent5>
      <a:accent6>
        <a:srgbClr val="D666F9"/>
      </a:accent6>
      <a:hlink>
        <a:srgbClr val="4BF7ED"/>
      </a:hlink>
      <a:folHlink>
        <a:srgbClr val="95E9F4"/>
      </a:folHlink>
    </a:clrScheme>
    <a:fontScheme name="Arial Narrow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Berlí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7DC10E3-4FF5-456B-A359-A0F378C1E5FB}"/>
    </a:ext>
  </a:extLst>
</a:theme>
</file>

<file path=ppt/theme/theme3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C01D8A2BB263943B7AEEA6401CDC5A5" ma:contentTypeVersion="2" ma:contentTypeDescription="Umožňuje vytvoriť nový dokument." ma:contentTypeScope="" ma:versionID="2692a38d2d479d7a49384605e222058b">
  <xsd:schema xmlns:xsd="http://www.w3.org/2001/XMLSchema" xmlns:xs="http://www.w3.org/2001/XMLSchema" xmlns:p="http://schemas.microsoft.com/office/2006/metadata/properties" xmlns:ns2="9a133c65-8058-42e7-a49b-8ccf3a6b6df0" targetNamespace="http://schemas.microsoft.com/office/2006/metadata/properties" ma:root="true" ma:fieldsID="01956fcada25931090f538dab3652080" ns2:_="">
    <xsd:import namespace="9a133c65-8058-42e7-a49b-8ccf3a6b6df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133c65-8058-42e7-a49b-8ccf3a6b6d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E90534F-B973-4E38-8FB1-07289A8012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133c65-8058-42e7-a49b-8ccf3a6b6df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9D8E9D2-32AE-40A8-B4A5-8A817F7331F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408343C-3986-4BEA-8FD1-83016C22EDE5}">
  <ds:schemaRefs>
    <ds:schemaRef ds:uri="http://purl.org/dc/terms/"/>
    <ds:schemaRef ds:uri="http://purl.org/dc/elements/1.1/"/>
    <ds:schemaRef ds:uri="http://schemas.microsoft.com/office/infopath/2007/PartnerControls"/>
    <ds:schemaRef ds:uri="http://purl.org/dc/dcmitype/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9a133c65-8058-42e7-a49b-8ccf3a6b6df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Berlín</Template>
  <TotalTime>4892</TotalTime>
  <Words>2558</Words>
  <Application>Microsoft Office PowerPoint</Application>
  <PresentationFormat>Širokouhlá</PresentationFormat>
  <Paragraphs>188</Paragraphs>
  <Slides>13</Slides>
  <Notes>11</Notes>
  <HiddenSlides>0</HiddenSlides>
  <MMClips>0</MMClips>
  <ScaleCrop>false</ScaleCrop>
  <HeadingPairs>
    <vt:vector size="6" baseType="variant">
      <vt:variant>
        <vt:lpstr>Použité písma</vt:lpstr>
      </vt:variant>
      <vt:variant>
        <vt:i4>9</vt:i4>
      </vt:variant>
      <vt:variant>
        <vt:lpstr>Motív</vt:lpstr>
      </vt:variant>
      <vt:variant>
        <vt:i4>2</vt:i4>
      </vt:variant>
      <vt:variant>
        <vt:lpstr>Nadpisy snímok</vt:lpstr>
      </vt:variant>
      <vt:variant>
        <vt:i4>13</vt:i4>
      </vt:variant>
    </vt:vector>
  </HeadingPairs>
  <TitlesOfParts>
    <vt:vector size="24" baseType="lpstr">
      <vt:lpstr>Arial</vt:lpstr>
      <vt:lpstr>Arial Narrow</vt:lpstr>
      <vt:lpstr>Calibri</vt:lpstr>
      <vt:lpstr>Calibri Light</vt:lpstr>
      <vt:lpstr>Open Sans</vt:lpstr>
      <vt:lpstr>Segoe UI Light</vt:lpstr>
      <vt:lpstr>Segoe UI Semibold</vt:lpstr>
      <vt:lpstr>Segoe UI Semilight</vt:lpstr>
      <vt:lpstr>Wingdings</vt:lpstr>
      <vt:lpstr>Motív balíka Office</vt:lpstr>
      <vt:lpstr>Berlín</vt:lpstr>
      <vt:lpstr>Prezentácia programu PowerPoint</vt:lpstr>
      <vt:lpstr>Prírodovedecká fakulta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Migrácia a ľudský kapitál</dc:title>
  <dc:creator>Ladislav Novotny</dc:creator>
  <cp:lastModifiedBy>Onačillová</cp:lastModifiedBy>
  <cp:revision>163</cp:revision>
  <dcterms:created xsi:type="dcterms:W3CDTF">2022-02-26T11:14:40Z</dcterms:created>
  <dcterms:modified xsi:type="dcterms:W3CDTF">2024-10-18T05:39:08Z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0x010100AC01D8A2BB263943B7AEEA6401CDC5A5</vt:lpwstr>
  </property>
</Properties>
</file>