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87" r:id="rId2"/>
    <p:sldId id="257" r:id="rId3"/>
    <p:sldId id="332" r:id="rId4"/>
    <p:sldId id="391" r:id="rId5"/>
    <p:sldId id="368" r:id="rId6"/>
    <p:sldId id="369" r:id="rId7"/>
    <p:sldId id="341" r:id="rId8"/>
    <p:sldId id="382" r:id="rId9"/>
    <p:sldId id="389" r:id="rId10"/>
    <p:sldId id="371" r:id="rId11"/>
    <p:sldId id="381" r:id="rId12"/>
    <p:sldId id="357" r:id="rId13"/>
    <p:sldId id="374" r:id="rId14"/>
    <p:sldId id="346" r:id="rId15"/>
    <p:sldId id="375" r:id="rId16"/>
    <p:sldId id="373" r:id="rId17"/>
    <p:sldId id="356" r:id="rId18"/>
    <p:sldId id="377" r:id="rId19"/>
    <p:sldId id="359" r:id="rId20"/>
    <p:sldId id="360" r:id="rId21"/>
    <p:sldId id="361" r:id="rId22"/>
    <p:sldId id="362" r:id="rId23"/>
    <p:sldId id="383" r:id="rId24"/>
    <p:sldId id="384" r:id="rId25"/>
    <p:sldId id="386" r:id="rId26"/>
    <p:sldId id="388" r:id="rId27"/>
    <p:sldId id="390" r:id="rId28"/>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6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C0CADC-7251-4CF1-8B70-0CD8B68DA0FD}" type="datetimeFigureOut">
              <a:rPr lang="sk-SK" smtClean="0"/>
              <a:t>27. 9. 2019</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E673A1-E2B4-499A-9364-14149F662151}" type="slidenum">
              <a:rPr lang="sk-SK" smtClean="0"/>
              <a:t>‹#›</a:t>
            </a:fld>
            <a:endParaRPr lang="sk-SK"/>
          </a:p>
        </p:txBody>
      </p:sp>
    </p:spTree>
    <p:extLst>
      <p:ext uri="{BB962C8B-B14F-4D97-AF65-F5344CB8AC3E}">
        <p14:creationId xmlns:p14="http://schemas.microsoft.com/office/powerpoint/2010/main" val="4043525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r>
              <a:rPr lang="sk-SK" altLang="sk-SK" sz="1200" cap="none" dirty="0" smtClean="0">
                <a:solidFill>
                  <a:schemeClr val="bg1"/>
                </a:solidFill>
                <a:latin typeface="Calibri" panose="020F0502020204030204" pitchFamily="34" charset="0"/>
                <a:cs typeface="Calibri" panose="020F0502020204030204" pitchFamily="34" charset="0"/>
              </a:rPr>
              <a:t>“</a:t>
            </a:r>
            <a:r>
              <a:rPr lang="sk-SK" sz="1200" cap="none" dirty="0" smtClean="0">
                <a:latin typeface="Calibri" panose="020F0502020204030204" pitchFamily="34" charset="0"/>
                <a:cs typeface="Calibri" panose="020F0502020204030204" pitchFamily="34" charset="0"/>
              </a:rPr>
              <a:t>Industrializovaná oblasť mesta (mesto samotné) odlišujúca sa od okolitého územia </a:t>
            </a:r>
            <a:r>
              <a:rPr lang="sk-SK" sz="1200" cap="none" dirty="0" err="1" smtClean="0">
                <a:latin typeface="Calibri" panose="020F0502020204030204" pitchFamily="34" charset="0"/>
                <a:cs typeface="Calibri" panose="020F0502020204030204" pitchFamily="34" charset="0"/>
              </a:rPr>
              <a:t>rurálneho</a:t>
            </a:r>
            <a:r>
              <a:rPr lang="sk-SK" sz="1200" cap="none" dirty="0" smtClean="0">
                <a:latin typeface="Calibri" panose="020F0502020204030204" pitchFamily="34" charset="0"/>
                <a:cs typeface="Calibri" panose="020F0502020204030204" pitchFamily="34" charset="0"/>
              </a:rPr>
              <a:t> charakteru vyššou teplotou.</a:t>
            </a:r>
            <a:br>
              <a:rPr lang="sk-SK" sz="1200" cap="none" dirty="0" smtClean="0">
                <a:latin typeface="Calibri" panose="020F0502020204030204" pitchFamily="34" charset="0"/>
                <a:cs typeface="Calibri" panose="020F0502020204030204" pitchFamily="34" charset="0"/>
              </a:rPr>
            </a:br>
            <a:r>
              <a:rPr lang="sk-SK" altLang="sk-SK" sz="1200" cap="none" dirty="0" smtClean="0">
                <a:solidFill>
                  <a:schemeClr val="bg1"/>
                </a:solidFill>
                <a:latin typeface="Calibri" panose="020F0502020204030204" pitchFamily="34" charset="0"/>
                <a:cs typeface="Calibri" panose="020F0502020204030204" pitchFamily="34" charset="0"/>
              </a:rPr>
              <a:t>   </a:t>
            </a:r>
            <a:r>
              <a:rPr lang="sk-SK" altLang="sk-SK" sz="1200" cap="none" dirty="0" err="1" smtClean="0">
                <a:solidFill>
                  <a:schemeClr val="bg1">
                    <a:lumMod val="75000"/>
                    <a:lumOff val="25000"/>
                  </a:schemeClr>
                </a:solidFill>
                <a:latin typeface="Calibri" panose="020F0502020204030204" pitchFamily="34" charset="0"/>
                <a:cs typeface="Calibri" panose="020F0502020204030204" pitchFamily="34" charset="0"/>
              </a:rPr>
              <a:t>Oke</a:t>
            </a:r>
            <a:r>
              <a:rPr lang="sk-SK" altLang="sk-SK" sz="1200" cap="none" dirty="0" smtClean="0">
                <a:solidFill>
                  <a:schemeClr val="bg1">
                    <a:lumMod val="75000"/>
                    <a:lumOff val="25000"/>
                  </a:schemeClr>
                </a:solidFill>
                <a:latin typeface="Calibri" panose="020F0502020204030204" pitchFamily="34" charset="0"/>
                <a:cs typeface="Calibri" panose="020F0502020204030204" pitchFamily="34" charset="0"/>
              </a:rPr>
              <a:t>, 1973</a:t>
            </a:r>
            <a:endParaRPr lang="sk-SK" dirty="0"/>
          </a:p>
        </p:txBody>
      </p:sp>
      <p:sp>
        <p:nvSpPr>
          <p:cNvPr id="4" name="Zástupný symbol čísla snímky 3"/>
          <p:cNvSpPr>
            <a:spLocks noGrp="1"/>
          </p:cNvSpPr>
          <p:nvPr>
            <p:ph type="sldNum" sz="quarter" idx="10"/>
          </p:nvPr>
        </p:nvSpPr>
        <p:spPr/>
        <p:txBody>
          <a:bodyPr/>
          <a:lstStyle/>
          <a:p>
            <a:pPr>
              <a:defRPr/>
            </a:pPr>
            <a:fld id="{8816F19D-B638-423F-AD32-64957818F001}" type="slidenum">
              <a:rPr lang="sk-SK" smtClean="0"/>
              <a:pPr>
                <a:defRPr/>
              </a:pPr>
              <a:t>16</a:t>
            </a:fld>
            <a:endParaRPr lang="sk-SK"/>
          </a:p>
        </p:txBody>
      </p:sp>
    </p:spTree>
    <p:extLst>
      <p:ext uri="{BB962C8B-B14F-4D97-AF65-F5344CB8AC3E}">
        <p14:creationId xmlns:p14="http://schemas.microsoft.com/office/powerpoint/2010/main" val="716175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en-GB" dirty="0"/>
          </a:p>
        </p:txBody>
      </p:sp>
      <p:sp>
        <p:nvSpPr>
          <p:cNvPr id="4" name="Zástupný symbol čísla snímky 3"/>
          <p:cNvSpPr>
            <a:spLocks noGrp="1"/>
          </p:cNvSpPr>
          <p:nvPr>
            <p:ph type="sldNum" sz="quarter" idx="10"/>
          </p:nvPr>
        </p:nvSpPr>
        <p:spPr/>
        <p:txBody>
          <a:bodyPr/>
          <a:lstStyle/>
          <a:p>
            <a:fld id="{B836BAFF-6812-4500-9DEA-293D99D7F385}" type="slidenum">
              <a:rPr lang="en-GB" smtClean="0"/>
              <a:t>19</a:t>
            </a:fld>
            <a:endParaRPr lang="en-GB"/>
          </a:p>
        </p:txBody>
      </p:sp>
    </p:spTree>
    <p:extLst>
      <p:ext uri="{BB962C8B-B14F-4D97-AF65-F5344CB8AC3E}">
        <p14:creationId xmlns:p14="http://schemas.microsoft.com/office/powerpoint/2010/main" val="3973704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87313"/>
            <a:r>
              <a:rPr lang="en-GB" sz="1200" b="1" dirty="0" smtClean="0">
                <a:solidFill>
                  <a:schemeClr val="tx1">
                    <a:lumMod val="65000"/>
                    <a:lumOff val="35000"/>
                  </a:schemeClr>
                </a:solidFill>
                <a:latin typeface="Segoe UI Semilight" panose="020B0402040204020203" pitchFamily="34" charset="0"/>
                <a:cs typeface="Segoe UI Semilight" panose="020B0402040204020203" pitchFamily="34" charset="0"/>
              </a:rPr>
              <a:t>Modelled temperature of ground surface (kelvins) </a:t>
            </a:r>
            <a:r>
              <a:rPr lang="en-GB" sz="1200" dirty="0" smtClean="0">
                <a:solidFill>
                  <a:schemeClr val="tx1">
                    <a:lumMod val="65000"/>
                    <a:lumOff val="35000"/>
                  </a:schemeClr>
                </a:solidFill>
                <a:latin typeface="Segoe UI Semilight" panose="020B0402040204020203" pitchFamily="34" charset="0"/>
                <a:cs typeface="Segoe UI Semilight" panose="020B0402040204020203" pitchFamily="34" charset="0"/>
              </a:rPr>
              <a:t>in site 1 - </a:t>
            </a:r>
            <a:r>
              <a:rPr lang="en-GB" sz="1200" dirty="0" err="1" smtClean="0">
                <a:solidFill>
                  <a:schemeClr val="tx1">
                    <a:lumMod val="65000"/>
                    <a:lumOff val="35000"/>
                  </a:schemeClr>
                </a:solidFill>
                <a:latin typeface="Segoe UI Semilight" panose="020B0402040204020203" pitchFamily="34" charset="0"/>
                <a:cs typeface="Segoe UI Semilight" panose="020B0402040204020203" pitchFamily="34" charset="0"/>
              </a:rPr>
              <a:t>Moyzesova</a:t>
            </a:r>
            <a:r>
              <a:rPr lang="en-GB" sz="1200" dirty="0" smtClean="0">
                <a:solidFill>
                  <a:schemeClr val="tx1">
                    <a:lumMod val="65000"/>
                    <a:lumOff val="35000"/>
                  </a:schemeClr>
                </a:solidFill>
                <a:latin typeface="Segoe UI Semilight" panose="020B0402040204020203" pitchFamily="34" charset="0"/>
                <a:cs typeface="Segoe UI Semilight" panose="020B0402040204020203" pitchFamily="34" charset="0"/>
              </a:rPr>
              <a:t> street, without and with implementing vegetation transmittance downscaled from linear regression model </a:t>
            </a:r>
            <a:r>
              <a:rPr lang="en-GB" sz="1200" dirty="0" err="1" smtClean="0">
                <a:solidFill>
                  <a:schemeClr val="tx1">
                    <a:lumMod val="65000"/>
                    <a:lumOff val="35000"/>
                  </a:schemeClr>
                </a:solidFill>
                <a:latin typeface="Segoe UI Semilight" panose="020B0402040204020203" pitchFamily="34" charset="0"/>
                <a:cs typeface="Segoe UI Semilight" panose="020B0402040204020203" pitchFamily="34" charset="0"/>
              </a:rPr>
              <a:t>os</a:t>
            </a:r>
            <a:r>
              <a:rPr lang="en-GB" sz="1200" dirty="0" smtClean="0">
                <a:solidFill>
                  <a:schemeClr val="tx1">
                    <a:lumMod val="65000"/>
                    <a:lumOff val="35000"/>
                  </a:schemeClr>
                </a:solidFill>
                <a:latin typeface="Segoe UI Semilight" panose="020B0402040204020203" pitchFamily="34" charset="0"/>
                <a:cs typeface="Segoe UI Semilight" panose="020B0402040204020203" pitchFamily="34" charset="0"/>
              </a:rPr>
              <a:t> S2_NDVI vs. LAI_TLS for 30 June 2016 at 9:20 AM of UTC, 10:20 zonal time.</a:t>
            </a:r>
          </a:p>
          <a:p>
            <a:pPr marL="87313"/>
            <a:endParaRPr lang="en-GB" sz="1200" dirty="0" smtClean="0">
              <a:solidFill>
                <a:schemeClr val="tx1">
                  <a:lumMod val="65000"/>
                  <a:lumOff val="35000"/>
                </a:schemeClr>
              </a:solidFill>
              <a:latin typeface="Segoe UI Semilight" panose="020B0402040204020203" pitchFamily="34" charset="0"/>
              <a:cs typeface="Segoe UI Semilight" panose="020B0402040204020203" pitchFamily="34" charset="0"/>
            </a:endParaRPr>
          </a:p>
          <a:p>
            <a:pPr marL="87313"/>
            <a:r>
              <a:rPr lang="en-GB" sz="1200" dirty="0" smtClean="0">
                <a:solidFill>
                  <a:schemeClr val="tx1">
                    <a:lumMod val="65000"/>
                    <a:lumOff val="35000"/>
                  </a:schemeClr>
                </a:solidFill>
                <a:latin typeface="Segoe UI Semilight" panose="020B0402040204020203" pitchFamily="34" charset="0"/>
                <a:cs typeface="Segoe UI Semilight" panose="020B0402040204020203" pitchFamily="34" charset="0"/>
              </a:rPr>
              <a:t>In the first two images DSM of terrain and building surface is used and albedo is derived for the ground land cover below the trees. In the latter two images, DSM of terrain, buildings and trees is used and albedo of the land cover canopy surface was used.</a:t>
            </a:r>
            <a:endParaRPr lang="sk-SK" sz="1200" dirty="0" smtClean="0">
              <a:solidFill>
                <a:schemeClr val="tx1">
                  <a:lumMod val="65000"/>
                  <a:lumOff val="35000"/>
                </a:schemeClr>
              </a:solidFill>
              <a:latin typeface="Segoe UI Semilight" panose="020B0402040204020203" pitchFamily="34" charset="0"/>
              <a:cs typeface="Segoe UI Semilight" panose="020B0402040204020203" pitchFamily="34" charset="0"/>
            </a:endParaRPr>
          </a:p>
          <a:p>
            <a:endParaRPr lang="sk-SK" dirty="0"/>
          </a:p>
        </p:txBody>
      </p:sp>
      <p:sp>
        <p:nvSpPr>
          <p:cNvPr id="4" name="Zástupný objekt pre číslo snímky 3"/>
          <p:cNvSpPr>
            <a:spLocks noGrp="1"/>
          </p:cNvSpPr>
          <p:nvPr>
            <p:ph type="sldNum" sz="quarter" idx="10"/>
          </p:nvPr>
        </p:nvSpPr>
        <p:spPr/>
        <p:txBody>
          <a:bodyPr/>
          <a:lstStyle/>
          <a:p>
            <a:fld id="{BFE673A1-E2B4-499A-9364-14149F662151}" type="slidenum">
              <a:rPr lang="sk-SK" smtClean="0"/>
              <a:t>20</a:t>
            </a:fld>
            <a:endParaRPr lang="sk-SK"/>
          </a:p>
        </p:txBody>
      </p:sp>
    </p:spTree>
    <p:extLst>
      <p:ext uri="{BB962C8B-B14F-4D97-AF65-F5344CB8AC3E}">
        <p14:creationId xmlns:p14="http://schemas.microsoft.com/office/powerpoint/2010/main" val="236700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50" dirty="0" smtClean="0">
                <a:latin typeface="Segoe UI Semilight" panose="020B0402040204020203" pitchFamily="34" charset="0"/>
                <a:ea typeface="Times New Roman" panose="02020603050405020304" pitchFamily="18" charset="0"/>
                <a:cs typeface="Segoe UI Semilight" panose="020B0402040204020203" pitchFamily="34" charset="0"/>
              </a:rPr>
              <a:t>Fig. 9. Comparison of (A) the modeled LST as scenario 3 derived for 30 June 2016 at 9:20 AM GMT and (B) bottom of atmosphere LST as sensed at the same time by the Landsat 8 TIRS sensors with band 10. (C) Differences between the Landsat 8 LST and the modeled LST, and (D) their linear relationship portrayed as a scatterplot with regression parameters. The linear trend is shown by the red solid line, black dashed line denotes a 1:1 relationship. The spatial resolution of the raster layers is 30 m.</a:t>
            </a:r>
            <a:endParaRPr lang="sk-SK" sz="1200" kern="150" dirty="0" smtClean="0">
              <a:latin typeface="Segoe UI Semilight" panose="020B0402040204020203" pitchFamily="34" charset="0"/>
              <a:ea typeface="Times New Roman" panose="02020603050405020304" pitchFamily="18" charset="0"/>
              <a:cs typeface="Segoe UI Semilight" panose="020B0402040204020203" pitchFamily="34" charset="0"/>
            </a:endParaRPr>
          </a:p>
          <a:p>
            <a:endParaRPr lang="sk-SK" dirty="0"/>
          </a:p>
        </p:txBody>
      </p:sp>
      <p:sp>
        <p:nvSpPr>
          <p:cNvPr id="4" name="Zástupný objekt pre číslo snímky 3"/>
          <p:cNvSpPr>
            <a:spLocks noGrp="1"/>
          </p:cNvSpPr>
          <p:nvPr>
            <p:ph type="sldNum" sz="quarter" idx="10"/>
          </p:nvPr>
        </p:nvSpPr>
        <p:spPr/>
        <p:txBody>
          <a:bodyPr/>
          <a:lstStyle/>
          <a:p>
            <a:fld id="{BFE673A1-E2B4-499A-9364-14149F662151}" type="slidenum">
              <a:rPr lang="sk-SK" smtClean="0"/>
              <a:t>22</a:t>
            </a:fld>
            <a:endParaRPr lang="sk-SK"/>
          </a:p>
        </p:txBody>
      </p:sp>
    </p:spTree>
    <p:extLst>
      <p:ext uri="{BB962C8B-B14F-4D97-AF65-F5344CB8AC3E}">
        <p14:creationId xmlns:p14="http://schemas.microsoft.com/office/powerpoint/2010/main" val="1302880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sk-SK" smtClean="0"/>
              <a:t>Upravte štýly predlohy textu</a:t>
            </a:r>
            <a:endParaRPr lang="sk-SK"/>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Kliknutím upravte štýl predlohy podnadpisov</a:t>
            </a:r>
            <a:endParaRPr lang="sk-SK"/>
          </a:p>
        </p:txBody>
      </p:sp>
      <p:sp>
        <p:nvSpPr>
          <p:cNvPr id="4" name="Zástupný objekt pre dátum 3"/>
          <p:cNvSpPr>
            <a:spLocks noGrp="1"/>
          </p:cNvSpPr>
          <p:nvPr>
            <p:ph type="dt" sz="half" idx="10"/>
          </p:nvPr>
        </p:nvSpPr>
        <p:spPr/>
        <p:txBody>
          <a:bodyPr/>
          <a:lstStyle/>
          <a:p>
            <a:fld id="{75F1D01F-A4DE-4755-9B17-7951A8308162}" type="datetimeFigureOut">
              <a:rPr lang="sk-SK" smtClean="0"/>
              <a:t>27. 9. 2019</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CD58378F-7C10-452E-8986-A9307C52E820}" type="slidenum">
              <a:rPr lang="sk-SK" smtClean="0"/>
              <a:t>‹#›</a:t>
            </a:fld>
            <a:endParaRPr lang="sk-SK"/>
          </a:p>
        </p:txBody>
      </p:sp>
    </p:spTree>
    <p:extLst>
      <p:ext uri="{BB962C8B-B14F-4D97-AF65-F5344CB8AC3E}">
        <p14:creationId xmlns:p14="http://schemas.microsoft.com/office/powerpoint/2010/main" val="2051037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zvislý text 2"/>
          <p:cNvSpPr>
            <a:spLocks noGrp="1"/>
          </p:cNvSpPr>
          <p:nvPr>
            <p:ph type="body" orient="vert" idx="1"/>
          </p:nvPr>
        </p:nvSpPr>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75F1D01F-A4DE-4755-9B17-7951A8308162}" type="datetimeFigureOut">
              <a:rPr lang="sk-SK" smtClean="0"/>
              <a:t>27. 9. 2019</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CD58378F-7C10-452E-8986-A9307C52E820}" type="slidenum">
              <a:rPr lang="sk-SK" smtClean="0"/>
              <a:t>‹#›</a:t>
            </a:fld>
            <a:endParaRPr lang="sk-SK"/>
          </a:p>
        </p:txBody>
      </p:sp>
    </p:spTree>
    <p:extLst>
      <p:ext uri="{BB962C8B-B14F-4D97-AF65-F5344CB8AC3E}">
        <p14:creationId xmlns:p14="http://schemas.microsoft.com/office/powerpoint/2010/main" val="1426893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8724900" y="365125"/>
            <a:ext cx="2628900" cy="5811838"/>
          </a:xfrm>
        </p:spPr>
        <p:txBody>
          <a:bodyPr vert="eaVert"/>
          <a:lstStyle/>
          <a:p>
            <a:r>
              <a:rPr lang="sk-SK" smtClean="0"/>
              <a:t>Upravte štýly predlohy textu</a:t>
            </a:r>
            <a:endParaRPr lang="sk-SK"/>
          </a:p>
        </p:txBody>
      </p:sp>
      <p:sp>
        <p:nvSpPr>
          <p:cNvPr id="3" name="Zástupný objekt pre zvislý text 2"/>
          <p:cNvSpPr>
            <a:spLocks noGrp="1"/>
          </p:cNvSpPr>
          <p:nvPr>
            <p:ph type="body" orient="vert" idx="1"/>
          </p:nvPr>
        </p:nvSpPr>
        <p:spPr>
          <a:xfrm>
            <a:off x="838200" y="365125"/>
            <a:ext cx="7734300" cy="5811838"/>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75F1D01F-A4DE-4755-9B17-7951A8308162}" type="datetimeFigureOut">
              <a:rPr lang="sk-SK" smtClean="0"/>
              <a:t>27. 9. 2019</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CD58378F-7C10-452E-8986-A9307C52E820}" type="slidenum">
              <a:rPr lang="sk-SK" smtClean="0"/>
              <a:t>‹#›</a:t>
            </a:fld>
            <a:endParaRPr lang="sk-SK"/>
          </a:p>
        </p:txBody>
      </p:sp>
    </p:spTree>
    <p:extLst>
      <p:ext uri="{BB962C8B-B14F-4D97-AF65-F5344CB8AC3E}">
        <p14:creationId xmlns:p14="http://schemas.microsoft.com/office/powerpoint/2010/main" val="952309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idx="1"/>
          </p:nvPr>
        </p:nvSpPr>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10"/>
          </p:nvPr>
        </p:nvSpPr>
        <p:spPr/>
        <p:txBody>
          <a:bodyPr/>
          <a:lstStyle/>
          <a:p>
            <a:fld id="{75F1D01F-A4DE-4755-9B17-7951A8308162}" type="datetimeFigureOut">
              <a:rPr lang="sk-SK" smtClean="0"/>
              <a:t>27. 9. 2019</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CD58378F-7C10-452E-8986-A9307C52E820}" type="slidenum">
              <a:rPr lang="sk-SK" smtClean="0"/>
              <a:t>‹#›</a:t>
            </a:fld>
            <a:endParaRPr lang="sk-SK"/>
          </a:p>
        </p:txBody>
      </p:sp>
    </p:spTree>
    <p:extLst>
      <p:ext uri="{BB962C8B-B14F-4D97-AF65-F5344CB8AC3E}">
        <p14:creationId xmlns:p14="http://schemas.microsoft.com/office/powerpoint/2010/main" val="631829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sk-SK" smtClean="0"/>
              <a:t>Upravte štýly predlohy textu</a:t>
            </a:r>
            <a:endParaRPr lang="sk-SK"/>
          </a:p>
        </p:txBody>
      </p:sp>
      <p:sp>
        <p:nvSpPr>
          <p:cNvPr id="3" name="Zástupný objekt pre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Upraviť štýly predlohy textu</a:t>
            </a:r>
          </a:p>
        </p:txBody>
      </p:sp>
      <p:sp>
        <p:nvSpPr>
          <p:cNvPr id="4" name="Zástupný objekt pre dátum 3"/>
          <p:cNvSpPr>
            <a:spLocks noGrp="1"/>
          </p:cNvSpPr>
          <p:nvPr>
            <p:ph type="dt" sz="half" idx="10"/>
          </p:nvPr>
        </p:nvSpPr>
        <p:spPr/>
        <p:txBody>
          <a:bodyPr/>
          <a:lstStyle/>
          <a:p>
            <a:fld id="{75F1D01F-A4DE-4755-9B17-7951A8308162}" type="datetimeFigureOut">
              <a:rPr lang="sk-SK" smtClean="0"/>
              <a:t>27. 9. 2019</a:t>
            </a:fld>
            <a:endParaRPr lang="sk-SK"/>
          </a:p>
        </p:txBody>
      </p:sp>
      <p:sp>
        <p:nvSpPr>
          <p:cNvPr id="5" name="Zástupný objekt pre pätu 4"/>
          <p:cNvSpPr>
            <a:spLocks noGrp="1"/>
          </p:cNvSpPr>
          <p:nvPr>
            <p:ph type="ftr" sz="quarter" idx="11"/>
          </p:nvPr>
        </p:nvSpPr>
        <p:spPr/>
        <p:txBody>
          <a:bodyPr/>
          <a:lstStyle/>
          <a:p>
            <a:endParaRPr lang="sk-SK"/>
          </a:p>
        </p:txBody>
      </p:sp>
      <p:sp>
        <p:nvSpPr>
          <p:cNvPr id="6" name="Zástupný objekt pre číslo snímky 5"/>
          <p:cNvSpPr>
            <a:spLocks noGrp="1"/>
          </p:cNvSpPr>
          <p:nvPr>
            <p:ph type="sldNum" sz="quarter" idx="12"/>
          </p:nvPr>
        </p:nvSpPr>
        <p:spPr/>
        <p:txBody>
          <a:bodyPr/>
          <a:lstStyle/>
          <a:p>
            <a:fld id="{CD58378F-7C10-452E-8986-A9307C52E820}" type="slidenum">
              <a:rPr lang="sk-SK" smtClean="0"/>
              <a:t>‹#›</a:t>
            </a:fld>
            <a:endParaRPr lang="sk-SK"/>
          </a:p>
        </p:txBody>
      </p:sp>
    </p:spTree>
    <p:extLst>
      <p:ext uri="{BB962C8B-B14F-4D97-AF65-F5344CB8AC3E}">
        <p14:creationId xmlns:p14="http://schemas.microsoft.com/office/powerpoint/2010/main" val="2569709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obsah 2"/>
          <p:cNvSpPr>
            <a:spLocks noGrp="1"/>
          </p:cNvSpPr>
          <p:nvPr>
            <p:ph sz="half" idx="1"/>
          </p:nvPr>
        </p:nvSpPr>
        <p:spPr>
          <a:xfrm>
            <a:off x="838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obsah 3"/>
          <p:cNvSpPr>
            <a:spLocks noGrp="1"/>
          </p:cNvSpPr>
          <p:nvPr>
            <p:ph sz="half" idx="2"/>
          </p:nvPr>
        </p:nvSpPr>
        <p:spPr>
          <a:xfrm>
            <a:off x="6172200" y="1825625"/>
            <a:ext cx="5181600" cy="435133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dátum 4"/>
          <p:cNvSpPr>
            <a:spLocks noGrp="1"/>
          </p:cNvSpPr>
          <p:nvPr>
            <p:ph type="dt" sz="half" idx="10"/>
          </p:nvPr>
        </p:nvSpPr>
        <p:spPr/>
        <p:txBody>
          <a:bodyPr/>
          <a:lstStyle/>
          <a:p>
            <a:fld id="{75F1D01F-A4DE-4755-9B17-7951A8308162}" type="datetimeFigureOut">
              <a:rPr lang="sk-SK" smtClean="0"/>
              <a:t>27. 9. 2019</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CD58378F-7C10-452E-8986-A9307C52E820}" type="slidenum">
              <a:rPr lang="sk-SK" smtClean="0"/>
              <a:t>‹#›</a:t>
            </a:fld>
            <a:endParaRPr lang="sk-SK"/>
          </a:p>
        </p:txBody>
      </p:sp>
    </p:spTree>
    <p:extLst>
      <p:ext uri="{BB962C8B-B14F-4D97-AF65-F5344CB8AC3E}">
        <p14:creationId xmlns:p14="http://schemas.microsoft.com/office/powerpoint/2010/main" val="73383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sk-SK" smtClean="0"/>
              <a:t>Upravte štýly predlohy textu</a:t>
            </a:r>
            <a:endParaRPr lang="sk-SK"/>
          </a:p>
        </p:txBody>
      </p:sp>
      <p:sp>
        <p:nvSpPr>
          <p:cNvPr id="3" name="Zástupný objekt pre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4" name="Zástupný objekt pre obsah 3"/>
          <p:cNvSpPr>
            <a:spLocks noGrp="1"/>
          </p:cNvSpPr>
          <p:nvPr>
            <p:ph sz="half" idx="2"/>
          </p:nvPr>
        </p:nvSpPr>
        <p:spPr>
          <a:xfrm>
            <a:off x="839788" y="2505075"/>
            <a:ext cx="5157787"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objekt pre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6" name="Zástupný objekt pre obsah 5"/>
          <p:cNvSpPr>
            <a:spLocks noGrp="1"/>
          </p:cNvSpPr>
          <p:nvPr>
            <p:ph sz="quarter" idx="4"/>
          </p:nvPr>
        </p:nvSpPr>
        <p:spPr>
          <a:xfrm>
            <a:off x="6172200" y="2505075"/>
            <a:ext cx="5183188" cy="3684588"/>
          </a:xfrm>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objekt pre dátum 6"/>
          <p:cNvSpPr>
            <a:spLocks noGrp="1"/>
          </p:cNvSpPr>
          <p:nvPr>
            <p:ph type="dt" sz="half" idx="10"/>
          </p:nvPr>
        </p:nvSpPr>
        <p:spPr/>
        <p:txBody>
          <a:bodyPr/>
          <a:lstStyle/>
          <a:p>
            <a:fld id="{75F1D01F-A4DE-4755-9B17-7951A8308162}" type="datetimeFigureOut">
              <a:rPr lang="sk-SK" smtClean="0"/>
              <a:t>27. 9. 2019</a:t>
            </a:fld>
            <a:endParaRPr lang="sk-SK"/>
          </a:p>
        </p:txBody>
      </p:sp>
      <p:sp>
        <p:nvSpPr>
          <p:cNvPr id="8" name="Zástupný objekt pre pätu 7"/>
          <p:cNvSpPr>
            <a:spLocks noGrp="1"/>
          </p:cNvSpPr>
          <p:nvPr>
            <p:ph type="ftr" sz="quarter" idx="11"/>
          </p:nvPr>
        </p:nvSpPr>
        <p:spPr/>
        <p:txBody>
          <a:bodyPr/>
          <a:lstStyle/>
          <a:p>
            <a:endParaRPr lang="sk-SK"/>
          </a:p>
        </p:txBody>
      </p:sp>
      <p:sp>
        <p:nvSpPr>
          <p:cNvPr id="9" name="Zástupný objekt pre číslo snímky 8"/>
          <p:cNvSpPr>
            <a:spLocks noGrp="1"/>
          </p:cNvSpPr>
          <p:nvPr>
            <p:ph type="sldNum" sz="quarter" idx="12"/>
          </p:nvPr>
        </p:nvSpPr>
        <p:spPr/>
        <p:txBody>
          <a:bodyPr/>
          <a:lstStyle/>
          <a:p>
            <a:fld id="{CD58378F-7C10-452E-8986-A9307C52E820}" type="slidenum">
              <a:rPr lang="sk-SK" smtClean="0"/>
              <a:t>‹#›</a:t>
            </a:fld>
            <a:endParaRPr lang="sk-SK"/>
          </a:p>
        </p:txBody>
      </p:sp>
    </p:spTree>
    <p:extLst>
      <p:ext uri="{BB962C8B-B14F-4D97-AF65-F5344CB8AC3E}">
        <p14:creationId xmlns:p14="http://schemas.microsoft.com/office/powerpoint/2010/main" val="4262688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objekt pre dátum 2"/>
          <p:cNvSpPr>
            <a:spLocks noGrp="1"/>
          </p:cNvSpPr>
          <p:nvPr>
            <p:ph type="dt" sz="half" idx="10"/>
          </p:nvPr>
        </p:nvSpPr>
        <p:spPr/>
        <p:txBody>
          <a:bodyPr/>
          <a:lstStyle/>
          <a:p>
            <a:fld id="{75F1D01F-A4DE-4755-9B17-7951A8308162}" type="datetimeFigureOut">
              <a:rPr lang="sk-SK" smtClean="0"/>
              <a:t>27. 9. 2019</a:t>
            </a:fld>
            <a:endParaRPr lang="sk-SK"/>
          </a:p>
        </p:txBody>
      </p:sp>
      <p:sp>
        <p:nvSpPr>
          <p:cNvPr id="4" name="Zástupný objekt pre pätu 3"/>
          <p:cNvSpPr>
            <a:spLocks noGrp="1"/>
          </p:cNvSpPr>
          <p:nvPr>
            <p:ph type="ftr" sz="quarter" idx="11"/>
          </p:nvPr>
        </p:nvSpPr>
        <p:spPr/>
        <p:txBody>
          <a:bodyPr/>
          <a:lstStyle/>
          <a:p>
            <a:endParaRPr lang="sk-SK"/>
          </a:p>
        </p:txBody>
      </p:sp>
      <p:sp>
        <p:nvSpPr>
          <p:cNvPr id="5" name="Zástupný objekt pre číslo snímky 4"/>
          <p:cNvSpPr>
            <a:spLocks noGrp="1"/>
          </p:cNvSpPr>
          <p:nvPr>
            <p:ph type="sldNum" sz="quarter" idx="12"/>
          </p:nvPr>
        </p:nvSpPr>
        <p:spPr/>
        <p:txBody>
          <a:bodyPr/>
          <a:lstStyle/>
          <a:p>
            <a:fld id="{CD58378F-7C10-452E-8986-A9307C52E820}" type="slidenum">
              <a:rPr lang="sk-SK" smtClean="0"/>
              <a:t>‹#›</a:t>
            </a:fld>
            <a:endParaRPr lang="sk-SK"/>
          </a:p>
        </p:txBody>
      </p:sp>
    </p:spTree>
    <p:extLst>
      <p:ext uri="{BB962C8B-B14F-4D97-AF65-F5344CB8AC3E}">
        <p14:creationId xmlns:p14="http://schemas.microsoft.com/office/powerpoint/2010/main" val="378238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p:cNvSpPr>
            <a:spLocks noGrp="1"/>
          </p:cNvSpPr>
          <p:nvPr>
            <p:ph type="dt" sz="half" idx="10"/>
          </p:nvPr>
        </p:nvSpPr>
        <p:spPr/>
        <p:txBody>
          <a:bodyPr/>
          <a:lstStyle/>
          <a:p>
            <a:fld id="{75F1D01F-A4DE-4755-9B17-7951A8308162}" type="datetimeFigureOut">
              <a:rPr lang="sk-SK" smtClean="0"/>
              <a:t>27. 9. 2019</a:t>
            </a:fld>
            <a:endParaRPr lang="sk-SK"/>
          </a:p>
        </p:txBody>
      </p:sp>
      <p:sp>
        <p:nvSpPr>
          <p:cNvPr id="3" name="Zástupný objekt pre pätu 2"/>
          <p:cNvSpPr>
            <a:spLocks noGrp="1"/>
          </p:cNvSpPr>
          <p:nvPr>
            <p:ph type="ftr" sz="quarter" idx="11"/>
          </p:nvPr>
        </p:nvSpPr>
        <p:spPr/>
        <p:txBody>
          <a:bodyPr/>
          <a:lstStyle/>
          <a:p>
            <a:endParaRPr lang="sk-SK"/>
          </a:p>
        </p:txBody>
      </p:sp>
      <p:sp>
        <p:nvSpPr>
          <p:cNvPr id="4" name="Zástupný objekt pre číslo snímky 3"/>
          <p:cNvSpPr>
            <a:spLocks noGrp="1"/>
          </p:cNvSpPr>
          <p:nvPr>
            <p:ph type="sldNum" sz="quarter" idx="12"/>
          </p:nvPr>
        </p:nvSpPr>
        <p:spPr/>
        <p:txBody>
          <a:bodyPr/>
          <a:lstStyle/>
          <a:p>
            <a:fld id="{CD58378F-7C10-452E-8986-A9307C52E820}" type="slidenum">
              <a:rPr lang="sk-SK" smtClean="0"/>
              <a:t>‹#›</a:t>
            </a:fld>
            <a:endParaRPr lang="sk-SK"/>
          </a:p>
        </p:txBody>
      </p:sp>
    </p:spTree>
    <p:extLst>
      <p:ext uri="{BB962C8B-B14F-4D97-AF65-F5344CB8AC3E}">
        <p14:creationId xmlns:p14="http://schemas.microsoft.com/office/powerpoint/2010/main" val="34125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75F1D01F-A4DE-4755-9B17-7951A8308162}" type="datetimeFigureOut">
              <a:rPr lang="sk-SK" smtClean="0"/>
              <a:t>27. 9. 2019</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CD58378F-7C10-452E-8986-A9307C52E820}" type="slidenum">
              <a:rPr lang="sk-SK" smtClean="0"/>
              <a:t>‹#›</a:t>
            </a:fld>
            <a:endParaRPr lang="sk-SK"/>
          </a:p>
        </p:txBody>
      </p:sp>
    </p:spTree>
    <p:extLst>
      <p:ext uri="{BB962C8B-B14F-4D97-AF65-F5344CB8AC3E}">
        <p14:creationId xmlns:p14="http://schemas.microsoft.com/office/powerpoint/2010/main" val="9385346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sk-SK" smtClean="0"/>
              <a:t>Upravte štýly predlohy textu</a:t>
            </a:r>
            <a:endParaRPr lang="sk-SK"/>
          </a:p>
        </p:txBody>
      </p:sp>
      <p:sp>
        <p:nvSpPr>
          <p:cNvPr id="3" name="Zástupný objekt pre obrázo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objekt pre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Upraviť štýly predlohy textu</a:t>
            </a:r>
          </a:p>
        </p:txBody>
      </p:sp>
      <p:sp>
        <p:nvSpPr>
          <p:cNvPr id="5" name="Zástupný objekt pre dátum 4"/>
          <p:cNvSpPr>
            <a:spLocks noGrp="1"/>
          </p:cNvSpPr>
          <p:nvPr>
            <p:ph type="dt" sz="half" idx="10"/>
          </p:nvPr>
        </p:nvSpPr>
        <p:spPr/>
        <p:txBody>
          <a:bodyPr/>
          <a:lstStyle/>
          <a:p>
            <a:fld id="{75F1D01F-A4DE-4755-9B17-7951A8308162}" type="datetimeFigureOut">
              <a:rPr lang="sk-SK" smtClean="0"/>
              <a:t>27. 9. 2019</a:t>
            </a:fld>
            <a:endParaRPr lang="sk-SK"/>
          </a:p>
        </p:txBody>
      </p:sp>
      <p:sp>
        <p:nvSpPr>
          <p:cNvPr id="6" name="Zástupný objekt pre pätu 5"/>
          <p:cNvSpPr>
            <a:spLocks noGrp="1"/>
          </p:cNvSpPr>
          <p:nvPr>
            <p:ph type="ftr" sz="quarter" idx="11"/>
          </p:nvPr>
        </p:nvSpPr>
        <p:spPr/>
        <p:txBody>
          <a:bodyPr/>
          <a:lstStyle/>
          <a:p>
            <a:endParaRPr lang="sk-SK"/>
          </a:p>
        </p:txBody>
      </p:sp>
      <p:sp>
        <p:nvSpPr>
          <p:cNvPr id="7" name="Zástupný objekt pre číslo snímky 6"/>
          <p:cNvSpPr>
            <a:spLocks noGrp="1"/>
          </p:cNvSpPr>
          <p:nvPr>
            <p:ph type="sldNum" sz="quarter" idx="12"/>
          </p:nvPr>
        </p:nvSpPr>
        <p:spPr/>
        <p:txBody>
          <a:bodyPr/>
          <a:lstStyle/>
          <a:p>
            <a:fld id="{CD58378F-7C10-452E-8986-A9307C52E820}" type="slidenum">
              <a:rPr lang="sk-SK" smtClean="0"/>
              <a:t>‹#›</a:t>
            </a:fld>
            <a:endParaRPr lang="sk-SK"/>
          </a:p>
        </p:txBody>
      </p:sp>
    </p:spTree>
    <p:extLst>
      <p:ext uri="{BB962C8B-B14F-4D97-AF65-F5344CB8AC3E}">
        <p14:creationId xmlns:p14="http://schemas.microsoft.com/office/powerpoint/2010/main" val="1683730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objekt pre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objekt pre dá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1D01F-A4DE-4755-9B17-7951A8308162}" type="datetimeFigureOut">
              <a:rPr lang="sk-SK" smtClean="0"/>
              <a:t>27. 9. 2019</a:t>
            </a:fld>
            <a:endParaRPr lang="sk-SK"/>
          </a:p>
        </p:txBody>
      </p:sp>
      <p:sp>
        <p:nvSpPr>
          <p:cNvPr id="5" name="Zástupný objekt pre pät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objekt pre číslo snímky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8378F-7C10-452E-8986-A9307C52E820}" type="slidenum">
              <a:rPr lang="sk-SK" smtClean="0"/>
              <a:t>‹#›</a:t>
            </a:fld>
            <a:endParaRPr lang="sk-SK"/>
          </a:p>
        </p:txBody>
      </p:sp>
    </p:spTree>
    <p:extLst>
      <p:ext uri="{BB962C8B-B14F-4D97-AF65-F5344CB8AC3E}">
        <p14:creationId xmlns:p14="http://schemas.microsoft.com/office/powerpoint/2010/main" val="3406140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2.xml"/><Relationship Id="rId7"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8.emf"/><Relationship Id="rId10" Type="http://schemas.microsoft.com/office/2007/relationships/hdphoto" Target="../media/hdphoto2.wdp"/><Relationship Id="rId4" Type="http://schemas.openxmlformats.org/officeDocument/2006/relationships/image" Target="../media/image37.emf"/><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2.png"/><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3.emf"/><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g"/><Relationship Id="rId5" Type="http://schemas.microsoft.com/office/2007/relationships/hdphoto" Target="../media/hdphoto2.wdp"/><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9EDFBE74-74B7-40A4-895C-BE8AEED9769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8764" r="32355" b="1"/>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Nadpis 1"/>
          <p:cNvSpPr>
            <a:spLocks noGrp="1"/>
          </p:cNvSpPr>
          <p:nvPr>
            <p:ph type="ctrTitle"/>
          </p:nvPr>
        </p:nvSpPr>
        <p:spPr>
          <a:xfrm>
            <a:off x="-210013" y="1966807"/>
            <a:ext cx="6893369" cy="1555312"/>
          </a:xfrm>
        </p:spPr>
        <p:txBody>
          <a:bodyPr>
            <a:normAutofit/>
          </a:bodyPr>
          <a:lstStyle/>
          <a:p>
            <a:pPr algn="r"/>
            <a:r>
              <a:rPr lang="sk-SK" sz="4000" b="1" dirty="0" smtClean="0">
                <a:solidFill>
                  <a:schemeClr val="accent4">
                    <a:lumMod val="75000"/>
                  </a:schemeClr>
                </a:solidFill>
                <a:latin typeface="Segoe UI Semilight" panose="020B0402040204020203" pitchFamily="34" charset="0"/>
                <a:cs typeface="Segoe UI Semilight" panose="020B0402040204020203" pitchFamily="34" charset="0"/>
              </a:rPr>
              <a:t>Košický mestský ostrov tepla</a:t>
            </a:r>
            <a:endParaRPr lang="sk-SK" sz="4800" dirty="0">
              <a:solidFill>
                <a:schemeClr val="accent4">
                  <a:lumMod val="75000"/>
                </a:schemeClr>
              </a:solidFill>
              <a:latin typeface="Segoe UI Semilight" panose="020B0402040204020203" pitchFamily="34" charset="0"/>
              <a:cs typeface="Segoe UI Semilight" panose="020B0402040204020203" pitchFamily="34" charset="0"/>
            </a:endParaRPr>
          </a:p>
        </p:txBody>
      </p:sp>
      <p:sp>
        <p:nvSpPr>
          <p:cNvPr id="3" name="Podnadpis 2"/>
          <p:cNvSpPr>
            <a:spLocks noGrp="1"/>
          </p:cNvSpPr>
          <p:nvPr>
            <p:ph type="subTitle" idx="1"/>
          </p:nvPr>
        </p:nvSpPr>
        <p:spPr>
          <a:xfrm>
            <a:off x="994110" y="3851788"/>
            <a:ext cx="5479261" cy="1655762"/>
          </a:xfrm>
        </p:spPr>
        <p:txBody>
          <a:bodyPr>
            <a:normAutofit/>
          </a:bodyPr>
          <a:lstStyle/>
          <a:p>
            <a:pPr algn="r"/>
            <a:r>
              <a:rPr lang="sk-SK" sz="2800" dirty="0" smtClean="0">
                <a:solidFill>
                  <a:schemeClr val="tx1">
                    <a:lumMod val="75000"/>
                    <a:lumOff val="25000"/>
                  </a:schemeClr>
                </a:solidFill>
                <a:latin typeface="Segoe UI Semilight" panose="020B0402040204020203" pitchFamily="34" charset="0"/>
                <a:cs typeface="Segoe UI Semilight" panose="020B0402040204020203" pitchFamily="34" charset="0"/>
              </a:rPr>
              <a:t>Michal </a:t>
            </a:r>
            <a:r>
              <a:rPr lang="sk-SK" sz="2800" dirty="0" err="1" smtClean="0">
                <a:solidFill>
                  <a:schemeClr val="tx1">
                    <a:lumMod val="75000"/>
                    <a:lumOff val="25000"/>
                  </a:schemeClr>
                </a:solidFill>
                <a:latin typeface="Segoe UI Semilight" panose="020B0402040204020203" pitchFamily="34" charset="0"/>
                <a:cs typeface="Segoe UI Semilight" panose="020B0402040204020203" pitchFamily="34" charset="0"/>
              </a:rPr>
              <a:t>Gallay</a:t>
            </a:r>
            <a:endParaRPr lang="sk-SK" sz="28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pic>
        <p:nvPicPr>
          <p:cNvPr id="13" name="Obrázok 1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329071" y="4282334"/>
            <a:ext cx="4274929" cy="1066218"/>
          </a:xfrm>
          <a:prstGeom prst="rect">
            <a:avLst/>
          </a:prstGeom>
        </p:spPr>
      </p:pic>
      <p:pic>
        <p:nvPicPr>
          <p:cNvPr id="7" name="Obrázok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0151" y="212053"/>
            <a:ext cx="4316145" cy="1948185"/>
          </a:xfrm>
          <a:prstGeom prst="round2DiagRect">
            <a:avLst>
              <a:gd name="adj1" fmla="val 0"/>
              <a:gd name="adj2" fmla="val 37885"/>
            </a:avLst>
          </a:prstGeom>
          <a:ln w="88900" cap="sq">
            <a:solidFill>
              <a:srgbClr val="FFFFFF"/>
            </a:solidFill>
            <a:miter lim="800000"/>
          </a:ln>
          <a:effectLst>
            <a:outerShdw blurRad="254000" algn="tl" rotWithShape="0">
              <a:srgbClr val="000000">
                <a:alpha val="43000"/>
              </a:srgbClr>
            </a:outerShdw>
          </a:effectLst>
        </p:spPr>
      </p:pic>
      <p:pic>
        <p:nvPicPr>
          <p:cNvPr id="4" name="Picture 31">
            <a:extLst>
              <a:ext uri="{FF2B5EF4-FFF2-40B4-BE49-F238E27FC236}">
                <a16:creationId xmlns:a16="http://schemas.microsoft.com/office/drawing/2014/main" id="{6CEA45C6-10C8-4C3E-AA0E-7D0F140B101A}"/>
              </a:ext>
            </a:extLst>
          </p:cNvPr>
          <p:cNvPicPr>
            <a:picLocks noChangeArrowheads="1"/>
          </p:cNvPicPr>
          <p:nvPr/>
        </p:nvPicPr>
        <p:blipFill>
          <a:blip r:embed="rId7" cstate="screen">
            <a:clrChange>
              <a:clrFrom>
                <a:srgbClr val="CCCCCC"/>
              </a:clrFrom>
              <a:clrTo>
                <a:srgbClr val="CCCCCC">
                  <a:alpha val="0"/>
                </a:srgbClr>
              </a:clrTo>
            </a:clrChange>
            <a:extLst>
              <a:ext uri="{28A0092B-C50C-407E-A947-70E740481C1C}">
                <a14:useLocalDpi xmlns:a14="http://schemas.microsoft.com/office/drawing/2010/main"/>
              </a:ext>
            </a:extLst>
          </a:blip>
          <a:srcRect/>
          <a:stretch>
            <a:fillRect/>
          </a:stretch>
        </p:blipFill>
        <p:spPr bwMode="auto">
          <a:xfrm>
            <a:off x="162800" y="4815443"/>
            <a:ext cx="1956285" cy="1825627"/>
          </a:xfrm>
          <a:prstGeom prst="rect">
            <a:avLst/>
          </a:prstGeom>
          <a:noFill/>
          <a:ln>
            <a:noFill/>
          </a:ln>
          <a:extLst/>
        </p:spPr>
      </p:pic>
      <p:pic>
        <p:nvPicPr>
          <p:cNvPr id="8" name="Obrázok 7"/>
          <p:cNvPicPr>
            <a:picLocks noChangeAspect="1"/>
          </p:cNvPicPr>
          <p:nvPr/>
        </p:nvPicPr>
        <p:blipFill>
          <a:blip r:embed="rId8"/>
          <a:stretch>
            <a:fillRect/>
          </a:stretch>
        </p:blipFill>
        <p:spPr>
          <a:xfrm>
            <a:off x="2275059" y="5387214"/>
            <a:ext cx="1347446" cy="1347446"/>
          </a:xfrm>
          <a:prstGeom prst="rect">
            <a:avLst/>
          </a:prstGeom>
        </p:spPr>
      </p:pic>
    </p:spTree>
    <p:extLst>
      <p:ext uri="{BB962C8B-B14F-4D97-AF65-F5344CB8AC3E}">
        <p14:creationId xmlns:p14="http://schemas.microsoft.com/office/powerpoint/2010/main" val="1392522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stretch>
            <a:fillRect/>
          </a:stretch>
        </p:blipFill>
        <p:spPr>
          <a:xfrm>
            <a:off x="337229" y="1553029"/>
            <a:ext cx="11720918" cy="3652383"/>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2" name="BlokTextu 1"/>
          <p:cNvSpPr txBox="1"/>
          <p:nvPr/>
        </p:nvSpPr>
        <p:spPr>
          <a:xfrm>
            <a:off x="4765431" y="465992"/>
            <a:ext cx="3192156" cy="461665"/>
          </a:xfrm>
          <a:prstGeom prst="rect">
            <a:avLst/>
          </a:prstGeom>
          <a:noFill/>
        </p:spPr>
        <p:txBody>
          <a:bodyPr wrap="none" rtlCol="0">
            <a:spAutoFit/>
          </a:bodyPr>
          <a:lstStyle/>
          <a:p>
            <a:r>
              <a:rPr lang="sk-SK" sz="2400" dirty="0" smtClean="0">
                <a:latin typeface="Segoe UI Semilight" panose="020B0402040204020203" pitchFamily="34" charset="0"/>
                <a:cs typeface="Segoe UI Semilight" panose="020B0402040204020203" pitchFamily="34" charset="0"/>
              </a:rPr>
              <a:t>Aký ostrov, aké mesto?</a:t>
            </a:r>
            <a:endParaRPr lang="sk-SK" sz="2400" dirty="0">
              <a:latin typeface="Segoe UI Semilight" panose="020B0402040204020203" pitchFamily="34" charset="0"/>
              <a:cs typeface="Segoe UI Semilight" panose="020B0402040204020203" pitchFamily="34" charset="0"/>
            </a:endParaRPr>
          </a:p>
        </p:txBody>
      </p:sp>
      <p:sp>
        <p:nvSpPr>
          <p:cNvPr id="5" name="BlokTextu 4"/>
          <p:cNvSpPr txBox="1"/>
          <p:nvPr/>
        </p:nvSpPr>
        <p:spPr>
          <a:xfrm>
            <a:off x="9054248" y="1106492"/>
            <a:ext cx="3133999" cy="369332"/>
          </a:xfrm>
          <a:prstGeom prst="rect">
            <a:avLst/>
          </a:prstGeom>
          <a:noFill/>
        </p:spPr>
        <p:txBody>
          <a:bodyPr wrap="none" rtlCol="0">
            <a:spAutoFit/>
          </a:bodyPr>
          <a:lstStyle/>
          <a:p>
            <a:r>
              <a:rPr lang="sk-SK" dirty="0" smtClean="0">
                <a:latin typeface="Segoe UI Semilight" panose="020B0402040204020203" pitchFamily="34" charset="0"/>
                <a:cs typeface="Segoe UI Semilight" panose="020B0402040204020203" pitchFamily="34" charset="0"/>
              </a:rPr>
              <a:t>Krajinná pokrývka v roku 2018</a:t>
            </a:r>
            <a:endParaRPr lang="sk-SK" dirty="0">
              <a:latin typeface="Segoe UI Semilight" panose="020B0402040204020203" pitchFamily="34" charset="0"/>
              <a:cs typeface="Segoe UI Semilight" panose="020B0402040204020203" pitchFamily="34" charset="0"/>
            </a:endParaRPr>
          </a:p>
        </p:txBody>
      </p:sp>
      <p:sp>
        <p:nvSpPr>
          <p:cNvPr id="6" name="BlokTextu 5"/>
          <p:cNvSpPr txBox="1"/>
          <p:nvPr/>
        </p:nvSpPr>
        <p:spPr>
          <a:xfrm>
            <a:off x="725714" y="1040288"/>
            <a:ext cx="4828886" cy="400110"/>
          </a:xfrm>
          <a:prstGeom prst="rect">
            <a:avLst/>
          </a:prstGeom>
          <a:noFill/>
        </p:spPr>
        <p:txBody>
          <a:bodyPr wrap="none" rtlCol="0">
            <a:spAutoFit/>
          </a:bodyPr>
          <a:lstStyle/>
          <a:p>
            <a:r>
              <a:rPr lang="sk-SK" sz="2000" dirty="0" smtClean="0">
                <a:latin typeface="Segoe UI Semilight" panose="020B0402040204020203" pitchFamily="34" charset="0"/>
                <a:cs typeface="Segoe UI Semilight" panose="020B0402040204020203" pitchFamily="34" charset="0"/>
              </a:rPr>
              <a:t>Teplota zemského povrchu, 2. august 2018</a:t>
            </a:r>
            <a:endParaRPr lang="sk-SK" sz="2000" b="1" dirty="0">
              <a:latin typeface="Segoe UI Semilight" panose="020B0402040204020203" pitchFamily="34" charset="0"/>
              <a:cs typeface="Segoe UI Semilight" panose="020B0402040204020203" pitchFamily="34" charset="0"/>
            </a:endParaRPr>
          </a:p>
        </p:txBody>
      </p:sp>
      <p:cxnSp>
        <p:nvCxnSpPr>
          <p:cNvPr id="9" name="Rovná spojnica 8"/>
          <p:cNvCxnSpPr/>
          <p:nvPr/>
        </p:nvCxnSpPr>
        <p:spPr>
          <a:xfrm>
            <a:off x="5201994" y="5565531"/>
            <a:ext cx="196068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BlokTextu 9"/>
          <p:cNvSpPr txBox="1"/>
          <p:nvPr/>
        </p:nvSpPr>
        <p:spPr>
          <a:xfrm>
            <a:off x="5017359" y="5565531"/>
            <a:ext cx="2940228" cy="369332"/>
          </a:xfrm>
          <a:prstGeom prst="rect">
            <a:avLst/>
          </a:prstGeom>
          <a:noFill/>
        </p:spPr>
        <p:txBody>
          <a:bodyPr wrap="none" rtlCol="0">
            <a:spAutoFit/>
          </a:bodyPr>
          <a:lstStyle/>
          <a:p>
            <a:r>
              <a:rPr lang="sk-SK" dirty="0" smtClean="0">
                <a:latin typeface="Segoe UI Semilight" panose="020B0402040204020203" pitchFamily="34" charset="0"/>
                <a:cs typeface="Segoe UI Semilight" panose="020B0402040204020203" pitchFamily="34" charset="0"/>
              </a:rPr>
              <a:t>0                               100 km</a:t>
            </a:r>
            <a:endParaRPr lang="sk-SK" dirty="0">
              <a:latin typeface="Segoe UI Semilight" panose="020B0402040204020203" pitchFamily="34" charset="0"/>
              <a:cs typeface="Segoe UI Semilight" panose="020B0402040204020203" pitchFamily="34" charset="0"/>
            </a:endParaRPr>
          </a:p>
        </p:txBody>
      </p:sp>
      <p:sp>
        <p:nvSpPr>
          <p:cNvPr id="11" name="BlokTextu 10"/>
          <p:cNvSpPr txBox="1"/>
          <p:nvPr/>
        </p:nvSpPr>
        <p:spPr>
          <a:xfrm>
            <a:off x="337229" y="5331884"/>
            <a:ext cx="2244525" cy="369332"/>
          </a:xfrm>
          <a:prstGeom prst="rect">
            <a:avLst/>
          </a:prstGeom>
          <a:noFill/>
        </p:spPr>
        <p:txBody>
          <a:bodyPr wrap="none" rtlCol="0">
            <a:spAutoFit/>
          </a:bodyPr>
          <a:lstStyle/>
          <a:p>
            <a:r>
              <a:rPr lang="sk-SK" b="1" i="1" dirty="0" smtClean="0">
                <a:solidFill>
                  <a:schemeClr val="tx1">
                    <a:lumMod val="75000"/>
                    <a:lumOff val="25000"/>
                  </a:schemeClr>
                </a:solidFill>
                <a:latin typeface="Segoe UI Semilight" panose="020B0402040204020203" pitchFamily="34" charset="0"/>
                <a:cs typeface="Segoe UI Semilight" panose="020B0402040204020203" pitchFamily="34" charset="0"/>
              </a:rPr>
              <a:t>z družice SENTINEL 3</a:t>
            </a:r>
            <a:endParaRPr lang="sk-SK" b="1" i="1"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pic>
        <p:nvPicPr>
          <p:cNvPr id="12" name="Obrázok 11"/>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blip>
          <a:stretch>
            <a:fillRect/>
          </a:stretch>
        </p:blipFill>
        <p:spPr>
          <a:xfrm>
            <a:off x="337229" y="5827688"/>
            <a:ext cx="1615454" cy="584681"/>
          </a:xfrm>
          <a:prstGeom prst="rect">
            <a:avLst/>
          </a:prstGeom>
        </p:spPr>
      </p:pic>
    </p:spTree>
    <p:extLst>
      <p:ext uri="{BB962C8B-B14F-4D97-AF65-F5344CB8AC3E}">
        <p14:creationId xmlns:p14="http://schemas.microsoft.com/office/powerpoint/2010/main" val="601646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stretch>
            <a:fillRect/>
          </a:stretch>
        </p:blipFill>
        <p:spPr>
          <a:xfrm>
            <a:off x="337229" y="1553029"/>
            <a:ext cx="11720918" cy="3652383"/>
          </a:xfrm>
          <a:prstGeom prst="rect">
            <a:avLst/>
          </a:prstGeom>
          <a:ln>
            <a:solidFill>
              <a:schemeClr val="bg1">
                <a:lumMod val="85000"/>
              </a:schemeClr>
            </a:solidFill>
          </a:ln>
          <a:effectLst>
            <a:outerShdw blurRad="292100" dist="139700" dir="2700000" algn="tl" rotWithShape="0">
              <a:srgbClr val="333333">
                <a:alpha val="65000"/>
              </a:srgbClr>
            </a:outerShdw>
          </a:effectLst>
        </p:spPr>
      </p:pic>
      <p:sp>
        <p:nvSpPr>
          <p:cNvPr id="6" name="BlokTextu 5"/>
          <p:cNvSpPr txBox="1"/>
          <p:nvPr/>
        </p:nvSpPr>
        <p:spPr>
          <a:xfrm>
            <a:off x="9054248" y="1106492"/>
            <a:ext cx="3133999" cy="369332"/>
          </a:xfrm>
          <a:prstGeom prst="rect">
            <a:avLst/>
          </a:prstGeom>
          <a:noFill/>
        </p:spPr>
        <p:txBody>
          <a:bodyPr wrap="none" rtlCol="0">
            <a:spAutoFit/>
          </a:bodyPr>
          <a:lstStyle/>
          <a:p>
            <a:r>
              <a:rPr lang="sk-SK" dirty="0" smtClean="0">
                <a:latin typeface="Segoe UI Semilight" panose="020B0402040204020203" pitchFamily="34" charset="0"/>
                <a:cs typeface="Segoe UI Semilight" panose="020B0402040204020203" pitchFamily="34" charset="0"/>
              </a:rPr>
              <a:t>Krajinná pokrývka v roku 2018</a:t>
            </a:r>
            <a:endParaRPr lang="sk-SK" dirty="0">
              <a:latin typeface="Segoe UI Semilight" panose="020B0402040204020203" pitchFamily="34" charset="0"/>
              <a:cs typeface="Segoe UI Semilight" panose="020B0402040204020203" pitchFamily="34" charset="0"/>
            </a:endParaRPr>
          </a:p>
        </p:txBody>
      </p:sp>
      <p:sp>
        <p:nvSpPr>
          <p:cNvPr id="7" name="BlokTextu 6"/>
          <p:cNvSpPr txBox="1"/>
          <p:nvPr/>
        </p:nvSpPr>
        <p:spPr>
          <a:xfrm>
            <a:off x="337229" y="5331884"/>
            <a:ext cx="2244525" cy="369332"/>
          </a:xfrm>
          <a:prstGeom prst="rect">
            <a:avLst/>
          </a:prstGeom>
          <a:noFill/>
        </p:spPr>
        <p:txBody>
          <a:bodyPr wrap="none" rtlCol="0">
            <a:spAutoFit/>
          </a:bodyPr>
          <a:lstStyle/>
          <a:p>
            <a:r>
              <a:rPr lang="sk-SK" b="1" i="1" dirty="0" smtClean="0">
                <a:solidFill>
                  <a:schemeClr val="tx1">
                    <a:lumMod val="75000"/>
                    <a:lumOff val="25000"/>
                  </a:schemeClr>
                </a:solidFill>
                <a:latin typeface="Segoe UI Semilight" panose="020B0402040204020203" pitchFamily="34" charset="0"/>
                <a:cs typeface="Segoe UI Semilight" panose="020B0402040204020203" pitchFamily="34" charset="0"/>
              </a:rPr>
              <a:t>z družice SENTINEL 3</a:t>
            </a:r>
            <a:endParaRPr lang="sk-SK" b="1" i="1"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pic>
        <p:nvPicPr>
          <p:cNvPr id="8" name="Obrázok 7"/>
          <p:cNvPicPr>
            <a:picLocks noChangeAspect="1"/>
          </p:cNvPicPr>
          <p:nvPr/>
        </p:nvPicPr>
        <p:blipFill>
          <a:blip r:embed="rId3">
            <a:clrChange>
              <a:clrFrom>
                <a:srgbClr val="FFFFFF"/>
              </a:clrFrom>
              <a:clrTo>
                <a:srgbClr val="FFFFFF">
                  <a:alpha val="0"/>
                </a:srgbClr>
              </a:clrTo>
            </a:clrChange>
            <a:duotone>
              <a:schemeClr val="accent5">
                <a:shade val="45000"/>
                <a:satMod val="135000"/>
              </a:schemeClr>
              <a:prstClr val="white"/>
            </a:duotone>
          </a:blip>
          <a:stretch>
            <a:fillRect/>
          </a:stretch>
        </p:blipFill>
        <p:spPr>
          <a:xfrm>
            <a:off x="337229" y="5827688"/>
            <a:ext cx="1615454" cy="584681"/>
          </a:xfrm>
          <a:prstGeom prst="rect">
            <a:avLst/>
          </a:prstGeom>
        </p:spPr>
      </p:pic>
      <p:sp>
        <p:nvSpPr>
          <p:cNvPr id="9" name="BlokTextu 8"/>
          <p:cNvSpPr txBox="1"/>
          <p:nvPr/>
        </p:nvSpPr>
        <p:spPr>
          <a:xfrm>
            <a:off x="725714" y="358222"/>
            <a:ext cx="8543877" cy="461665"/>
          </a:xfrm>
          <a:prstGeom prst="rect">
            <a:avLst/>
          </a:prstGeom>
          <a:noFill/>
        </p:spPr>
        <p:txBody>
          <a:bodyPr wrap="none" rtlCol="0">
            <a:spAutoFit/>
          </a:bodyPr>
          <a:lstStyle/>
          <a:p>
            <a:r>
              <a:rPr lang="sk-SK" sz="2400" dirty="0" smtClean="0">
                <a:latin typeface="Segoe UI Semilight" panose="020B0402040204020203" pitchFamily="34" charset="0"/>
                <a:cs typeface="Segoe UI Semilight" panose="020B0402040204020203" pitchFamily="34" charset="0"/>
              </a:rPr>
              <a:t>Veľká Británia, Londýn a okolie: príklad mestského ostrova tepla</a:t>
            </a:r>
            <a:endParaRPr lang="sk-SK" sz="2400" dirty="0">
              <a:latin typeface="Segoe UI Semilight" panose="020B0402040204020203" pitchFamily="34" charset="0"/>
              <a:cs typeface="Segoe UI Semilight" panose="020B0402040204020203" pitchFamily="34" charset="0"/>
            </a:endParaRPr>
          </a:p>
        </p:txBody>
      </p:sp>
      <p:sp>
        <p:nvSpPr>
          <p:cNvPr id="11" name="BlokTextu 10"/>
          <p:cNvSpPr txBox="1"/>
          <p:nvPr/>
        </p:nvSpPr>
        <p:spPr>
          <a:xfrm>
            <a:off x="725714" y="1040288"/>
            <a:ext cx="4828886" cy="400110"/>
          </a:xfrm>
          <a:prstGeom prst="rect">
            <a:avLst/>
          </a:prstGeom>
          <a:noFill/>
        </p:spPr>
        <p:txBody>
          <a:bodyPr wrap="none" rtlCol="0">
            <a:spAutoFit/>
          </a:bodyPr>
          <a:lstStyle/>
          <a:p>
            <a:r>
              <a:rPr lang="sk-SK" sz="2000" dirty="0" smtClean="0">
                <a:latin typeface="Segoe UI Semilight" panose="020B0402040204020203" pitchFamily="34" charset="0"/>
                <a:cs typeface="Segoe UI Semilight" panose="020B0402040204020203" pitchFamily="34" charset="0"/>
              </a:rPr>
              <a:t>Teplota zemského povrchu, 2. august 2018</a:t>
            </a:r>
            <a:endParaRPr lang="sk-SK" sz="2000" b="1" dirty="0">
              <a:latin typeface="Segoe UI Semilight" panose="020B0402040204020203" pitchFamily="34" charset="0"/>
              <a:cs typeface="Segoe UI Semilight" panose="020B0402040204020203" pitchFamily="34" charset="0"/>
            </a:endParaRPr>
          </a:p>
        </p:txBody>
      </p:sp>
      <p:cxnSp>
        <p:nvCxnSpPr>
          <p:cNvPr id="12" name="Rovná spojnica 11"/>
          <p:cNvCxnSpPr/>
          <p:nvPr/>
        </p:nvCxnSpPr>
        <p:spPr>
          <a:xfrm>
            <a:off x="5196254" y="5569222"/>
            <a:ext cx="196068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BlokTextu 12"/>
          <p:cNvSpPr txBox="1"/>
          <p:nvPr/>
        </p:nvSpPr>
        <p:spPr>
          <a:xfrm>
            <a:off x="5011619" y="5569222"/>
            <a:ext cx="2940228" cy="369332"/>
          </a:xfrm>
          <a:prstGeom prst="rect">
            <a:avLst/>
          </a:prstGeom>
          <a:noFill/>
        </p:spPr>
        <p:txBody>
          <a:bodyPr wrap="none" rtlCol="0">
            <a:spAutoFit/>
          </a:bodyPr>
          <a:lstStyle/>
          <a:p>
            <a:r>
              <a:rPr lang="sk-SK" dirty="0" smtClean="0">
                <a:latin typeface="Segoe UI Semilight" panose="020B0402040204020203" pitchFamily="34" charset="0"/>
                <a:cs typeface="Segoe UI Semilight" panose="020B0402040204020203" pitchFamily="34" charset="0"/>
              </a:rPr>
              <a:t>0                               100 km</a:t>
            </a:r>
            <a:endParaRPr lang="sk-SK"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3660596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ok 9"/>
          <p:cNvPicPr/>
          <p:nvPr/>
        </p:nvPicPr>
        <p:blipFill>
          <a:blip r:embed="rId2" cstate="print">
            <a:extLst>
              <a:ext uri="{28A0092B-C50C-407E-A947-70E740481C1C}">
                <a14:useLocalDpi xmlns:a14="http://schemas.microsoft.com/office/drawing/2010/main"/>
              </a:ext>
            </a:extLst>
          </a:blip>
          <a:stretch>
            <a:fillRect/>
          </a:stretch>
        </p:blipFill>
        <p:spPr>
          <a:xfrm>
            <a:off x="1551265" y="1027190"/>
            <a:ext cx="7956077" cy="4915134"/>
          </a:xfrm>
          <a:prstGeom prst="rect">
            <a:avLst/>
          </a:prstGeom>
          <a:effectLst>
            <a:outerShdw blurRad="50800" dist="38100" dir="2700000" algn="tl" rotWithShape="0">
              <a:prstClr val="black">
                <a:alpha val="40000"/>
              </a:prstClr>
            </a:outerShdw>
          </a:effectLst>
        </p:spPr>
      </p:pic>
      <p:sp>
        <p:nvSpPr>
          <p:cNvPr id="5" name="Obdĺžnik 4"/>
          <p:cNvSpPr/>
          <p:nvPr/>
        </p:nvSpPr>
        <p:spPr>
          <a:xfrm>
            <a:off x="1551265" y="6152985"/>
            <a:ext cx="7956077" cy="46166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pPr algn="just"/>
            <a:r>
              <a:rPr lang="en-US" sz="1200" dirty="0">
                <a:solidFill>
                  <a:schemeClr val="tx1">
                    <a:lumMod val="65000"/>
                    <a:lumOff val="35000"/>
                  </a:schemeClr>
                </a:solidFill>
              </a:rPr>
              <a:t>ONAČILLOVÁ, K., GALLAY, M. 2018. </a:t>
            </a:r>
            <a:r>
              <a:rPr lang="en-US" sz="1200" dirty="0" err="1">
                <a:solidFill>
                  <a:schemeClr val="tx1">
                    <a:lumMod val="65000"/>
                    <a:lumOff val="35000"/>
                  </a:schemeClr>
                </a:solidFill>
              </a:rPr>
              <a:t>Spatio</a:t>
            </a:r>
            <a:r>
              <a:rPr lang="en-US" sz="1200" dirty="0">
                <a:solidFill>
                  <a:schemeClr val="tx1">
                    <a:lumMod val="65000"/>
                    <a:lumOff val="35000"/>
                  </a:schemeClr>
                </a:solidFill>
              </a:rPr>
              <a:t>-temporal analysis of surface urban heat island based on LANDSAT ETM+ and OLI/TIRS imagery in the city of </a:t>
            </a:r>
            <a:r>
              <a:rPr lang="en-US" sz="1200" dirty="0" err="1">
                <a:solidFill>
                  <a:schemeClr val="tx1">
                    <a:lumMod val="65000"/>
                    <a:lumOff val="35000"/>
                  </a:schemeClr>
                </a:solidFill>
              </a:rPr>
              <a:t>Košice</a:t>
            </a:r>
            <a:r>
              <a:rPr lang="en-US" sz="1200" dirty="0">
                <a:solidFill>
                  <a:schemeClr val="tx1">
                    <a:lumMod val="65000"/>
                    <a:lumOff val="35000"/>
                  </a:schemeClr>
                </a:solidFill>
              </a:rPr>
              <a:t>, Slovakia. </a:t>
            </a:r>
            <a:r>
              <a:rPr lang="en-US" sz="1200" b="1" i="1" dirty="0">
                <a:solidFill>
                  <a:schemeClr val="tx1">
                    <a:lumMod val="65000"/>
                    <a:lumOff val="35000"/>
                  </a:schemeClr>
                </a:solidFill>
              </a:rPr>
              <a:t>Carpathian Journal of Earth and Environmental Sciences</a:t>
            </a:r>
            <a:r>
              <a:rPr lang="en-US" sz="1200" dirty="0">
                <a:solidFill>
                  <a:schemeClr val="tx1">
                    <a:lumMod val="65000"/>
                    <a:lumOff val="35000"/>
                  </a:schemeClr>
                </a:solidFill>
              </a:rPr>
              <a:t>. 13(2), 395 - 408. </a:t>
            </a:r>
          </a:p>
        </p:txBody>
      </p:sp>
      <p:sp>
        <p:nvSpPr>
          <p:cNvPr id="9" name="Title 1"/>
          <p:cNvSpPr>
            <a:spLocks noGrp="1"/>
          </p:cNvSpPr>
          <p:nvPr>
            <p:ph type="title"/>
          </p:nvPr>
        </p:nvSpPr>
        <p:spPr>
          <a:xfrm>
            <a:off x="891946" y="272854"/>
            <a:ext cx="4304308" cy="543675"/>
          </a:xfrm>
          <a:solidFill>
            <a:schemeClr val="bg1"/>
          </a:solidFill>
          <a:effectLst>
            <a:outerShdw blurRad="50800" dist="38100" dir="2700000" algn="tl" rotWithShape="0">
              <a:prstClr val="black">
                <a:alpha val="40000"/>
              </a:prstClr>
            </a:outerShdw>
          </a:effectLst>
        </p:spPr>
        <p:txBody>
          <a:bodyPr>
            <a:noAutofit/>
          </a:bodyPr>
          <a:lstStyle/>
          <a:p>
            <a:r>
              <a:rPr lang="sk-SK" sz="2800" dirty="0" smtClean="0"/>
              <a:t>Košický </a:t>
            </a:r>
            <a:r>
              <a:rPr lang="sk-SK" sz="2800" dirty="0" err="1" smtClean="0"/>
              <a:t>mestký</a:t>
            </a:r>
            <a:r>
              <a:rPr lang="sk-SK" sz="2800" dirty="0" smtClean="0"/>
              <a:t> ostrov tepla</a:t>
            </a:r>
            <a:endParaRPr lang="en-GB" sz="2800" dirty="0"/>
          </a:p>
        </p:txBody>
      </p:sp>
      <p:sp>
        <p:nvSpPr>
          <p:cNvPr id="2" name="BlokTextu 1"/>
          <p:cNvSpPr txBox="1"/>
          <p:nvPr/>
        </p:nvSpPr>
        <p:spPr>
          <a:xfrm>
            <a:off x="5763789" y="447197"/>
            <a:ext cx="5701561" cy="369332"/>
          </a:xfrm>
          <a:prstGeom prst="rect">
            <a:avLst/>
          </a:prstGeom>
          <a:noFill/>
        </p:spPr>
        <p:txBody>
          <a:bodyPr wrap="none" rtlCol="0">
            <a:spAutoFit/>
          </a:bodyPr>
          <a:lstStyle/>
          <a:p>
            <a:r>
              <a:rPr lang="sk-SK" dirty="0" smtClean="0">
                <a:latin typeface="Segoe UI Semilight" panose="020B0402040204020203" pitchFamily="34" charset="0"/>
                <a:cs typeface="Segoe UI Semilight" panose="020B0402040204020203" pitchFamily="34" charset="0"/>
              </a:rPr>
              <a:t>V mestskom jadre je v priemere o 2,5°C viac ako v okolí.</a:t>
            </a:r>
            <a:endParaRPr lang="sk-SK" dirty="0">
              <a:latin typeface="Segoe UI Semilight" panose="020B0402040204020203" pitchFamily="34" charset="0"/>
              <a:cs typeface="Segoe UI Semilight" panose="020B0402040204020203" pitchFamily="34" charset="0"/>
            </a:endParaRPr>
          </a:p>
        </p:txBody>
      </p:sp>
      <p:sp>
        <p:nvSpPr>
          <p:cNvPr id="3" name="BlokTextu 2"/>
          <p:cNvSpPr txBox="1"/>
          <p:nvPr/>
        </p:nvSpPr>
        <p:spPr>
          <a:xfrm>
            <a:off x="8001000" y="1178169"/>
            <a:ext cx="1422184" cy="307777"/>
          </a:xfrm>
          <a:prstGeom prst="rect">
            <a:avLst/>
          </a:prstGeom>
          <a:solidFill>
            <a:schemeClr val="bg1"/>
          </a:solidFill>
        </p:spPr>
        <p:txBody>
          <a:bodyPr wrap="none" rtlCol="0">
            <a:spAutoFit/>
          </a:bodyPr>
          <a:lstStyle/>
          <a:p>
            <a:r>
              <a:rPr lang="sk-SK" sz="1400" dirty="0" smtClean="0">
                <a:latin typeface="Segoe UI Semilight" panose="020B0402040204020203" pitchFamily="34" charset="0"/>
                <a:cs typeface="Segoe UI Semilight" panose="020B0402040204020203" pitchFamily="34" charset="0"/>
              </a:rPr>
              <a:t>Teplota povrchu</a:t>
            </a:r>
            <a:endParaRPr lang="sk-SK" sz="1400" dirty="0">
              <a:latin typeface="Segoe UI Semilight" panose="020B0402040204020203" pitchFamily="34" charset="0"/>
              <a:cs typeface="Segoe UI Semilight" panose="020B0402040204020203" pitchFamily="34" charset="0"/>
            </a:endParaRPr>
          </a:p>
        </p:txBody>
      </p:sp>
      <p:sp>
        <p:nvSpPr>
          <p:cNvPr id="8" name="BlokTextu 7"/>
          <p:cNvSpPr txBox="1"/>
          <p:nvPr/>
        </p:nvSpPr>
        <p:spPr>
          <a:xfrm>
            <a:off x="4882662" y="1178170"/>
            <a:ext cx="1552797" cy="307777"/>
          </a:xfrm>
          <a:prstGeom prst="rect">
            <a:avLst/>
          </a:prstGeom>
          <a:solidFill>
            <a:schemeClr val="bg1"/>
          </a:solidFill>
        </p:spPr>
        <p:txBody>
          <a:bodyPr wrap="none" rtlCol="0">
            <a:spAutoFit/>
          </a:bodyPr>
          <a:lstStyle/>
          <a:p>
            <a:r>
              <a:rPr lang="sk-SK" sz="1400" dirty="0" smtClean="0">
                <a:latin typeface="Segoe UI Semilight" panose="020B0402040204020203" pitchFamily="34" charset="0"/>
                <a:cs typeface="Segoe UI Semilight" panose="020B0402040204020203" pitchFamily="34" charset="0"/>
              </a:rPr>
              <a:t>Krajinná pokrývka</a:t>
            </a:r>
            <a:endParaRPr lang="sk-SK" sz="14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1118471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30865" y="1115616"/>
            <a:ext cx="9732617" cy="5597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Rovná spojovacia šípka 8"/>
          <p:cNvCxnSpPr/>
          <p:nvPr/>
        </p:nvCxnSpPr>
        <p:spPr>
          <a:xfrm>
            <a:off x="3279531" y="3112477"/>
            <a:ext cx="437757" cy="9826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Rovná spojovacia šípka 10"/>
          <p:cNvCxnSpPr/>
          <p:nvPr/>
        </p:nvCxnSpPr>
        <p:spPr>
          <a:xfrm flipH="1">
            <a:off x="7680176" y="1640114"/>
            <a:ext cx="2958795" cy="2652982"/>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Nadpis 1"/>
          <p:cNvSpPr txBox="1">
            <a:spLocks/>
          </p:cNvSpPr>
          <p:nvPr/>
        </p:nvSpPr>
        <p:spPr bwMode="auto">
          <a:xfrm>
            <a:off x="0" y="-27384"/>
            <a:ext cx="12192000" cy="1143000"/>
          </a:xfrm>
          <a:prstGeom prst="rect">
            <a:avLst/>
          </a:prstGeom>
          <a:solidFill>
            <a:schemeClr val="bg1"/>
          </a:solidFill>
          <a:ln w="9525">
            <a:noFill/>
            <a:miter lim="800000"/>
            <a:headEnd/>
            <a:tailEnd/>
          </a:ln>
          <a:effectLst/>
        </p:spPr>
        <p:txBody>
          <a:bodyPr anchor="ctr"/>
          <a:lstStyle/>
          <a:p>
            <a:pPr marL="171450"/>
            <a:r>
              <a:rPr lang="sk-SK" sz="3200" dirty="0">
                <a:solidFill>
                  <a:schemeClr val="tx1">
                    <a:lumMod val="75000"/>
                    <a:lumOff val="25000"/>
                  </a:schemeClr>
                </a:solidFill>
                <a:latin typeface="Segoe UI Semilight" panose="020B0402040204020203" pitchFamily="34" charset="0"/>
                <a:cs typeface="Segoe UI Semilight" panose="020B0402040204020203" pitchFamily="34" charset="0"/>
              </a:rPr>
              <a:t>Krajinná pokrývka a teplota </a:t>
            </a:r>
            <a:r>
              <a:rPr lang="sk-SK" sz="3200" dirty="0" smtClean="0">
                <a:solidFill>
                  <a:schemeClr val="tx1">
                    <a:lumMod val="75000"/>
                    <a:lumOff val="25000"/>
                  </a:schemeClr>
                </a:solidFill>
                <a:latin typeface="Segoe UI Semilight" panose="020B0402040204020203" pitchFamily="34" charset="0"/>
                <a:cs typeface="Segoe UI Semilight" panose="020B0402040204020203" pitchFamily="34" charset="0"/>
              </a:rPr>
              <a:t>povrchu: naprieč </a:t>
            </a:r>
            <a:r>
              <a:rPr lang="sk-SK" sz="3200" dirty="0">
                <a:solidFill>
                  <a:schemeClr val="tx1">
                    <a:lumMod val="75000"/>
                    <a:lumOff val="25000"/>
                  </a:schemeClr>
                </a:solidFill>
                <a:latin typeface="Segoe UI Semilight" panose="020B0402040204020203" pitchFamily="34" charset="0"/>
                <a:cs typeface="Segoe UI Semilight" panose="020B0402040204020203" pitchFamily="34" charset="0"/>
              </a:rPr>
              <a:t>Košicami</a:t>
            </a:r>
          </a:p>
        </p:txBody>
      </p:sp>
      <p:cxnSp>
        <p:nvCxnSpPr>
          <p:cNvPr id="8" name="Rovná spojovacia šípka 7"/>
          <p:cNvCxnSpPr/>
          <p:nvPr/>
        </p:nvCxnSpPr>
        <p:spPr>
          <a:xfrm>
            <a:off x="5999284" y="3864995"/>
            <a:ext cx="437757" cy="98265"/>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8006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stretch>
            <a:fillRect/>
          </a:stretch>
        </p:blipFill>
        <p:spPr>
          <a:xfrm>
            <a:off x="2547929" y="1503581"/>
            <a:ext cx="7018102" cy="5354419"/>
          </a:xfrm>
          <a:prstGeom prst="rect">
            <a:avLst/>
          </a:prstGeom>
        </p:spPr>
      </p:pic>
      <p:pic>
        <p:nvPicPr>
          <p:cNvPr id="2" name="Obrázok 1"/>
          <p:cNvPicPr>
            <a:picLocks noChangeAspect="1"/>
          </p:cNvPicPr>
          <p:nvPr/>
        </p:nvPicPr>
        <p:blipFill>
          <a:blip r:embed="rId3"/>
          <a:stretch>
            <a:fillRect/>
          </a:stretch>
        </p:blipFill>
        <p:spPr>
          <a:xfrm>
            <a:off x="85399" y="3578470"/>
            <a:ext cx="2326066" cy="1502251"/>
          </a:xfrm>
          <a:prstGeom prst="rect">
            <a:avLst/>
          </a:prstGeom>
          <a:ln>
            <a:noFill/>
          </a:ln>
          <a:effectLst>
            <a:outerShdw blurRad="292100" dist="139700" dir="2700000" algn="tl" rotWithShape="0">
              <a:srgbClr val="333333">
                <a:alpha val="65000"/>
              </a:srgbClr>
            </a:outerShdw>
          </a:effectLst>
        </p:spPr>
      </p:pic>
      <p:pic>
        <p:nvPicPr>
          <p:cNvPr id="3" name="Obrázok 2"/>
          <p:cNvPicPr>
            <a:picLocks noChangeAspect="1"/>
          </p:cNvPicPr>
          <p:nvPr/>
        </p:nvPicPr>
        <p:blipFill>
          <a:blip r:embed="rId4"/>
          <a:stretch>
            <a:fillRect/>
          </a:stretch>
        </p:blipFill>
        <p:spPr>
          <a:xfrm>
            <a:off x="5119788" y="77625"/>
            <a:ext cx="2278829" cy="1495105"/>
          </a:xfrm>
          <a:prstGeom prst="rect">
            <a:avLst/>
          </a:prstGeom>
          <a:ln>
            <a:noFill/>
          </a:ln>
          <a:effectLst>
            <a:outerShdw blurRad="292100" dist="139700" dir="2700000" algn="tl" rotWithShape="0">
              <a:srgbClr val="333333">
                <a:alpha val="65000"/>
              </a:srgbClr>
            </a:outerShdw>
          </a:effectLst>
        </p:spPr>
      </p:pic>
      <p:pic>
        <p:nvPicPr>
          <p:cNvPr id="5" name="Obrázok 4"/>
          <p:cNvPicPr>
            <a:picLocks noChangeAspect="1"/>
          </p:cNvPicPr>
          <p:nvPr/>
        </p:nvPicPr>
        <p:blipFill>
          <a:blip r:embed="rId5"/>
          <a:stretch>
            <a:fillRect/>
          </a:stretch>
        </p:blipFill>
        <p:spPr>
          <a:xfrm>
            <a:off x="9555347" y="823306"/>
            <a:ext cx="2330140" cy="1498847"/>
          </a:xfrm>
          <a:prstGeom prst="rect">
            <a:avLst/>
          </a:prstGeom>
          <a:ln>
            <a:noFill/>
          </a:ln>
          <a:effectLst>
            <a:outerShdw blurRad="292100" dist="139700" dir="2700000" algn="tl" rotWithShape="0">
              <a:srgbClr val="333333">
                <a:alpha val="65000"/>
              </a:srgbClr>
            </a:outerShdw>
          </a:effectLst>
        </p:spPr>
      </p:pic>
      <p:sp>
        <p:nvSpPr>
          <p:cNvPr id="6" name="Nadpis 6"/>
          <p:cNvSpPr>
            <a:spLocks noGrp="1"/>
          </p:cNvSpPr>
          <p:nvPr>
            <p:ph type="title"/>
          </p:nvPr>
        </p:nvSpPr>
        <p:spPr>
          <a:xfrm>
            <a:off x="325315" y="0"/>
            <a:ext cx="4703885" cy="836712"/>
          </a:xfrm>
          <a:solidFill>
            <a:schemeClr val="bg1"/>
          </a:solidFill>
        </p:spPr>
        <p:txBody>
          <a:bodyPr>
            <a:normAutofit/>
          </a:bodyPr>
          <a:lstStyle/>
          <a:p>
            <a:pPr algn="l"/>
            <a:r>
              <a:rPr lang="sk-SK" sz="3200" dirty="0">
                <a:solidFill>
                  <a:schemeClr val="tx1">
                    <a:lumMod val="75000"/>
                    <a:lumOff val="25000"/>
                  </a:schemeClr>
                </a:solidFill>
                <a:latin typeface="Segoe UI Semilight" panose="020B0402040204020203" pitchFamily="34" charset="0"/>
                <a:cs typeface="Segoe UI Semilight" panose="020B0402040204020203" pitchFamily="34" charset="0"/>
              </a:rPr>
              <a:t>Košice: </a:t>
            </a:r>
            <a:r>
              <a:rPr lang="sk-SK" sz="3200" dirty="0" smtClean="0">
                <a:solidFill>
                  <a:schemeClr val="tx1">
                    <a:lumMod val="75000"/>
                    <a:lumOff val="25000"/>
                  </a:schemeClr>
                </a:solidFill>
                <a:latin typeface="Segoe UI Semilight" panose="020B0402040204020203" pitchFamily="34" charset="0"/>
                <a:cs typeface="Segoe UI Semilight" panose="020B0402040204020203" pitchFamily="34" charset="0"/>
              </a:rPr>
              <a:t>prehriate centrum</a:t>
            </a:r>
            <a:endParaRPr lang="sk-SK" sz="32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7" name="BlokTextu 6"/>
          <p:cNvSpPr txBox="1"/>
          <p:nvPr/>
        </p:nvSpPr>
        <p:spPr>
          <a:xfrm>
            <a:off x="9495726" y="2993111"/>
            <a:ext cx="1696914" cy="738664"/>
          </a:xfrm>
          <a:prstGeom prst="rect">
            <a:avLst/>
          </a:prstGeom>
          <a:noFill/>
        </p:spPr>
        <p:txBody>
          <a:bodyPr wrap="square" rtlCol="0">
            <a:spAutoFit/>
          </a:bodyPr>
          <a:lstStyle/>
          <a:p>
            <a:r>
              <a:rPr lang="sk-SK" sz="1400" dirty="0" smtClean="0">
                <a:solidFill>
                  <a:schemeClr val="tx1">
                    <a:lumMod val="95000"/>
                    <a:lumOff val="5000"/>
                  </a:schemeClr>
                </a:solidFill>
                <a:latin typeface="Segoe UI Semilight" panose="020B0402040204020203" pitchFamily="34" charset="0"/>
                <a:cs typeface="Segoe UI Semilight" panose="020B0402040204020203" pitchFamily="34" charset="0"/>
              </a:rPr>
              <a:t>Teplota povrchu     z družice </a:t>
            </a:r>
            <a:r>
              <a:rPr lang="sk-SK" sz="1400" dirty="0" err="1" smtClean="0">
                <a:solidFill>
                  <a:schemeClr val="tx1">
                    <a:lumMod val="95000"/>
                    <a:lumOff val="5000"/>
                  </a:schemeClr>
                </a:solidFill>
                <a:latin typeface="Segoe UI Semilight" panose="020B0402040204020203" pitchFamily="34" charset="0"/>
                <a:cs typeface="Segoe UI Semilight" panose="020B0402040204020203" pitchFamily="34" charset="0"/>
              </a:rPr>
              <a:t>Landsat</a:t>
            </a:r>
            <a:r>
              <a:rPr lang="sk-SK" sz="1400" dirty="0" smtClean="0">
                <a:solidFill>
                  <a:schemeClr val="tx1">
                    <a:lumMod val="95000"/>
                    <a:lumOff val="5000"/>
                  </a:schemeClr>
                </a:solidFill>
                <a:latin typeface="Segoe UI Semilight" panose="020B0402040204020203" pitchFamily="34" charset="0"/>
                <a:cs typeface="Segoe UI Semilight" panose="020B0402040204020203" pitchFamily="34" charset="0"/>
              </a:rPr>
              <a:t> 8</a:t>
            </a:r>
          </a:p>
          <a:p>
            <a:r>
              <a:rPr lang="sk-SK" sz="1400" dirty="0">
                <a:solidFill>
                  <a:schemeClr val="tx1">
                    <a:lumMod val="95000"/>
                    <a:lumOff val="5000"/>
                  </a:schemeClr>
                </a:solidFill>
                <a:latin typeface="Segoe UI Semilight" panose="020B0402040204020203" pitchFamily="34" charset="0"/>
                <a:cs typeface="Segoe UI Semilight" panose="020B0402040204020203" pitchFamily="34" charset="0"/>
              </a:rPr>
              <a:t>a</a:t>
            </a:r>
            <a:r>
              <a:rPr lang="sk-SK" sz="1400" dirty="0" smtClean="0">
                <a:solidFill>
                  <a:schemeClr val="tx1">
                    <a:lumMod val="95000"/>
                    <a:lumOff val="5000"/>
                  </a:schemeClr>
                </a:solidFill>
                <a:latin typeface="Segoe UI Semilight" panose="020B0402040204020203" pitchFamily="34" charset="0"/>
                <a:cs typeface="Segoe UI Semilight" panose="020B0402040204020203" pitchFamily="34" charset="0"/>
              </a:rPr>
              <a:t>ugust 2015</a:t>
            </a:r>
            <a:endParaRPr lang="sk-SK" sz="1400" dirty="0">
              <a:solidFill>
                <a:schemeClr val="tx1">
                  <a:lumMod val="95000"/>
                  <a:lumOff val="5000"/>
                </a:schemeClr>
              </a:solidFill>
              <a:latin typeface="Segoe UI Semilight" panose="020B0402040204020203" pitchFamily="34" charset="0"/>
              <a:cs typeface="Segoe UI Semilight" panose="020B0402040204020203" pitchFamily="34" charset="0"/>
            </a:endParaRPr>
          </a:p>
        </p:txBody>
      </p:sp>
      <p:sp>
        <p:nvSpPr>
          <p:cNvPr id="8" name="BlokTextu 7"/>
          <p:cNvSpPr txBox="1"/>
          <p:nvPr/>
        </p:nvSpPr>
        <p:spPr>
          <a:xfrm>
            <a:off x="9566031" y="5649837"/>
            <a:ext cx="1665841" cy="738664"/>
          </a:xfrm>
          <a:prstGeom prst="rect">
            <a:avLst/>
          </a:prstGeom>
          <a:noFill/>
        </p:spPr>
        <p:txBody>
          <a:bodyPr wrap="none" rtlCol="0">
            <a:spAutoFit/>
          </a:bodyPr>
          <a:lstStyle/>
          <a:p>
            <a:r>
              <a:rPr lang="sk-SK" sz="1400" dirty="0" smtClean="0">
                <a:solidFill>
                  <a:schemeClr val="tx1">
                    <a:lumMod val="95000"/>
                    <a:lumOff val="5000"/>
                  </a:schemeClr>
                </a:solidFill>
                <a:latin typeface="Segoe UI Semilight" panose="020B0402040204020203" pitchFamily="34" charset="0"/>
                <a:cs typeface="Segoe UI Semilight" panose="020B0402040204020203" pitchFamily="34" charset="0"/>
              </a:rPr>
              <a:t>Množstvo zelene </a:t>
            </a:r>
          </a:p>
          <a:p>
            <a:r>
              <a:rPr lang="sk-SK" sz="1400" dirty="0" smtClean="0">
                <a:solidFill>
                  <a:schemeClr val="tx1">
                    <a:lumMod val="95000"/>
                    <a:lumOff val="5000"/>
                  </a:schemeClr>
                </a:solidFill>
                <a:latin typeface="Segoe UI Semilight" panose="020B0402040204020203" pitchFamily="34" charset="0"/>
                <a:cs typeface="Segoe UI Semilight" panose="020B0402040204020203" pitchFamily="34" charset="0"/>
              </a:rPr>
              <a:t>z družice </a:t>
            </a:r>
            <a:r>
              <a:rPr lang="sk-SK" sz="1400" dirty="0" err="1" smtClean="0">
                <a:solidFill>
                  <a:schemeClr val="tx1">
                    <a:lumMod val="95000"/>
                    <a:lumOff val="5000"/>
                  </a:schemeClr>
                </a:solidFill>
                <a:latin typeface="Segoe UI Semilight" panose="020B0402040204020203" pitchFamily="34" charset="0"/>
                <a:cs typeface="Segoe UI Semilight" panose="020B0402040204020203" pitchFamily="34" charset="0"/>
              </a:rPr>
              <a:t>Landsat</a:t>
            </a:r>
            <a:r>
              <a:rPr lang="sk-SK" sz="1400" dirty="0" smtClean="0">
                <a:solidFill>
                  <a:schemeClr val="tx1">
                    <a:lumMod val="95000"/>
                    <a:lumOff val="5000"/>
                  </a:schemeClr>
                </a:solidFill>
                <a:latin typeface="Segoe UI Semilight" panose="020B0402040204020203" pitchFamily="34" charset="0"/>
                <a:cs typeface="Segoe UI Semilight" panose="020B0402040204020203" pitchFamily="34" charset="0"/>
              </a:rPr>
              <a:t> 8</a:t>
            </a:r>
          </a:p>
          <a:p>
            <a:r>
              <a:rPr lang="sk-SK" sz="1400" dirty="0">
                <a:solidFill>
                  <a:schemeClr val="tx1">
                    <a:lumMod val="95000"/>
                    <a:lumOff val="5000"/>
                  </a:schemeClr>
                </a:solidFill>
                <a:latin typeface="Segoe UI Semilight" panose="020B0402040204020203" pitchFamily="34" charset="0"/>
                <a:cs typeface="Segoe UI Semilight" panose="020B0402040204020203" pitchFamily="34" charset="0"/>
              </a:rPr>
              <a:t>august </a:t>
            </a:r>
            <a:r>
              <a:rPr lang="sk-SK" sz="1400" dirty="0" smtClean="0">
                <a:solidFill>
                  <a:schemeClr val="tx1">
                    <a:lumMod val="95000"/>
                    <a:lumOff val="5000"/>
                  </a:schemeClr>
                </a:solidFill>
                <a:latin typeface="Segoe UI Semilight" panose="020B0402040204020203" pitchFamily="34" charset="0"/>
                <a:cs typeface="Segoe UI Semilight" panose="020B0402040204020203" pitchFamily="34" charset="0"/>
              </a:rPr>
              <a:t>2015</a:t>
            </a:r>
            <a:endParaRPr lang="sk-SK" sz="1400" dirty="0">
              <a:solidFill>
                <a:schemeClr val="tx1">
                  <a:lumMod val="95000"/>
                  <a:lumOff val="5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046415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6"/>
          <p:cNvSpPr>
            <a:spLocks noGrp="1"/>
          </p:cNvSpPr>
          <p:nvPr>
            <p:ph type="title"/>
          </p:nvPr>
        </p:nvSpPr>
        <p:spPr>
          <a:xfrm>
            <a:off x="325315" y="0"/>
            <a:ext cx="11866684" cy="836712"/>
          </a:xfrm>
          <a:solidFill>
            <a:schemeClr val="bg1"/>
          </a:solidFill>
        </p:spPr>
        <p:txBody>
          <a:bodyPr>
            <a:normAutofit/>
          </a:bodyPr>
          <a:lstStyle/>
          <a:p>
            <a:pPr algn="l"/>
            <a:r>
              <a:rPr lang="sk-SK" sz="3200" dirty="0">
                <a:solidFill>
                  <a:schemeClr val="tx1">
                    <a:lumMod val="75000"/>
                    <a:lumOff val="25000"/>
                  </a:schemeClr>
                </a:solidFill>
                <a:latin typeface="Segoe UI Semilight" panose="020B0402040204020203" pitchFamily="34" charset="0"/>
                <a:cs typeface="Segoe UI Semilight" panose="020B0402040204020203" pitchFamily="34" charset="0"/>
              </a:rPr>
              <a:t>Košice: </a:t>
            </a:r>
            <a:r>
              <a:rPr lang="sk-SK" sz="3200" dirty="0" smtClean="0">
                <a:solidFill>
                  <a:schemeClr val="tx1">
                    <a:lumMod val="75000"/>
                    <a:lumOff val="25000"/>
                  </a:schemeClr>
                </a:solidFill>
                <a:latin typeface="Segoe UI Semilight" panose="020B0402040204020203" pitchFamily="34" charset="0"/>
                <a:cs typeface="Segoe UI Semilight" panose="020B0402040204020203" pitchFamily="34" charset="0"/>
              </a:rPr>
              <a:t>rozširovanie zástavby zintenzívňuje prehrievanie</a:t>
            </a:r>
            <a:endParaRPr lang="sk-SK" sz="32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8" name="Zástupný symbol obsahu 7"/>
          <p:cNvSpPr>
            <a:spLocks noGrp="1"/>
          </p:cNvSpPr>
          <p:nvPr>
            <p:ph idx="1"/>
          </p:nvPr>
        </p:nvSpPr>
        <p:spPr>
          <a:xfrm>
            <a:off x="659283" y="4938671"/>
            <a:ext cx="6567994" cy="1135378"/>
          </a:xfr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a:normAutofit/>
          </a:bodyPr>
          <a:lstStyle/>
          <a:p>
            <a:r>
              <a:rPr lang="sk-SK" sz="1700" dirty="0">
                <a:latin typeface="Segoe UI Semilight" panose="020B0402040204020203" pitchFamily="34" charset="0"/>
                <a:cs typeface="Segoe UI Semilight" panose="020B0402040204020203" pitchFamily="34" charset="0"/>
              </a:rPr>
              <a:t>zahusťovanie a rozširovanie zástavby v posledných rokoch</a:t>
            </a:r>
          </a:p>
          <a:p>
            <a:r>
              <a:rPr lang="sk-SK" sz="1700" dirty="0">
                <a:solidFill>
                  <a:srgbClr val="23373D"/>
                </a:solidFill>
                <a:latin typeface="Segoe UI Semilight" panose="020B0402040204020203" pitchFamily="34" charset="0"/>
                <a:ea typeface="Times New Roman" panose="02020603050405020304" pitchFamily="18" charset="0"/>
                <a:cs typeface="Segoe UI Semilight" panose="020B0402040204020203" pitchFamily="34" charset="0"/>
              </a:rPr>
              <a:t>umocnili efekt mestského tepelného ostrova</a:t>
            </a:r>
          </a:p>
          <a:p>
            <a:r>
              <a:rPr lang="sk-SK" sz="1700" dirty="0">
                <a:solidFill>
                  <a:srgbClr val="23373D"/>
                </a:solidFill>
                <a:latin typeface="Segoe UI Semilight" panose="020B0402040204020203" pitchFamily="34" charset="0"/>
                <a:ea typeface="Times New Roman" panose="02020603050405020304" pitchFamily="18" charset="0"/>
                <a:cs typeface="Segoe UI Semilight" panose="020B0402040204020203" pitchFamily="34" charset="0"/>
              </a:rPr>
              <a:t>a podporujú jeho rozpínanie sa aj do </a:t>
            </a:r>
            <a:r>
              <a:rPr lang="sk-SK" sz="1700" dirty="0" err="1">
                <a:solidFill>
                  <a:srgbClr val="23373D"/>
                </a:solidFill>
                <a:latin typeface="Segoe UI Semilight" panose="020B0402040204020203" pitchFamily="34" charset="0"/>
                <a:ea typeface="Times New Roman" panose="02020603050405020304" pitchFamily="18" charset="0"/>
                <a:cs typeface="Segoe UI Semilight" panose="020B0402040204020203" pitchFamily="34" charset="0"/>
              </a:rPr>
              <a:t>suburbánnych</a:t>
            </a:r>
            <a:r>
              <a:rPr lang="sk-SK" sz="1700" dirty="0">
                <a:solidFill>
                  <a:srgbClr val="23373D"/>
                </a:solidFill>
                <a:latin typeface="Segoe UI Semilight" panose="020B0402040204020203" pitchFamily="34" charset="0"/>
                <a:ea typeface="Times New Roman" panose="02020603050405020304" pitchFamily="18" charset="0"/>
                <a:cs typeface="Segoe UI Semilight" panose="020B0402040204020203" pitchFamily="34" charset="0"/>
              </a:rPr>
              <a:t> zón</a:t>
            </a:r>
            <a:r>
              <a:rPr lang="sk-SK" sz="1700" dirty="0" smtClean="0">
                <a:solidFill>
                  <a:srgbClr val="23373D"/>
                </a:solidFill>
                <a:latin typeface="Segoe UI Semilight" panose="020B0402040204020203" pitchFamily="34" charset="0"/>
                <a:ea typeface="Times New Roman" panose="02020603050405020304" pitchFamily="18" charset="0"/>
                <a:cs typeface="Segoe UI Semilight" panose="020B0402040204020203" pitchFamily="34" charset="0"/>
              </a:rPr>
              <a:t>.</a:t>
            </a: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659283" y="1834755"/>
            <a:ext cx="9812701" cy="224758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9688" y="4100516"/>
            <a:ext cx="5682296" cy="70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Obdĺžnik 9"/>
          <p:cNvSpPr/>
          <p:nvPr/>
        </p:nvSpPr>
        <p:spPr>
          <a:xfrm>
            <a:off x="659283" y="992311"/>
            <a:ext cx="3805591" cy="36933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a:spAutoFit/>
          </a:bodyPr>
          <a:lstStyle/>
          <a:p>
            <a:r>
              <a:rPr lang="sk-SK" dirty="0">
                <a:latin typeface="Segoe UI Semilight" panose="020B0402040204020203" pitchFamily="34" charset="0"/>
                <a:cs typeface="Segoe UI Semilight" panose="020B0402040204020203" pitchFamily="34" charset="0"/>
              </a:rPr>
              <a:t>Teplota povrchu </a:t>
            </a:r>
            <a:r>
              <a:rPr lang="sk-SK" dirty="0" smtClean="0">
                <a:latin typeface="Segoe UI Semilight" panose="020B0402040204020203" pitchFamily="34" charset="0"/>
                <a:cs typeface="Segoe UI Semilight" panose="020B0402040204020203" pitchFamily="34" charset="0"/>
              </a:rPr>
              <a:t>pred </a:t>
            </a:r>
            <a:r>
              <a:rPr lang="sk-SK" dirty="0">
                <a:latin typeface="Segoe UI Semilight" panose="020B0402040204020203" pitchFamily="34" charset="0"/>
                <a:cs typeface="Segoe UI Semilight" panose="020B0402040204020203" pitchFamily="34" charset="0"/>
              </a:rPr>
              <a:t>a po </a:t>
            </a:r>
            <a:r>
              <a:rPr lang="sk-SK" dirty="0" smtClean="0">
                <a:latin typeface="Segoe UI Semilight" panose="020B0402040204020203" pitchFamily="34" charset="0"/>
                <a:cs typeface="Segoe UI Semilight" panose="020B0402040204020203" pitchFamily="34" charset="0"/>
              </a:rPr>
              <a:t>výstavbe</a:t>
            </a:r>
            <a:endParaRPr lang="sk-SK" dirty="0">
              <a:latin typeface="Segoe UI Semilight" panose="020B0402040204020203" pitchFamily="34" charset="0"/>
              <a:cs typeface="Segoe UI Semilight" panose="020B0402040204020203" pitchFamily="34" charset="0"/>
            </a:endParaRPr>
          </a:p>
        </p:txBody>
      </p:sp>
      <p:sp>
        <p:nvSpPr>
          <p:cNvPr id="11" name="BlokTextu 10"/>
          <p:cNvSpPr txBox="1"/>
          <p:nvPr/>
        </p:nvSpPr>
        <p:spPr>
          <a:xfrm>
            <a:off x="10047150" y="3850340"/>
            <a:ext cx="1830950" cy="36933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none" rtlCol="0">
            <a:spAutoFit/>
          </a:bodyPr>
          <a:lstStyle/>
          <a:p>
            <a:r>
              <a:rPr lang="sk-SK" dirty="0" err="1">
                <a:latin typeface="Segoe UI Semilight" panose="020B0402040204020203" pitchFamily="34" charset="0"/>
                <a:cs typeface="Segoe UI Semilight" panose="020B0402040204020203" pitchFamily="34" charset="0"/>
              </a:rPr>
              <a:t>Landsat</a:t>
            </a:r>
            <a:r>
              <a:rPr lang="sk-SK" dirty="0">
                <a:latin typeface="Segoe UI Semilight" panose="020B0402040204020203" pitchFamily="34" charset="0"/>
                <a:cs typeface="Segoe UI Semilight" panose="020B0402040204020203" pitchFamily="34" charset="0"/>
              </a:rPr>
              <a:t> </a:t>
            </a:r>
            <a:r>
              <a:rPr lang="sk-SK" dirty="0" smtClean="0">
                <a:latin typeface="Segoe UI Semilight" panose="020B0402040204020203" pitchFamily="34" charset="0"/>
                <a:cs typeface="Segoe UI Semilight" panose="020B0402040204020203" pitchFamily="34" charset="0"/>
              </a:rPr>
              <a:t>8, NASA</a:t>
            </a:r>
            <a:endParaRPr lang="sk-SK" dirty="0">
              <a:latin typeface="Segoe UI Semilight" panose="020B0402040204020203" pitchFamily="34" charset="0"/>
              <a:cs typeface="Segoe UI Semilight" panose="020B0402040204020203" pitchFamily="34" charset="0"/>
            </a:endParaRPr>
          </a:p>
        </p:txBody>
      </p:sp>
      <p:sp>
        <p:nvSpPr>
          <p:cNvPr id="2" name="Obdĺžnik 1"/>
          <p:cNvSpPr/>
          <p:nvPr/>
        </p:nvSpPr>
        <p:spPr>
          <a:xfrm>
            <a:off x="5131392" y="1465423"/>
            <a:ext cx="4139275" cy="369332"/>
          </a:xfrm>
          <a:prstGeom prst="rect">
            <a:avLst/>
          </a:prstGeom>
        </p:spPr>
        <p:txBody>
          <a:bodyPr wrap="none">
            <a:spAutoFit/>
          </a:bodyPr>
          <a:lstStyle/>
          <a:p>
            <a:pPr algn="just"/>
            <a:r>
              <a:rPr lang="sk-SK" dirty="0" smtClean="0">
                <a:latin typeface="Segoe UI Semilight" panose="020B0402040204020203" pitchFamily="34" charset="0"/>
                <a:ea typeface="Times New Roman" panose="02020603050405020304" pitchFamily="18" charset="0"/>
                <a:cs typeface="Segoe UI Semilight" panose="020B0402040204020203" pitchFamily="34" charset="0"/>
              </a:rPr>
              <a:t>august </a:t>
            </a:r>
            <a:r>
              <a:rPr lang="en-GB" dirty="0" smtClean="0">
                <a:latin typeface="Segoe UI Semilight" panose="020B0402040204020203" pitchFamily="34" charset="0"/>
                <a:ea typeface="Times New Roman" panose="02020603050405020304" pitchFamily="18" charset="0"/>
                <a:cs typeface="Segoe UI Semilight" panose="020B0402040204020203" pitchFamily="34" charset="0"/>
              </a:rPr>
              <a:t>2000 </a:t>
            </a:r>
            <a:r>
              <a:rPr lang="sk-SK" dirty="0" smtClean="0">
                <a:latin typeface="Segoe UI Semilight" panose="020B0402040204020203" pitchFamily="34" charset="0"/>
                <a:ea typeface="Times New Roman" panose="02020603050405020304" pitchFamily="18" charset="0"/>
                <a:cs typeface="Segoe UI Semilight" panose="020B0402040204020203" pitchFamily="34" charset="0"/>
              </a:rPr>
              <a:t>		august </a:t>
            </a:r>
            <a:r>
              <a:rPr lang="en-GB" dirty="0" smtClean="0">
                <a:latin typeface="Segoe UI Semilight" panose="020B0402040204020203" pitchFamily="34" charset="0"/>
                <a:ea typeface="Times New Roman" panose="02020603050405020304" pitchFamily="18" charset="0"/>
                <a:cs typeface="Segoe UI Semilight" panose="020B0402040204020203" pitchFamily="34" charset="0"/>
              </a:rPr>
              <a:t>2015</a:t>
            </a:r>
            <a:endParaRPr lang="sk-SK" dirty="0">
              <a:latin typeface="Segoe UI Semilight" panose="020B0402040204020203" pitchFamily="34" charset="0"/>
              <a:cs typeface="Segoe UI Semilight" panose="020B0402040204020203" pitchFamily="34" charset="0"/>
            </a:endParaRPr>
          </a:p>
        </p:txBody>
      </p:sp>
      <p:sp>
        <p:nvSpPr>
          <p:cNvPr id="3" name="Obdĺžnik 2"/>
          <p:cNvSpPr/>
          <p:nvPr/>
        </p:nvSpPr>
        <p:spPr>
          <a:xfrm>
            <a:off x="1673930" y="1517242"/>
            <a:ext cx="1162498" cy="369332"/>
          </a:xfrm>
          <a:prstGeom prst="rect">
            <a:avLst/>
          </a:prstGeom>
        </p:spPr>
        <p:txBody>
          <a:bodyPr wrap="none">
            <a:spAutoFit/>
          </a:bodyPr>
          <a:lstStyle/>
          <a:p>
            <a:r>
              <a:rPr lang="sk-SK" dirty="0" smtClean="0">
                <a:latin typeface="Segoe UI Semilight" panose="020B0402040204020203" pitchFamily="34" charset="0"/>
                <a:cs typeface="Segoe UI Semilight" panose="020B0402040204020203" pitchFamily="34" charset="0"/>
              </a:rPr>
              <a:t>Kde to je?</a:t>
            </a:r>
            <a:endParaRPr lang="sk-SK"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8073435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dĺžnik 15"/>
          <p:cNvSpPr/>
          <p:nvPr/>
        </p:nvSpPr>
        <p:spPr>
          <a:xfrm>
            <a:off x="2043158" y="23085987"/>
            <a:ext cx="16582311" cy="1498609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9454" tIns="64727" rIns="129454" bIns="64727" rtlCol="0" anchor="ctr"/>
          <a:lstStyle/>
          <a:p>
            <a:pPr algn="ctr"/>
            <a:endParaRPr lang="en-GB" dirty="0"/>
          </a:p>
        </p:txBody>
      </p:sp>
      <p:sp>
        <p:nvSpPr>
          <p:cNvPr id="17" name="BlokTextu 16"/>
          <p:cNvSpPr txBox="1"/>
          <p:nvPr/>
        </p:nvSpPr>
        <p:spPr>
          <a:xfrm>
            <a:off x="2178510" y="23207443"/>
            <a:ext cx="15674140" cy="1090159"/>
          </a:xfrm>
          <a:prstGeom prst="rect">
            <a:avLst/>
          </a:prstGeom>
          <a:noFill/>
        </p:spPr>
        <p:txBody>
          <a:bodyPr wrap="none" lIns="129454" tIns="64727" rIns="129454" bIns="64727" rtlCol="0">
            <a:spAutoFit/>
          </a:bodyPr>
          <a:lstStyle/>
          <a:p>
            <a:r>
              <a:rPr lang="en-GB" sz="6200" dirty="0">
                <a:solidFill>
                  <a:srgbClr val="002664"/>
                </a:solidFill>
                <a:latin typeface="+mj-lt"/>
                <a:ea typeface="Verdana" panose="020B0604030504040204" pitchFamily="34" charset="0"/>
                <a:cs typeface="Verdana" panose="020B0604030504040204" pitchFamily="34" charset="0"/>
              </a:rPr>
              <a:t>Vegetation influences heat fluxes in urban space</a:t>
            </a:r>
          </a:p>
        </p:txBody>
      </p:sp>
      <p:sp>
        <p:nvSpPr>
          <p:cNvPr id="18" name="BlokTextu 10"/>
          <p:cNvSpPr txBox="1">
            <a:spLocks noChangeArrowheads="1"/>
          </p:cNvSpPr>
          <p:nvPr/>
        </p:nvSpPr>
        <p:spPr bwMode="auto">
          <a:xfrm>
            <a:off x="13712778" y="24463352"/>
            <a:ext cx="6436690" cy="1962289"/>
          </a:xfrm>
          <a:prstGeom prst="rect">
            <a:avLst/>
          </a:prstGeom>
          <a:noFill/>
          <a:ln w="9525">
            <a:noFill/>
            <a:miter lim="800000"/>
            <a:headEnd/>
            <a:tailEnd/>
          </a:ln>
        </p:spPr>
        <p:txBody>
          <a:bodyPr wrap="square" lIns="129454" tIns="64727" rIns="129454" bIns="64727">
            <a:spAutoFit/>
          </a:bodyPr>
          <a:lstStyle/>
          <a:p>
            <a:r>
              <a:rPr lang="en-GB" sz="3900" dirty="0">
                <a:solidFill>
                  <a:srgbClr val="002664"/>
                </a:solidFill>
                <a:latin typeface="+mj-lt"/>
                <a:ea typeface="Verdana" panose="020B0604030504040204" pitchFamily="34" charset="0"/>
                <a:cs typeface="Verdana" panose="020B0604030504040204" pitchFamily="34" charset="0"/>
              </a:rPr>
              <a:t>Linear greenery between buildings or in parks decrease the ambient temperature.</a:t>
            </a:r>
          </a:p>
        </p:txBody>
      </p:sp>
      <p:sp>
        <p:nvSpPr>
          <p:cNvPr id="19" name="BlokTextu 11"/>
          <p:cNvSpPr txBox="1">
            <a:spLocks noChangeArrowheads="1"/>
          </p:cNvSpPr>
          <p:nvPr/>
        </p:nvSpPr>
        <p:spPr bwMode="auto">
          <a:xfrm>
            <a:off x="13690179" y="33194187"/>
            <a:ext cx="6012962" cy="1962289"/>
          </a:xfrm>
          <a:prstGeom prst="rect">
            <a:avLst/>
          </a:prstGeom>
          <a:noFill/>
          <a:ln w="9525">
            <a:noFill/>
            <a:miter lim="800000"/>
            <a:headEnd/>
            <a:tailEnd/>
          </a:ln>
        </p:spPr>
        <p:txBody>
          <a:bodyPr wrap="square" lIns="129454" tIns="64727" rIns="129454" bIns="64727">
            <a:spAutoFit/>
          </a:bodyPr>
          <a:lstStyle/>
          <a:p>
            <a:r>
              <a:rPr lang="en-GB" sz="3900" dirty="0">
                <a:solidFill>
                  <a:srgbClr val="002664"/>
                </a:solidFill>
                <a:latin typeface="+mj-lt"/>
                <a:ea typeface="Verdana" panose="020B0604030504040204" pitchFamily="34" charset="0"/>
                <a:cs typeface="Verdana" panose="020B0604030504040204" pitchFamily="34" charset="0"/>
              </a:rPr>
              <a:t>Higher temperature in the city centre with a limited vegetation cover.</a:t>
            </a:r>
          </a:p>
        </p:txBody>
      </p:sp>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3885447" y="26680027"/>
            <a:ext cx="6091351" cy="2832936"/>
          </a:xfrm>
          <a:prstGeom prst="rect">
            <a:avLst/>
          </a:prstGeom>
          <a:ln>
            <a:noFill/>
          </a:ln>
          <a:effectLst>
            <a:outerShdw blurRad="292100" dist="139700" dir="2700000" algn="tl" rotWithShape="0">
              <a:srgbClr val="333333">
                <a:alpha val="65000"/>
              </a:srgbClr>
            </a:outerShdw>
          </a:effectLst>
        </p:spPr>
      </p:pic>
      <p:pic>
        <p:nvPicPr>
          <p:cNvPr id="21" name="Obrázok 2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52509" y="24540982"/>
            <a:ext cx="9496871" cy="13290174"/>
          </a:xfrm>
          <a:prstGeom prst="rect">
            <a:avLst/>
          </a:prstGeom>
          <a:ln>
            <a:noFill/>
          </a:ln>
          <a:effectLst>
            <a:outerShdw blurRad="292100" dist="139700" dir="2700000" algn="tl" rotWithShape="0">
              <a:srgbClr val="333333">
                <a:alpha val="65000"/>
              </a:srgbClr>
            </a:outerShdw>
          </a:effectLst>
        </p:spPr>
      </p:pic>
      <p:pic>
        <p:nvPicPr>
          <p:cNvPr id="22"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3712783" y="35232788"/>
            <a:ext cx="6091351" cy="259836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23" name="Nadpis 1"/>
          <p:cNvSpPr txBox="1">
            <a:spLocks/>
          </p:cNvSpPr>
          <p:nvPr/>
        </p:nvSpPr>
        <p:spPr>
          <a:xfrm>
            <a:off x="2178510" y="24522216"/>
            <a:ext cx="9498207" cy="149269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vert="horz" lIns="129454" tIns="64727" rIns="129454" bIns="64727" rtlCol="0" anchor="b">
            <a:noAutofit/>
          </a:bodyPr>
          <a:lstStyle>
            <a:lvl1pPr algn="ctr" defTabSz="2138324" rtl="0" eaLnBrk="1" latinLnBrk="0" hangingPunct="1">
              <a:lnSpc>
                <a:spcPct val="90000"/>
              </a:lnSpc>
              <a:spcBef>
                <a:spcPct val="0"/>
              </a:spcBef>
              <a:buNone/>
              <a:defRPr sz="14031" kern="1200">
                <a:solidFill>
                  <a:schemeClr val="tx1"/>
                </a:solidFill>
                <a:latin typeface="+mj-lt"/>
                <a:ea typeface="+mj-ea"/>
                <a:cs typeface="+mj-cs"/>
              </a:defRPr>
            </a:lvl1pPr>
          </a:lstStyle>
          <a:p>
            <a:pPr algn="l"/>
            <a:r>
              <a:rPr lang="en-GB" sz="3400" dirty="0">
                <a:solidFill>
                  <a:srgbClr val="002664"/>
                </a:solidFill>
                <a:ea typeface="Verdana" panose="020B0604030504040204" pitchFamily="34" charset="0"/>
                <a:cs typeface="Verdana" panose="020B0604030504040204" pitchFamily="34" charset="0"/>
              </a:rPr>
              <a:t>Land surface temperature (at sensor) </a:t>
            </a:r>
          </a:p>
          <a:p>
            <a:pPr algn="l"/>
            <a:r>
              <a:rPr lang="en-GB" sz="3400" dirty="0">
                <a:solidFill>
                  <a:srgbClr val="002664"/>
                </a:solidFill>
                <a:ea typeface="Verdana" panose="020B0604030504040204" pitchFamily="34" charset="0"/>
                <a:cs typeface="Verdana" panose="020B0604030504040204" pitchFamily="34" charset="0"/>
              </a:rPr>
              <a:t>Thermal band 10, LANDSAT 8 TIRS sensor</a:t>
            </a:r>
          </a:p>
          <a:p>
            <a:pPr algn="l"/>
            <a:r>
              <a:rPr lang="en-GB" sz="3400" dirty="0">
                <a:solidFill>
                  <a:srgbClr val="002664"/>
                </a:solidFill>
                <a:ea typeface="Verdana" panose="020B0604030504040204" pitchFamily="34" charset="0"/>
                <a:cs typeface="Verdana" panose="020B0604030504040204" pitchFamily="34" charset="0"/>
              </a:rPr>
              <a:t>Slovakia, </a:t>
            </a:r>
            <a:r>
              <a:rPr lang="en-GB" sz="3400" dirty="0" err="1">
                <a:solidFill>
                  <a:srgbClr val="002664"/>
                </a:solidFill>
                <a:ea typeface="Verdana" panose="020B0604030504040204" pitchFamily="34" charset="0"/>
                <a:cs typeface="Verdana" panose="020B0604030504040204" pitchFamily="34" charset="0"/>
              </a:rPr>
              <a:t>Košice</a:t>
            </a:r>
            <a:r>
              <a:rPr lang="en-GB" sz="3400" dirty="0">
                <a:solidFill>
                  <a:srgbClr val="002664"/>
                </a:solidFill>
                <a:ea typeface="Verdana" panose="020B0604030504040204" pitchFamily="34" charset="0"/>
                <a:cs typeface="Verdana" panose="020B0604030504040204" pitchFamily="34" charset="0"/>
              </a:rPr>
              <a:t>, 6 August, 2015, 9:45</a:t>
            </a:r>
          </a:p>
        </p:txBody>
      </p:sp>
      <p:cxnSp>
        <p:nvCxnSpPr>
          <p:cNvPr id="24" name="Rovná spojovacia šípka 23"/>
          <p:cNvCxnSpPr>
            <a:stCxn id="20" idx="1"/>
          </p:cNvCxnSpPr>
          <p:nvPr/>
        </p:nvCxnSpPr>
        <p:spPr>
          <a:xfrm flipH="1">
            <a:off x="6925982" y="28096496"/>
            <a:ext cx="5435464" cy="2912549"/>
          </a:xfrm>
          <a:prstGeom prst="straightConnector1">
            <a:avLst/>
          </a:prstGeom>
          <a:ln w="38100">
            <a:solidFill>
              <a:srgbClr val="002664"/>
            </a:solidFill>
            <a:tailEnd type="arrow"/>
          </a:ln>
        </p:spPr>
        <p:style>
          <a:lnRef idx="1">
            <a:schemeClr val="accent1"/>
          </a:lnRef>
          <a:fillRef idx="0">
            <a:schemeClr val="accent1"/>
          </a:fillRef>
          <a:effectRef idx="0">
            <a:schemeClr val="accent1"/>
          </a:effectRef>
          <a:fontRef idx="minor">
            <a:schemeClr val="tx1"/>
          </a:fontRef>
        </p:style>
      </p:cxnSp>
      <p:cxnSp>
        <p:nvCxnSpPr>
          <p:cNvPr id="25" name="Rovná spojovacia šípka 24"/>
          <p:cNvCxnSpPr>
            <a:stCxn id="27" idx="1"/>
          </p:cNvCxnSpPr>
          <p:nvPr/>
        </p:nvCxnSpPr>
        <p:spPr>
          <a:xfrm flipH="1">
            <a:off x="9471049" y="31287499"/>
            <a:ext cx="2717730" cy="979545"/>
          </a:xfrm>
          <a:prstGeom prst="straightConnector1">
            <a:avLst/>
          </a:prstGeom>
          <a:ln w="38100">
            <a:solidFill>
              <a:srgbClr val="002664"/>
            </a:solidFill>
            <a:tailEnd type="arrow"/>
          </a:ln>
        </p:spPr>
        <p:style>
          <a:lnRef idx="1">
            <a:schemeClr val="accent1"/>
          </a:lnRef>
          <a:fillRef idx="0">
            <a:schemeClr val="accent1"/>
          </a:fillRef>
          <a:effectRef idx="0">
            <a:schemeClr val="accent1"/>
          </a:effectRef>
          <a:fontRef idx="minor">
            <a:schemeClr val="tx1"/>
          </a:fontRef>
        </p:style>
      </p:cxnSp>
      <p:cxnSp>
        <p:nvCxnSpPr>
          <p:cNvPr id="26" name="Rovná spojovacia šípka 25"/>
          <p:cNvCxnSpPr>
            <a:stCxn id="22" idx="1"/>
          </p:cNvCxnSpPr>
          <p:nvPr/>
        </p:nvCxnSpPr>
        <p:spPr>
          <a:xfrm flipH="1" flipV="1">
            <a:off x="8098084" y="32914112"/>
            <a:ext cx="4090699" cy="3617859"/>
          </a:xfrm>
          <a:prstGeom prst="straightConnector1">
            <a:avLst/>
          </a:prstGeom>
          <a:ln w="38100">
            <a:solidFill>
              <a:srgbClr val="002664"/>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3712781" y="29943580"/>
            <a:ext cx="6091351" cy="2687835"/>
          </a:xfrm>
          <a:prstGeom prst="rect">
            <a:avLst/>
          </a:prstGeom>
          <a:ln>
            <a:noFill/>
          </a:ln>
          <a:effectLst>
            <a:outerShdw blurRad="292100" dist="139700" dir="2700000" algn="tl" rotWithShape="0">
              <a:srgbClr val="333333">
                <a:alpha val="65000"/>
              </a:srgbClr>
            </a:outerShdw>
          </a:effectLst>
        </p:spPr>
      </p:pic>
      <p:sp>
        <p:nvSpPr>
          <p:cNvPr id="28" name="Ovál 27"/>
          <p:cNvSpPr/>
          <p:nvPr/>
        </p:nvSpPr>
        <p:spPr>
          <a:xfrm>
            <a:off x="6055184" y="30676090"/>
            <a:ext cx="2042896" cy="74688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9454" tIns="64727" rIns="129454" bIns="64727" rtlCol="0" anchor="ctr"/>
          <a:lstStyle/>
          <a:p>
            <a:pPr algn="ctr"/>
            <a:endParaRPr lang="en-GB" dirty="0"/>
          </a:p>
        </p:txBody>
      </p:sp>
      <p:sp>
        <p:nvSpPr>
          <p:cNvPr id="29" name="Obdĺžnik 28"/>
          <p:cNvSpPr/>
          <p:nvPr/>
        </p:nvSpPr>
        <p:spPr>
          <a:xfrm>
            <a:off x="2195558" y="23238387"/>
            <a:ext cx="16582311" cy="1498609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9454" tIns="64727" rIns="129454" bIns="64727" rtlCol="0" anchor="ctr"/>
          <a:lstStyle/>
          <a:p>
            <a:pPr algn="ctr"/>
            <a:endParaRPr lang="en-GB" dirty="0"/>
          </a:p>
        </p:txBody>
      </p:sp>
      <p:sp>
        <p:nvSpPr>
          <p:cNvPr id="30" name="BlokTextu 29"/>
          <p:cNvSpPr txBox="1"/>
          <p:nvPr/>
        </p:nvSpPr>
        <p:spPr>
          <a:xfrm>
            <a:off x="2330910" y="23359843"/>
            <a:ext cx="15674140" cy="1090159"/>
          </a:xfrm>
          <a:prstGeom prst="rect">
            <a:avLst/>
          </a:prstGeom>
          <a:noFill/>
        </p:spPr>
        <p:txBody>
          <a:bodyPr wrap="none" lIns="129454" tIns="64727" rIns="129454" bIns="64727" rtlCol="0">
            <a:spAutoFit/>
          </a:bodyPr>
          <a:lstStyle/>
          <a:p>
            <a:r>
              <a:rPr lang="en-GB" sz="6200" dirty="0">
                <a:solidFill>
                  <a:srgbClr val="002664"/>
                </a:solidFill>
                <a:latin typeface="+mj-lt"/>
                <a:ea typeface="Verdana" panose="020B0604030504040204" pitchFamily="34" charset="0"/>
                <a:cs typeface="Verdana" panose="020B0604030504040204" pitchFamily="34" charset="0"/>
              </a:rPr>
              <a:t>Vegetation influences heat fluxes in urban space</a:t>
            </a:r>
          </a:p>
        </p:txBody>
      </p:sp>
      <p:sp>
        <p:nvSpPr>
          <p:cNvPr id="31" name="BlokTextu 10"/>
          <p:cNvSpPr txBox="1">
            <a:spLocks noChangeArrowheads="1"/>
          </p:cNvSpPr>
          <p:nvPr/>
        </p:nvSpPr>
        <p:spPr bwMode="auto">
          <a:xfrm>
            <a:off x="13865178" y="24615752"/>
            <a:ext cx="6436690" cy="1962289"/>
          </a:xfrm>
          <a:prstGeom prst="rect">
            <a:avLst/>
          </a:prstGeom>
          <a:noFill/>
          <a:ln w="9525">
            <a:noFill/>
            <a:miter lim="800000"/>
            <a:headEnd/>
            <a:tailEnd/>
          </a:ln>
        </p:spPr>
        <p:txBody>
          <a:bodyPr wrap="square" lIns="129454" tIns="64727" rIns="129454" bIns="64727">
            <a:spAutoFit/>
          </a:bodyPr>
          <a:lstStyle/>
          <a:p>
            <a:r>
              <a:rPr lang="en-GB" sz="3900" dirty="0">
                <a:solidFill>
                  <a:srgbClr val="002664"/>
                </a:solidFill>
                <a:latin typeface="+mj-lt"/>
                <a:ea typeface="Verdana" panose="020B0604030504040204" pitchFamily="34" charset="0"/>
                <a:cs typeface="Verdana" panose="020B0604030504040204" pitchFamily="34" charset="0"/>
              </a:rPr>
              <a:t>Linear greenery between buildings or in parks decrease the ambient temperature.</a:t>
            </a:r>
          </a:p>
        </p:txBody>
      </p:sp>
      <p:sp>
        <p:nvSpPr>
          <p:cNvPr id="32" name="BlokTextu 11"/>
          <p:cNvSpPr txBox="1">
            <a:spLocks noChangeArrowheads="1"/>
          </p:cNvSpPr>
          <p:nvPr/>
        </p:nvSpPr>
        <p:spPr bwMode="auto">
          <a:xfrm>
            <a:off x="13842579" y="33346587"/>
            <a:ext cx="6012962" cy="1962289"/>
          </a:xfrm>
          <a:prstGeom prst="rect">
            <a:avLst/>
          </a:prstGeom>
          <a:noFill/>
          <a:ln w="9525">
            <a:noFill/>
            <a:miter lim="800000"/>
            <a:headEnd/>
            <a:tailEnd/>
          </a:ln>
        </p:spPr>
        <p:txBody>
          <a:bodyPr wrap="square" lIns="129454" tIns="64727" rIns="129454" bIns="64727">
            <a:spAutoFit/>
          </a:bodyPr>
          <a:lstStyle/>
          <a:p>
            <a:r>
              <a:rPr lang="en-GB" sz="3900" dirty="0">
                <a:solidFill>
                  <a:srgbClr val="002664"/>
                </a:solidFill>
                <a:latin typeface="+mj-lt"/>
                <a:ea typeface="Verdana" panose="020B0604030504040204" pitchFamily="34" charset="0"/>
                <a:cs typeface="Verdana" panose="020B0604030504040204" pitchFamily="34" charset="0"/>
              </a:rPr>
              <a:t>Higher temperature in the city centre with a limited vegetation cover.</a:t>
            </a:r>
          </a:p>
        </p:txBody>
      </p:sp>
      <p:pic>
        <p:nvPicPr>
          <p:cNvPr id="33"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037847" y="26832427"/>
            <a:ext cx="6091351" cy="2832936"/>
          </a:xfrm>
          <a:prstGeom prst="rect">
            <a:avLst/>
          </a:prstGeom>
          <a:ln>
            <a:noFill/>
          </a:ln>
          <a:effectLst>
            <a:outerShdw blurRad="292100" dist="139700" dir="2700000" algn="tl" rotWithShape="0">
              <a:srgbClr val="333333">
                <a:alpha val="65000"/>
              </a:srgbClr>
            </a:outerShdw>
          </a:effectLst>
        </p:spPr>
      </p:pic>
      <p:pic>
        <p:nvPicPr>
          <p:cNvPr id="34" name="Obrázok 3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04909" y="24693382"/>
            <a:ext cx="9496871" cy="13290174"/>
          </a:xfrm>
          <a:prstGeom prst="rect">
            <a:avLst/>
          </a:prstGeom>
          <a:ln>
            <a:noFill/>
          </a:ln>
          <a:effectLst>
            <a:outerShdw blurRad="292100" dist="139700" dir="2700000" algn="tl" rotWithShape="0">
              <a:srgbClr val="333333">
                <a:alpha val="65000"/>
              </a:srgbClr>
            </a:outerShdw>
          </a:effectLst>
        </p:spPr>
      </p:pic>
      <p:pic>
        <p:nvPicPr>
          <p:cNvPr id="35"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3865183" y="35385188"/>
            <a:ext cx="6091351" cy="259836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36" name="Nadpis 1"/>
          <p:cNvSpPr txBox="1">
            <a:spLocks/>
          </p:cNvSpPr>
          <p:nvPr/>
        </p:nvSpPr>
        <p:spPr>
          <a:xfrm>
            <a:off x="2330910" y="24674616"/>
            <a:ext cx="9498207" cy="149269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vert="horz" lIns="129454" tIns="64727" rIns="129454" bIns="64727" rtlCol="0" anchor="b">
            <a:noAutofit/>
          </a:bodyPr>
          <a:lstStyle>
            <a:lvl1pPr algn="ctr" defTabSz="2138324" rtl="0" eaLnBrk="1" latinLnBrk="0" hangingPunct="1">
              <a:lnSpc>
                <a:spcPct val="90000"/>
              </a:lnSpc>
              <a:spcBef>
                <a:spcPct val="0"/>
              </a:spcBef>
              <a:buNone/>
              <a:defRPr sz="14031" kern="1200">
                <a:solidFill>
                  <a:schemeClr val="tx1"/>
                </a:solidFill>
                <a:latin typeface="+mj-lt"/>
                <a:ea typeface="+mj-ea"/>
                <a:cs typeface="+mj-cs"/>
              </a:defRPr>
            </a:lvl1pPr>
          </a:lstStyle>
          <a:p>
            <a:pPr algn="l"/>
            <a:r>
              <a:rPr lang="en-GB" sz="3400" dirty="0">
                <a:solidFill>
                  <a:srgbClr val="002664"/>
                </a:solidFill>
                <a:ea typeface="Verdana" panose="020B0604030504040204" pitchFamily="34" charset="0"/>
                <a:cs typeface="Verdana" panose="020B0604030504040204" pitchFamily="34" charset="0"/>
              </a:rPr>
              <a:t>Land surface temperature (at sensor) </a:t>
            </a:r>
          </a:p>
          <a:p>
            <a:pPr algn="l"/>
            <a:r>
              <a:rPr lang="en-GB" sz="3400" dirty="0">
                <a:solidFill>
                  <a:srgbClr val="002664"/>
                </a:solidFill>
                <a:ea typeface="Verdana" panose="020B0604030504040204" pitchFamily="34" charset="0"/>
                <a:cs typeface="Verdana" panose="020B0604030504040204" pitchFamily="34" charset="0"/>
              </a:rPr>
              <a:t>Thermal band 10, LANDSAT 8 TIRS sensor</a:t>
            </a:r>
          </a:p>
          <a:p>
            <a:pPr algn="l"/>
            <a:r>
              <a:rPr lang="en-GB" sz="3400" dirty="0">
                <a:solidFill>
                  <a:srgbClr val="002664"/>
                </a:solidFill>
                <a:ea typeface="Verdana" panose="020B0604030504040204" pitchFamily="34" charset="0"/>
                <a:cs typeface="Verdana" panose="020B0604030504040204" pitchFamily="34" charset="0"/>
              </a:rPr>
              <a:t>Slovakia, </a:t>
            </a:r>
            <a:r>
              <a:rPr lang="en-GB" sz="3400" dirty="0" err="1">
                <a:solidFill>
                  <a:srgbClr val="002664"/>
                </a:solidFill>
                <a:ea typeface="Verdana" panose="020B0604030504040204" pitchFamily="34" charset="0"/>
                <a:cs typeface="Verdana" panose="020B0604030504040204" pitchFamily="34" charset="0"/>
              </a:rPr>
              <a:t>Košice</a:t>
            </a:r>
            <a:r>
              <a:rPr lang="en-GB" sz="3400" dirty="0">
                <a:solidFill>
                  <a:srgbClr val="002664"/>
                </a:solidFill>
                <a:ea typeface="Verdana" panose="020B0604030504040204" pitchFamily="34" charset="0"/>
                <a:cs typeface="Verdana" panose="020B0604030504040204" pitchFamily="34" charset="0"/>
              </a:rPr>
              <a:t>, 6 August, 2015, 9:45</a:t>
            </a:r>
          </a:p>
        </p:txBody>
      </p:sp>
      <p:cxnSp>
        <p:nvCxnSpPr>
          <p:cNvPr id="37" name="Rovná spojovacia šípka 36"/>
          <p:cNvCxnSpPr>
            <a:stCxn id="33" idx="1"/>
          </p:cNvCxnSpPr>
          <p:nvPr/>
        </p:nvCxnSpPr>
        <p:spPr>
          <a:xfrm flipH="1">
            <a:off x="7078382" y="28248896"/>
            <a:ext cx="5435464" cy="2912549"/>
          </a:xfrm>
          <a:prstGeom prst="straightConnector1">
            <a:avLst/>
          </a:prstGeom>
          <a:ln w="38100">
            <a:solidFill>
              <a:srgbClr val="002664"/>
            </a:solidFill>
            <a:tailEnd type="arrow"/>
          </a:ln>
        </p:spPr>
        <p:style>
          <a:lnRef idx="1">
            <a:schemeClr val="accent1"/>
          </a:lnRef>
          <a:fillRef idx="0">
            <a:schemeClr val="accent1"/>
          </a:fillRef>
          <a:effectRef idx="0">
            <a:schemeClr val="accent1"/>
          </a:effectRef>
          <a:fontRef idx="minor">
            <a:schemeClr val="tx1"/>
          </a:fontRef>
        </p:style>
      </p:cxnSp>
      <p:cxnSp>
        <p:nvCxnSpPr>
          <p:cNvPr id="38" name="Rovná spojovacia šípka 37"/>
          <p:cNvCxnSpPr>
            <a:stCxn id="40" idx="1"/>
          </p:cNvCxnSpPr>
          <p:nvPr/>
        </p:nvCxnSpPr>
        <p:spPr>
          <a:xfrm flipH="1">
            <a:off x="9623449" y="31439899"/>
            <a:ext cx="2717730" cy="979545"/>
          </a:xfrm>
          <a:prstGeom prst="straightConnector1">
            <a:avLst/>
          </a:prstGeom>
          <a:ln w="38100">
            <a:solidFill>
              <a:srgbClr val="002664"/>
            </a:solidFill>
            <a:tailEnd type="arrow"/>
          </a:ln>
        </p:spPr>
        <p:style>
          <a:lnRef idx="1">
            <a:schemeClr val="accent1"/>
          </a:lnRef>
          <a:fillRef idx="0">
            <a:schemeClr val="accent1"/>
          </a:fillRef>
          <a:effectRef idx="0">
            <a:schemeClr val="accent1"/>
          </a:effectRef>
          <a:fontRef idx="minor">
            <a:schemeClr val="tx1"/>
          </a:fontRef>
        </p:style>
      </p:cxnSp>
      <p:cxnSp>
        <p:nvCxnSpPr>
          <p:cNvPr id="39" name="Rovná spojovacia šípka 38"/>
          <p:cNvCxnSpPr>
            <a:stCxn id="35" idx="1"/>
          </p:cNvCxnSpPr>
          <p:nvPr/>
        </p:nvCxnSpPr>
        <p:spPr>
          <a:xfrm flipH="1" flipV="1">
            <a:off x="8250484" y="33066512"/>
            <a:ext cx="4090699" cy="3617859"/>
          </a:xfrm>
          <a:prstGeom prst="straightConnector1">
            <a:avLst/>
          </a:prstGeom>
          <a:ln w="38100">
            <a:solidFill>
              <a:srgbClr val="002664"/>
            </a:solidFill>
            <a:tailEnd type="arrow"/>
          </a:ln>
        </p:spPr>
        <p:style>
          <a:lnRef idx="1">
            <a:schemeClr val="accent1"/>
          </a:lnRef>
          <a:fillRef idx="0">
            <a:schemeClr val="accent1"/>
          </a:fillRef>
          <a:effectRef idx="0">
            <a:schemeClr val="accent1"/>
          </a:effectRef>
          <a:fontRef idx="minor">
            <a:schemeClr val="tx1"/>
          </a:fontRef>
        </p:style>
      </p:cxnSp>
      <p:pic>
        <p:nvPicPr>
          <p:cNvPr id="40"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3865181" y="30095980"/>
            <a:ext cx="6091351" cy="2687835"/>
          </a:xfrm>
          <a:prstGeom prst="rect">
            <a:avLst/>
          </a:prstGeom>
          <a:ln>
            <a:noFill/>
          </a:ln>
          <a:effectLst>
            <a:outerShdw blurRad="292100" dist="139700" dir="2700000" algn="tl" rotWithShape="0">
              <a:srgbClr val="333333">
                <a:alpha val="65000"/>
              </a:srgbClr>
            </a:outerShdw>
          </a:effectLst>
        </p:spPr>
      </p:pic>
      <p:sp>
        <p:nvSpPr>
          <p:cNvPr id="41" name="Ovál 40"/>
          <p:cNvSpPr/>
          <p:nvPr/>
        </p:nvSpPr>
        <p:spPr>
          <a:xfrm>
            <a:off x="6207584" y="30828490"/>
            <a:ext cx="2042896" cy="74688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9454" tIns="64727" rIns="129454" bIns="64727" rtlCol="0" anchor="ctr"/>
          <a:lstStyle/>
          <a:p>
            <a:pPr algn="ctr"/>
            <a:endParaRPr lang="en-GB" dirty="0"/>
          </a:p>
        </p:txBody>
      </p:sp>
      <p:sp>
        <p:nvSpPr>
          <p:cNvPr id="42" name="Obdĺžnik 41"/>
          <p:cNvSpPr/>
          <p:nvPr/>
        </p:nvSpPr>
        <p:spPr>
          <a:xfrm>
            <a:off x="2347958" y="23390787"/>
            <a:ext cx="16582311" cy="1498609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9454" tIns="64727" rIns="129454" bIns="64727" rtlCol="0" anchor="ctr"/>
          <a:lstStyle/>
          <a:p>
            <a:pPr algn="ctr"/>
            <a:endParaRPr lang="en-GB" dirty="0"/>
          </a:p>
        </p:txBody>
      </p:sp>
      <p:sp>
        <p:nvSpPr>
          <p:cNvPr id="43" name="BlokTextu 42"/>
          <p:cNvSpPr txBox="1"/>
          <p:nvPr/>
        </p:nvSpPr>
        <p:spPr>
          <a:xfrm>
            <a:off x="2483311" y="23512243"/>
            <a:ext cx="15173275" cy="1084826"/>
          </a:xfrm>
          <a:prstGeom prst="rect">
            <a:avLst/>
          </a:prstGeom>
          <a:noFill/>
        </p:spPr>
        <p:txBody>
          <a:bodyPr wrap="none" lIns="129454" tIns="64727" rIns="129454" bIns="64727" rtlCol="0">
            <a:spAutoFit/>
          </a:bodyPr>
          <a:lstStyle/>
          <a:p>
            <a:r>
              <a:rPr lang="sk-SK" sz="6200" dirty="0">
                <a:solidFill>
                  <a:srgbClr val="002664"/>
                </a:solidFill>
                <a:latin typeface="+mj-lt"/>
                <a:ea typeface="Verdana" panose="020B0604030504040204" pitchFamily="34" charset="0"/>
                <a:cs typeface="Verdana" panose="020B0604030504040204" pitchFamily="34" charset="0"/>
              </a:rPr>
              <a:t>Vegetácia ovplyvňuje distribúciu tepla v meste</a:t>
            </a:r>
            <a:endParaRPr lang="en-GB" sz="6200" dirty="0">
              <a:solidFill>
                <a:srgbClr val="002664"/>
              </a:solidFill>
              <a:latin typeface="+mj-lt"/>
              <a:ea typeface="Verdana" panose="020B0604030504040204" pitchFamily="34" charset="0"/>
              <a:cs typeface="Verdana" panose="020B0604030504040204" pitchFamily="34" charset="0"/>
            </a:endParaRPr>
          </a:p>
        </p:txBody>
      </p:sp>
      <p:sp>
        <p:nvSpPr>
          <p:cNvPr id="44" name="BlokTextu 10"/>
          <p:cNvSpPr txBox="1">
            <a:spLocks noChangeArrowheads="1"/>
          </p:cNvSpPr>
          <p:nvPr/>
        </p:nvSpPr>
        <p:spPr bwMode="auto">
          <a:xfrm>
            <a:off x="14017578" y="24768152"/>
            <a:ext cx="6436690" cy="1331047"/>
          </a:xfrm>
          <a:prstGeom prst="rect">
            <a:avLst/>
          </a:prstGeom>
          <a:noFill/>
          <a:ln w="9525">
            <a:noFill/>
            <a:miter lim="800000"/>
            <a:headEnd/>
            <a:tailEnd/>
          </a:ln>
        </p:spPr>
        <p:txBody>
          <a:bodyPr wrap="square" lIns="129454" tIns="64727" rIns="129454" bIns="64727">
            <a:spAutoFit/>
          </a:bodyPr>
          <a:lstStyle/>
          <a:p>
            <a:r>
              <a:rPr lang="sk-SK" sz="3900" dirty="0">
                <a:solidFill>
                  <a:srgbClr val="002664"/>
                </a:solidFill>
                <a:latin typeface="+mj-lt"/>
                <a:ea typeface="Verdana" panose="020B0604030504040204" pitchFamily="34" charset="0"/>
                <a:cs typeface="Verdana" panose="020B0604030504040204" pitchFamily="34" charset="0"/>
              </a:rPr>
              <a:t>Líniové prvky vegetácie zmierňujú okolitú teplotu</a:t>
            </a:r>
            <a:endParaRPr lang="en-GB" sz="3900" dirty="0">
              <a:solidFill>
                <a:srgbClr val="002664"/>
              </a:solidFill>
              <a:latin typeface="+mj-lt"/>
              <a:ea typeface="Verdana" panose="020B0604030504040204" pitchFamily="34" charset="0"/>
              <a:cs typeface="Verdana" panose="020B0604030504040204" pitchFamily="34" charset="0"/>
            </a:endParaRPr>
          </a:p>
        </p:txBody>
      </p:sp>
      <p:sp>
        <p:nvSpPr>
          <p:cNvPr id="45" name="BlokTextu 11"/>
          <p:cNvSpPr txBox="1">
            <a:spLocks noChangeArrowheads="1"/>
          </p:cNvSpPr>
          <p:nvPr/>
        </p:nvSpPr>
        <p:spPr bwMode="auto">
          <a:xfrm>
            <a:off x="13994979" y="33498987"/>
            <a:ext cx="6012962" cy="1331047"/>
          </a:xfrm>
          <a:prstGeom prst="rect">
            <a:avLst/>
          </a:prstGeom>
          <a:noFill/>
          <a:ln w="9525">
            <a:noFill/>
            <a:miter lim="800000"/>
            <a:headEnd/>
            <a:tailEnd/>
          </a:ln>
        </p:spPr>
        <p:txBody>
          <a:bodyPr wrap="square" lIns="129454" tIns="64727" rIns="129454" bIns="64727">
            <a:spAutoFit/>
          </a:bodyPr>
          <a:lstStyle/>
          <a:p>
            <a:r>
              <a:rPr lang="sk-SK" sz="3900" dirty="0">
                <a:solidFill>
                  <a:srgbClr val="002664"/>
                </a:solidFill>
                <a:latin typeface="+mj-lt"/>
                <a:ea typeface="Verdana" panose="020B0604030504040204" pitchFamily="34" charset="0"/>
                <a:cs typeface="Verdana" panose="020B0604030504040204" pitchFamily="34" charset="0"/>
              </a:rPr>
              <a:t>Vysoká teplota povrchu v centre mesta bez vegetácie</a:t>
            </a:r>
            <a:endParaRPr lang="en-GB" sz="3900" dirty="0">
              <a:solidFill>
                <a:srgbClr val="002664"/>
              </a:solidFill>
              <a:latin typeface="+mj-lt"/>
              <a:ea typeface="Verdana" panose="020B0604030504040204" pitchFamily="34" charset="0"/>
              <a:cs typeface="Verdana" panose="020B0604030504040204" pitchFamily="34" charset="0"/>
            </a:endParaRPr>
          </a:p>
        </p:txBody>
      </p:sp>
      <p:pic>
        <p:nvPicPr>
          <p:cNvPr id="4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190247" y="26984827"/>
            <a:ext cx="6091351" cy="2832936"/>
          </a:xfrm>
          <a:prstGeom prst="rect">
            <a:avLst/>
          </a:prstGeom>
          <a:ln>
            <a:noFill/>
          </a:ln>
          <a:effectLst>
            <a:outerShdw blurRad="292100" dist="139700" dir="2700000" algn="tl" rotWithShape="0">
              <a:srgbClr val="333333">
                <a:alpha val="65000"/>
              </a:srgbClr>
            </a:outerShdw>
          </a:effectLst>
        </p:spPr>
      </p:pic>
      <p:pic>
        <p:nvPicPr>
          <p:cNvPr id="47" name="Obrázok 4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57309" y="24845782"/>
            <a:ext cx="9496871" cy="13290174"/>
          </a:xfrm>
          <a:prstGeom prst="rect">
            <a:avLst/>
          </a:prstGeom>
          <a:ln>
            <a:noFill/>
          </a:ln>
          <a:effectLst>
            <a:outerShdw blurRad="292100" dist="139700" dir="2700000" algn="tl" rotWithShape="0">
              <a:srgbClr val="333333">
                <a:alpha val="65000"/>
              </a:srgbClr>
            </a:outerShdw>
          </a:effectLst>
        </p:spPr>
      </p:pic>
      <p:pic>
        <p:nvPicPr>
          <p:cNvPr id="48"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4017583" y="35537588"/>
            <a:ext cx="6091351" cy="259836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49" name="Nadpis 1"/>
          <p:cNvSpPr txBox="1">
            <a:spLocks/>
          </p:cNvSpPr>
          <p:nvPr/>
        </p:nvSpPr>
        <p:spPr>
          <a:xfrm>
            <a:off x="2483310" y="24827016"/>
            <a:ext cx="9498207" cy="149269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vert="horz" lIns="129454" tIns="64727" rIns="129454" bIns="64727" rtlCol="0" anchor="b">
            <a:noAutofit/>
          </a:bodyPr>
          <a:lstStyle>
            <a:lvl1pPr algn="ctr" defTabSz="2138324" rtl="0" eaLnBrk="1" latinLnBrk="0" hangingPunct="1">
              <a:lnSpc>
                <a:spcPct val="90000"/>
              </a:lnSpc>
              <a:spcBef>
                <a:spcPct val="0"/>
              </a:spcBef>
              <a:buNone/>
              <a:defRPr sz="14031" kern="1200">
                <a:solidFill>
                  <a:schemeClr val="tx1"/>
                </a:solidFill>
                <a:latin typeface="+mj-lt"/>
                <a:ea typeface="+mj-ea"/>
                <a:cs typeface="+mj-cs"/>
              </a:defRPr>
            </a:lvl1pPr>
          </a:lstStyle>
          <a:p>
            <a:pPr algn="l"/>
            <a:r>
              <a:rPr lang="en-GB" sz="3400" dirty="0">
                <a:solidFill>
                  <a:srgbClr val="002664"/>
                </a:solidFill>
                <a:ea typeface="Verdana" panose="020B0604030504040204" pitchFamily="34" charset="0"/>
                <a:cs typeface="Verdana" panose="020B0604030504040204" pitchFamily="34" charset="0"/>
              </a:rPr>
              <a:t>Land surface temperature (at sensor) </a:t>
            </a:r>
          </a:p>
          <a:p>
            <a:pPr algn="l"/>
            <a:r>
              <a:rPr lang="en-GB" sz="3400" dirty="0">
                <a:solidFill>
                  <a:srgbClr val="002664"/>
                </a:solidFill>
                <a:ea typeface="Verdana" panose="020B0604030504040204" pitchFamily="34" charset="0"/>
                <a:cs typeface="Verdana" panose="020B0604030504040204" pitchFamily="34" charset="0"/>
              </a:rPr>
              <a:t>Thermal band 10, LANDSAT 8 TIRS sensor</a:t>
            </a:r>
          </a:p>
          <a:p>
            <a:pPr algn="l"/>
            <a:r>
              <a:rPr lang="en-GB" sz="3400" dirty="0">
                <a:solidFill>
                  <a:srgbClr val="002664"/>
                </a:solidFill>
                <a:ea typeface="Verdana" panose="020B0604030504040204" pitchFamily="34" charset="0"/>
                <a:cs typeface="Verdana" panose="020B0604030504040204" pitchFamily="34" charset="0"/>
              </a:rPr>
              <a:t>Slovakia, </a:t>
            </a:r>
            <a:r>
              <a:rPr lang="en-GB" sz="3400" dirty="0" err="1">
                <a:solidFill>
                  <a:srgbClr val="002664"/>
                </a:solidFill>
                <a:ea typeface="Verdana" panose="020B0604030504040204" pitchFamily="34" charset="0"/>
                <a:cs typeface="Verdana" panose="020B0604030504040204" pitchFamily="34" charset="0"/>
              </a:rPr>
              <a:t>Košice</a:t>
            </a:r>
            <a:r>
              <a:rPr lang="en-GB" sz="3400" dirty="0">
                <a:solidFill>
                  <a:srgbClr val="002664"/>
                </a:solidFill>
                <a:ea typeface="Verdana" panose="020B0604030504040204" pitchFamily="34" charset="0"/>
                <a:cs typeface="Verdana" panose="020B0604030504040204" pitchFamily="34" charset="0"/>
              </a:rPr>
              <a:t>, 6 August, 2015, 9:45</a:t>
            </a:r>
          </a:p>
        </p:txBody>
      </p:sp>
      <p:cxnSp>
        <p:nvCxnSpPr>
          <p:cNvPr id="50" name="Rovná spojovacia šípka 49"/>
          <p:cNvCxnSpPr>
            <a:stCxn id="46" idx="1"/>
          </p:cNvCxnSpPr>
          <p:nvPr/>
        </p:nvCxnSpPr>
        <p:spPr>
          <a:xfrm flipH="1">
            <a:off x="7230782" y="28401296"/>
            <a:ext cx="5435464" cy="2912549"/>
          </a:xfrm>
          <a:prstGeom prst="straightConnector1">
            <a:avLst/>
          </a:prstGeom>
          <a:ln w="38100">
            <a:solidFill>
              <a:srgbClr val="002664"/>
            </a:solidFill>
            <a:tailEnd type="arrow"/>
          </a:ln>
        </p:spPr>
        <p:style>
          <a:lnRef idx="1">
            <a:schemeClr val="accent1"/>
          </a:lnRef>
          <a:fillRef idx="0">
            <a:schemeClr val="accent1"/>
          </a:fillRef>
          <a:effectRef idx="0">
            <a:schemeClr val="accent1"/>
          </a:effectRef>
          <a:fontRef idx="minor">
            <a:schemeClr val="tx1"/>
          </a:fontRef>
        </p:style>
      </p:cxnSp>
      <p:cxnSp>
        <p:nvCxnSpPr>
          <p:cNvPr id="51" name="Rovná spojovacia šípka 50"/>
          <p:cNvCxnSpPr>
            <a:stCxn id="53" idx="1"/>
          </p:cNvCxnSpPr>
          <p:nvPr/>
        </p:nvCxnSpPr>
        <p:spPr>
          <a:xfrm flipH="1">
            <a:off x="9775849" y="31592299"/>
            <a:ext cx="2717730" cy="979545"/>
          </a:xfrm>
          <a:prstGeom prst="straightConnector1">
            <a:avLst/>
          </a:prstGeom>
          <a:ln w="38100">
            <a:solidFill>
              <a:srgbClr val="002664"/>
            </a:solidFill>
            <a:tailEnd type="arrow"/>
          </a:ln>
        </p:spPr>
        <p:style>
          <a:lnRef idx="1">
            <a:schemeClr val="accent1"/>
          </a:lnRef>
          <a:fillRef idx="0">
            <a:schemeClr val="accent1"/>
          </a:fillRef>
          <a:effectRef idx="0">
            <a:schemeClr val="accent1"/>
          </a:effectRef>
          <a:fontRef idx="minor">
            <a:schemeClr val="tx1"/>
          </a:fontRef>
        </p:style>
      </p:cxnSp>
      <p:cxnSp>
        <p:nvCxnSpPr>
          <p:cNvPr id="52" name="Rovná spojovacia šípka 51"/>
          <p:cNvCxnSpPr>
            <a:stCxn id="48" idx="1"/>
          </p:cNvCxnSpPr>
          <p:nvPr/>
        </p:nvCxnSpPr>
        <p:spPr>
          <a:xfrm flipH="1" flipV="1">
            <a:off x="8402884" y="33218912"/>
            <a:ext cx="4090699" cy="3617859"/>
          </a:xfrm>
          <a:prstGeom prst="straightConnector1">
            <a:avLst/>
          </a:prstGeom>
          <a:ln w="38100">
            <a:solidFill>
              <a:srgbClr val="002664"/>
            </a:solidFill>
            <a:tailEnd type="arrow"/>
          </a:ln>
        </p:spPr>
        <p:style>
          <a:lnRef idx="1">
            <a:schemeClr val="accent1"/>
          </a:lnRef>
          <a:fillRef idx="0">
            <a:schemeClr val="accent1"/>
          </a:fillRef>
          <a:effectRef idx="0">
            <a:schemeClr val="accent1"/>
          </a:effectRef>
          <a:fontRef idx="minor">
            <a:schemeClr val="tx1"/>
          </a:fontRef>
        </p:style>
      </p:cxnSp>
      <p:pic>
        <p:nvPicPr>
          <p:cNvPr id="53" name="Picture 4"/>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4017581" y="30248380"/>
            <a:ext cx="6091351" cy="2687835"/>
          </a:xfrm>
          <a:prstGeom prst="rect">
            <a:avLst/>
          </a:prstGeom>
          <a:ln>
            <a:noFill/>
          </a:ln>
          <a:effectLst>
            <a:outerShdw blurRad="292100" dist="139700" dir="2700000" algn="tl" rotWithShape="0">
              <a:srgbClr val="333333">
                <a:alpha val="65000"/>
              </a:srgbClr>
            </a:outerShdw>
          </a:effectLst>
        </p:spPr>
      </p:pic>
      <p:sp>
        <p:nvSpPr>
          <p:cNvPr id="54" name="Ovál 53"/>
          <p:cNvSpPr/>
          <p:nvPr/>
        </p:nvSpPr>
        <p:spPr>
          <a:xfrm>
            <a:off x="6359984" y="30980890"/>
            <a:ext cx="2042896" cy="746884"/>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29454" tIns="64727" rIns="129454" bIns="64727" rtlCol="0" anchor="ctr"/>
          <a:lstStyle/>
          <a:p>
            <a:pPr algn="ctr"/>
            <a:endParaRPr lang="en-GB" dirty="0"/>
          </a:p>
        </p:txBody>
      </p:sp>
      <p:pic>
        <p:nvPicPr>
          <p:cNvPr id="10243" name="Picture 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10463"/>
          <a:stretch/>
        </p:blipFill>
        <p:spPr bwMode="auto">
          <a:xfrm>
            <a:off x="5247672" y="739465"/>
            <a:ext cx="6944328" cy="573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Nadpis 1"/>
          <p:cNvSpPr txBox="1">
            <a:spLocks/>
          </p:cNvSpPr>
          <p:nvPr/>
        </p:nvSpPr>
        <p:spPr bwMode="auto">
          <a:xfrm>
            <a:off x="1" y="273631"/>
            <a:ext cx="5247671" cy="1055293"/>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sk-SK" sz="2800" dirty="0">
                <a:solidFill>
                  <a:schemeClr val="tx1">
                    <a:lumMod val="75000"/>
                    <a:lumOff val="25000"/>
                  </a:schemeClr>
                </a:solidFill>
                <a:latin typeface="Segoe UI Semilight" panose="020B0402040204020203" pitchFamily="34" charset="0"/>
                <a:cs typeface="Segoe UI Semilight" panose="020B0402040204020203" pitchFamily="34" charset="0"/>
              </a:rPr>
              <a:t>Košice: </a:t>
            </a:r>
            <a:r>
              <a:rPr lang="sk-SK" sz="2800" dirty="0" smtClean="0">
                <a:solidFill>
                  <a:schemeClr val="tx1">
                    <a:lumMod val="75000"/>
                    <a:lumOff val="25000"/>
                  </a:schemeClr>
                </a:solidFill>
                <a:latin typeface="Segoe UI Semilight" panose="020B0402040204020203" pitchFamily="34" charset="0"/>
                <a:cs typeface="Segoe UI Semilight" panose="020B0402040204020203" pitchFamily="34" charset="0"/>
              </a:rPr>
              <a:t>zeleň pomáha mesto ochladzovať</a:t>
            </a:r>
            <a:endParaRPr lang="sk-SK" sz="28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pic>
        <p:nvPicPr>
          <p:cNvPr id="57" name="Picture 10" descr="http://www.visitkosice.eu/files/CO%20VIDIET%20A%20ZAZIT/TOP11/vyhliadkovaveza.jpg"/>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100436" y="1749059"/>
            <a:ext cx="5113746" cy="211011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Obrázok 3"/>
          <p:cNvPicPr>
            <a:picLocks noChangeAspect="1"/>
          </p:cNvPicPr>
          <p:nvPr/>
        </p:nvPicPr>
        <p:blipFill rotWithShape="1">
          <a:blip r:embed="rId9"/>
          <a:srcRect r="25948"/>
          <a:stretch/>
        </p:blipFill>
        <p:spPr>
          <a:xfrm>
            <a:off x="1240058" y="3961233"/>
            <a:ext cx="2148602" cy="2549997"/>
          </a:xfrm>
          <a:prstGeom prst="rect">
            <a:avLst/>
          </a:prstGeom>
        </p:spPr>
      </p:pic>
      <p:sp>
        <p:nvSpPr>
          <p:cNvPr id="55" name="Obdĺžnik 54"/>
          <p:cNvSpPr/>
          <p:nvPr/>
        </p:nvSpPr>
        <p:spPr>
          <a:xfrm>
            <a:off x="324787" y="5101909"/>
            <a:ext cx="881780" cy="369332"/>
          </a:xfrm>
          <a:prstGeom prst="rect">
            <a:avLst/>
          </a:prstGeom>
        </p:spPr>
        <p:txBody>
          <a:bodyPr wrap="none">
            <a:spAutoFit/>
          </a:bodyPr>
          <a:lstStyle/>
          <a:p>
            <a:r>
              <a:rPr lang="sk-SK" dirty="0">
                <a:latin typeface="Segoe UI Semilight" panose="020B0402040204020203" pitchFamily="34" charset="0"/>
                <a:cs typeface="Segoe UI Semilight" panose="020B0402040204020203" pitchFamily="34" charset="0"/>
              </a:rPr>
              <a:t>t</a:t>
            </a:r>
            <a:r>
              <a:rPr lang="sk-SK" dirty="0" smtClean="0">
                <a:latin typeface="Segoe UI Semilight" panose="020B0402040204020203" pitchFamily="34" charset="0"/>
                <a:cs typeface="Segoe UI Semilight" panose="020B0402040204020203" pitchFamily="34" charset="0"/>
              </a:rPr>
              <a:t>eplota</a:t>
            </a:r>
            <a:endParaRPr lang="sk-SK" dirty="0"/>
          </a:p>
        </p:txBody>
      </p:sp>
      <p:sp>
        <p:nvSpPr>
          <p:cNvPr id="58" name="Obdĺžnik 57"/>
          <p:cNvSpPr/>
          <p:nvPr/>
        </p:nvSpPr>
        <p:spPr>
          <a:xfrm>
            <a:off x="1741959" y="6440955"/>
            <a:ext cx="1211998" cy="369332"/>
          </a:xfrm>
          <a:prstGeom prst="rect">
            <a:avLst/>
          </a:prstGeom>
        </p:spPr>
        <p:txBody>
          <a:bodyPr wrap="none">
            <a:spAutoFit/>
          </a:bodyPr>
          <a:lstStyle/>
          <a:p>
            <a:r>
              <a:rPr lang="sk-SK" dirty="0" err="1" smtClean="0">
                <a:latin typeface="Segoe UI Semilight" panose="020B0402040204020203" pitchFamily="34" charset="0"/>
                <a:cs typeface="Segoe UI Semilight" panose="020B0402040204020203" pitchFamily="34" charset="0"/>
              </a:rPr>
              <a:t>zelenatosť</a:t>
            </a:r>
            <a:endParaRPr lang="sk-SK" dirty="0"/>
          </a:p>
        </p:txBody>
      </p:sp>
    </p:spTree>
    <p:extLst>
      <p:ext uri="{BB962C8B-B14F-4D97-AF65-F5344CB8AC3E}">
        <p14:creationId xmlns:p14="http://schemas.microsoft.com/office/powerpoint/2010/main" val="4207523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710" y="95718"/>
            <a:ext cx="5668975" cy="694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BlokTextu 5"/>
          <p:cNvSpPr txBox="1"/>
          <p:nvPr/>
        </p:nvSpPr>
        <p:spPr>
          <a:xfrm>
            <a:off x="5486401" y="429547"/>
            <a:ext cx="6502400" cy="1938992"/>
          </a:xfrm>
          <a:prstGeom prst="rect">
            <a:avLst/>
          </a:prstGeom>
          <a:noFill/>
        </p:spPr>
        <p:txBody>
          <a:bodyPr wrap="square" rtlCol="0">
            <a:spAutoFit/>
          </a:bodyPr>
          <a:lstStyle/>
          <a:p>
            <a:r>
              <a:rPr lang="sk-SK" sz="2400" dirty="0" err="1" smtClean="0">
                <a:latin typeface="Segoe UI Semilight" panose="020B0402040204020203" pitchFamily="34" charset="0"/>
                <a:cs typeface="Segoe UI Semilight" panose="020B0402040204020203" pitchFamily="34" charset="0"/>
              </a:rPr>
              <a:t>Fenológia</a:t>
            </a:r>
            <a:r>
              <a:rPr lang="sk-SK" sz="2400" dirty="0" smtClean="0">
                <a:latin typeface="Segoe UI Semilight" panose="020B0402040204020203" pitchFamily="34" charset="0"/>
                <a:cs typeface="Segoe UI Semilight" panose="020B0402040204020203" pitchFamily="34" charset="0"/>
              </a:rPr>
              <a:t> („</a:t>
            </a:r>
            <a:r>
              <a:rPr lang="sk-SK" sz="2400" dirty="0" err="1" smtClean="0">
                <a:latin typeface="Segoe UI Semilight" panose="020B0402040204020203" pitchFamily="34" charset="0"/>
                <a:cs typeface="Segoe UI Semilight" panose="020B0402040204020203" pitchFamily="34" charset="0"/>
              </a:rPr>
              <a:t>zelenatosť</a:t>
            </a:r>
            <a:r>
              <a:rPr lang="sk-SK" sz="2400" dirty="0">
                <a:latin typeface="Segoe UI Semilight" panose="020B0402040204020203" pitchFamily="34" charset="0"/>
                <a:cs typeface="Segoe UI Semilight" panose="020B0402040204020203" pitchFamily="34" charset="0"/>
              </a:rPr>
              <a:t>“</a:t>
            </a:r>
            <a:r>
              <a:rPr lang="sk-SK" sz="2400" dirty="0" smtClean="0">
                <a:latin typeface="Segoe UI Semilight" panose="020B0402040204020203" pitchFamily="34" charset="0"/>
                <a:cs typeface="Segoe UI Semilight" panose="020B0402040204020203" pitchFamily="34" charset="0"/>
              </a:rPr>
              <a:t>) rastlín sa v priebehu roka mení.</a:t>
            </a:r>
          </a:p>
          <a:p>
            <a:endParaRPr lang="sk-SK" sz="2400" dirty="0">
              <a:latin typeface="Segoe UI Semilight" panose="020B0402040204020203" pitchFamily="34" charset="0"/>
              <a:cs typeface="Segoe UI Semilight" panose="020B0402040204020203" pitchFamily="34" charset="0"/>
            </a:endParaRPr>
          </a:p>
          <a:p>
            <a:r>
              <a:rPr lang="sk-SK" sz="2400" dirty="0" smtClean="0">
                <a:latin typeface="Segoe UI Semilight" panose="020B0402040204020203" pitchFamily="34" charset="0"/>
                <a:cs typeface="Segoe UI Semilight" panose="020B0402040204020203" pitchFamily="34" charset="0"/>
              </a:rPr>
              <a:t>Index NDVI poukazuje na množstvo chlorofylu v listoch.</a:t>
            </a:r>
            <a:endParaRPr lang="sk-SK" sz="2400" dirty="0">
              <a:latin typeface="Segoe UI Semilight" panose="020B0402040204020203" pitchFamily="34" charset="0"/>
              <a:cs typeface="Segoe UI Semilight" panose="020B0402040204020203" pitchFamily="34" charset="0"/>
            </a:endParaRPr>
          </a:p>
        </p:txBody>
      </p:sp>
      <p:cxnSp>
        <p:nvCxnSpPr>
          <p:cNvPr id="13" name="Rovná spojovacia šípka 12"/>
          <p:cNvCxnSpPr/>
          <p:nvPr/>
        </p:nvCxnSpPr>
        <p:spPr>
          <a:xfrm flipH="1">
            <a:off x="5370286" y="2702368"/>
            <a:ext cx="1553028" cy="1124729"/>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9229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7710" y="95718"/>
            <a:ext cx="5668975" cy="694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53444" y="2513214"/>
            <a:ext cx="6707533" cy="4163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BlokTextu 5"/>
          <p:cNvSpPr txBox="1"/>
          <p:nvPr/>
        </p:nvSpPr>
        <p:spPr>
          <a:xfrm>
            <a:off x="5500914" y="478971"/>
            <a:ext cx="6008311" cy="461665"/>
          </a:xfrm>
          <a:prstGeom prst="rect">
            <a:avLst/>
          </a:prstGeom>
          <a:noFill/>
        </p:spPr>
        <p:txBody>
          <a:bodyPr wrap="none" rtlCol="0">
            <a:spAutoFit/>
          </a:bodyPr>
          <a:lstStyle/>
          <a:p>
            <a:r>
              <a:rPr lang="sk-SK" sz="2400" dirty="0" smtClean="0">
                <a:latin typeface="Segoe UI Semilight" panose="020B0402040204020203" pitchFamily="34" charset="0"/>
                <a:cs typeface="Segoe UI Semilight" panose="020B0402040204020203" pitchFamily="34" charset="0"/>
              </a:rPr>
              <a:t>„</a:t>
            </a:r>
            <a:r>
              <a:rPr lang="sk-SK" sz="2400" dirty="0" err="1" smtClean="0">
                <a:latin typeface="Segoe UI Semilight" panose="020B0402040204020203" pitchFamily="34" charset="0"/>
                <a:cs typeface="Segoe UI Semilight" panose="020B0402040204020203" pitchFamily="34" charset="0"/>
              </a:rPr>
              <a:t>Zelenatosť</a:t>
            </a:r>
            <a:r>
              <a:rPr lang="sk-SK" sz="2400" dirty="0" smtClean="0">
                <a:latin typeface="Segoe UI Semilight" panose="020B0402040204020203" pitchFamily="34" charset="0"/>
                <a:cs typeface="Segoe UI Semilight" panose="020B0402040204020203" pitchFamily="34" charset="0"/>
              </a:rPr>
              <a:t>“ rastlín sa v priebehu roka mení.</a:t>
            </a:r>
            <a:endParaRPr lang="sk-SK" sz="2400" dirty="0">
              <a:latin typeface="Segoe UI Semilight" panose="020B0402040204020203" pitchFamily="34" charset="0"/>
              <a:cs typeface="Segoe UI Semilight" panose="020B0402040204020203" pitchFamily="34" charset="0"/>
            </a:endParaRPr>
          </a:p>
        </p:txBody>
      </p:sp>
      <p:cxnSp>
        <p:nvCxnSpPr>
          <p:cNvPr id="13" name="Rovná spojovacia šípka 12"/>
          <p:cNvCxnSpPr/>
          <p:nvPr/>
        </p:nvCxnSpPr>
        <p:spPr>
          <a:xfrm flipH="1">
            <a:off x="5500915" y="951092"/>
            <a:ext cx="1690914" cy="514851"/>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BlokTextu 13"/>
          <p:cNvSpPr txBox="1"/>
          <p:nvPr/>
        </p:nvSpPr>
        <p:spPr>
          <a:xfrm>
            <a:off x="7191829" y="1163809"/>
            <a:ext cx="3853542" cy="830997"/>
          </a:xfrm>
          <a:prstGeom prst="rect">
            <a:avLst/>
          </a:prstGeom>
          <a:noFill/>
        </p:spPr>
        <p:txBody>
          <a:bodyPr wrap="square" rtlCol="0">
            <a:spAutoFit/>
          </a:bodyPr>
          <a:lstStyle/>
          <a:p>
            <a:r>
              <a:rPr lang="sk-SK" sz="2400" dirty="0" smtClean="0">
                <a:latin typeface="Segoe UI Semilight" panose="020B0402040204020203" pitchFamily="34" charset="0"/>
                <a:cs typeface="Segoe UI Semilight" panose="020B0402040204020203" pitchFamily="34" charset="0"/>
              </a:rPr>
              <a:t>Aj vzťah medzi zeleňou a teplotou povrchu sa mení.</a:t>
            </a:r>
          </a:p>
        </p:txBody>
      </p:sp>
      <p:cxnSp>
        <p:nvCxnSpPr>
          <p:cNvPr id="15" name="Rovná spojovacia šípka 14"/>
          <p:cNvCxnSpPr>
            <a:stCxn id="14" idx="1"/>
          </p:cNvCxnSpPr>
          <p:nvPr/>
        </p:nvCxnSpPr>
        <p:spPr>
          <a:xfrm flipH="1">
            <a:off x="6502400" y="1579308"/>
            <a:ext cx="689429" cy="772006"/>
          </a:xfrm>
          <a:prstGeom prst="straightConnector1">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Obdĺžnik 1"/>
          <p:cNvSpPr/>
          <p:nvPr/>
        </p:nvSpPr>
        <p:spPr>
          <a:xfrm>
            <a:off x="10181061" y="2593703"/>
            <a:ext cx="1211998" cy="369332"/>
          </a:xfrm>
          <a:prstGeom prst="rect">
            <a:avLst/>
          </a:prstGeom>
        </p:spPr>
        <p:txBody>
          <a:bodyPr wrap="none">
            <a:spAutoFit/>
          </a:bodyPr>
          <a:lstStyle/>
          <a:p>
            <a:r>
              <a:rPr lang="sk-SK" dirty="0" err="1" smtClean="0">
                <a:latin typeface="Segoe UI Semilight" panose="020B0402040204020203" pitchFamily="34" charset="0"/>
                <a:cs typeface="Segoe UI Semilight" panose="020B0402040204020203" pitchFamily="34" charset="0"/>
              </a:rPr>
              <a:t>zelenatosť</a:t>
            </a:r>
            <a:endParaRPr lang="sk-SK" dirty="0"/>
          </a:p>
        </p:txBody>
      </p:sp>
      <p:sp>
        <p:nvSpPr>
          <p:cNvPr id="9" name="Obdĺžnik 8"/>
          <p:cNvSpPr/>
          <p:nvPr/>
        </p:nvSpPr>
        <p:spPr>
          <a:xfrm>
            <a:off x="8037051" y="2593703"/>
            <a:ext cx="881780" cy="369332"/>
          </a:xfrm>
          <a:prstGeom prst="rect">
            <a:avLst/>
          </a:prstGeom>
        </p:spPr>
        <p:txBody>
          <a:bodyPr wrap="none">
            <a:spAutoFit/>
          </a:bodyPr>
          <a:lstStyle/>
          <a:p>
            <a:r>
              <a:rPr lang="sk-SK" dirty="0">
                <a:latin typeface="Segoe UI Semilight" panose="020B0402040204020203" pitchFamily="34" charset="0"/>
                <a:cs typeface="Segoe UI Semilight" panose="020B0402040204020203" pitchFamily="34" charset="0"/>
              </a:rPr>
              <a:t>t</a:t>
            </a:r>
            <a:r>
              <a:rPr lang="sk-SK" dirty="0" smtClean="0">
                <a:latin typeface="Segoe UI Semilight" panose="020B0402040204020203" pitchFamily="34" charset="0"/>
                <a:cs typeface="Segoe UI Semilight" panose="020B0402040204020203" pitchFamily="34" charset="0"/>
              </a:rPr>
              <a:t>eplota</a:t>
            </a:r>
            <a:endParaRPr lang="sk-SK" dirty="0"/>
          </a:p>
        </p:txBody>
      </p:sp>
    </p:spTree>
    <p:extLst>
      <p:ext uri="{BB962C8B-B14F-4D97-AF65-F5344CB8AC3E}">
        <p14:creationId xmlns:p14="http://schemas.microsoft.com/office/powerpoint/2010/main" val="32155911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Rovná spojovacia šípka 25"/>
          <p:cNvCxnSpPr/>
          <p:nvPr/>
        </p:nvCxnSpPr>
        <p:spPr>
          <a:xfrm flipH="1">
            <a:off x="6888088" y="4149081"/>
            <a:ext cx="1296144" cy="9780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Rovná spojovacia šípka 21"/>
          <p:cNvCxnSpPr/>
          <p:nvPr/>
        </p:nvCxnSpPr>
        <p:spPr>
          <a:xfrm flipH="1">
            <a:off x="7464152" y="4149081"/>
            <a:ext cx="1728192" cy="9780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Obdĺžnik 7"/>
          <p:cNvSpPr/>
          <p:nvPr/>
        </p:nvSpPr>
        <p:spPr>
          <a:xfrm>
            <a:off x="227099" y="5243446"/>
            <a:ext cx="3803441" cy="93871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numCol="1">
            <a:spAutoFit/>
          </a:bodyPr>
          <a:lstStyle/>
          <a:p>
            <a:pPr marL="87313"/>
            <a:r>
              <a:rPr lang="sk-SK" sz="1100" b="1" dirty="0" err="1">
                <a:solidFill>
                  <a:schemeClr val="tx1">
                    <a:lumMod val="65000"/>
                    <a:lumOff val="35000"/>
                  </a:schemeClr>
                </a:solidFill>
                <a:latin typeface="Segoe UI Semilight" panose="020B0402040204020203" pitchFamily="34" charset="0"/>
                <a:cs typeface="Segoe UI Semilight" panose="020B0402040204020203" pitchFamily="34" charset="0"/>
              </a:rPr>
              <a:t>Inputs</a:t>
            </a:r>
            <a:r>
              <a:rPr lang="sk-SK" sz="1100" b="1" dirty="0">
                <a:solidFill>
                  <a:schemeClr val="tx1">
                    <a:lumMod val="65000"/>
                    <a:lumOff val="35000"/>
                  </a:schemeClr>
                </a:solidFill>
                <a:latin typeface="Segoe UI Semilight" panose="020B0402040204020203" pitchFamily="34" charset="0"/>
                <a:cs typeface="Segoe UI Semilight" panose="020B0402040204020203" pitchFamily="34" charset="0"/>
              </a:rPr>
              <a:t>: </a:t>
            </a:r>
            <a:r>
              <a:rPr lang="en-US" sz="1100" dirty="0">
                <a:solidFill>
                  <a:schemeClr val="tx1">
                    <a:lumMod val="65000"/>
                    <a:lumOff val="35000"/>
                  </a:schemeClr>
                </a:solidFill>
                <a:latin typeface="Segoe UI Semilight" panose="020B0402040204020203" pitchFamily="34" charset="0"/>
                <a:cs typeface="Segoe UI Semilight" panose="020B0402040204020203" pitchFamily="34" charset="0"/>
              </a:rPr>
              <a:t>Lidar based digital surface model (DSM) of the area of </a:t>
            </a:r>
            <a:r>
              <a:rPr lang="en-US" sz="1100" dirty="0" err="1">
                <a:solidFill>
                  <a:schemeClr val="tx1">
                    <a:lumMod val="65000"/>
                    <a:lumOff val="35000"/>
                  </a:schemeClr>
                </a:solidFill>
                <a:latin typeface="Segoe UI Semilight" panose="020B0402040204020203" pitchFamily="34" charset="0"/>
                <a:cs typeface="Segoe UI Semilight" panose="020B0402040204020203" pitchFamily="34" charset="0"/>
              </a:rPr>
              <a:t>Moyzesova</a:t>
            </a:r>
            <a:r>
              <a:rPr lang="en-US" sz="1100" dirty="0">
                <a:solidFill>
                  <a:schemeClr val="tx1">
                    <a:lumMod val="65000"/>
                    <a:lumOff val="35000"/>
                  </a:schemeClr>
                </a:solidFill>
                <a:latin typeface="Segoe UI Semilight" panose="020B0402040204020203" pitchFamily="34" charset="0"/>
                <a:cs typeface="Segoe UI Semilight" panose="020B0402040204020203" pitchFamily="34" charset="0"/>
              </a:rPr>
              <a:t> street in </a:t>
            </a:r>
            <a:r>
              <a:rPr lang="en-US" sz="1100" dirty="0" err="1">
                <a:solidFill>
                  <a:schemeClr val="tx1">
                    <a:lumMod val="65000"/>
                    <a:lumOff val="35000"/>
                  </a:schemeClr>
                </a:solidFill>
                <a:latin typeface="Segoe UI Semilight" panose="020B0402040204020203" pitchFamily="34" charset="0"/>
                <a:cs typeface="Segoe UI Semilight" panose="020B0402040204020203" pitchFamily="34" charset="0"/>
              </a:rPr>
              <a:t>Košice</a:t>
            </a:r>
            <a:r>
              <a:rPr lang="en-US" sz="1100" dirty="0">
                <a:solidFill>
                  <a:schemeClr val="tx1">
                    <a:lumMod val="65000"/>
                    <a:lumOff val="35000"/>
                  </a:schemeClr>
                </a:solidFill>
                <a:latin typeface="Segoe UI Semilight" panose="020B0402040204020203" pitchFamily="34" charset="0"/>
                <a:cs typeface="Segoe UI Semilight" panose="020B0402040204020203" pitchFamily="34" charset="0"/>
              </a:rPr>
              <a:t> (site 1 in Fig. 1) including buildings (upper row) and vegetation (bottom row) which was used to calculate global solar irradiance. The area size is 200 m by 400 m. DSM cell size  0.50 m.</a:t>
            </a:r>
            <a:endParaRPr lang="sk-SK" sz="110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47035" y="2004685"/>
            <a:ext cx="5460734" cy="357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4032" y="1352647"/>
            <a:ext cx="5807968" cy="315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dĺžnik 8"/>
          <p:cNvSpPr/>
          <p:nvPr/>
        </p:nvSpPr>
        <p:spPr>
          <a:xfrm>
            <a:off x="7748024" y="4047619"/>
            <a:ext cx="3564904" cy="600164"/>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numCol="1">
            <a:spAutoFit/>
          </a:bodyPr>
          <a:lstStyle/>
          <a:p>
            <a:pPr marL="87313"/>
            <a:r>
              <a:rPr lang="en-US" sz="1100" dirty="0">
                <a:solidFill>
                  <a:schemeClr val="tx1">
                    <a:lumMod val="65000"/>
                    <a:lumOff val="35000"/>
                  </a:schemeClr>
                </a:solidFill>
                <a:latin typeface="Segoe UI Semilight" panose="020B0402040204020203" pitchFamily="34" charset="0"/>
                <a:cs typeface="Segoe UI Semilight" panose="020B0402040204020203" pitchFamily="34" charset="0"/>
              </a:rPr>
              <a:t>Surface albedo and surface emissivity derived from Sentinel 2 Level 1C product for the site 1 for 14 September 2016.</a:t>
            </a:r>
          </a:p>
        </p:txBody>
      </p:sp>
      <p:sp>
        <p:nvSpPr>
          <p:cNvPr id="5" name="Rectangle 5"/>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latin typeface="Segoe UI Semilight" panose="020B0402040204020203" pitchFamily="34" charset="0"/>
              <a:cs typeface="Segoe UI Semilight" panose="020B0402040204020203" pitchFamily="34" charset="0"/>
            </a:endParaRPr>
          </a:p>
        </p:txBody>
      </p:sp>
      <p:graphicFrame>
        <p:nvGraphicFramePr>
          <p:cNvPr id="6" name="Objekt 5"/>
          <p:cNvGraphicFramePr>
            <a:graphicFrameLocks noChangeAspect="1"/>
          </p:cNvGraphicFramePr>
          <p:nvPr>
            <p:extLst>
              <p:ext uri="{D42A27DB-BD31-4B8C-83A1-F6EECF244321}">
                <p14:modId xmlns:p14="http://schemas.microsoft.com/office/powerpoint/2010/main" val="4255327151"/>
              </p:ext>
            </p:extLst>
          </p:nvPr>
        </p:nvGraphicFramePr>
        <p:xfrm>
          <a:off x="6384032" y="5080001"/>
          <a:ext cx="3484575" cy="407288"/>
        </p:xfrm>
        <a:graphic>
          <a:graphicData uri="http://schemas.openxmlformats.org/presentationml/2006/ole">
            <mc:AlternateContent xmlns:mc="http://schemas.openxmlformats.org/markup-compatibility/2006">
              <mc:Choice xmlns:v="urn:schemas-microsoft-com:vml" Requires="v">
                <p:oleObj spid="_x0000_s1048" r:id="rId6" imgW="2247900" imgH="254000" progId="Equation.3">
                  <p:embed/>
                </p:oleObj>
              </mc:Choice>
              <mc:Fallback>
                <p:oleObj r:id="rId6" imgW="2247900" imgH="254000" progId="Equation.3">
                  <p:embed/>
                  <p:pic>
                    <p:nvPicPr>
                      <p:cNvPr id="6" name="Objek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4032" y="5080001"/>
                        <a:ext cx="3484575" cy="407288"/>
                      </a:xfrm>
                      <a:prstGeom prst="rect">
                        <a:avLst/>
                      </a:prstGeom>
                      <a:noFill/>
                    </p:spPr>
                  </p:pic>
                </p:oleObj>
              </mc:Fallback>
            </mc:AlternateContent>
          </a:graphicData>
        </a:graphic>
      </p:graphicFrame>
      <p:pic>
        <p:nvPicPr>
          <p:cNvPr id="12" name="Obrázok 11"/>
          <p:cNvPicPr/>
          <p:nvPr/>
        </p:nvPicPr>
        <p:blipFill>
          <a:blip r:embed="rId8" cstate="print">
            <a:extLst>
              <a:ext uri="{28A0092B-C50C-407E-A947-70E740481C1C}">
                <a14:useLocalDpi xmlns:a14="http://schemas.microsoft.com/office/drawing/2010/main"/>
              </a:ext>
            </a:extLst>
          </a:blip>
          <a:srcRect l="19215" r="28665"/>
          <a:stretch>
            <a:fillRect/>
          </a:stretch>
        </p:blipFill>
        <p:spPr bwMode="auto">
          <a:xfrm>
            <a:off x="4951588" y="4509120"/>
            <a:ext cx="1296144" cy="1549050"/>
          </a:xfrm>
          <a:prstGeom prst="rect">
            <a:avLst/>
          </a:prstGeom>
          <a:noFill/>
          <a:ln>
            <a:noFill/>
          </a:ln>
        </p:spPr>
      </p:pic>
      <p:sp>
        <p:nvSpPr>
          <p:cNvPr id="7" name="Obdĺžnik 6"/>
          <p:cNvSpPr/>
          <p:nvPr/>
        </p:nvSpPr>
        <p:spPr>
          <a:xfrm>
            <a:off x="4286979" y="6201189"/>
            <a:ext cx="2348720" cy="261610"/>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none">
            <a:spAutoFit/>
          </a:bodyPr>
          <a:lstStyle/>
          <a:p>
            <a:r>
              <a:rPr lang="en-US" sz="1100" dirty="0">
                <a:solidFill>
                  <a:schemeClr val="tx1">
                    <a:lumMod val="65000"/>
                    <a:lumOff val="35000"/>
                  </a:schemeClr>
                </a:solidFill>
                <a:latin typeface="Segoe UI Semilight" panose="020B0402040204020203" pitchFamily="34" charset="0"/>
                <a:cs typeface="Segoe UI Semilight" panose="020B0402040204020203" pitchFamily="34" charset="0"/>
              </a:rPr>
              <a:t>Global clear-sky irradiance [</a:t>
            </a:r>
            <a:r>
              <a:rPr lang="en-US" sz="1100" dirty="0" err="1">
                <a:solidFill>
                  <a:schemeClr val="tx1">
                    <a:lumMod val="65000"/>
                    <a:lumOff val="35000"/>
                  </a:schemeClr>
                </a:solidFill>
                <a:latin typeface="Segoe UI Semilight" panose="020B0402040204020203" pitchFamily="34" charset="0"/>
                <a:cs typeface="Segoe UI Semilight" panose="020B0402040204020203" pitchFamily="34" charset="0"/>
              </a:rPr>
              <a:t>W.m</a:t>
            </a:r>
            <a:r>
              <a:rPr lang="en-US" sz="1100" dirty="0">
                <a:solidFill>
                  <a:schemeClr val="tx1">
                    <a:lumMod val="65000"/>
                    <a:lumOff val="35000"/>
                  </a:schemeClr>
                </a:solidFill>
                <a:latin typeface="Segoe UI Semilight" panose="020B0402040204020203" pitchFamily="34" charset="0"/>
                <a:cs typeface="Segoe UI Semilight" panose="020B0402040204020203" pitchFamily="34" charset="0"/>
              </a:rPr>
              <a:t> </a:t>
            </a:r>
            <a:r>
              <a:rPr lang="en-US" sz="1100" baseline="30000" dirty="0">
                <a:solidFill>
                  <a:schemeClr val="tx1">
                    <a:lumMod val="65000"/>
                    <a:lumOff val="35000"/>
                  </a:schemeClr>
                </a:solidFill>
                <a:latin typeface="Segoe UI Semilight" panose="020B0402040204020203" pitchFamily="34" charset="0"/>
                <a:cs typeface="Segoe UI Semilight" panose="020B0402040204020203" pitchFamily="34" charset="0"/>
              </a:rPr>
              <a:t>-2</a:t>
            </a:r>
            <a:r>
              <a:rPr lang="en-US" sz="1100" dirty="0">
                <a:solidFill>
                  <a:schemeClr val="tx1">
                    <a:lumMod val="65000"/>
                    <a:lumOff val="35000"/>
                  </a:schemeClr>
                </a:solidFill>
                <a:latin typeface="Segoe UI Semilight" panose="020B0402040204020203" pitchFamily="34" charset="0"/>
                <a:cs typeface="Segoe UI Semilight" panose="020B0402040204020203" pitchFamily="34" charset="0"/>
              </a:rPr>
              <a:t>]</a:t>
            </a:r>
            <a:endParaRPr lang="en-GB" sz="110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cxnSp>
        <p:nvCxnSpPr>
          <p:cNvPr id="11" name="Rovná spojovacia šípka 10"/>
          <p:cNvCxnSpPr/>
          <p:nvPr/>
        </p:nvCxnSpPr>
        <p:spPr>
          <a:xfrm>
            <a:off x="5807968" y="4265322"/>
            <a:ext cx="72008" cy="42557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Rovná spojovacia šípka 15"/>
          <p:cNvCxnSpPr/>
          <p:nvPr/>
        </p:nvCxnSpPr>
        <p:spPr>
          <a:xfrm flipV="1">
            <a:off x="6243874" y="5373217"/>
            <a:ext cx="788231" cy="4833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Obdĺžnik 24"/>
          <p:cNvSpPr/>
          <p:nvPr/>
        </p:nvSpPr>
        <p:spPr>
          <a:xfrm>
            <a:off x="7204132" y="5581600"/>
            <a:ext cx="2389180" cy="369332"/>
          </a:xfrm>
          <a:prstGeom prst="rect">
            <a:avLst/>
          </a:prstGeom>
        </p:spPr>
        <p:txBody>
          <a:bodyPr wrap="none">
            <a:spAutoFit/>
          </a:bodyPr>
          <a:lstStyle/>
          <a:p>
            <a:r>
              <a:rPr lang="en-US" dirty="0">
                <a:solidFill>
                  <a:schemeClr val="tx1">
                    <a:lumMod val="65000"/>
                    <a:lumOff val="35000"/>
                  </a:schemeClr>
                </a:solidFill>
                <a:latin typeface="Segoe UI Semilight" panose="020B0402040204020203" pitchFamily="34" charset="0"/>
                <a:cs typeface="Segoe UI Semilight" panose="020B0402040204020203" pitchFamily="34" charset="0"/>
              </a:rPr>
              <a:t>Stefan-Boltzmann Law</a:t>
            </a:r>
            <a:endParaRPr lang="en-GB"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
        <p:nvSpPr>
          <p:cNvPr id="19" name="Title 1"/>
          <p:cNvSpPr>
            <a:spLocks noGrp="1"/>
          </p:cNvSpPr>
          <p:nvPr>
            <p:ph type="title"/>
          </p:nvPr>
        </p:nvSpPr>
        <p:spPr>
          <a:xfrm>
            <a:off x="190782" y="214287"/>
            <a:ext cx="11670041" cy="543675"/>
          </a:xfrm>
        </p:spPr>
        <p:txBody>
          <a:bodyPr>
            <a:noAutofit/>
          </a:bodyPr>
          <a:lstStyle/>
          <a:p>
            <a:pPr>
              <a:lnSpc>
                <a:spcPct val="150000"/>
              </a:lnSpc>
            </a:pPr>
            <a:r>
              <a:rPr lang="sk-SK" sz="2000" dirty="0" smtClean="0">
                <a:latin typeface="Segoe UI Semilight" panose="020B0402040204020203" pitchFamily="34" charset="0"/>
                <a:cs typeface="Segoe UI Semilight" panose="020B0402040204020203" pitchFamily="34" charset="0"/>
              </a:rPr>
              <a:t>Teplotu v celom meste je zložité </a:t>
            </a:r>
            <a:r>
              <a:rPr lang="sk-SK" sz="2000" b="1" dirty="0" smtClean="0">
                <a:latin typeface="Segoe UI Semilight" panose="020B0402040204020203" pitchFamily="34" charset="0"/>
                <a:cs typeface="Segoe UI Semilight" panose="020B0402040204020203" pitchFamily="34" charset="0"/>
              </a:rPr>
              <a:t>podrobne</a:t>
            </a:r>
            <a:r>
              <a:rPr lang="sk-SK" sz="2000" dirty="0" smtClean="0">
                <a:latin typeface="Segoe UI Semilight" panose="020B0402040204020203" pitchFamily="34" charset="0"/>
                <a:cs typeface="Segoe UI Semilight" panose="020B0402040204020203" pitchFamily="34" charset="0"/>
              </a:rPr>
              <a:t> merať na každom mieste. </a:t>
            </a:r>
            <a:br>
              <a:rPr lang="sk-SK" sz="2000" dirty="0" smtClean="0">
                <a:latin typeface="Segoe UI Semilight" panose="020B0402040204020203" pitchFamily="34" charset="0"/>
                <a:cs typeface="Segoe UI Semilight" panose="020B0402040204020203" pitchFamily="34" charset="0"/>
              </a:rPr>
            </a:br>
            <a:r>
              <a:rPr lang="sk-SK" sz="2000" dirty="0" smtClean="0">
                <a:latin typeface="Segoe UI Semilight" panose="020B0402040204020203" pitchFamily="34" charset="0"/>
                <a:cs typeface="Segoe UI Semilight" panose="020B0402040204020203" pitchFamily="34" charset="0"/>
              </a:rPr>
              <a:t>Možno ju však simulovať s použitím detailných 3D modelov mesta.</a:t>
            </a:r>
            <a:endParaRPr lang="en-GB" sz="2000" dirty="0">
              <a:latin typeface="Segoe UI Semilight" panose="020B0402040204020203" pitchFamily="34" charset="0"/>
              <a:cs typeface="Segoe UI Semilight" panose="020B0402040204020203" pitchFamily="34" charset="0"/>
            </a:endParaRPr>
          </a:p>
        </p:txBody>
      </p:sp>
      <p:sp>
        <p:nvSpPr>
          <p:cNvPr id="20" name="Obdĺžnik 19"/>
          <p:cNvSpPr/>
          <p:nvPr/>
        </p:nvSpPr>
        <p:spPr>
          <a:xfrm>
            <a:off x="190782" y="1231976"/>
            <a:ext cx="6053092" cy="338554"/>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sk-SK" sz="1600" dirty="0" smtClean="0">
                <a:solidFill>
                  <a:schemeClr val="tx1">
                    <a:lumMod val="65000"/>
                    <a:lumOff val="35000"/>
                  </a:schemeClr>
                </a:solidFill>
                <a:latin typeface="Segoe UI Semilight" panose="020B0402040204020203" pitchFamily="34" charset="0"/>
                <a:cs typeface="Segoe UI Semilight" panose="020B0402040204020203" pitchFamily="34" charset="0"/>
              </a:rPr>
              <a:t>Základom je vypočítať množstvo dopadnutého slnečného žiarenia</a:t>
            </a:r>
            <a:endParaRPr lang="sk-SK" sz="160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pic>
        <p:nvPicPr>
          <p:cNvPr id="17" name="Obrázok 16"/>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tretch>
            <a:fillRect/>
          </a:stretch>
        </p:blipFill>
        <p:spPr>
          <a:xfrm>
            <a:off x="9064869" y="6045243"/>
            <a:ext cx="3004078" cy="749252"/>
          </a:xfrm>
          <a:prstGeom prst="rect">
            <a:avLst/>
          </a:prstGeom>
        </p:spPr>
      </p:pic>
      <p:pic>
        <p:nvPicPr>
          <p:cNvPr id="18" name="Obrázok 17"/>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tretch>
            <a:fillRect/>
          </a:stretch>
        </p:blipFill>
        <p:spPr>
          <a:xfrm>
            <a:off x="9073661" y="86380"/>
            <a:ext cx="3004078" cy="749252"/>
          </a:xfrm>
          <a:prstGeom prst="rect">
            <a:avLst/>
          </a:prstGeom>
        </p:spPr>
      </p:pic>
    </p:spTree>
    <p:extLst>
      <p:ext uri="{BB962C8B-B14F-4D97-AF65-F5344CB8AC3E}">
        <p14:creationId xmlns:p14="http://schemas.microsoft.com/office/powerpoint/2010/main" val="2235557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dirty="0" smtClean="0">
                <a:solidFill>
                  <a:schemeClr val="accent4">
                    <a:lumMod val="75000"/>
                  </a:schemeClr>
                </a:solidFill>
                <a:latin typeface="Segoe UI Semilight" panose="020B0402040204020203" pitchFamily="34" charset="0"/>
                <a:cs typeface="Segoe UI Semilight" panose="020B0402040204020203" pitchFamily="34" charset="0"/>
              </a:rPr>
              <a:t>O čom to bude?</a:t>
            </a:r>
            <a:endParaRPr lang="sk-SK" dirty="0">
              <a:solidFill>
                <a:schemeClr val="accent4">
                  <a:lumMod val="75000"/>
                </a:schemeClr>
              </a:solidFill>
              <a:latin typeface="Segoe UI Semilight" panose="020B0402040204020203" pitchFamily="34" charset="0"/>
              <a:cs typeface="Segoe UI Semilight" panose="020B0402040204020203" pitchFamily="34" charset="0"/>
            </a:endParaRPr>
          </a:p>
        </p:txBody>
      </p:sp>
      <p:sp>
        <p:nvSpPr>
          <p:cNvPr id="3" name="Zástupný objekt pre obsah 2"/>
          <p:cNvSpPr>
            <a:spLocks noGrp="1"/>
          </p:cNvSpPr>
          <p:nvPr>
            <p:ph idx="1"/>
          </p:nvPr>
        </p:nvSpPr>
        <p:spPr>
          <a:xfrm>
            <a:off x="838200" y="2274033"/>
            <a:ext cx="7329854" cy="4351338"/>
          </a:xfrm>
        </p:spPr>
        <p:txBody>
          <a:bodyPr/>
          <a:lstStyle/>
          <a:p>
            <a:r>
              <a:rPr lang="sk-SK" dirty="0" smtClean="0">
                <a:solidFill>
                  <a:schemeClr val="accent4">
                    <a:lumMod val="75000"/>
                  </a:schemeClr>
                </a:solidFill>
                <a:latin typeface="Segoe UI Light" panose="020B0502040204020203" pitchFamily="34" charset="0"/>
                <a:cs typeface="Segoe UI Light" panose="020B0502040204020203" pitchFamily="34" charset="0"/>
              </a:rPr>
              <a:t>Diaľkový prieskum Zeme</a:t>
            </a:r>
          </a:p>
          <a:p>
            <a:r>
              <a:rPr lang="sk-SK" dirty="0" smtClean="0">
                <a:solidFill>
                  <a:schemeClr val="accent4">
                    <a:lumMod val="75000"/>
                  </a:schemeClr>
                </a:solidFill>
                <a:latin typeface="Segoe UI Light" panose="020B0502040204020203" pitchFamily="34" charset="0"/>
                <a:cs typeface="Segoe UI Light" panose="020B0502040204020203" pitchFamily="34" charset="0"/>
              </a:rPr>
              <a:t>Mestský ostrov tepla (aj v Košiciach)</a:t>
            </a:r>
          </a:p>
          <a:p>
            <a:r>
              <a:rPr lang="sk-SK" dirty="0" smtClean="0">
                <a:solidFill>
                  <a:schemeClr val="accent4">
                    <a:lumMod val="75000"/>
                  </a:schemeClr>
                </a:solidFill>
                <a:latin typeface="Segoe UI Light" panose="020B0502040204020203" pitchFamily="34" charset="0"/>
                <a:cs typeface="Segoe UI Light" panose="020B0502040204020203" pitchFamily="34" charset="0"/>
              </a:rPr>
              <a:t>Modelovanie teploty v Košiciach: náš výskum</a:t>
            </a:r>
          </a:p>
          <a:p>
            <a:r>
              <a:rPr lang="sk-SK" dirty="0" smtClean="0">
                <a:solidFill>
                  <a:schemeClr val="accent4">
                    <a:lumMod val="75000"/>
                  </a:schemeClr>
                </a:solidFill>
                <a:latin typeface="Segoe UI Light" panose="020B0502040204020203" pitchFamily="34" charset="0"/>
                <a:cs typeface="Segoe UI Light" panose="020B0502040204020203" pitchFamily="34" charset="0"/>
              </a:rPr>
              <a:t>Ako zmierniť prehrievanie v meste</a:t>
            </a:r>
          </a:p>
        </p:txBody>
      </p:sp>
      <p:pic>
        <p:nvPicPr>
          <p:cNvPr id="7" name="Obrázok 6"/>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9096162" y="6127846"/>
            <a:ext cx="2918417" cy="727887"/>
          </a:xfrm>
          <a:prstGeom prst="rect">
            <a:avLst/>
          </a:prstGeom>
        </p:spPr>
      </p:pic>
      <p:pic>
        <p:nvPicPr>
          <p:cNvPr id="8" name="Obrázok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7421" y="5915395"/>
            <a:ext cx="1809641" cy="816820"/>
          </a:xfrm>
          <a:prstGeom prst="round2DiagRect">
            <a:avLst>
              <a:gd name="adj1" fmla="val 0"/>
              <a:gd name="adj2" fmla="val 29274"/>
            </a:avLst>
          </a:prstGeom>
          <a:ln w="19050" cap="sq">
            <a:solidFill>
              <a:srgbClr val="FFFFFF"/>
            </a:solidFill>
            <a:miter lim="800000"/>
          </a:ln>
          <a:effectLst>
            <a:outerShdw blurRad="254000" algn="tl" rotWithShape="0">
              <a:srgbClr val="000000">
                <a:alpha val="43000"/>
              </a:srgbClr>
            </a:outerShdw>
          </a:effectLst>
        </p:spPr>
      </p:pic>
      <p:pic>
        <p:nvPicPr>
          <p:cNvPr id="9" name="Picture 31">
            <a:extLst>
              <a:ext uri="{FF2B5EF4-FFF2-40B4-BE49-F238E27FC236}">
                <a16:creationId xmlns:a16="http://schemas.microsoft.com/office/drawing/2014/main" id="{6CEA45C6-10C8-4C3E-AA0E-7D0F140B101A}"/>
              </a:ext>
            </a:extLst>
          </p:cNvPr>
          <p:cNvPicPr>
            <a:picLocks noChangeArrowheads="1"/>
          </p:cNvPicPr>
          <p:nvPr/>
        </p:nvPicPr>
        <p:blipFill>
          <a:blip r:embed="rId5" cstate="screen">
            <a:clrChange>
              <a:clrFrom>
                <a:srgbClr val="CCCCCC"/>
              </a:clrFrom>
              <a:clrTo>
                <a:srgbClr val="CCCCCC">
                  <a:alpha val="0"/>
                </a:srgbClr>
              </a:clrTo>
            </a:clrChange>
            <a:extLst>
              <a:ext uri="{28A0092B-C50C-407E-A947-70E740481C1C}">
                <a14:useLocalDpi xmlns:a14="http://schemas.microsoft.com/office/drawing/2010/main"/>
              </a:ext>
            </a:extLst>
          </a:blip>
          <a:srcRect/>
          <a:stretch>
            <a:fillRect/>
          </a:stretch>
        </p:blipFill>
        <p:spPr bwMode="auto">
          <a:xfrm>
            <a:off x="8405446" y="6153369"/>
            <a:ext cx="690716" cy="644584"/>
          </a:xfrm>
          <a:prstGeom prst="rect">
            <a:avLst/>
          </a:prstGeom>
          <a:noFill/>
          <a:ln>
            <a:noFill/>
          </a:ln>
          <a:extLst/>
        </p:spPr>
      </p:pic>
      <p:sp>
        <p:nvSpPr>
          <p:cNvPr id="10" name="Obdĺžnik 9"/>
          <p:cNvSpPr/>
          <p:nvPr/>
        </p:nvSpPr>
        <p:spPr>
          <a:xfrm>
            <a:off x="3984759" y="6256039"/>
            <a:ext cx="3004540" cy="369332"/>
          </a:xfrm>
          <a:prstGeom prst="rect">
            <a:avLst/>
          </a:prstGeom>
        </p:spPr>
        <p:txBody>
          <a:bodyPr wrap="none">
            <a:spAutoFit/>
          </a:bodyPr>
          <a:lstStyle/>
          <a:p>
            <a:r>
              <a:rPr lang="sk-SK" b="1" dirty="0">
                <a:solidFill>
                  <a:schemeClr val="accent4">
                    <a:lumMod val="75000"/>
                  </a:schemeClr>
                </a:solidFill>
                <a:latin typeface="Segoe UI Semilight" panose="020B0402040204020203" pitchFamily="34" charset="0"/>
                <a:cs typeface="Segoe UI Semilight" panose="020B0402040204020203" pitchFamily="34" charset="0"/>
              </a:rPr>
              <a:t>Košický mestský ostrov tepla</a:t>
            </a:r>
            <a:endParaRPr lang="sk-SK" dirty="0"/>
          </a:p>
        </p:txBody>
      </p:sp>
    </p:spTree>
    <p:extLst>
      <p:ext uri="{BB962C8B-B14F-4D97-AF65-F5344CB8AC3E}">
        <p14:creationId xmlns:p14="http://schemas.microsoft.com/office/powerpoint/2010/main" val="28549038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3"/>
          <a:stretch>
            <a:fillRect/>
          </a:stretch>
        </p:blipFill>
        <p:spPr>
          <a:xfrm>
            <a:off x="1291302" y="2897020"/>
            <a:ext cx="569669" cy="2307890"/>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5086" r="47784" b="32243"/>
          <a:stretch/>
        </p:blipFill>
        <p:spPr bwMode="auto">
          <a:xfrm>
            <a:off x="2198076" y="1939562"/>
            <a:ext cx="4800698" cy="3432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Obrázok 1"/>
          <p:cNvPicPr>
            <a:picLocks noChangeAspect="1"/>
          </p:cNvPicPr>
          <p:nvPr/>
        </p:nvPicPr>
        <p:blipFill>
          <a:blip r:embed="rId5"/>
          <a:stretch>
            <a:fillRect/>
          </a:stretch>
        </p:blipFill>
        <p:spPr>
          <a:xfrm>
            <a:off x="7062121" y="1939561"/>
            <a:ext cx="2108535" cy="3446364"/>
          </a:xfrm>
          <a:prstGeom prst="rect">
            <a:avLst/>
          </a:prstGeom>
          <a:ln>
            <a:solidFill>
              <a:schemeClr val="tx1">
                <a:lumMod val="50000"/>
                <a:lumOff val="50000"/>
              </a:schemeClr>
            </a:solidFill>
          </a:ln>
        </p:spPr>
      </p:pic>
      <p:sp>
        <p:nvSpPr>
          <p:cNvPr id="3" name="BlokTextu 2"/>
          <p:cNvSpPr txBox="1"/>
          <p:nvPr/>
        </p:nvSpPr>
        <p:spPr>
          <a:xfrm>
            <a:off x="1576136" y="4924619"/>
            <a:ext cx="428322" cy="369332"/>
          </a:xfrm>
          <a:prstGeom prst="rect">
            <a:avLst/>
          </a:prstGeom>
          <a:solidFill>
            <a:schemeClr val="bg1"/>
          </a:solidFill>
        </p:spPr>
        <p:txBody>
          <a:bodyPr wrap="none" rtlCol="0">
            <a:spAutoFit/>
          </a:bodyPr>
          <a:lstStyle/>
          <a:p>
            <a:r>
              <a:rPr lang="sk-SK" dirty="0" smtClean="0">
                <a:latin typeface="Segoe UI Semilight" panose="020B0402040204020203" pitchFamily="34" charset="0"/>
                <a:cs typeface="Segoe UI Semilight" panose="020B0402040204020203" pitchFamily="34" charset="0"/>
              </a:rPr>
              <a:t>20</a:t>
            </a:r>
            <a:endParaRPr lang="sk-SK" dirty="0">
              <a:latin typeface="Segoe UI Semilight" panose="020B0402040204020203" pitchFamily="34" charset="0"/>
              <a:cs typeface="Segoe UI Semilight" panose="020B0402040204020203" pitchFamily="34" charset="0"/>
            </a:endParaRPr>
          </a:p>
        </p:txBody>
      </p:sp>
      <p:sp>
        <p:nvSpPr>
          <p:cNvPr id="11" name="BlokTextu 10"/>
          <p:cNvSpPr txBox="1"/>
          <p:nvPr/>
        </p:nvSpPr>
        <p:spPr>
          <a:xfrm>
            <a:off x="1577393" y="2829385"/>
            <a:ext cx="654346" cy="369332"/>
          </a:xfrm>
          <a:prstGeom prst="rect">
            <a:avLst/>
          </a:prstGeom>
          <a:solidFill>
            <a:schemeClr val="bg1"/>
          </a:solidFill>
        </p:spPr>
        <p:txBody>
          <a:bodyPr wrap="none" rtlCol="0">
            <a:spAutoFit/>
          </a:bodyPr>
          <a:lstStyle/>
          <a:p>
            <a:r>
              <a:rPr lang="sk-SK" dirty="0" smtClean="0">
                <a:latin typeface="Segoe UI Semilight" panose="020B0402040204020203" pitchFamily="34" charset="0"/>
                <a:cs typeface="Segoe UI Semilight" panose="020B0402040204020203" pitchFamily="34" charset="0"/>
              </a:rPr>
              <a:t>70°C</a:t>
            </a:r>
            <a:endParaRPr lang="sk-SK" dirty="0">
              <a:latin typeface="Segoe UI Semilight" panose="020B0402040204020203" pitchFamily="34" charset="0"/>
              <a:cs typeface="Segoe UI Semilight" panose="020B0402040204020203" pitchFamily="34" charset="0"/>
            </a:endParaRPr>
          </a:p>
        </p:txBody>
      </p:sp>
      <p:sp>
        <p:nvSpPr>
          <p:cNvPr id="12" name="BlokTextu 11"/>
          <p:cNvSpPr txBox="1"/>
          <p:nvPr/>
        </p:nvSpPr>
        <p:spPr>
          <a:xfrm>
            <a:off x="1576136" y="4371757"/>
            <a:ext cx="428322" cy="369332"/>
          </a:xfrm>
          <a:prstGeom prst="rect">
            <a:avLst/>
          </a:prstGeom>
          <a:solidFill>
            <a:schemeClr val="bg1"/>
          </a:solidFill>
        </p:spPr>
        <p:txBody>
          <a:bodyPr wrap="none" rtlCol="0">
            <a:spAutoFit/>
          </a:bodyPr>
          <a:lstStyle/>
          <a:p>
            <a:r>
              <a:rPr lang="sk-SK" dirty="0" smtClean="0">
                <a:latin typeface="Segoe UI Semilight" panose="020B0402040204020203" pitchFamily="34" charset="0"/>
                <a:cs typeface="Segoe UI Semilight" panose="020B0402040204020203" pitchFamily="34" charset="0"/>
              </a:rPr>
              <a:t>30</a:t>
            </a:r>
            <a:endParaRPr lang="sk-SK" dirty="0">
              <a:latin typeface="Segoe UI Semilight" panose="020B0402040204020203" pitchFamily="34" charset="0"/>
              <a:cs typeface="Segoe UI Semilight" panose="020B0402040204020203" pitchFamily="34" charset="0"/>
            </a:endParaRPr>
          </a:p>
        </p:txBody>
      </p:sp>
      <p:sp>
        <p:nvSpPr>
          <p:cNvPr id="13" name="BlokTextu 12"/>
          <p:cNvSpPr txBox="1"/>
          <p:nvPr/>
        </p:nvSpPr>
        <p:spPr>
          <a:xfrm>
            <a:off x="1576136" y="3830679"/>
            <a:ext cx="433132" cy="369332"/>
          </a:xfrm>
          <a:prstGeom prst="rect">
            <a:avLst/>
          </a:prstGeom>
          <a:solidFill>
            <a:schemeClr val="bg1"/>
          </a:solidFill>
        </p:spPr>
        <p:txBody>
          <a:bodyPr wrap="none" rtlCol="0">
            <a:spAutoFit/>
          </a:bodyPr>
          <a:lstStyle/>
          <a:p>
            <a:r>
              <a:rPr lang="sk-SK" dirty="0" smtClean="0">
                <a:latin typeface="Segoe UI Semilight" panose="020B0402040204020203" pitchFamily="34" charset="0"/>
                <a:cs typeface="Segoe UI Semilight" panose="020B0402040204020203" pitchFamily="34" charset="0"/>
              </a:rPr>
              <a:t>40</a:t>
            </a:r>
            <a:endParaRPr lang="sk-SK" dirty="0">
              <a:latin typeface="Segoe UI Semilight" panose="020B0402040204020203" pitchFamily="34" charset="0"/>
              <a:cs typeface="Segoe UI Semilight" panose="020B0402040204020203" pitchFamily="34" charset="0"/>
            </a:endParaRPr>
          </a:p>
        </p:txBody>
      </p:sp>
      <p:sp>
        <p:nvSpPr>
          <p:cNvPr id="14" name="BlokTextu 13"/>
          <p:cNvSpPr txBox="1"/>
          <p:nvPr/>
        </p:nvSpPr>
        <p:spPr>
          <a:xfrm>
            <a:off x="1576136" y="3369582"/>
            <a:ext cx="428322" cy="369332"/>
          </a:xfrm>
          <a:prstGeom prst="rect">
            <a:avLst/>
          </a:prstGeom>
          <a:solidFill>
            <a:schemeClr val="bg1"/>
          </a:solidFill>
        </p:spPr>
        <p:txBody>
          <a:bodyPr wrap="none" rtlCol="0">
            <a:spAutoFit/>
          </a:bodyPr>
          <a:lstStyle/>
          <a:p>
            <a:r>
              <a:rPr lang="sk-SK" dirty="0" smtClean="0">
                <a:latin typeface="Segoe UI Semilight" panose="020B0402040204020203" pitchFamily="34" charset="0"/>
                <a:cs typeface="Segoe UI Semilight" panose="020B0402040204020203" pitchFamily="34" charset="0"/>
              </a:rPr>
              <a:t>50</a:t>
            </a:r>
            <a:endParaRPr lang="sk-SK" dirty="0">
              <a:latin typeface="Segoe UI Semilight" panose="020B0402040204020203" pitchFamily="34" charset="0"/>
              <a:cs typeface="Segoe UI Semilight" panose="020B0402040204020203" pitchFamily="34" charset="0"/>
            </a:endParaRPr>
          </a:p>
        </p:txBody>
      </p:sp>
      <p:sp>
        <p:nvSpPr>
          <p:cNvPr id="6" name="BlokTextu 5"/>
          <p:cNvSpPr txBox="1"/>
          <p:nvPr/>
        </p:nvSpPr>
        <p:spPr>
          <a:xfrm>
            <a:off x="3234062" y="1517106"/>
            <a:ext cx="4851136" cy="338554"/>
          </a:xfrm>
          <a:prstGeom prst="rect">
            <a:avLst/>
          </a:prstGeom>
          <a:noFill/>
        </p:spPr>
        <p:txBody>
          <a:bodyPr wrap="none" rtlCol="0">
            <a:spAutoFit/>
          </a:bodyPr>
          <a:lstStyle/>
          <a:p>
            <a:r>
              <a:rPr lang="sk-SK" sz="1600" dirty="0" smtClean="0">
                <a:latin typeface="Segoe UI Semilight" panose="020B0402040204020203" pitchFamily="34" charset="0"/>
                <a:cs typeface="Segoe UI Semilight" panose="020B0402040204020203" pitchFamily="34" charset="0"/>
              </a:rPr>
              <a:t>Košice, Moyzesova ulica, aréna </a:t>
            </a:r>
            <a:r>
              <a:rPr lang="sk-SK" sz="1600" dirty="0" err="1" smtClean="0">
                <a:latin typeface="Segoe UI Semilight" panose="020B0402040204020203" pitchFamily="34" charset="0"/>
                <a:cs typeface="Segoe UI Semilight" panose="020B0402040204020203" pitchFamily="34" charset="0"/>
              </a:rPr>
              <a:t>Good</a:t>
            </a:r>
            <a:r>
              <a:rPr lang="sk-SK" sz="1600" dirty="0" smtClean="0">
                <a:latin typeface="Segoe UI Semilight" panose="020B0402040204020203" pitchFamily="34" charset="0"/>
                <a:cs typeface="Segoe UI Semilight" panose="020B0402040204020203" pitchFamily="34" charset="0"/>
              </a:rPr>
              <a:t> </a:t>
            </a:r>
            <a:r>
              <a:rPr lang="sk-SK" sz="1600" dirty="0" err="1" smtClean="0">
                <a:latin typeface="Segoe UI Semilight" panose="020B0402040204020203" pitchFamily="34" charset="0"/>
                <a:cs typeface="Segoe UI Semilight" panose="020B0402040204020203" pitchFamily="34" charset="0"/>
              </a:rPr>
              <a:t>Angels</a:t>
            </a:r>
            <a:r>
              <a:rPr lang="sk-SK" sz="1600" dirty="0" smtClean="0">
                <a:latin typeface="Segoe UI Semilight" panose="020B0402040204020203" pitchFamily="34" charset="0"/>
                <a:cs typeface="Segoe UI Semilight" panose="020B0402040204020203" pitchFamily="34" charset="0"/>
              </a:rPr>
              <a:t>, kasárne</a:t>
            </a:r>
            <a:endParaRPr lang="sk-SK" sz="1600" dirty="0">
              <a:latin typeface="Segoe UI Semilight" panose="020B0402040204020203" pitchFamily="34" charset="0"/>
              <a:cs typeface="Segoe UI Semilight" panose="020B0402040204020203" pitchFamily="34" charset="0"/>
            </a:endParaRPr>
          </a:p>
        </p:txBody>
      </p:sp>
      <p:sp>
        <p:nvSpPr>
          <p:cNvPr id="16" name="Obdĺžnik 15"/>
          <p:cNvSpPr/>
          <p:nvPr/>
        </p:nvSpPr>
        <p:spPr>
          <a:xfrm>
            <a:off x="2731073" y="341278"/>
            <a:ext cx="6138702" cy="64633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sk-SK" dirty="0" smtClean="0">
                <a:solidFill>
                  <a:schemeClr val="tx1">
                    <a:lumMod val="75000"/>
                    <a:lumOff val="25000"/>
                  </a:schemeClr>
                </a:solidFill>
                <a:latin typeface="Segoe UI Semilight" panose="020B0402040204020203" pitchFamily="34" charset="0"/>
                <a:cs typeface="Segoe UI Semilight" panose="020B0402040204020203" pitchFamily="34" charset="0"/>
              </a:rPr>
              <a:t>Simulovaná teplota povrchu bez stromov a so stromami</a:t>
            </a:r>
          </a:p>
          <a:p>
            <a:r>
              <a:rPr lang="sk-SK" dirty="0" smtClean="0">
                <a:solidFill>
                  <a:schemeClr val="tx1">
                    <a:lumMod val="75000"/>
                    <a:lumOff val="25000"/>
                  </a:schemeClr>
                </a:solidFill>
                <a:latin typeface="Segoe UI Semilight" panose="020B0402040204020203" pitchFamily="34" charset="0"/>
                <a:cs typeface="Segoe UI Semilight" panose="020B0402040204020203" pitchFamily="34" charset="0"/>
              </a:rPr>
              <a:t>Bezoblačná obloha, bezvetrie, 30 jún o 11:20.</a:t>
            </a:r>
            <a:endParaRPr lang="sk-SK"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pic>
        <p:nvPicPr>
          <p:cNvPr id="17" name="Obrázok 1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9073661" y="86380"/>
            <a:ext cx="3004078" cy="749252"/>
          </a:xfrm>
          <a:prstGeom prst="rect">
            <a:avLst/>
          </a:prstGeom>
        </p:spPr>
      </p:pic>
      <p:sp>
        <p:nvSpPr>
          <p:cNvPr id="18" name="Obdĺžnik 17"/>
          <p:cNvSpPr/>
          <p:nvPr/>
        </p:nvSpPr>
        <p:spPr>
          <a:xfrm>
            <a:off x="533332" y="6017294"/>
            <a:ext cx="7567566" cy="46166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sk-SK" sz="1200" dirty="0">
                <a:solidFill>
                  <a:schemeClr val="tx1">
                    <a:lumMod val="65000"/>
                    <a:lumOff val="35000"/>
                  </a:schemeClr>
                </a:solidFill>
                <a:latin typeface="Segoe UI Semilight" panose="020B0402040204020203" pitchFamily="34" charset="0"/>
                <a:cs typeface="Segoe UI Semilight" panose="020B0402040204020203" pitchFamily="34" charset="0"/>
              </a:rPr>
              <a:t>HOFIERKA, J., GALLAY, M., ONAČILLOVÁ, K., HOFIERKA, J. jr. 2019: </a:t>
            </a:r>
            <a:r>
              <a:rPr lang="sk-SK" sz="1200" dirty="0" err="1">
                <a:solidFill>
                  <a:schemeClr val="tx1">
                    <a:lumMod val="65000"/>
                    <a:lumOff val="35000"/>
                  </a:schemeClr>
                </a:solidFill>
                <a:latin typeface="Segoe UI Semilight" panose="020B0402040204020203" pitchFamily="34" charset="0"/>
                <a:cs typeface="Segoe UI Semilight" panose="020B0402040204020203" pitchFamily="34" charset="0"/>
              </a:rPr>
              <a:t>Physically-based</a:t>
            </a:r>
            <a:r>
              <a:rPr lang="sk-SK" sz="1200" dirty="0">
                <a:solidFill>
                  <a:schemeClr val="tx1">
                    <a:lumMod val="65000"/>
                    <a:lumOff val="35000"/>
                  </a:schemeClr>
                </a:solidFill>
                <a:latin typeface="Segoe UI Semilight" panose="020B0402040204020203" pitchFamily="34" charset="0"/>
                <a:cs typeface="Segoe UI Semilight" panose="020B0402040204020203" pitchFamily="34" charset="0"/>
              </a:rPr>
              <a:t> </a:t>
            </a:r>
            <a:r>
              <a:rPr lang="sk-SK" sz="1200" dirty="0" err="1">
                <a:solidFill>
                  <a:schemeClr val="tx1">
                    <a:lumMod val="65000"/>
                    <a:lumOff val="35000"/>
                  </a:schemeClr>
                </a:solidFill>
                <a:latin typeface="Segoe UI Semilight" panose="020B0402040204020203" pitchFamily="34" charset="0"/>
                <a:cs typeface="Segoe UI Semilight" panose="020B0402040204020203" pitchFamily="34" charset="0"/>
              </a:rPr>
              <a:t>land</a:t>
            </a:r>
            <a:r>
              <a:rPr lang="sk-SK" sz="1200" dirty="0">
                <a:solidFill>
                  <a:schemeClr val="tx1">
                    <a:lumMod val="65000"/>
                    <a:lumOff val="35000"/>
                  </a:schemeClr>
                </a:solidFill>
                <a:latin typeface="Segoe UI Semilight" panose="020B0402040204020203" pitchFamily="34" charset="0"/>
                <a:cs typeface="Segoe UI Semilight" panose="020B0402040204020203" pitchFamily="34" charset="0"/>
              </a:rPr>
              <a:t> </a:t>
            </a:r>
            <a:r>
              <a:rPr lang="sk-SK" sz="1200" dirty="0" err="1">
                <a:solidFill>
                  <a:schemeClr val="tx1">
                    <a:lumMod val="65000"/>
                    <a:lumOff val="35000"/>
                  </a:schemeClr>
                </a:solidFill>
                <a:latin typeface="Segoe UI Semilight" panose="020B0402040204020203" pitchFamily="34" charset="0"/>
                <a:cs typeface="Segoe UI Semilight" panose="020B0402040204020203" pitchFamily="34" charset="0"/>
              </a:rPr>
              <a:t>surface</a:t>
            </a:r>
            <a:r>
              <a:rPr lang="sk-SK" sz="1200" dirty="0">
                <a:solidFill>
                  <a:schemeClr val="tx1">
                    <a:lumMod val="65000"/>
                    <a:lumOff val="35000"/>
                  </a:schemeClr>
                </a:solidFill>
                <a:latin typeface="Segoe UI Semilight" panose="020B0402040204020203" pitchFamily="34" charset="0"/>
                <a:cs typeface="Segoe UI Semilight" panose="020B0402040204020203" pitchFamily="34" charset="0"/>
              </a:rPr>
              <a:t> </a:t>
            </a:r>
            <a:r>
              <a:rPr lang="sk-SK" sz="1200" dirty="0" err="1">
                <a:solidFill>
                  <a:schemeClr val="tx1">
                    <a:lumMod val="65000"/>
                    <a:lumOff val="35000"/>
                  </a:schemeClr>
                </a:solidFill>
                <a:latin typeface="Segoe UI Semilight" panose="020B0402040204020203" pitchFamily="34" charset="0"/>
                <a:cs typeface="Segoe UI Semilight" panose="020B0402040204020203" pitchFamily="34" charset="0"/>
              </a:rPr>
              <a:t>temperature</a:t>
            </a:r>
            <a:r>
              <a:rPr lang="sk-SK" sz="1200" dirty="0">
                <a:solidFill>
                  <a:schemeClr val="tx1">
                    <a:lumMod val="65000"/>
                    <a:lumOff val="35000"/>
                  </a:schemeClr>
                </a:solidFill>
                <a:latin typeface="Segoe UI Semilight" panose="020B0402040204020203" pitchFamily="34" charset="0"/>
                <a:cs typeface="Segoe UI Semilight" panose="020B0402040204020203" pitchFamily="34" charset="0"/>
              </a:rPr>
              <a:t> modeling in </a:t>
            </a:r>
            <a:r>
              <a:rPr lang="sk-SK" sz="1200" dirty="0" err="1">
                <a:solidFill>
                  <a:schemeClr val="tx1">
                    <a:lumMod val="65000"/>
                    <a:lumOff val="35000"/>
                  </a:schemeClr>
                </a:solidFill>
                <a:latin typeface="Segoe UI Semilight" panose="020B0402040204020203" pitchFamily="34" charset="0"/>
                <a:cs typeface="Segoe UI Semilight" panose="020B0402040204020203" pitchFamily="34" charset="0"/>
              </a:rPr>
              <a:t>urban</a:t>
            </a:r>
            <a:r>
              <a:rPr lang="sk-SK" sz="1200" dirty="0">
                <a:solidFill>
                  <a:schemeClr val="tx1">
                    <a:lumMod val="65000"/>
                    <a:lumOff val="35000"/>
                  </a:schemeClr>
                </a:solidFill>
                <a:latin typeface="Segoe UI Semilight" panose="020B0402040204020203" pitchFamily="34" charset="0"/>
                <a:cs typeface="Segoe UI Semilight" panose="020B0402040204020203" pitchFamily="34" charset="0"/>
              </a:rPr>
              <a:t> </a:t>
            </a:r>
            <a:r>
              <a:rPr lang="sk-SK" sz="1200" dirty="0" err="1">
                <a:solidFill>
                  <a:schemeClr val="tx1">
                    <a:lumMod val="65000"/>
                    <a:lumOff val="35000"/>
                  </a:schemeClr>
                </a:solidFill>
                <a:latin typeface="Segoe UI Semilight" panose="020B0402040204020203" pitchFamily="34" charset="0"/>
                <a:cs typeface="Segoe UI Semilight" panose="020B0402040204020203" pitchFamily="34" charset="0"/>
              </a:rPr>
              <a:t>areas</a:t>
            </a:r>
            <a:r>
              <a:rPr lang="sk-SK" sz="1200" dirty="0">
                <a:solidFill>
                  <a:schemeClr val="tx1">
                    <a:lumMod val="65000"/>
                    <a:lumOff val="35000"/>
                  </a:schemeClr>
                </a:solidFill>
                <a:latin typeface="Segoe UI Semilight" panose="020B0402040204020203" pitchFamily="34" charset="0"/>
                <a:cs typeface="Segoe UI Semilight" panose="020B0402040204020203" pitchFamily="34" charset="0"/>
              </a:rPr>
              <a:t> </a:t>
            </a:r>
            <a:r>
              <a:rPr lang="sk-SK" sz="1200" dirty="0" err="1">
                <a:solidFill>
                  <a:schemeClr val="tx1">
                    <a:lumMod val="65000"/>
                    <a:lumOff val="35000"/>
                  </a:schemeClr>
                </a:solidFill>
                <a:latin typeface="Segoe UI Semilight" panose="020B0402040204020203" pitchFamily="34" charset="0"/>
                <a:cs typeface="Segoe UI Semilight" panose="020B0402040204020203" pitchFamily="34" charset="0"/>
              </a:rPr>
              <a:t>using</a:t>
            </a:r>
            <a:r>
              <a:rPr lang="sk-SK" sz="1200" dirty="0">
                <a:solidFill>
                  <a:schemeClr val="tx1">
                    <a:lumMod val="65000"/>
                    <a:lumOff val="35000"/>
                  </a:schemeClr>
                </a:solidFill>
                <a:latin typeface="Segoe UI Semilight" panose="020B0402040204020203" pitchFamily="34" charset="0"/>
                <a:cs typeface="Segoe UI Semilight" panose="020B0402040204020203" pitchFamily="34" charset="0"/>
              </a:rPr>
              <a:t> a 3-D city model and </a:t>
            </a:r>
            <a:r>
              <a:rPr lang="sk-SK" sz="1200" dirty="0" err="1">
                <a:solidFill>
                  <a:schemeClr val="tx1">
                    <a:lumMod val="65000"/>
                    <a:lumOff val="35000"/>
                  </a:schemeClr>
                </a:solidFill>
                <a:latin typeface="Segoe UI Semilight" panose="020B0402040204020203" pitchFamily="34" charset="0"/>
                <a:cs typeface="Segoe UI Semilight" panose="020B0402040204020203" pitchFamily="34" charset="0"/>
              </a:rPr>
              <a:t>multispectral</a:t>
            </a:r>
            <a:r>
              <a:rPr lang="sk-SK" sz="1200" dirty="0">
                <a:solidFill>
                  <a:schemeClr val="tx1">
                    <a:lumMod val="65000"/>
                    <a:lumOff val="35000"/>
                  </a:schemeClr>
                </a:solidFill>
                <a:latin typeface="Segoe UI Semilight" panose="020B0402040204020203" pitchFamily="34" charset="0"/>
                <a:cs typeface="Segoe UI Semilight" panose="020B0402040204020203" pitchFamily="34" charset="0"/>
              </a:rPr>
              <a:t> </a:t>
            </a:r>
            <a:r>
              <a:rPr lang="sk-SK" sz="1200" dirty="0" err="1">
                <a:solidFill>
                  <a:schemeClr val="tx1">
                    <a:lumMod val="65000"/>
                    <a:lumOff val="35000"/>
                  </a:schemeClr>
                </a:solidFill>
                <a:latin typeface="Segoe UI Semilight" panose="020B0402040204020203" pitchFamily="34" charset="0"/>
                <a:cs typeface="Segoe UI Semilight" panose="020B0402040204020203" pitchFamily="34" charset="0"/>
              </a:rPr>
              <a:t>satellite</a:t>
            </a:r>
            <a:r>
              <a:rPr lang="sk-SK" sz="1200" dirty="0">
                <a:solidFill>
                  <a:schemeClr val="tx1">
                    <a:lumMod val="65000"/>
                    <a:lumOff val="35000"/>
                  </a:schemeClr>
                </a:solidFill>
                <a:latin typeface="Segoe UI Semilight" panose="020B0402040204020203" pitchFamily="34" charset="0"/>
                <a:cs typeface="Segoe UI Semilight" panose="020B0402040204020203" pitchFamily="34" charset="0"/>
              </a:rPr>
              <a:t> </a:t>
            </a:r>
            <a:r>
              <a:rPr lang="sk-SK" sz="1200" dirty="0" err="1">
                <a:solidFill>
                  <a:schemeClr val="tx1">
                    <a:lumMod val="65000"/>
                    <a:lumOff val="35000"/>
                  </a:schemeClr>
                </a:solidFill>
                <a:latin typeface="Segoe UI Semilight" panose="020B0402040204020203" pitchFamily="34" charset="0"/>
                <a:cs typeface="Segoe UI Semilight" panose="020B0402040204020203" pitchFamily="34" charset="0"/>
              </a:rPr>
              <a:t>data</a:t>
            </a:r>
            <a:r>
              <a:rPr lang="sk-SK" sz="1200" dirty="0">
                <a:solidFill>
                  <a:schemeClr val="tx1">
                    <a:lumMod val="65000"/>
                    <a:lumOff val="35000"/>
                  </a:schemeClr>
                </a:solidFill>
                <a:latin typeface="Segoe UI Semilight" panose="020B0402040204020203" pitchFamily="34" charset="0"/>
                <a:cs typeface="Segoe UI Semilight" panose="020B0402040204020203" pitchFamily="34" charset="0"/>
              </a:rPr>
              <a:t>. </a:t>
            </a:r>
            <a:r>
              <a:rPr lang="sk-SK" sz="1200" i="1" dirty="0">
                <a:solidFill>
                  <a:schemeClr val="tx1">
                    <a:lumMod val="65000"/>
                    <a:lumOff val="35000"/>
                  </a:schemeClr>
                </a:solidFill>
                <a:latin typeface="Segoe UI Semilight" panose="020B0402040204020203" pitchFamily="34" charset="0"/>
                <a:cs typeface="Segoe UI Semilight" panose="020B0402040204020203" pitchFamily="34" charset="0"/>
              </a:rPr>
              <a:t>Urban </a:t>
            </a:r>
            <a:r>
              <a:rPr lang="sk-SK" sz="1200" i="1" dirty="0" err="1">
                <a:solidFill>
                  <a:schemeClr val="tx1">
                    <a:lumMod val="65000"/>
                    <a:lumOff val="35000"/>
                  </a:schemeClr>
                </a:solidFill>
                <a:latin typeface="Segoe UI Semilight" panose="020B0402040204020203" pitchFamily="34" charset="0"/>
                <a:cs typeface="Segoe UI Semilight" panose="020B0402040204020203" pitchFamily="34" charset="0"/>
              </a:rPr>
              <a:t>Climate</a:t>
            </a:r>
            <a:r>
              <a:rPr lang="sk-SK" sz="1200" dirty="0" smtClean="0">
                <a:solidFill>
                  <a:schemeClr val="tx1">
                    <a:lumMod val="65000"/>
                    <a:lumOff val="35000"/>
                  </a:schemeClr>
                </a:solidFill>
                <a:latin typeface="Segoe UI Semilight" panose="020B0402040204020203" pitchFamily="34" charset="0"/>
                <a:cs typeface="Segoe UI Semilight" panose="020B0402040204020203" pitchFamily="34" charset="0"/>
              </a:rPr>
              <a:t>. V posudzovaní. </a:t>
            </a:r>
            <a:endParaRPr lang="sk-SK" sz="1200" dirty="0">
              <a:solidFill>
                <a:schemeClr val="tx1">
                  <a:lumMod val="65000"/>
                  <a:lumOff val="35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2570486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23982"/>
          <a:stretch/>
        </p:blipFill>
        <p:spPr bwMode="auto">
          <a:xfrm>
            <a:off x="192227" y="1631731"/>
            <a:ext cx="10214582" cy="4908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BlokTextu 10"/>
          <p:cNvSpPr txBox="1"/>
          <p:nvPr/>
        </p:nvSpPr>
        <p:spPr>
          <a:xfrm>
            <a:off x="4702378" y="1293177"/>
            <a:ext cx="2066912" cy="338554"/>
          </a:xfrm>
          <a:prstGeom prst="rect">
            <a:avLst/>
          </a:prstGeom>
          <a:noFill/>
        </p:spPr>
        <p:txBody>
          <a:bodyPr wrap="none" rtlCol="0">
            <a:spAutoFit/>
          </a:bodyPr>
          <a:lstStyle/>
          <a:p>
            <a:r>
              <a:rPr lang="sk-SK" sz="1600" dirty="0" smtClean="0">
                <a:latin typeface="Segoe UI Semilight" panose="020B0402040204020203" pitchFamily="34" charset="0"/>
                <a:cs typeface="Segoe UI Semilight" panose="020B0402040204020203" pitchFamily="34" charset="0"/>
              </a:rPr>
              <a:t>Košice, širšie centrum</a:t>
            </a:r>
            <a:endParaRPr lang="sk-SK" sz="1600" dirty="0">
              <a:latin typeface="Segoe UI Semilight" panose="020B0402040204020203" pitchFamily="34" charset="0"/>
              <a:cs typeface="Segoe UI Semilight" panose="020B0402040204020203" pitchFamily="34" charset="0"/>
            </a:endParaRPr>
          </a:p>
        </p:txBody>
      </p:sp>
      <p:sp>
        <p:nvSpPr>
          <p:cNvPr id="12" name="Obdĺžnik 11"/>
          <p:cNvSpPr/>
          <p:nvPr/>
        </p:nvSpPr>
        <p:spPr>
          <a:xfrm>
            <a:off x="2731073" y="341278"/>
            <a:ext cx="6138702" cy="64633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sk-SK" dirty="0" smtClean="0">
                <a:solidFill>
                  <a:schemeClr val="tx1">
                    <a:lumMod val="75000"/>
                    <a:lumOff val="25000"/>
                  </a:schemeClr>
                </a:solidFill>
                <a:latin typeface="Segoe UI Semilight" panose="020B0402040204020203" pitchFamily="34" charset="0"/>
                <a:cs typeface="Segoe UI Semilight" panose="020B0402040204020203" pitchFamily="34" charset="0"/>
              </a:rPr>
              <a:t>Simulovaná teplota povrchu bez stromov a so stromami</a:t>
            </a:r>
          </a:p>
          <a:p>
            <a:r>
              <a:rPr lang="sk-SK" dirty="0" smtClean="0">
                <a:solidFill>
                  <a:schemeClr val="tx1">
                    <a:lumMod val="75000"/>
                    <a:lumOff val="25000"/>
                  </a:schemeClr>
                </a:solidFill>
                <a:latin typeface="Segoe UI Semilight" panose="020B0402040204020203" pitchFamily="34" charset="0"/>
                <a:cs typeface="Segoe UI Semilight" panose="020B0402040204020203" pitchFamily="34" charset="0"/>
              </a:rPr>
              <a:t>Bezoblačná obloha, bezvetrie, 30 jún o 11:20.</a:t>
            </a:r>
            <a:endParaRPr lang="sk-SK"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pic>
        <p:nvPicPr>
          <p:cNvPr id="13" name="Obrázok 12"/>
          <p:cNvPicPr>
            <a:picLocks noChangeAspect="1"/>
          </p:cNvPicPr>
          <p:nvPr/>
        </p:nvPicPr>
        <p:blipFill>
          <a:blip r:embed="rId3"/>
          <a:stretch>
            <a:fillRect/>
          </a:stretch>
        </p:blipFill>
        <p:spPr>
          <a:xfrm>
            <a:off x="667049" y="4119131"/>
            <a:ext cx="569669" cy="2307890"/>
          </a:xfrm>
          <a:prstGeom prst="rect">
            <a:avLst/>
          </a:prstGeom>
        </p:spPr>
      </p:pic>
      <p:sp>
        <p:nvSpPr>
          <p:cNvPr id="14" name="BlokTextu 13"/>
          <p:cNvSpPr txBox="1"/>
          <p:nvPr/>
        </p:nvSpPr>
        <p:spPr>
          <a:xfrm>
            <a:off x="951883" y="6146730"/>
            <a:ext cx="399468" cy="338554"/>
          </a:xfrm>
          <a:prstGeom prst="rect">
            <a:avLst/>
          </a:prstGeom>
          <a:solidFill>
            <a:schemeClr val="bg1"/>
          </a:solidFill>
        </p:spPr>
        <p:txBody>
          <a:bodyPr wrap="none" rtlCol="0">
            <a:spAutoFit/>
          </a:bodyPr>
          <a:lstStyle/>
          <a:p>
            <a:r>
              <a:rPr lang="sk-SK" sz="1600" dirty="0" smtClean="0">
                <a:latin typeface="Segoe UI Semilight" panose="020B0402040204020203" pitchFamily="34" charset="0"/>
                <a:cs typeface="Segoe UI Semilight" panose="020B0402040204020203" pitchFamily="34" charset="0"/>
              </a:rPr>
              <a:t>20</a:t>
            </a:r>
            <a:endParaRPr lang="sk-SK" sz="1600" dirty="0">
              <a:latin typeface="Segoe UI Semilight" panose="020B0402040204020203" pitchFamily="34" charset="0"/>
              <a:cs typeface="Segoe UI Semilight" panose="020B0402040204020203" pitchFamily="34" charset="0"/>
            </a:endParaRPr>
          </a:p>
        </p:txBody>
      </p:sp>
      <p:sp>
        <p:nvSpPr>
          <p:cNvPr id="15" name="BlokTextu 14"/>
          <p:cNvSpPr txBox="1"/>
          <p:nvPr/>
        </p:nvSpPr>
        <p:spPr>
          <a:xfrm>
            <a:off x="953140" y="4051496"/>
            <a:ext cx="601447" cy="338554"/>
          </a:xfrm>
          <a:prstGeom prst="rect">
            <a:avLst/>
          </a:prstGeom>
          <a:solidFill>
            <a:schemeClr val="bg1"/>
          </a:solidFill>
        </p:spPr>
        <p:txBody>
          <a:bodyPr wrap="none" rtlCol="0">
            <a:spAutoFit/>
          </a:bodyPr>
          <a:lstStyle/>
          <a:p>
            <a:r>
              <a:rPr lang="sk-SK" sz="1600" dirty="0" smtClean="0">
                <a:latin typeface="Segoe UI Semilight" panose="020B0402040204020203" pitchFamily="34" charset="0"/>
                <a:cs typeface="Segoe UI Semilight" panose="020B0402040204020203" pitchFamily="34" charset="0"/>
              </a:rPr>
              <a:t>70°C</a:t>
            </a:r>
            <a:endParaRPr lang="sk-SK" sz="1600" dirty="0">
              <a:latin typeface="Segoe UI Semilight" panose="020B0402040204020203" pitchFamily="34" charset="0"/>
              <a:cs typeface="Segoe UI Semilight" panose="020B0402040204020203" pitchFamily="34" charset="0"/>
            </a:endParaRPr>
          </a:p>
        </p:txBody>
      </p:sp>
      <p:sp>
        <p:nvSpPr>
          <p:cNvPr id="16" name="BlokTextu 15"/>
          <p:cNvSpPr txBox="1"/>
          <p:nvPr/>
        </p:nvSpPr>
        <p:spPr>
          <a:xfrm>
            <a:off x="951883" y="5593868"/>
            <a:ext cx="399468" cy="338554"/>
          </a:xfrm>
          <a:prstGeom prst="rect">
            <a:avLst/>
          </a:prstGeom>
          <a:solidFill>
            <a:schemeClr val="bg1"/>
          </a:solidFill>
        </p:spPr>
        <p:txBody>
          <a:bodyPr wrap="none" rtlCol="0">
            <a:spAutoFit/>
          </a:bodyPr>
          <a:lstStyle/>
          <a:p>
            <a:r>
              <a:rPr lang="sk-SK" sz="1600" dirty="0" smtClean="0">
                <a:latin typeface="Segoe UI Semilight" panose="020B0402040204020203" pitchFamily="34" charset="0"/>
                <a:cs typeface="Segoe UI Semilight" panose="020B0402040204020203" pitchFamily="34" charset="0"/>
              </a:rPr>
              <a:t>30</a:t>
            </a:r>
            <a:endParaRPr lang="sk-SK" sz="1600" dirty="0">
              <a:latin typeface="Segoe UI Semilight" panose="020B0402040204020203" pitchFamily="34" charset="0"/>
              <a:cs typeface="Segoe UI Semilight" panose="020B0402040204020203" pitchFamily="34" charset="0"/>
            </a:endParaRPr>
          </a:p>
        </p:txBody>
      </p:sp>
      <p:sp>
        <p:nvSpPr>
          <p:cNvPr id="17" name="BlokTextu 16"/>
          <p:cNvSpPr txBox="1"/>
          <p:nvPr/>
        </p:nvSpPr>
        <p:spPr>
          <a:xfrm>
            <a:off x="951883" y="5052790"/>
            <a:ext cx="404278" cy="338554"/>
          </a:xfrm>
          <a:prstGeom prst="rect">
            <a:avLst/>
          </a:prstGeom>
          <a:solidFill>
            <a:schemeClr val="bg1"/>
          </a:solidFill>
        </p:spPr>
        <p:txBody>
          <a:bodyPr wrap="none" rtlCol="0">
            <a:spAutoFit/>
          </a:bodyPr>
          <a:lstStyle/>
          <a:p>
            <a:r>
              <a:rPr lang="sk-SK" sz="1600" dirty="0" smtClean="0">
                <a:latin typeface="Segoe UI Semilight" panose="020B0402040204020203" pitchFamily="34" charset="0"/>
                <a:cs typeface="Segoe UI Semilight" panose="020B0402040204020203" pitchFamily="34" charset="0"/>
              </a:rPr>
              <a:t>40</a:t>
            </a:r>
            <a:endParaRPr lang="sk-SK" sz="1600" dirty="0">
              <a:latin typeface="Segoe UI Semilight" panose="020B0402040204020203" pitchFamily="34" charset="0"/>
              <a:cs typeface="Segoe UI Semilight" panose="020B0402040204020203" pitchFamily="34" charset="0"/>
            </a:endParaRPr>
          </a:p>
        </p:txBody>
      </p:sp>
      <p:sp>
        <p:nvSpPr>
          <p:cNvPr id="18" name="BlokTextu 17"/>
          <p:cNvSpPr txBox="1"/>
          <p:nvPr/>
        </p:nvSpPr>
        <p:spPr>
          <a:xfrm>
            <a:off x="951883" y="4591693"/>
            <a:ext cx="399468" cy="338554"/>
          </a:xfrm>
          <a:prstGeom prst="rect">
            <a:avLst/>
          </a:prstGeom>
          <a:solidFill>
            <a:schemeClr val="bg1"/>
          </a:solidFill>
        </p:spPr>
        <p:txBody>
          <a:bodyPr wrap="none" rtlCol="0">
            <a:spAutoFit/>
          </a:bodyPr>
          <a:lstStyle/>
          <a:p>
            <a:r>
              <a:rPr lang="sk-SK" sz="1600" dirty="0" smtClean="0">
                <a:latin typeface="Segoe UI Semilight" panose="020B0402040204020203" pitchFamily="34" charset="0"/>
                <a:cs typeface="Segoe UI Semilight" panose="020B0402040204020203" pitchFamily="34" charset="0"/>
              </a:rPr>
              <a:t>50</a:t>
            </a:r>
            <a:endParaRPr lang="sk-SK" sz="1600" dirty="0">
              <a:latin typeface="Segoe UI Semilight" panose="020B0402040204020203" pitchFamily="34" charset="0"/>
              <a:cs typeface="Segoe UI Semilight" panose="020B0402040204020203" pitchFamily="34" charset="0"/>
            </a:endParaRPr>
          </a:p>
        </p:txBody>
      </p:sp>
      <p:sp>
        <p:nvSpPr>
          <p:cNvPr id="3" name="Obdĺžnik 2"/>
          <p:cNvSpPr/>
          <p:nvPr/>
        </p:nvSpPr>
        <p:spPr>
          <a:xfrm>
            <a:off x="1351351" y="4299438"/>
            <a:ext cx="203236" cy="21858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0" name="Obrázok 1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9073661" y="86380"/>
            <a:ext cx="3004078" cy="749252"/>
          </a:xfrm>
          <a:prstGeom prst="rect">
            <a:avLst/>
          </a:prstGeom>
        </p:spPr>
      </p:pic>
    </p:spTree>
    <p:extLst>
      <p:ext uri="{BB962C8B-B14F-4D97-AF65-F5344CB8AC3E}">
        <p14:creationId xmlns:p14="http://schemas.microsoft.com/office/powerpoint/2010/main" val="20434892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Obrázok 3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04592" y="1143001"/>
            <a:ext cx="6805400" cy="539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Obrázok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9073661" y="86380"/>
            <a:ext cx="3004078" cy="749252"/>
          </a:xfrm>
          <a:prstGeom prst="rect">
            <a:avLst/>
          </a:prstGeom>
        </p:spPr>
      </p:pic>
      <p:sp>
        <p:nvSpPr>
          <p:cNvPr id="7" name="Obdĺžnik 6"/>
          <p:cNvSpPr/>
          <p:nvPr/>
        </p:nvSpPr>
        <p:spPr>
          <a:xfrm>
            <a:off x="102172" y="137840"/>
            <a:ext cx="8857189" cy="646331"/>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sk-SK" dirty="0" smtClean="0">
                <a:solidFill>
                  <a:schemeClr val="tx1">
                    <a:lumMod val="75000"/>
                    <a:lumOff val="25000"/>
                  </a:schemeClr>
                </a:solidFill>
                <a:latin typeface="Segoe UI Semilight" panose="020B0402040204020203" pitchFamily="34" charset="0"/>
                <a:cs typeface="Segoe UI Semilight" panose="020B0402040204020203" pitchFamily="34" charset="0"/>
              </a:rPr>
              <a:t>Porovnanie teploty povrchu meranej z družice </a:t>
            </a:r>
            <a:r>
              <a:rPr lang="sk-SK" dirty="0" err="1" smtClean="0">
                <a:solidFill>
                  <a:schemeClr val="tx1">
                    <a:lumMod val="75000"/>
                    <a:lumOff val="25000"/>
                  </a:schemeClr>
                </a:solidFill>
                <a:latin typeface="Segoe UI Semilight" panose="020B0402040204020203" pitchFamily="34" charset="0"/>
                <a:cs typeface="Segoe UI Semilight" panose="020B0402040204020203" pitchFamily="34" charset="0"/>
              </a:rPr>
              <a:t>Landsat</a:t>
            </a:r>
            <a:r>
              <a:rPr lang="sk-SK" dirty="0" smtClean="0">
                <a:solidFill>
                  <a:schemeClr val="tx1">
                    <a:lumMod val="75000"/>
                    <a:lumOff val="25000"/>
                  </a:schemeClr>
                </a:solidFill>
                <a:latin typeface="Segoe UI Semilight" panose="020B0402040204020203" pitchFamily="34" charset="0"/>
                <a:cs typeface="Segoe UI Semilight" panose="020B0402040204020203" pitchFamily="34" charset="0"/>
              </a:rPr>
              <a:t> 8 a simulovanej teplota povrchu</a:t>
            </a:r>
          </a:p>
          <a:p>
            <a:r>
              <a:rPr lang="sk-SK" dirty="0" smtClean="0">
                <a:solidFill>
                  <a:schemeClr val="tx1">
                    <a:lumMod val="75000"/>
                    <a:lumOff val="25000"/>
                  </a:schemeClr>
                </a:solidFill>
                <a:latin typeface="Segoe UI Semilight" panose="020B0402040204020203" pitchFamily="34" charset="0"/>
                <a:cs typeface="Segoe UI Semilight" panose="020B0402040204020203" pitchFamily="34" charset="0"/>
              </a:rPr>
              <a:t>Bezoblačná obloha, bezvetrie, 30 jún o 11:20.</a:t>
            </a:r>
            <a:endParaRPr lang="sk-SK"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8" name="Obdĺžnik 7"/>
          <p:cNvSpPr/>
          <p:nvPr/>
        </p:nvSpPr>
        <p:spPr>
          <a:xfrm>
            <a:off x="9223130" y="1290374"/>
            <a:ext cx="773723" cy="27699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sk-SK" sz="1200" dirty="0" smtClean="0">
                <a:solidFill>
                  <a:schemeClr val="tx1">
                    <a:lumMod val="75000"/>
                    <a:lumOff val="25000"/>
                  </a:schemeClr>
                </a:solidFill>
                <a:latin typeface="Segoe UI Semilight" panose="020B0402040204020203" pitchFamily="34" charset="0"/>
                <a:cs typeface="Segoe UI Semilight" panose="020B0402040204020203" pitchFamily="34" charset="0"/>
              </a:rPr>
              <a:t>družica</a:t>
            </a:r>
            <a:endParaRPr lang="sk-SK" sz="12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9" name="Obdĺžnik 8"/>
          <p:cNvSpPr/>
          <p:nvPr/>
        </p:nvSpPr>
        <p:spPr>
          <a:xfrm>
            <a:off x="3472961" y="1290375"/>
            <a:ext cx="931985" cy="27699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sk-SK" sz="1200" dirty="0" smtClean="0">
                <a:solidFill>
                  <a:schemeClr val="tx1">
                    <a:lumMod val="75000"/>
                    <a:lumOff val="25000"/>
                  </a:schemeClr>
                </a:solidFill>
                <a:latin typeface="Segoe UI Semilight" panose="020B0402040204020203" pitchFamily="34" charset="0"/>
                <a:cs typeface="Segoe UI Semilight" panose="020B0402040204020203" pitchFamily="34" charset="0"/>
              </a:rPr>
              <a:t>simulácia</a:t>
            </a:r>
            <a:endParaRPr lang="sk-SK" sz="12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10" name="Obdĺžnik 9"/>
          <p:cNvSpPr/>
          <p:nvPr/>
        </p:nvSpPr>
        <p:spPr>
          <a:xfrm>
            <a:off x="1993355" y="3975633"/>
            <a:ext cx="2121445" cy="27699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sk-SK" sz="1200" dirty="0">
                <a:solidFill>
                  <a:schemeClr val="tx1">
                    <a:lumMod val="75000"/>
                    <a:lumOff val="25000"/>
                  </a:schemeClr>
                </a:solidFill>
                <a:latin typeface="Segoe UI Semilight" panose="020B0402040204020203" pitchFamily="34" charset="0"/>
                <a:cs typeface="Segoe UI Semilight" panose="020B0402040204020203" pitchFamily="34" charset="0"/>
              </a:rPr>
              <a:t>r</a:t>
            </a:r>
            <a:r>
              <a:rPr lang="sk-SK" sz="1200" dirty="0" smtClean="0">
                <a:solidFill>
                  <a:schemeClr val="tx1">
                    <a:lumMod val="75000"/>
                    <a:lumOff val="25000"/>
                  </a:schemeClr>
                </a:solidFill>
                <a:latin typeface="Segoe UI Semilight" panose="020B0402040204020203" pitchFamily="34" charset="0"/>
                <a:cs typeface="Segoe UI Semilight" panose="020B0402040204020203" pitchFamily="34" charset="0"/>
              </a:rPr>
              <a:t>ozdiel = simulácia - družica</a:t>
            </a:r>
            <a:endParaRPr lang="sk-SK" sz="1200"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
        <p:nvSpPr>
          <p:cNvPr id="11" name="Obdĺžnik 10"/>
          <p:cNvSpPr/>
          <p:nvPr/>
        </p:nvSpPr>
        <p:spPr>
          <a:xfrm>
            <a:off x="9609991" y="3975632"/>
            <a:ext cx="1890347" cy="276999"/>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txBody>
          <a:bodyPr wrap="square">
            <a:spAutoFit/>
          </a:bodyPr>
          <a:lstStyle/>
          <a:p>
            <a:r>
              <a:rPr lang="sk-SK" sz="1200" b="1" dirty="0">
                <a:solidFill>
                  <a:schemeClr val="tx1">
                    <a:lumMod val="75000"/>
                    <a:lumOff val="25000"/>
                  </a:schemeClr>
                </a:solidFill>
                <a:latin typeface="Segoe UI Semilight" panose="020B0402040204020203" pitchFamily="34" charset="0"/>
                <a:cs typeface="Segoe UI Semilight" panose="020B0402040204020203" pitchFamily="34" charset="0"/>
              </a:rPr>
              <a:t>m</a:t>
            </a:r>
            <a:r>
              <a:rPr lang="sk-SK" sz="1200" b="1" dirty="0" smtClean="0">
                <a:solidFill>
                  <a:schemeClr val="tx1">
                    <a:lumMod val="75000"/>
                    <a:lumOff val="25000"/>
                  </a:schemeClr>
                </a:solidFill>
                <a:latin typeface="Segoe UI Semilight" panose="020B0402040204020203" pitchFamily="34" charset="0"/>
                <a:cs typeface="Segoe UI Semilight" panose="020B0402040204020203" pitchFamily="34" charset="0"/>
              </a:rPr>
              <a:t>iera zhody veľmi dobrá</a:t>
            </a:r>
            <a:endParaRPr lang="sk-SK" sz="1200" b="1" dirty="0">
              <a:solidFill>
                <a:schemeClr val="tx1">
                  <a:lumMod val="75000"/>
                  <a:lumOff val="25000"/>
                </a:schemeClr>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471101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7038" y="0"/>
            <a:ext cx="10515600" cy="1325563"/>
          </a:xfrm>
        </p:spPr>
        <p:txBody>
          <a:bodyPr/>
          <a:lstStyle/>
          <a:p>
            <a:r>
              <a:rPr lang="sk-SK" dirty="0" smtClean="0">
                <a:latin typeface="Segoe UI Semilight" panose="020B0402040204020203" pitchFamily="34" charset="0"/>
                <a:cs typeface="Segoe UI Semilight" panose="020B0402040204020203" pitchFamily="34" charset="0"/>
              </a:rPr>
              <a:t>Čo robiť s teplom v meste?</a:t>
            </a:r>
            <a:endParaRPr lang="sk-SK" dirty="0">
              <a:latin typeface="Segoe UI Semilight" panose="020B0402040204020203" pitchFamily="34" charset="0"/>
              <a:cs typeface="Segoe UI Semilight" panose="020B0402040204020203" pitchFamily="34" charset="0"/>
            </a:endParaRPr>
          </a:p>
        </p:txBody>
      </p:sp>
      <p:sp>
        <p:nvSpPr>
          <p:cNvPr id="3" name="Zástupný objekt pre obsah 2"/>
          <p:cNvSpPr>
            <a:spLocks noGrp="1"/>
          </p:cNvSpPr>
          <p:nvPr>
            <p:ph idx="1"/>
          </p:nvPr>
        </p:nvSpPr>
        <p:spPr>
          <a:xfrm>
            <a:off x="556847" y="1485899"/>
            <a:ext cx="5501054" cy="4119564"/>
          </a:xfrm>
        </p:spPr>
        <p:txBody>
          <a:bodyPr>
            <a:normAutofit/>
          </a:bodyPr>
          <a:lstStyle/>
          <a:p>
            <a:r>
              <a:rPr lang="sk-SK" sz="2000" dirty="0" smtClean="0">
                <a:latin typeface="Segoe UI Semilight" panose="020B0402040204020203" pitchFamily="34" charset="0"/>
                <a:cs typeface="Segoe UI Semilight" panose="020B0402040204020203" pitchFamily="34" charset="0"/>
              </a:rPr>
              <a:t>Vysádzať zeleň a budovať vodné plochy</a:t>
            </a:r>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7020" y="277485"/>
            <a:ext cx="4740883" cy="3174024"/>
          </a:xfrm>
          <a:prstGeom prst="rect">
            <a:avLst/>
          </a:prstGeom>
          <a:ln>
            <a:noFill/>
          </a:ln>
          <a:effectLst>
            <a:outerShdw blurRad="292100" dist="139700" dir="2700000" algn="tl" rotWithShape="0">
              <a:srgbClr val="333333">
                <a:alpha val="65000"/>
              </a:srgbClr>
            </a:outerShdw>
          </a:effectLst>
        </p:spPr>
      </p:pic>
      <p:pic>
        <p:nvPicPr>
          <p:cNvPr id="12" name="Obrázok 11"/>
          <p:cNvPicPr>
            <a:picLocks noChangeAspect="1"/>
          </p:cNvPicPr>
          <p:nvPr/>
        </p:nvPicPr>
        <p:blipFill>
          <a:blip r:embed="rId3"/>
          <a:stretch>
            <a:fillRect/>
          </a:stretch>
        </p:blipFill>
        <p:spPr>
          <a:xfrm>
            <a:off x="539991" y="2403431"/>
            <a:ext cx="5801853" cy="3865484"/>
          </a:xfrm>
          <a:prstGeom prst="rect">
            <a:avLst/>
          </a:prstGeom>
          <a:ln>
            <a:noFill/>
          </a:ln>
          <a:effectLst>
            <a:outerShdw blurRad="292100" dist="139700" dir="2700000" algn="tl" rotWithShape="0">
              <a:srgbClr val="333333">
                <a:alpha val="65000"/>
              </a:srgbClr>
            </a:outerShdw>
          </a:effectLst>
        </p:spPr>
      </p:pic>
      <p:pic>
        <p:nvPicPr>
          <p:cNvPr id="13" name="Obrázok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17020" y="3844619"/>
            <a:ext cx="4426189" cy="2655713"/>
          </a:xfrm>
          <a:prstGeom prst="rect">
            <a:avLst/>
          </a:prstGeom>
        </p:spPr>
      </p:pic>
    </p:spTree>
    <p:extLst>
      <p:ext uri="{BB962C8B-B14F-4D97-AF65-F5344CB8AC3E}">
        <p14:creationId xmlns:p14="http://schemas.microsoft.com/office/powerpoint/2010/main" val="40130731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ázok 10"/>
          <p:cNvPicPr>
            <a:picLocks noChangeAspect="1"/>
          </p:cNvPicPr>
          <p:nvPr/>
        </p:nvPicPr>
        <p:blipFill>
          <a:blip r:embed="rId2"/>
          <a:stretch>
            <a:fillRect/>
          </a:stretch>
        </p:blipFill>
        <p:spPr>
          <a:xfrm>
            <a:off x="3584334" y="2811462"/>
            <a:ext cx="7564312" cy="3854385"/>
          </a:xfrm>
          <a:prstGeom prst="rect">
            <a:avLst/>
          </a:prstGeom>
          <a:ln>
            <a:noFill/>
          </a:ln>
          <a:effectLst>
            <a:outerShdw blurRad="292100" dist="139700" dir="2700000" algn="tl" rotWithShape="0">
              <a:srgbClr val="333333">
                <a:alpha val="65000"/>
              </a:srgbClr>
            </a:outerShdw>
          </a:effectLst>
        </p:spPr>
      </p:pic>
      <p:sp>
        <p:nvSpPr>
          <p:cNvPr id="2" name="Nadpis 1"/>
          <p:cNvSpPr>
            <a:spLocks noGrp="1"/>
          </p:cNvSpPr>
          <p:nvPr>
            <p:ph type="title"/>
          </p:nvPr>
        </p:nvSpPr>
        <p:spPr>
          <a:xfrm>
            <a:off x="337038" y="0"/>
            <a:ext cx="10515600" cy="1325563"/>
          </a:xfrm>
        </p:spPr>
        <p:txBody>
          <a:bodyPr/>
          <a:lstStyle/>
          <a:p>
            <a:r>
              <a:rPr lang="sk-SK" dirty="0" smtClean="0">
                <a:latin typeface="Segoe UI Semilight" panose="020B0402040204020203" pitchFamily="34" charset="0"/>
                <a:cs typeface="Segoe UI Semilight" panose="020B0402040204020203" pitchFamily="34" charset="0"/>
              </a:rPr>
              <a:t>Čo robiť s teplom v meste?</a:t>
            </a:r>
            <a:endParaRPr lang="sk-SK" dirty="0">
              <a:latin typeface="Segoe UI Semilight" panose="020B0402040204020203" pitchFamily="34" charset="0"/>
              <a:cs typeface="Segoe UI Semilight" panose="020B0402040204020203" pitchFamily="34" charset="0"/>
            </a:endParaRPr>
          </a:p>
        </p:txBody>
      </p:sp>
      <p:sp>
        <p:nvSpPr>
          <p:cNvPr id="3" name="Zástupný objekt pre obsah 2"/>
          <p:cNvSpPr>
            <a:spLocks noGrp="1"/>
          </p:cNvSpPr>
          <p:nvPr>
            <p:ph idx="1"/>
          </p:nvPr>
        </p:nvSpPr>
        <p:spPr>
          <a:xfrm>
            <a:off x="556847" y="1485899"/>
            <a:ext cx="5501054" cy="4119564"/>
          </a:xfrm>
        </p:spPr>
        <p:txBody>
          <a:bodyPr>
            <a:normAutofit/>
          </a:bodyPr>
          <a:lstStyle/>
          <a:p>
            <a:r>
              <a:rPr lang="sk-SK" sz="2000" dirty="0" smtClean="0">
                <a:latin typeface="Segoe UI Semilight" panose="020B0402040204020203" pitchFamily="34" charset="0"/>
                <a:cs typeface="Segoe UI Semilight" panose="020B0402040204020203" pitchFamily="34" charset="0"/>
              </a:rPr>
              <a:t>Uprednostniť svetlé materiály pred tmavými</a:t>
            </a:r>
          </a:p>
          <a:p>
            <a:r>
              <a:rPr lang="sk-SK" sz="2000" dirty="0" smtClean="0">
                <a:latin typeface="Segoe UI Semilight" panose="020B0402040204020203" pitchFamily="34" charset="0"/>
                <a:cs typeface="Segoe UI Semilight" panose="020B0402040204020203" pitchFamily="34" charset="0"/>
              </a:rPr>
              <a:t>Zatepliť budovy</a:t>
            </a:r>
          </a:p>
          <a:p>
            <a:r>
              <a:rPr lang="sk-SK" sz="2000" dirty="0" smtClean="0">
                <a:latin typeface="Segoe UI Semilight" panose="020B0402040204020203" pitchFamily="34" charset="0"/>
                <a:cs typeface="Segoe UI Semilight" panose="020B0402040204020203" pitchFamily="34" charset="0"/>
              </a:rPr>
              <a:t>Minimalizovať klimatizovanie</a:t>
            </a:r>
          </a:p>
        </p:txBody>
      </p:sp>
      <p:pic>
        <p:nvPicPr>
          <p:cNvPr id="5" name="Obrázo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269" y="200096"/>
            <a:ext cx="4068750" cy="2411270"/>
          </a:xfrm>
          <a:prstGeom prst="rect">
            <a:avLst/>
          </a:prstGeom>
          <a:ln>
            <a:noFill/>
          </a:ln>
          <a:effectLst>
            <a:outerShdw blurRad="292100" dist="139700" dir="2700000" algn="tl" rotWithShape="0">
              <a:srgbClr val="333333">
                <a:alpha val="65000"/>
              </a:srgbClr>
            </a:outerShdw>
          </a:effectLst>
        </p:spPr>
      </p:pic>
      <p:pic>
        <p:nvPicPr>
          <p:cNvPr id="7" name="Obrázo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4270" y="2768310"/>
            <a:ext cx="4068750" cy="2420793"/>
          </a:xfrm>
          <a:prstGeom prst="rect">
            <a:avLst/>
          </a:prstGeom>
          <a:ln>
            <a:noFill/>
          </a:ln>
          <a:effectLst>
            <a:outerShdw blurRad="292100" dist="139700" dir="2700000" algn="tl" rotWithShape="0">
              <a:srgbClr val="333333">
                <a:alpha val="65000"/>
              </a:srgbClr>
            </a:outerShdw>
          </a:effectLst>
        </p:spPr>
      </p:pic>
      <p:pic>
        <p:nvPicPr>
          <p:cNvPr id="10" name="Obrázok 9"/>
          <p:cNvPicPr>
            <a:picLocks noChangeAspect="1"/>
          </p:cNvPicPr>
          <p:nvPr/>
        </p:nvPicPr>
        <p:blipFill>
          <a:blip r:embed="rId5"/>
          <a:stretch>
            <a:fillRect/>
          </a:stretch>
        </p:blipFill>
        <p:spPr>
          <a:xfrm>
            <a:off x="337038" y="3500161"/>
            <a:ext cx="4003434" cy="3002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9256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7038" y="0"/>
            <a:ext cx="10515600" cy="1325563"/>
          </a:xfrm>
        </p:spPr>
        <p:txBody>
          <a:bodyPr/>
          <a:lstStyle/>
          <a:p>
            <a:r>
              <a:rPr lang="sk-SK" dirty="0" smtClean="0">
                <a:latin typeface="Segoe UI Semilight" panose="020B0402040204020203" pitchFamily="34" charset="0"/>
                <a:cs typeface="Segoe UI Semilight" panose="020B0402040204020203" pitchFamily="34" charset="0"/>
              </a:rPr>
              <a:t>Čo robiť s teplom v meste?</a:t>
            </a:r>
            <a:endParaRPr lang="sk-SK" dirty="0">
              <a:latin typeface="Segoe UI Semilight" panose="020B0402040204020203" pitchFamily="34" charset="0"/>
              <a:cs typeface="Segoe UI Semilight" panose="020B0402040204020203" pitchFamily="34" charset="0"/>
            </a:endParaRPr>
          </a:p>
        </p:txBody>
      </p:sp>
      <p:sp>
        <p:nvSpPr>
          <p:cNvPr id="3" name="Zástupný objekt pre obsah 2"/>
          <p:cNvSpPr>
            <a:spLocks noGrp="1"/>
          </p:cNvSpPr>
          <p:nvPr>
            <p:ph idx="1"/>
          </p:nvPr>
        </p:nvSpPr>
        <p:spPr>
          <a:xfrm>
            <a:off x="556847" y="1485899"/>
            <a:ext cx="5501054" cy="4119564"/>
          </a:xfrm>
        </p:spPr>
        <p:txBody>
          <a:bodyPr>
            <a:normAutofit/>
          </a:bodyPr>
          <a:lstStyle/>
          <a:p>
            <a:r>
              <a:rPr lang="sk-SK" sz="2000" dirty="0" smtClean="0">
                <a:latin typeface="Segoe UI Semilight" panose="020B0402040204020203" pitchFamily="34" charset="0"/>
                <a:cs typeface="Segoe UI Semilight" panose="020B0402040204020203" pitchFamily="34" charset="0"/>
              </a:rPr>
              <a:t>Využívať verejnú dopravu a bicykle</a:t>
            </a:r>
            <a:endParaRPr lang="sk-SK" sz="2000" dirty="0">
              <a:latin typeface="Segoe UI Semilight" panose="020B0402040204020203" pitchFamily="34" charset="0"/>
              <a:cs typeface="Segoe UI Semilight" panose="020B0402040204020203" pitchFamily="34" charset="0"/>
            </a:endParaRPr>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746" y="2435836"/>
            <a:ext cx="4226169" cy="3169627"/>
          </a:xfrm>
          <a:prstGeom prst="rect">
            <a:avLst/>
          </a:prstGeom>
          <a:ln>
            <a:noFill/>
          </a:ln>
          <a:effectLst>
            <a:outerShdw blurRad="292100" dist="139700" dir="2700000" algn="tl" rotWithShape="0">
              <a:srgbClr val="333333">
                <a:alpha val="65000"/>
              </a:srgbClr>
            </a:outerShdw>
          </a:effectLst>
        </p:spPr>
      </p:pic>
      <p:pic>
        <p:nvPicPr>
          <p:cNvPr id="6" name="Obrázo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412" y="2435836"/>
            <a:ext cx="4534787" cy="3169627"/>
          </a:xfrm>
          <a:prstGeom prst="rect">
            <a:avLst/>
          </a:prstGeom>
        </p:spPr>
      </p:pic>
    </p:spTree>
    <p:extLst>
      <p:ext uri="{BB962C8B-B14F-4D97-AF65-F5344CB8AC3E}">
        <p14:creationId xmlns:p14="http://schemas.microsoft.com/office/powerpoint/2010/main" val="8079185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7038" y="0"/>
            <a:ext cx="10515600" cy="1325563"/>
          </a:xfrm>
        </p:spPr>
        <p:txBody>
          <a:bodyPr/>
          <a:lstStyle/>
          <a:p>
            <a:r>
              <a:rPr lang="sk-SK" dirty="0" smtClean="0">
                <a:latin typeface="Segoe UI Semilight" panose="020B0402040204020203" pitchFamily="34" charset="0"/>
                <a:cs typeface="Segoe UI Semilight" panose="020B0402040204020203" pitchFamily="34" charset="0"/>
              </a:rPr>
              <a:t>Zhrnutie</a:t>
            </a:r>
            <a:endParaRPr lang="sk-SK" dirty="0">
              <a:latin typeface="Segoe UI Semilight" panose="020B0402040204020203" pitchFamily="34" charset="0"/>
              <a:cs typeface="Segoe UI Semilight" panose="020B0402040204020203" pitchFamily="34" charset="0"/>
            </a:endParaRPr>
          </a:p>
        </p:txBody>
      </p:sp>
      <p:sp>
        <p:nvSpPr>
          <p:cNvPr id="3" name="Zástupný objekt pre obsah 2"/>
          <p:cNvSpPr>
            <a:spLocks noGrp="1"/>
          </p:cNvSpPr>
          <p:nvPr>
            <p:ph idx="1"/>
          </p:nvPr>
        </p:nvSpPr>
        <p:spPr>
          <a:xfrm>
            <a:off x="556847" y="1485899"/>
            <a:ext cx="6696807" cy="4119564"/>
          </a:xfrm>
        </p:spPr>
        <p:txBody>
          <a:bodyPr>
            <a:normAutofit/>
          </a:bodyPr>
          <a:lstStyle/>
          <a:p>
            <a:pPr>
              <a:lnSpc>
                <a:spcPct val="100000"/>
              </a:lnSpc>
              <a:spcBef>
                <a:spcPts val="600"/>
              </a:spcBef>
              <a:spcAft>
                <a:spcPts val="600"/>
              </a:spcAft>
            </a:pPr>
            <a:r>
              <a:rPr lang="sk-SK" sz="2400" dirty="0" smtClean="0">
                <a:latin typeface="Segoe UI Semilight" panose="020B0402040204020203" pitchFamily="34" charset="0"/>
                <a:cs typeface="Segoe UI Semilight" panose="020B0402040204020203" pitchFamily="34" charset="0"/>
              </a:rPr>
              <a:t>Mestské prostredie sa ľahko prehrieva.</a:t>
            </a:r>
          </a:p>
          <a:p>
            <a:pPr>
              <a:lnSpc>
                <a:spcPct val="100000"/>
              </a:lnSpc>
              <a:spcBef>
                <a:spcPts val="600"/>
              </a:spcBef>
              <a:spcAft>
                <a:spcPts val="600"/>
              </a:spcAft>
            </a:pPr>
            <a:r>
              <a:rPr lang="sk-SK" sz="2400" dirty="0" smtClean="0">
                <a:latin typeface="Segoe UI Semilight" panose="020B0402040204020203" pitchFamily="34" charset="0"/>
                <a:cs typeface="Segoe UI Semilight" panose="020B0402040204020203" pitchFamily="34" charset="0"/>
              </a:rPr>
              <a:t>Teplotu povrchu monitorujú družice a tak dokážeme prehrievanie skúmať.</a:t>
            </a:r>
          </a:p>
          <a:p>
            <a:pPr>
              <a:lnSpc>
                <a:spcPct val="100000"/>
              </a:lnSpc>
              <a:spcBef>
                <a:spcPts val="600"/>
              </a:spcBef>
              <a:spcAft>
                <a:spcPts val="600"/>
              </a:spcAft>
            </a:pPr>
            <a:r>
              <a:rPr lang="sk-SK" sz="2400" dirty="0" smtClean="0">
                <a:latin typeface="Segoe UI Semilight" panose="020B0402040204020203" pitchFamily="34" charset="0"/>
                <a:cs typeface="Segoe UI Semilight" panose="020B0402040204020203" pitchFamily="34" charset="0"/>
              </a:rPr>
              <a:t>V geografickom informačnom systéme vieme teplotu aj namodelovať.</a:t>
            </a:r>
          </a:p>
          <a:p>
            <a:pPr>
              <a:lnSpc>
                <a:spcPct val="100000"/>
              </a:lnSpc>
              <a:spcBef>
                <a:spcPts val="600"/>
              </a:spcBef>
              <a:spcAft>
                <a:spcPts val="600"/>
              </a:spcAft>
            </a:pPr>
            <a:r>
              <a:rPr lang="sk-SK" sz="2400" dirty="0" smtClean="0">
                <a:latin typeface="Segoe UI Semilight" panose="020B0402040204020203" pitchFamily="34" charset="0"/>
                <a:cs typeface="Segoe UI Semilight" panose="020B0402040204020203" pitchFamily="34" charset="0"/>
              </a:rPr>
              <a:t>Zmierniť horúčavy v meste dokáže najmä zeleň.</a:t>
            </a:r>
          </a:p>
          <a:p>
            <a:pPr>
              <a:lnSpc>
                <a:spcPct val="100000"/>
              </a:lnSpc>
              <a:spcBef>
                <a:spcPts val="600"/>
              </a:spcBef>
              <a:spcAft>
                <a:spcPts val="600"/>
              </a:spcAft>
            </a:pPr>
            <a:r>
              <a:rPr lang="sk-SK" sz="2400" dirty="0" smtClean="0">
                <a:latin typeface="Segoe UI Semilight" panose="020B0402040204020203" pitchFamily="34" charset="0"/>
                <a:cs typeface="Segoe UI Semilight" panose="020B0402040204020203" pitchFamily="34" charset="0"/>
              </a:rPr>
              <a:t>Preto potrebujeme zeleň chrániť a vysádzať.</a:t>
            </a:r>
          </a:p>
        </p:txBody>
      </p:sp>
      <p:pic>
        <p:nvPicPr>
          <p:cNvPr id="8" name="Picture 2" descr="Výsledok vyh&amp;lcaron;adávania obrázkov pre dopyt city sun light buildings vegetation">
            <a:extLst>
              <a:ext uri="{FF2B5EF4-FFF2-40B4-BE49-F238E27FC236}">
                <a16:creationId xmlns:a16="http://schemas.microsoft.com/office/drawing/2014/main" id="{921E723F-56B9-4801-B9EB-28B041FAE4A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0660" r="13072" b="-1"/>
          <a:stretch/>
        </p:blipFill>
        <p:spPr bwMode="auto">
          <a:xfrm>
            <a:off x="8173107" y="2233246"/>
            <a:ext cx="4018918" cy="4624754"/>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7132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a:extLst>
              <a:ext uri="{FF2B5EF4-FFF2-40B4-BE49-F238E27FC236}">
                <a16:creationId xmlns:a16="http://schemas.microsoft.com/office/drawing/2014/main" id="{9EDFBE74-74B7-40A4-895C-BE8AEED9769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l="18764" r="32355" b="1"/>
          <a:stretch/>
        </p:blipFill>
        <p:spPr>
          <a:xfrm>
            <a:off x="6893342"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
        <p:nvSpPr>
          <p:cNvPr id="2" name="Nadpis 1"/>
          <p:cNvSpPr>
            <a:spLocks noGrp="1"/>
          </p:cNvSpPr>
          <p:nvPr>
            <p:ph type="ctrTitle"/>
          </p:nvPr>
        </p:nvSpPr>
        <p:spPr>
          <a:xfrm>
            <a:off x="-210013" y="1753575"/>
            <a:ext cx="6893369" cy="1555312"/>
          </a:xfrm>
        </p:spPr>
        <p:txBody>
          <a:bodyPr>
            <a:normAutofit/>
          </a:bodyPr>
          <a:lstStyle/>
          <a:p>
            <a:pPr algn="r"/>
            <a:r>
              <a:rPr lang="sk-SK" sz="3600" b="1" dirty="0" smtClean="0">
                <a:solidFill>
                  <a:schemeClr val="accent4">
                    <a:lumMod val="75000"/>
                  </a:schemeClr>
                </a:solidFill>
                <a:latin typeface="Segoe UI Semilight" panose="020B0402040204020203" pitchFamily="34" charset="0"/>
                <a:cs typeface="Segoe UI Semilight" panose="020B0402040204020203" pitchFamily="34" charset="0"/>
              </a:rPr>
              <a:t>Ďakujem za pozornosť!</a:t>
            </a:r>
            <a:endParaRPr lang="sk-SK" sz="4400" dirty="0">
              <a:solidFill>
                <a:schemeClr val="accent4">
                  <a:lumMod val="75000"/>
                </a:schemeClr>
              </a:solidFill>
              <a:latin typeface="Segoe UI Semilight" panose="020B0402040204020203" pitchFamily="34" charset="0"/>
              <a:cs typeface="Segoe UI Semilight" panose="020B0402040204020203" pitchFamily="34" charset="0"/>
            </a:endParaRPr>
          </a:p>
        </p:txBody>
      </p:sp>
      <p:pic>
        <p:nvPicPr>
          <p:cNvPr id="13" name="Obrázok 1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2047774" y="4409609"/>
            <a:ext cx="4706894" cy="1173955"/>
          </a:xfrm>
          <a:prstGeom prst="rect">
            <a:avLst/>
          </a:prstGeom>
        </p:spPr>
      </p:pic>
      <p:pic>
        <p:nvPicPr>
          <p:cNvPr id="7" name="Obrázok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80151" y="212054"/>
            <a:ext cx="3377449" cy="1524484"/>
          </a:xfrm>
          <a:prstGeom prst="round2DiagRect">
            <a:avLst>
              <a:gd name="adj1" fmla="val 0"/>
              <a:gd name="adj2" fmla="val 37885"/>
            </a:avLst>
          </a:prstGeom>
          <a:ln w="88900" cap="sq">
            <a:solidFill>
              <a:srgbClr val="FFFFFF"/>
            </a:solidFill>
            <a:miter lim="800000"/>
          </a:ln>
          <a:effectLst>
            <a:outerShdw blurRad="254000" algn="tl" rotWithShape="0">
              <a:srgbClr val="000000">
                <a:alpha val="43000"/>
              </a:srgbClr>
            </a:outerShdw>
          </a:effectLst>
        </p:spPr>
      </p:pic>
      <p:pic>
        <p:nvPicPr>
          <p:cNvPr id="4" name="Picture 31">
            <a:extLst>
              <a:ext uri="{FF2B5EF4-FFF2-40B4-BE49-F238E27FC236}">
                <a16:creationId xmlns:a16="http://schemas.microsoft.com/office/drawing/2014/main" id="{6CEA45C6-10C8-4C3E-AA0E-7D0F140B101A}"/>
              </a:ext>
            </a:extLst>
          </p:cNvPr>
          <p:cNvPicPr>
            <a:picLocks noChangeArrowheads="1"/>
          </p:cNvPicPr>
          <p:nvPr/>
        </p:nvPicPr>
        <p:blipFill>
          <a:blip r:embed="rId7" cstate="screen">
            <a:clrChange>
              <a:clrFrom>
                <a:srgbClr val="CCCCCC"/>
              </a:clrFrom>
              <a:clrTo>
                <a:srgbClr val="CCCCCC">
                  <a:alpha val="0"/>
                </a:srgbClr>
              </a:clrTo>
            </a:clrChange>
            <a:extLst>
              <a:ext uri="{28A0092B-C50C-407E-A947-70E740481C1C}">
                <a14:useLocalDpi xmlns:a14="http://schemas.microsoft.com/office/drawing/2010/main"/>
              </a:ext>
            </a:extLst>
          </a:blip>
          <a:srcRect/>
          <a:stretch>
            <a:fillRect/>
          </a:stretch>
        </p:blipFill>
        <p:spPr bwMode="auto">
          <a:xfrm>
            <a:off x="162800" y="4815443"/>
            <a:ext cx="1956285" cy="1825627"/>
          </a:xfrm>
          <a:prstGeom prst="rect">
            <a:avLst/>
          </a:prstGeom>
          <a:noFill/>
          <a:ln>
            <a:noFill/>
          </a:ln>
          <a:extLst/>
        </p:spPr>
      </p:pic>
      <p:sp>
        <p:nvSpPr>
          <p:cNvPr id="8" name="Podnadpis 2"/>
          <p:cNvSpPr txBox="1">
            <a:spLocks/>
          </p:cNvSpPr>
          <p:nvPr/>
        </p:nvSpPr>
        <p:spPr>
          <a:xfrm>
            <a:off x="1229964" y="3527464"/>
            <a:ext cx="5453392" cy="152421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sk-SK" dirty="0" smtClean="0">
                <a:solidFill>
                  <a:schemeClr val="accent1">
                    <a:lumMod val="50000"/>
                  </a:schemeClr>
                </a:solidFill>
                <a:latin typeface="Segoe UI Semilight" panose="020B0402040204020203" pitchFamily="34" charset="0"/>
                <a:cs typeface="Segoe UI Semilight" panose="020B0402040204020203" pitchFamily="34" charset="0"/>
              </a:rPr>
              <a:t>michal.gallay@upjs.sk</a:t>
            </a:r>
          </a:p>
          <a:p>
            <a:pPr algn="r"/>
            <a:r>
              <a:rPr lang="sk-SK" dirty="0" smtClean="0">
                <a:solidFill>
                  <a:schemeClr val="accent1">
                    <a:lumMod val="50000"/>
                  </a:schemeClr>
                </a:solidFill>
                <a:latin typeface="Segoe UI Semilight" panose="020B0402040204020203" pitchFamily="34" charset="0"/>
                <a:cs typeface="Segoe UI Semilight" panose="020B0402040204020203" pitchFamily="34" charset="0"/>
              </a:rPr>
              <a:t>https://geografia.science.upjs.sk/</a:t>
            </a:r>
            <a:endParaRPr lang="sk-SK" dirty="0">
              <a:solidFill>
                <a:schemeClr val="accent1">
                  <a:lumMod val="50000"/>
                </a:schemeClr>
              </a:solidFill>
              <a:latin typeface="Segoe UI Semilight" panose="020B0402040204020203" pitchFamily="34" charset="0"/>
              <a:cs typeface="Segoe UI Semilight" panose="020B0402040204020203" pitchFamily="34" charset="0"/>
            </a:endParaRPr>
          </a:p>
        </p:txBody>
      </p:sp>
      <p:sp>
        <p:nvSpPr>
          <p:cNvPr id="9" name="Obdĺžnik 8"/>
          <p:cNvSpPr/>
          <p:nvPr/>
        </p:nvSpPr>
        <p:spPr>
          <a:xfrm>
            <a:off x="3657600" y="2161899"/>
            <a:ext cx="3004540" cy="369332"/>
          </a:xfrm>
          <a:prstGeom prst="rect">
            <a:avLst/>
          </a:prstGeom>
        </p:spPr>
        <p:txBody>
          <a:bodyPr wrap="none">
            <a:spAutoFit/>
          </a:bodyPr>
          <a:lstStyle/>
          <a:p>
            <a:r>
              <a:rPr lang="sk-SK" b="1" dirty="0">
                <a:solidFill>
                  <a:schemeClr val="accent4">
                    <a:lumMod val="75000"/>
                  </a:schemeClr>
                </a:solidFill>
                <a:latin typeface="Segoe UI Semilight" panose="020B0402040204020203" pitchFamily="34" charset="0"/>
                <a:cs typeface="Segoe UI Semilight" panose="020B0402040204020203" pitchFamily="34" charset="0"/>
              </a:rPr>
              <a:t>Košický mestský ostrov tepla</a:t>
            </a:r>
            <a:endParaRPr lang="sk-SK" dirty="0"/>
          </a:p>
        </p:txBody>
      </p:sp>
      <p:pic>
        <p:nvPicPr>
          <p:cNvPr id="11" name="Obrázok 10"/>
          <p:cNvPicPr>
            <a:picLocks noChangeAspect="1"/>
          </p:cNvPicPr>
          <p:nvPr/>
        </p:nvPicPr>
        <p:blipFill>
          <a:blip r:embed="rId8"/>
          <a:stretch>
            <a:fillRect/>
          </a:stretch>
        </p:blipFill>
        <p:spPr>
          <a:xfrm>
            <a:off x="2335293" y="5543496"/>
            <a:ext cx="1203204" cy="1203204"/>
          </a:xfrm>
          <a:prstGeom prst="rect">
            <a:avLst/>
          </a:prstGeom>
        </p:spPr>
      </p:pic>
    </p:spTree>
    <p:extLst>
      <p:ext uri="{BB962C8B-B14F-4D97-AF65-F5344CB8AC3E}">
        <p14:creationId xmlns:p14="http://schemas.microsoft.com/office/powerpoint/2010/main" val="39656466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 name="Obrázok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62084" y="-9832"/>
            <a:ext cx="6867832" cy="6867832"/>
          </a:xfrm>
          <a:prstGeom prst="rect">
            <a:avLst/>
          </a:prstGeom>
        </p:spPr>
      </p:pic>
      <p:sp>
        <p:nvSpPr>
          <p:cNvPr id="8" name="Obdĺžnik 7"/>
          <p:cNvSpPr/>
          <p:nvPr/>
        </p:nvSpPr>
        <p:spPr>
          <a:xfrm>
            <a:off x="10827854" y="6324895"/>
            <a:ext cx="1051891" cy="369332"/>
          </a:xfrm>
          <a:prstGeom prst="rect">
            <a:avLst/>
          </a:prstGeom>
        </p:spPr>
        <p:txBody>
          <a:bodyPr wrap="none">
            <a:spAutoFit/>
          </a:bodyPr>
          <a:lstStyle/>
          <a:p>
            <a:r>
              <a:rPr lang="sk-SK" dirty="0" smtClean="0">
                <a:solidFill>
                  <a:schemeClr val="bg1"/>
                </a:solidFill>
                <a:latin typeface="Segoe UI Light" panose="020B0502040204020203" pitchFamily="34" charset="0"/>
                <a:cs typeface="Segoe UI Light" panose="020B0502040204020203" pitchFamily="34" charset="0"/>
              </a:rPr>
              <a:t>(c) NASA</a:t>
            </a:r>
            <a:endParaRPr lang="sk-SK"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962982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ok 6"/>
          <p:cNvPicPr>
            <a:picLocks noChangeAspect="1"/>
          </p:cNvPicPr>
          <p:nvPr/>
        </p:nvPicPr>
        <p:blipFill rotWithShape="1">
          <a:blip r:embed="rId2"/>
          <a:srcRect l="886" t="1173" r="50197" b="10158"/>
          <a:stretch/>
        </p:blipFill>
        <p:spPr>
          <a:xfrm>
            <a:off x="1318845" y="1767253"/>
            <a:ext cx="4149969" cy="4739055"/>
          </a:xfrm>
          <a:prstGeom prst="rect">
            <a:avLst/>
          </a:prstGeom>
        </p:spPr>
      </p:pic>
      <p:sp>
        <p:nvSpPr>
          <p:cNvPr id="3" name="BlokTextu 2"/>
          <p:cNvSpPr txBox="1"/>
          <p:nvPr/>
        </p:nvSpPr>
        <p:spPr>
          <a:xfrm>
            <a:off x="1135935" y="430824"/>
            <a:ext cx="4515788" cy="584775"/>
          </a:xfrm>
          <a:prstGeom prst="rect">
            <a:avLst/>
          </a:prstGeom>
          <a:noFill/>
        </p:spPr>
        <p:txBody>
          <a:bodyPr wrap="none" rtlCol="0">
            <a:spAutoFit/>
          </a:bodyPr>
          <a:lstStyle/>
          <a:p>
            <a:r>
              <a:rPr lang="sk-SK" sz="3200" dirty="0" smtClean="0">
                <a:latin typeface="Segoe UI Semilight" panose="020B0402040204020203" pitchFamily="34" charset="0"/>
                <a:cs typeface="Segoe UI Semilight" panose="020B0402040204020203" pitchFamily="34" charset="0"/>
              </a:rPr>
              <a:t>Diaľkový prieskum Zeme</a:t>
            </a:r>
            <a:endParaRPr lang="sk-SK" sz="3200" dirty="0">
              <a:latin typeface="Segoe UI Semilight" panose="020B0402040204020203" pitchFamily="34" charset="0"/>
              <a:cs typeface="Segoe UI Semilight" panose="020B0402040204020203" pitchFamily="34" charset="0"/>
            </a:endParaRPr>
          </a:p>
        </p:txBody>
      </p:sp>
      <p:pic>
        <p:nvPicPr>
          <p:cNvPr id="5" name="Obrázok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17034" y="2576145"/>
            <a:ext cx="5225814" cy="3437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154833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p:cNvSpPr/>
          <p:nvPr/>
        </p:nvSpPr>
        <p:spPr>
          <a:xfrm>
            <a:off x="0" y="6473371"/>
            <a:ext cx="12192000" cy="3846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6" name="Obrázok 5"/>
          <p:cNvPicPr>
            <a:picLocks noChangeAspect="1"/>
          </p:cNvPicPr>
          <p:nvPr/>
        </p:nvPicPr>
        <p:blipFill>
          <a:blip r:embed="rId2"/>
          <a:stretch>
            <a:fillRect/>
          </a:stretch>
        </p:blipFill>
        <p:spPr>
          <a:xfrm>
            <a:off x="-1" y="0"/>
            <a:ext cx="12191261" cy="6618514"/>
          </a:xfrm>
          <a:prstGeom prst="rect">
            <a:avLst/>
          </a:prstGeom>
        </p:spPr>
      </p:pic>
      <p:sp>
        <p:nvSpPr>
          <p:cNvPr id="8" name="BlokTextu 7"/>
          <p:cNvSpPr txBox="1"/>
          <p:nvPr/>
        </p:nvSpPr>
        <p:spPr>
          <a:xfrm>
            <a:off x="9231087" y="6368925"/>
            <a:ext cx="2645724" cy="369332"/>
          </a:xfrm>
          <a:prstGeom prst="rect">
            <a:avLst/>
          </a:prstGeom>
          <a:noFill/>
        </p:spPr>
        <p:txBody>
          <a:bodyPr wrap="none" rtlCol="0">
            <a:spAutoFit/>
          </a:bodyPr>
          <a:lstStyle/>
          <a:p>
            <a:r>
              <a:rPr lang="sk-SK" dirty="0" smtClean="0">
                <a:solidFill>
                  <a:schemeClr val="tx1">
                    <a:lumMod val="50000"/>
                    <a:lumOff val="50000"/>
                  </a:schemeClr>
                </a:solidFill>
              </a:rPr>
              <a:t>http://earthnullschool.net</a:t>
            </a:r>
            <a:endParaRPr lang="sk-SK" dirty="0">
              <a:solidFill>
                <a:schemeClr val="tx1">
                  <a:lumMod val="50000"/>
                  <a:lumOff val="50000"/>
                </a:schemeClr>
              </a:solidFill>
            </a:endParaRPr>
          </a:p>
        </p:txBody>
      </p:sp>
    </p:spTree>
    <p:extLst>
      <p:ext uri="{BB962C8B-B14F-4D97-AF65-F5344CB8AC3E}">
        <p14:creationId xmlns:p14="http://schemas.microsoft.com/office/powerpoint/2010/main" val="16451569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dĺžnik 4"/>
          <p:cNvSpPr/>
          <p:nvPr/>
        </p:nvSpPr>
        <p:spPr>
          <a:xfrm>
            <a:off x="0" y="6473371"/>
            <a:ext cx="12192000" cy="38462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6" name="Obrázok 5"/>
          <p:cNvPicPr>
            <a:picLocks noChangeAspect="1"/>
          </p:cNvPicPr>
          <p:nvPr/>
        </p:nvPicPr>
        <p:blipFill>
          <a:blip r:embed="rId2"/>
          <a:stretch>
            <a:fillRect/>
          </a:stretch>
        </p:blipFill>
        <p:spPr>
          <a:xfrm>
            <a:off x="-1" y="0"/>
            <a:ext cx="12191261" cy="6618514"/>
          </a:xfrm>
          <a:prstGeom prst="rect">
            <a:avLst/>
          </a:prstGeom>
        </p:spPr>
      </p:pic>
      <p:pic>
        <p:nvPicPr>
          <p:cNvPr id="7" name="Obrázok 6"/>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888062" y="580572"/>
            <a:ext cx="6240230" cy="39001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BlokTextu 1"/>
          <p:cNvSpPr txBox="1"/>
          <p:nvPr/>
        </p:nvSpPr>
        <p:spPr>
          <a:xfrm>
            <a:off x="1392610" y="740229"/>
            <a:ext cx="5206105" cy="400110"/>
          </a:xfrm>
          <a:prstGeom prst="rect">
            <a:avLst/>
          </a:prstGeom>
          <a:noFill/>
        </p:spPr>
        <p:txBody>
          <a:bodyPr wrap="none" rtlCol="0">
            <a:spAutoFit/>
          </a:bodyPr>
          <a:lstStyle/>
          <a:p>
            <a:r>
              <a:rPr lang="sk-SK" sz="2000" b="1" dirty="0" err="1" smtClean="0">
                <a:solidFill>
                  <a:schemeClr val="bg2">
                    <a:lumMod val="50000"/>
                  </a:schemeClr>
                </a:solidFill>
                <a:latin typeface="Segoe UI Semilight" panose="020B0402040204020203" pitchFamily="34" charset="0"/>
                <a:cs typeface="Segoe UI Semilight" panose="020B0402040204020203" pitchFamily="34" charset="0"/>
              </a:rPr>
              <a:t>Doha</a:t>
            </a:r>
            <a:r>
              <a:rPr lang="sk-SK" sz="2000" b="1" dirty="0" smtClean="0">
                <a:solidFill>
                  <a:schemeClr val="bg2">
                    <a:lumMod val="50000"/>
                  </a:schemeClr>
                </a:solidFill>
                <a:latin typeface="Segoe UI Semilight" panose="020B0402040204020203" pitchFamily="34" charset="0"/>
                <a:cs typeface="Segoe UI Semilight" panose="020B0402040204020203" pitchFamily="34" charset="0"/>
              </a:rPr>
              <a:t>, Katar, Majstrovstvá sveta v atletike 2019</a:t>
            </a:r>
            <a:endParaRPr lang="sk-SK" sz="2000" b="1" dirty="0">
              <a:solidFill>
                <a:schemeClr val="bg2">
                  <a:lumMod val="50000"/>
                </a:schemeClr>
              </a:solidFill>
              <a:latin typeface="Segoe UI Semilight" panose="020B0402040204020203" pitchFamily="34" charset="0"/>
              <a:cs typeface="Segoe UI Semilight" panose="020B0402040204020203" pitchFamily="34" charset="0"/>
            </a:endParaRPr>
          </a:p>
        </p:txBody>
      </p:sp>
      <p:sp>
        <p:nvSpPr>
          <p:cNvPr id="8" name="BlokTextu 7"/>
          <p:cNvSpPr txBox="1"/>
          <p:nvPr/>
        </p:nvSpPr>
        <p:spPr>
          <a:xfrm>
            <a:off x="1146180" y="5550739"/>
            <a:ext cx="1928733" cy="400110"/>
          </a:xfrm>
          <a:prstGeom prst="rect">
            <a:avLst/>
          </a:prstGeom>
          <a:noFill/>
        </p:spPr>
        <p:txBody>
          <a:bodyPr wrap="none" rtlCol="0">
            <a:spAutoFit/>
          </a:bodyPr>
          <a:lstStyle/>
          <a:p>
            <a:r>
              <a:rPr lang="sk-SK" sz="2000" b="1" dirty="0" smtClean="0">
                <a:solidFill>
                  <a:schemeClr val="bg1">
                    <a:lumMod val="95000"/>
                  </a:schemeClr>
                </a:solidFill>
                <a:latin typeface="Segoe UI Semilight" panose="020B0402040204020203" pitchFamily="34" charset="0"/>
                <a:cs typeface="Segoe UI Semilight" panose="020B0402040204020203" pitchFamily="34" charset="0"/>
              </a:rPr>
              <a:t>24:00, 26.9.2019</a:t>
            </a:r>
            <a:endParaRPr lang="sk-SK" sz="2000" b="1" dirty="0">
              <a:solidFill>
                <a:schemeClr val="bg1">
                  <a:lumMod val="95000"/>
                </a:schemeClr>
              </a:solidFill>
              <a:latin typeface="Segoe UI Semilight" panose="020B0402040204020203" pitchFamily="34" charset="0"/>
              <a:cs typeface="Segoe UI Semilight" panose="020B0402040204020203" pitchFamily="34" charset="0"/>
            </a:endParaRPr>
          </a:p>
        </p:txBody>
      </p:sp>
      <p:sp>
        <p:nvSpPr>
          <p:cNvPr id="9" name="BlokTextu 8"/>
          <p:cNvSpPr txBox="1"/>
          <p:nvPr/>
        </p:nvSpPr>
        <p:spPr>
          <a:xfrm>
            <a:off x="9231087" y="6368925"/>
            <a:ext cx="2645724" cy="369332"/>
          </a:xfrm>
          <a:prstGeom prst="rect">
            <a:avLst/>
          </a:prstGeom>
          <a:noFill/>
        </p:spPr>
        <p:txBody>
          <a:bodyPr wrap="none" rtlCol="0">
            <a:spAutoFit/>
          </a:bodyPr>
          <a:lstStyle/>
          <a:p>
            <a:r>
              <a:rPr lang="sk-SK" dirty="0" smtClean="0">
                <a:solidFill>
                  <a:schemeClr val="tx1">
                    <a:lumMod val="50000"/>
                    <a:lumOff val="50000"/>
                  </a:schemeClr>
                </a:solidFill>
              </a:rPr>
              <a:t>http://earthnullschool.net</a:t>
            </a:r>
            <a:endParaRPr lang="sk-SK" dirty="0">
              <a:solidFill>
                <a:schemeClr val="tx1">
                  <a:lumMod val="50000"/>
                  <a:lumOff val="50000"/>
                </a:schemeClr>
              </a:solidFill>
            </a:endParaRPr>
          </a:p>
        </p:txBody>
      </p:sp>
      <p:sp>
        <p:nvSpPr>
          <p:cNvPr id="10" name="BlokTextu 9"/>
          <p:cNvSpPr txBox="1"/>
          <p:nvPr/>
        </p:nvSpPr>
        <p:spPr>
          <a:xfrm>
            <a:off x="5427914" y="4138794"/>
            <a:ext cx="1335430" cy="307777"/>
          </a:xfrm>
          <a:prstGeom prst="rect">
            <a:avLst/>
          </a:prstGeom>
          <a:noFill/>
        </p:spPr>
        <p:txBody>
          <a:bodyPr wrap="none" rtlCol="0">
            <a:spAutoFit/>
          </a:bodyPr>
          <a:lstStyle/>
          <a:p>
            <a:r>
              <a:rPr lang="sk-SK" sz="1400" dirty="0" smtClean="0">
                <a:solidFill>
                  <a:schemeClr val="tx1">
                    <a:lumMod val="50000"/>
                    <a:lumOff val="50000"/>
                  </a:schemeClr>
                </a:solidFill>
              </a:rPr>
              <a:t>© </a:t>
            </a:r>
            <a:r>
              <a:rPr lang="sk-SK" sz="1400" dirty="0" err="1" smtClean="0">
                <a:solidFill>
                  <a:schemeClr val="tx1">
                    <a:lumMod val="50000"/>
                    <a:lumOff val="50000"/>
                  </a:schemeClr>
                </a:solidFill>
              </a:rPr>
              <a:t>Getty</a:t>
            </a:r>
            <a:r>
              <a:rPr lang="sk-SK" sz="1400" dirty="0" smtClean="0">
                <a:solidFill>
                  <a:schemeClr val="tx1">
                    <a:lumMod val="50000"/>
                    <a:lumOff val="50000"/>
                  </a:schemeClr>
                </a:solidFill>
              </a:rPr>
              <a:t> </a:t>
            </a:r>
            <a:r>
              <a:rPr lang="sk-SK" sz="1400" dirty="0" err="1" smtClean="0">
                <a:solidFill>
                  <a:schemeClr val="tx1">
                    <a:lumMod val="50000"/>
                    <a:lumOff val="50000"/>
                  </a:schemeClr>
                </a:solidFill>
              </a:rPr>
              <a:t>Images</a:t>
            </a:r>
            <a:endParaRPr lang="sk-SK" sz="1400" dirty="0">
              <a:solidFill>
                <a:schemeClr val="tx1">
                  <a:lumMod val="50000"/>
                  <a:lumOff val="50000"/>
                </a:schemeClr>
              </a:solidFill>
            </a:endParaRPr>
          </a:p>
        </p:txBody>
      </p:sp>
      <p:sp>
        <p:nvSpPr>
          <p:cNvPr id="3" name="BlokTextu 2"/>
          <p:cNvSpPr txBox="1"/>
          <p:nvPr/>
        </p:nvSpPr>
        <p:spPr>
          <a:xfrm>
            <a:off x="5535207" y="1993184"/>
            <a:ext cx="4437369" cy="523220"/>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none" rtlCol="0">
            <a:spAutoFit/>
          </a:bodyPr>
          <a:lstStyle/>
          <a:p>
            <a:r>
              <a:rPr lang="sk-SK" sz="2800" dirty="0" smtClean="0">
                <a:latin typeface="Segoe UI Semilight" panose="020B0402040204020203" pitchFamily="34" charset="0"/>
                <a:cs typeface="Segoe UI Semilight" panose="020B0402040204020203" pitchFamily="34" charset="0"/>
              </a:rPr>
              <a:t>V mestách </a:t>
            </a:r>
            <a:r>
              <a:rPr lang="sk-SK" sz="2800" dirty="0">
                <a:latin typeface="Segoe UI Semilight" panose="020B0402040204020203" pitchFamily="34" charset="0"/>
                <a:cs typeface="Segoe UI Semilight" panose="020B0402040204020203" pitchFamily="34" charset="0"/>
              </a:rPr>
              <a:t>žije </a:t>
            </a:r>
            <a:r>
              <a:rPr lang="sk-SK" sz="2800" dirty="0" smtClean="0">
                <a:latin typeface="Segoe UI Semilight" panose="020B0402040204020203" pitchFamily="34" charset="0"/>
                <a:cs typeface="Segoe UI Semilight" panose="020B0402040204020203" pitchFamily="34" charset="0"/>
              </a:rPr>
              <a:t>55</a:t>
            </a:r>
            <a:r>
              <a:rPr lang="en-GB" sz="2800" dirty="0">
                <a:latin typeface="Segoe UI Semilight" panose="020B0402040204020203" pitchFamily="34" charset="0"/>
                <a:cs typeface="Segoe UI Semilight" panose="020B0402040204020203" pitchFamily="34" charset="0"/>
              </a:rPr>
              <a:t>% </a:t>
            </a:r>
            <a:r>
              <a:rPr lang="sk-SK" sz="2800" dirty="0" smtClean="0">
                <a:latin typeface="Segoe UI Semilight" panose="020B0402040204020203" pitchFamily="34" charset="0"/>
                <a:cs typeface="Segoe UI Semilight" panose="020B0402040204020203" pitchFamily="34" charset="0"/>
              </a:rPr>
              <a:t>ľudstva.</a:t>
            </a:r>
            <a:endParaRPr lang="sk-SK" sz="28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02495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4102" y="1543652"/>
            <a:ext cx="5503676" cy="3503132"/>
          </a:xfrm>
          <a:prstGeom prst="rect">
            <a:avLst/>
          </a:prstGeom>
        </p:spPr>
      </p:pic>
      <p:sp>
        <p:nvSpPr>
          <p:cNvPr id="7" name="BlokTextu 6"/>
          <p:cNvSpPr txBox="1"/>
          <p:nvPr/>
        </p:nvSpPr>
        <p:spPr>
          <a:xfrm>
            <a:off x="434820" y="219749"/>
            <a:ext cx="8318752" cy="584775"/>
          </a:xfrm>
          <a:prstGeom prst="rect">
            <a:avLst/>
          </a:prstGeom>
          <a:noFill/>
        </p:spPr>
        <p:txBody>
          <a:bodyPr wrap="none" rtlCol="0">
            <a:spAutoFit/>
          </a:bodyPr>
          <a:lstStyle/>
          <a:p>
            <a:r>
              <a:rPr lang="sk-SK" sz="3200" dirty="0" smtClean="0">
                <a:latin typeface="Segoe UI Semilight" panose="020B0402040204020203" pitchFamily="34" charset="0"/>
                <a:cs typeface="Segoe UI Semilight" panose="020B0402040204020203" pitchFamily="34" charset="0"/>
              </a:rPr>
              <a:t>Mestský ostrov tepla – Urban </a:t>
            </a:r>
            <a:r>
              <a:rPr lang="sk-SK" sz="3200" dirty="0" err="1" smtClean="0">
                <a:latin typeface="Segoe UI Semilight" panose="020B0402040204020203" pitchFamily="34" charset="0"/>
                <a:cs typeface="Segoe UI Semilight" panose="020B0402040204020203" pitchFamily="34" charset="0"/>
              </a:rPr>
              <a:t>heat</a:t>
            </a:r>
            <a:r>
              <a:rPr lang="sk-SK" sz="3200" dirty="0" smtClean="0">
                <a:latin typeface="Segoe UI Semilight" panose="020B0402040204020203" pitchFamily="34" charset="0"/>
                <a:cs typeface="Segoe UI Semilight" panose="020B0402040204020203" pitchFamily="34" charset="0"/>
              </a:rPr>
              <a:t> </a:t>
            </a:r>
            <a:r>
              <a:rPr lang="sk-SK" sz="3200" dirty="0" err="1" smtClean="0">
                <a:latin typeface="Segoe UI Semilight" panose="020B0402040204020203" pitchFamily="34" charset="0"/>
                <a:cs typeface="Segoe UI Semilight" panose="020B0402040204020203" pitchFamily="34" charset="0"/>
              </a:rPr>
              <a:t>island</a:t>
            </a:r>
            <a:r>
              <a:rPr lang="sk-SK" sz="3200" dirty="0" smtClean="0">
                <a:latin typeface="Segoe UI Semilight" panose="020B0402040204020203" pitchFamily="34" charset="0"/>
                <a:cs typeface="Segoe UI Semilight" panose="020B0402040204020203" pitchFamily="34" charset="0"/>
              </a:rPr>
              <a:t> (UHI)</a:t>
            </a:r>
            <a:endParaRPr lang="sk-SK" sz="3200" dirty="0">
              <a:latin typeface="Segoe UI Semilight" panose="020B0402040204020203" pitchFamily="34" charset="0"/>
              <a:cs typeface="Segoe UI Semilight" panose="020B0402040204020203" pitchFamily="34" charset="0"/>
            </a:endParaRPr>
          </a:p>
        </p:txBody>
      </p:sp>
      <p:pic>
        <p:nvPicPr>
          <p:cNvPr id="11" name="Obrázok 10"/>
          <p:cNvPicPr>
            <a:picLocks noChangeAspect="1"/>
          </p:cNvPicPr>
          <p:nvPr/>
        </p:nvPicPr>
        <p:blipFill>
          <a:blip r:embed="rId3"/>
          <a:stretch>
            <a:fillRect/>
          </a:stretch>
        </p:blipFill>
        <p:spPr>
          <a:xfrm>
            <a:off x="6221032" y="1666745"/>
            <a:ext cx="5733692" cy="3107479"/>
          </a:xfrm>
          <a:prstGeom prst="rect">
            <a:avLst/>
          </a:prstGeom>
          <a:ln>
            <a:solidFill>
              <a:schemeClr val="bg1">
                <a:lumMod val="85000"/>
              </a:schemeClr>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8969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11062" y="1134725"/>
            <a:ext cx="7467321" cy="5451231"/>
          </a:xfrm>
          <a:prstGeom prst="rect">
            <a:avLst/>
          </a:prstGeom>
          <a:ln>
            <a:noFill/>
          </a:ln>
          <a:effectLst>
            <a:outerShdw blurRad="292100" dist="139700" dir="2700000" algn="tl" rotWithShape="0">
              <a:srgbClr val="333333">
                <a:alpha val="65000"/>
              </a:srgbClr>
            </a:outerShdw>
          </a:effectLst>
        </p:spPr>
      </p:pic>
      <p:sp>
        <p:nvSpPr>
          <p:cNvPr id="5" name="BlokTextu 4"/>
          <p:cNvSpPr txBox="1"/>
          <p:nvPr/>
        </p:nvSpPr>
        <p:spPr>
          <a:xfrm>
            <a:off x="2003644" y="246643"/>
            <a:ext cx="7144520" cy="584775"/>
          </a:xfrm>
          <a:prstGeom prst="rect">
            <a:avLst/>
          </a:prstGeom>
          <a:noFill/>
        </p:spPr>
        <p:txBody>
          <a:bodyPr wrap="none" rtlCol="0">
            <a:spAutoFit/>
          </a:bodyPr>
          <a:lstStyle/>
          <a:p>
            <a:r>
              <a:rPr lang="sk-SK" sz="3200" dirty="0" smtClean="0">
                <a:latin typeface="Segoe UI Semilight" panose="020B0402040204020203" pitchFamily="34" charset="0"/>
                <a:cs typeface="Segoe UI Semilight" panose="020B0402040204020203" pitchFamily="34" charset="0"/>
              </a:rPr>
              <a:t>Mestský ostrov tepla: premenlivý v čase</a:t>
            </a:r>
            <a:endParaRPr lang="sk-SK" sz="32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2685941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6517" y="2965594"/>
            <a:ext cx="3771381" cy="2828536"/>
          </a:xfrm>
          <a:prstGeom prst="rect">
            <a:avLst/>
          </a:prstGeom>
          <a:ln>
            <a:noFill/>
          </a:ln>
          <a:effectLst>
            <a:outerShdw blurRad="292100" dist="139700" dir="2700000" algn="tl" rotWithShape="0">
              <a:srgbClr val="333333">
                <a:alpha val="65000"/>
              </a:srgbClr>
            </a:outerShdw>
          </a:effectLst>
        </p:spPr>
      </p:pic>
      <p:pic>
        <p:nvPicPr>
          <p:cNvPr id="5" name="Obrázok 4"/>
          <p:cNvPicPr>
            <a:picLocks noChangeAspect="1"/>
          </p:cNvPicPr>
          <p:nvPr/>
        </p:nvPicPr>
        <p:blipFill>
          <a:blip r:embed="rId3"/>
          <a:stretch>
            <a:fillRect/>
          </a:stretch>
        </p:blipFill>
        <p:spPr>
          <a:xfrm>
            <a:off x="1102137" y="1065046"/>
            <a:ext cx="3060873" cy="2914454"/>
          </a:xfrm>
          <a:prstGeom prst="rect">
            <a:avLst/>
          </a:prstGeom>
        </p:spPr>
      </p:pic>
      <p:sp>
        <p:nvSpPr>
          <p:cNvPr id="6" name="BlokTextu 5"/>
          <p:cNvSpPr txBox="1"/>
          <p:nvPr/>
        </p:nvSpPr>
        <p:spPr>
          <a:xfrm>
            <a:off x="434245" y="515549"/>
            <a:ext cx="5373843" cy="369332"/>
          </a:xfrm>
          <a:prstGeom prst="rect">
            <a:avLst/>
          </a:prstGeom>
          <a:noFill/>
        </p:spPr>
        <p:txBody>
          <a:bodyPr wrap="none" rtlCol="0">
            <a:spAutoFit/>
          </a:bodyPr>
          <a:lstStyle/>
          <a:p>
            <a:r>
              <a:rPr lang="sk-SK" dirty="0" smtClean="0">
                <a:latin typeface="Segoe UI Semilight" panose="020B0402040204020203" pitchFamily="34" charset="0"/>
                <a:cs typeface="Segoe UI Semilight" panose="020B0402040204020203" pitchFamily="34" charset="0"/>
              </a:rPr>
              <a:t>Teplota vzduchu súvisí s teplotou zemského povrchu</a:t>
            </a:r>
            <a:endParaRPr lang="sk-SK" dirty="0">
              <a:latin typeface="Segoe UI Semilight" panose="020B0402040204020203" pitchFamily="34" charset="0"/>
              <a:cs typeface="Segoe UI Semilight" panose="020B0402040204020203" pitchFamily="34" charset="0"/>
            </a:endParaRPr>
          </a:p>
        </p:txBody>
      </p:sp>
      <p:sp>
        <p:nvSpPr>
          <p:cNvPr id="7" name="BlokTextu 6"/>
          <p:cNvSpPr txBox="1"/>
          <p:nvPr/>
        </p:nvSpPr>
        <p:spPr>
          <a:xfrm>
            <a:off x="5380893" y="1583922"/>
            <a:ext cx="5222630" cy="1200329"/>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rtlCol="0">
            <a:spAutoFit/>
          </a:bodyPr>
          <a:lstStyle/>
          <a:p>
            <a:r>
              <a:rPr lang="sk-SK" sz="2400" dirty="0" smtClean="0">
                <a:latin typeface="Segoe UI Semilight" panose="020B0402040204020203" pitchFamily="34" charset="0"/>
                <a:cs typeface="Segoe UI Semilight" panose="020B0402040204020203" pitchFamily="34" charset="0"/>
              </a:rPr>
              <a:t>Teplotu povrchu dokážeme mapovať družicami, a tak pochopiť prehrievanie miest.</a:t>
            </a:r>
            <a:endParaRPr lang="sk-SK" sz="2400" dirty="0">
              <a:latin typeface="Segoe UI Semilight" panose="020B0402040204020203" pitchFamily="34" charset="0"/>
              <a:cs typeface="Segoe UI Semilight" panose="020B0402040204020203" pitchFamily="34" charset="0"/>
            </a:endParaRPr>
          </a:p>
        </p:txBody>
      </p:sp>
      <p:sp>
        <p:nvSpPr>
          <p:cNvPr id="8" name="BlokTextu 7"/>
          <p:cNvSpPr txBox="1"/>
          <p:nvPr/>
        </p:nvSpPr>
        <p:spPr>
          <a:xfrm>
            <a:off x="2013439" y="4195196"/>
            <a:ext cx="1895712" cy="369332"/>
          </a:xfrm>
          <a:prstGeom prst="rect">
            <a:avLst/>
          </a:prstGeom>
          <a:noFill/>
        </p:spPr>
        <p:txBody>
          <a:bodyPr wrap="none" rtlCol="0">
            <a:spAutoFit/>
          </a:bodyPr>
          <a:lstStyle/>
          <a:p>
            <a:r>
              <a:rPr lang="sk-SK" dirty="0" smtClean="0"/>
              <a:t>Košice, 2013-2015</a:t>
            </a:r>
            <a:endParaRPr lang="sk-SK" dirty="0"/>
          </a:p>
        </p:txBody>
      </p:sp>
      <p:sp>
        <p:nvSpPr>
          <p:cNvPr id="9" name="BlokTextu 8"/>
          <p:cNvSpPr txBox="1"/>
          <p:nvPr/>
        </p:nvSpPr>
        <p:spPr>
          <a:xfrm>
            <a:off x="5696250" y="5710745"/>
            <a:ext cx="1135247" cy="36933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none" rtlCol="0">
            <a:spAutoFit/>
          </a:bodyPr>
          <a:lstStyle/>
          <a:p>
            <a:r>
              <a:rPr lang="sk-SK" dirty="0" err="1">
                <a:latin typeface="Segoe UI Semilight" panose="020B0402040204020203" pitchFamily="34" charset="0"/>
                <a:cs typeface="Segoe UI Semilight" panose="020B0402040204020203" pitchFamily="34" charset="0"/>
              </a:rPr>
              <a:t>Landsat</a:t>
            </a:r>
            <a:r>
              <a:rPr lang="sk-SK" dirty="0">
                <a:latin typeface="Segoe UI Semilight" panose="020B0402040204020203" pitchFamily="34" charset="0"/>
                <a:cs typeface="Segoe UI Semilight" panose="020B0402040204020203" pitchFamily="34" charset="0"/>
              </a:rPr>
              <a:t> </a:t>
            </a:r>
            <a:r>
              <a:rPr lang="sk-SK" dirty="0" smtClean="0">
                <a:latin typeface="Segoe UI Semilight" panose="020B0402040204020203" pitchFamily="34" charset="0"/>
                <a:cs typeface="Segoe UI Semilight" panose="020B0402040204020203" pitchFamily="34" charset="0"/>
              </a:rPr>
              <a:t>8</a:t>
            </a:r>
            <a:endParaRPr lang="sk-SK" dirty="0">
              <a:latin typeface="Segoe UI Semilight" panose="020B0402040204020203" pitchFamily="34" charset="0"/>
              <a:cs typeface="Segoe UI Semilight" panose="020B0402040204020203" pitchFamily="34" charset="0"/>
            </a:endParaRPr>
          </a:p>
        </p:txBody>
      </p:sp>
      <p:sp>
        <p:nvSpPr>
          <p:cNvPr id="10" name="BlokTextu 9"/>
          <p:cNvSpPr txBox="1"/>
          <p:nvPr/>
        </p:nvSpPr>
        <p:spPr>
          <a:xfrm>
            <a:off x="8868435" y="5752438"/>
            <a:ext cx="1154483" cy="36933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none" rtlCol="0">
            <a:spAutoFit/>
          </a:bodyPr>
          <a:lstStyle/>
          <a:p>
            <a:r>
              <a:rPr lang="sk-SK" dirty="0" err="1" smtClean="0">
                <a:latin typeface="Segoe UI Semilight" panose="020B0402040204020203" pitchFamily="34" charset="0"/>
                <a:cs typeface="Segoe UI Semilight" panose="020B0402040204020203" pitchFamily="34" charset="0"/>
              </a:rPr>
              <a:t>Sentinel</a:t>
            </a:r>
            <a:r>
              <a:rPr lang="sk-SK" dirty="0" smtClean="0">
                <a:latin typeface="Segoe UI Semilight" panose="020B0402040204020203" pitchFamily="34" charset="0"/>
                <a:cs typeface="Segoe UI Semilight" panose="020B0402040204020203" pitchFamily="34" charset="0"/>
              </a:rPr>
              <a:t> 3</a:t>
            </a:r>
            <a:endParaRPr lang="sk-SK" dirty="0">
              <a:latin typeface="Segoe UI Semilight" panose="020B0402040204020203" pitchFamily="34" charset="0"/>
              <a:cs typeface="Segoe UI Semilight" panose="020B0402040204020203" pitchFamily="34" charset="0"/>
            </a:endParaRPr>
          </a:p>
        </p:txBody>
      </p:sp>
      <p:sp>
        <p:nvSpPr>
          <p:cNvPr id="11" name="BlokTextu 10"/>
          <p:cNvSpPr txBox="1"/>
          <p:nvPr/>
        </p:nvSpPr>
        <p:spPr>
          <a:xfrm>
            <a:off x="7955549" y="5740405"/>
            <a:ext cx="819455" cy="36933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none" rtlCol="0">
            <a:spAutoFit/>
          </a:bodyPr>
          <a:lstStyle/>
          <a:p>
            <a:r>
              <a:rPr lang="sk-SK" dirty="0" smtClean="0">
                <a:latin typeface="Segoe UI Semilight" panose="020B0402040204020203" pitchFamily="34" charset="0"/>
                <a:cs typeface="Segoe UI Semilight" panose="020B0402040204020203" pitchFamily="34" charset="0"/>
              </a:rPr>
              <a:t>ASTER</a:t>
            </a:r>
            <a:endParaRPr lang="sk-SK" dirty="0">
              <a:latin typeface="Segoe UI Semilight" panose="020B0402040204020203" pitchFamily="34" charset="0"/>
              <a:cs typeface="Segoe UI Semilight" panose="020B0402040204020203" pitchFamily="34" charset="0"/>
            </a:endParaRPr>
          </a:p>
        </p:txBody>
      </p:sp>
      <p:sp>
        <p:nvSpPr>
          <p:cNvPr id="12" name="BlokTextu 11"/>
          <p:cNvSpPr txBox="1"/>
          <p:nvPr/>
        </p:nvSpPr>
        <p:spPr>
          <a:xfrm>
            <a:off x="6976517" y="5716667"/>
            <a:ext cx="894797" cy="369332"/>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none" rtlCol="0">
            <a:spAutoFit/>
          </a:bodyPr>
          <a:lstStyle/>
          <a:p>
            <a:r>
              <a:rPr lang="sk-SK" dirty="0" smtClean="0">
                <a:latin typeface="Segoe UI Semilight" panose="020B0402040204020203" pitchFamily="34" charset="0"/>
                <a:cs typeface="Segoe UI Semilight" panose="020B0402040204020203" pitchFamily="34" charset="0"/>
              </a:rPr>
              <a:t>MODIS</a:t>
            </a:r>
            <a:endParaRPr lang="sk-SK"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3846522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1129</TotalTime>
  <Words>1093</Words>
  <Application>Microsoft Office PowerPoint</Application>
  <PresentationFormat>Širokouhlá</PresentationFormat>
  <Paragraphs>139</Paragraphs>
  <Slides>27</Slides>
  <Notes>4</Notes>
  <HiddenSlides>0</HiddenSlides>
  <MMClips>0</MMClips>
  <ScaleCrop>false</ScaleCrop>
  <HeadingPairs>
    <vt:vector size="8" baseType="variant">
      <vt:variant>
        <vt:lpstr>Použité písma</vt:lpstr>
      </vt:variant>
      <vt:variant>
        <vt:i4>7</vt:i4>
      </vt:variant>
      <vt:variant>
        <vt:lpstr>Motív</vt:lpstr>
      </vt:variant>
      <vt:variant>
        <vt:i4>1</vt:i4>
      </vt:variant>
      <vt:variant>
        <vt:lpstr>Vložené servery OLE</vt:lpstr>
      </vt:variant>
      <vt:variant>
        <vt:i4>1</vt:i4>
      </vt:variant>
      <vt:variant>
        <vt:lpstr>Nadpisy snímok</vt:lpstr>
      </vt:variant>
      <vt:variant>
        <vt:i4>27</vt:i4>
      </vt:variant>
    </vt:vector>
  </HeadingPairs>
  <TitlesOfParts>
    <vt:vector size="36" baseType="lpstr">
      <vt:lpstr>Arial</vt:lpstr>
      <vt:lpstr>Calibri</vt:lpstr>
      <vt:lpstr>Calibri Light</vt:lpstr>
      <vt:lpstr>Segoe UI Light</vt:lpstr>
      <vt:lpstr>Segoe UI Semilight</vt:lpstr>
      <vt:lpstr>Times New Roman</vt:lpstr>
      <vt:lpstr>Verdana</vt:lpstr>
      <vt:lpstr>Motív balíka Office</vt:lpstr>
      <vt:lpstr>Microsoft Equation 3.0</vt:lpstr>
      <vt:lpstr>Košický mestský ostrov tepla</vt:lpstr>
      <vt:lpstr>O čom to bude?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Košický mestký ostrov tepla</vt:lpstr>
      <vt:lpstr>Prezentácia programu PowerPoint</vt:lpstr>
      <vt:lpstr>Košice: prehriate centrum</vt:lpstr>
      <vt:lpstr>Košice: rozširovanie zástavby zintenzívňuje prehrievanie</vt:lpstr>
      <vt:lpstr>Prezentácia programu PowerPoint</vt:lpstr>
      <vt:lpstr>Prezentácia programu PowerPoint</vt:lpstr>
      <vt:lpstr>Prezentácia programu PowerPoint</vt:lpstr>
      <vt:lpstr>Teplotu v celom meste je zložité podrobne merať na každom mieste.  Možno ju však simulovať s použitím detailných 3D modelov mesta.</vt:lpstr>
      <vt:lpstr>Prezentácia programu PowerPoint</vt:lpstr>
      <vt:lpstr>Prezentácia programu PowerPoint</vt:lpstr>
      <vt:lpstr>Prezentácia programu PowerPoint</vt:lpstr>
      <vt:lpstr>Čo robiť s teplom v meste?</vt:lpstr>
      <vt:lpstr>Čo robiť s teplom v meste?</vt:lpstr>
      <vt:lpstr>Čo robiť s teplom v meste?</vt:lpstr>
      <vt:lpstr>Zhrnutie</vt:lpstr>
      <vt:lpstr>Ďakujem za pozornosť!</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 družice na Košice: zaostrené na teplo v meste</dc:title>
  <dc:creator>PC</dc:creator>
  <cp:lastModifiedBy>PC</cp:lastModifiedBy>
  <cp:revision>65</cp:revision>
  <dcterms:created xsi:type="dcterms:W3CDTF">2019-09-05T08:03:23Z</dcterms:created>
  <dcterms:modified xsi:type="dcterms:W3CDTF">2019-09-27T13:47:11Z</dcterms:modified>
</cp:coreProperties>
</file>