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1" r:id="rId3"/>
    <p:sldId id="280" r:id="rId4"/>
    <p:sldId id="262" r:id="rId5"/>
    <p:sldId id="260" r:id="rId6"/>
    <p:sldId id="261" r:id="rId7"/>
    <p:sldId id="279" r:id="rId8"/>
    <p:sldId id="267" r:id="rId9"/>
    <p:sldId id="274" r:id="rId10"/>
    <p:sldId id="272" r:id="rId11"/>
    <p:sldId id="275" r:id="rId12"/>
    <p:sldId id="273" r:id="rId13"/>
    <p:sldId id="270" r:id="rId14"/>
    <p:sldId id="268" r:id="rId15"/>
    <p:sldId id="269" r:id="rId16"/>
    <p:sldId id="266" r:id="rId17"/>
    <p:sldId id="263" r:id="rId18"/>
    <p:sldId id="265" r:id="rId19"/>
    <p:sldId id="277" r:id="rId20"/>
    <p:sldId id="278" r:id="rId21"/>
    <p:sldId id="264" r:id="rId22"/>
    <p:sldId id="276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172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613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000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108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746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518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066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11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088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756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63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074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62AD-A7BF-4C55-9BAF-2D4951084174}" type="datetimeFigureOut">
              <a:rPr lang="sk-SK" smtClean="0"/>
              <a:t>8. 9. 2022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3EE41-C4AE-4878-94B7-747499F2F0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403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cageo.2015.02.01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Okolie Harmaneckej jaskyne</a:t>
            </a:r>
            <a:br>
              <a:rPr lang="sk-SK" dirty="0" smtClean="0"/>
            </a:br>
            <a:r>
              <a:rPr lang="sk-SK" dirty="0" err="1" smtClean="0"/>
              <a:t>izobázové</a:t>
            </a:r>
            <a:r>
              <a:rPr lang="sk-SK" dirty="0" smtClean="0"/>
              <a:t> povrchy z </a:t>
            </a:r>
            <a:r>
              <a:rPr lang="sk-SK" dirty="0" err="1" smtClean="0"/>
              <a:t>lidarových</a:t>
            </a:r>
            <a:r>
              <a:rPr lang="sk-SK" dirty="0" smtClean="0"/>
              <a:t> dát</a:t>
            </a: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1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0857" y="522513"/>
            <a:ext cx="1936812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Isobase</a:t>
            </a:r>
            <a:endParaRPr lang="sk-SK" dirty="0" smtClean="0"/>
          </a:p>
          <a:p>
            <a:r>
              <a:rPr lang="sk-SK" dirty="0" smtClean="0"/>
              <a:t>2nd </a:t>
            </a:r>
            <a:r>
              <a:rPr lang="sk-SK" dirty="0" err="1" smtClean="0"/>
              <a:t>order</a:t>
            </a:r>
            <a:r>
              <a:rPr lang="sk-SK" dirty="0" smtClean="0"/>
              <a:t> 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err="1" smtClean="0"/>
              <a:t>Contours</a:t>
            </a:r>
            <a:r>
              <a:rPr lang="sk-SK" dirty="0" smtClean="0"/>
              <a:t> 20 m</a:t>
            </a:r>
          </a:p>
          <a:p>
            <a:endParaRPr lang="sk-SK" dirty="0" smtClean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0857" y="522513"/>
            <a:ext cx="189199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Isobase</a:t>
            </a:r>
            <a:endParaRPr lang="sk-SK" dirty="0" smtClean="0"/>
          </a:p>
          <a:p>
            <a:r>
              <a:rPr lang="sk-SK" dirty="0" smtClean="0"/>
              <a:t>3rd </a:t>
            </a:r>
            <a:r>
              <a:rPr lang="sk-SK" dirty="0" err="1" smtClean="0"/>
              <a:t>order</a:t>
            </a:r>
            <a:r>
              <a:rPr lang="sk-SK" dirty="0" smtClean="0"/>
              <a:t> 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Contours</a:t>
            </a:r>
            <a:r>
              <a:rPr lang="sk-SK" dirty="0" smtClean="0"/>
              <a:t> 20 m</a:t>
            </a:r>
          </a:p>
        </p:txBody>
      </p:sp>
    </p:spTree>
    <p:extLst>
      <p:ext uri="{BB962C8B-B14F-4D97-AF65-F5344CB8AC3E}">
        <p14:creationId xmlns:p14="http://schemas.microsoft.com/office/powerpoint/2010/main" val="289532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1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89192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Isobase</a:t>
            </a:r>
            <a:endParaRPr lang="sk-SK" dirty="0" smtClean="0"/>
          </a:p>
          <a:p>
            <a:r>
              <a:rPr lang="sk-SK" dirty="0" smtClean="0"/>
              <a:t>4th </a:t>
            </a:r>
            <a:r>
              <a:rPr lang="sk-SK" dirty="0" err="1" smtClean="0"/>
              <a:t>order</a:t>
            </a:r>
            <a:r>
              <a:rPr lang="sk-SK" dirty="0" smtClean="0"/>
              <a:t> 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Contours</a:t>
            </a:r>
            <a:r>
              <a:rPr lang="sk-SK" dirty="0" smtClean="0"/>
              <a:t> 20 m</a:t>
            </a:r>
          </a:p>
        </p:txBody>
      </p:sp>
    </p:spTree>
    <p:extLst>
      <p:ext uri="{BB962C8B-B14F-4D97-AF65-F5344CB8AC3E}">
        <p14:creationId xmlns:p14="http://schemas.microsoft.com/office/powerpoint/2010/main" val="364565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0"/>
            <a:ext cx="9042400" cy="687139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891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Isobase</a:t>
            </a:r>
            <a:r>
              <a:rPr lang="sk-SK" dirty="0" smtClean="0"/>
              <a:t> </a:t>
            </a:r>
          </a:p>
          <a:p>
            <a:r>
              <a:rPr lang="sk-SK" dirty="0" smtClean="0"/>
              <a:t>5th </a:t>
            </a:r>
            <a:r>
              <a:rPr lang="sk-SK" dirty="0" err="1" smtClean="0"/>
              <a:t>order</a:t>
            </a:r>
            <a:r>
              <a:rPr lang="sk-SK" dirty="0" smtClean="0"/>
              <a:t> 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Contours</a:t>
            </a:r>
            <a:r>
              <a:rPr lang="sk-SK" dirty="0" smtClean="0"/>
              <a:t> 20 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977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1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30" y="406399"/>
            <a:ext cx="2235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err="1" smtClean="0"/>
              <a:t>Recent</a:t>
            </a:r>
            <a:r>
              <a:rPr lang="sk-SK" dirty="0" smtClean="0"/>
              <a:t> DEM</a:t>
            </a:r>
          </a:p>
          <a:p>
            <a:endParaRPr lang="sk-SK" dirty="0" smtClean="0"/>
          </a:p>
          <a:p>
            <a:r>
              <a:rPr lang="sk-SK" dirty="0" err="1" smtClean="0"/>
              <a:t>Contours</a:t>
            </a:r>
            <a:r>
              <a:rPr lang="sk-SK" dirty="0" smtClean="0"/>
              <a:t> of </a:t>
            </a:r>
            <a:r>
              <a:rPr lang="sk-SK" dirty="0" err="1" smtClean="0"/>
              <a:t>isobase</a:t>
            </a:r>
            <a:r>
              <a:rPr lang="sk-SK" dirty="0" smtClean="0"/>
              <a:t> 4th </a:t>
            </a:r>
            <a:r>
              <a:rPr lang="sk-SK" dirty="0" err="1" smtClean="0"/>
              <a:t>order</a:t>
            </a:r>
            <a:r>
              <a:rPr lang="sk-SK" dirty="0" smtClean="0"/>
              <a:t> DEM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450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1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34769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Recent</a:t>
            </a:r>
            <a:r>
              <a:rPr lang="sk-SK" dirty="0" smtClean="0"/>
              <a:t> DEM</a:t>
            </a:r>
          </a:p>
          <a:p>
            <a:endParaRPr lang="sk-SK" dirty="0" smtClean="0"/>
          </a:p>
          <a:p>
            <a:r>
              <a:rPr lang="sk-SK" dirty="0" err="1" smtClean="0"/>
              <a:t>Contours</a:t>
            </a:r>
            <a:r>
              <a:rPr lang="sk-SK" dirty="0" smtClean="0"/>
              <a:t> of </a:t>
            </a:r>
            <a:r>
              <a:rPr lang="sk-SK" dirty="0" err="1" smtClean="0"/>
              <a:t>isobase</a:t>
            </a:r>
            <a:r>
              <a:rPr lang="sk-SK" dirty="0" smtClean="0"/>
              <a:t> 4th </a:t>
            </a:r>
            <a:r>
              <a:rPr lang="sk-SK" dirty="0" err="1" smtClean="0"/>
              <a:t>order</a:t>
            </a:r>
            <a:r>
              <a:rPr lang="sk-SK" dirty="0" smtClean="0"/>
              <a:t> DEM</a:t>
            </a:r>
            <a:endParaRPr lang="sk-SK" dirty="0"/>
          </a:p>
        </p:txBody>
      </p:sp>
      <p:cxnSp>
        <p:nvCxnSpPr>
          <p:cNvPr id="3" name="Rovná spojnica 2"/>
          <p:cNvCxnSpPr/>
          <p:nvPr/>
        </p:nvCxnSpPr>
        <p:spPr>
          <a:xfrm flipV="1">
            <a:off x="10847231" y="5281301"/>
            <a:ext cx="1102408" cy="5982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11053469" y="5281301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 smtClean="0"/>
              <a:t>up</a:t>
            </a:r>
            <a:endParaRPr lang="sk-SK" sz="1200" dirty="0"/>
          </a:p>
        </p:txBody>
      </p:sp>
      <p:sp>
        <p:nvSpPr>
          <p:cNvPr id="9" name="BlokTextu 8"/>
          <p:cNvSpPr txBox="1"/>
          <p:nvPr/>
        </p:nvSpPr>
        <p:spPr>
          <a:xfrm>
            <a:off x="10957577" y="4959805"/>
            <a:ext cx="536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 smtClean="0"/>
              <a:t>down</a:t>
            </a:r>
            <a:endParaRPr lang="sk-SK" sz="1200" dirty="0"/>
          </a:p>
        </p:txBody>
      </p:sp>
      <p:cxnSp>
        <p:nvCxnSpPr>
          <p:cNvPr id="10" name="Rovná spojnica 9"/>
          <p:cNvCxnSpPr/>
          <p:nvPr/>
        </p:nvCxnSpPr>
        <p:spPr>
          <a:xfrm flipH="1">
            <a:off x="7033189" y="3572142"/>
            <a:ext cx="68366" cy="152616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>
            <a:off x="7123879" y="4341264"/>
            <a:ext cx="695523" cy="24782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/>
          <p:cNvSpPr txBox="1"/>
          <p:nvPr/>
        </p:nvSpPr>
        <p:spPr>
          <a:xfrm rot="1022422">
            <a:off x="7138333" y="4470189"/>
            <a:ext cx="536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 smtClean="0"/>
              <a:t>down</a:t>
            </a:r>
            <a:endParaRPr lang="sk-SK" sz="1200" dirty="0"/>
          </a:p>
        </p:txBody>
      </p:sp>
      <p:sp>
        <p:nvSpPr>
          <p:cNvPr id="18" name="BlokTextu 17"/>
          <p:cNvSpPr txBox="1"/>
          <p:nvPr/>
        </p:nvSpPr>
        <p:spPr>
          <a:xfrm rot="1022422">
            <a:off x="7138333" y="3975641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 smtClean="0"/>
              <a:t>up</a:t>
            </a:r>
            <a:endParaRPr lang="sk-SK" sz="1200" dirty="0"/>
          </a:p>
        </p:txBody>
      </p:sp>
      <p:sp>
        <p:nvSpPr>
          <p:cNvPr id="19" name="BlokTextu 18"/>
          <p:cNvSpPr txBox="1"/>
          <p:nvPr/>
        </p:nvSpPr>
        <p:spPr>
          <a:xfrm>
            <a:off x="6639050" y="398482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up</a:t>
            </a:r>
            <a:endParaRPr lang="sk-SK" dirty="0"/>
          </a:p>
        </p:txBody>
      </p:sp>
      <p:sp>
        <p:nvSpPr>
          <p:cNvPr id="20" name="BlokTextu 19"/>
          <p:cNvSpPr txBox="1"/>
          <p:nvPr/>
        </p:nvSpPr>
        <p:spPr>
          <a:xfrm>
            <a:off x="7211080" y="4292742"/>
            <a:ext cx="65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down</a:t>
            </a:r>
            <a:endParaRPr lang="sk-SK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Voľný tvar 20"/>
          <p:cNvSpPr/>
          <p:nvPr/>
        </p:nvSpPr>
        <p:spPr>
          <a:xfrm>
            <a:off x="8627010" y="2683379"/>
            <a:ext cx="123883" cy="538385"/>
          </a:xfrm>
          <a:custGeom>
            <a:avLst/>
            <a:gdLst>
              <a:gd name="connsiteX0" fmla="*/ 38426 w 123883"/>
              <a:gd name="connsiteY0" fmla="*/ 538385 h 538385"/>
              <a:gd name="connsiteX1" fmla="*/ 4242 w 123883"/>
              <a:gd name="connsiteY1" fmla="*/ 273466 h 538385"/>
              <a:gd name="connsiteX2" fmla="*/ 123883 w 123883"/>
              <a:gd name="connsiteY2" fmla="*/ 0 h 53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83" h="538385">
                <a:moveTo>
                  <a:pt x="38426" y="538385"/>
                </a:moveTo>
                <a:cubicBezTo>
                  <a:pt x="14212" y="450791"/>
                  <a:pt x="-10001" y="363197"/>
                  <a:pt x="4242" y="273466"/>
                </a:cubicBezTo>
                <a:cubicBezTo>
                  <a:pt x="18485" y="183735"/>
                  <a:pt x="71184" y="91867"/>
                  <a:pt x="123883" y="0"/>
                </a:cubicBezTo>
              </a:path>
            </a:pathLst>
          </a:custGeom>
          <a:noFill/>
          <a:ln w="38100">
            <a:solidFill>
              <a:srgbClr val="0000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2" name="Rovná spojnica 21"/>
          <p:cNvCxnSpPr/>
          <p:nvPr/>
        </p:nvCxnSpPr>
        <p:spPr>
          <a:xfrm>
            <a:off x="10460810" y="5281300"/>
            <a:ext cx="496767" cy="27699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nica 26"/>
          <p:cNvCxnSpPr/>
          <p:nvPr/>
        </p:nvCxnSpPr>
        <p:spPr>
          <a:xfrm flipV="1">
            <a:off x="9909606" y="5182853"/>
            <a:ext cx="799587" cy="20276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58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2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7147504" y="3599543"/>
            <a:ext cx="74839" cy="101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35429" y="406399"/>
            <a:ext cx="2612571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4th </a:t>
            </a:r>
            <a:r>
              <a:rPr lang="sk-SK" dirty="0" err="1" smtClean="0"/>
              <a:t>order</a:t>
            </a:r>
            <a:endParaRPr lang="sk-SK" dirty="0" smtClean="0"/>
          </a:p>
          <a:p>
            <a:r>
              <a:rPr lang="sk-SK" dirty="0" err="1" smtClean="0"/>
              <a:t>Differences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Isobase</a:t>
            </a:r>
            <a:r>
              <a:rPr lang="sk-SK" dirty="0" smtClean="0"/>
              <a:t> 4th </a:t>
            </a:r>
            <a:r>
              <a:rPr lang="sk-SK" dirty="0" err="1" smtClean="0"/>
              <a:t>order</a:t>
            </a:r>
            <a:r>
              <a:rPr lang="sk-SK" dirty="0" smtClean="0"/>
              <a:t> DEM – </a:t>
            </a:r>
            <a:r>
              <a:rPr lang="sk-SK" dirty="0" err="1" smtClean="0"/>
              <a:t>recent</a:t>
            </a:r>
            <a:r>
              <a:rPr lang="sk-SK" dirty="0" smtClean="0"/>
              <a:t> DEM</a:t>
            </a:r>
          </a:p>
          <a:p>
            <a:endParaRPr lang="sk-SK" dirty="0"/>
          </a:p>
          <a:p>
            <a:r>
              <a:rPr lang="sk-SK" dirty="0" err="1" smtClean="0"/>
              <a:t>Yellow,red</a:t>
            </a:r>
            <a:r>
              <a:rPr lang="sk-SK" dirty="0" smtClean="0"/>
              <a:t> </a:t>
            </a:r>
            <a:r>
              <a:rPr lang="sk-SK" dirty="0" err="1" smtClean="0"/>
              <a:t>parts</a:t>
            </a:r>
            <a:r>
              <a:rPr lang="sk-SK" dirty="0" smtClean="0"/>
              <a:t> </a:t>
            </a:r>
            <a:r>
              <a:rPr lang="sk-SK" dirty="0" err="1" smtClean="0"/>
              <a:t>indicate</a:t>
            </a:r>
            <a:r>
              <a:rPr lang="sk-SK" dirty="0" smtClean="0"/>
              <a:t> </a:t>
            </a:r>
            <a:r>
              <a:rPr lang="sk-SK" dirty="0" err="1" smtClean="0"/>
              <a:t>high</a:t>
            </a:r>
            <a:r>
              <a:rPr lang="sk-SK" dirty="0" smtClean="0"/>
              <a:t> </a:t>
            </a:r>
            <a:r>
              <a:rPr lang="sk-SK" dirty="0" err="1" smtClean="0"/>
              <a:t>difference</a:t>
            </a:r>
            <a:r>
              <a:rPr lang="sk-SK" dirty="0" smtClean="0"/>
              <a:t> </a:t>
            </a:r>
            <a:r>
              <a:rPr lang="sk-SK" dirty="0" err="1" smtClean="0"/>
              <a:t>between</a:t>
            </a:r>
            <a:r>
              <a:rPr lang="sk-SK" dirty="0" smtClean="0"/>
              <a:t> DEM and </a:t>
            </a:r>
            <a:r>
              <a:rPr lang="sk-SK" dirty="0" err="1" smtClean="0"/>
              <a:t>isobase</a:t>
            </a:r>
            <a:r>
              <a:rPr lang="sk-SK" dirty="0" smtClean="0"/>
              <a:t> </a:t>
            </a:r>
            <a:r>
              <a:rPr lang="sk-SK" dirty="0" err="1" smtClean="0"/>
              <a:t>surface</a:t>
            </a:r>
            <a:r>
              <a:rPr lang="sk-SK" dirty="0" smtClean="0"/>
              <a:t>, </a:t>
            </a:r>
            <a:r>
              <a:rPr lang="sk-SK" dirty="0" err="1" smtClean="0"/>
              <a:t>i.e</a:t>
            </a:r>
            <a:r>
              <a:rPr lang="sk-SK" dirty="0" smtClean="0"/>
              <a:t>. </a:t>
            </a:r>
            <a:r>
              <a:rPr lang="sk-SK" dirty="0" err="1" smtClean="0"/>
              <a:t>erosion</a:t>
            </a:r>
            <a:r>
              <a:rPr lang="sk-SK" dirty="0" smtClean="0"/>
              <a:t>, </a:t>
            </a:r>
            <a:r>
              <a:rPr lang="sk-SK" dirty="0" err="1" smtClean="0"/>
              <a:t>uplift</a:t>
            </a:r>
            <a:r>
              <a:rPr lang="sk-SK" dirty="0" smtClean="0"/>
              <a:t>,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36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2" cy="6858000"/>
          </a:xfrm>
          <a:prstGeom prst="rect">
            <a:avLst/>
          </a:prstGeom>
        </p:spPr>
      </p:pic>
      <p:cxnSp>
        <p:nvCxnSpPr>
          <p:cNvPr id="57" name="Rovná spojnica 56"/>
          <p:cNvCxnSpPr/>
          <p:nvPr/>
        </p:nvCxnSpPr>
        <p:spPr>
          <a:xfrm flipH="1">
            <a:off x="6388100" y="2075543"/>
            <a:ext cx="448129" cy="79261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ovná spojnica 57"/>
          <p:cNvCxnSpPr/>
          <p:nvPr/>
        </p:nvCxnSpPr>
        <p:spPr>
          <a:xfrm flipH="1">
            <a:off x="7024914" y="3701143"/>
            <a:ext cx="72572" cy="98697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ovná spojnica 58"/>
          <p:cNvCxnSpPr/>
          <p:nvPr/>
        </p:nvCxnSpPr>
        <p:spPr>
          <a:xfrm>
            <a:off x="10813143" y="2293257"/>
            <a:ext cx="126274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nica 59"/>
          <p:cNvCxnSpPr/>
          <p:nvPr/>
        </p:nvCxnSpPr>
        <p:spPr>
          <a:xfrm flipV="1">
            <a:off x="10813143" y="2656115"/>
            <a:ext cx="631371" cy="304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ovná spojnica 60"/>
          <p:cNvCxnSpPr/>
          <p:nvPr/>
        </p:nvCxnSpPr>
        <p:spPr>
          <a:xfrm flipV="1">
            <a:off x="9245600" y="1741714"/>
            <a:ext cx="217714" cy="33383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nica 61"/>
          <p:cNvCxnSpPr/>
          <p:nvPr/>
        </p:nvCxnSpPr>
        <p:spPr>
          <a:xfrm flipV="1">
            <a:off x="8345714" y="1465941"/>
            <a:ext cx="631372" cy="8273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ovná spojnica 62"/>
          <p:cNvCxnSpPr/>
          <p:nvPr/>
        </p:nvCxnSpPr>
        <p:spPr>
          <a:xfrm flipV="1">
            <a:off x="8069942" y="1248227"/>
            <a:ext cx="631372" cy="8273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ovná spojnica 63"/>
          <p:cNvCxnSpPr/>
          <p:nvPr/>
        </p:nvCxnSpPr>
        <p:spPr>
          <a:xfrm flipV="1">
            <a:off x="7097486" y="3135087"/>
            <a:ext cx="798285" cy="2939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ovná spojnica 64"/>
          <p:cNvCxnSpPr/>
          <p:nvPr/>
        </p:nvCxnSpPr>
        <p:spPr>
          <a:xfrm flipV="1">
            <a:off x="6066971" y="3407229"/>
            <a:ext cx="508000" cy="1923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ovná spojnica 65"/>
          <p:cNvCxnSpPr/>
          <p:nvPr/>
        </p:nvCxnSpPr>
        <p:spPr>
          <a:xfrm>
            <a:off x="6066971" y="3701143"/>
            <a:ext cx="254000" cy="3683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ovná spojnica 66"/>
          <p:cNvCxnSpPr/>
          <p:nvPr/>
        </p:nvCxnSpPr>
        <p:spPr>
          <a:xfrm flipV="1">
            <a:off x="5225143" y="4200071"/>
            <a:ext cx="283028" cy="48804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ovná spojnica 67"/>
          <p:cNvCxnSpPr/>
          <p:nvPr/>
        </p:nvCxnSpPr>
        <p:spPr>
          <a:xfrm flipV="1">
            <a:off x="5776686" y="4586514"/>
            <a:ext cx="791027" cy="16328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ovná spojnica 68"/>
          <p:cNvCxnSpPr/>
          <p:nvPr/>
        </p:nvCxnSpPr>
        <p:spPr>
          <a:xfrm>
            <a:off x="6193971" y="5056414"/>
            <a:ext cx="373742" cy="3138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ovná spojnica 69"/>
          <p:cNvCxnSpPr/>
          <p:nvPr/>
        </p:nvCxnSpPr>
        <p:spPr>
          <a:xfrm flipV="1">
            <a:off x="6388100" y="5646964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ovná spojnica 70"/>
          <p:cNvCxnSpPr/>
          <p:nvPr/>
        </p:nvCxnSpPr>
        <p:spPr>
          <a:xfrm flipV="1">
            <a:off x="5887358" y="5357585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ovná spojnica 71"/>
          <p:cNvCxnSpPr/>
          <p:nvPr/>
        </p:nvCxnSpPr>
        <p:spPr>
          <a:xfrm flipV="1">
            <a:off x="5629729" y="5367563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ovná spojnica 72"/>
          <p:cNvCxnSpPr/>
          <p:nvPr/>
        </p:nvCxnSpPr>
        <p:spPr>
          <a:xfrm flipV="1">
            <a:off x="7496628" y="4951188"/>
            <a:ext cx="0" cy="4063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ovná spojnica 73"/>
          <p:cNvCxnSpPr/>
          <p:nvPr/>
        </p:nvCxnSpPr>
        <p:spPr>
          <a:xfrm flipV="1">
            <a:off x="7649028" y="5103588"/>
            <a:ext cx="0" cy="4063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ovná spojnica 74"/>
          <p:cNvCxnSpPr/>
          <p:nvPr/>
        </p:nvCxnSpPr>
        <p:spPr>
          <a:xfrm>
            <a:off x="9933717" y="2808514"/>
            <a:ext cx="60365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ovná spojnica 75"/>
          <p:cNvCxnSpPr/>
          <p:nvPr/>
        </p:nvCxnSpPr>
        <p:spPr>
          <a:xfrm>
            <a:off x="10235544" y="2960914"/>
            <a:ext cx="403427" cy="44631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ovná spojnica 76"/>
          <p:cNvCxnSpPr/>
          <p:nvPr/>
        </p:nvCxnSpPr>
        <p:spPr>
          <a:xfrm>
            <a:off x="10409716" y="4559301"/>
            <a:ext cx="127655" cy="80826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ovná spojnica 77"/>
          <p:cNvCxnSpPr/>
          <p:nvPr/>
        </p:nvCxnSpPr>
        <p:spPr>
          <a:xfrm flipH="1" flipV="1">
            <a:off x="9711543" y="6257919"/>
            <a:ext cx="1048002" cy="3628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ovná spojnica 78"/>
          <p:cNvCxnSpPr/>
          <p:nvPr/>
        </p:nvCxnSpPr>
        <p:spPr>
          <a:xfrm flipH="1" flipV="1">
            <a:off x="7628742" y="891258"/>
            <a:ext cx="20286" cy="13883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ovná spojnica 79"/>
          <p:cNvCxnSpPr/>
          <p:nvPr/>
        </p:nvCxnSpPr>
        <p:spPr>
          <a:xfrm flipH="1" flipV="1">
            <a:off x="7987227" y="771746"/>
            <a:ext cx="1" cy="11368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ovná spojnica 80"/>
          <p:cNvCxnSpPr/>
          <p:nvPr/>
        </p:nvCxnSpPr>
        <p:spPr>
          <a:xfrm flipH="1" flipV="1">
            <a:off x="7675083" y="3701143"/>
            <a:ext cx="249717" cy="3683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ovná spojnica 81"/>
          <p:cNvCxnSpPr/>
          <p:nvPr/>
        </p:nvCxnSpPr>
        <p:spPr>
          <a:xfrm flipV="1">
            <a:off x="7799941" y="3282045"/>
            <a:ext cx="270002" cy="4190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ovná spojnica 82"/>
          <p:cNvCxnSpPr/>
          <p:nvPr/>
        </p:nvCxnSpPr>
        <p:spPr>
          <a:xfrm flipV="1">
            <a:off x="8559056" y="3323769"/>
            <a:ext cx="270002" cy="4190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ovná spojnica 83"/>
          <p:cNvCxnSpPr/>
          <p:nvPr/>
        </p:nvCxnSpPr>
        <p:spPr>
          <a:xfrm flipH="1" flipV="1">
            <a:off x="9793480" y="2868160"/>
            <a:ext cx="34184" cy="3159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ovná spojnica 84"/>
          <p:cNvCxnSpPr/>
          <p:nvPr/>
        </p:nvCxnSpPr>
        <p:spPr>
          <a:xfrm flipH="1" flipV="1">
            <a:off x="10010573" y="4559301"/>
            <a:ext cx="34184" cy="44472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ovná spojnica 85"/>
          <p:cNvCxnSpPr/>
          <p:nvPr/>
        </p:nvCxnSpPr>
        <p:spPr>
          <a:xfrm flipV="1">
            <a:off x="11246265" y="6007693"/>
            <a:ext cx="111096" cy="25022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ovná spojnica 86"/>
          <p:cNvCxnSpPr/>
          <p:nvPr/>
        </p:nvCxnSpPr>
        <p:spPr>
          <a:xfrm flipV="1">
            <a:off x="7147505" y="4668157"/>
            <a:ext cx="349123" cy="29767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ovná spojnica 87"/>
          <p:cNvCxnSpPr/>
          <p:nvPr/>
        </p:nvCxnSpPr>
        <p:spPr>
          <a:xfrm flipV="1">
            <a:off x="7105404" y="4559301"/>
            <a:ext cx="216662" cy="731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ovná spojnica 88"/>
          <p:cNvCxnSpPr/>
          <p:nvPr/>
        </p:nvCxnSpPr>
        <p:spPr>
          <a:xfrm>
            <a:off x="7213735" y="3879896"/>
            <a:ext cx="461348" cy="2876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ovná spojnica 89"/>
          <p:cNvCxnSpPr/>
          <p:nvPr/>
        </p:nvCxnSpPr>
        <p:spPr>
          <a:xfrm flipH="1">
            <a:off x="6814785" y="2513331"/>
            <a:ext cx="332720" cy="5671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nica 90"/>
          <p:cNvCxnSpPr/>
          <p:nvPr/>
        </p:nvCxnSpPr>
        <p:spPr>
          <a:xfrm flipH="1" flipV="1">
            <a:off x="6770701" y="2039803"/>
            <a:ext cx="551366" cy="7571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ovná spojnica 91"/>
          <p:cNvCxnSpPr/>
          <p:nvPr/>
        </p:nvCxnSpPr>
        <p:spPr>
          <a:xfrm flipH="1" flipV="1">
            <a:off x="6524078" y="2380581"/>
            <a:ext cx="551366" cy="7571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ovná spojnica 92"/>
          <p:cNvCxnSpPr/>
          <p:nvPr/>
        </p:nvCxnSpPr>
        <p:spPr>
          <a:xfrm flipH="1" flipV="1">
            <a:off x="6872333" y="3316447"/>
            <a:ext cx="559234" cy="54558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ovná spojnica 93"/>
          <p:cNvCxnSpPr/>
          <p:nvPr/>
        </p:nvCxnSpPr>
        <p:spPr>
          <a:xfrm flipV="1">
            <a:off x="7910451" y="2992147"/>
            <a:ext cx="188258" cy="28723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nica 94"/>
          <p:cNvCxnSpPr/>
          <p:nvPr/>
        </p:nvCxnSpPr>
        <p:spPr>
          <a:xfrm>
            <a:off x="6357423" y="5845324"/>
            <a:ext cx="625428" cy="41259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ovná spojnica 95"/>
          <p:cNvCxnSpPr/>
          <p:nvPr/>
        </p:nvCxnSpPr>
        <p:spPr>
          <a:xfrm>
            <a:off x="9099078" y="5837977"/>
            <a:ext cx="625428" cy="41259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ovná spojnica 96"/>
          <p:cNvCxnSpPr/>
          <p:nvPr/>
        </p:nvCxnSpPr>
        <p:spPr>
          <a:xfrm flipV="1">
            <a:off x="8827658" y="4816993"/>
            <a:ext cx="883885" cy="67620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ovná spojnica 97"/>
          <p:cNvCxnSpPr/>
          <p:nvPr/>
        </p:nvCxnSpPr>
        <p:spPr>
          <a:xfrm flipV="1">
            <a:off x="8437171" y="4668157"/>
            <a:ext cx="1208443" cy="1995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ovná spojnica 98"/>
          <p:cNvCxnSpPr/>
          <p:nvPr/>
        </p:nvCxnSpPr>
        <p:spPr>
          <a:xfrm flipV="1">
            <a:off x="8069942" y="3573745"/>
            <a:ext cx="2165211" cy="4499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ovná spojnica 99"/>
          <p:cNvCxnSpPr/>
          <p:nvPr/>
        </p:nvCxnSpPr>
        <p:spPr>
          <a:xfrm flipV="1">
            <a:off x="9090163" y="3228970"/>
            <a:ext cx="703317" cy="19395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ovná spojnica 100"/>
          <p:cNvCxnSpPr/>
          <p:nvPr/>
        </p:nvCxnSpPr>
        <p:spPr>
          <a:xfrm flipV="1">
            <a:off x="9242563" y="3381370"/>
            <a:ext cx="703317" cy="19395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ál 101"/>
          <p:cNvSpPr/>
          <p:nvPr/>
        </p:nvSpPr>
        <p:spPr>
          <a:xfrm>
            <a:off x="7147504" y="3599543"/>
            <a:ext cx="74839" cy="101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3" name="Rovná spojnica 102"/>
          <p:cNvCxnSpPr/>
          <p:nvPr/>
        </p:nvCxnSpPr>
        <p:spPr>
          <a:xfrm>
            <a:off x="6357423" y="4349809"/>
            <a:ext cx="856312" cy="1281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ovná spojnica 108"/>
          <p:cNvCxnSpPr/>
          <p:nvPr/>
        </p:nvCxnSpPr>
        <p:spPr>
          <a:xfrm>
            <a:off x="7250067" y="4450576"/>
            <a:ext cx="856312" cy="1281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Rovná spojnica 109"/>
          <p:cNvCxnSpPr/>
          <p:nvPr/>
        </p:nvCxnSpPr>
        <p:spPr>
          <a:xfrm>
            <a:off x="5809342" y="3869078"/>
            <a:ext cx="558853" cy="44515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ovná spojnica 111"/>
          <p:cNvCxnSpPr/>
          <p:nvPr/>
        </p:nvCxnSpPr>
        <p:spPr>
          <a:xfrm>
            <a:off x="5645989" y="4106596"/>
            <a:ext cx="558853" cy="44515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Rovná spojnica 112"/>
          <p:cNvCxnSpPr/>
          <p:nvPr/>
        </p:nvCxnSpPr>
        <p:spPr>
          <a:xfrm flipV="1">
            <a:off x="5495787" y="4544898"/>
            <a:ext cx="716327" cy="17503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BlokTextu 116"/>
          <p:cNvSpPr txBox="1"/>
          <p:nvPr/>
        </p:nvSpPr>
        <p:spPr>
          <a:xfrm>
            <a:off x="435429" y="406399"/>
            <a:ext cx="366292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smtClean="0"/>
              <a:t>4th </a:t>
            </a:r>
            <a:r>
              <a:rPr lang="sk-SK" dirty="0" err="1" smtClean="0"/>
              <a:t>order</a:t>
            </a:r>
            <a:endParaRPr lang="sk-SK" dirty="0" smtClean="0"/>
          </a:p>
          <a:p>
            <a:r>
              <a:rPr lang="sk-SK" dirty="0" err="1" smtClean="0"/>
              <a:t>Differences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Isobase</a:t>
            </a:r>
            <a:r>
              <a:rPr lang="sk-SK" dirty="0" smtClean="0"/>
              <a:t> 4th </a:t>
            </a:r>
            <a:r>
              <a:rPr lang="sk-SK" dirty="0" err="1" smtClean="0"/>
              <a:t>order</a:t>
            </a:r>
            <a:r>
              <a:rPr lang="sk-SK" dirty="0" smtClean="0"/>
              <a:t> DEM – </a:t>
            </a:r>
            <a:r>
              <a:rPr lang="sk-SK" dirty="0" err="1" smtClean="0"/>
              <a:t>recent</a:t>
            </a:r>
            <a:r>
              <a:rPr lang="sk-SK" dirty="0" smtClean="0"/>
              <a:t> DEM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708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2" cy="68580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6444343" y="2002971"/>
            <a:ext cx="798286" cy="79828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6930572" y="3998685"/>
            <a:ext cx="950686" cy="93617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7881257" y="3889829"/>
            <a:ext cx="1640113" cy="165462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9746343" y="5377542"/>
            <a:ext cx="740228" cy="61685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ál 10"/>
          <p:cNvSpPr/>
          <p:nvPr/>
        </p:nvSpPr>
        <p:spPr>
          <a:xfrm>
            <a:off x="7242629" y="1774371"/>
            <a:ext cx="1712685" cy="185419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Voľný tvar 2"/>
          <p:cNvSpPr/>
          <p:nvPr/>
        </p:nvSpPr>
        <p:spPr>
          <a:xfrm>
            <a:off x="9840686" y="3192174"/>
            <a:ext cx="1988457" cy="654112"/>
          </a:xfrm>
          <a:custGeom>
            <a:avLst/>
            <a:gdLst>
              <a:gd name="connsiteX0" fmla="*/ 0 w 1988457"/>
              <a:gd name="connsiteY0" fmla="*/ 654112 h 654112"/>
              <a:gd name="connsiteX1" fmla="*/ 595085 w 1988457"/>
              <a:gd name="connsiteY1" fmla="*/ 247712 h 654112"/>
              <a:gd name="connsiteX2" fmla="*/ 1088571 w 1988457"/>
              <a:gd name="connsiteY2" fmla="*/ 29997 h 654112"/>
              <a:gd name="connsiteX3" fmla="*/ 1611085 w 1988457"/>
              <a:gd name="connsiteY3" fmla="*/ 29997 h 654112"/>
              <a:gd name="connsiteX4" fmla="*/ 1988457 w 1988457"/>
              <a:gd name="connsiteY4" fmla="*/ 291255 h 6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457" h="654112">
                <a:moveTo>
                  <a:pt x="0" y="654112"/>
                </a:moveTo>
                <a:cubicBezTo>
                  <a:pt x="206828" y="502921"/>
                  <a:pt x="413657" y="351731"/>
                  <a:pt x="595085" y="247712"/>
                </a:cubicBezTo>
                <a:cubicBezTo>
                  <a:pt x="776513" y="143693"/>
                  <a:pt x="919238" y="66283"/>
                  <a:pt x="1088571" y="29997"/>
                </a:cubicBezTo>
                <a:cubicBezTo>
                  <a:pt x="1257904" y="-6289"/>
                  <a:pt x="1461104" y="-13546"/>
                  <a:pt x="1611085" y="29997"/>
                </a:cubicBezTo>
                <a:cubicBezTo>
                  <a:pt x="1761066" y="73540"/>
                  <a:pt x="1874761" y="182397"/>
                  <a:pt x="1988457" y="29125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Voľný tvar 11"/>
          <p:cNvSpPr/>
          <p:nvPr/>
        </p:nvSpPr>
        <p:spPr>
          <a:xfrm rot="11347678">
            <a:off x="10161540" y="960990"/>
            <a:ext cx="1919915" cy="693718"/>
          </a:xfrm>
          <a:custGeom>
            <a:avLst/>
            <a:gdLst>
              <a:gd name="connsiteX0" fmla="*/ 0 w 1988457"/>
              <a:gd name="connsiteY0" fmla="*/ 654112 h 654112"/>
              <a:gd name="connsiteX1" fmla="*/ 595085 w 1988457"/>
              <a:gd name="connsiteY1" fmla="*/ 247712 h 654112"/>
              <a:gd name="connsiteX2" fmla="*/ 1088571 w 1988457"/>
              <a:gd name="connsiteY2" fmla="*/ 29997 h 654112"/>
              <a:gd name="connsiteX3" fmla="*/ 1611085 w 1988457"/>
              <a:gd name="connsiteY3" fmla="*/ 29997 h 654112"/>
              <a:gd name="connsiteX4" fmla="*/ 1988457 w 1988457"/>
              <a:gd name="connsiteY4" fmla="*/ 291255 h 6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457" h="654112">
                <a:moveTo>
                  <a:pt x="0" y="654112"/>
                </a:moveTo>
                <a:cubicBezTo>
                  <a:pt x="206828" y="502921"/>
                  <a:pt x="413657" y="351731"/>
                  <a:pt x="595085" y="247712"/>
                </a:cubicBezTo>
                <a:cubicBezTo>
                  <a:pt x="776513" y="143693"/>
                  <a:pt x="919238" y="66283"/>
                  <a:pt x="1088571" y="29997"/>
                </a:cubicBezTo>
                <a:cubicBezTo>
                  <a:pt x="1257904" y="-6289"/>
                  <a:pt x="1461104" y="-13546"/>
                  <a:pt x="1611085" y="29997"/>
                </a:cubicBezTo>
                <a:cubicBezTo>
                  <a:pt x="1761066" y="73540"/>
                  <a:pt x="1874761" y="182397"/>
                  <a:pt x="1988457" y="29125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Ovál 57"/>
          <p:cNvSpPr/>
          <p:nvPr/>
        </p:nvSpPr>
        <p:spPr>
          <a:xfrm>
            <a:off x="7147504" y="3599543"/>
            <a:ext cx="74839" cy="101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0" name="Voľný tvar 59"/>
          <p:cNvSpPr/>
          <p:nvPr/>
        </p:nvSpPr>
        <p:spPr>
          <a:xfrm>
            <a:off x="4888194" y="5156282"/>
            <a:ext cx="726393" cy="221260"/>
          </a:xfrm>
          <a:custGeom>
            <a:avLst/>
            <a:gdLst>
              <a:gd name="connsiteX0" fmla="*/ 0 w 1988457"/>
              <a:gd name="connsiteY0" fmla="*/ 654112 h 654112"/>
              <a:gd name="connsiteX1" fmla="*/ 595085 w 1988457"/>
              <a:gd name="connsiteY1" fmla="*/ 247712 h 654112"/>
              <a:gd name="connsiteX2" fmla="*/ 1088571 w 1988457"/>
              <a:gd name="connsiteY2" fmla="*/ 29997 h 654112"/>
              <a:gd name="connsiteX3" fmla="*/ 1611085 w 1988457"/>
              <a:gd name="connsiteY3" fmla="*/ 29997 h 654112"/>
              <a:gd name="connsiteX4" fmla="*/ 1988457 w 1988457"/>
              <a:gd name="connsiteY4" fmla="*/ 291255 h 6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457" h="654112">
                <a:moveTo>
                  <a:pt x="0" y="654112"/>
                </a:moveTo>
                <a:cubicBezTo>
                  <a:pt x="206828" y="502921"/>
                  <a:pt x="413657" y="351731"/>
                  <a:pt x="595085" y="247712"/>
                </a:cubicBezTo>
                <a:cubicBezTo>
                  <a:pt x="776513" y="143693"/>
                  <a:pt x="919238" y="66283"/>
                  <a:pt x="1088571" y="29997"/>
                </a:cubicBezTo>
                <a:cubicBezTo>
                  <a:pt x="1257904" y="-6289"/>
                  <a:pt x="1461104" y="-13546"/>
                  <a:pt x="1611085" y="29997"/>
                </a:cubicBezTo>
                <a:cubicBezTo>
                  <a:pt x="1761066" y="73540"/>
                  <a:pt x="1874761" y="182397"/>
                  <a:pt x="1988457" y="29125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BlokTextu 60"/>
          <p:cNvSpPr txBox="1"/>
          <p:nvPr/>
        </p:nvSpPr>
        <p:spPr>
          <a:xfrm>
            <a:off x="435429" y="406399"/>
            <a:ext cx="366292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smtClean="0"/>
              <a:t>4th </a:t>
            </a:r>
            <a:r>
              <a:rPr lang="sk-SK" dirty="0" err="1" smtClean="0"/>
              <a:t>order</a:t>
            </a:r>
            <a:endParaRPr lang="sk-SK" dirty="0" smtClean="0"/>
          </a:p>
          <a:p>
            <a:r>
              <a:rPr lang="sk-SK" dirty="0" err="1" smtClean="0"/>
              <a:t>Differences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Isobase</a:t>
            </a:r>
            <a:r>
              <a:rPr lang="sk-SK" dirty="0" smtClean="0"/>
              <a:t> 4th </a:t>
            </a:r>
            <a:r>
              <a:rPr lang="sk-SK" dirty="0" err="1" smtClean="0"/>
              <a:t>order</a:t>
            </a:r>
            <a:r>
              <a:rPr lang="sk-SK" dirty="0" smtClean="0"/>
              <a:t> DEM – </a:t>
            </a:r>
            <a:r>
              <a:rPr lang="sk-SK" dirty="0" err="1" smtClean="0"/>
              <a:t>recent</a:t>
            </a:r>
            <a:r>
              <a:rPr lang="sk-SK" dirty="0" smtClean="0"/>
              <a:t> DEM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480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lokTextu 128"/>
          <p:cNvSpPr txBox="1"/>
          <p:nvPr/>
        </p:nvSpPr>
        <p:spPr>
          <a:xfrm>
            <a:off x="0" y="319314"/>
            <a:ext cx="266963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err="1" smtClean="0"/>
              <a:t>Isobase</a:t>
            </a:r>
            <a:endParaRPr lang="sk-SK" dirty="0" smtClean="0"/>
          </a:p>
          <a:p>
            <a:r>
              <a:rPr lang="sk-SK" b="1" dirty="0" smtClean="0"/>
              <a:t>2nd </a:t>
            </a:r>
            <a:r>
              <a:rPr lang="sk-SK" b="1" dirty="0" err="1" smtClean="0"/>
              <a:t>order</a:t>
            </a:r>
            <a:r>
              <a:rPr lang="sk-SK" b="1" dirty="0" smtClean="0"/>
              <a:t> + </a:t>
            </a:r>
            <a:r>
              <a:rPr lang="sk-SK" b="1" dirty="0" err="1" smtClean="0"/>
              <a:t>higher</a:t>
            </a:r>
            <a:endParaRPr lang="sk-SK" b="1" dirty="0" smtClean="0"/>
          </a:p>
          <a:p>
            <a:r>
              <a:rPr lang="sk-SK" b="1" dirty="0" smtClean="0"/>
              <a:t>Slope </a:t>
            </a:r>
            <a:r>
              <a:rPr lang="sk-SK" b="1" dirty="0" err="1" smtClean="0"/>
              <a:t>angle</a:t>
            </a:r>
            <a:endParaRPr lang="sk-SK" b="1" dirty="0"/>
          </a:p>
          <a:p>
            <a:endParaRPr lang="sk-SK" dirty="0" smtClean="0"/>
          </a:p>
          <a:p>
            <a:r>
              <a:rPr lang="sk-SK" dirty="0" err="1" smtClean="0"/>
              <a:t>Elevation</a:t>
            </a:r>
            <a:r>
              <a:rPr lang="sk-SK" dirty="0" smtClean="0"/>
              <a:t> </a:t>
            </a:r>
            <a:r>
              <a:rPr lang="sk-SK" dirty="0" err="1" smtClean="0"/>
              <a:t>Contours</a:t>
            </a:r>
            <a:r>
              <a:rPr lang="sk-SK" dirty="0" smtClean="0"/>
              <a:t> 20 m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err="1" smtClean="0"/>
              <a:t>High</a:t>
            </a:r>
            <a:r>
              <a:rPr lang="sk-SK" dirty="0" smtClean="0"/>
              <a:t> slope (</a:t>
            </a:r>
            <a:r>
              <a:rPr lang="sk-SK" dirty="0" err="1" smtClean="0"/>
              <a:t>gree,blue</a:t>
            </a:r>
            <a:r>
              <a:rPr lang="sk-SK" dirty="0" smtClean="0"/>
              <a:t>) </a:t>
            </a:r>
            <a:r>
              <a:rPr lang="sk-SK" dirty="0" err="1" smtClean="0"/>
              <a:t>indicates</a:t>
            </a:r>
            <a:r>
              <a:rPr lang="sk-SK" dirty="0" smtClean="0"/>
              <a:t> </a:t>
            </a:r>
            <a:r>
              <a:rPr lang="sk-SK" dirty="0" err="1" smtClean="0"/>
              <a:t>slip</a:t>
            </a:r>
            <a:r>
              <a:rPr lang="sk-SK" dirty="0" smtClean="0"/>
              <a:t>/</a:t>
            </a:r>
            <a:r>
              <a:rPr lang="sk-SK" dirty="0" err="1" smtClean="0"/>
              <a:t>contact</a:t>
            </a:r>
            <a:r>
              <a:rPr lang="sk-SK" dirty="0" smtClean="0"/>
              <a:t> of </a:t>
            </a:r>
            <a:r>
              <a:rPr lang="sk-SK" dirty="0" err="1" smtClean="0"/>
              <a:t>two</a:t>
            </a:r>
            <a:r>
              <a:rPr lang="sk-SK" dirty="0" smtClean="0"/>
              <a:t> </a:t>
            </a:r>
            <a:r>
              <a:rPr lang="sk-SK" dirty="0" err="1" smtClean="0"/>
              <a:t>blocks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See</a:t>
            </a:r>
            <a:r>
              <a:rPr lang="sk-SK" dirty="0" smtClean="0"/>
              <a:t> </a:t>
            </a:r>
            <a:r>
              <a:rPr lang="sk-SK" dirty="0" err="1" smtClean="0"/>
              <a:t>Grohmann</a:t>
            </a:r>
            <a:r>
              <a:rPr lang="sk-SK" dirty="0" smtClean="0"/>
              <a:t> 2011</a:t>
            </a:r>
          </a:p>
        </p:txBody>
      </p:sp>
      <p:pic>
        <p:nvPicPr>
          <p:cNvPr id="55" name="Obrázok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5" y="0"/>
            <a:ext cx="978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5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err="1" smtClean="0"/>
              <a:t>Izobázové</a:t>
            </a:r>
            <a:r>
              <a:rPr lang="sk-SK" sz="3600" dirty="0" smtClean="0"/>
              <a:t> povrchy podľa </a:t>
            </a:r>
            <a:r>
              <a:rPr lang="sk-SK" sz="3600" dirty="0" err="1" smtClean="0"/>
              <a:t>Filosofov</a:t>
            </a:r>
            <a:r>
              <a:rPr lang="sk-SK" sz="3600" dirty="0" smtClean="0"/>
              <a:t> 1965, Jedlička et al. 2015 (</a:t>
            </a:r>
            <a:r>
              <a:rPr lang="sk-SK" sz="3600" dirty="0" smtClean="0">
                <a:hlinkClick r:id="rId2" tooltip="Persistent link using digital object identifier"/>
              </a:rPr>
              <a:t>https://doi.org/10.1016/j.cageo.2015.02.012</a:t>
            </a:r>
            <a:r>
              <a:rPr lang="sk-SK" sz="3600" dirty="0" smtClean="0"/>
              <a:t>) 2011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Z </a:t>
            </a:r>
            <a:r>
              <a:rPr lang="sk-SK" dirty="0" err="1" smtClean="0"/>
              <a:t>údolníc</a:t>
            </a:r>
            <a:r>
              <a:rPr lang="sk-SK" dirty="0" smtClean="0"/>
              <a:t> súčasného DEM:</a:t>
            </a:r>
          </a:p>
          <a:p>
            <a:r>
              <a:rPr lang="sk-SK" dirty="0" smtClean="0"/>
              <a:t>2. rád </a:t>
            </a:r>
            <a:r>
              <a:rPr lang="sk-SK" dirty="0" smtClean="0"/>
              <a:t>+ vyšší</a:t>
            </a:r>
            <a:endParaRPr lang="sk-SK" dirty="0" smtClean="0"/>
          </a:p>
          <a:p>
            <a:r>
              <a:rPr lang="sk-SK" dirty="0" smtClean="0"/>
              <a:t>3. rád + vyšší</a:t>
            </a:r>
          </a:p>
          <a:p>
            <a:r>
              <a:rPr lang="sk-SK" dirty="0" smtClean="0"/>
              <a:t>4. rád + vyšší</a:t>
            </a:r>
          </a:p>
          <a:p>
            <a:r>
              <a:rPr lang="sk-SK" dirty="0" smtClean="0"/>
              <a:t>5. rád + vyšší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555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brázok 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  <p:sp>
        <p:nvSpPr>
          <p:cNvPr id="129" name="BlokTextu 128"/>
          <p:cNvSpPr txBox="1"/>
          <p:nvPr/>
        </p:nvSpPr>
        <p:spPr>
          <a:xfrm>
            <a:off x="0" y="12680"/>
            <a:ext cx="240521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600" dirty="0" err="1" smtClean="0"/>
              <a:t>Isobase</a:t>
            </a:r>
            <a:endParaRPr lang="sk-SK" sz="1600" dirty="0" smtClean="0"/>
          </a:p>
          <a:p>
            <a:r>
              <a:rPr lang="sk-SK" sz="1600" b="1" dirty="0" smtClean="0"/>
              <a:t>3rd </a:t>
            </a:r>
            <a:r>
              <a:rPr lang="sk-SK" sz="1600" b="1" dirty="0" err="1" smtClean="0"/>
              <a:t>order</a:t>
            </a:r>
            <a:r>
              <a:rPr lang="sk-SK" sz="1600" b="1" dirty="0" smtClean="0"/>
              <a:t> + </a:t>
            </a:r>
            <a:r>
              <a:rPr lang="sk-SK" sz="1600" b="1" dirty="0" err="1" smtClean="0"/>
              <a:t>higher</a:t>
            </a:r>
            <a:endParaRPr lang="sk-SK" sz="1600" b="1" dirty="0" smtClean="0"/>
          </a:p>
          <a:p>
            <a:r>
              <a:rPr lang="sk-SK" sz="1600" b="1" dirty="0" smtClean="0"/>
              <a:t>Slope </a:t>
            </a:r>
            <a:r>
              <a:rPr lang="sk-SK" sz="1600" b="1" dirty="0" err="1" smtClean="0"/>
              <a:t>angle</a:t>
            </a:r>
            <a:endParaRPr lang="sk-SK" sz="1600" b="1" dirty="0"/>
          </a:p>
          <a:p>
            <a:endParaRPr lang="sk-SK" sz="1600" dirty="0" smtClean="0"/>
          </a:p>
          <a:p>
            <a:r>
              <a:rPr lang="sk-SK" sz="1600" dirty="0" err="1" smtClean="0"/>
              <a:t>Elevation</a:t>
            </a:r>
            <a:r>
              <a:rPr lang="sk-SK" sz="1600" dirty="0" smtClean="0"/>
              <a:t> </a:t>
            </a:r>
            <a:r>
              <a:rPr lang="sk-SK" sz="1600" dirty="0" err="1" smtClean="0"/>
              <a:t>Contours</a:t>
            </a:r>
            <a:r>
              <a:rPr lang="sk-SK" sz="1600" dirty="0" smtClean="0"/>
              <a:t> 20 m</a:t>
            </a:r>
          </a:p>
          <a:p>
            <a:endParaRPr lang="sk-SK" sz="1600" dirty="0"/>
          </a:p>
          <a:p>
            <a:endParaRPr lang="sk-SK" sz="1600" dirty="0" smtClean="0"/>
          </a:p>
          <a:p>
            <a:r>
              <a:rPr lang="sk-SK" sz="1600" dirty="0" err="1" smtClean="0"/>
              <a:t>High</a:t>
            </a:r>
            <a:r>
              <a:rPr lang="sk-SK" sz="1600" dirty="0" smtClean="0"/>
              <a:t> slope (</a:t>
            </a:r>
            <a:r>
              <a:rPr lang="sk-SK" sz="1600" dirty="0" err="1" smtClean="0"/>
              <a:t>gree,blue</a:t>
            </a:r>
            <a:r>
              <a:rPr lang="sk-SK" sz="1600" dirty="0" smtClean="0"/>
              <a:t>) </a:t>
            </a:r>
            <a:r>
              <a:rPr lang="sk-SK" sz="1600" dirty="0" err="1" smtClean="0"/>
              <a:t>indicates</a:t>
            </a:r>
            <a:r>
              <a:rPr lang="sk-SK" sz="1600" dirty="0" smtClean="0"/>
              <a:t> </a:t>
            </a:r>
            <a:r>
              <a:rPr lang="sk-SK" sz="1600" dirty="0" err="1" smtClean="0"/>
              <a:t>slip</a:t>
            </a:r>
            <a:r>
              <a:rPr lang="sk-SK" sz="1600" dirty="0" smtClean="0"/>
              <a:t>/</a:t>
            </a:r>
            <a:r>
              <a:rPr lang="sk-SK" sz="1600" dirty="0" err="1" smtClean="0"/>
              <a:t>contact</a:t>
            </a:r>
            <a:r>
              <a:rPr lang="sk-SK" sz="1600" dirty="0" smtClean="0"/>
              <a:t> of </a:t>
            </a:r>
            <a:r>
              <a:rPr lang="sk-SK" sz="1600" dirty="0" err="1" smtClean="0"/>
              <a:t>two</a:t>
            </a:r>
            <a:r>
              <a:rPr lang="sk-SK" sz="1600" dirty="0" smtClean="0"/>
              <a:t> </a:t>
            </a:r>
            <a:r>
              <a:rPr lang="sk-SK" sz="1600" dirty="0" err="1" smtClean="0"/>
              <a:t>blocks</a:t>
            </a:r>
            <a:endParaRPr lang="sk-SK" sz="1600" dirty="0" smtClean="0"/>
          </a:p>
          <a:p>
            <a:endParaRPr lang="sk-SK" sz="1600" dirty="0"/>
          </a:p>
          <a:p>
            <a:r>
              <a:rPr lang="sk-SK" sz="1600" dirty="0" err="1" smtClean="0"/>
              <a:t>See</a:t>
            </a:r>
            <a:r>
              <a:rPr lang="sk-SK" sz="1600" dirty="0" smtClean="0"/>
              <a:t> </a:t>
            </a:r>
            <a:r>
              <a:rPr lang="sk-SK" sz="1600" dirty="0" err="1" smtClean="0"/>
              <a:t>Grohmann</a:t>
            </a:r>
            <a:r>
              <a:rPr lang="sk-SK" sz="1600" dirty="0" smtClean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498166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rázok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68" y="0"/>
            <a:ext cx="9033831" cy="6858000"/>
          </a:xfrm>
          <a:prstGeom prst="rect">
            <a:avLst/>
          </a:prstGeom>
        </p:spPr>
      </p:pic>
      <p:cxnSp>
        <p:nvCxnSpPr>
          <p:cNvPr id="8" name="Rovná spojnica 7"/>
          <p:cNvCxnSpPr/>
          <p:nvPr/>
        </p:nvCxnSpPr>
        <p:spPr>
          <a:xfrm flipH="1">
            <a:off x="6388100" y="2075543"/>
            <a:ext cx="448129" cy="79261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flipH="1">
            <a:off x="7024914" y="3701143"/>
            <a:ext cx="72572" cy="98697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10813143" y="2293257"/>
            <a:ext cx="126274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/>
          <p:cNvCxnSpPr/>
          <p:nvPr/>
        </p:nvCxnSpPr>
        <p:spPr>
          <a:xfrm flipV="1">
            <a:off x="10813143" y="2656115"/>
            <a:ext cx="631371" cy="30479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nica 18"/>
          <p:cNvCxnSpPr/>
          <p:nvPr/>
        </p:nvCxnSpPr>
        <p:spPr>
          <a:xfrm flipV="1">
            <a:off x="9245600" y="1741714"/>
            <a:ext cx="217714" cy="33383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nica 21"/>
          <p:cNvCxnSpPr/>
          <p:nvPr/>
        </p:nvCxnSpPr>
        <p:spPr>
          <a:xfrm flipV="1">
            <a:off x="8345714" y="1465941"/>
            <a:ext cx="631372" cy="8273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/>
          <p:cNvCxnSpPr/>
          <p:nvPr/>
        </p:nvCxnSpPr>
        <p:spPr>
          <a:xfrm flipV="1">
            <a:off x="8069942" y="1248227"/>
            <a:ext cx="631372" cy="8273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nica 24"/>
          <p:cNvCxnSpPr/>
          <p:nvPr/>
        </p:nvCxnSpPr>
        <p:spPr>
          <a:xfrm flipV="1">
            <a:off x="7097486" y="3135087"/>
            <a:ext cx="798285" cy="2939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/>
          <p:cNvCxnSpPr/>
          <p:nvPr/>
        </p:nvCxnSpPr>
        <p:spPr>
          <a:xfrm flipV="1">
            <a:off x="6066971" y="3407229"/>
            <a:ext cx="508000" cy="1923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nica 29"/>
          <p:cNvCxnSpPr/>
          <p:nvPr/>
        </p:nvCxnSpPr>
        <p:spPr>
          <a:xfrm>
            <a:off x="6066971" y="3701143"/>
            <a:ext cx="254000" cy="3683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/>
          <p:cNvCxnSpPr/>
          <p:nvPr/>
        </p:nvCxnSpPr>
        <p:spPr>
          <a:xfrm flipV="1">
            <a:off x="5225143" y="4200071"/>
            <a:ext cx="283028" cy="48804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nica 34"/>
          <p:cNvCxnSpPr/>
          <p:nvPr/>
        </p:nvCxnSpPr>
        <p:spPr>
          <a:xfrm flipV="1">
            <a:off x="5776686" y="4586514"/>
            <a:ext cx="791027" cy="16328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nica 36"/>
          <p:cNvCxnSpPr/>
          <p:nvPr/>
        </p:nvCxnSpPr>
        <p:spPr>
          <a:xfrm>
            <a:off x="6193971" y="5056414"/>
            <a:ext cx="373742" cy="3138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nica 39"/>
          <p:cNvCxnSpPr/>
          <p:nvPr/>
        </p:nvCxnSpPr>
        <p:spPr>
          <a:xfrm flipV="1">
            <a:off x="6388100" y="5646964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ovná spojnica 41"/>
          <p:cNvCxnSpPr/>
          <p:nvPr/>
        </p:nvCxnSpPr>
        <p:spPr>
          <a:xfrm flipV="1">
            <a:off x="5887358" y="5357585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ovná spojnica 42"/>
          <p:cNvCxnSpPr/>
          <p:nvPr/>
        </p:nvCxnSpPr>
        <p:spPr>
          <a:xfrm flipV="1">
            <a:off x="5629729" y="5367563"/>
            <a:ext cx="179613" cy="27123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ovná spojnica 43"/>
          <p:cNvCxnSpPr/>
          <p:nvPr/>
        </p:nvCxnSpPr>
        <p:spPr>
          <a:xfrm flipV="1">
            <a:off x="7496628" y="4951188"/>
            <a:ext cx="0" cy="4063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nica 48"/>
          <p:cNvCxnSpPr/>
          <p:nvPr/>
        </p:nvCxnSpPr>
        <p:spPr>
          <a:xfrm flipV="1">
            <a:off x="7649028" y="5103588"/>
            <a:ext cx="0" cy="4063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ovná spojnica 49"/>
          <p:cNvCxnSpPr/>
          <p:nvPr/>
        </p:nvCxnSpPr>
        <p:spPr>
          <a:xfrm>
            <a:off x="9933717" y="2808514"/>
            <a:ext cx="60365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ovná spojnica 52"/>
          <p:cNvCxnSpPr/>
          <p:nvPr/>
        </p:nvCxnSpPr>
        <p:spPr>
          <a:xfrm>
            <a:off x="10235544" y="2960914"/>
            <a:ext cx="403427" cy="44631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ovná spojnica 55"/>
          <p:cNvCxnSpPr/>
          <p:nvPr/>
        </p:nvCxnSpPr>
        <p:spPr>
          <a:xfrm>
            <a:off x="10409716" y="4559301"/>
            <a:ext cx="127655" cy="80826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ovná spojnica 57"/>
          <p:cNvCxnSpPr/>
          <p:nvPr/>
        </p:nvCxnSpPr>
        <p:spPr>
          <a:xfrm flipH="1" flipV="1">
            <a:off x="9711543" y="6257919"/>
            <a:ext cx="1048002" cy="3628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nica 59"/>
          <p:cNvCxnSpPr/>
          <p:nvPr/>
        </p:nvCxnSpPr>
        <p:spPr>
          <a:xfrm flipH="1" flipV="1">
            <a:off x="7628742" y="891258"/>
            <a:ext cx="20286" cy="13883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nica 61"/>
          <p:cNvCxnSpPr/>
          <p:nvPr/>
        </p:nvCxnSpPr>
        <p:spPr>
          <a:xfrm flipH="1" flipV="1">
            <a:off x="7987227" y="771746"/>
            <a:ext cx="1" cy="11368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ovná spojnica 63"/>
          <p:cNvCxnSpPr/>
          <p:nvPr/>
        </p:nvCxnSpPr>
        <p:spPr>
          <a:xfrm flipH="1" flipV="1">
            <a:off x="7675083" y="3701143"/>
            <a:ext cx="249717" cy="3683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ovná spojnica 66"/>
          <p:cNvCxnSpPr/>
          <p:nvPr/>
        </p:nvCxnSpPr>
        <p:spPr>
          <a:xfrm flipV="1">
            <a:off x="7799941" y="3282045"/>
            <a:ext cx="270002" cy="4190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ovná spojnica 69"/>
          <p:cNvCxnSpPr/>
          <p:nvPr/>
        </p:nvCxnSpPr>
        <p:spPr>
          <a:xfrm flipV="1">
            <a:off x="8559056" y="3323769"/>
            <a:ext cx="270002" cy="41909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ovná spojnica 70"/>
          <p:cNvCxnSpPr/>
          <p:nvPr/>
        </p:nvCxnSpPr>
        <p:spPr>
          <a:xfrm flipH="1" flipV="1">
            <a:off x="9793480" y="2868160"/>
            <a:ext cx="34184" cy="3159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ovná spojnica 74"/>
          <p:cNvCxnSpPr/>
          <p:nvPr/>
        </p:nvCxnSpPr>
        <p:spPr>
          <a:xfrm flipH="1" flipV="1">
            <a:off x="10010573" y="4559301"/>
            <a:ext cx="34184" cy="44472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ovná spojnica 76"/>
          <p:cNvCxnSpPr/>
          <p:nvPr/>
        </p:nvCxnSpPr>
        <p:spPr>
          <a:xfrm flipV="1">
            <a:off x="11246265" y="6007693"/>
            <a:ext cx="111096" cy="25022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ovná spojnica 79"/>
          <p:cNvCxnSpPr/>
          <p:nvPr/>
        </p:nvCxnSpPr>
        <p:spPr>
          <a:xfrm flipV="1">
            <a:off x="7147505" y="4668157"/>
            <a:ext cx="349123" cy="29767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ovná spojnica 81"/>
          <p:cNvCxnSpPr/>
          <p:nvPr/>
        </p:nvCxnSpPr>
        <p:spPr>
          <a:xfrm flipV="1">
            <a:off x="7105404" y="4559301"/>
            <a:ext cx="216662" cy="731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ovná spojnica 83"/>
          <p:cNvCxnSpPr/>
          <p:nvPr/>
        </p:nvCxnSpPr>
        <p:spPr>
          <a:xfrm>
            <a:off x="7213735" y="3879896"/>
            <a:ext cx="461348" cy="2876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ovná spojnica 88"/>
          <p:cNvCxnSpPr/>
          <p:nvPr/>
        </p:nvCxnSpPr>
        <p:spPr>
          <a:xfrm flipH="1">
            <a:off x="6814785" y="2513331"/>
            <a:ext cx="332720" cy="56716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nica 90"/>
          <p:cNvCxnSpPr/>
          <p:nvPr/>
        </p:nvCxnSpPr>
        <p:spPr>
          <a:xfrm flipH="1" flipV="1">
            <a:off x="6770701" y="2039803"/>
            <a:ext cx="551366" cy="7571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ovná spojnica 93"/>
          <p:cNvCxnSpPr/>
          <p:nvPr/>
        </p:nvCxnSpPr>
        <p:spPr>
          <a:xfrm flipH="1" flipV="1">
            <a:off x="6524078" y="2380581"/>
            <a:ext cx="551366" cy="7571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nica 94"/>
          <p:cNvCxnSpPr/>
          <p:nvPr/>
        </p:nvCxnSpPr>
        <p:spPr>
          <a:xfrm flipH="1" flipV="1">
            <a:off x="6872333" y="3316447"/>
            <a:ext cx="559234" cy="54558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ovná spojnica 96"/>
          <p:cNvCxnSpPr/>
          <p:nvPr/>
        </p:nvCxnSpPr>
        <p:spPr>
          <a:xfrm flipV="1">
            <a:off x="7910451" y="2992147"/>
            <a:ext cx="188258" cy="28723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ovná spojnica 99"/>
          <p:cNvCxnSpPr/>
          <p:nvPr/>
        </p:nvCxnSpPr>
        <p:spPr>
          <a:xfrm>
            <a:off x="6357423" y="5845324"/>
            <a:ext cx="625428" cy="41259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ovná spojnica 102"/>
          <p:cNvCxnSpPr/>
          <p:nvPr/>
        </p:nvCxnSpPr>
        <p:spPr>
          <a:xfrm>
            <a:off x="9099078" y="5837977"/>
            <a:ext cx="625428" cy="41259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ovná spojnica 103"/>
          <p:cNvCxnSpPr/>
          <p:nvPr/>
        </p:nvCxnSpPr>
        <p:spPr>
          <a:xfrm flipV="1">
            <a:off x="8827658" y="4816993"/>
            <a:ext cx="883885" cy="67620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ovná spojnica 108"/>
          <p:cNvCxnSpPr/>
          <p:nvPr/>
        </p:nvCxnSpPr>
        <p:spPr>
          <a:xfrm flipV="1">
            <a:off x="8437171" y="4668157"/>
            <a:ext cx="1208443" cy="1995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ovná spojnica 111"/>
          <p:cNvCxnSpPr/>
          <p:nvPr/>
        </p:nvCxnSpPr>
        <p:spPr>
          <a:xfrm flipV="1">
            <a:off x="8069942" y="3573745"/>
            <a:ext cx="2165211" cy="44997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ovná spojnica 114"/>
          <p:cNvCxnSpPr/>
          <p:nvPr/>
        </p:nvCxnSpPr>
        <p:spPr>
          <a:xfrm flipV="1">
            <a:off x="9090163" y="3228970"/>
            <a:ext cx="703317" cy="19395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Rovná spojnica 117"/>
          <p:cNvCxnSpPr/>
          <p:nvPr/>
        </p:nvCxnSpPr>
        <p:spPr>
          <a:xfrm flipV="1">
            <a:off x="9242563" y="3381370"/>
            <a:ext cx="703317" cy="19395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ál 120"/>
          <p:cNvSpPr/>
          <p:nvPr/>
        </p:nvSpPr>
        <p:spPr>
          <a:xfrm>
            <a:off x="7147504" y="3599543"/>
            <a:ext cx="74839" cy="101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2" name="Rovná spojnica 121"/>
          <p:cNvCxnSpPr/>
          <p:nvPr/>
        </p:nvCxnSpPr>
        <p:spPr>
          <a:xfrm>
            <a:off x="10777536" y="2953928"/>
            <a:ext cx="126274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ovná spojnica 122"/>
          <p:cNvCxnSpPr/>
          <p:nvPr/>
        </p:nvCxnSpPr>
        <p:spPr>
          <a:xfrm>
            <a:off x="10537371" y="5281301"/>
            <a:ext cx="341425" cy="2119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Rovná spojnica 125"/>
          <p:cNvCxnSpPr/>
          <p:nvPr/>
        </p:nvCxnSpPr>
        <p:spPr>
          <a:xfrm flipV="1">
            <a:off x="11357361" y="5357585"/>
            <a:ext cx="213645" cy="997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BlokTextu 128"/>
          <p:cNvSpPr txBox="1"/>
          <p:nvPr/>
        </p:nvSpPr>
        <p:spPr>
          <a:xfrm>
            <a:off x="0" y="-9091"/>
            <a:ext cx="266963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err="1" smtClean="0"/>
              <a:t>Isobase</a:t>
            </a:r>
            <a:endParaRPr lang="sk-SK" dirty="0" smtClean="0"/>
          </a:p>
          <a:p>
            <a:r>
              <a:rPr lang="sk-SK" b="1" dirty="0" smtClean="0"/>
              <a:t>4th </a:t>
            </a:r>
            <a:r>
              <a:rPr lang="sk-SK" b="1" dirty="0" err="1" smtClean="0"/>
              <a:t>order</a:t>
            </a:r>
            <a:r>
              <a:rPr lang="sk-SK" b="1" dirty="0" smtClean="0"/>
              <a:t> + </a:t>
            </a:r>
            <a:r>
              <a:rPr lang="sk-SK" b="1" dirty="0" err="1" smtClean="0"/>
              <a:t>higher</a:t>
            </a:r>
            <a:endParaRPr lang="sk-SK" b="1" dirty="0" smtClean="0"/>
          </a:p>
          <a:p>
            <a:r>
              <a:rPr lang="sk-SK" b="1" dirty="0" smtClean="0"/>
              <a:t>Slope </a:t>
            </a:r>
            <a:r>
              <a:rPr lang="sk-SK" b="1" dirty="0" err="1" smtClean="0"/>
              <a:t>angle</a:t>
            </a:r>
            <a:endParaRPr lang="sk-SK" b="1" dirty="0"/>
          </a:p>
          <a:p>
            <a:endParaRPr lang="sk-SK" dirty="0" smtClean="0"/>
          </a:p>
          <a:p>
            <a:r>
              <a:rPr lang="sk-SK" dirty="0" err="1" smtClean="0"/>
              <a:t>Elevation</a:t>
            </a:r>
            <a:r>
              <a:rPr lang="sk-SK" dirty="0" smtClean="0"/>
              <a:t> </a:t>
            </a:r>
            <a:r>
              <a:rPr lang="sk-SK" dirty="0" err="1" smtClean="0"/>
              <a:t>Contours</a:t>
            </a:r>
            <a:r>
              <a:rPr lang="sk-SK" dirty="0" smtClean="0"/>
              <a:t> 20 m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err="1" smtClean="0"/>
              <a:t>High</a:t>
            </a:r>
            <a:r>
              <a:rPr lang="sk-SK" dirty="0" smtClean="0"/>
              <a:t> slope (</a:t>
            </a:r>
            <a:r>
              <a:rPr lang="sk-SK" dirty="0" err="1" smtClean="0"/>
              <a:t>gree,blue</a:t>
            </a:r>
            <a:r>
              <a:rPr lang="sk-SK" dirty="0" smtClean="0"/>
              <a:t>) </a:t>
            </a:r>
            <a:r>
              <a:rPr lang="sk-SK" dirty="0" err="1" smtClean="0"/>
              <a:t>indicates</a:t>
            </a:r>
            <a:r>
              <a:rPr lang="sk-SK" dirty="0" smtClean="0"/>
              <a:t> </a:t>
            </a:r>
            <a:r>
              <a:rPr lang="sk-SK" dirty="0" err="1" smtClean="0"/>
              <a:t>slip</a:t>
            </a:r>
            <a:r>
              <a:rPr lang="sk-SK" dirty="0" smtClean="0"/>
              <a:t>/</a:t>
            </a:r>
            <a:r>
              <a:rPr lang="sk-SK" dirty="0" err="1" smtClean="0"/>
              <a:t>contact</a:t>
            </a:r>
            <a:r>
              <a:rPr lang="sk-SK" dirty="0" smtClean="0"/>
              <a:t> of </a:t>
            </a:r>
            <a:r>
              <a:rPr lang="sk-SK" dirty="0" err="1" smtClean="0"/>
              <a:t>two</a:t>
            </a:r>
            <a:r>
              <a:rPr lang="sk-SK" dirty="0" smtClean="0"/>
              <a:t> </a:t>
            </a:r>
            <a:r>
              <a:rPr lang="sk-SK" dirty="0" err="1" smtClean="0"/>
              <a:t>blocks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See</a:t>
            </a:r>
            <a:r>
              <a:rPr lang="sk-SK" dirty="0" smtClean="0"/>
              <a:t> </a:t>
            </a:r>
            <a:r>
              <a:rPr lang="sk-SK" dirty="0" err="1" smtClean="0"/>
              <a:t>Grohmann</a:t>
            </a:r>
            <a:r>
              <a:rPr lang="sk-SK" dirty="0" smtClean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740238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  <p:sp>
        <p:nvSpPr>
          <p:cNvPr id="129" name="BlokTextu 128"/>
          <p:cNvSpPr txBox="1"/>
          <p:nvPr/>
        </p:nvSpPr>
        <p:spPr>
          <a:xfrm>
            <a:off x="0" y="624113"/>
            <a:ext cx="240521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600" dirty="0" err="1" smtClean="0"/>
              <a:t>Isobase</a:t>
            </a:r>
            <a:endParaRPr lang="sk-SK" sz="1600" dirty="0" smtClean="0"/>
          </a:p>
          <a:p>
            <a:r>
              <a:rPr lang="sk-SK" sz="1600" b="1" dirty="0" smtClean="0"/>
              <a:t>5th </a:t>
            </a:r>
            <a:r>
              <a:rPr lang="sk-SK" sz="1600" b="1" dirty="0" err="1" smtClean="0"/>
              <a:t>order</a:t>
            </a:r>
            <a:r>
              <a:rPr lang="sk-SK" sz="1600" b="1" dirty="0" smtClean="0"/>
              <a:t> </a:t>
            </a:r>
            <a:r>
              <a:rPr lang="sk-SK" sz="1600" dirty="0" smtClean="0"/>
              <a:t>+ </a:t>
            </a:r>
            <a:r>
              <a:rPr lang="sk-SK" sz="1600" dirty="0" err="1" smtClean="0"/>
              <a:t>higher</a:t>
            </a:r>
            <a:endParaRPr lang="sk-SK" sz="1600" dirty="0" smtClean="0"/>
          </a:p>
          <a:p>
            <a:r>
              <a:rPr lang="sk-SK" sz="1600" dirty="0" smtClean="0"/>
              <a:t>Slope </a:t>
            </a:r>
            <a:r>
              <a:rPr lang="sk-SK" sz="1600" dirty="0" err="1" smtClean="0"/>
              <a:t>angle</a:t>
            </a:r>
            <a:endParaRPr lang="sk-SK" sz="1600" dirty="0"/>
          </a:p>
          <a:p>
            <a:endParaRPr lang="sk-SK" sz="1600" dirty="0" smtClean="0"/>
          </a:p>
          <a:p>
            <a:r>
              <a:rPr lang="sk-SK" sz="1600" dirty="0" err="1" smtClean="0"/>
              <a:t>Elevation</a:t>
            </a:r>
            <a:r>
              <a:rPr lang="sk-SK" sz="1600" dirty="0" smtClean="0"/>
              <a:t> </a:t>
            </a:r>
            <a:r>
              <a:rPr lang="sk-SK" sz="1600" dirty="0" err="1" smtClean="0"/>
              <a:t>Contours</a:t>
            </a:r>
            <a:r>
              <a:rPr lang="sk-SK" sz="1600" dirty="0" smtClean="0"/>
              <a:t> 20 m</a:t>
            </a:r>
          </a:p>
          <a:p>
            <a:endParaRPr lang="sk-SK" sz="1600" dirty="0"/>
          </a:p>
          <a:p>
            <a:endParaRPr lang="sk-SK" sz="1600" dirty="0" smtClean="0"/>
          </a:p>
          <a:p>
            <a:r>
              <a:rPr lang="sk-SK" sz="1600" dirty="0" err="1" smtClean="0"/>
              <a:t>High</a:t>
            </a:r>
            <a:r>
              <a:rPr lang="sk-SK" sz="1600" dirty="0" smtClean="0"/>
              <a:t> slope (</a:t>
            </a:r>
            <a:r>
              <a:rPr lang="sk-SK" sz="1600" dirty="0" err="1" smtClean="0"/>
              <a:t>gree,blue</a:t>
            </a:r>
            <a:r>
              <a:rPr lang="sk-SK" sz="1600" dirty="0" smtClean="0"/>
              <a:t>) </a:t>
            </a:r>
            <a:r>
              <a:rPr lang="sk-SK" sz="1600" dirty="0" err="1" smtClean="0"/>
              <a:t>indicates</a:t>
            </a:r>
            <a:r>
              <a:rPr lang="sk-SK" sz="1600" dirty="0" smtClean="0"/>
              <a:t> </a:t>
            </a:r>
            <a:r>
              <a:rPr lang="sk-SK" sz="1600" dirty="0" err="1" smtClean="0"/>
              <a:t>slip</a:t>
            </a:r>
            <a:r>
              <a:rPr lang="sk-SK" sz="1600" dirty="0" smtClean="0"/>
              <a:t>/</a:t>
            </a:r>
            <a:r>
              <a:rPr lang="sk-SK" sz="1600" dirty="0" err="1" smtClean="0"/>
              <a:t>contact</a:t>
            </a:r>
            <a:r>
              <a:rPr lang="sk-SK" sz="1600" dirty="0" smtClean="0"/>
              <a:t> of </a:t>
            </a:r>
            <a:r>
              <a:rPr lang="sk-SK" sz="1600" dirty="0" err="1" smtClean="0"/>
              <a:t>two</a:t>
            </a:r>
            <a:r>
              <a:rPr lang="sk-SK" sz="1600" dirty="0" smtClean="0"/>
              <a:t> </a:t>
            </a:r>
            <a:r>
              <a:rPr lang="sk-SK" sz="1600" dirty="0" err="1" smtClean="0"/>
              <a:t>blocks</a:t>
            </a:r>
            <a:endParaRPr lang="sk-SK" sz="1600" dirty="0" smtClean="0"/>
          </a:p>
          <a:p>
            <a:endParaRPr lang="sk-SK" sz="1600" dirty="0"/>
          </a:p>
          <a:p>
            <a:r>
              <a:rPr lang="sk-SK" sz="1600" dirty="0" err="1" smtClean="0"/>
              <a:t>See</a:t>
            </a:r>
            <a:r>
              <a:rPr lang="sk-SK" sz="1600" dirty="0" smtClean="0"/>
              <a:t> </a:t>
            </a:r>
            <a:r>
              <a:rPr lang="sk-SK" sz="1600" dirty="0" err="1" smtClean="0"/>
              <a:t>Grohmann</a:t>
            </a:r>
            <a:r>
              <a:rPr lang="sk-SK" sz="1600" dirty="0" smtClean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54312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Izobázové</a:t>
            </a:r>
            <a:r>
              <a:rPr lang="sk-SK" dirty="0" smtClean="0"/>
              <a:t> povrchy podľa </a:t>
            </a:r>
            <a:r>
              <a:rPr lang="sk-SK" dirty="0" err="1" smtClean="0"/>
              <a:t>Grohmanna</a:t>
            </a:r>
            <a:r>
              <a:rPr lang="sk-SK" dirty="0" smtClean="0"/>
              <a:t> 2011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2.+3. rád</a:t>
            </a:r>
          </a:p>
          <a:p>
            <a:r>
              <a:rPr lang="sk-SK" dirty="0" smtClean="0"/>
              <a:t>3.+4. rád</a:t>
            </a:r>
          </a:p>
          <a:p>
            <a:r>
              <a:rPr lang="sk-SK" dirty="0" smtClean="0"/>
              <a:t>5.+6. rád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357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0"/>
            <a:ext cx="10325100" cy="725805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435429" y="406399"/>
            <a:ext cx="11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2+3 </a:t>
            </a:r>
            <a:r>
              <a:rPr lang="sk-SK" dirty="0" err="1" smtClean="0"/>
              <a:t>order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0"/>
            <a:ext cx="10488489" cy="742101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316" y="7421011"/>
            <a:ext cx="10374173" cy="74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0"/>
            <a:ext cx="10458450" cy="745807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10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3+4 </a:t>
            </a:r>
            <a:r>
              <a:rPr lang="sk-SK" dirty="0" err="1" smtClean="0"/>
              <a:t>order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58199"/>
            <a:ext cx="10507541" cy="751627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870" y="7458075"/>
            <a:ext cx="10393225" cy="7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0"/>
            <a:ext cx="10448925" cy="73152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1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4+5 </a:t>
            </a:r>
            <a:r>
              <a:rPr lang="sk-SK" dirty="0" err="1" smtClean="0"/>
              <a:t>order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0"/>
            <a:ext cx="10469436" cy="74495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895" y="7449590"/>
            <a:ext cx="10507541" cy="74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78" y="0"/>
            <a:ext cx="9252122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38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Recent</a:t>
            </a:r>
            <a:r>
              <a:rPr lang="sk-SK" dirty="0" smtClean="0"/>
              <a:t> DEM 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 rot="2208549">
            <a:off x="5946209" y="57822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5000 m</a:t>
            </a:r>
            <a:endParaRPr lang="sk-SK" dirty="0"/>
          </a:p>
        </p:txBody>
      </p:sp>
      <p:sp>
        <p:nvSpPr>
          <p:cNvPr id="7" name="Ovál 6"/>
          <p:cNvSpPr/>
          <p:nvPr/>
        </p:nvSpPr>
        <p:spPr>
          <a:xfrm>
            <a:off x="6793255" y="2801259"/>
            <a:ext cx="116114" cy="116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3410857" y="1030514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Red</a:t>
            </a:r>
            <a:r>
              <a:rPr lang="sk-SK" dirty="0" smtClean="0"/>
              <a:t> </a:t>
            </a:r>
            <a:r>
              <a:rPr lang="sk-SK" dirty="0" err="1" smtClean="0"/>
              <a:t>dot</a:t>
            </a:r>
            <a:r>
              <a:rPr lang="sk-SK" dirty="0" smtClean="0"/>
              <a:t> – Harmanecká </a:t>
            </a:r>
            <a:r>
              <a:rPr lang="sk-SK" dirty="0" err="1" smtClean="0"/>
              <a:t>cave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457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4" y="-6813"/>
            <a:ext cx="9294815" cy="688964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936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2nd </a:t>
            </a:r>
            <a:r>
              <a:rPr lang="sk-SK" dirty="0" err="1" smtClean="0"/>
              <a:t>order</a:t>
            </a:r>
            <a:r>
              <a:rPr lang="sk-SK" dirty="0" smtClean="0"/>
              <a:t> </a:t>
            </a:r>
            <a:r>
              <a:rPr lang="sk-SK" dirty="0" smtClean="0"/>
              <a:t>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 rot="2387465">
            <a:off x="5946209" y="57822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5000 m</a:t>
            </a:r>
            <a:endParaRPr lang="sk-SK" dirty="0"/>
          </a:p>
        </p:txBody>
      </p:sp>
      <p:sp>
        <p:nvSpPr>
          <p:cNvPr id="7" name="Ovál 6"/>
          <p:cNvSpPr/>
          <p:nvPr/>
        </p:nvSpPr>
        <p:spPr>
          <a:xfrm>
            <a:off x="6793255" y="2409372"/>
            <a:ext cx="116114" cy="116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5162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78" y="0"/>
            <a:ext cx="9252122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69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3 </a:t>
            </a:r>
            <a:r>
              <a:rPr lang="sk-SK" dirty="0" err="1" smtClean="0"/>
              <a:t>order</a:t>
            </a:r>
            <a:r>
              <a:rPr lang="sk-SK" dirty="0" smtClean="0"/>
              <a:t> </a:t>
            </a:r>
            <a:r>
              <a:rPr lang="sk-SK" dirty="0" smtClean="0"/>
              <a:t>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6" name="Ovál 5"/>
          <p:cNvSpPr/>
          <p:nvPr/>
        </p:nvSpPr>
        <p:spPr>
          <a:xfrm>
            <a:off x="6778170" y="2569027"/>
            <a:ext cx="116114" cy="116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 rot="2553106">
            <a:off x="5996597" y="585486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5000 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170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55" y="1"/>
            <a:ext cx="10025245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429" y="406399"/>
            <a:ext cx="189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4th </a:t>
            </a:r>
            <a:r>
              <a:rPr lang="sk-SK" dirty="0" err="1" smtClean="0"/>
              <a:t>order</a:t>
            </a:r>
            <a:r>
              <a:rPr lang="sk-SK" dirty="0" smtClean="0"/>
              <a:t> </a:t>
            </a:r>
            <a:r>
              <a:rPr lang="sk-SK" dirty="0" smtClean="0"/>
              <a:t>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8" name="Ovál 7"/>
          <p:cNvSpPr/>
          <p:nvPr/>
        </p:nvSpPr>
        <p:spPr>
          <a:xfrm>
            <a:off x="6444343" y="2293257"/>
            <a:ext cx="116114" cy="116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 rot="1716093">
            <a:off x="6255289" y="594195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5000 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949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435429" y="406399"/>
            <a:ext cx="189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5</a:t>
            </a:r>
            <a:r>
              <a:rPr lang="sk-SK" dirty="0" smtClean="0"/>
              <a:t>th </a:t>
            </a:r>
            <a:r>
              <a:rPr lang="sk-SK" dirty="0" err="1" smtClean="0"/>
              <a:t>order</a:t>
            </a:r>
            <a:r>
              <a:rPr lang="sk-SK" dirty="0" smtClean="0"/>
              <a:t> </a:t>
            </a:r>
            <a:r>
              <a:rPr lang="sk-SK" dirty="0" smtClean="0"/>
              <a:t>+ </a:t>
            </a:r>
            <a:r>
              <a:rPr lang="sk-SK" dirty="0" err="1" smtClean="0"/>
              <a:t>higher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 rot="1877898">
            <a:off x="6729980" y="585486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5000 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74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435429" y="406399"/>
            <a:ext cx="1335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Recent</a:t>
            </a:r>
            <a:r>
              <a:rPr lang="sk-SK" dirty="0" smtClean="0"/>
              <a:t> DEM</a:t>
            </a:r>
            <a:endParaRPr lang="sk-SK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2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0948" y="449942"/>
            <a:ext cx="22342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dirty="0" err="1" smtClean="0"/>
              <a:t>Recent</a:t>
            </a:r>
            <a:r>
              <a:rPr lang="sk-SK" dirty="0" smtClean="0"/>
              <a:t> DEM</a:t>
            </a:r>
          </a:p>
          <a:p>
            <a:r>
              <a:rPr lang="sk-SK" dirty="0" err="1" smtClean="0"/>
              <a:t>Contour</a:t>
            </a:r>
            <a:r>
              <a:rPr lang="sk-SK" dirty="0" smtClean="0"/>
              <a:t> interval 50 m</a:t>
            </a:r>
            <a:endParaRPr lang="sk-SK" dirty="0"/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14" y="0"/>
            <a:ext cx="978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8958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309</Words>
  <Application>Microsoft Office PowerPoint</Application>
  <PresentationFormat>Širokouhlá</PresentationFormat>
  <Paragraphs>107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Motív balíka Office</vt:lpstr>
      <vt:lpstr>Okolie Harmaneckej jaskyne izobázové povrchy z lidarových dát</vt:lpstr>
      <vt:lpstr>Izobázové povrchy podľa Filosofov 1965, Jedlička et al. 2015 (https://doi.org/10.1016/j.cageo.2015.02.012) 2011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Izobázové povrchy podľa Grohmanna 2011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PC</dc:creator>
  <cp:lastModifiedBy>PC</cp:lastModifiedBy>
  <cp:revision>23</cp:revision>
  <dcterms:created xsi:type="dcterms:W3CDTF">2022-09-08T11:12:15Z</dcterms:created>
  <dcterms:modified xsi:type="dcterms:W3CDTF">2022-09-09T15:36:14Z</dcterms:modified>
</cp:coreProperties>
</file>