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30275213" cy="428371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6C81"/>
    <a:srgbClr val="494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7419" autoAdjust="0"/>
  </p:normalViewPr>
  <p:slideViewPr>
    <p:cSldViewPr snapToGrid="0">
      <p:cViewPr>
        <p:scale>
          <a:sx n="33" d="100"/>
          <a:sy n="33" d="100"/>
        </p:scale>
        <p:origin x="161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12E2AD-30A7-4E82-B4A7-893D6060C56C}" type="datetimeFigureOut">
              <a:rPr lang="sk-SK" smtClean="0"/>
              <a:t>11. 11. 2025</a:t>
            </a:fld>
            <a:endParaRPr lang="sk-SK"/>
          </a:p>
        </p:txBody>
      </p:sp>
      <p:sp>
        <p:nvSpPr>
          <p:cNvPr id="4" name="Zástupný objekt pre obrázok snímky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E26115-C713-4101-9367-9CA4F0738546}" type="slidenum">
              <a:rPr lang="sk-SK" smtClean="0"/>
              <a:t>‹#›</a:t>
            </a:fld>
            <a:endParaRPr lang="sk-SK"/>
          </a:p>
        </p:txBody>
      </p:sp>
    </p:spTree>
    <p:extLst>
      <p:ext uri="{BB962C8B-B14F-4D97-AF65-F5344CB8AC3E}">
        <p14:creationId xmlns:p14="http://schemas.microsoft.com/office/powerpoint/2010/main" val="4257823634"/>
      </p:ext>
    </p:extLst>
  </p:cSld>
  <p:clrMap bg1="lt1" tx1="dk1" bg2="lt2" tx2="dk2" accent1="accent1" accent2="accent2" accent3="accent3" accent4="accent4" accent5="accent5" accent6="accent6" hlink="hlink" folHlink="folHlink"/>
  <p:notesStyle>
    <a:lvl1pPr marL="0" algn="l" defTabSz="3507730" rtl="0" eaLnBrk="1" latinLnBrk="0" hangingPunct="1">
      <a:defRPr sz="4603" kern="1200">
        <a:solidFill>
          <a:schemeClr val="tx1"/>
        </a:solidFill>
        <a:latin typeface="+mn-lt"/>
        <a:ea typeface="+mn-ea"/>
        <a:cs typeface="+mn-cs"/>
      </a:defRPr>
    </a:lvl1pPr>
    <a:lvl2pPr marL="1753865" algn="l" defTabSz="3507730" rtl="0" eaLnBrk="1" latinLnBrk="0" hangingPunct="1">
      <a:defRPr sz="4603" kern="1200">
        <a:solidFill>
          <a:schemeClr val="tx1"/>
        </a:solidFill>
        <a:latin typeface="+mn-lt"/>
        <a:ea typeface="+mn-ea"/>
        <a:cs typeface="+mn-cs"/>
      </a:defRPr>
    </a:lvl2pPr>
    <a:lvl3pPr marL="3507730" algn="l" defTabSz="3507730" rtl="0" eaLnBrk="1" latinLnBrk="0" hangingPunct="1">
      <a:defRPr sz="4603" kern="1200">
        <a:solidFill>
          <a:schemeClr val="tx1"/>
        </a:solidFill>
        <a:latin typeface="+mn-lt"/>
        <a:ea typeface="+mn-ea"/>
        <a:cs typeface="+mn-cs"/>
      </a:defRPr>
    </a:lvl3pPr>
    <a:lvl4pPr marL="5261595" algn="l" defTabSz="3507730" rtl="0" eaLnBrk="1" latinLnBrk="0" hangingPunct="1">
      <a:defRPr sz="4603" kern="1200">
        <a:solidFill>
          <a:schemeClr val="tx1"/>
        </a:solidFill>
        <a:latin typeface="+mn-lt"/>
        <a:ea typeface="+mn-ea"/>
        <a:cs typeface="+mn-cs"/>
      </a:defRPr>
    </a:lvl4pPr>
    <a:lvl5pPr marL="7015460" algn="l" defTabSz="3507730" rtl="0" eaLnBrk="1" latinLnBrk="0" hangingPunct="1">
      <a:defRPr sz="4603" kern="1200">
        <a:solidFill>
          <a:schemeClr val="tx1"/>
        </a:solidFill>
        <a:latin typeface="+mn-lt"/>
        <a:ea typeface="+mn-ea"/>
        <a:cs typeface="+mn-cs"/>
      </a:defRPr>
    </a:lvl5pPr>
    <a:lvl6pPr marL="8769325" algn="l" defTabSz="3507730" rtl="0" eaLnBrk="1" latinLnBrk="0" hangingPunct="1">
      <a:defRPr sz="4603" kern="1200">
        <a:solidFill>
          <a:schemeClr val="tx1"/>
        </a:solidFill>
        <a:latin typeface="+mn-lt"/>
        <a:ea typeface="+mn-ea"/>
        <a:cs typeface="+mn-cs"/>
      </a:defRPr>
    </a:lvl6pPr>
    <a:lvl7pPr marL="10523190" algn="l" defTabSz="3507730" rtl="0" eaLnBrk="1" latinLnBrk="0" hangingPunct="1">
      <a:defRPr sz="4603" kern="1200">
        <a:solidFill>
          <a:schemeClr val="tx1"/>
        </a:solidFill>
        <a:latin typeface="+mn-lt"/>
        <a:ea typeface="+mn-ea"/>
        <a:cs typeface="+mn-cs"/>
      </a:defRPr>
    </a:lvl7pPr>
    <a:lvl8pPr marL="12277054" algn="l" defTabSz="3507730" rtl="0" eaLnBrk="1" latinLnBrk="0" hangingPunct="1">
      <a:defRPr sz="4603" kern="1200">
        <a:solidFill>
          <a:schemeClr val="tx1"/>
        </a:solidFill>
        <a:latin typeface="+mn-lt"/>
        <a:ea typeface="+mn-ea"/>
        <a:cs typeface="+mn-cs"/>
      </a:defRPr>
    </a:lvl8pPr>
    <a:lvl9pPr marL="14030919" algn="l" defTabSz="3507730" rtl="0" eaLnBrk="1" latinLnBrk="0" hangingPunct="1">
      <a:defRPr sz="46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obrazu snímky 1">
            <a:extLst>
              <a:ext uri="{FF2B5EF4-FFF2-40B4-BE49-F238E27FC236}">
                <a16:creationId xmlns:a16="http://schemas.microsoft.com/office/drawing/2014/main" id="{4141F213-2C11-0F0A-E6D2-2A31A9971D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Zástupný symbol poznámok 2">
            <a:extLst>
              <a:ext uri="{FF2B5EF4-FFF2-40B4-BE49-F238E27FC236}">
                <a16:creationId xmlns:a16="http://schemas.microsoft.com/office/drawing/2014/main" id="{F5FF6C7E-07FD-9F8F-F399-BA8763CBEC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k-SK" altLang="sk-SK" dirty="0"/>
          </a:p>
        </p:txBody>
      </p:sp>
      <p:sp>
        <p:nvSpPr>
          <p:cNvPr id="5124" name="Zástupný symbol čísla snímky 3">
            <a:extLst>
              <a:ext uri="{FF2B5EF4-FFF2-40B4-BE49-F238E27FC236}">
                <a16:creationId xmlns:a16="http://schemas.microsoft.com/office/drawing/2014/main" id="{E9978E93-283D-3D72-B4A6-FC1129F0E3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fld id="{D40C54AD-3918-46D3-91E1-3B673A139EE3}" type="slidenum">
              <a:rPr lang="sk-SK" altLang="sk-SK" sz="1200" smtClean="0"/>
              <a:pPr/>
              <a:t>1</a:t>
            </a:fld>
            <a:endParaRPr lang="sk-SK" altLang="sk-SK"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10612"/>
            <a:ext cx="25733931" cy="14913657"/>
          </a:xfrm>
        </p:spPr>
        <p:txBody>
          <a:bodyPr anchor="b"/>
          <a:lstStyle>
            <a:lvl1pPr algn="ctr">
              <a:defRPr sz="19865"/>
            </a:lvl1pPr>
          </a:lstStyle>
          <a:p>
            <a:r>
              <a:rPr lang="sk-SK"/>
              <a:t>Kliknutím upravte štýl predlohy nadpisu</a:t>
            </a:r>
            <a:endParaRPr lang="en-US" dirty="0"/>
          </a:p>
        </p:txBody>
      </p:sp>
      <p:sp>
        <p:nvSpPr>
          <p:cNvPr id="3" name="Subtitle 2"/>
          <p:cNvSpPr>
            <a:spLocks noGrp="1"/>
          </p:cNvSpPr>
          <p:nvPr>
            <p:ph type="subTitle" idx="1"/>
          </p:nvPr>
        </p:nvSpPr>
        <p:spPr>
          <a:xfrm>
            <a:off x="3784402" y="22499397"/>
            <a:ext cx="22706410" cy="10342380"/>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CD216E01-7682-4516-8C86-5F15CBA29A8E}" type="datetimeFigureOut">
              <a:rPr lang="sk-SK" smtClean="0"/>
              <a:t>11. 11. 2025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0684DA8-4BFC-4040-AC9E-8AD19BD0F054}" type="slidenum">
              <a:rPr lang="sk-SK" smtClean="0"/>
              <a:t>‹#›</a:t>
            </a:fld>
            <a:endParaRPr lang="sk-SK"/>
          </a:p>
        </p:txBody>
      </p:sp>
    </p:spTree>
    <p:extLst>
      <p:ext uri="{BB962C8B-B14F-4D97-AF65-F5344CB8AC3E}">
        <p14:creationId xmlns:p14="http://schemas.microsoft.com/office/powerpoint/2010/main" val="3687106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CD216E01-7682-4516-8C86-5F15CBA29A8E}" type="datetimeFigureOut">
              <a:rPr lang="sk-SK" smtClean="0"/>
              <a:t>11. 11. 2025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0684DA8-4BFC-4040-AC9E-8AD19BD0F054}" type="slidenum">
              <a:rPr lang="sk-SK" smtClean="0"/>
              <a:t>‹#›</a:t>
            </a:fld>
            <a:endParaRPr lang="sk-SK"/>
          </a:p>
        </p:txBody>
      </p:sp>
    </p:spTree>
    <p:extLst>
      <p:ext uri="{BB962C8B-B14F-4D97-AF65-F5344CB8AC3E}">
        <p14:creationId xmlns:p14="http://schemas.microsoft.com/office/powerpoint/2010/main" val="1713423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80679"/>
            <a:ext cx="6528093" cy="36302462"/>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2081423" y="2280679"/>
            <a:ext cx="19205838" cy="36302462"/>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CD216E01-7682-4516-8C86-5F15CBA29A8E}" type="datetimeFigureOut">
              <a:rPr lang="sk-SK" smtClean="0"/>
              <a:t>11. 11. 2025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0684DA8-4BFC-4040-AC9E-8AD19BD0F054}" type="slidenum">
              <a:rPr lang="sk-SK" smtClean="0"/>
              <a:t>‹#›</a:t>
            </a:fld>
            <a:endParaRPr lang="sk-SK"/>
          </a:p>
        </p:txBody>
      </p:sp>
    </p:spTree>
    <p:extLst>
      <p:ext uri="{BB962C8B-B14F-4D97-AF65-F5344CB8AC3E}">
        <p14:creationId xmlns:p14="http://schemas.microsoft.com/office/powerpoint/2010/main" val="4213442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CD216E01-7682-4516-8C86-5F15CBA29A8E}" type="datetimeFigureOut">
              <a:rPr lang="sk-SK" smtClean="0"/>
              <a:t>11. 11. 2025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0684DA8-4BFC-4040-AC9E-8AD19BD0F054}" type="slidenum">
              <a:rPr lang="sk-SK" smtClean="0"/>
              <a:t>‹#›</a:t>
            </a:fld>
            <a:endParaRPr lang="sk-SK"/>
          </a:p>
        </p:txBody>
      </p:sp>
    </p:spTree>
    <p:extLst>
      <p:ext uri="{BB962C8B-B14F-4D97-AF65-F5344CB8AC3E}">
        <p14:creationId xmlns:p14="http://schemas.microsoft.com/office/powerpoint/2010/main" val="311102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9539"/>
            <a:ext cx="26112371" cy="17819041"/>
          </a:xfrm>
        </p:spPr>
        <p:txBody>
          <a:bodyPr anchor="b"/>
          <a:lstStyle>
            <a:lvl1pPr>
              <a:defRPr sz="19865"/>
            </a:lvl1pPr>
          </a:lstStyle>
          <a:p>
            <a:r>
              <a:rPr lang="sk-SK"/>
              <a:t>Kliknutím upravte štýl predlohy nadpisu</a:t>
            </a:r>
            <a:endParaRPr lang="en-US" dirty="0"/>
          </a:p>
        </p:txBody>
      </p:sp>
      <p:sp>
        <p:nvSpPr>
          <p:cNvPr id="3" name="Text Placeholder 2"/>
          <p:cNvSpPr>
            <a:spLocks noGrp="1"/>
          </p:cNvSpPr>
          <p:nvPr>
            <p:ph type="body" idx="1"/>
          </p:nvPr>
        </p:nvSpPr>
        <p:spPr>
          <a:xfrm>
            <a:off x="2065654" y="28667155"/>
            <a:ext cx="26112371" cy="9370613"/>
          </a:xfrm>
        </p:spPr>
        <p:txBody>
          <a:bodyPr/>
          <a:lstStyle>
            <a:lvl1pPr marL="0" indent="0">
              <a:buNone/>
              <a:defRPr sz="7946">
                <a:solidFill>
                  <a:schemeClr val="tx1">
                    <a:tint val="82000"/>
                  </a:schemeClr>
                </a:solidFill>
              </a:defRPr>
            </a:lvl1pPr>
            <a:lvl2pPr marL="1513743" indent="0">
              <a:buNone/>
              <a:defRPr sz="6622">
                <a:solidFill>
                  <a:schemeClr val="tx1">
                    <a:tint val="82000"/>
                  </a:schemeClr>
                </a:solidFill>
              </a:defRPr>
            </a:lvl2pPr>
            <a:lvl3pPr marL="3027487" indent="0">
              <a:buNone/>
              <a:defRPr sz="5960">
                <a:solidFill>
                  <a:schemeClr val="tx1">
                    <a:tint val="82000"/>
                  </a:schemeClr>
                </a:solidFill>
              </a:defRPr>
            </a:lvl3pPr>
            <a:lvl4pPr marL="4541230" indent="0">
              <a:buNone/>
              <a:defRPr sz="5297">
                <a:solidFill>
                  <a:schemeClr val="tx1">
                    <a:tint val="82000"/>
                  </a:schemeClr>
                </a:solidFill>
              </a:defRPr>
            </a:lvl4pPr>
            <a:lvl5pPr marL="6054974" indent="0">
              <a:buNone/>
              <a:defRPr sz="5297">
                <a:solidFill>
                  <a:schemeClr val="tx1">
                    <a:tint val="82000"/>
                  </a:schemeClr>
                </a:solidFill>
              </a:defRPr>
            </a:lvl5pPr>
            <a:lvl6pPr marL="7568717" indent="0">
              <a:buNone/>
              <a:defRPr sz="5297">
                <a:solidFill>
                  <a:schemeClr val="tx1">
                    <a:tint val="82000"/>
                  </a:schemeClr>
                </a:solidFill>
              </a:defRPr>
            </a:lvl6pPr>
            <a:lvl7pPr marL="9082461" indent="0">
              <a:buNone/>
              <a:defRPr sz="5297">
                <a:solidFill>
                  <a:schemeClr val="tx1">
                    <a:tint val="82000"/>
                  </a:schemeClr>
                </a:solidFill>
              </a:defRPr>
            </a:lvl7pPr>
            <a:lvl8pPr marL="10596204" indent="0">
              <a:buNone/>
              <a:defRPr sz="5297">
                <a:solidFill>
                  <a:schemeClr val="tx1">
                    <a:tint val="82000"/>
                  </a:schemeClr>
                </a:solidFill>
              </a:defRPr>
            </a:lvl8pPr>
            <a:lvl9pPr marL="12109948" indent="0">
              <a:buNone/>
              <a:defRPr sz="5297">
                <a:solidFill>
                  <a:schemeClr val="tx1">
                    <a:tint val="82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CD216E01-7682-4516-8C86-5F15CBA29A8E}" type="datetimeFigureOut">
              <a:rPr lang="sk-SK" smtClean="0"/>
              <a:t>11. 11. 2025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0684DA8-4BFC-4040-AC9E-8AD19BD0F054}" type="slidenum">
              <a:rPr lang="sk-SK" smtClean="0"/>
              <a:t>‹#›</a:t>
            </a:fld>
            <a:endParaRPr lang="sk-SK"/>
          </a:p>
        </p:txBody>
      </p:sp>
    </p:spTree>
    <p:extLst>
      <p:ext uri="{BB962C8B-B14F-4D97-AF65-F5344CB8AC3E}">
        <p14:creationId xmlns:p14="http://schemas.microsoft.com/office/powerpoint/2010/main" val="1771999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2081421" y="11403395"/>
            <a:ext cx="12866966" cy="27179746"/>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15326826" y="11403395"/>
            <a:ext cx="12866966" cy="27179746"/>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CD216E01-7682-4516-8C86-5F15CBA29A8E}" type="datetimeFigureOut">
              <a:rPr lang="sk-SK" smtClean="0"/>
              <a:t>11. 11. 2025</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20684DA8-4BFC-4040-AC9E-8AD19BD0F054}" type="slidenum">
              <a:rPr lang="sk-SK" smtClean="0"/>
              <a:t>‹#›</a:t>
            </a:fld>
            <a:endParaRPr lang="sk-SK"/>
          </a:p>
        </p:txBody>
      </p:sp>
    </p:spTree>
    <p:extLst>
      <p:ext uri="{BB962C8B-B14F-4D97-AF65-F5344CB8AC3E}">
        <p14:creationId xmlns:p14="http://schemas.microsoft.com/office/powerpoint/2010/main" val="3087311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2085364" y="2280688"/>
            <a:ext cx="26112371" cy="8279859"/>
          </a:xfrm>
        </p:spPr>
        <p:txBody>
          <a:bodyPr/>
          <a:lstStyle/>
          <a:p>
            <a:r>
              <a:rPr lang="sk-SK"/>
              <a:t>Kliknutím upravte štýl predlohy nadpisu</a:t>
            </a:r>
            <a:endParaRPr lang="en-US" dirty="0"/>
          </a:p>
        </p:txBody>
      </p:sp>
      <p:sp>
        <p:nvSpPr>
          <p:cNvPr id="3" name="Text Placeholder 2"/>
          <p:cNvSpPr>
            <a:spLocks noGrp="1"/>
          </p:cNvSpPr>
          <p:nvPr>
            <p:ph type="body" idx="1"/>
          </p:nvPr>
        </p:nvSpPr>
        <p:spPr>
          <a:xfrm>
            <a:off x="2085368" y="10501042"/>
            <a:ext cx="12807832" cy="5146398"/>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sk-SK"/>
              <a:t>Kliknite sem a upravte štýly predlohy textu</a:t>
            </a:r>
          </a:p>
        </p:txBody>
      </p:sp>
      <p:sp>
        <p:nvSpPr>
          <p:cNvPr id="4" name="Content Placeholder 3"/>
          <p:cNvSpPr>
            <a:spLocks noGrp="1"/>
          </p:cNvSpPr>
          <p:nvPr>
            <p:ph sz="half" idx="2"/>
          </p:nvPr>
        </p:nvSpPr>
        <p:spPr>
          <a:xfrm>
            <a:off x="2085368" y="15647441"/>
            <a:ext cx="12807832" cy="2301502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15326828" y="10501042"/>
            <a:ext cx="12870909" cy="5146398"/>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sk-SK"/>
              <a:t>Kliknite sem a upravte štýly predlohy textu</a:t>
            </a:r>
          </a:p>
        </p:txBody>
      </p:sp>
      <p:sp>
        <p:nvSpPr>
          <p:cNvPr id="6" name="Content Placeholder 5"/>
          <p:cNvSpPr>
            <a:spLocks noGrp="1"/>
          </p:cNvSpPr>
          <p:nvPr>
            <p:ph sz="quarter" idx="4"/>
          </p:nvPr>
        </p:nvSpPr>
        <p:spPr>
          <a:xfrm>
            <a:off x="15326828" y="15647441"/>
            <a:ext cx="12870909" cy="2301502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CD216E01-7682-4516-8C86-5F15CBA29A8E}" type="datetimeFigureOut">
              <a:rPr lang="sk-SK" smtClean="0"/>
              <a:t>11. 11. 2025</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20684DA8-4BFC-4040-AC9E-8AD19BD0F054}" type="slidenum">
              <a:rPr lang="sk-SK" smtClean="0"/>
              <a:t>‹#›</a:t>
            </a:fld>
            <a:endParaRPr lang="sk-SK"/>
          </a:p>
        </p:txBody>
      </p:sp>
    </p:spTree>
    <p:extLst>
      <p:ext uri="{BB962C8B-B14F-4D97-AF65-F5344CB8AC3E}">
        <p14:creationId xmlns:p14="http://schemas.microsoft.com/office/powerpoint/2010/main" val="318456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CD216E01-7682-4516-8C86-5F15CBA29A8E}" type="datetimeFigureOut">
              <a:rPr lang="sk-SK" smtClean="0"/>
              <a:t>11. 11. 2025</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20684DA8-4BFC-4040-AC9E-8AD19BD0F054}" type="slidenum">
              <a:rPr lang="sk-SK" smtClean="0"/>
              <a:t>‹#›</a:t>
            </a:fld>
            <a:endParaRPr lang="sk-SK"/>
          </a:p>
        </p:txBody>
      </p:sp>
    </p:spTree>
    <p:extLst>
      <p:ext uri="{BB962C8B-B14F-4D97-AF65-F5344CB8AC3E}">
        <p14:creationId xmlns:p14="http://schemas.microsoft.com/office/powerpoint/2010/main" val="934700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216E01-7682-4516-8C86-5F15CBA29A8E}" type="datetimeFigureOut">
              <a:rPr lang="sk-SK" smtClean="0"/>
              <a:t>11. 11. 2025</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20684DA8-4BFC-4040-AC9E-8AD19BD0F054}" type="slidenum">
              <a:rPr lang="sk-SK" smtClean="0"/>
              <a:t>‹#›</a:t>
            </a:fld>
            <a:endParaRPr lang="sk-SK"/>
          </a:p>
        </p:txBody>
      </p:sp>
    </p:spTree>
    <p:extLst>
      <p:ext uri="{BB962C8B-B14F-4D97-AF65-F5344CB8AC3E}">
        <p14:creationId xmlns:p14="http://schemas.microsoft.com/office/powerpoint/2010/main" val="3888779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5807"/>
            <a:ext cx="9764544" cy="9995323"/>
          </a:xfrm>
        </p:spPr>
        <p:txBody>
          <a:bodyPr anchor="b"/>
          <a:lstStyle>
            <a:lvl1pPr>
              <a:defRPr sz="10595"/>
            </a:lvl1pPr>
          </a:lstStyle>
          <a:p>
            <a:r>
              <a:rPr lang="sk-SK"/>
              <a:t>Kliknutím upravte štýl predlohy nadpisu</a:t>
            </a:r>
            <a:endParaRPr lang="en-US" dirty="0"/>
          </a:p>
        </p:txBody>
      </p:sp>
      <p:sp>
        <p:nvSpPr>
          <p:cNvPr id="3" name="Content Placeholder 2"/>
          <p:cNvSpPr>
            <a:spLocks noGrp="1"/>
          </p:cNvSpPr>
          <p:nvPr>
            <p:ph idx="1"/>
          </p:nvPr>
        </p:nvSpPr>
        <p:spPr>
          <a:xfrm>
            <a:off x="12870909" y="6167758"/>
            <a:ext cx="15326827" cy="30442106"/>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2085364" y="12851130"/>
            <a:ext cx="9764544" cy="23808308"/>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CD216E01-7682-4516-8C86-5F15CBA29A8E}" type="datetimeFigureOut">
              <a:rPr lang="sk-SK" smtClean="0"/>
              <a:t>11. 11. 2025</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20684DA8-4BFC-4040-AC9E-8AD19BD0F054}" type="slidenum">
              <a:rPr lang="sk-SK" smtClean="0"/>
              <a:t>‹#›</a:t>
            </a:fld>
            <a:endParaRPr lang="sk-SK"/>
          </a:p>
        </p:txBody>
      </p:sp>
    </p:spTree>
    <p:extLst>
      <p:ext uri="{BB962C8B-B14F-4D97-AF65-F5344CB8AC3E}">
        <p14:creationId xmlns:p14="http://schemas.microsoft.com/office/powerpoint/2010/main" val="2078508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5807"/>
            <a:ext cx="9764544" cy="9995323"/>
          </a:xfrm>
        </p:spPr>
        <p:txBody>
          <a:bodyPr anchor="b"/>
          <a:lstStyle>
            <a:lvl1pPr>
              <a:defRPr sz="10595"/>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12870909" y="6167758"/>
            <a:ext cx="15326827" cy="30442106"/>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sk-SK"/>
              <a:t>Kliknutím na ikonu pridáte obrázok</a:t>
            </a:r>
            <a:endParaRPr lang="en-US" dirty="0"/>
          </a:p>
        </p:txBody>
      </p:sp>
      <p:sp>
        <p:nvSpPr>
          <p:cNvPr id="4" name="Text Placeholder 3"/>
          <p:cNvSpPr>
            <a:spLocks noGrp="1"/>
          </p:cNvSpPr>
          <p:nvPr>
            <p:ph type="body" sz="half" idx="2"/>
          </p:nvPr>
        </p:nvSpPr>
        <p:spPr>
          <a:xfrm>
            <a:off x="2085364" y="12851130"/>
            <a:ext cx="9764544" cy="23808308"/>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CD216E01-7682-4516-8C86-5F15CBA29A8E}" type="datetimeFigureOut">
              <a:rPr lang="sk-SK" smtClean="0"/>
              <a:t>11. 11. 2025</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20684DA8-4BFC-4040-AC9E-8AD19BD0F054}" type="slidenum">
              <a:rPr lang="sk-SK" smtClean="0"/>
              <a:t>‹#›</a:t>
            </a:fld>
            <a:endParaRPr lang="sk-SK"/>
          </a:p>
        </p:txBody>
      </p:sp>
    </p:spTree>
    <p:extLst>
      <p:ext uri="{BB962C8B-B14F-4D97-AF65-F5344CB8AC3E}">
        <p14:creationId xmlns:p14="http://schemas.microsoft.com/office/powerpoint/2010/main" val="276586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80688"/>
            <a:ext cx="26112371" cy="8279859"/>
          </a:xfrm>
          <a:prstGeom prst="rect">
            <a:avLst/>
          </a:prstGeom>
        </p:spPr>
        <p:txBody>
          <a:bodyPr vert="horz" lIns="91440" tIns="45720" rIns="91440" bIns="45720" rtlCol="0" anchor="ctr">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2081421" y="11403395"/>
            <a:ext cx="26112371" cy="27179746"/>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2081421" y="39703655"/>
            <a:ext cx="6811923" cy="2280679"/>
          </a:xfrm>
          <a:prstGeom prst="rect">
            <a:avLst/>
          </a:prstGeom>
        </p:spPr>
        <p:txBody>
          <a:bodyPr vert="horz" lIns="91440" tIns="45720" rIns="91440" bIns="45720" rtlCol="0" anchor="ctr"/>
          <a:lstStyle>
            <a:lvl1pPr algn="l">
              <a:defRPr sz="3973">
                <a:solidFill>
                  <a:schemeClr val="tx1">
                    <a:tint val="82000"/>
                  </a:schemeClr>
                </a:solidFill>
              </a:defRPr>
            </a:lvl1pPr>
          </a:lstStyle>
          <a:p>
            <a:fld id="{CD216E01-7682-4516-8C86-5F15CBA29A8E}" type="datetimeFigureOut">
              <a:rPr lang="sk-SK" smtClean="0"/>
              <a:t>11. 11. 2025</a:t>
            </a:fld>
            <a:endParaRPr lang="sk-SK"/>
          </a:p>
        </p:txBody>
      </p:sp>
      <p:sp>
        <p:nvSpPr>
          <p:cNvPr id="5" name="Footer Placeholder 4"/>
          <p:cNvSpPr>
            <a:spLocks noGrp="1"/>
          </p:cNvSpPr>
          <p:nvPr>
            <p:ph type="ftr" sz="quarter" idx="3"/>
          </p:nvPr>
        </p:nvSpPr>
        <p:spPr>
          <a:xfrm>
            <a:off x="10028665" y="39703655"/>
            <a:ext cx="10217884" cy="2280679"/>
          </a:xfrm>
          <a:prstGeom prst="rect">
            <a:avLst/>
          </a:prstGeom>
        </p:spPr>
        <p:txBody>
          <a:bodyPr vert="horz" lIns="91440" tIns="45720" rIns="91440" bIns="45720" rtlCol="0" anchor="ctr"/>
          <a:lstStyle>
            <a:lvl1pPr algn="ctr">
              <a:defRPr sz="3973">
                <a:solidFill>
                  <a:schemeClr val="tx1">
                    <a:tint val="82000"/>
                  </a:schemeClr>
                </a:solidFill>
              </a:defRPr>
            </a:lvl1pPr>
          </a:lstStyle>
          <a:p>
            <a:endParaRPr lang="sk-SK"/>
          </a:p>
        </p:txBody>
      </p:sp>
      <p:sp>
        <p:nvSpPr>
          <p:cNvPr id="6" name="Slide Number Placeholder 5"/>
          <p:cNvSpPr>
            <a:spLocks noGrp="1"/>
          </p:cNvSpPr>
          <p:nvPr>
            <p:ph type="sldNum" sz="quarter" idx="4"/>
          </p:nvPr>
        </p:nvSpPr>
        <p:spPr>
          <a:xfrm>
            <a:off x="21381869" y="39703655"/>
            <a:ext cx="6811923" cy="2280679"/>
          </a:xfrm>
          <a:prstGeom prst="rect">
            <a:avLst/>
          </a:prstGeom>
        </p:spPr>
        <p:txBody>
          <a:bodyPr vert="horz" lIns="91440" tIns="45720" rIns="91440" bIns="45720" rtlCol="0" anchor="ctr"/>
          <a:lstStyle>
            <a:lvl1pPr algn="r">
              <a:defRPr sz="3973">
                <a:solidFill>
                  <a:schemeClr val="tx1">
                    <a:tint val="82000"/>
                  </a:schemeClr>
                </a:solidFill>
              </a:defRPr>
            </a:lvl1pPr>
          </a:lstStyle>
          <a:p>
            <a:fld id="{20684DA8-4BFC-4040-AC9E-8AD19BD0F054}" type="slidenum">
              <a:rPr lang="sk-SK" smtClean="0"/>
              <a:t>‹#›</a:t>
            </a:fld>
            <a:endParaRPr lang="sk-SK"/>
          </a:p>
        </p:txBody>
      </p:sp>
    </p:spTree>
    <p:extLst>
      <p:ext uri="{BB962C8B-B14F-4D97-AF65-F5344CB8AC3E}">
        <p14:creationId xmlns:p14="http://schemas.microsoft.com/office/powerpoint/2010/main" val="34760343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86A71AF2-092B-6276-E299-9482CE9BC976}"/>
              </a:ext>
            </a:extLst>
          </p:cNvPr>
          <p:cNvSpPr txBox="1">
            <a:spLocks noChangeArrowheads="1"/>
          </p:cNvSpPr>
          <p:nvPr/>
        </p:nvSpPr>
        <p:spPr bwMode="auto">
          <a:xfrm>
            <a:off x="558754" y="2649741"/>
            <a:ext cx="29234064" cy="52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5" tIns="45722" rIns="91445" bIns="45722">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algn="ctr"/>
            <a:r>
              <a:rPr lang="sk-SK" sz="2800" dirty="0">
                <a:latin typeface="Arial" panose="020B0604020202020204" pitchFamily="34" charset="0"/>
                <a:cs typeface="Arial" panose="020B0604020202020204" pitchFamily="34" charset="0"/>
              </a:rPr>
              <a:t>Michal Gallay</a:t>
            </a:r>
            <a:r>
              <a:rPr lang="sk-SK" sz="2800" baseline="30000" dirty="0">
                <a:latin typeface="Arial" panose="020B0604020202020204" pitchFamily="34" charset="0"/>
                <a:cs typeface="Arial" panose="020B0604020202020204" pitchFamily="34" charset="0"/>
              </a:rPr>
              <a:t>1*</a:t>
            </a:r>
            <a:r>
              <a:rPr lang="sk-SK" sz="2800" dirty="0">
                <a:latin typeface="Arial" panose="020B0604020202020204" pitchFamily="34" charset="0"/>
                <a:cs typeface="Arial" panose="020B0604020202020204" pitchFamily="34" charset="0"/>
              </a:rPr>
              <a:t>, </a:t>
            </a:r>
            <a:r>
              <a:rPr lang="sk-SK" sz="2800" dirty="0" err="1">
                <a:latin typeface="Arial" panose="020B0604020202020204" pitchFamily="34" charset="0"/>
                <a:cs typeface="Arial" panose="020B0604020202020204" pitchFamily="34" charset="0"/>
              </a:rPr>
              <a:t>Vasyl</a:t>
            </a:r>
            <a:r>
              <a:rPr lang="sk-SK" sz="2800" dirty="0">
                <a:latin typeface="Arial" panose="020B0604020202020204" pitchFamily="34" charset="0"/>
                <a:cs typeface="Arial" panose="020B0604020202020204" pitchFamily="34" charset="0"/>
              </a:rPr>
              <a:t> Cherlinka</a:t>
            </a:r>
            <a:r>
              <a:rPr lang="sk-SK" sz="2800" baseline="30000" dirty="0">
                <a:latin typeface="Arial" panose="020B0604020202020204" pitchFamily="34" charset="0"/>
                <a:cs typeface="Arial" panose="020B0604020202020204" pitchFamily="34" charset="0"/>
              </a:rPr>
              <a:t>1</a:t>
            </a:r>
            <a:r>
              <a:rPr lang="sk-SK" sz="2800" dirty="0">
                <a:latin typeface="Arial" panose="020B0604020202020204" pitchFamily="34" charset="0"/>
                <a:cs typeface="Arial" panose="020B0604020202020204" pitchFamily="34" charset="0"/>
              </a:rPr>
              <a:t>, Ján Kaňuk</a:t>
            </a:r>
            <a:r>
              <a:rPr lang="sk-SK" sz="2800" baseline="30000" dirty="0">
                <a:latin typeface="Arial" panose="020B0604020202020204" pitchFamily="34" charset="0"/>
                <a:cs typeface="Arial" panose="020B0604020202020204" pitchFamily="34" charset="0"/>
              </a:rPr>
              <a:t>2</a:t>
            </a:r>
            <a:r>
              <a:rPr lang="sk-SK" sz="2800" dirty="0">
                <a:latin typeface="Arial" panose="020B0604020202020204" pitchFamily="34" charset="0"/>
                <a:cs typeface="Arial" panose="020B0604020202020204" pitchFamily="34" charset="0"/>
              </a:rPr>
              <a:t>, Ján Šašak</a:t>
            </a:r>
            <a:r>
              <a:rPr lang="sk-SK" sz="2800" baseline="30000" dirty="0">
                <a:latin typeface="Arial" panose="020B0604020202020204" pitchFamily="34" charset="0"/>
                <a:cs typeface="Arial" panose="020B0604020202020204" pitchFamily="34" charset="0"/>
              </a:rPr>
              <a:t>1</a:t>
            </a:r>
            <a:r>
              <a:rPr lang="sk-SK" sz="2800" dirty="0">
                <a:latin typeface="Arial" panose="020B0604020202020204" pitchFamily="34" charset="0"/>
                <a:cs typeface="Arial" panose="020B0604020202020204" pitchFamily="34" charset="0"/>
              </a:rPr>
              <a:t>, Katarína Onačillová</a:t>
            </a:r>
            <a:r>
              <a:rPr lang="sk-SK" sz="2800" baseline="30000" dirty="0">
                <a:latin typeface="Arial" panose="020B0604020202020204" pitchFamily="34" charset="0"/>
                <a:cs typeface="Arial" panose="020B0604020202020204" pitchFamily="34" charset="0"/>
              </a:rPr>
              <a:t>1</a:t>
            </a:r>
            <a:r>
              <a:rPr lang="sk-SK" sz="2800" dirty="0">
                <a:latin typeface="Arial" panose="020B0604020202020204" pitchFamily="34" charset="0"/>
                <a:cs typeface="Arial" panose="020B0604020202020204" pitchFamily="34" charset="0"/>
              </a:rPr>
              <a:t>, </a:t>
            </a:r>
            <a:r>
              <a:rPr lang="sk-SK" sz="2800" dirty="0" err="1">
                <a:latin typeface="Arial" panose="020B0604020202020204" pitchFamily="34" charset="0"/>
                <a:cs typeface="Arial" panose="020B0604020202020204" pitchFamily="34" charset="0"/>
              </a:rPr>
              <a:t>Liubov</a:t>
            </a:r>
            <a:r>
              <a:rPr lang="sk-SK" sz="2800" dirty="0">
                <a:latin typeface="Arial" panose="020B0604020202020204" pitchFamily="34" charset="0"/>
                <a:cs typeface="Arial" panose="020B0604020202020204" pitchFamily="34" charset="0"/>
              </a:rPr>
              <a:t> Cherlinka</a:t>
            </a:r>
            <a:r>
              <a:rPr lang="sk-SK" sz="2800" baseline="30000" dirty="0">
                <a:latin typeface="Arial" panose="020B0604020202020204" pitchFamily="34" charset="0"/>
                <a:cs typeface="Arial" panose="020B0604020202020204" pitchFamily="34" charset="0"/>
              </a:rPr>
              <a:t>3</a:t>
            </a:r>
            <a:r>
              <a:rPr lang="sk-SK" sz="2800" dirty="0">
                <a:latin typeface="Arial" panose="020B0604020202020204" pitchFamily="34" charset="0"/>
                <a:cs typeface="Arial" panose="020B0604020202020204" pitchFamily="34" charset="0"/>
              </a:rPr>
              <a:t> </a:t>
            </a:r>
            <a:endParaRPr kumimoji="1" lang="en-GB" altLang="sk-SK" sz="2800" b="1" dirty="0">
              <a:solidFill>
                <a:srgbClr val="3E425D"/>
              </a:solidFill>
              <a:latin typeface="Arial" panose="020B0604020202020204" pitchFamily="34" charset="0"/>
              <a:cs typeface="Arial" panose="020B0604020202020204" pitchFamily="34" charset="0"/>
            </a:endParaRPr>
          </a:p>
        </p:txBody>
      </p:sp>
      <p:sp>
        <p:nvSpPr>
          <p:cNvPr id="4099" name="Text Box 5">
            <a:extLst>
              <a:ext uri="{FF2B5EF4-FFF2-40B4-BE49-F238E27FC236}">
                <a16:creationId xmlns:a16="http://schemas.microsoft.com/office/drawing/2014/main" id="{ABFF45DB-8657-E0F9-7767-7792DA57BCA0}"/>
              </a:ext>
            </a:extLst>
          </p:cNvPr>
          <p:cNvSpPr txBox="1">
            <a:spLocks noChangeArrowheads="1"/>
          </p:cNvSpPr>
          <p:nvPr/>
        </p:nvSpPr>
        <p:spPr bwMode="auto">
          <a:xfrm>
            <a:off x="324465" y="3665762"/>
            <a:ext cx="29468353" cy="1237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5" tIns="45722" rIns="91445" bIns="45722">
            <a:spAutoFit/>
          </a:bodyPr>
          <a:lstStyle/>
          <a:p>
            <a:pPr algn="ctr">
              <a:lnSpc>
                <a:spcPct val="90000"/>
              </a:lnSpc>
              <a:spcBef>
                <a:spcPct val="20000"/>
              </a:spcBef>
              <a:buClr>
                <a:schemeClr val="accent1"/>
              </a:buClr>
              <a:buSzPct val="90000"/>
              <a:buFont typeface="Monotype Sorts" pitchFamily="2" charset="2"/>
              <a:buNone/>
            </a:pPr>
            <a:r>
              <a:rPr lang="en-GB" altLang="sk-SK" sz="2400" dirty="0">
                <a:latin typeface="Arial" panose="020B0604020202020204" pitchFamily="34" charset="0"/>
                <a:cs typeface="Arial" panose="020B0604020202020204" pitchFamily="34" charset="0"/>
              </a:rPr>
              <a:t>1 Institute of Geography, Pavol Jozef </a:t>
            </a:r>
            <a:r>
              <a:rPr lang="en-GB" altLang="sk-SK" sz="2400" dirty="0" err="1">
                <a:latin typeface="Arial" panose="020B0604020202020204" pitchFamily="34" charset="0"/>
                <a:cs typeface="Arial" panose="020B0604020202020204" pitchFamily="34" charset="0"/>
              </a:rPr>
              <a:t>Šafárik</a:t>
            </a:r>
            <a:r>
              <a:rPr lang="en-GB" altLang="sk-SK" sz="2400" dirty="0">
                <a:latin typeface="Arial" panose="020B0604020202020204" pitchFamily="34" charset="0"/>
                <a:cs typeface="Arial" panose="020B0604020202020204" pitchFamily="34" charset="0"/>
              </a:rPr>
              <a:t> University, </a:t>
            </a:r>
            <a:r>
              <a:rPr lang="en-GB" altLang="sk-SK" sz="2400" dirty="0" err="1">
                <a:latin typeface="Arial" panose="020B0604020202020204" pitchFamily="34" charset="0"/>
                <a:cs typeface="Arial" panose="020B0604020202020204" pitchFamily="34" charset="0"/>
              </a:rPr>
              <a:t>Košice</a:t>
            </a:r>
            <a:r>
              <a:rPr lang="en-GB" altLang="sk-SK" sz="2400" dirty="0">
                <a:latin typeface="Arial" panose="020B0604020202020204" pitchFamily="34" charset="0"/>
                <a:cs typeface="Arial" panose="020B0604020202020204" pitchFamily="34" charset="0"/>
              </a:rPr>
              <a:t>, Slovakia (michal.gallay@upjs.sk, vasyl.cherlinka@upjs.sk, jan.sasak@upjs.sk, katarina.onacillova@upjs.sk)</a:t>
            </a:r>
          </a:p>
          <a:p>
            <a:pPr algn="ctr">
              <a:lnSpc>
                <a:spcPct val="90000"/>
              </a:lnSpc>
              <a:spcBef>
                <a:spcPct val="20000"/>
              </a:spcBef>
              <a:buClr>
                <a:schemeClr val="accent1"/>
              </a:buClr>
              <a:buSzPct val="90000"/>
              <a:buFont typeface="Monotype Sorts" pitchFamily="2" charset="2"/>
              <a:buNone/>
            </a:pPr>
            <a:r>
              <a:rPr lang="en-GB" altLang="sk-SK" sz="2400" dirty="0">
                <a:latin typeface="Arial" panose="020B0604020202020204" pitchFamily="34" charset="0"/>
                <a:cs typeface="Arial" panose="020B0604020202020204" pitchFamily="34" charset="0"/>
              </a:rPr>
              <a:t>2 PHOTOMAP, </a:t>
            </a:r>
            <a:r>
              <a:rPr lang="en-GB" altLang="sk-SK" sz="2400" dirty="0" err="1">
                <a:latin typeface="Arial" panose="020B0604020202020204" pitchFamily="34" charset="0"/>
                <a:cs typeface="Arial" panose="020B0604020202020204" pitchFamily="34" charset="0"/>
              </a:rPr>
              <a:t>s.r.o.</a:t>
            </a:r>
            <a:r>
              <a:rPr lang="en-GB" altLang="sk-SK" sz="2400" dirty="0">
                <a:latin typeface="Arial" panose="020B0604020202020204" pitchFamily="34" charset="0"/>
                <a:cs typeface="Arial" panose="020B0604020202020204" pitchFamily="34" charset="0"/>
              </a:rPr>
              <a:t>, </a:t>
            </a:r>
            <a:r>
              <a:rPr lang="en-GB" altLang="sk-SK" sz="2400" dirty="0" err="1">
                <a:latin typeface="Arial" panose="020B0604020202020204" pitchFamily="34" charset="0"/>
                <a:cs typeface="Arial" panose="020B0604020202020204" pitchFamily="34" charset="0"/>
              </a:rPr>
              <a:t>Košice</a:t>
            </a:r>
            <a:r>
              <a:rPr lang="en-GB" altLang="sk-SK" sz="2400" dirty="0">
                <a:latin typeface="Arial" panose="020B0604020202020204" pitchFamily="34" charset="0"/>
                <a:cs typeface="Arial" panose="020B0604020202020204" pitchFamily="34" charset="0"/>
              </a:rPr>
              <a:t>, Slovakia (jan.kanuk@photomap.sk) </a:t>
            </a:r>
          </a:p>
          <a:p>
            <a:pPr algn="ctr">
              <a:lnSpc>
                <a:spcPct val="90000"/>
              </a:lnSpc>
              <a:spcBef>
                <a:spcPct val="20000"/>
              </a:spcBef>
              <a:buClr>
                <a:schemeClr val="accent1"/>
              </a:buClr>
              <a:buSzPct val="90000"/>
              <a:buFont typeface="Monotype Sorts" pitchFamily="2" charset="2"/>
              <a:buNone/>
            </a:pPr>
            <a:r>
              <a:rPr lang="en-GB" altLang="sk-SK" sz="2400" dirty="0">
                <a:latin typeface="Arial" panose="020B0604020202020204" pitchFamily="34" charset="0"/>
                <a:cs typeface="Arial" panose="020B0604020202020204" pitchFamily="34" charset="0"/>
              </a:rPr>
              <a:t>3 NGO SSELMB Terra, Chernivtsi, Ukraine, cherlinka.liubov@chnu.edu.ua </a:t>
            </a:r>
          </a:p>
        </p:txBody>
      </p:sp>
      <p:sp>
        <p:nvSpPr>
          <p:cNvPr id="4100" name="Line 73">
            <a:extLst>
              <a:ext uri="{FF2B5EF4-FFF2-40B4-BE49-F238E27FC236}">
                <a16:creationId xmlns:a16="http://schemas.microsoft.com/office/drawing/2014/main" id="{7A7E7907-6B23-4CA3-B473-C08CF9BC4B38}"/>
              </a:ext>
            </a:extLst>
          </p:cNvPr>
          <p:cNvSpPr>
            <a:spLocks noChangeShapeType="1"/>
          </p:cNvSpPr>
          <p:nvPr/>
        </p:nvSpPr>
        <p:spPr bwMode="auto">
          <a:xfrm>
            <a:off x="10275369" y="7370838"/>
            <a:ext cx="0" cy="736859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lIns="91445" tIns="45722" rIns="91445" bIns="45722" anchor="ctr">
            <a:spAutoFit/>
          </a:bodyPr>
          <a:lstStyle/>
          <a:p>
            <a:endParaRPr lang="sk-SK" sz="2546"/>
          </a:p>
        </p:txBody>
      </p:sp>
      <p:sp>
        <p:nvSpPr>
          <p:cNvPr id="4101" name="Line 76">
            <a:extLst>
              <a:ext uri="{FF2B5EF4-FFF2-40B4-BE49-F238E27FC236}">
                <a16:creationId xmlns:a16="http://schemas.microsoft.com/office/drawing/2014/main" id="{4A03C6CB-FB78-7884-7A32-00DC5CD63A54}"/>
              </a:ext>
            </a:extLst>
          </p:cNvPr>
          <p:cNvSpPr>
            <a:spLocks noChangeShapeType="1"/>
          </p:cNvSpPr>
          <p:nvPr/>
        </p:nvSpPr>
        <p:spPr bwMode="auto">
          <a:xfrm flipH="1">
            <a:off x="11827008" y="10772977"/>
            <a:ext cx="0" cy="10277442"/>
          </a:xfrm>
          <a:prstGeom prst="line">
            <a:avLst/>
          </a:prstGeom>
          <a:noFill/>
          <a:ln w="19050" cap="rnd">
            <a:solidFill>
              <a:schemeClr val="tx2">
                <a:lumMod val="50000"/>
                <a:lumOff val="50000"/>
              </a:schemeClr>
            </a:solidFill>
            <a:round/>
            <a:headEnd/>
            <a:tailEnd/>
          </a:ln>
          <a:extLst>
            <a:ext uri="{909E8E84-426E-40DD-AFC4-6F175D3DCCD1}">
              <a14:hiddenFill xmlns:a14="http://schemas.microsoft.com/office/drawing/2010/main">
                <a:noFill/>
              </a14:hiddenFill>
            </a:ext>
          </a:extLst>
        </p:spPr>
        <p:txBody>
          <a:bodyPr wrap="square" lIns="91445" tIns="45722" rIns="91445" bIns="45722" anchor="ctr">
            <a:spAutoFit/>
          </a:bodyPr>
          <a:lstStyle/>
          <a:p>
            <a:endParaRPr lang="sk-SK" sz="2546"/>
          </a:p>
        </p:txBody>
      </p:sp>
      <p:sp>
        <p:nvSpPr>
          <p:cNvPr id="8204" name="Rectangle 387">
            <a:extLst>
              <a:ext uri="{FF2B5EF4-FFF2-40B4-BE49-F238E27FC236}">
                <a16:creationId xmlns:a16="http://schemas.microsoft.com/office/drawing/2014/main" id="{7845FE99-D1A5-C5A7-D87D-D97F78965F80}"/>
              </a:ext>
            </a:extLst>
          </p:cNvPr>
          <p:cNvSpPr>
            <a:spLocks noChangeArrowheads="1"/>
          </p:cNvSpPr>
          <p:nvPr/>
        </p:nvSpPr>
        <p:spPr bwMode="auto">
          <a:xfrm>
            <a:off x="17631026" y="24496534"/>
            <a:ext cx="12113509" cy="701863"/>
          </a:xfrm>
          <a:prstGeom prst="rect">
            <a:avLst/>
          </a:prstGeom>
          <a:solidFill>
            <a:schemeClr val="tx2">
              <a:lumMod val="25000"/>
              <a:lumOff val="75000"/>
            </a:schemeClr>
          </a:solidFill>
          <a:ln>
            <a:solidFill>
              <a:schemeClr val="tx2">
                <a:lumMod val="25000"/>
                <a:lumOff val="75000"/>
              </a:schemeClr>
            </a:solidFill>
            <a:headEnd/>
            <a:tailEnd/>
          </a:ln>
        </p:spPr>
        <p:style>
          <a:lnRef idx="1">
            <a:schemeClr val="accent1"/>
          </a:lnRef>
          <a:fillRef idx="2">
            <a:schemeClr val="accent1"/>
          </a:fillRef>
          <a:effectRef idx="1">
            <a:schemeClr val="accent1"/>
          </a:effectRef>
          <a:fontRef idx="minor">
            <a:schemeClr val="dk1"/>
          </a:fontRef>
        </p:style>
        <p:txBody>
          <a:bodyPr wrap="square" lIns="91445" tIns="45722" rIns="91445" bIns="45722">
            <a:spAutoFit/>
          </a:bodyPr>
          <a:lstStyle/>
          <a:p>
            <a:pPr algn="ctr">
              <a:spcBef>
                <a:spcPct val="15000"/>
              </a:spcBef>
              <a:tabLst>
                <a:tab pos="817484" algn="l"/>
              </a:tabLst>
              <a:defRPr/>
            </a:pPr>
            <a:r>
              <a:rPr lang="en-GB" sz="3961" b="1" dirty="0">
                <a:solidFill>
                  <a:schemeClr val="tx1">
                    <a:lumMod val="75000"/>
                    <a:lumOff val="25000"/>
                  </a:schemeClr>
                </a:solidFill>
                <a:latin typeface="Arial" panose="020B0604020202020204" pitchFamily="34" charset="0"/>
                <a:cs typeface="Arial" panose="020B0604020202020204" pitchFamily="34" charset="0"/>
              </a:rPr>
              <a:t>Conclusion</a:t>
            </a:r>
          </a:p>
        </p:txBody>
      </p:sp>
      <p:sp>
        <p:nvSpPr>
          <p:cNvPr id="2" name="Rectangle 387">
            <a:extLst>
              <a:ext uri="{FF2B5EF4-FFF2-40B4-BE49-F238E27FC236}">
                <a16:creationId xmlns:a16="http://schemas.microsoft.com/office/drawing/2014/main" id="{12BF2531-1D91-6301-00D8-5A3712352099}"/>
              </a:ext>
            </a:extLst>
          </p:cNvPr>
          <p:cNvSpPr>
            <a:spLocks noChangeArrowheads="1"/>
          </p:cNvSpPr>
          <p:nvPr/>
        </p:nvSpPr>
        <p:spPr bwMode="auto">
          <a:xfrm>
            <a:off x="504856" y="10734589"/>
            <a:ext cx="11057064" cy="701863"/>
          </a:xfrm>
          <a:prstGeom prst="rect">
            <a:avLst/>
          </a:prstGeom>
          <a:solidFill>
            <a:schemeClr val="tx2">
              <a:lumMod val="25000"/>
              <a:lumOff val="75000"/>
            </a:schemeClr>
          </a:solidFill>
          <a:ln>
            <a:solidFill>
              <a:schemeClr val="tx2">
                <a:lumMod val="25000"/>
                <a:lumOff val="75000"/>
              </a:schemeClr>
            </a:solidFill>
            <a:headEnd/>
            <a:tailEnd/>
          </a:ln>
        </p:spPr>
        <p:style>
          <a:lnRef idx="1">
            <a:schemeClr val="accent1"/>
          </a:lnRef>
          <a:fillRef idx="2">
            <a:schemeClr val="accent1"/>
          </a:fillRef>
          <a:effectRef idx="1">
            <a:schemeClr val="accent1"/>
          </a:effectRef>
          <a:fontRef idx="minor">
            <a:schemeClr val="dk1"/>
          </a:fontRef>
        </p:style>
        <p:txBody>
          <a:bodyPr wrap="square" lIns="91445" tIns="45722" rIns="91445" bIns="45722">
            <a:spAutoFit/>
          </a:bodyPr>
          <a:lstStyle/>
          <a:p>
            <a:pPr algn="ctr">
              <a:spcBef>
                <a:spcPct val="15000"/>
              </a:spcBef>
              <a:tabLst>
                <a:tab pos="817484" algn="l"/>
              </a:tabLst>
              <a:defRPr/>
            </a:pPr>
            <a:r>
              <a:rPr lang="en-GB" sz="3961" b="1" dirty="0">
                <a:solidFill>
                  <a:schemeClr val="tx1">
                    <a:lumMod val="75000"/>
                    <a:lumOff val="25000"/>
                  </a:schemeClr>
                </a:solidFill>
                <a:latin typeface="Arial" panose="020B0604020202020204" pitchFamily="34" charset="0"/>
                <a:cs typeface="Arial" panose="020B0604020202020204" pitchFamily="34" charset="0"/>
              </a:rPr>
              <a:t>Research area</a:t>
            </a:r>
          </a:p>
        </p:txBody>
      </p:sp>
      <p:sp>
        <p:nvSpPr>
          <p:cNvPr id="48" name="Rectangle 387">
            <a:extLst>
              <a:ext uri="{FF2B5EF4-FFF2-40B4-BE49-F238E27FC236}">
                <a16:creationId xmlns:a16="http://schemas.microsoft.com/office/drawing/2014/main" id="{A16B2A29-AC1F-6CA4-46D4-F36C8A2A8128}"/>
              </a:ext>
            </a:extLst>
          </p:cNvPr>
          <p:cNvSpPr>
            <a:spLocks noChangeArrowheads="1"/>
          </p:cNvSpPr>
          <p:nvPr/>
        </p:nvSpPr>
        <p:spPr bwMode="auto">
          <a:xfrm>
            <a:off x="459234" y="6869329"/>
            <a:ext cx="29269996" cy="701863"/>
          </a:xfrm>
          <a:prstGeom prst="rect">
            <a:avLst/>
          </a:prstGeom>
          <a:solidFill>
            <a:schemeClr val="tx2">
              <a:lumMod val="25000"/>
              <a:lumOff val="75000"/>
            </a:schemeClr>
          </a:solidFill>
          <a:ln>
            <a:solidFill>
              <a:schemeClr val="tx2">
                <a:lumMod val="25000"/>
                <a:lumOff val="75000"/>
              </a:schemeClr>
            </a:solidFill>
            <a:headEnd/>
            <a:tailEnd/>
          </a:ln>
        </p:spPr>
        <p:style>
          <a:lnRef idx="1">
            <a:schemeClr val="accent1"/>
          </a:lnRef>
          <a:fillRef idx="2">
            <a:schemeClr val="accent1"/>
          </a:fillRef>
          <a:effectRef idx="1">
            <a:schemeClr val="accent1"/>
          </a:effectRef>
          <a:fontRef idx="minor">
            <a:schemeClr val="dk1"/>
          </a:fontRef>
        </p:style>
        <p:txBody>
          <a:bodyPr lIns="91445" tIns="45722" rIns="91445" bIns="45722">
            <a:spAutoFit/>
          </a:bodyPr>
          <a:lstStyle/>
          <a:p>
            <a:pPr algn="ctr">
              <a:spcBef>
                <a:spcPct val="15000"/>
              </a:spcBef>
              <a:tabLst>
                <a:tab pos="817484" algn="l"/>
              </a:tabLst>
              <a:defRPr/>
            </a:pPr>
            <a:r>
              <a:rPr lang="en-GB" sz="3961" b="1" noProof="0" dirty="0">
                <a:solidFill>
                  <a:schemeClr val="tx1">
                    <a:lumMod val="75000"/>
                    <a:lumOff val="25000"/>
                  </a:schemeClr>
                </a:solidFill>
                <a:latin typeface="Arial" panose="020B0604020202020204" pitchFamily="34" charset="0"/>
                <a:cs typeface="Arial" panose="020B0604020202020204" pitchFamily="34" charset="0"/>
              </a:rPr>
              <a:t>Motivation</a:t>
            </a:r>
          </a:p>
        </p:txBody>
      </p:sp>
      <p:sp>
        <p:nvSpPr>
          <p:cNvPr id="50" name="Rectangle 327">
            <a:extLst>
              <a:ext uri="{FF2B5EF4-FFF2-40B4-BE49-F238E27FC236}">
                <a16:creationId xmlns:a16="http://schemas.microsoft.com/office/drawing/2014/main" id="{71FE8DE6-7F93-BF4A-4FBD-F15300A5F6F0}"/>
              </a:ext>
            </a:extLst>
          </p:cNvPr>
          <p:cNvSpPr>
            <a:spLocks noChangeArrowheads="1"/>
          </p:cNvSpPr>
          <p:nvPr/>
        </p:nvSpPr>
        <p:spPr bwMode="auto">
          <a:xfrm>
            <a:off x="17668536" y="33062612"/>
            <a:ext cx="12083190" cy="3970322"/>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wrap="square" lIns="91445" tIns="45722" rIns="91445" bIns="45722">
            <a:spAutoFit/>
          </a:bodyPr>
          <a:lstStyle/>
          <a:p>
            <a:pPr algn="just">
              <a:defRPr/>
            </a:pPr>
            <a:r>
              <a:rPr lang="en-US" altLang="sk-SK" sz="2800" dirty="0">
                <a:solidFill>
                  <a:srgbClr val="3E425D"/>
                </a:solidFill>
                <a:latin typeface="Arial Narrow" panose="020B0606020202030204" pitchFamily="34" charset="0"/>
                <a:cs typeface="Arial" panose="020B0604020202020204" pitchFamily="34" charset="0"/>
              </a:rPr>
              <a:t>This research was financially supported by the </a:t>
            </a:r>
            <a:r>
              <a:rPr lang="en-US" altLang="sk-SK" sz="2800" dirty="0">
                <a:solidFill>
                  <a:srgbClr val="3E425D"/>
                </a:solidFill>
                <a:latin typeface="Arial Narrow" panose="020B0606020202030204" pitchFamily="34" charset="0"/>
                <a:cs typeface="Arial" panose="020B0604020202020204" pitchFamily="34" charset="0"/>
              </a:rPr>
              <a:t>European Union’s </a:t>
            </a:r>
            <a:r>
              <a:rPr lang="en-US" altLang="sk-SK" sz="2800" dirty="0" err="1">
                <a:solidFill>
                  <a:srgbClr val="3E425D"/>
                </a:solidFill>
                <a:latin typeface="Arial Narrow" panose="020B0606020202030204" pitchFamily="34" charset="0"/>
                <a:cs typeface="Arial" panose="020B0604020202020204" pitchFamily="34" charset="0"/>
              </a:rPr>
              <a:t>NextGenerationEU</a:t>
            </a:r>
            <a:r>
              <a:rPr lang="en-US" altLang="sk-SK" sz="2800" dirty="0">
                <a:solidFill>
                  <a:srgbClr val="3E425D"/>
                </a:solidFill>
                <a:latin typeface="Arial Narrow" panose="020B0606020202030204" pitchFamily="34" charset="0"/>
                <a:cs typeface="Arial" panose="020B0604020202020204" pitchFamily="34" charset="0"/>
              </a:rPr>
              <a:t> initiative through the Recovery and Resilience Plan for Slovakia (Project No. 09I03-03-V01-00049</a:t>
            </a:r>
            <a:r>
              <a:rPr lang="en-US" altLang="sk-SK" sz="2800" dirty="0">
                <a:solidFill>
                  <a:srgbClr val="3E425D"/>
                </a:solidFill>
                <a:latin typeface="Arial Narrow" panose="020B0606020202030204" pitchFamily="34" charset="0"/>
                <a:cs typeface="Arial" panose="020B0604020202020204" pitchFamily="34" charset="0"/>
              </a:rPr>
              <a:t>)</a:t>
            </a:r>
            <a:r>
              <a:rPr lang="sk-SK" altLang="sk-SK" sz="2800" dirty="0">
                <a:solidFill>
                  <a:srgbClr val="3E425D"/>
                </a:solidFill>
                <a:latin typeface="Arial Narrow" panose="020B0606020202030204" pitchFamily="34" charset="0"/>
                <a:cs typeface="Arial" panose="020B0604020202020204" pitchFamily="34" charset="0"/>
              </a:rPr>
              <a:t> and </a:t>
            </a:r>
            <a:r>
              <a:rPr lang="en-US" sz="2800" dirty="0">
                <a:solidFill>
                  <a:srgbClr val="3E425D"/>
                </a:solidFill>
                <a:latin typeface="Arial Narrow" panose="020B0606020202030204" pitchFamily="34" charset="0"/>
                <a:cs typeface="Arial" panose="020B0604020202020204" pitchFamily="34" charset="0"/>
              </a:rPr>
              <a:t>from the CLIMANEMU project (No. </a:t>
            </a:r>
            <a:r>
              <a:rPr lang="en-US" sz="2800" dirty="0">
                <a:solidFill>
                  <a:srgbClr val="3E425D"/>
                </a:solidFill>
                <a:latin typeface="Arial Narrow" panose="020B0606020202030204" pitchFamily="34" charset="0"/>
                <a:cs typeface="Arial" panose="020B0604020202020204" pitchFamily="34" charset="0"/>
              </a:rPr>
              <a:t>09I04-03-V02-00002) supported by the Recovery and Resilience Plan for Slovakia co-funded by the European Union and the Slovak </a:t>
            </a:r>
            <a:r>
              <a:rPr lang="en-US" sz="2800" dirty="0" smtClean="0">
                <a:solidFill>
                  <a:srgbClr val="3E425D"/>
                </a:solidFill>
                <a:latin typeface="Arial Narrow" panose="020B0606020202030204" pitchFamily="34" charset="0"/>
                <a:cs typeface="Arial" panose="020B0604020202020204" pitchFamily="34" charset="0"/>
              </a:rPr>
              <a:t>Republic.</a:t>
            </a:r>
            <a:r>
              <a:rPr lang="sk-SK" sz="2800" dirty="0" smtClean="0">
                <a:solidFill>
                  <a:srgbClr val="3E425D"/>
                </a:solidFill>
                <a:latin typeface="Arial Narrow" panose="020B0606020202030204" pitchFamily="34" charset="0"/>
                <a:cs typeface="Arial" panose="020B0604020202020204" pitchFamily="34" charset="0"/>
              </a:rPr>
              <a:t> </a:t>
            </a:r>
            <a:r>
              <a:rPr lang="sk-SK" altLang="sk-SK" sz="2800" dirty="0" smtClean="0">
                <a:solidFill>
                  <a:srgbClr val="3E425D"/>
                </a:solidFill>
                <a:latin typeface="Arial Narrow" panose="020B0606020202030204" pitchFamily="34" charset="0"/>
                <a:cs typeface="Arial" panose="020B0604020202020204" pitchFamily="34" charset="0"/>
              </a:rPr>
              <a:t>A</a:t>
            </a:r>
            <a:r>
              <a:rPr lang="en-US" altLang="sk-SK" sz="2800" dirty="0" err="1" smtClean="0">
                <a:solidFill>
                  <a:srgbClr val="3E425D"/>
                </a:solidFill>
                <a:latin typeface="Arial Narrow" panose="020B0606020202030204" pitchFamily="34" charset="0"/>
                <a:cs typeface="Arial" panose="020B0604020202020204" pitchFamily="34" charset="0"/>
              </a:rPr>
              <a:t>dditional</a:t>
            </a:r>
            <a:r>
              <a:rPr lang="en-US" altLang="sk-SK" sz="2800" dirty="0" smtClean="0">
                <a:solidFill>
                  <a:srgbClr val="3E425D"/>
                </a:solidFill>
                <a:latin typeface="Arial Narrow" panose="020B0606020202030204" pitchFamily="34" charset="0"/>
                <a:cs typeface="Arial" panose="020B0604020202020204" pitchFamily="34" charset="0"/>
              </a:rPr>
              <a:t> </a:t>
            </a:r>
            <a:r>
              <a:rPr lang="en-US" altLang="sk-SK" sz="2800" dirty="0">
                <a:solidFill>
                  <a:srgbClr val="3E425D"/>
                </a:solidFill>
                <a:latin typeface="Arial Narrow" panose="020B0606020202030204" pitchFamily="34" charset="0"/>
                <a:cs typeface="Arial" panose="020B0604020202020204" pitchFamily="34" charset="0"/>
              </a:rPr>
              <a:t>support </a:t>
            </a:r>
            <a:r>
              <a:rPr lang="sk-SK" altLang="sk-SK" sz="2800" dirty="0" err="1" smtClean="0">
                <a:solidFill>
                  <a:srgbClr val="3E425D"/>
                </a:solidFill>
                <a:latin typeface="Arial Narrow" panose="020B0606020202030204" pitchFamily="34" charset="0"/>
                <a:cs typeface="Arial" panose="020B0604020202020204" pitchFamily="34" charset="0"/>
              </a:rPr>
              <a:t>was</a:t>
            </a:r>
            <a:r>
              <a:rPr lang="sk-SK" altLang="sk-SK" sz="2800" dirty="0" smtClean="0">
                <a:solidFill>
                  <a:srgbClr val="3E425D"/>
                </a:solidFill>
                <a:latin typeface="Arial Narrow" panose="020B0606020202030204" pitchFamily="34" charset="0"/>
                <a:cs typeface="Arial" panose="020B0604020202020204" pitchFamily="34" charset="0"/>
              </a:rPr>
              <a:t> </a:t>
            </a:r>
            <a:r>
              <a:rPr lang="sk-SK" altLang="sk-SK" sz="2800" dirty="0" err="1" smtClean="0">
                <a:solidFill>
                  <a:srgbClr val="3E425D"/>
                </a:solidFill>
                <a:latin typeface="Arial Narrow" panose="020B0606020202030204" pitchFamily="34" charset="0"/>
                <a:cs typeface="Arial" panose="020B0604020202020204" pitchFamily="34" charset="0"/>
              </a:rPr>
              <a:t>received</a:t>
            </a:r>
            <a:r>
              <a:rPr lang="sk-SK" altLang="sk-SK" sz="2800" dirty="0" smtClean="0">
                <a:solidFill>
                  <a:srgbClr val="3E425D"/>
                </a:solidFill>
                <a:latin typeface="Arial Narrow" panose="020B0606020202030204" pitchFamily="34" charset="0"/>
                <a:cs typeface="Arial" panose="020B0604020202020204" pitchFamily="34" charset="0"/>
              </a:rPr>
              <a:t> </a:t>
            </a:r>
            <a:r>
              <a:rPr lang="en-US" altLang="sk-SK" sz="2800" dirty="0" smtClean="0">
                <a:solidFill>
                  <a:srgbClr val="3E425D"/>
                </a:solidFill>
                <a:latin typeface="Arial Narrow" panose="020B0606020202030204" pitchFamily="34" charset="0"/>
                <a:cs typeface="Arial" panose="020B0604020202020204" pitchFamily="34" charset="0"/>
              </a:rPr>
              <a:t>from </a:t>
            </a:r>
            <a:r>
              <a:rPr lang="en-US" altLang="sk-SK" sz="2800" dirty="0">
                <a:solidFill>
                  <a:srgbClr val="3E425D"/>
                </a:solidFill>
                <a:latin typeface="Arial Narrow" panose="020B0606020202030204" pitchFamily="34" charset="0"/>
                <a:cs typeface="Arial" panose="020B0604020202020204" pitchFamily="34" charset="0"/>
              </a:rPr>
              <a:t>the VEGA project No. 1/0780/24 and KEGA project No. 023UPJŠ-4/2025, funded by the Ministry of Education, Science, Research, and Youth of the Slovak Republic. We sincerely thank Mr. Jaroslav </a:t>
            </a:r>
            <a:r>
              <a:rPr lang="en-US" altLang="sk-SK" sz="2800" dirty="0" err="1">
                <a:solidFill>
                  <a:srgbClr val="3E425D"/>
                </a:solidFill>
                <a:latin typeface="Arial Narrow" panose="020B0606020202030204" pitchFamily="34" charset="0"/>
                <a:cs typeface="Arial" panose="020B0604020202020204" pitchFamily="34" charset="0"/>
              </a:rPr>
              <a:t>Ostrožovič</a:t>
            </a:r>
            <a:r>
              <a:rPr lang="en-US" altLang="sk-SK" sz="2800" dirty="0">
                <a:solidFill>
                  <a:srgbClr val="3E425D"/>
                </a:solidFill>
                <a:latin typeface="Arial Narrow" panose="020B0606020202030204" pitchFamily="34" charset="0"/>
                <a:cs typeface="Arial" panose="020B0604020202020204" pitchFamily="34" charset="0"/>
              </a:rPr>
              <a:t>, Head of the </a:t>
            </a:r>
            <a:r>
              <a:rPr lang="en-US" altLang="sk-SK" sz="2800" dirty="0" err="1">
                <a:solidFill>
                  <a:srgbClr val="3E425D"/>
                </a:solidFill>
                <a:latin typeface="Arial Narrow" panose="020B0606020202030204" pitchFamily="34" charset="0"/>
                <a:cs typeface="Arial" panose="020B0604020202020204" pitchFamily="34" charset="0"/>
              </a:rPr>
              <a:t>Ostrožovič</a:t>
            </a:r>
            <a:r>
              <a:rPr lang="en-US" altLang="sk-SK" sz="2800" dirty="0">
                <a:solidFill>
                  <a:srgbClr val="3E425D"/>
                </a:solidFill>
                <a:latin typeface="Arial Narrow" panose="020B0606020202030204" pitchFamily="34" charset="0"/>
                <a:cs typeface="Arial" panose="020B0604020202020204" pitchFamily="34" charset="0"/>
              </a:rPr>
              <a:t> </a:t>
            </a:r>
            <a:r>
              <a:rPr lang="en-US" altLang="sk-SK" sz="2800" dirty="0" err="1">
                <a:solidFill>
                  <a:srgbClr val="3E425D"/>
                </a:solidFill>
                <a:latin typeface="Arial Narrow" panose="020B0606020202030204" pitchFamily="34" charset="0"/>
                <a:cs typeface="Arial" panose="020B0604020202020204" pitchFamily="34" charset="0"/>
              </a:rPr>
              <a:t>s.r.o.</a:t>
            </a:r>
            <a:r>
              <a:rPr lang="en-US" altLang="sk-SK" sz="2800" dirty="0">
                <a:solidFill>
                  <a:srgbClr val="3E425D"/>
                </a:solidFill>
                <a:latin typeface="Arial Narrow" panose="020B0606020202030204" pitchFamily="34" charset="0"/>
                <a:cs typeface="Arial" panose="020B0604020202020204" pitchFamily="34" charset="0"/>
              </a:rPr>
              <a:t> company, for granting access to their vineyard and allowing the field mapping. </a:t>
            </a:r>
            <a:endParaRPr lang="sk-SK" altLang="sk-SK" sz="2800" dirty="0">
              <a:solidFill>
                <a:srgbClr val="3E425D"/>
              </a:solidFill>
              <a:latin typeface="Arial Narrow" panose="020B0606020202030204" pitchFamily="34" charset="0"/>
              <a:cs typeface="Arial" panose="020B0604020202020204" pitchFamily="34" charset="0"/>
            </a:endParaRPr>
          </a:p>
        </p:txBody>
      </p:sp>
      <p:cxnSp>
        <p:nvCxnSpPr>
          <p:cNvPr id="4" name="Rovná spojnica 3">
            <a:extLst>
              <a:ext uri="{FF2B5EF4-FFF2-40B4-BE49-F238E27FC236}">
                <a16:creationId xmlns:a16="http://schemas.microsoft.com/office/drawing/2014/main" id="{8A972CD2-38D1-A24D-40AD-D0928958534F}"/>
              </a:ext>
            </a:extLst>
          </p:cNvPr>
          <p:cNvCxnSpPr/>
          <p:nvPr/>
        </p:nvCxnSpPr>
        <p:spPr>
          <a:xfrm flipV="1">
            <a:off x="420740" y="6549335"/>
            <a:ext cx="29236310" cy="2247"/>
          </a:xfrm>
          <a:prstGeom prst="line">
            <a:avLst/>
          </a:prstGeom>
          <a:ln w="762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Obdĺžnik 7">
            <a:extLst>
              <a:ext uri="{FF2B5EF4-FFF2-40B4-BE49-F238E27FC236}">
                <a16:creationId xmlns:a16="http://schemas.microsoft.com/office/drawing/2014/main" id="{CC6B6504-7458-DB4A-84D7-3BCB648B064C}"/>
              </a:ext>
            </a:extLst>
          </p:cNvPr>
          <p:cNvSpPr/>
          <p:nvPr/>
        </p:nvSpPr>
        <p:spPr>
          <a:xfrm>
            <a:off x="252197" y="160420"/>
            <a:ext cx="29694460" cy="42495537"/>
          </a:xfrm>
          <a:prstGeom prst="rect">
            <a:avLst/>
          </a:prstGeom>
          <a:noFill/>
          <a:ln w="7620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546" dirty="0"/>
          </a:p>
        </p:txBody>
      </p:sp>
      <p:sp>
        <p:nvSpPr>
          <p:cNvPr id="9" name="BlokTextu 8">
            <a:extLst>
              <a:ext uri="{FF2B5EF4-FFF2-40B4-BE49-F238E27FC236}">
                <a16:creationId xmlns:a16="http://schemas.microsoft.com/office/drawing/2014/main" id="{1D5F42D5-367D-28E3-37C0-0E542C62C568}"/>
              </a:ext>
            </a:extLst>
          </p:cNvPr>
          <p:cNvSpPr txBox="1"/>
          <p:nvPr/>
        </p:nvSpPr>
        <p:spPr>
          <a:xfrm>
            <a:off x="882633" y="439422"/>
            <a:ext cx="28319173" cy="1938992"/>
          </a:xfrm>
          <a:prstGeom prst="rect">
            <a:avLst/>
          </a:prstGeom>
          <a:noFill/>
        </p:spPr>
        <p:txBody>
          <a:bodyPr wrap="square">
            <a:spAutoFit/>
          </a:bodyPr>
          <a:lstStyle/>
          <a:p>
            <a:pPr algn="ctr">
              <a:defRPr/>
            </a:pPr>
            <a:r>
              <a:rPr lang="en-US" sz="6000" b="1" cap="small" dirty="0">
                <a:solidFill>
                  <a:schemeClr val="tx2">
                    <a:lumMod val="75000"/>
                    <a:lumOff val="25000"/>
                  </a:schemeClr>
                </a:solidFill>
                <a:latin typeface="Arial" panose="020B0604020202020204" pitchFamily="34" charset="0"/>
                <a:cs typeface="Arial" panose="020B0604020202020204" pitchFamily="34" charset="0"/>
              </a:rPr>
              <a:t>INTEGRATING UAV HYPERSPECTRAL IMAGERY AND LIDAR </a:t>
            </a:r>
            <a:endParaRPr lang="sk-SK" sz="6000" b="1" cap="small" dirty="0" smtClean="0">
              <a:solidFill>
                <a:schemeClr val="tx2">
                  <a:lumMod val="75000"/>
                  <a:lumOff val="25000"/>
                </a:schemeClr>
              </a:solidFill>
              <a:latin typeface="Arial" panose="020B0604020202020204" pitchFamily="34" charset="0"/>
              <a:cs typeface="Arial" panose="020B0604020202020204" pitchFamily="34" charset="0"/>
            </a:endParaRPr>
          </a:p>
          <a:p>
            <a:pPr algn="ctr">
              <a:defRPr/>
            </a:pPr>
            <a:r>
              <a:rPr lang="en-US" sz="6000" b="1" cap="small" dirty="0" smtClean="0">
                <a:solidFill>
                  <a:schemeClr val="tx2">
                    <a:lumMod val="75000"/>
                    <a:lumOff val="25000"/>
                  </a:schemeClr>
                </a:solidFill>
                <a:latin typeface="Arial" panose="020B0604020202020204" pitchFamily="34" charset="0"/>
                <a:cs typeface="Arial" panose="020B0604020202020204" pitchFamily="34" charset="0"/>
              </a:rPr>
              <a:t>FOR </a:t>
            </a:r>
            <a:r>
              <a:rPr lang="en-US" sz="6000" b="1" cap="small" dirty="0">
                <a:solidFill>
                  <a:schemeClr val="tx2">
                    <a:lumMod val="75000"/>
                    <a:lumOff val="25000"/>
                  </a:schemeClr>
                </a:solidFill>
                <a:latin typeface="Arial" panose="020B0604020202020204" pitchFamily="34" charset="0"/>
                <a:cs typeface="Arial" panose="020B0604020202020204" pitchFamily="34" charset="0"/>
              </a:rPr>
              <a:t>VINEYARD ROW DETECTION</a:t>
            </a:r>
            <a:endParaRPr lang="en-GB" sz="6000" b="1" cap="small" dirty="0">
              <a:solidFill>
                <a:schemeClr val="tx2">
                  <a:lumMod val="75000"/>
                  <a:lumOff val="25000"/>
                </a:schemeClr>
              </a:solidFill>
              <a:latin typeface="Arial" panose="020B0604020202020204" pitchFamily="34" charset="0"/>
              <a:cs typeface="Arial" panose="020B0604020202020204" pitchFamily="34" charset="0"/>
            </a:endParaRPr>
          </a:p>
        </p:txBody>
      </p:sp>
      <p:cxnSp>
        <p:nvCxnSpPr>
          <p:cNvPr id="11" name="Rovná spojnica 10">
            <a:extLst>
              <a:ext uri="{FF2B5EF4-FFF2-40B4-BE49-F238E27FC236}">
                <a16:creationId xmlns:a16="http://schemas.microsoft.com/office/drawing/2014/main" id="{1DB80B92-B044-886B-DCF3-472DA34AAFCA}"/>
              </a:ext>
            </a:extLst>
          </p:cNvPr>
          <p:cNvCxnSpPr/>
          <p:nvPr/>
        </p:nvCxnSpPr>
        <p:spPr>
          <a:xfrm flipV="1">
            <a:off x="434529" y="6703137"/>
            <a:ext cx="29236310" cy="0"/>
          </a:xfrm>
          <a:prstGeom prst="line">
            <a:avLst/>
          </a:prstGeom>
          <a:ln w="1905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3" name="Rectangle 387">
            <a:extLst>
              <a:ext uri="{FF2B5EF4-FFF2-40B4-BE49-F238E27FC236}">
                <a16:creationId xmlns:a16="http://schemas.microsoft.com/office/drawing/2014/main" id="{FE43449E-B6A3-E823-8AEA-09A1E912D3EE}"/>
              </a:ext>
            </a:extLst>
          </p:cNvPr>
          <p:cNvSpPr>
            <a:spLocks noChangeArrowheads="1"/>
          </p:cNvSpPr>
          <p:nvPr/>
        </p:nvSpPr>
        <p:spPr bwMode="auto">
          <a:xfrm>
            <a:off x="12126611" y="10744302"/>
            <a:ext cx="17602619" cy="701863"/>
          </a:xfrm>
          <a:prstGeom prst="rect">
            <a:avLst/>
          </a:prstGeom>
          <a:solidFill>
            <a:schemeClr val="tx2">
              <a:lumMod val="25000"/>
              <a:lumOff val="75000"/>
            </a:schemeClr>
          </a:solidFill>
          <a:ln>
            <a:solidFill>
              <a:schemeClr val="tx2">
                <a:lumMod val="25000"/>
                <a:lumOff val="75000"/>
              </a:schemeClr>
            </a:solidFill>
            <a:headEnd/>
            <a:tailEnd/>
          </a:ln>
        </p:spPr>
        <p:style>
          <a:lnRef idx="1">
            <a:schemeClr val="accent1"/>
          </a:lnRef>
          <a:fillRef idx="2">
            <a:schemeClr val="accent1"/>
          </a:fillRef>
          <a:effectRef idx="1">
            <a:schemeClr val="accent1"/>
          </a:effectRef>
          <a:fontRef idx="minor">
            <a:schemeClr val="dk1"/>
          </a:fontRef>
        </p:style>
        <p:txBody>
          <a:bodyPr wrap="square" lIns="91445" tIns="45722" rIns="91445" bIns="45722">
            <a:spAutoFit/>
          </a:bodyPr>
          <a:lstStyle/>
          <a:p>
            <a:pPr algn="ctr">
              <a:spcBef>
                <a:spcPct val="15000"/>
              </a:spcBef>
              <a:tabLst>
                <a:tab pos="817484" algn="l"/>
              </a:tabLst>
              <a:defRPr/>
            </a:pPr>
            <a:r>
              <a:rPr lang="en-GB" sz="3961" b="1" dirty="0">
                <a:solidFill>
                  <a:schemeClr val="tx1">
                    <a:lumMod val="75000"/>
                    <a:lumOff val="25000"/>
                  </a:schemeClr>
                </a:solidFill>
                <a:latin typeface="Arial" panose="020B0604020202020204" pitchFamily="34" charset="0"/>
                <a:cs typeface="Arial" panose="020B0604020202020204" pitchFamily="34" charset="0"/>
              </a:rPr>
              <a:t>Methods</a:t>
            </a:r>
            <a:r>
              <a:rPr lang="sk-SK" sz="3961" b="1" dirty="0">
                <a:solidFill>
                  <a:schemeClr val="tx1">
                    <a:lumMod val="75000"/>
                    <a:lumOff val="25000"/>
                  </a:schemeClr>
                </a:solidFill>
                <a:latin typeface="Arial" panose="020B0604020202020204" pitchFamily="34" charset="0"/>
                <a:cs typeface="Arial" panose="020B0604020202020204" pitchFamily="34" charset="0"/>
              </a:rPr>
              <a:t> and </a:t>
            </a:r>
            <a:r>
              <a:rPr lang="sk-SK" sz="3961" b="1" dirty="0" err="1">
                <a:solidFill>
                  <a:schemeClr val="tx1">
                    <a:lumMod val="75000"/>
                    <a:lumOff val="25000"/>
                  </a:schemeClr>
                </a:solidFill>
                <a:latin typeface="Arial" panose="020B0604020202020204" pitchFamily="34" charset="0"/>
                <a:cs typeface="Arial" panose="020B0604020202020204" pitchFamily="34" charset="0"/>
              </a:rPr>
              <a:t>data</a:t>
            </a:r>
            <a:endParaRPr lang="en-GB" sz="3961" b="1"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22" name="Rovná spojnica 21">
            <a:extLst>
              <a:ext uri="{FF2B5EF4-FFF2-40B4-BE49-F238E27FC236}">
                <a16:creationId xmlns:a16="http://schemas.microsoft.com/office/drawing/2014/main" id="{3E32882C-43CC-31AD-65FB-58343CF430AF}"/>
              </a:ext>
            </a:extLst>
          </p:cNvPr>
          <p:cNvCxnSpPr>
            <a:cxnSpLocks/>
          </p:cNvCxnSpPr>
          <p:nvPr/>
        </p:nvCxnSpPr>
        <p:spPr>
          <a:xfrm>
            <a:off x="9573548" y="3379263"/>
            <a:ext cx="11512162" cy="0"/>
          </a:xfrm>
          <a:prstGeom prst="line">
            <a:avLst/>
          </a:prstGeom>
          <a:ln w="381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7" name="Rectangle 387">
            <a:extLst>
              <a:ext uri="{FF2B5EF4-FFF2-40B4-BE49-F238E27FC236}">
                <a16:creationId xmlns:a16="http://schemas.microsoft.com/office/drawing/2014/main" id="{4E5093CE-3429-C436-B0F3-EFF057CB0222}"/>
              </a:ext>
            </a:extLst>
          </p:cNvPr>
          <p:cNvSpPr>
            <a:spLocks noChangeArrowheads="1"/>
          </p:cNvSpPr>
          <p:nvPr/>
        </p:nvSpPr>
        <p:spPr bwMode="auto">
          <a:xfrm>
            <a:off x="482399" y="24483504"/>
            <a:ext cx="16679770" cy="701863"/>
          </a:xfrm>
          <a:prstGeom prst="rect">
            <a:avLst/>
          </a:prstGeom>
          <a:solidFill>
            <a:schemeClr val="tx2">
              <a:lumMod val="25000"/>
              <a:lumOff val="75000"/>
            </a:schemeClr>
          </a:solidFill>
          <a:ln>
            <a:solidFill>
              <a:schemeClr val="tx2">
                <a:lumMod val="25000"/>
                <a:lumOff val="75000"/>
              </a:schemeClr>
            </a:solidFill>
            <a:headEnd/>
            <a:tailEnd/>
          </a:ln>
        </p:spPr>
        <p:style>
          <a:lnRef idx="1">
            <a:schemeClr val="accent1"/>
          </a:lnRef>
          <a:fillRef idx="2">
            <a:schemeClr val="accent1"/>
          </a:fillRef>
          <a:effectRef idx="1">
            <a:schemeClr val="accent1"/>
          </a:effectRef>
          <a:fontRef idx="minor">
            <a:schemeClr val="dk1"/>
          </a:fontRef>
        </p:style>
        <p:txBody>
          <a:bodyPr wrap="square" lIns="91445" tIns="45722" rIns="91445" bIns="45722">
            <a:spAutoFit/>
          </a:bodyPr>
          <a:lstStyle/>
          <a:p>
            <a:pPr algn="ctr">
              <a:spcBef>
                <a:spcPct val="15000"/>
              </a:spcBef>
              <a:tabLst>
                <a:tab pos="817484" algn="l"/>
              </a:tabLst>
              <a:defRPr/>
            </a:pPr>
            <a:r>
              <a:rPr lang="en-GB" sz="3961" b="1" dirty="0">
                <a:solidFill>
                  <a:schemeClr val="tx1">
                    <a:lumMod val="75000"/>
                    <a:lumOff val="25000"/>
                  </a:schemeClr>
                </a:solidFill>
                <a:latin typeface="Arial" panose="020B0604020202020204" pitchFamily="34" charset="0"/>
                <a:cs typeface="Arial" panose="020B0604020202020204" pitchFamily="34" charset="0"/>
              </a:rPr>
              <a:t>Results</a:t>
            </a:r>
          </a:p>
        </p:txBody>
      </p:sp>
      <p:sp>
        <p:nvSpPr>
          <p:cNvPr id="47" name="Rectangle 387">
            <a:extLst>
              <a:ext uri="{FF2B5EF4-FFF2-40B4-BE49-F238E27FC236}">
                <a16:creationId xmlns:a16="http://schemas.microsoft.com/office/drawing/2014/main" id="{2E859DB6-B38E-E4B4-28D2-9A670D72E3F1}"/>
              </a:ext>
            </a:extLst>
          </p:cNvPr>
          <p:cNvSpPr>
            <a:spLocks noChangeArrowheads="1"/>
          </p:cNvSpPr>
          <p:nvPr/>
        </p:nvSpPr>
        <p:spPr bwMode="auto">
          <a:xfrm>
            <a:off x="17630880" y="32205666"/>
            <a:ext cx="12083190" cy="701863"/>
          </a:xfrm>
          <a:prstGeom prst="rect">
            <a:avLst/>
          </a:prstGeom>
          <a:solidFill>
            <a:schemeClr val="tx2">
              <a:lumMod val="25000"/>
              <a:lumOff val="75000"/>
            </a:schemeClr>
          </a:solidFill>
          <a:ln>
            <a:solidFill>
              <a:schemeClr val="tx2">
                <a:lumMod val="25000"/>
                <a:lumOff val="75000"/>
              </a:schemeClr>
            </a:solidFill>
            <a:headEnd/>
            <a:tailEnd/>
          </a:ln>
        </p:spPr>
        <p:style>
          <a:lnRef idx="1">
            <a:schemeClr val="accent1"/>
          </a:lnRef>
          <a:fillRef idx="2">
            <a:schemeClr val="accent1"/>
          </a:fillRef>
          <a:effectRef idx="1">
            <a:schemeClr val="accent1"/>
          </a:effectRef>
          <a:fontRef idx="minor">
            <a:schemeClr val="dk1"/>
          </a:fontRef>
        </p:style>
        <p:txBody>
          <a:bodyPr wrap="square" lIns="91445" tIns="45722" rIns="91445" bIns="45722">
            <a:spAutoFit/>
          </a:bodyPr>
          <a:lstStyle/>
          <a:p>
            <a:pPr algn="ctr">
              <a:spcBef>
                <a:spcPct val="15000"/>
              </a:spcBef>
              <a:tabLst>
                <a:tab pos="817484" algn="l"/>
              </a:tabLst>
              <a:defRPr/>
            </a:pPr>
            <a:r>
              <a:rPr lang="en-GB" sz="3961" b="1" dirty="0">
                <a:solidFill>
                  <a:schemeClr val="tx1">
                    <a:lumMod val="75000"/>
                    <a:lumOff val="25000"/>
                  </a:schemeClr>
                </a:solidFill>
                <a:latin typeface="Arial" panose="020B0604020202020204" pitchFamily="34" charset="0"/>
                <a:cs typeface="Arial" panose="020B0604020202020204" pitchFamily="34" charset="0"/>
              </a:rPr>
              <a:t>Acknowledgement</a:t>
            </a:r>
          </a:p>
        </p:txBody>
      </p:sp>
      <p:sp>
        <p:nvSpPr>
          <p:cNvPr id="55" name="Rectangle 387">
            <a:extLst>
              <a:ext uri="{FF2B5EF4-FFF2-40B4-BE49-F238E27FC236}">
                <a16:creationId xmlns:a16="http://schemas.microsoft.com/office/drawing/2014/main" id="{B7EAFA69-FBB8-469E-0058-E1AD0BE0617B}"/>
              </a:ext>
            </a:extLst>
          </p:cNvPr>
          <p:cNvSpPr>
            <a:spLocks noChangeArrowheads="1"/>
          </p:cNvSpPr>
          <p:nvPr/>
        </p:nvSpPr>
        <p:spPr bwMode="auto">
          <a:xfrm>
            <a:off x="17591721" y="37048516"/>
            <a:ext cx="12083190" cy="701863"/>
          </a:xfrm>
          <a:prstGeom prst="rect">
            <a:avLst/>
          </a:prstGeom>
          <a:solidFill>
            <a:schemeClr val="tx2">
              <a:lumMod val="25000"/>
              <a:lumOff val="75000"/>
            </a:schemeClr>
          </a:solidFill>
          <a:ln>
            <a:solidFill>
              <a:schemeClr val="tx2">
                <a:lumMod val="25000"/>
                <a:lumOff val="75000"/>
              </a:schemeClr>
            </a:solidFill>
            <a:headEnd/>
            <a:tailEnd/>
          </a:ln>
        </p:spPr>
        <p:style>
          <a:lnRef idx="1">
            <a:schemeClr val="accent1"/>
          </a:lnRef>
          <a:fillRef idx="2">
            <a:schemeClr val="accent1"/>
          </a:fillRef>
          <a:effectRef idx="1">
            <a:schemeClr val="accent1"/>
          </a:effectRef>
          <a:fontRef idx="minor">
            <a:schemeClr val="dk1"/>
          </a:fontRef>
        </p:style>
        <p:txBody>
          <a:bodyPr wrap="square" lIns="91445" tIns="45722" rIns="91445" bIns="45722">
            <a:spAutoFit/>
          </a:bodyPr>
          <a:lstStyle/>
          <a:p>
            <a:pPr algn="ctr">
              <a:spcBef>
                <a:spcPct val="15000"/>
              </a:spcBef>
              <a:tabLst>
                <a:tab pos="817484" algn="l"/>
              </a:tabLst>
              <a:defRPr/>
            </a:pPr>
            <a:r>
              <a:rPr lang="en-GB" sz="3961" b="1" dirty="0">
                <a:solidFill>
                  <a:schemeClr val="tx1">
                    <a:lumMod val="75000"/>
                    <a:lumOff val="25000"/>
                  </a:schemeClr>
                </a:solidFill>
                <a:latin typeface="Arial" panose="020B0604020202020204" pitchFamily="34" charset="0"/>
                <a:cs typeface="Arial" panose="020B0604020202020204" pitchFamily="34" charset="0"/>
              </a:rPr>
              <a:t>References</a:t>
            </a:r>
          </a:p>
        </p:txBody>
      </p:sp>
      <p:sp>
        <p:nvSpPr>
          <p:cNvPr id="4118" name="BlokTextu 2">
            <a:extLst>
              <a:ext uri="{FF2B5EF4-FFF2-40B4-BE49-F238E27FC236}">
                <a16:creationId xmlns:a16="http://schemas.microsoft.com/office/drawing/2014/main" id="{862F9325-B004-9F4B-BA30-C2186A02558C}"/>
              </a:ext>
            </a:extLst>
          </p:cNvPr>
          <p:cNvSpPr txBox="1">
            <a:spLocks noChangeArrowheads="1"/>
          </p:cNvSpPr>
          <p:nvPr/>
        </p:nvSpPr>
        <p:spPr bwMode="auto">
          <a:xfrm>
            <a:off x="504856" y="7732715"/>
            <a:ext cx="14017121" cy="272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07000"/>
              </a:lnSpc>
              <a:spcAft>
                <a:spcPts val="1132"/>
              </a:spcAft>
            </a:pPr>
            <a:r>
              <a:rPr lang="en-US" altLang="sk-SK" sz="3200" dirty="0" smtClean="0">
                <a:solidFill>
                  <a:srgbClr val="3E425D"/>
                </a:solidFill>
                <a:latin typeface="Arial Narrow" panose="020B0606020202030204" pitchFamily="34" charset="0"/>
                <a:cs typeface="Arial" panose="020B0604020202020204" pitchFamily="34" charset="0"/>
              </a:rPr>
              <a:t>Precision viticulture relies on high-resolution, timely data to support vineyard management and improve grape quality. UAV-based remote sensing enables flexible monitoring, with hyperspectral imagery capturing biochemical traits and LiDAR providing detailed 3D canopy structure. While each technique has limitations, their integration combines spectral and structural strengths, improving vine detection and reducing background interference. </a:t>
            </a:r>
            <a:endParaRPr lang="en-GB" altLang="sk-SK" sz="3200" dirty="0">
              <a:solidFill>
                <a:srgbClr val="3E425D"/>
              </a:solidFill>
              <a:latin typeface="Arial Narrow" panose="020B0606020202030204" pitchFamily="34" charset="0"/>
              <a:cs typeface="Arial" panose="020B0604020202020204" pitchFamily="34" charset="0"/>
            </a:endParaRPr>
          </a:p>
        </p:txBody>
      </p:sp>
      <p:cxnSp>
        <p:nvCxnSpPr>
          <p:cNvPr id="5" name="Rovná spojnica 4">
            <a:extLst>
              <a:ext uri="{FF2B5EF4-FFF2-40B4-BE49-F238E27FC236}">
                <a16:creationId xmlns:a16="http://schemas.microsoft.com/office/drawing/2014/main" id="{42C216A5-A27C-0990-C0BD-BD318BA3B9E0}"/>
              </a:ext>
            </a:extLst>
          </p:cNvPr>
          <p:cNvCxnSpPr/>
          <p:nvPr/>
        </p:nvCxnSpPr>
        <p:spPr>
          <a:xfrm flipV="1">
            <a:off x="517626" y="10572715"/>
            <a:ext cx="29236310" cy="0"/>
          </a:xfrm>
          <a:prstGeom prst="line">
            <a:avLst/>
          </a:prstGeom>
          <a:ln w="1905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175" name="Line 76">
            <a:extLst>
              <a:ext uri="{FF2B5EF4-FFF2-40B4-BE49-F238E27FC236}">
                <a16:creationId xmlns:a16="http://schemas.microsoft.com/office/drawing/2014/main" id="{7BB4E73D-8763-E22B-61AF-3DC79F25B17E}"/>
              </a:ext>
            </a:extLst>
          </p:cNvPr>
          <p:cNvSpPr>
            <a:spLocks noChangeShapeType="1"/>
          </p:cNvSpPr>
          <p:nvPr/>
        </p:nvSpPr>
        <p:spPr bwMode="auto">
          <a:xfrm flipH="1">
            <a:off x="17366433" y="24483504"/>
            <a:ext cx="23166" cy="17768646"/>
          </a:xfrm>
          <a:prstGeom prst="line">
            <a:avLst/>
          </a:prstGeom>
          <a:noFill/>
          <a:ln w="19050" cap="rnd">
            <a:solidFill>
              <a:schemeClr val="tx2">
                <a:lumMod val="50000"/>
                <a:lumOff val="50000"/>
              </a:schemeClr>
            </a:solidFill>
            <a:round/>
            <a:headEnd/>
            <a:tailEnd/>
          </a:ln>
          <a:extLst>
            <a:ext uri="{909E8E84-426E-40DD-AFC4-6F175D3DCCD1}">
              <a14:hiddenFill xmlns:a14="http://schemas.microsoft.com/office/drawing/2010/main">
                <a:noFill/>
              </a14:hiddenFill>
            </a:ext>
          </a:extLst>
        </p:spPr>
        <p:txBody>
          <a:bodyPr wrap="square" lIns="91445" tIns="45722" rIns="91445" bIns="45722" anchor="ctr">
            <a:spAutoFit/>
          </a:bodyPr>
          <a:lstStyle/>
          <a:p>
            <a:endParaRPr lang="sk-SK" sz="2546"/>
          </a:p>
        </p:txBody>
      </p:sp>
      <p:sp>
        <p:nvSpPr>
          <p:cNvPr id="4256" name="BlokTextu 37">
            <a:extLst>
              <a:ext uri="{FF2B5EF4-FFF2-40B4-BE49-F238E27FC236}">
                <a16:creationId xmlns:a16="http://schemas.microsoft.com/office/drawing/2014/main" id="{F3A34D94-21E0-5E23-B685-D35985965DFB}"/>
              </a:ext>
            </a:extLst>
          </p:cNvPr>
          <p:cNvSpPr txBox="1">
            <a:spLocks noChangeArrowheads="1"/>
          </p:cNvSpPr>
          <p:nvPr/>
        </p:nvSpPr>
        <p:spPr bwMode="auto">
          <a:xfrm>
            <a:off x="17514907" y="37921965"/>
            <a:ext cx="12236819" cy="481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9388" indent="-179388">
              <a:defRPr sz="2500">
                <a:solidFill>
                  <a:schemeClr val="tx1"/>
                </a:solidFill>
                <a:latin typeface="Times New Roman" panose="02020603050405020304" pitchFamily="18" charset="0"/>
              </a:defRPr>
            </a:lvl1pPr>
            <a:lvl2pPr>
              <a:defRPr sz="2500">
                <a:solidFill>
                  <a:schemeClr val="tx1"/>
                </a:solidFill>
                <a:latin typeface="Times New Roman" panose="02020603050405020304" pitchFamily="18" charset="0"/>
              </a:defRPr>
            </a:lvl2pPr>
            <a:lvl3pPr>
              <a:defRPr sz="2500">
                <a:solidFill>
                  <a:schemeClr val="tx1"/>
                </a:solidFill>
                <a:latin typeface="Times New Roman" panose="02020603050405020304" pitchFamily="18" charset="0"/>
              </a:defRPr>
            </a:lvl3pPr>
            <a:lvl4pPr>
              <a:defRPr sz="2500">
                <a:solidFill>
                  <a:schemeClr val="tx1"/>
                </a:solidFill>
                <a:latin typeface="Times New Roman" panose="02020603050405020304" pitchFamily="18" charset="0"/>
              </a:defRPr>
            </a:lvl4pPr>
            <a:lvl5pPr>
              <a:defRPr sz="2500">
                <a:solidFill>
                  <a:schemeClr val="tx1"/>
                </a:solidFill>
                <a:latin typeface="Times New Roman" panose="02020603050405020304" pitchFamily="18" charset="0"/>
              </a:defRPr>
            </a:lvl5pPr>
            <a:lvl6pPr marL="1749425" indent="536575" eaLnBrk="0" fontAlgn="base" hangingPunct="0">
              <a:spcBef>
                <a:spcPct val="0"/>
              </a:spcBef>
              <a:spcAft>
                <a:spcPct val="0"/>
              </a:spcAft>
              <a:defRPr sz="2500">
                <a:solidFill>
                  <a:schemeClr val="tx1"/>
                </a:solidFill>
                <a:latin typeface="Times New Roman" panose="02020603050405020304" pitchFamily="18" charset="0"/>
              </a:defRPr>
            </a:lvl6pPr>
            <a:lvl7pPr marL="2206625" indent="536575" eaLnBrk="0" fontAlgn="base" hangingPunct="0">
              <a:spcBef>
                <a:spcPct val="0"/>
              </a:spcBef>
              <a:spcAft>
                <a:spcPct val="0"/>
              </a:spcAft>
              <a:defRPr sz="2500">
                <a:solidFill>
                  <a:schemeClr val="tx1"/>
                </a:solidFill>
                <a:latin typeface="Times New Roman" panose="02020603050405020304" pitchFamily="18" charset="0"/>
              </a:defRPr>
            </a:lvl7pPr>
            <a:lvl8pPr marL="2663825" indent="536575" eaLnBrk="0" fontAlgn="base" hangingPunct="0">
              <a:spcBef>
                <a:spcPct val="0"/>
              </a:spcBef>
              <a:spcAft>
                <a:spcPct val="0"/>
              </a:spcAft>
              <a:defRPr sz="2500">
                <a:solidFill>
                  <a:schemeClr val="tx1"/>
                </a:solidFill>
                <a:latin typeface="Times New Roman" panose="02020603050405020304" pitchFamily="18" charset="0"/>
              </a:defRPr>
            </a:lvl8pPr>
            <a:lvl9pPr marL="3121025" indent="536575" eaLnBrk="0" fontAlgn="base" hangingPunct="0">
              <a:spcBef>
                <a:spcPct val="0"/>
              </a:spcBef>
              <a:spcAft>
                <a:spcPct val="0"/>
              </a:spcAft>
              <a:defRPr sz="2500">
                <a:solidFill>
                  <a:schemeClr val="tx1"/>
                </a:solidFill>
                <a:latin typeface="Times New Roman" panose="02020603050405020304" pitchFamily="18" charset="0"/>
              </a:defRPr>
            </a:lvl9pPr>
          </a:lstStyle>
          <a:p>
            <a:pPr algn="just"/>
            <a:r>
              <a:rPr lang="sk-SK" altLang="sk-SK" sz="1981" dirty="0">
                <a:solidFill>
                  <a:srgbClr val="3E425D"/>
                </a:solidFill>
                <a:latin typeface="Arial Narrow" panose="020B0606020202030204" pitchFamily="34" charset="0"/>
                <a:cs typeface="Arial" panose="020B0604020202020204" pitchFamily="34" charset="0"/>
              </a:rPr>
              <a:t>[1] BIEHL, L., LANDGREBE, D. 2025: </a:t>
            </a:r>
            <a:r>
              <a:rPr lang="sk-SK" altLang="sk-SK" sz="1981" dirty="0" err="1">
                <a:solidFill>
                  <a:srgbClr val="3E425D"/>
                </a:solidFill>
                <a:latin typeface="Arial Narrow" panose="020B0606020202030204" pitchFamily="34" charset="0"/>
                <a:cs typeface="Arial" panose="020B0604020202020204" pitchFamily="34" charset="0"/>
              </a:rPr>
              <a:t>MultiSpec</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Computer</a:t>
            </a:r>
            <a:r>
              <a:rPr lang="sk-SK" altLang="sk-SK" sz="1981" dirty="0">
                <a:solidFill>
                  <a:srgbClr val="3E425D"/>
                </a:solidFill>
                <a:latin typeface="Arial Narrow" panose="020B0606020202030204" pitchFamily="34" charset="0"/>
                <a:cs typeface="Arial" panose="020B0604020202020204" pitchFamily="34" charset="0"/>
              </a:rPr>
              <a:t> software]. </a:t>
            </a:r>
            <a:r>
              <a:rPr lang="sk-SK" altLang="sk-SK" sz="1981" dirty="0" err="1">
                <a:solidFill>
                  <a:srgbClr val="3E425D"/>
                </a:solidFill>
                <a:latin typeface="Arial Narrow" panose="020B0606020202030204" pitchFamily="34" charset="0"/>
                <a:cs typeface="Arial" panose="020B0604020202020204" pitchFamily="34" charset="0"/>
              </a:rPr>
              <a:t>Purdue</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University</a:t>
            </a:r>
            <a:r>
              <a:rPr lang="sk-SK" altLang="sk-SK" sz="1981" dirty="0">
                <a:solidFill>
                  <a:srgbClr val="3E425D"/>
                </a:solidFill>
                <a:latin typeface="Arial Narrow" panose="020B0606020202030204" pitchFamily="34" charset="0"/>
                <a:cs typeface="Arial" panose="020B0604020202020204" pitchFamily="34" charset="0"/>
              </a:rPr>
              <a:t>, West </a:t>
            </a:r>
            <a:r>
              <a:rPr lang="sk-SK" altLang="sk-SK" sz="1981" dirty="0" err="1">
                <a:solidFill>
                  <a:srgbClr val="3E425D"/>
                </a:solidFill>
                <a:latin typeface="Arial Narrow" panose="020B0606020202030204" pitchFamily="34" charset="0"/>
                <a:cs typeface="Arial" panose="020B0604020202020204" pitchFamily="34" charset="0"/>
              </a:rPr>
              <a:t>Lafayette</a:t>
            </a:r>
            <a:r>
              <a:rPr lang="sk-SK" altLang="sk-SK" sz="1981" dirty="0">
                <a:solidFill>
                  <a:srgbClr val="3E425D"/>
                </a:solidFill>
                <a:latin typeface="Arial Narrow" panose="020B0606020202030204" pitchFamily="34" charset="0"/>
                <a:cs typeface="Arial" panose="020B0604020202020204" pitchFamily="34" charset="0"/>
              </a:rPr>
              <a:t>.</a:t>
            </a:r>
            <a:endParaRPr lang="sk-SK" altLang="sk-SK" sz="990" dirty="0">
              <a:solidFill>
                <a:srgbClr val="3E425D"/>
              </a:solidFill>
              <a:latin typeface="Arial Narrow" panose="020B0606020202030204" pitchFamily="34" charset="0"/>
              <a:cs typeface="Arial" panose="020B0604020202020204" pitchFamily="34" charset="0"/>
            </a:endParaRPr>
          </a:p>
          <a:p>
            <a:pPr algn="just"/>
            <a:r>
              <a:rPr lang="sk-SK" altLang="sk-SK" sz="1981" dirty="0">
                <a:solidFill>
                  <a:srgbClr val="3E425D"/>
                </a:solidFill>
                <a:latin typeface="Arial Narrow" panose="020B0606020202030204" pitchFamily="34" charset="0"/>
                <a:cs typeface="Arial" panose="020B0604020202020204" pitchFamily="34" charset="0"/>
              </a:rPr>
              <a:t>[2] KALISPERAKIS, I., STENTOUMIS, C., GRAMMATIKOPOULOS, L., KARANTZALOS, K. 2015: </a:t>
            </a:r>
            <a:r>
              <a:rPr lang="sk-SK" altLang="sk-SK" sz="1981" dirty="0" err="1">
                <a:solidFill>
                  <a:srgbClr val="3E425D"/>
                </a:solidFill>
                <a:latin typeface="Arial Narrow" panose="020B0606020202030204" pitchFamily="34" charset="0"/>
                <a:cs typeface="Arial" panose="020B0604020202020204" pitchFamily="34" charset="0"/>
              </a:rPr>
              <a:t>Leaf</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area</a:t>
            </a:r>
            <a:r>
              <a:rPr lang="sk-SK" altLang="sk-SK" sz="1981" dirty="0">
                <a:solidFill>
                  <a:srgbClr val="3E425D"/>
                </a:solidFill>
                <a:latin typeface="Arial Narrow" panose="020B0606020202030204" pitchFamily="34" charset="0"/>
                <a:cs typeface="Arial" panose="020B0604020202020204" pitchFamily="34" charset="0"/>
              </a:rPr>
              <a:t> index </a:t>
            </a:r>
            <a:r>
              <a:rPr lang="sk-SK" altLang="sk-SK" sz="1981" dirty="0" err="1">
                <a:solidFill>
                  <a:srgbClr val="3E425D"/>
                </a:solidFill>
                <a:latin typeface="Arial Narrow" panose="020B0606020202030204" pitchFamily="34" charset="0"/>
                <a:cs typeface="Arial" panose="020B0604020202020204" pitchFamily="34" charset="0"/>
              </a:rPr>
              <a:t>estimation</a:t>
            </a:r>
            <a:r>
              <a:rPr lang="sk-SK" altLang="sk-SK" sz="1981" dirty="0">
                <a:solidFill>
                  <a:srgbClr val="3E425D"/>
                </a:solidFill>
                <a:latin typeface="Arial Narrow" panose="020B0606020202030204" pitchFamily="34" charset="0"/>
                <a:cs typeface="Arial" panose="020B0604020202020204" pitchFamily="34" charset="0"/>
              </a:rPr>
              <a:t> in </a:t>
            </a:r>
            <a:r>
              <a:rPr lang="sk-SK" altLang="sk-SK" sz="1981" dirty="0" err="1">
                <a:solidFill>
                  <a:srgbClr val="3E425D"/>
                </a:solidFill>
                <a:latin typeface="Arial Narrow" panose="020B0606020202030204" pitchFamily="34" charset="0"/>
                <a:cs typeface="Arial" panose="020B0604020202020204" pitchFamily="34" charset="0"/>
              </a:rPr>
              <a:t>vineyards</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from</a:t>
            </a:r>
            <a:r>
              <a:rPr lang="sk-SK" altLang="sk-SK" sz="1981" dirty="0">
                <a:solidFill>
                  <a:srgbClr val="3E425D"/>
                </a:solidFill>
                <a:latin typeface="Arial Narrow" panose="020B0606020202030204" pitchFamily="34" charset="0"/>
                <a:cs typeface="Arial" panose="020B0604020202020204" pitchFamily="34" charset="0"/>
              </a:rPr>
              <a:t> UAV </a:t>
            </a:r>
            <a:r>
              <a:rPr lang="sk-SK" altLang="sk-SK" sz="1981" dirty="0" err="1">
                <a:solidFill>
                  <a:srgbClr val="3E425D"/>
                </a:solidFill>
                <a:latin typeface="Arial Narrow" panose="020B0606020202030204" pitchFamily="34" charset="0"/>
                <a:cs typeface="Arial" panose="020B0604020202020204" pitchFamily="34" charset="0"/>
              </a:rPr>
              <a:t>hyperspectral</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data</a:t>
            </a:r>
            <a:r>
              <a:rPr lang="sk-SK" altLang="sk-SK" sz="1981" dirty="0">
                <a:solidFill>
                  <a:srgbClr val="3E425D"/>
                </a:solidFill>
                <a:latin typeface="Arial Narrow" panose="020B0606020202030204" pitchFamily="34" charset="0"/>
                <a:cs typeface="Arial" panose="020B0604020202020204" pitchFamily="34" charset="0"/>
              </a:rPr>
              <a:t>, 2D im-</a:t>
            </a:r>
            <a:r>
              <a:rPr lang="sk-SK" altLang="sk-SK" sz="1981" dirty="0" err="1">
                <a:solidFill>
                  <a:srgbClr val="3E425D"/>
                </a:solidFill>
                <a:latin typeface="Arial Narrow" panose="020B0606020202030204" pitchFamily="34" charset="0"/>
                <a:cs typeface="Arial" panose="020B0604020202020204" pitchFamily="34" charset="0"/>
              </a:rPr>
              <a:t>age</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mosaics</a:t>
            </a:r>
            <a:r>
              <a:rPr lang="sk-SK" altLang="sk-SK" sz="1981" dirty="0">
                <a:solidFill>
                  <a:srgbClr val="3E425D"/>
                </a:solidFill>
                <a:latin typeface="Arial Narrow" panose="020B0606020202030204" pitchFamily="34" charset="0"/>
                <a:cs typeface="Arial" panose="020B0604020202020204" pitchFamily="34" charset="0"/>
              </a:rPr>
              <a:t> and 3D </a:t>
            </a:r>
            <a:r>
              <a:rPr lang="sk-SK" altLang="sk-SK" sz="1981" dirty="0" err="1">
                <a:solidFill>
                  <a:srgbClr val="3E425D"/>
                </a:solidFill>
                <a:latin typeface="Arial Narrow" panose="020B0606020202030204" pitchFamily="34" charset="0"/>
                <a:cs typeface="Arial" panose="020B0604020202020204" pitchFamily="34" charset="0"/>
              </a:rPr>
              <a:t>canopy</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surface</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models</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The</a:t>
            </a:r>
            <a:r>
              <a:rPr lang="sk-SK" altLang="sk-SK" sz="1981" dirty="0">
                <a:solidFill>
                  <a:srgbClr val="3E425D"/>
                </a:solidFill>
                <a:latin typeface="Arial Narrow" panose="020B0606020202030204" pitchFamily="34" charset="0"/>
                <a:cs typeface="Arial" panose="020B0604020202020204" pitchFamily="34" charset="0"/>
              </a:rPr>
              <a:t> International </a:t>
            </a:r>
            <a:r>
              <a:rPr lang="sk-SK" altLang="sk-SK" sz="1981" dirty="0" err="1">
                <a:solidFill>
                  <a:srgbClr val="3E425D"/>
                </a:solidFill>
                <a:latin typeface="Arial Narrow" panose="020B0606020202030204" pitchFamily="34" charset="0"/>
                <a:cs typeface="Arial" panose="020B0604020202020204" pitchFamily="34" charset="0"/>
              </a:rPr>
              <a:t>Archives</a:t>
            </a:r>
            <a:r>
              <a:rPr lang="sk-SK" altLang="sk-SK" sz="1981" dirty="0">
                <a:solidFill>
                  <a:srgbClr val="3E425D"/>
                </a:solidFill>
                <a:latin typeface="Arial Narrow" panose="020B0606020202030204" pitchFamily="34" charset="0"/>
                <a:cs typeface="Arial" panose="020B0604020202020204" pitchFamily="34" charset="0"/>
              </a:rPr>
              <a:t> of </a:t>
            </a:r>
            <a:r>
              <a:rPr lang="sk-SK" altLang="sk-SK" sz="1981" dirty="0" err="1">
                <a:solidFill>
                  <a:srgbClr val="3E425D"/>
                </a:solidFill>
                <a:latin typeface="Arial Narrow" panose="020B0606020202030204" pitchFamily="34" charset="0"/>
                <a:cs typeface="Arial" panose="020B0604020202020204" pitchFamily="34" charset="0"/>
              </a:rPr>
              <a:t>the</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Photo-grammetry</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Remote</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Sensing</a:t>
            </a:r>
            <a:r>
              <a:rPr lang="sk-SK" altLang="sk-SK" sz="1981" dirty="0">
                <a:solidFill>
                  <a:srgbClr val="3E425D"/>
                </a:solidFill>
                <a:latin typeface="Arial Narrow" panose="020B0606020202030204" pitchFamily="34" charset="0"/>
                <a:cs typeface="Arial" panose="020B0604020202020204" pitchFamily="34" charset="0"/>
              </a:rPr>
              <a:t> and </a:t>
            </a:r>
            <a:r>
              <a:rPr lang="sk-SK" altLang="sk-SK" sz="1981" dirty="0" err="1">
                <a:solidFill>
                  <a:srgbClr val="3E425D"/>
                </a:solidFill>
                <a:latin typeface="Arial Narrow" panose="020B0606020202030204" pitchFamily="34" charset="0"/>
                <a:cs typeface="Arial" panose="020B0604020202020204" pitchFamily="34" charset="0"/>
              </a:rPr>
              <a:t>Spatial</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Information</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Sciences</a:t>
            </a:r>
            <a:r>
              <a:rPr lang="sk-SK" altLang="sk-SK" sz="1981" dirty="0">
                <a:solidFill>
                  <a:srgbClr val="3E425D"/>
                </a:solidFill>
                <a:latin typeface="Arial Narrow" panose="020B0606020202030204" pitchFamily="34" charset="0"/>
                <a:cs typeface="Arial" panose="020B0604020202020204" pitchFamily="34" charset="0"/>
              </a:rPr>
              <a:t>, 40, 299-303. </a:t>
            </a:r>
            <a:endParaRPr lang="sk-SK" altLang="sk-SK" sz="990" dirty="0">
              <a:solidFill>
                <a:srgbClr val="3E425D"/>
              </a:solidFill>
              <a:latin typeface="Arial Narrow" panose="020B0606020202030204" pitchFamily="34" charset="0"/>
              <a:cs typeface="Arial" panose="020B0604020202020204" pitchFamily="34" charset="0"/>
            </a:endParaRPr>
          </a:p>
          <a:p>
            <a:pPr algn="just"/>
            <a:r>
              <a:rPr lang="sk-SK" altLang="sk-SK" sz="1981" dirty="0">
                <a:solidFill>
                  <a:srgbClr val="3E425D"/>
                </a:solidFill>
                <a:latin typeface="Arial Narrow" panose="020B0606020202030204" pitchFamily="34" charset="0"/>
                <a:cs typeface="Arial" panose="020B0604020202020204" pitchFamily="34" charset="0"/>
              </a:rPr>
              <a:t>[3] MATESE, A., TOSCANO, P., DI GENNARO, S.F., GENESIO, L., VACCARI, F.P., PRIMICERIO, J., BELLI, C., ZALDEI, A., BIANCONI, R., GIOLI, B. 2015: </a:t>
            </a:r>
            <a:r>
              <a:rPr lang="sk-SK" altLang="sk-SK" sz="1981" dirty="0" err="1">
                <a:solidFill>
                  <a:srgbClr val="3E425D"/>
                </a:solidFill>
                <a:latin typeface="Arial Narrow" panose="020B0606020202030204" pitchFamily="34" charset="0"/>
                <a:cs typeface="Arial" panose="020B0604020202020204" pitchFamily="34" charset="0"/>
              </a:rPr>
              <a:t>Intercom-parison</a:t>
            </a:r>
            <a:r>
              <a:rPr lang="sk-SK" altLang="sk-SK" sz="1981" dirty="0">
                <a:solidFill>
                  <a:srgbClr val="3E425D"/>
                </a:solidFill>
                <a:latin typeface="Arial Narrow" panose="020B0606020202030204" pitchFamily="34" charset="0"/>
                <a:cs typeface="Arial" panose="020B0604020202020204" pitchFamily="34" charset="0"/>
              </a:rPr>
              <a:t> of UAV, </a:t>
            </a:r>
            <a:r>
              <a:rPr lang="sk-SK" altLang="sk-SK" sz="1981" dirty="0" err="1">
                <a:solidFill>
                  <a:srgbClr val="3E425D"/>
                </a:solidFill>
                <a:latin typeface="Arial Narrow" panose="020B0606020202030204" pitchFamily="34" charset="0"/>
                <a:cs typeface="Arial" panose="020B0604020202020204" pitchFamily="34" charset="0"/>
              </a:rPr>
              <a:t>aircraft</a:t>
            </a:r>
            <a:r>
              <a:rPr lang="sk-SK" altLang="sk-SK" sz="1981" dirty="0">
                <a:solidFill>
                  <a:srgbClr val="3E425D"/>
                </a:solidFill>
                <a:latin typeface="Arial Narrow" panose="020B0606020202030204" pitchFamily="34" charset="0"/>
                <a:cs typeface="Arial" panose="020B0604020202020204" pitchFamily="34" charset="0"/>
              </a:rPr>
              <a:t> and </a:t>
            </a:r>
            <a:r>
              <a:rPr lang="sk-SK" altLang="sk-SK" sz="1981" dirty="0" err="1">
                <a:solidFill>
                  <a:srgbClr val="3E425D"/>
                </a:solidFill>
                <a:latin typeface="Arial Narrow" panose="020B0606020202030204" pitchFamily="34" charset="0"/>
                <a:cs typeface="Arial" panose="020B0604020202020204" pitchFamily="34" charset="0"/>
              </a:rPr>
              <a:t>satellite</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remote</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sensing</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platforms</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for</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precision</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viticulture</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Remote</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Sensing</a:t>
            </a:r>
            <a:r>
              <a:rPr lang="sk-SK" altLang="sk-SK" sz="1981" dirty="0">
                <a:solidFill>
                  <a:srgbClr val="3E425D"/>
                </a:solidFill>
                <a:latin typeface="Arial Narrow" panose="020B0606020202030204" pitchFamily="34" charset="0"/>
                <a:cs typeface="Arial" panose="020B0604020202020204" pitchFamily="34" charset="0"/>
              </a:rPr>
              <a:t>, 7(3), 2971–2990. </a:t>
            </a:r>
          </a:p>
          <a:p>
            <a:pPr algn="just"/>
            <a:endParaRPr lang="sk-SK" altLang="sk-SK" sz="990" dirty="0">
              <a:solidFill>
                <a:srgbClr val="3E425D"/>
              </a:solidFill>
              <a:latin typeface="Arial Narrow" panose="020B0606020202030204" pitchFamily="34" charset="0"/>
              <a:cs typeface="Arial" panose="020B0604020202020204" pitchFamily="34" charset="0"/>
            </a:endParaRPr>
          </a:p>
          <a:p>
            <a:pPr algn="just"/>
            <a:r>
              <a:rPr lang="sk-SK" altLang="sk-SK" sz="1981" dirty="0">
                <a:solidFill>
                  <a:srgbClr val="3E425D"/>
                </a:solidFill>
                <a:latin typeface="Arial Narrow" panose="020B0606020202030204" pitchFamily="34" charset="0"/>
                <a:cs typeface="Arial" panose="020B0604020202020204" pitchFamily="34" charset="0"/>
              </a:rPr>
              <a:t>[4] PÁDUA, L., MATESE, A., DI GENNARO, S. F., MORAIS, R., PERES, E., &amp; SOUSA, J. J. 2022: </a:t>
            </a:r>
            <a:r>
              <a:rPr lang="sk-SK" altLang="sk-SK" sz="1981" dirty="0" err="1">
                <a:solidFill>
                  <a:srgbClr val="3E425D"/>
                </a:solidFill>
                <a:latin typeface="Arial Narrow" panose="020B0606020202030204" pitchFamily="34" charset="0"/>
                <a:cs typeface="Arial" panose="020B0604020202020204" pitchFamily="34" charset="0"/>
              </a:rPr>
              <a:t>Vineyard</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classification</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using</a:t>
            </a:r>
            <a:r>
              <a:rPr lang="sk-SK" altLang="sk-SK" sz="1981" dirty="0">
                <a:solidFill>
                  <a:srgbClr val="3E425D"/>
                </a:solidFill>
                <a:latin typeface="Arial Narrow" panose="020B0606020202030204" pitchFamily="34" charset="0"/>
                <a:cs typeface="Arial" panose="020B0604020202020204" pitchFamily="34" charset="0"/>
              </a:rPr>
              <a:t> OBIA on UAV-</a:t>
            </a:r>
            <a:r>
              <a:rPr lang="sk-SK" altLang="sk-SK" sz="1981" dirty="0" err="1">
                <a:solidFill>
                  <a:srgbClr val="3E425D"/>
                </a:solidFill>
                <a:latin typeface="Arial Narrow" panose="020B0606020202030204" pitchFamily="34" charset="0"/>
                <a:cs typeface="Arial" panose="020B0604020202020204" pitchFamily="34" charset="0"/>
              </a:rPr>
              <a:t>based</a:t>
            </a:r>
            <a:r>
              <a:rPr lang="sk-SK" altLang="sk-SK" sz="1981" dirty="0">
                <a:solidFill>
                  <a:srgbClr val="3E425D"/>
                </a:solidFill>
                <a:latin typeface="Arial Narrow" panose="020B0606020202030204" pitchFamily="34" charset="0"/>
                <a:cs typeface="Arial" panose="020B0604020202020204" pitchFamily="34" charset="0"/>
              </a:rPr>
              <a:t> RGB and </a:t>
            </a:r>
            <a:r>
              <a:rPr lang="sk-SK" altLang="sk-SK" sz="1981" dirty="0" err="1">
                <a:solidFill>
                  <a:srgbClr val="3E425D"/>
                </a:solidFill>
                <a:latin typeface="Arial Narrow" panose="020B0606020202030204" pitchFamily="34" charset="0"/>
                <a:cs typeface="Arial" panose="020B0604020202020204" pitchFamily="34" charset="0"/>
              </a:rPr>
              <a:t>multispectral</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data</a:t>
            </a:r>
            <a:r>
              <a:rPr lang="sk-SK" altLang="sk-SK" sz="1981" dirty="0">
                <a:solidFill>
                  <a:srgbClr val="3E425D"/>
                </a:solidFill>
                <a:latin typeface="Arial Narrow" panose="020B0606020202030204" pitchFamily="34" charset="0"/>
                <a:cs typeface="Arial" panose="020B0604020202020204" pitchFamily="34" charset="0"/>
              </a:rPr>
              <a:t>: A </a:t>
            </a:r>
            <a:r>
              <a:rPr lang="sk-SK" altLang="sk-SK" sz="1981" dirty="0" err="1">
                <a:solidFill>
                  <a:srgbClr val="3E425D"/>
                </a:solidFill>
                <a:latin typeface="Arial Narrow" panose="020B0606020202030204" pitchFamily="34" charset="0"/>
                <a:cs typeface="Arial" panose="020B0604020202020204" pitchFamily="34" charset="0"/>
              </a:rPr>
              <a:t>case</a:t>
            </a:r>
            <a:r>
              <a:rPr lang="sk-SK" altLang="sk-SK" sz="1981" dirty="0">
                <a:solidFill>
                  <a:srgbClr val="3E425D"/>
                </a:solidFill>
                <a:latin typeface="Arial Narrow" panose="020B0606020202030204" pitchFamily="34" charset="0"/>
                <a:cs typeface="Arial" panose="020B0604020202020204" pitchFamily="34" charset="0"/>
              </a:rPr>
              <a:t> study in </a:t>
            </a:r>
            <a:r>
              <a:rPr lang="sk-SK" altLang="sk-SK" sz="1981" dirty="0" err="1">
                <a:solidFill>
                  <a:srgbClr val="3E425D"/>
                </a:solidFill>
                <a:latin typeface="Arial Narrow" panose="020B0606020202030204" pitchFamily="34" charset="0"/>
                <a:cs typeface="Arial" panose="020B0604020202020204" pitchFamily="34" charset="0"/>
              </a:rPr>
              <a:t>different</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wine</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regions</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Computers</a:t>
            </a:r>
            <a:r>
              <a:rPr lang="sk-SK" altLang="sk-SK" sz="1981" dirty="0">
                <a:solidFill>
                  <a:srgbClr val="3E425D"/>
                </a:solidFill>
                <a:latin typeface="Arial Narrow" panose="020B0606020202030204" pitchFamily="34" charset="0"/>
                <a:cs typeface="Arial" panose="020B0604020202020204" pitchFamily="34" charset="0"/>
              </a:rPr>
              <a:t> and Electronics in </a:t>
            </a:r>
            <a:r>
              <a:rPr lang="sk-SK" altLang="sk-SK" sz="1981" dirty="0" err="1">
                <a:solidFill>
                  <a:srgbClr val="3E425D"/>
                </a:solidFill>
                <a:latin typeface="Arial Narrow" panose="020B0606020202030204" pitchFamily="34" charset="0"/>
                <a:cs typeface="Arial" panose="020B0604020202020204" pitchFamily="34" charset="0"/>
              </a:rPr>
              <a:t>Agriculture</a:t>
            </a:r>
            <a:r>
              <a:rPr lang="sk-SK" altLang="sk-SK" sz="1981" dirty="0">
                <a:solidFill>
                  <a:srgbClr val="3E425D"/>
                </a:solidFill>
                <a:latin typeface="Arial Narrow" panose="020B0606020202030204" pitchFamily="34" charset="0"/>
                <a:cs typeface="Arial" panose="020B0604020202020204" pitchFamily="34" charset="0"/>
              </a:rPr>
              <a:t>, 196, 106905.</a:t>
            </a:r>
          </a:p>
          <a:p>
            <a:pPr algn="just"/>
            <a:r>
              <a:rPr lang="sk-SK" altLang="sk-SK" sz="1981" dirty="0">
                <a:solidFill>
                  <a:srgbClr val="3E425D"/>
                </a:solidFill>
                <a:latin typeface="Arial Narrow" panose="020B0606020202030204" pitchFamily="34" charset="0"/>
                <a:cs typeface="Arial" panose="020B0604020202020204" pitchFamily="34" charset="0"/>
              </a:rPr>
              <a:t>[5] </a:t>
            </a:r>
            <a:r>
              <a:rPr lang="en-US" altLang="sk-SK" sz="1981" dirty="0">
                <a:solidFill>
                  <a:srgbClr val="3E425D"/>
                </a:solidFill>
                <a:latin typeface="Arial Narrow" panose="020B0606020202030204" pitchFamily="34" charset="0"/>
                <a:cs typeface="Arial" panose="020B0604020202020204" pitchFamily="34" charset="0"/>
              </a:rPr>
              <a:t>SOFIA, S., AGOSTA, M., ASCIUTO, A., CRESCIMANNO, M., GALATI, A. 2025: Unleashing profitability of vineyards through the adoption of unmanned aerial vehicles technology systems: The case of two Italian wineries. Precision Agriculture, 26(41), 2–28. </a:t>
            </a:r>
            <a:endParaRPr lang="sk-SK" altLang="sk-SK" sz="1981" dirty="0">
              <a:solidFill>
                <a:srgbClr val="3E425D"/>
              </a:solidFill>
              <a:latin typeface="Arial Narrow" panose="020B0606020202030204" pitchFamily="34" charset="0"/>
              <a:cs typeface="Arial" panose="020B0604020202020204" pitchFamily="34" charset="0"/>
            </a:endParaRPr>
          </a:p>
          <a:p>
            <a:pPr algn="just"/>
            <a:r>
              <a:rPr lang="sk-SK" altLang="sk-SK" sz="1981" dirty="0">
                <a:solidFill>
                  <a:srgbClr val="3E425D"/>
                </a:solidFill>
                <a:latin typeface="Arial Narrow" panose="020B0606020202030204" pitchFamily="34" charset="0"/>
                <a:cs typeface="Arial" panose="020B0604020202020204" pitchFamily="34" charset="0"/>
              </a:rPr>
              <a:t>[6] TOSIN, R. 2020: </a:t>
            </a:r>
            <a:r>
              <a:rPr lang="sk-SK" altLang="sk-SK" sz="1981" dirty="0" err="1">
                <a:solidFill>
                  <a:srgbClr val="3E425D"/>
                </a:solidFill>
                <a:latin typeface="Arial Narrow" panose="020B0606020202030204" pitchFamily="34" charset="0"/>
                <a:cs typeface="Arial" panose="020B0604020202020204" pitchFamily="34" charset="0"/>
              </a:rPr>
              <a:t>Estimation</a:t>
            </a:r>
            <a:r>
              <a:rPr lang="sk-SK" altLang="sk-SK" sz="1981" dirty="0">
                <a:solidFill>
                  <a:srgbClr val="3E425D"/>
                </a:solidFill>
                <a:latin typeface="Arial Narrow" panose="020B0606020202030204" pitchFamily="34" charset="0"/>
                <a:cs typeface="Arial" panose="020B0604020202020204" pitchFamily="34" charset="0"/>
              </a:rPr>
              <a:t> of </a:t>
            </a:r>
            <a:r>
              <a:rPr lang="sk-SK" altLang="sk-SK" sz="1981" dirty="0" err="1">
                <a:solidFill>
                  <a:srgbClr val="3E425D"/>
                </a:solidFill>
                <a:latin typeface="Arial Narrow" panose="020B0606020202030204" pitchFamily="34" charset="0"/>
                <a:cs typeface="Arial" panose="020B0604020202020204" pitchFamily="34" charset="0"/>
              </a:rPr>
              <a:t>grapevine</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predawn</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leaf</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water</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potential</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based</a:t>
            </a:r>
            <a:r>
              <a:rPr lang="sk-SK" altLang="sk-SK" sz="1981" dirty="0">
                <a:solidFill>
                  <a:srgbClr val="3E425D"/>
                </a:solidFill>
                <a:latin typeface="Arial Narrow" panose="020B0606020202030204" pitchFamily="34" charset="0"/>
                <a:cs typeface="Arial" panose="020B0604020202020204" pitchFamily="34" charset="0"/>
              </a:rPr>
              <a:t> on </a:t>
            </a:r>
            <a:r>
              <a:rPr lang="sk-SK" altLang="sk-SK" sz="1981" dirty="0" err="1">
                <a:solidFill>
                  <a:srgbClr val="3E425D"/>
                </a:solidFill>
                <a:latin typeface="Arial Narrow" panose="020B0606020202030204" pitchFamily="34" charset="0"/>
                <a:cs typeface="Arial" panose="020B0604020202020204" pitchFamily="34" charset="0"/>
              </a:rPr>
              <a:t>hyperspec-tral</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reflectance</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data</a:t>
            </a:r>
            <a:r>
              <a:rPr lang="sk-SK" altLang="sk-SK" sz="1981" dirty="0">
                <a:solidFill>
                  <a:srgbClr val="3E425D"/>
                </a:solidFill>
                <a:latin typeface="Arial Narrow" panose="020B0606020202030204" pitchFamily="34" charset="0"/>
                <a:cs typeface="Arial" panose="020B0604020202020204" pitchFamily="34" charset="0"/>
              </a:rPr>
              <a:t> in </a:t>
            </a:r>
            <a:r>
              <a:rPr lang="sk-SK" altLang="sk-SK" sz="1981" dirty="0" err="1">
                <a:solidFill>
                  <a:srgbClr val="3E425D"/>
                </a:solidFill>
                <a:latin typeface="Arial Narrow" panose="020B0606020202030204" pitchFamily="34" charset="0"/>
                <a:cs typeface="Arial" panose="020B0604020202020204" pitchFamily="34" charset="0"/>
              </a:rPr>
              <a:t>Douro</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wine</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region</a:t>
            </a:r>
            <a:r>
              <a:rPr lang="sk-SK" altLang="sk-SK" sz="1981" dirty="0">
                <a:solidFill>
                  <a:srgbClr val="3E425D"/>
                </a:solidFill>
                <a:latin typeface="Arial Narrow" panose="020B0606020202030204" pitchFamily="34" charset="0"/>
                <a:cs typeface="Arial" panose="020B0604020202020204" pitchFamily="34" charset="0"/>
              </a:rPr>
              <a:t>. </a:t>
            </a:r>
            <a:r>
              <a:rPr lang="sk-SK" altLang="sk-SK" sz="1981" dirty="0" err="1">
                <a:solidFill>
                  <a:srgbClr val="3E425D"/>
                </a:solidFill>
                <a:latin typeface="Arial Narrow" panose="020B0606020202030204" pitchFamily="34" charset="0"/>
                <a:cs typeface="Arial" panose="020B0604020202020204" pitchFamily="34" charset="0"/>
              </a:rPr>
              <a:t>Vitis</a:t>
            </a:r>
            <a:r>
              <a:rPr lang="sk-SK" altLang="sk-SK" sz="1981" dirty="0">
                <a:solidFill>
                  <a:srgbClr val="3E425D"/>
                </a:solidFill>
                <a:latin typeface="Arial Narrow" panose="020B0606020202030204" pitchFamily="34" charset="0"/>
                <a:cs typeface="Arial" panose="020B0604020202020204" pitchFamily="34" charset="0"/>
              </a:rPr>
              <a:t>, 59, 9–18.</a:t>
            </a:r>
            <a:endParaRPr lang="en-US" altLang="sk-SK" sz="1981" dirty="0">
              <a:solidFill>
                <a:srgbClr val="3E425D"/>
              </a:solidFill>
              <a:latin typeface="Arial Narrow" panose="020B0606020202030204" pitchFamily="34" charset="0"/>
              <a:cs typeface="Arial" panose="020B0604020202020204" pitchFamily="34" charset="0"/>
            </a:endParaRPr>
          </a:p>
          <a:p>
            <a:pPr algn="just"/>
            <a:endParaRPr lang="sk-SK" altLang="sk-SK" sz="1981" dirty="0">
              <a:solidFill>
                <a:srgbClr val="3E425D"/>
              </a:solidFill>
              <a:latin typeface="Arial Narrow" panose="020B0606020202030204" pitchFamily="34" charset="0"/>
              <a:cs typeface="Arial" panose="020B0604020202020204" pitchFamily="34" charset="0"/>
            </a:endParaRPr>
          </a:p>
        </p:txBody>
      </p:sp>
      <p:pic>
        <p:nvPicPr>
          <p:cNvPr id="1034" name="Picture 10" descr="ÚVOD | PHOTOMAP">
            <a:extLst>
              <a:ext uri="{FF2B5EF4-FFF2-40B4-BE49-F238E27FC236}">
                <a16:creationId xmlns:a16="http://schemas.microsoft.com/office/drawing/2014/main" id="{65036797-A5DF-D51D-12FC-32DF26BDD2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25348" y="4718586"/>
            <a:ext cx="5011585" cy="154003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8" name="BlokTextu 57">
            <a:extLst>
              <a:ext uri="{FF2B5EF4-FFF2-40B4-BE49-F238E27FC236}">
                <a16:creationId xmlns:a16="http://schemas.microsoft.com/office/drawing/2014/main" id="{E084302A-B321-0422-6929-F5621BFEFC79}"/>
              </a:ext>
            </a:extLst>
          </p:cNvPr>
          <p:cNvSpPr txBox="1"/>
          <p:nvPr/>
        </p:nvSpPr>
        <p:spPr>
          <a:xfrm>
            <a:off x="558754" y="11697335"/>
            <a:ext cx="11003166" cy="3539430"/>
          </a:xfrm>
          <a:prstGeom prst="rect">
            <a:avLst/>
          </a:prstGeom>
          <a:noFill/>
        </p:spPr>
        <p:txBody>
          <a:bodyPr wrap="square" rtlCol="0">
            <a:spAutoFit/>
          </a:bodyPr>
          <a:lstStyle/>
          <a:p>
            <a:pPr algn="just"/>
            <a:r>
              <a:rPr lang="en-US" sz="2800" dirty="0">
                <a:solidFill>
                  <a:srgbClr val="3E425D"/>
                </a:solidFill>
                <a:latin typeface="Arial Narrow" panose="020B0606020202030204" pitchFamily="34" charset="0"/>
                <a:cs typeface="Arial" panose="020B0604020202020204" pitchFamily="34" charset="0"/>
              </a:rPr>
              <a:t>The experimental site is situated in the Slovak part of the Tokaj wine-growing region, </a:t>
            </a:r>
            <a:r>
              <a:rPr lang="en-US" sz="2800" dirty="0" smtClean="0">
                <a:solidFill>
                  <a:srgbClr val="3E425D"/>
                </a:solidFill>
                <a:latin typeface="Arial Narrow" panose="020B0606020202030204" pitchFamily="34" charset="0"/>
                <a:cs typeface="Arial" panose="020B0604020202020204" pitchFamily="34" charset="0"/>
              </a:rPr>
              <a:t>located </a:t>
            </a:r>
            <a:r>
              <a:rPr lang="en-US" sz="2800" dirty="0">
                <a:solidFill>
                  <a:srgbClr val="3E425D"/>
                </a:solidFill>
                <a:latin typeface="Arial Narrow" panose="020B0606020202030204" pitchFamily="34" charset="0"/>
                <a:cs typeface="Arial" panose="020B0604020202020204" pitchFamily="34" charset="0"/>
              </a:rPr>
              <a:t>in the southeastern part of Slovakia on the border with Hungary. The area of interest</a:t>
            </a:r>
            <a:r>
              <a:rPr lang="sk-SK" sz="2800" dirty="0">
                <a:solidFill>
                  <a:srgbClr val="3E425D"/>
                </a:solidFill>
                <a:latin typeface="Arial Narrow" panose="020B0606020202030204" pitchFamily="34" charset="0"/>
                <a:cs typeface="Arial" panose="020B0604020202020204" pitchFamily="34" charset="0"/>
              </a:rPr>
              <a:t> </a:t>
            </a:r>
            <a:r>
              <a:rPr lang="en-US" sz="2800" dirty="0">
                <a:solidFill>
                  <a:srgbClr val="3E425D"/>
                </a:solidFill>
                <a:latin typeface="Arial Narrow" panose="020B0606020202030204" pitchFamily="34" charset="0"/>
                <a:cs typeface="Arial" panose="020B0604020202020204" pitchFamily="34" charset="0"/>
              </a:rPr>
              <a:t>lies between the villages of Malá </a:t>
            </a:r>
            <a:r>
              <a:rPr lang="en-US" sz="2800" dirty="0" err="1">
                <a:solidFill>
                  <a:srgbClr val="3E425D"/>
                </a:solidFill>
                <a:latin typeface="Arial Narrow" panose="020B0606020202030204" pitchFamily="34" charset="0"/>
                <a:cs typeface="Arial" panose="020B0604020202020204" pitchFamily="34" charset="0"/>
              </a:rPr>
              <a:t>Tŕňa</a:t>
            </a:r>
            <a:r>
              <a:rPr lang="en-US" sz="2800" dirty="0">
                <a:solidFill>
                  <a:srgbClr val="3E425D"/>
                </a:solidFill>
                <a:latin typeface="Arial Narrow" panose="020B0606020202030204" pitchFamily="34" charset="0"/>
                <a:cs typeface="Arial" panose="020B0604020202020204" pitchFamily="34" charset="0"/>
              </a:rPr>
              <a:t> and Bara (48.4403° N, 21.7038° E) on a south-facing slope</a:t>
            </a:r>
            <a:r>
              <a:rPr lang="sk-SK" sz="2800" dirty="0">
                <a:solidFill>
                  <a:srgbClr val="3E425D"/>
                </a:solidFill>
                <a:latin typeface="Arial Narrow" panose="020B0606020202030204" pitchFamily="34" charset="0"/>
                <a:cs typeface="Arial" panose="020B0604020202020204" pitchFamily="34" charset="0"/>
              </a:rPr>
              <a:t>. </a:t>
            </a:r>
            <a:r>
              <a:rPr lang="en-US" sz="2800" dirty="0">
                <a:solidFill>
                  <a:srgbClr val="3E425D"/>
                </a:solidFill>
                <a:latin typeface="Arial Narrow" panose="020B0606020202030204" pitchFamily="34" charset="0"/>
                <a:cs typeface="Arial" panose="020B0604020202020204" pitchFamily="34" charset="0"/>
              </a:rPr>
              <a:t>The geo-logical bedrock consists mainly of Permian to Carboniferous conglomerates, sandstones, and shales, which form the substrate of the local soils. The soils are predominantly </a:t>
            </a:r>
            <a:r>
              <a:rPr lang="en-US" sz="2800" dirty="0" err="1">
                <a:solidFill>
                  <a:srgbClr val="3E425D"/>
                </a:solidFill>
                <a:latin typeface="Arial Narrow" panose="020B0606020202030204" pitchFamily="34" charset="0"/>
                <a:cs typeface="Arial" panose="020B0604020202020204" pitchFamily="34" charset="0"/>
              </a:rPr>
              <a:t>Cambisols</a:t>
            </a:r>
            <a:r>
              <a:rPr lang="en-US" sz="2800" dirty="0">
                <a:solidFill>
                  <a:srgbClr val="3E425D"/>
                </a:solidFill>
                <a:latin typeface="Arial Narrow" panose="020B0606020202030204" pitchFamily="34" charset="0"/>
                <a:cs typeface="Arial" panose="020B0604020202020204" pitchFamily="34" charset="0"/>
              </a:rPr>
              <a:t>, </a:t>
            </a:r>
            <a:r>
              <a:rPr lang="en-US" sz="2800" dirty="0" smtClean="0">
                <a:solidFill>
                  <a:srgbClr val="3E425D"/>
                </a:solidFill>
                <a:latin typeface="Arial Narrow" panose="020B0606020202030204" pitchFamily="34" charset="0"/>
                <a:cs typeface="Arial" panose="020B0604020202020204" pitchFamily="34" charset="0"/>
              </a:rPr>
              <a:t>characterized </a:t>
            </a:r>
            <a:r>
              <a:rPr lang="en-US" sz="2800" dirty="0">
                <a:solidFill>
                  <a:srgbClr val="3E425D"/>
                </a:solidFill>
                <a:latin typeface="Arial Narrow" panose="020B0606020202030204" pitchFamily="34" charset="0"/>
                <a:cs typeface="Arial" panose="020B0604020202020204" pitchFamily="34" charset="0"/>
              </a:rPr>
              <a:t>by shallow profiles with high skeletal content. The texture corresponds to medium-heavy soils with a tendency toward lighter fractions.</a:t>
            </a:r>
            <a:endParaRPr lang="sk-SK" sz="2800" dirty="0">
              <a:solidFill>
                <a:srgbClr val="3E425D"/>
              </a:solidFill>
              <a:latin typeface="Arial Narrow" panose="020B0606020202030204" pitchFamily="34" charset="0"/>
              <a:cs typeface="Arial" panose="020B0604020202020204" pitchFamily="34" charset="0"/>
            </a:endParaRPr>
          </a:p>
        </p:txBody>
      </p:sp>
      <p:sp>
        <p:nvSpPr>
          <p:cNvPr id="10" name="BlokTextu 9">
            <a:extLst>
              <a:ext uri="{FF2B5EF4-FFF2-40B4-BE49-F238E27FC236}">
                <a16:creationId xmlns:a16="http://schemas.microsoft.com/office/drawing/2014/main" id="{D7997943-3F47-F1A4-F9CC-8B91E2A87CD5}"/>
              </a:ext>
            </a:extLst>
          </p:cNvPr>
          <p:cNvSpPr txBox="1"/>
          <p:nvPr/>
        </p:nvSpPr>
        <p:spPr>
          <a:xfrm>
            <a:off x="8961434" y="41961631"/>
            <a:ext cx="2228592" cy="369332"/>
          </a:xfrm>
          <a:prstGeom prst="rect">
            <a:avLst/>
          </a:prstGeom>
          <a:noFill/>
        </p:spPr>
        <p:txBody>
          <a:bodyPr wrap="square" rtlCol="0">
            <a:spAutoFit/>
          </a:bodyPr>
          <a:lstStyle/>
          <a:p>
            <a:r>
              <a:rPr lang="sk-SK" dirty="0">
                <a:solidFill>
                  <a:schemeClr val="bg1"/>
                </a:solidFill>
              </a:rPr>
              <a:t>PRISMA 15.07.2023</a:t>
            </a:r>
          </a:p>
        </p:txBody>
      </p:sp>
      <p:grpSp>
        <p:nvGrpSpPr>
          <p:cNvPr id="25" name="Skupina 24">
            <a:extLst>
              <a:ext uri="{FF2B5EF4-FFF2-40B4-BE49-F238E27FC236}">
                <a16:creationId xmlns:a16="http://schemas.microsoft.com/office/drawing/2014/main" id="{2B3E5255-4A31-4882-23C5-DA8C8A481DFA}"/>
              </a:ext>
            </a:extLst>
          </p:cNvPr>
          <p:cNvGrpSpPr/>
          <p:nvPr/>
        </p:nvGrpSpPr>
        <p:grpSpPr>
          <a:xfrm>
            <a:off x="13426118" y="41790768"/>
            <a:ext cx="1629241" cy="469304"/>
            <a:chOff x="13616147" y="38227835"/>
            <a:chExt cx="1629241" cy="469304"/>
          </a:xfrm>
        </p:grpSpPr>
        <p:grpSp>
          <p:nvGrpSpPr>
            <p:cNvPr id="20" name="Skupina 19">
              <a:extLst>
                <a:ext uri="{FF2B5EF4-FFF2-40B4-BE49-F238E27FC236}">
                  <a16:creationId xmlns:a16="http://schemas.microsoft.com/office/drawing/2014/main" id="{CE45610C-8855-D240-1162-8C344964F977}"/>
                </a:ext>
              </a:extLst>
            </p:cNvPr>
            <p:cNvGrpSpPr/>
            <p:nvPr/>
          </p:nvGrpSpPr>
          <p:grpSpPr>
            <a:xfrm>
              <a:off x="13753750" y="38560785"/>
              <a:ext cx="974446" cy="136354"/>
              <a:chOff x="13753750" y="38560785"/>
              <a:chExt cx="974446" cy="136354"/>
            </a:xfrm>
          </p:grpSpPr>
          <p:cxnSp>
            <p:nvCxnSpPr>
              <p:cNvPr id="13" name="Rovná spojnica 12">
                <a:extLst>
                  <a:ext uri="{FF2B5EF4-FFF2-40B4-BE49-F238E27FC236}">
                    <a16:creationId xmlns:a16="http://schemas.microsoft.com/office/drawing/2014/main" id="{D1558677-205F-3EA1-AB9A-4AFB8A142E0F}"/>
                  </a:ext>
                </a:extLst>
              </p:cNvPr>
              <p:cNvCxnSpPr>
                <a:cxnSpLocks/>
              </p:cNvCxnSpPr>
              <p:nvPr/>
            </p:nvCxnSpPr>
            <p:spPr>
              <a:xfrm flipH="1">
                <a:off x="13753750" y="38633548"/>
                <a:ext cx="974446"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Rovná spojnica 16">
                <a:extLst>
                  <a:ext uri="{FF2B5EF4-FFF2-40B4-BE49-F238E27FC236}">
                    <a16:creationId xmlns:a16="http://schemas.microsoft.com/office/drawing/2014/main" id="{654A9EC5-75B6-4BBB-8C57-938D06BD701C}"/>
                  </a:ext>
                </a:extLst>
              </p:cNvPr>
              <p:cNvCxnSpPr>
                <a:cxnSpLocks/>
              </p:cNvCxnSpPr>
              <p:nvPr/>
            </p:nvCxnSpPr>
            <p:spPr>
              <a:xfrm flipV="1">
                <a:off x="13770196" y="38560785"/>
                <a:ext cx="0" cy="136354"/>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Rovná spojnica 18">
                <a:extLst>
                  <a:ext uri="{FF2B5EF4-FFF2-40B4-BE49-F238E27FC236}">
                    <a16:creationId xmlns:a16="http://schemas.microsoft.com/office/drawing/2014/main" id="{21EBE6BC-683E-79BC-2076-177201525D93}"/>
                  </a:ext>
                </a:extLst>
              </p:cNvPr>
              <p:cNvCxnSpPr>
                <a:cxnSpLocks/>
              </p:cNvCxnSpPr>
              <p:nvPr/>
            </p:nvCxnSpPr>
            <p:spPr>
              <a:xfrm flipV="1">
                <a:off x="14712006" y="38560785"/>
                <a:ext cx="0" cy="136354"/>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21" name="BlokTextu 20">
              <a:extLst>
                <a:ext uri="{FF2B5EF4-FFF2-40B4-BE49-F238E27FC236}">
                  <a16:creationId xmlns:a16="http://schemas.microsoft.com/office/drawing/2014/main" id="{AC09DDFA-BCAD-C66B-2131-01E1BDAB839A}"/>
                </a:ext>
              </a:extLst>
            </p:cNvPr>
            <p:cNvSpPr txBox="1"/>
            <p:nvPr/>
          </p:nvSpPr>
          <p:spPr>
            <a:xfrm>
              <a:off x="13616147" y="38227835"/>
              <a:ext cx="308098" cy="369332"/>
            </a:xfrm>
            <a:prstGeom prst="rect">
              <a:avLst/>
            </a:prstGeom>
            <a:noFill/>
          </p:spPr>
          <p:txBody>
            <a:bodyPr wrap="none" rtlCol="0">
              <a:spAutoFit/>
            </a:bodyPr>
            <a:lstStyle/>
            <a:p>
              <a:r>
                <a:rPr lang="sk-SK" dirty="0">
                  <a:solidFill>
                    <a:schemeClr val="bg1"/>
                  </a:solidFill>
                </a:rPr>
                <a:t>0</a:t>
              </a:r>
            </a:p>
          </p:txBody>
        </p:sp>
        <p:sp>
          <p:nvSpPr>
            <p:cNvPr id="24" name="BlokTextu 23">
              <a:extLst>
                <a:ext uri="{FF2B5EF4-FFF2-40B4-BE49-F238E27FC236}">
                  <a16:creationId xmlns:a16="http://schemas.microsoft.com/office/drawing/2014/main" id="{9A8EC62A-45E9-7761-1D51-783A9815F278}"/>
                </a:ext>
              </a:extLst>
            </p:cNvPr>
            <p:cNvSpPr txBox="1"/>
            <p:nvPr/>
          </p:nvSpPr>
          <p:spPr>
            <a:xfrm>
              <a:off x="14446771" y="38246026"/>
              <a:ext cx="798617" cy="369332"/>
            </a:xfrm>
            <a:prstGeom prst="rect">
              <a:avLst/>
            </a:prstGeom>
            <a:noFill/>
          </p:spPr>
          <p:txBody>
            <a:bodyPr wrap="none" rtlCol="0">
              <a:spAutoFit/>
            </a:bodyPr>
            <a:lstStyle/>
            <a:p>
              <a:r>
                <a:rPr lang="sk-SK" dirty="0">
                  <a:solidFill>
                    <a:schemeClr val="bg1"/>
                  </a:solidFill>
                </a:rPr>
                <a:t>500 m</a:t>
              </a:r>
            </a:p>
          </p:txBody>
        </p:sp>
      </p:grpSp>
      <p:grpSp>
        <p:nvGrpSpPr>
          <p:cNvPr id="29" name="Skupina 28">
            <a:extLst>
              <a:ext uri="{FF2B5EF4-FFF2-40B4-BE49-F238E27FC236}">
                <a16:creationId xmlns:a16="http://schemas.microsoft.com/office/drawing/2014/main" id="{840626D6-F3AA-FFFE-CC3D-3791ED4038BB}"/>
              </a:ext>
            </a:extLst>
          </p:cNvPr>
          <p:cNvGrpSpPr/>
          <p:nvPr/>
        </p:nvGrpSpPr>
        <p:grpSpPr>
          <a:xfrm>
            <a:off x="6011427" y="41822563"/>
            <a:ext cx="1629241" cy="469304"/>
            <a:chOff x="13616147" y="38227835"/>
            <a:chExt cx="1629241" cy="469304"/>
          </a:xfrm>
        </p:grpSpPr>
        <p:grpSp>
          <p:nvGrpSpPr>
            <p:cNvPr id="30" name="Skupina 29">
              <a:extLst>
                <a:ext uri="{FF2B5EF4-FFF2-40B4-BE49-F238E27FC236}">
                  <a16:creationId xmlns:a16="http://schemas.microsoft.com/office/drawing/2014/main" id="{525E37DA-FDE8-28C8-CEA7-4C6B3F435172}"/>
                </a:ext>
              </a:extLst>
            </p:cNvPr>
            <p:cNvGrpSpPr/>
            <p:nvPr/>
          </p:nvGrpSpPr>
          <p:grpSpPr>
            <a:xfrm>
              <a:off x="13753750" y="38560785"/>
              <a:ext cx="974446" cy="136354"/>
              <a:chOff x="13753750" y="38560785"/>
              <a:chExt cx="974446" cy="136354"/>
            </a:xfrm>
          </p:grpSpPr>
          <p:cxnSp>
            <p:nvCxnSpPr>
              <p:cNvPr id="33" name="Rovná spojnica 32">
                <a:extLst>
                  <a:ext uri="{FF2B5EF4-FFF2-40B4-BE49-F238E27FC236}">
                    <a16:creationId xmlns:a16="http://schemas.microsoft.com/office/drawing/2014/main" id="{0CD609F2-3EBD-2DC7-337A-4857B6C3F167}"/>
                  </a:ext>
                </a:extLst>
              </p:cNvPr>
              <p:cNvCxnSpPr>
                <a:cxnSpLocks/>
              </p:cNvCxnSpPr>
              <p:nvPr/>
            </p:nvCxnSpPr>
            <p:spPr>
              <a:xfrm flipH="1">
                <a:off x="13753750" y="38633548"/>
                <a:ext cx="974446"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4" name="Rovná spojnica 33">
                <a:extLst>
                  <a:ext uri="{FF2B5EF4-FFF2-40B4-BE49-F238E27FC236}">
                    <a16:creationId xmlns:a16="http://schemas.microsoft.com/office/drawing/2014/main" id="{9714475B-B57D-8F9E-F5AF-2D8CE84AD5C0}"/>
                  </a:ext>
                </a:extLst>
              </p:cNvPr>
              <p:cNvCxnSpPr>
                <a:cxnSpLocks/>
              </p:cNvCxnSpPr>
              <p:nvPr/>
            </p:nvCxnSpPr>
            <p:spPr>
              <a:xfrm flipV="1">
                <a:off x="13770196" y="38560785"/>
                <a:ext cx="0" cy="136354"/>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5" name="Rovná spojnica 34">
                <a:extLst>
                  <a:ext uri="{FF2B5EF4-FFF2-40B4-BE49-F238E27FC236}">
                    <a16:creationId xmlns:a16="http://schemas.microsoft.com/office/drawing/2014/main" id="{56D27683-1E9C-9879-0231-0DD0A4D5B983}"/>
                  </a:ext>
                </a:extLst>
              </p:cNvPr>
              <p:cNvCxnSpPr>
                <a:cxnSpLocks/>
              </p:cNvCxnSpPr>
              <p:nvPr/>
            </p:nvCxnSpPr>
            <p:spPr>
              <a:xfrm flipV="1">
                <a:off x="14712006" y="38560785"/>
                <a:ext cx="0" cy="136354"/>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31" name="BlokTextu 30">
              <a:extLst>
                <a:ext uri="{FF2B5EF4-FFF2-40B4-BE49-F238E27FC236}">
                  <a16:creationId xmlns:a16="http://schemas.microsoft.com/office/drawing/2014/main" id="{12BB0059-1E4F-EF6A-CA1A-33EF44F20FE3}"/>
                </a:ext>
              </a:extLst>
            </p:cNvPr>
            <p:cNvSpPr txBox="1"/>
            <p:nvPr/>
          </p:nvSpPr>
          <p:spPr>
            <a:xfrm>
              <a:off x="13616147" y="38227835"/>
              <a:ext cx="308098" cy="369332"/>
            </a:xfrm>
            <a:prstGeom prst="rect">
              <a:avLst/>
            </a:prstGeom>
            <a:noFill/>
          </p:spPr>
          <p:txBody>
            <a:bodyPr wrap="none" rtlCol="0">
              <a:spAutoFit/>
            </a:bodyPr>
            <a:lstStyle/>
            <a:p>
              <a:r>
                <a:rPr lang="sk-SK" dirty="0">
                  <a:solidFill>
                    <a:schemeClr val="bg1"/>
                  </a:solidFill>
                </a:rPr>
                <a:t>0</a:t>
              </a:r>
            </a:p>
          </p:txBody>
        </p:sp>
        <p:sp>
          <p:nvSpPr>
            <p:cNvPr id="32" name="BlokTextu 31">
              <a:extLst>
                <a:ext uri="{FF2B5EF4-FFF2-40B4-BE49-F238E27FC236}">
                  <a16:creationId xmlns:a16="http://schemas.microsoft.com/office/drawing/2014/main" id="{6E405E87-AC8E-4857-64E9-79D2094682EB}"/>
                </a:ext>
              </a:extLst>
            </p:cNvPr>
            <p:cNvSpPr txBox="1"/>
            <p:nvPr/>
          </p:nvSpPr>
          <p:spPr>
            <a:xfrm>
              <a:off x="14446771" y="38246026"/>
              <a:ext cx="798617" cy="369332"/>
            </a:xfrm>
            <a:prstGeom prst="rect">
              <a:avLst/>
            </a:prstGeom>
            <a:noFill/>
          </p:spPr>
          <p:txBody>
            <a:bodyPr wrap="none" rtlCol="0">
              <a:spAutoFit/>
            </a:bodyPr>
            <a:lstStyle/>
            <a:p>
              <a:r>
                <a:rPr lang="sk-SK" dirty="0">
                  <a:solidFill>
                    <a:schemeClr val="bg1"/>
                  </a:solidFill>
                </a:rPr>
                <a:t>500 m</a:t>
              </a:r>
            </a:p>
          </p:txBody>
        </p:sp>
      </p:grpSp>
      <p:sp>
        <p:nvSpPr>
          <p:cNvPr id="38" name="BlokTextu 37">
            <a:extLst>
              <a:ext uri="{FF2B5EF4-FFF2-40B4-BE49-F238E27FC236}">
                <a16:creationId xmlns:a16="http://schemas.microsoft.com/office/drawing/2014/main" id="{5FF71C54-B86B-DFF5-A199-0C52DCDB2125}"/>
              </a:ext>
            </a:extLst>
          </p:cNvPr>
          <p:cNvSpPr txBox="1"/>
          <p:nvPr/>
        </p:nvSpPr>
        <p:spPr>
          <a:xfrm>
            <a:off x="1661421" y="41969682"/>
            <a:ext cx="2228592" cy="369332"/>
          </a:xfrm>
          <a:prstGeom prst="rect">
            <a:avLst/>
          </a:prstGeom>
          <a:noFill/>
        </p:spPr>
        <p:txBody>
          <a:bodyPr wrap="square" rtlCol="0">
            <a:spAutoFit/>
          </a:bodyPr>
          <a:lstStyle/>
          <a:p>
            <a:r>
              <a:rPr lang="sk-SK" dirty="0">
                <a:solidFill>
                  <a:schemeClr val="bg1"/>
                </a:solidFill>
              </a:rPr>
              <a:t>ENMAP 14.07.2023</a:t>
            </a:r>
          </a:p>
        </p:txBody>
      </p:sp>
      <p:pic>
        <p:nvPicPr>
          <p:cNvPr id="3" name="Obrázok 2">
            <a:extLst>
              <a:ext uri="{FF2B5EF4-FFF2-40B4-BE49-F238E27FC236}">
                <a16:creationId xmlns:a16="http://schemas.microsoft.com/office/drawing/2014/main" id="{6F3CAAB4-E8D1-BC53-947C-755C9039EEE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4139" y="15415795"/>
            <a:ext cx="10449781" cy="4965618"/>
          </a:xfrm>
          <a:prstGeom prst="rect">
            <a:avLst/>
          </a:prstGeom>
          <a:noFill/>
        </p:spPr>
      </p:pic>
      <p:sp>
        <p:nvSpPr>
          <p:cNvPr id="14" name="BlokTextu 13">
            <a:extLst>
              <a:ext uri="{FF2B5EF4-FFF2-40B4-BE49-F238E27FC236}">
                <a16:creationId xmlns:a16="http://schemas.microsoft.com/office/drawing/2014/main" id="{BCEA8536-56B3-3ADA-CB21-2C01702D9C27}"/>
              </a:ext>
            </a:extLst>
          </p:cNvPr>
          <p:cNvSpPr txBox="1"/>
          <p:nvPr/>
        </p:nvSpPr>
        <p:spPr>
          <a:xfrm>
            <a:off x="558754" y="20219421"/>
            <a:ext cx="11235082" cy="830997"/>
          </a:xfrm>
          <a:prstGeom prst="rect">
            <a:avLst/>
          </a:prstGeom>
          <a:noFill/>
        </p:spPr>
        <p:txBody>
          <a:bodyPr wrap="square">
            <a:spAutoFit/>
          </a:bodyPr>
          <a:lstStyle/>
          <a:p>
            <a:r>
              <a:rPr lang="en-GB" sz="2400" i="1" dirty="0">
                <a:solidFill>
                  <a:srgbClr val="3E425D"/>
                </a:solidFill>
                <a:latin typeface="Arial Narrow" panose="020B0606020202030204" pitchFamily="34" charset="0"/>
                <a:cs typeface="Arial" panose="020B0604020202020204" pitchFamily="34" charset="0"/>
              </a:rPr>
              <a:t>Location of the study area in the Slovak Tokaj region (left) and orthophoto of the vineyard site as marked by red </a:t>
            </a:r>
            <a:r>
              <a:rPr lang="en-GB" sz="2400" i="1" dirty="0" smtClean="0">
                <a:solidFill>
                  <a:srgbClr val="3E425D"/>
                </a:solidFill>
                <a:latin typeface="Arial Narrow" panose="020B0606020202030204" pitchFamily="34" charset="0"/>
                <a:cs typeface="Arial" panose="020B0604020202020204" pitchFamily="34" charset="0"/>
              </a:rPr>
              <a:t>rectangle</a:t>
            </a:r>
            <a:r>
              <a:rPr lang="sk-SK" sz="2400" i="1" dirty="0" smtClean="0">
                <a:solidFill>
                  <a:srgbClr val="3E425D"/>
                </a:solidFill>
                <a:latin typeface="Arial Narrow" panose="020B0606020202030204" pitchFamily="34" charset="0"/>
                <a:cs typeface="Arial" panose="020B0604020202020204" pitchFamily="34" charset="0"/>
              </a:rPr>
              <a:t>.</a:t>
            </a:r>
            <a:endParaRPr lang="sk-SK" sz="2400" i="1" dirty="0">
              <a:solidFill>
                <a:srgbClr val="3E425D"/>
              </a:solidFill>
              <a:latin typeface="Arial Narrow" panose="020B0606020202030204" pitchFamily="34" charset="0"/>
              <a:cs typeface="Arial" panose="020B0604020202020204" pitchFamily="34" charset="0"/>
            </a:endParaRPr>
          </a:p>
        </p:txBody>
      </p:sp>
      <p:graphicFrame>
        <p:nvGraphicFramePr>
          <p:cNvPr id="40" name="Tabuľka 39">
            <a:extLst>
              <a:ext uri="{FF2B5EF4-FFF2-40B4-BE49-F238E27FC236}">
                <a16:creationId xmlns:a16="http://schemas.microsoft.com/office/drawing/2014/main" id="{675E193D-AF78-AAA6-D0BF-3F50ABF2ECD6}"/>
              </a:ext>
            </a:extLst>
          </p:cNvPr>
          <p:cNvGraphicFramePr>
            <a:graphicFrameLocks noGrp="1"/>
          </p:cNvGraphicFramePr>
          <p:nvPr>
            <p:extLst>
              <p:ext uri="{D42A27DB-BD31-4B8C-83A1-F6EECF244321}">
                <p14:modId xmlns:p14="http://schemas.microsoft.com/office/powerpoint/2010/main" val="15458480"/>
              </p:ext>
            </p:extLst>
          </p:nvPr>
        </p:nvGraphicFramePr>
        <p:xfrm>
          <a:off x="1335769" y="25785952"/>
          <a:ext cx="15163656" cy="2045396"/>
        </p:xfrm>
        <a:graphic>
          <a:graphicData uri="http://schemas.openxmlformats.org/drawingml/2006/table">
            <a:tbl>
              <a:tblPr>
                <a:tableStyleId>{5C22544A-7EE6-4342-B048-85BDC9FD1C3A}</a:tableStyleId>
              </a:tblPr>
              <a:tblGrid>
                <a:gridCol w="4607249">
                  <a:extLst>
                    <a:ext uri="{9D8B030D-6E8A-4147-A177-3AD203B41FA5}">
                      <a16:colId xmlns:a16="http://schemas.microsoft.com/office/drawing/2014/main" val="161154677"/>
                    </a:ext>
                  </a:extLst>
                </a:gridCol>
                <a:gridCol w="2147065">
                  <a:extLst>
                    <a:ext uri="{9D8B030D-6E8A-4147-A177-3AD203B41FA5}">
                      <a16:colId xmlns:a16="http://schemas.microsoft.com/office/drawing/2014/main" val="2627983067"/>
                    </a:ext>
                  </a:extLst>
                </a:gridCol>
                <a:gridCol w="2147065">
                  <a:extLst>
                    <a:ext uri="{9D8B030D-6E8A-4147-A177-3AD203B41FA5}">
                      <a16:colId xmlns:a16="http://schemas.microsoft.com/office/drawing/2014/main" val="1630632686"/>
                    </a:ext>
                  </a:extLst>
                </a:gridCol>
                <a:gridCol w="2147065">
                  <a:extLst>
                    <a:ext uri="{9D8B030D-6E8A-4147-A177-3AD203B41FA5}">
                      <a16:colId xmlns:a16="http://schemas.microsoft.com/office/drawing/2014/main" val="1177455609"/>
                    </a:ext>
                  </a:extLst>
                </a:gridCol>
                <a:gridCol w="4115212">
                  <a:extLst>
                    <a:ext uri="{9D8B030D-6E8A-4147-A177-3AD203B41FA5}">
                      <a16:colId xmlns:a16="http://schemas.microsoft.com/office/drawing/2014/main" val="3912911647"/>
                    </a:ext>
                  </a:extLst>
                </a:gridCol>
              </a:tblGrid>
              <a:tr h="438846">
                <a:tc>
                  <a:txBody>
                    <a:bodyPr/>
                    <a:lstStyle/>
                    <a:p>
                      <a:pPr algn="ctr" fontAlgn="ctr">
                        <a:buNone/>
                      </a:pPr>
                      <a:r>
                        <a:rPr lang="en-GB" sz="2000" u="none" strike="noStrike" dirty="0">
                          <a:effectLst/>
                        </a:rPr>
                        <a:t>Dataset</a:t>
                      </a:r>
                      <a:endParaRPr lang="sk-SK" sz="2000" b="1"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dirty="0">
                          <a:effectLst/>
                        </a:rPr>
                        <a:t>PC1 (%)</a:t>
                      </a:r>
                      <a:endParaRPr lang="sk-SK" sz="2000" b="1"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dirty="0">
                          <a:effectLst/>
                        </a:rPr>
                        <a:t>PC2 (%)</a:t>
                      </a:r>
                      <a:endParaRPr lang="sk-SK" sz="2000" b="1"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dirty="0">
                          <a:effectLst/>
                        </a:rPr>
                        <a:t>PC3 (%)</a:t>
                      </a:r>
                      <a:endParaRPr lang="sk-SK" sz="2000" b="1"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a:effectLst/>
                        </a:rPr>
                        <a:t>Cumulative variance (%)</a:t>
                      </a:r>
                      <a:endParaRPr lang="sk-SK" sz="2000" b="1" i="0" u="none" strike="noStrike">
                        <a:solidFill>
                          <a:srgbClr val="000000"/>
                        </a:solidFill>
                        <a:effectLst/>
                        <a:latin typeface="Arial Narrow" panose="020B0606020202030204" pitchFamily="34" charset="0"/>
                      </a:endParaRPr>
                    </a:p>
                  </a:txBody>
                  <a:tcPr marL="6350" marR="6350" marT="6350" marB="0" anchor="ctr"/>
                </a:tc>
                <a:extLst>
                  <a:ext uri="{0D108BD9-81ED-4DB2-BD59-A6C34878D82A}">
                    <a16:rowId xmlns:a16="http://schemas.microsoft.com/office/drawing/2014/main" val="4061109283"/>
                  </a:ext>
                </a:extLst>
              </a:tr>
              <a:tr h="412750">
                <a:tc>
                  <a:txBody>
                    <a:bodyPr/>
                    <a:lstStyle/>
                    <a:p>
                      <a:pPr algn="l" fontAlgn="ctr">
                        <a:buNone/>
                      </a:pPr>
                      <a:r>
                        <a:rPr lang="sk-SK" sz="2000" u="none" strike="noStrike" dirty="0" smtClean="0">
                          <a:effectLst/>
                        </a:rPr>
                        <a:t> (D) </a:t>
                      </a:r>
                      <a:r>
                        <a:rPr lang="en-GB" sz="2000" u="none" strike="noStrike" dirty="0" smtClean="0">
                          <a:effectLst/>
                        </a:rPr>
                        <a:t>HS </a:t>
                      </a:r>
                      <a:r>
                        <a:rPr lang="en-GB" sz="2000" u="none" strike="noStrike" dirty="0">
                          <a:effectLst/>
                        </a:rPr>
                        <a:t>+ CHM (185 bands)</a:t>
                      </a:r>
                      <a:endParaRPr lang="sk-SK" sz="20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a:effectLst/>
                        </a:rPr>
                        <a:t>96.35</a:t>
                      </a:r>
                      <a:endParaRPr lang="sk-SK" sz="2000" b="0"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dirty="0">
                          <a:effectLst/>
                        </a:rPr>
                        <a:t>3.2</a:t>
                      </a:r>
                      <a:endParaRPr lang="sk-SK" sz="20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a:effectLst/>
                        </a:rPr>
                        <a:t>0.10</a:t>
                      </a:r>
                      <a:endParaRPr lang="sk-SK" sz="2000" b="0"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dirty="0">
                          <a:effectLst/>
                        </a:rPr>
                        <a:t>99.47</a:t>
                      </a:r>
                      <a:endParaRPr lang="sk-SK" sz="2000" b="0" i="0" u="none" strike="noStrike" dirty="0">
                        <a:solidFill>
                          <a:srgbClr val="000000"/>
                        </a:solidFill>
                        <a:effectLst/>
                        <a:latin typeface="Arial Narrow" panose="020B0606020202030204" pitchFamily="34" charset="0"/>
                      </a:endParaRPr>
                    </a:p>
                  </a:txBody>
                  <a:tcPr marL="6350" marR="6350" marT="6350" marB="0" anchor="ctr"/>
                </a:tc>
                <a:extLst>
                  <a:ext uri="{0D108BD9-81ED-4DB2-BD59-A6C34878D82A}">
                    <a16:rowId xmlns:a16="http://schemas.microsoft.com/office/drawing/2014/main" val="2917380754"/>
                  </a:ext>
                </a:extLst>
              </a:tr>
              <a:tr h="438150">
                <a:tc>
                  <a:txBody>
                    <a:bodyPr/>
                    <a:lstStyle/>
                    <a:p>
                      <a:pPr algn="l" fontAlgn="ctr">
                        <a:buNone/>
                      </a:pPr>
                      <a:r>
                        <a:rPr lang="sk-SK" sz="2000" u="none" strike="noStrike" dirty="0" smtClean="0">
                          <a:effectLst/>
                        </a:rPr>
                        <a:t> (C) </a:t>
                      </a:r>
                      <a:r>
                        <a:rPr lang="en-GB" sz="2000" u="none" strike="noStrike" dirty="0" smtClean="0">
                          <a:effectLst/>
                        </a:rPr>
                        <a:t>HS </a:t>
                      </a:r>
                      <a:r>
                        <a:rPr lang="en-GB" sz="2000" u="none" strike="noStrike" dirty="0">
                          <a:effectLst/>
                        </a:rPr>
                        <a:t>only (184 bands)</a:t>
                      </a:r>
                      <a:endParaRPr lang="sk-SK" sz="20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a:effectLst/>
                        </a:rPr>
                        <a:t>95.82</a:t>
                      </a:r>
                      <a:endParaRPr lang="sk-SK" sz="2000" b="0"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a:effectLst/>
                        </a:rPr>
                        <a:t>3.45</a:t>
                      </a:r>
                      <a:endParaRPr lang="sk-SK" sz="2000" b="0"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dirty="0">
                          <a:effectLst/>
                        </a:rPr>
                        <a:t>0.11</a:t>
                      </a:r>
                      <a:endParaRPr lang="sk-SK" sz="20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dirty="0">
                          <a:effectLst/>
                        </a:rPr>
                        <a:t>99.38</a:t>
                      </a:r>
                      <a:endParaRPr lang="sk-SK" sz="2000" b="0" i="0" u="none" strike="noStrike" dirty="0">
                        <a:solidFill>
                          <a:srgbClr val="000000"/>
                        </a:solidFill>
                        <a:effectLst/>
                        <a:latin typeface="Arial Narrow" panose="020B0606020202030204" pitchFamily="34" charset="0"/>
                      </a:endParaRPr>
                    </a:p>
                  </a:txBody>
                  <a:tcPr marL="6350" marR="6350" marT="6350" marB="0" anchor="ctr"/>
                </a:tc>
                <a:extLst>
                  <a:ext uri="{0D108BD9-81ED-4DB2-BD59-A6C34878D82A}">
                    <a16:rowId xmlns:a16="http://schemas.microsoft.com/office/drawing/2014/main" val="1416977706"/>
                  </a:ext>
                </a:extLst>
              </a:tr>
              <a:tr h="381000">
                <a:tc>
                  <a:txBody>
                    <a:bodyPr/>
                    <a:lstStyle/>
                    <a:p>
                      <a:pPr algn="l" fontAlgn="ctr">
                        <a:buNone/>
                      </a:pPr>
                      <a:r>
                        <a:rPr lang="sk-SK" sz="2000" u="none" strike="noStrike" dirty="0" smtClean="0">
                          <a:effectLst/>
                        </a:rPr>
                        <a:t> (B) </a:t>
                      </a:r>
                      <a:r>
                        <a:rPr lang="en-GB" sz="2000" u="none" strike="noStrike" dirty="0" smtClean="0">
                          <a:effectLst/>
                        </a:rPr>
                        <a:t>RGB </a:t>
                      </a:r>
                      <a:r>
                        <a:rPr lang="en-GB" sz="2000" u="none" strike="noStrike" dirty="0">
                          <a:effectLst/>
                        </a:rPr>
                        <a:t>(3 bands)</a:t>
                      </a:r>
                      <a:endParaRPr lang="sk-SK" sz="20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a:effectLst/>
                        </a:rPr>
                        <a:t>93.11</a:t>
                      </a:r>
                      <a:endParaRPr lang="sk-SK" sz="2000" b="0"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a:effectLst/>
                        </a:rPr>
                        <a:t>5.72</a:t>
                      </a:r>
                      <a:endParaRPr lang="sk-SK" sz="2000" b="0"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a:effectLst/>
                        </a:rPr>
                        <a:t>1.18</a:t>
                      </a:r>
                      <a:endParaRPr lang="sk-SK" sz="2000" b="0"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dirty="0">
                          <a:effectLst/>
                        </a:rPr>
                        <a:t>100.00</a:t>
                      </a:r>
                      <a:endParaRPr lang="sk-SK" sz="2000" b="0" i="0" u="none" strike="noStrike" dirty="0">
                        <a:solidFill>
                          <a:srgbClr val="000000"/>
                        </a:solidFill>
                        <a:effectLst/>
                        <a:latin typeface="Arial Narrow" panose="020B0606020202030204" pitchFamily="34" charset="0"/>
                      </a:endParaRPr>
                    </a:p>
                  </a:txBody>
                  <a:tcPr marL="6350" marR="6350" marT="6350" marB="0" anchor="ctr"/>
                </a:tc>
                <a:extLst>
                  <a:ext uri="{0D108BD9-81ED-4DB2-BD59-A6C34878D82A}">
                    <a16:rowId xmlns:a16="http://schemas.microsoft.com/office/drawing/2014/main" val="869231669"/>
                  </a:ext>
                </a:extLst>
              </a:tr>
              <a:tr h="374650">
                <a:tc>
                  <a:txBody>
                    <a:bodyPr/>
                    <a:lstStyle/>
                    <a:p>
                      <a:pPr algn="l" fontAlgn="ctr">
                        <a:buNone/>
                      </a:pPr>
                      <a:r>
                        <a:rPr lang="sk-SK" sz="2000" u="none" strike="noStrike" dirty="0" smtClean="0">
                          <a:effectLst/>
                        </a:rPr>
                        <a:t> (A) </a:t>
                      </a:r>
                      <a:r>
                        <a:rPr lang="en-GB" sz="2000" u="none" strike="noStrike" dirty="0" smtClean="0">
                          <a:effectLst/>
                        </a:rPr>
                        <a:t>RGB </a:t>
                      </a:r>
                      <a:r>
                        <a:rPr lang="en-GB" sz="2000" u="none" strike="noStrike" dirty="0">
                          <a:effectLst/>
                        </a:rPr>
                        <a:t>+ CHM (4 bands)</a:t>
                      </a:r>
                      <a:endParaRPr lang="sk-SK" sz="20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a:effectLst/>
                        </a:rPr>
                        <a:t>96.48</a:t>
                      </a:r>
                      <a:endParaRPr lang="sk-SK" sz="2000" b="0"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dirty="0">
                          <a:effectLst/>
                        </a:rPr>
                        <a:t>3.31</a:t>
                      </a:r>
                      <a:endParaRPr lang="sk-SK" sz="20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dirty="0">
                          <a:effectLst/>
                        </a:rPr>
                        <a:t>0.21</a:t>
                      </a:r>
                      <a:endParaRPr lang="sk-SK" sz="20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dirty="0">
                          <a:effectLst/>
                        </a:rPr>
                        <a:t>100.00</a:t>
                      </a:r>
                      <a:endParaRPr lang="sk-SK" sz="2000" b="0" i="0" u="none" strike="noStrike" dirty="0">
                        <a:solidFill>
                          <a:srgbClr val="000000"/>
                        </a:solidFill>
                        <a:effectLst/>
                        <a:latin typeface="Arial Narrow" panose="020B0606020202030204" pitchFamily="34" charset="0"/>
                      </a:endParaRPr>
                    </a:p>
                  </a:txBody>
                  <a:tcPr marL="6350" marR="6350" marT="6350" marB="0" anchor="ctr"/>
                </a:tc>
                <a:extLst>
                  <a:ext uri="{0D108BD9-81ED-4DB2-BD59-A6C34878D82A}">
                    <a16:rowId xmlns:a16="http://schemas.microsoft.com/office/drawing/2014/main" val="678697887"/>
                  </a:ext>
                </a:extLst>
              </a:tr>
            </a:tbl>
          </a:graphicData>
        </a:graphic>
      </p:graphicFrame>
      <p:pic>
        <p:nvPicPr>
          <p:cNvPr id="49" name="Obrázok 48">
            <a:extLst>
              <a:ext uri="{FF2B5EF4-FFF2-40B4-BE49-F238E27FC236}">
                <a16:creationId xmlns:a16="http://schemas.microsoft.com/office/drawing/2014/main" id="{252ED12E-164D-0CA5-9C9E-A0E7BE9A4CD2}"/>
              </a:ext>
            </a:extLst>
          </p:cNvPr>
          <p:cNvPicPr>
            <a:picLocks noChangeAspect="1"/>
          </p:cNvPicPr>
          <p:nvPr/>
        </p:nvPicPr>
        <p:blipFill>
          <a:blip r:embed="rId5" cstate="print">
            <a:extLst>
              <a:ext uri="{28A0092B-C50C-407E-A947-70E740481C1C}">
                <a14:useLocalDpi xmlns:a14="http://schemas.microsoft.com/office/drawing/2010/main" val="0"/>
              </a:ext>
            </a:extLst>
          </a:blip>
          <a:srcRect t="50508"/>
          <a:stretch>
            <a:fillRect/>
          </a:stretch>
        </p:blipFill>
        <p:spPr bwMode="auto">
          <a:xfrm>
            <a:off x="22487979" y="20244892"/>
            <a:ext cx="7129102" cy="3839814"/>
          </a:xfrm>
          <a:prstGeom prst="rect">
            <a:avLst/>
          </a:prstGeom>
          <a:noFill/>
        </p:spPr>
      </p:pic>
      <p:pic>
        <p:nvPicPr>
          <p:cNvPr id="52" name="Obrázok 51">
            <a:extLst>
              <a:ext uri="{FF2B5EF4-FFF2-40B4-BE49-F238E27FC236}">
                <a16:creationId xmlns:a16="http://schemas.microsoft.com/office/drawing/2014/main" id="{948B8096-A97E-B48A-D0E9-AD6EF24F5CC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09" t="50391" r="3715" b="1711"/>
          <a:stretch/>
        </p:blipFill>
        <p:spPr bwMode="auto">
          <a:xfrm>
            <a:off x="14492480" y="21502515"/>
            <a:ext cx="7889545" cy="2643132"/>
          </a:xfrm>
          <a:prstGeom prst="rect">
            <a:avLst/>
          </a:prstGeom>
          <a:noFill/>
        </p:spPr>
      </p:pic>
      <p:pic>
        <p:nvPicPr>
          <p:cNvPr id="56" name="Obrázok 55">
            <a:extLst>
              <a:ext uri="{FF2B5EF4-FFF2-40B4-BE49-F238E27FC236}">
                <a16:creationId xmlns:a16="http://schemas.microsoft.com/office/drawing/2014/main" id="{F6806AF3-8E47-D66E-65F8-1528F18E6A04}"/>
              </a:ext>
            </a:extLst>
          </p:cNvPr>
          <p:cNvPicPr>
            <a:picLocks noChangeAspect="1"/>
          </p:cNvPicPr>
          <p:nvPr/>
        </p:nvPicPr>
        <p:blipFill>
          <a:blip r:embed="rId5" cstate="print">
            <a:extLst>
              <a:ext uri="{28A0092B-C50C-407E-A947-70E740481C1C}">
                <a14:useLocalDpi xmlns:a14="http://schemas.microsoft.com/office/drawing/2010/main" val="0"/>
              </a:ext>
            </a:extLst>
          </a:blip>
          <a:srcRect b="49678"/>
          <a:stretch>
            <a:fillRect/>
          </a:stretch>
        </p:blipFill>
        <p:spPr bwMode="auto">
          <a:xfrm>
            <a:off x="22487979" y="16273061"/>
            <a:ext cx="7101032" cy="3888783"/>
          </a:xfrm>
          <a:prstGeom prst="rect">
            <a:avLst/>
          </a:prstGeom>
          <a:noFill/>
        </p:spPr>
      </p:pic>
      <p:pic>
        <p:nvPicPr>
          <p:cNvPr id="59" name="Obrázok 58">
            <a:extLst>
              <a:ext uri="{FF2B5EF4-FFF2-40B4-BE49-F238E27FC236}">
                <a16:creationId xmlns:a16="http://schemas.microsoft.com/office/drawing/2014/main" id="{2DD73D7B-EFDD-2179-A5B6-E3E29FC8B61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94" t="950" r="3032" b="51746"/>
          <a:stretch/>
        </p:blipFill>
        <p:spPr bwMode="auto">
          <a:xfrm>
            <a:off x="5549049" y="21303574"/>
            <a:ext cx="8781248" cy="2878135"/>
          </a:xfrm>
          <a:prstGeom prst="rect">
            <a:avLst/>
          </a:prstGeom>
          <a:noFill/>
        </p:spPr>
      </p:pic>
      <p:graphicFrame>
        <p:nvGraphicFramePr>
          <p:cNvPr id="61" name="Tabuľka 60">
            <a:extLst>
              <a:ext uri="{FF2B5EF4-FFF2-40B4-BE49-F238E27FC236}">
                <a16:creationId xmlns:a16="http://schemas.microsoft.com/office/drawing/2014/main" id="{7A7D6629-F8E3-396C-FCFF-A8883AE255B5}"/>
              </a:ext>
            </a:extLst>
          </p:cNvPr>
          <p:cNvGraphicFramePr>
            <a:graphicFrameLocks noGrp="1"/>
          </p:cNvGraphicFramePr>
          <p:nvPr>
            <p:extLst>
              <p:ext uri="{D42A27DB-BD31-4B8C-83A1-F6EECF244321}">
                <p14:modId xmlns:p14="http://schemas.microsoft.com/office/powerpoint/2010/main" val="3377289748"/>
              </p:ext>
            </p:extLst>
          </p:nvPr>
        </p:nvGraphicFramePr>
        <p:xfrm>
          <a:off x="1317841" y="28524701"/>
          <a:ext cx="15181583" cy="2335597"/>
        </p:xfrm>
        <a:graphic>
          <a:graphicData uri="http://schemas.openxmlformats.org/drawingml/2006/table">
            <a:tbl>
              <a:tblPr>
                <a:tableStyleId>{5C22544A-7EE6-4342-B048-85BDC9FD1C3A}</a:tableStyleId>
              </a:tblPr>
              <a:tblGrid>
                <a:gridCol w="2212808">
                  <a:extLst>
                    <a:ext uri="{9D8B030D-6E8A-4147-A177-3AD203B41FA5}">
                      <a16:colId xmlns:a16="http://schemas.microsoft.com/office/drawing/2014/main" val="149033656"/>
                    </a:ext>
                  </a:extLst>
                </a:gridCol>
                <a:gridCol w="1131838">
                  <a:extLst>
                    <a:ext uri="{9D8B030D-6E8A-4147-A177-3AD203B41FA5}">
                      <a16:colId xmlns:a16="http://schemas.microsoft.com/office/drawing/2014/main" val="3188331359"/>
                    </a:ext>
                  </a:extLst>
                </a:gridCol>
                <a:gridCol w="1055535">
                  <a:extLst>
                    <a:ext uri="{9D8B030D-6E8A-4147-A177-3AD203B41FA5}">
                      <a16:colId xmlns:a16="http://schemas.microsoft.com/office/drawing/2014/main" val="3600595342"/>
                    </a:ext>
                  </a:extLst>
                </a:gridCol>
                <a:gridCol w="1576943">
                  <a:extLst>
                    <a:ext uri="{9D8B030D-6E8A-4147-A177-3AD203B41FA5}">
                      <a16:colId xmlns:a16="http://schemas.microsoft.com/office/drawing/2014/main" val="4215165164"/>
                    </a:ext>
                  </a:extLst>
                </a:gridCol>
                <a:gridCol w="2098352">
                  <a:extLst>
                    <a:ext uri="{9D8B030D-6E8A-4147-A177-3AD203B41FA5}">
                      <a16:colId xmlns:a16="http://schemas.microsoft.com/office/drawing/2014/main" val="2023036709"/>
                    </a:ext>
                  </a:extLst>
                </a:gridCol>
                <a:gridCol w="1754985">
                  <a:extLst>
                    <a:ext uri="{9D8B030D-6E8A-4147-A177-3AD203B41FA5}">
                      <a16:colId xmlns:a16="http://schemas.microsoft.com/office/drawing/2014/main" val="484464523"/>
                    </a:ext>
                  </a:extLst>
                </a:gridCol>
                <a:gridCol w="2378132">
                  <a:extLst>
                    <a:ext uri="{9D8B030D-6E8A-4147-A177-3AD203B41FA5}">
                      <a16:colId xmlns:a16="http://schemas.microsoft.com/office/drawing/2014/main" val="2067557263"/>
                    </a:ext>
                  </a:extLst>
                </a:gridCol>
                <a:gridCol w="1398901">
                  <a:extLst>
                    <a:ext uri="{9D8B030D-6E8A-4147-A177-3AD203B41FA5}">
                      <a16:colId xmlns:a16="http://schemas.microsoft.com/office/drawing/2014/main" val="3681716478"/>
                    </a:ext>
                  </a:extLst>
                </a:gridCol>
                <a:gridCol w="1574089">
                  <a:extLst>
                    <a:ext uri="{9D8B030D-6E8A-4147-A177-3AD203B41FA5}">
                      <a16:colId xmlns:a16="http://schemas.microsoft.com/office/drawing/2014/main" val="203038301"/>
                    </a:ext>
                  </a:extLst>
                </a:gridCol>
              </a:tblGrid>
              <a:tr h="659197">
                <a:tc>
                  <a:txBody>
                    <a:bodyPr/>
                    <a:lstStyle/>
                    <a:p>
                      <a:pPr algn="ctr" fontAlgn="ctr">
                        <a:buNone/>
                      </a:pPr>
                      <a:r>
                        <a:rPr lang="en-GB" sz="2000" u="none" strike="noStrike" dirty="0">
                          <a:effectLst/>
                        </a:rPr>
                        <a:t>Input dataset</a:t>
                      </a:r>
                      <a:endParaRPr lang="sk-SK" sz="2000" b="1"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a:effectLst/>
                        </a:rPr>
                        <a:t>OA (%)</a:t>
                      </a:r>
                      <a:endParaRPr lang="sk-SK" sz="2000" b="1"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dirty="0">
                          <a:effectLst/>
                        </a:rPr>
                        <a:t>Kappa</a:t>
                      </a:r>
                      <a:endParaRPr lang="sk-SK" sz="2000" b="1"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a:effectLst/>
                        </a:rPr>
                        <a:t>PA Vine (%)</a:t>
                      </a:r>
                      <a:endParaRPr lang="sk-SK" sz="2000" b="1"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a:effectLst/>
                        </a:rPr>
                        <a:t>PA Non-vine (%)</a:t>
                      </a:r>
                      <a:endParaRPr lang="sk-SK" sz="2000" b="1"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dirty="0">
                          <a:effectLst/>
                        </a:rPr>
                        <a:t>UA Vine (%)</a:t>
                      </a:r>
                      <a:endParaRPr lang="sk-SK" sz="2000" b="1"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a:effectLst/>
                        </a:rPr>
                        <a:t>UA Non-vine (%)</a:t>
                      </a:r>
                      <a:endParaRPr lang="sk-SK" sz="2000" b="1"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a:effectLst/>
                        </a:rPr>
                        <a:t>F1-score</a:t>
                      </a:r>
                      <a:endParaRPr lang="sk-SK" sz="2000" b="1"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dirty="0">
                          <a:effectLst/>
                        </a:rPr>
                        <a:t>BA (%)</a:t>
                      </a:r>
                      <a:endParaRPr lang="sk-SK" sz="2000" b="1" i="0" u="none" strike="noStrike" dirty="0">
                        <a:solidFill>
                          <a:srgbClr val="000000"/>
                        </a:solidFill>
                        <a:effectLst/>
                        <a:latin typeface="Arial Narrow" panose="020B0606020202030204" pitchFamily="34" charset="0"/>
                      </a:endParaRPr>
                    </a:p>
                  </a:txBody>
                  <a:tcPr marL="6350" marR="6350" marT="6350" marB="0" anchor="ctr"/>
                </a:tc>
                <a:extLst>
                  <a:ext uri="{0D108BD9-81ED-4DB2-BD59-A6C34878D82A}">
                    <a16:rowId xmlns:a16="http://schemas.microsoft.com/office/drawing/2014/main" val="1601194980"/>
                  </a:ext>
                </a:extLst>
              </a:tr>
              <a:tr h="400050">
                <a:tc>
                  <a:txBody>
                    <a:bodyPr/>
                    <a:lstStyle/>
                    <a:p>
                      <a:pPr algn="l" fontAlgn="ctr">
                        <a:buNone/>
                      </a:pPr>
                      <a:r>
                        <a:rPr lang="sk-SK" sz="2000" u="none" strike="noStrike" dirty="0" smtClean="0">
                          <a:effectLst/>
                        </a:rPr>
                        <a:t> (D) </a:t>
                      </a:r>
                      <a:r>
                        <a:rPr lang="en-GB" sz="2000" u="none" strike="noStrike" dirty="0" smtClean="0">
                          <a:effectLst/>
                        </a:rPr>
                        <a:t>HS </a:t>
                      </a:r>
                      <a:r>
                        <a:rPr lang="en-GB" sz="2000" u="none" strike="noStrike" dirty="0">
                          <a:effectLst/>
                        </a:rPr>
                        <a:t>+ CHM</a:t>
                      </a:r>
                      <a:endParaRPr lang="sk-SK" sz="20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dirty="0">
                          <a:effectLst/>
                        </a:rPr>
                        <a:t>96.0</a:t>
                      </a:r>
                      <a:endParaRPr lang="sk-SK" sz="20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a:effectLst/>
                        </a:rPr>
                        <a:t>0.85</a:t>
                      </a:r>
                      <a:endParaRPr lang="sk-SK" sz="2000" b="0"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a:effectLst/>
                        </a:rPr>
                        <a:t>81.6</a:t>
                      </a:r>
                      <a:endParaRPr lang="sk-SK" sz="2000" b="0"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a:effectLst/>
                        </a:rPr>
                        <a:t>99.0</a:t>
                      </a:r>
                      <a:endParaRPr lang="sk-SK" sz="2000" b="0"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dirty="0">
                          <a:effectLst/>
                        </a:rPr>
                        <a:t>94.7</a:t>
                      </a:r>
                      <a:endParaRPr lang="sk-SK" sz="20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dirty="0">
                          <a:effectLst/>
                        </a:rPr>
                        <a:t>96.2</a:t>
                      </a:r>
                      <a:endParaRPr lang="sk-SK" sz="20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a:effectLst/>
                        </a:rPr>
                        <a:t>0.88</a:t>
                      </a:r>
                      <a:endParaRPr lang="sk-SK" sz="2000" b="0"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a:effectLst/>
                        </a:rPr>
                        <a:t>90.3</a:t>
                      </a:r>
                      <a:endParaRPr lang="sk-SK" sz="2000" b="0" i="0" u="none" strike="noStrike">
                        <a:solidFill>
                          <a:srgbClr val="000000"/>
                        </a:solidFill>
                        <a:effectLst/>
                        <a:latin typeface="Arial Narrow" panose="020B0606020202030204" pitchFamily="34" charset="0"/>
                      </a:endParaRPr>
                    </a:p>
                  </a:txBody>
                  <a:tcPr marL="6350" marR="6350" marT="6350" marB="0" anchor="ctr"/>
                </a:tc>
                <a:extLst>
                  <a:ext uri="{0D108BD9-81ED-4DB2-BD59-A6C34878D82A}">
                    <a16:rowId xmlns:a16="http://schemas.microsoft.com/office/drawing/2014/main" val="1582988322"/>
                  </a:ext>
                </a:extLst>
              </a:tr>
              <a:tr h="444500">
                <a:tc>
                  <a:txBody>
                    <a:bodyPr/>
                    <a:lstStyle/>
                    <a:p>
                      <a:pPr algn="l" fontAlgn="ctr">
                        <a:buNone/>
                      </a:pPr>
                      <a:r>
                        <a:rPr lang="sk-SK" sz="2000" u="none" strike="noStrike" dirty="0" smtClean="0">
                          <a:effectLst/>
                        </a:rPr>
                        <a:t> (C) </a:t>
                      </a:r>
                      <a:r>
                        <a:rPr lang="en-GB" sz="2000" u="none" strike="noStrike" dirty="0" smtClean="0">
                          <a:effectLst/>
                        </a:rPr>
                        <a:t>RGB </a:t>
                      </a:r>
                      <a:r>
                        <a:rPr lang="en-GB" sz="2000" u="none" strike="noStrike" dirty="0">
                          <a:effectLst/>
                        </a:rPr>
                        <a:t>+ CHM</a:t>
                      </a:r>
                      <a:endParaRPr lang="sk-SK" sz="20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a:effectLst/>
                        </a:rPr>
                        <a:t>93.0</a:t>
                      </a:r>
                      <a:endParaRPr lang="sk-SK" sz="2000" b="0"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dirty="0">
                          <a:effectLst/>
                        </a:rPr>
                        <a:t>0.75</a:t>
                      </a:r>
                      <a:endParaRPr lang="sk-SK" sz="20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a:effectLst/>
                        </a:rPr>
                        <a:t>71.3</a:t>
                      </a:r>
                      <a:endParaRPr lang="sk-SK" sz="2000" b="0"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dirty="0">
                          <a:effectLst/>
                        </a:rPr>
                        <a:t>97.9</a:t>
                      </a:r>
                      <a:endParaRPr lang="sk-SK" sz="20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dirty="0">
                          <a:effectLst/>
                        </a:rPr>
                        <a:t>87.9</a:t>
                      </a:r>
                      <a:endParaRPr lang="sk-SK" sz="20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a:effectLst/>
                        </a:rPr>
                        <a:t>94.2</a:t>
                      </a:r>
                      <a:endParaRPr lang="sk-SK" sz="2000" b="0"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a:effectLst/>
                        </a:rPr>
                        <a:t>0.79</a:t>
                      </a:r>
                      <a:endParaRPr lang="sk-SK" sz="2000" b="0"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a:effectLst/>
                        </a:rPr>
                        <a:t>84.6</a:t>
                      </a:r>
                      <a:endParaRPr lang="sk-SK" sz="2000" b="0" i="0" u="none" strike="noStrike">
                        <a:solidFill>
                          <a:srgbClr val="000000"/>
                        </a:solidFill>
                        <a:effectLst/>
                        <a:latin typeface="Arial Narrow" panose="020B0606020202030204" pitchFamily="34" charset="0"/>
                      </a:endParaRPr>
                    </a:p>
                  </a:txBody>
                  <a:tcPr marL="6350" marR="6350" marT="6350" marB="0" anchor="ctr"/>
                </a:tc>
                <a:extLst>
                  <a:ext uri="{0D108BD9-81ED-4DB2-BD59-A6C34878D82A}">
                    <a16:rowId xmlns:a16="http://schemas.microsoft.com/office/drawing/2014/main" val="3145934253"/>
                  </a:ext>
                </a:extLst>
              </a:tr>
              <a:tr h="444500">
                <a:tc>
                  <a:txBody>
                    <a:bodyPr/>
                    <a:lstStyle/>
                    <a:p>
                      <a:pPr algn="l" fontAlgn="ctr">
                        <a:buNone/>
                      </a:pPr>
                      <a:r>
                        <a:rPr lang="sk-SK" sz="2000" u="none" strike="noStrike" dirty="0" smtClean="0">
                          <a:effectLst/>
                        </a:rPr>
                        <a:t> (B) </a:t>
                      </a:r>
                      <a:r>
                        <a:rPr lang="en-GB" sz="2000" u="none" strike="noStrike" dirty="0" smtClean="0">
                          <a:effectLst/>
                        </a:rPr>
                        <a:t>HS</a:t>
                      </a:r>
                      <a:endParaRPr lang="sk-SK" sz="20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a:effectLst/>
                        </a:rPr>
                        <a:t>89.0</a:t>
                      </a:r>
                      <a:endParaRPr lang="sk-SK" sz="2000" b="0"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a:effectLst/>
                        </a:rPr>
                        <a:t>0.55</a:t>
                      </a:r>
                      <a:endParaRPr lang="sk-SK" sz="2000" b="0"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a:effectLst/>
                        </a:rPr>
                        <a:t>48.9</a:t>
                      </a:r>
                      <a:endParaRPr lang="sk-SK" sz="2000" b="0"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dirty="0">
                          <a:effectLst/>
                        </a:rPr>
                        <a:t>97.6</a:t>
                      </a:r>
                      <a:endParaRPr lang="sk-SK" sz="20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dirty="0">
                          <a:effectLst/>
                        </a:rPr>
                        <a:t>81.0</a:t>
                      </a:r>
                      <a:endParaRPr lang="sk-SK" sz="20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dirty="0">
                          <a:effectLst/>
                        </a:rPr>
                        <a:t>90.1</a:t>
                      </a:r>
                      <a:endParaRPr lang="sk-SK" sz="20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a:effectLst/>
                        </a:rPr>
                        <a:t>0.61</a:t>
                      </a:r>
                      <a:endParaRPr lang="sk-SK" sz="2000" b="0"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dirty="0">
                          <a:effectLst/>
                        </a:rPr>
                        <a:t>73.2</a:t>
                      </a:r>
                      <a:endParaRPr lang="sk-SK" sz="2000" b="0" i="0" u="none" strike="noStrike" dirty="0">
                        <a:solidFill>
                          <a:srgbClr val="000000"/>
                        </a:solidFill>
                        <a:effectLst/>
                        <a:latin typeface="Arial Narrow" panose="020B0606020202030204" pitchFamily="34" charset="0"/>
                      </a:endParaRPr>
                    </a:p>
                  </a:txBody>
                  <a:tcPr marL="6350" marR="6350" marT="6350" marB="0" anchor="ctr"/>
                </a:tc>
                <a:extLst>
                  <a:ext uri="{0D108BD9-81ED-4DB2-BD59-A6C34878D82A}">
                    <a16:rowId xmlns:a16="http://schemas.microsoft.com/office/drawing/2014/main" val="367690806"/>
                  </a:ext>
                </a:extLst>
              </a:tr>
              <a:tr h="387350">
                <a:tc>
                  <a:txBody>
                    <a:bodyPr/>
                    <a:lstStyle/>
                    <a:p>
                      <a:pPr algn="l" fontAlgn="ctr">
                        <a:buNone/>
                      </a:pPr>
                      <a:r>
                        <a:rPr lang="sk-SK" sz="2000" u="none" strike="noStrike" dirty="0" smtClean="0">
                          <a:effectLst/>
                        </a:rPr>
                        <a:t> (A) </a:t>
                      </a:r>
                      <a:r>
                        <a:rPr lang="en-GB" sz="2000" u="none" strike="noStrike" dirty="0" smtClean="0">
                          <a:effectLst/>
                        </a:rPr>
                        <a:t>RGB</a:t>
                      </a:r>
                      <a:endParaRPr lang="sk-SK" sz="20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a:effectLst/>
                        </a:rPr>
                        <a:t>89.0</a:t>
                      </a:r>
                      <a:endParaRPr lang="sk-SK" sz="2000" b="0"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a:effectLst/>
                        </a:rPr>
                        <a:t>0.60</a:t>
                      </a:r>
                      <a:endParaRPr lang="sk-SK" sz="2000" b="0"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a:effectLst/>
                        </a:rPr>
                        <a:t>58.6</a:t>
                      </a:r>
                      <a:endParaRPr lang="sk-SK" sz="2000" b="0"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a:effectLst/>
                        </a:rPr>
                        <a:t>95.9</a:t>
                      </a:r>
                      <a:endParaRPr lang="sk-SK" sz="2000" b="0"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dirty="0">
                          <a:effectLst/>
                        </a:rPr>
                        <a:t>75.0</a:t>
                      </a:r>
                      <a:endParaRPr lang="sk-SK" sz="20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a:effectLst/>
                        </a:rPr>
                        <a:t>91.7</a:t>
                      </a:r>
                      <a:endParaRPr lang="sk-SK" sz="2000" b="0"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dirty="0">
                          <a:effectLst/>
                        </a:rPr>
                        <a:t>0.66</a:t>
                      </a:r>
                      <a:endParaRPr lang="sk-SK" sz="2000" b="0"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ctr" fontAlgn="ctr">
                        <a:buNone/>
                      </a:pPr>
                      <a:r>
                        <a:rPr lang="en-GB" sz="2000" u="none" strike="noStrike" dirty="0">
                          <a:effectLst/>
                        </a:rPr>
                        <a:t>77.3</a:t>
                      </a:r>
                      <a:endParaRPr lang="sk-SK" sz="2000" b="0" i="0" u="none" strike="noStrike" dirty="0">
                        <a:solidFill>
                          <a:srgbClr val="000000"/>
                        </a:solidFill>
                        <a:effectLst/>
                        <a:latin typeface="Arial Narrow" panose="020B0606020202030204" pitchFamily="34" charset="0"/>
                      </a:endParaRPr>
                    </a:p>
                  </a:txBody>
                  <a:tcPr marL="6350" marR="6350" marT="6350" marB="0" anchor="ctr"/>
                </a:tc>
                <a:extLst>
                  <a:ext uri="{0D108BD9-81ED-4DB2-BD59-A6C34878D82A}">
                    <a16:rowId xmlns:a16="http://schemas.microsoft.com/office/drawing/2014/main" val="1402149091"/>
                  </a:ext>
                </a:extLst>
              </a:tr>
            </a:tbl>
          </a:graphicData>
        </a:graphic>
      </p:graphicFrame>
      <p:grpSp>
        <p:nvGrpSpPr>
          <p:cNvPr id="4114" name="Skupina 4113">
            <a:extLst>
              <a:ext uri="{FF2B5EF4-FFF2-40B4-BE49-F238E27FC236}">
                <a16:creationId xmlns:a16="http://schemas.microsoft.com/office/drawing/2014/main" id="{0E7D57E7-75FA-2E77-31D2-9BBB9E18D4EC}"/>
              </a:ext>
            </a:extLst>
          </p:cNvPr>
          <p:cNvGrpSpPr/>
          <p:nvPr/>
        </p:nvGrpSpPr>
        <p:grpSpPr>
          <a:xfrm>
            <a:off x="1335769" y="31214261"/>
            <a:ext cx="15163655" cy="4142857"/>
            <a:chOff x="1898109" y="33338234"/>
            <a:chExt cx="13667800" cy="3734175"/>
          </a:xfrm>
        </p:grpSpPr>
        <p:pic>
          <p:nvPicPr>
            <p:cNvPr id="63" name="Obrázok 62">
              <a:extLst>
                <a:ext uri="{FF2B5EF4-FFF2-40B4-BE49-F238E27FC236}">
                  <a16:creationId xmlns:a16="http://schemas.microsoft.com/office/drawing/2014/main" id="{060B5DDF-3D1A-E2E6-13A0-73AE3168D077}"/>
                </a:ext>
              </a:extLst>
            </p:cNvPr>
            <p:cNvPicPr>
              <a:picLocks noChangeAspect="1"/>
            </p:cNvPicPr>
            <p:nvPr/>
          </p:nvPicPr>
          <p:blipFill>
            <a:blip r:embed="rId7" cstate="print">
              <a:extLst>
                <a:ext uri="{28A0092B-C50C-407E-A947-70E740481C1C}">
                  <a14:useLocalDpi xmlns:a14="http://schemas.microsoft.com/office/drawing/2010/main" val="0"/>
                </a:ext>
              </a:extLst>
            </a:blip>
            <a:srcRect b="50007"/>
            <a:stretch>
              <a:fillRect/>
            </a:stretch>
          </p:blipFill>
          <p:spPr bwMode="auto">
            <a:xfrm>
              <a:off x="1898109" y="33362677"/>
              <a:ext cx="6740159" cy="3709732"/>
            </a:xfrm>
            <a:prstGeom prst="rect">
              <a:avLst/>
            </a:prstGeom>
            <a:noFill/>
          </p:spPr>
        </p:pic>
        <p:pic>
          <p:nvPicPr>
            <p:cNvPr id="4097" name="Obrázok 4096">
              <a:extLst>
                <a:ext uri="{FF2B5EF4-FFF2-40B4-BE49-F238E27FC236}">
                  <a16:creationId xmlns:a16="http://schemas.microsoft.com/office/drawing/2014/main" id="{9DE7849B-BB4A-3282-6723-E380222B6F50}"/>
                </a:ext>
              </a:extLst>
            </p:cNvPr>
            <p:cNvPicPr>
              <a:picLocks noChangeAspect="1"/>
            </p:cNvPicPr>
            <p:nvPr/>
          </p:nvPicPr>
          <p:blipFill>
            <a:blip r:embed="rId7" cstate="print">
              <a:extLst>
                <a:ext uri="{28A0092B-C50C-407E-A947-70E740481C1C}">
                  <a14:useLocalDpi xmlns:a14="http://schemas.microsoft.com/office/drawing/2010/main" val="0"/>
                </a:ext>
              </a:extLst>
            </a:blip>
            <a:srcRect t="50000"/>
            <a:stretch>
              <a:fillRect/>
            </a:stretch>
          </p:blipFill>
          <p:spPr bwMode="auto">
            <a:xfrm>
              <a:off x="8825750" y="33338234"/>
              <a:ext cx="6740159" cy="3710282"/>
            </a:xfrm>
            <a:prstGeom prst="rect">
              <a:avLst/>
            </a:prstGeom>
            <a:noFill/>
          </p:spPr>
        </p:pic>
      </p:grpSp>
      <p:sp>
        <p:nvSpPr>
          <p:cNvPr id="4104" name="BlokTextu 4103">
            <a:extLst>
              <a:ext uri="{FF2B5EF4-FFF2-40B4-BE49-F238E27FC236}">
                <a16:creationId xmlns:a16="http://schemas.microsoft.com/office/drawing/2014/main" id="{5D7E5997-631E-37DF-EC2A-440CD6F13E35}"/>
              </a:ext>
            </a:extLst>
          </p:cNvPr>
          <p:cNvSpPr txBox="1"/>
          <p:nvPr/>
        </p:nvSpPr>
        <p:spPr>
          <a:xfrm>
            <a:off x="723245" y="25364897"/>
            <a:ext cx="11744650" cy="461665"/>
          </a:xfrm>
          <a:prstGeom prst="rect">
            <a:avLst/>
          </a:prstGeom>
          <a:noFill/>
        </p:spPr>
        <p:txBody>
          <a:bodyPr wrap="square">
            <a:spAutoFit/>
          </a:bodyPr>
          <a:lstStyle/>
          <a:p>
            <a:r>
              <a:rPr lang="sk-SK" sz="2400" i="1" dirty="0">
                <a:solidFill>
                  <a:srgbClr val="3E425D"/>
                </a:solidFill>
                <a:latin typeface="Arial Narrow" panose="020B0606020202030204" pitchFamily="34" charset="0"/>
                <a:cs typeface="Arial" panose="020B0604020202020204" pitchFamily="34" charset="0"/>
              </a:rPr>
              <a:t>Tab. 1. </a:t>
            </a:r>
            <a:r>
              <a:rPr lang="en-US" sz="2400" i="1" dirty="0">
                <a:solidFill>
                  <a:srgbClr val="3E425D"/>
                </a:solidFill>
                <a:latin typeface="Arial Narrow" panose="020B0606020202030204" pitchFamily="34" charset="0"/>
                <a:cs typeface="Arial" panose="020B0604020202020204" pitchFamily="34" charset="0"/>
              </a:rPr>
              <a:t>Variance explained by the first three principal components for each dataset.</a:t>
            </a:r>
            <a:endParaRPr lang="sk-SK" sz="2400" i="1" dirty="0">
              <a:solidFill>
                <a:srgbClr val="3E425D"/>
              </a:solidFill>
              <a:latin typeface="Arial Narrow" panose="020B0606020202030204" pitchFamily="34" charset="0"/>
              <a:cs typeface="Arial" panose="020B0604020202020204" pitchFamily="34" charset="0"/>
            </a:endParaRPr>
          </a:p>
        </p:txBody>
      </p:sp>
      <p:pic>
        <p:nvPicPr>
          <p:cNvPr id="4112" name="Picture 1" descr="A drone in a field&#10;&#10;AI-generated content may be incorrect.">
            <a:extLst>
              <a:ext uri="{FF2B5EF4-FFF2-40B4-BE49-F238E27FC236}">
                <a16:creationId xmlns:a16="http://schemas.microsoft.com/office/drawing/2014/main" id="{8CFFC3AA-2E04-E88E-A6A1-8B4A4C5D1AFC}"/>
              </a:ext>
            </a:extLst>
          </p:cNvPr>
          <p:cNvPicPr>
            <a:picLocks noChangeAspect="1"/>
          </p:cNvPicPr>
          <p:nvPr/>
        </p:nvPicPr>
        <p:blipFill>
          <a:blip r:embed="rId8"/>
          <a:stretch>
            <a:fillRect/>
          </a:stretch>
        </p:blipFill>
        <p:spPr>
          <a:xfrm>
            <a:off x="22571606" y="11673803"/>
            <a:ext cx="7017405" cy="4510720"/>
          </a:xfrm>
          <a:prstGeom prst="rect">
            <a:avLst/>
          </a:prstGeom>
          <a:ln>
            <a:solidFill>
              <a:schemeClr val="tx1"/>
            </a:solidFill>
          </a:ln>
        </p:spPr>
      </p:pic>
      <p:sp>
        <p:nvSpPr>
          <p:cNvPr id="4113" name="BlokTextu 4112">
            <a:extLst>
              <a:ext uri="{FF2B5EF4-FFF2-40B4-BE49-F238E27FC236}">
                <a16:creationId xmlns:a16="http://schemas.microsoft.com/office/drawing/2014/main" id="{582C940A-513A-8454-64B9-40EE0D3CBAB1}"/>
              </a:ext>
            </a:extLst>
          </p:cNvPr>
          <p:cNvSpPr txBox="1"/>
          <p:nvPr/>
        </p:nvSpPr>
        <p:spPr>
          <a:xfrm>
            <a:off x="723245" y="28053941"/>
            <a:ext cx="16434963" cy="461665"/>
          </a:xfrm>
          <a:prstGeom prst="rect">
            <a:avLst/>
          </a:prstGeom>
          <a:noFill/>
        </p:spPr>
        <p:txBody>
          <a:bodyPr wrap="square">
            <a:spAutoFit/>
          </a:bodyPr>
          <a:lstStyle/>
          <a:p>
            <a:r>
              <a:rPr lang="sk-SK" sz="2400" i="1" dirty="0">
                <a:solidFill>
                  <a:srgbClr val="3E425D"/>
                </a:solidFill>
                <a:latin typeface="Arial Narrow" panose="020B0606020202030204" pitchFamily="34" charset="0"/>
                <a:cs typeface="Arial" panose="020B0604020202020204" pitchFamily="34" charset="0"/>
              </a:rPr>
              <a:t>Tab. 2. </a:t>
            </a:r>
            <a:r>
              <a:rPr lang="en-US" sz="2400" i="1" dirty="0">
                <a:solidFill>
                  <a:srgbClr val="3E425D"/>
                </a:solidFill>
                <a:latin typeface="Arial Narrow" panose="020B0606020202030204" pitchFamily="34" charset="0"/>
                <a:cs typeface="Arial" panose="020B0604020202020204" pitchFamily="34" charset="0"/>
              </a:rPr>
              <a:t>Summary of accuracy assessment for vineyard classification using PCA and the maximum likelihood classifier with different input </a:t>
            </a:r>
            <a:r>
              <a:rPr lang="en-US" sz="2400" i="1" dirty="0" smtClean="0">
                <a:solidFill>
                  <a:srgbClr val="3E425D"/>
                </a:solidFill>
                <a:latin typeface="Arial Narrow" panose="020B0606020202030204" pitchFamily="34" charset="0"/>
                <a:cs typeface="Arial" panose="020B0604020202020204" pitchFamily="34" charset="0"/>
              </a:rPr>
              <a:t>datasets</a:t>
            </a:r>
            <a:r>
              <a:rPr lang="sk-SK" sz="2400" i="1" dirty="0" smtClean="0">
                <a:solidFill>
                  <a:srgbClr val="3E425D"/>
                </a:solidFill>
                <a:latin typeface="Arial Narrow" panose="020B0606020202030204" pitchFamily="34" charset="0"/>
                <a:cs typeface="Arial" panose="020B0604020202020204" pitchFamily="34" charset="0"/>
              </a:rPr>
              <a:t>.</a:t>
            </a:r>
            <a:endParaRPr lang="sk-SK" sz="2400" i="1" dirty="0">
              <a:solidFill>
                <a:srgbClr val="3E425D"/>
              </a:solidFill>
              <a:latin typeface="Arial Narrow" panose="020B0606020202030204" pitchFamily="34" charset="0"/>
              <a:cs typeface="Arial" panose="020B0604020202020204" pitchFamily="34" charset="0"/>
            </a:endParaRPr>
          </a:p>
        </p:txBody>
      </p:sp>
      <p:sp>
        <p:nvSpPr>
          <p:cNvPr id="4117" name="BlokTextu 4116">
            <a:extLst>
              <a:ext uri="{FF2B5EF4-FFF2-40B4-BE49-F238E27FC236}">
                <a16:creationId xmlns:a16="http://schemas.microsoft.com/office/drawing/2014/main" id="{05496F2B-E732-4B08-9706-6652C3980464}"/>
              </a:ext>
            </a:extLst>
          </p:cNvPr>
          <p:cNvSpPr txBox="1"/>
          <p:nvPr/>
        </p:nvSpPr>
        <p:spPr>
          <a:xfrm>
            <a:off x="1317841" y="35367334"/>
            <a:ext cx="15181583" cy="1246495"/>
          </a:xfrm>
          <a:prstGeom prst="rect">
            <a:avLst/>
          </a:prstGeom>
          <a:noFill/>
        </p:spPr>
        <p:txBody>
          <a:bodyPr wrap="square">
            <a:spAutoFit/>
          </a:bodyPr>
          <a:lstStyle/>
          <a:p>
            <a:pPr algn="just"/>
            <a:r>
              <a:rPr lang="en-US" sz="2400" i="1" dirty="0" smtClean="0">
                <a:solidFill>
                  <a:srgbClr val="3E425D"/>
                </a:solidFill>
                <a:latin typeface="Arial Narrow" panose="020B0606020202030204" pitchFamily="34" charset="0"/>
                <a:cs typeface="Arial" panose="020B0604020202020204" pitchFamily="34" charset="0"/>
              </a:rPr>
              <a:t>Results </a:t>
            </a:r>
            <a:r>
              <a:rPr lang="en-US" sz="2400" i="1" dirty="0">
                <a:solidFill>
                  <a:srgbClr val="3E425D"/>
                </a:solidFill>
                <a:latin typeface="Arial Narrow" panose="020B0606020202030204" pitchFamily="34" charset="0"/>
                <a:cs typeface="Arial" panose="020B0604020202020204" pitchFamily="34" charset="0"/>
              </a:rPr>
              <a:t>of binary maximum likelihood classification of vineyard structure: (A) simulated natural-</a:t>
            </a:r>
            <a:r>
              <a:rPr lang="en-US" sz="2400" i="1" dirty="0" err="1">
                <a:solidFill>
                  <a:srgbClr val="3E425D"/>
                </a:solidFill>
                <a:latin typeface="Arial Narrow" panose="020B0606020202030204" pitchFamily="34" charset="0"/>
                <a:cs typeface="Arial" panose="020B0604020202020204" pitchFamily="34" charset="0"/>
              </a:rPr>
              <a:t>colour</a:t>
            </a:r>
            <a:r>
              <a:rPr lang="en-US" sz="2400" i="1" dirty="0">
                <a:solidFill>
                  <a:srgbClr val="3E425D"/>
                </a:solidFill>
                <a:latin typeface="Arial Narrow" panose="020B0606020202030204" pitchFamily="34" charset="0"/>
                <a:cs typeface="Arial" panose="020B0604020202020204" pitchFamily="34" charset="0"/>
              </a:rPr>
              <a:t> composite (3-band RGB) image, (B) complete hyperspectral (HS) image, (C) simulated natural-</a:t>
            </a:r>
            <a:r>
              <a:rPr lang="en-US" sz="2400" i="1" dirty="0" err="1">
                <a:solidFill>
                  <a:srgbClr val="3E425D"/>
                </a:solidFill>
                <a:latin typeface="Arial Narrow" panose="020B0606020202030204" pitchFamily="34" charset="0"/>
                <a:cs typeface="Arial" panose="020B0604020202020204" pitchFamily="34" charset="0"/>
              </a:rPr>
              <a:t>colour</a:t>
            </a:r>
            <a:r>
              <a:rPr lang="en-US" sz="2400" i="1" dirty="0">
                <a:solidFill>
                  <a:srgbClr val="3E425D"/>
                </a:solidFill>
                <a:latin typeface="Arial Narrow" panose="020B0606020202030204" pitchFamily="34" charset="0"/>
                <a:cs typeface="Arial" panose="020B0604020202020204" pitchFamily="34" charset="0"/>
              </a:rPr>
              <a:t> composite combined with the canopy height model (CHM), and (D) complete HS image combined with </a:t>
            </a:r>
            <a:r>
              <a:rPr lang="en-US" sz="2400" i="1" dirty="0" smtClean="0">
                <a:solidFill>
                  <a:srgbClr val="3E425D"/>
                </a:solidFill>
                <a:latin typeface="Arial Narrow" panose="020B0606020202030204" pitchFamily="34" charset="0"/>
                <a:cs typeface="Arial" panose="020B0604020202020204" pitchFamily="34" charset="0"/>
              </a:rPr>
              <a:t>CHM</a:t>
            </a:r>
            <a:r>
              <a:rPr lang="sk-SK" sz="2400" i="1" dirty="0" smtClean="0">
                <a:solidFill>
                  <a:srgbClr val="3E425D"/>
                </a:solidFill>
                <a:latin typeface="Arial Narrow" panose="020B0606020202030204" pitchFamily="34" charset="0"/>
                <a:cs typeface="Arial" panose="020B0604020202020204" pitchFamily="34" charset="0"/>
              </a:rPr>
              <a:t>.</a:t>
            </a:r>
            <a:endParaRPr lang="sk-SK" sz="2400" i="1" dirty="0">
              <a:solidFill>
                <a:srgbClr val="3E425D"/>
              </a:solidFill>
              <a:latin typeface="Arial Narrow" panose="020B0606020202030204" pitchFamily="34" charset="0"/>
              <a:cs typeface="Arial" panose="020B0604020202020204" pitchFamily="34" charset="0"/>
            </a:endParaRPr>
          </a:p>
        </p:txBody>
      </p:sp>
      <p:sp>
        <p:nvSpPr>
          <p:cNvPr id="4119" name="BlokTextu 4118">
            <a:extLst>
              <a:ext uri="{FF2B5EF4-FFF2-40B4-BE49-F238E27FC236}">
                <a16:creationId xmlns:a16="http://schemas.microsoft.com/office/drawing/2014/main" id="{4AE2967A-A4FC-DD72-777F-FCDD2A56D878}"/>
              </a:ext>
            </a:extLst>
          </p:cNvPr>
          <p:cNvSpPr txBox="1"/>
          <p:nvPr/>
        </p:nvSpPr>
        <p:spPr>
          <a:xfrm>
            <a:off x="1317841" y="40948146"/>
            <a:ext cx="15853660" cy="1569660"/>
          </a:xfrm>
          <a:prstGeom prst="rect">
            <a:avLst/>
          </a:prstGeom>
          <a:noFill/>
        </p:spPr>
        <p:txBody>
          <a:bodyPr wrap="square">
            <a:spAutoFit/>
          </a:bodyPr>
          <a:lstStyle/>
          <a:p>
            <a:pPr algn="just"/>
            <a:r>
              <a:rPr lang="en-US" sz="2400" i="1" dirty="0" smtClean="0">
                <a:solidFill>
                  <a:srgbClr val="3E425D"/>
                </a:solidFill>
                <a:latin typeface="Arial Narrow" panose="020B0606020202030204" pitchFamily="34" charset="0"/>
                <a:cs typeface="Arial" panose="020B0604020202020204" pitchFamily="34" charset="0"/>
              </a:rPr>
              <a:t>Mean </a:t>
            </a:r>
            <a:r>
              <a:rPr lang="en-US" sz="2400" i="1" dirty="0">
                <a:solidFill>
                  <a:srgbClr val="3E425D"/>
                </a:solidFill>
                <a:latin typeface="Arial Narrow" panose="020B0606020202030204" pitchFamily="34" charset="0"/>
                <a:cs typeface="Arial" panose="020B0604020202020204" pitchFamily="34" charset="0"/>
              </a:rPr>
              <a:t>spectral reflectance curves (solid lines) of vine canopies (green) and inter-row areas (dark grey), derived from the classification results shown in Figure 5D, with ribbons indicating ±1 standard deviation. </a:t>
            </a:r>
            <a:r>
              <a:rPr lang="en-US" sz="2400" i="1" dirty="0" err="1">
                <a:solidFill>
                  <a:srgbClr val="3E425D"/>
                </a:solidFill>
                <a:latin typeface="Arial Narrow" panose="020B0606020202030204" pitchFamily="34" charset="0"/>
                <a:cs typeface="Arial" panose="020B0604020202020204" pitchFamily="34" charset="0"/>
              </a:rPr>
              <a:t>Coloured</a:t>
            </a:r>
            <a:r>
              <a:rPr lang="en-US" sz="2400" i="1" dirty="0">
                <a:solidFill>
                  <a:srgbClr val="3E425D"/>
                </a:solidFill>
                <a:latin typeface="Arial Narrow" panose="020B0606020202030204" pitchFamily="34" charset="0"/>
                <a:cs typeface="Arial" panose="020B0604020202020204" pitchFamily="34" charset="0"/>
              </a:rPr>
              <a:t> regions denote key spectral intervals: Blue (430–500 nm), Green (520–600 nm), Red (630–690 nm), Red edge (700–740 nm), and Near-infrared (760–1000 nm). Spectral separation between vine and inter-row areas is most pronounced in the red-edge and NIR domains, which are widely used for vegetation </a:t>
            </a:r>
            <a:r>
              <a:rPr lang="en-US" sz="2400" i="1" dirty="0" smtClean="0">
                <a:solidFill>
                  <a:srgbClr val="3E425D"/>
                </a:solidFill>
                <a:latin typeface="Arial Narrow" panose="020B0606020202030204" pitchFamily="34" charset="0"/>
                <a:cs typeface="Arial" panose="020B0604020202020204" pitchFamily="34" charset="0"/>
              </a:rPr>
              <a:t>monitoring</a:t>
            </a:r>
            <a:r>
              <a:rPr lang="sk-SK" sz="2400" i="1" dirty="0" smtClean="0">
                <a:solidFill>
                  <a:srgbClr val="3E425D"/>
                </a:solidFill>
                <a:latin typeface="Arial Narrow" panose="020B0606020202030204" pitchFamily="34" charset="0"/>
                <a:cs typeface="Arial" panose="020B0604020202020204" pitchFamily="34" charset="0"/>
              </a:rPr>
              <a:t>.</a:t>
            </a:r>
            <a:endParaRPr lang="en-US" sz="2400" i="1" dirty="0">
              <a:solidFill>
                <a:srgbClr val="3E425D"/>
              </a:solidFill>
              <a:latin typeface="Arial Narrow" panose="020B0606020202030204" pitchFamily="34" charset="0"/>
              <a:cs typeface="Arial" panose="020B0604020202020204" pitchFamily="34" charset="0"/>
            </a:endParaRPr>
          </a:p>
        </p:txBody>
      </p:sp>
      <p:sp>
        <p:nvSpPr>
          <p:cNvPr id="4122" name="Rectangle 327">
            <a:extLst>
              <a:ext uri="{FF2B5EF4-FFF2-40B4-BE49-F238E27FC236}">
                <a16:creationId xmlns:a16="http://schemas.microsoft.com/office/drawing/2014/main" id="{72360605-D72E-D27E-2286-AC721F6B0F9E}"/>
              </a:ext>
            </a:extLst>
          </p:cNvPr>
          <p:cNvSpPr>
            <a:spLocks noChangeArrowheads="1"/>
          </p:cNvSpPr>
          <p:nvPr/>
        </p:nvSpPr>
        <p:spPr bwMode="auto">
          <a:xfrm>
            <a:off x="17700286" y="25398083"/>
            <a:ext cx="12061710" cy="6555645"/>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wrap="square" lIns="91445" tIns="45722" rIns="91445" bIns="45722">
            <a:spAutoFit/>
          </a:bodyPr>
          <a:lstStyle/>
          <a:p>
            <a:pPr algn="just">
              <a:defRPr/>
            </a:pPr>
            <a:r>
              <a:rPr lang="en-US" altLang="sk-SK" sz="2800" dirty="0">
                <a:solidFill>
                  <a:srgbClr val="3E425D"/>
                </a:solidFill>
                <a:latin typeface="Arial Narrow" panose="020B0606020202030204" pitchFamily="34" charset="0"/>
                <a:cs typeface="Arial" panose="020B0604020202020204" pitchFamily="34" charset="0"/>
              </a:rPr>
              <a:t>This study demonstrates the potential of integrating UAV-based LiDAR and hyperspectral data for vineyard mapping in the Slovak part of the Tokaj Region. While hyperspectral imagery alone was prone to confusion between vine canopies, soil, and inter-row vegetation, incorporating LiDAR-derived canopy height models (CHM) significantly improved classification accuracy, reaching 96% with a Kappa of 0.85. Even natural </a:t>
            </a:r>
            <a:r>
              <a:rPr lang="en-US" altLang="sk-SK" sz="2800" dirty="0" err="1">
                <a:solidFill>
                  <a:srgbClr val="3E425D"/>
                </a:solidFill>
                <a:latin typeface="Arial Narrow" panose="020B0606020202030204" pitchFamily="34" charset="0"/>
                <a:cs typeface="Arial" panose="020B0604020202020204" pitchFamily="34" charset="0"/>
              </a:rPr>
              <a:t>colour</a:t>
            </a:r>
            <a:r>
              <a:rPr lang="en-US" altLang="sk-SK" sz="2800" dirty="0">
                <a:solidFill>
                  <a:srgbClr val="3E425D"/>
                </a:solidFill>
                <a:latin typeface="Arial Narrow" panose="020B0606020202030204" pitchFamily="34" charset="0"/>
                <a:cs typeface="Arial" panose="020B0604020202020204" pitchFamily="34" charset="0"/>
              </a:rPr>
              <a:t> composites combined with CHM achieved satisfactory results, emphasizing the practical value of structural information when hyperspectral data are unavailable. Accurate delineation of vine rows forms a key basis for precision viticulture, supporting tasks such as </a:t>
            </a:r>
            <a:r>
              <a:rPr lang="en-US" altLang="sk-SK" sz="2800" dirty="0" err="1">
                <a:solidFill>
                  <a:srgbClr val="3E425D"/>
                </a:solidFill>
                <a:latin typeface="Arial Narrow" panose="020B0606020202030204" pitchFamily="34" charset="0"/>
                <a:cs typeface="Arial" panose="020B0604020202020204" pitchFamily="34" charset="0"/>
              </a:rPr>
              <a:t>vigour</a:t>
            </a:r>
            <a:r>
              <a:rPr lang="en-US" altLang="sk-SK" sz="2800" dirty="0">
                <a:solidFill>
                  <a:srgbClr val="3E425D"/>
                </a:solidFill>
                <a:latin typeface="Arial Narrow" panose="020B0606020202030204" pitchFamily="34" charset="0"/>
                <a:cs typeface="Arial" panose="020B0604020202020204" pitchFamily="34" charset="0"/>
              </a:rPr>
              <a:t> monitoring, yield estimation, and site-specific canopy management. The integration of hyperspectral and LiDAR data thus provides vineyard managers with reliable, high-resolution maps for decision-making, while offering a scalable framework for broader viticultural applications. Future research should expand toward multi-temporal monitoring, incorporate additional variables such as </a:t>
            </a:r>
            <a:r>
              <a:rPr lang="en-US" altLang="sk-SK" sz="2800" dirty="0" err="1">
                <a:solidFill>
                  <a:srgbClr val="3E425D"/>
                </a:solidFill>
                <a:latin typeface="Arial Narrow" panose="020B0606020202030204" pitchFamily="34" charset="0"/>
                <a:cs typeface="Arial" panose="020B0604020202020204" pitchFamily="34" charset="0"/>
              </a:rPr>
              <a:t>vigour</a:t>
            </a:r>
            <a:r>
              <a:rPr lang="en-US" altLang="sk-SK" sz="2800" dirty="0">
                <a:solidFill>
                  <a:srgbClr val="3E425D"/>
                </a:solidFill>
                <a:latin typeface="Arial Narrow" panose="020B0606020202030204" pitchFamily="34" charset="0"/>
                <a:cs typeface="Arial" panose="020B0604020202020204" pitchFamily="34" charset="0"/>
              </a:rPr>
              <a:t> or disease status, and employ advanced machine-learning methods to enhance robustness and operational use in the sustainable management of the Tokaj wine landscape.</a:t>
            </a:r>
            <a:endParaRPr lang="sk-SK" altLang="sk-SK" sz="2800" dirty="0">
              <a:solidFill>
                <a:srgbClr val="3E425D"/>
              </a:solidFill>
              <a:latin typeface="Arial Narrow" panose="020B0606020202030204" pitchFamily="34" charset="0"/>
              <a:cs typeface="Arial" panose="020B0604020202020204" pitchFamily="34" charset="0"/>
            </a:endParaRPr>
          </a:p>
        </p:txBody>
      </p:sp>
      <p:pic>
        <p:nvPicPr>
          <p:cNvPr id="7" name="Obrázok 6">
            <a:extLst>
              <a:ext uri="{FF2B5EF4-FFF2-40B4-BE49-F238E27FC236}">
                <a16:creationId xmlns:a16="http://schemas.microsoft.com/office/drawing/2014/main" id="{6DF72288-E0C8-5BBD-3ADD-0E09AB63775D}"/>
              </a:ext>
            </a:extLst>
          </p:cNvPr>
          <p:cNvPicPr>
            <a:picLocks noChangeAspect="1"/>
          </p:cNvPicPr>
          <p:nvPr/>
        </p:nvPicPr>
        <p:blipFill>
          <a:blip r:embed="rId9"/>
          <a:stretch>
            <a:fillRect/>
          </a:stretch>
        </p:blipFill>
        <p:spPr>
          <a:xfrm>
            <a:off x="3890013" y="4927394"/>
            <a:ext cx="6282799" cy="1455405"/>
          </a:xfrm>
          <a:prstGeom prst="rect">
            <a:avLst/>
          </a:prstGeom>
        </p:spPr>
      </p:pic>
      <p:sp>
        <p:nvSpPr>
          <p:cNvPr id="62" name="BlokTextu 2">
            <a:extLst>
              <a:ext uri="{FF2B5EF4-FFF2-40B4-BE49-F238E27FC236}">
                <a16:creationId xmlns:a16="http://schemas.microsoft.com/office/drawing/2014/main" id="{862F9325-B004-9F4B-BA30-C2186A02558C}"/>
              </a:ext>
            </a:extLst>
          </p:cNvPr>
          <p:cNvSpPr txBox="1">
            <a:spLocks noChangeArrowheads="1"/>
          </p:cNvSpPr>
          <p:nvPr/>
        </p:nvSpPr>
        <p:spPr bwMode="auto">
          <a:xfrm>
            <a:off x="15055359" y="7732715"/>
            <a:ext cx="14706637" cy="272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07000"/>
              </a:lnSpc>
              <a:spcAft>
                <a:spcPts val="1132"/>
              </a:spcAft>
            </a:pPr>
            <a:r>
              <a:rPr lang="en-US" altLang="sk-SK" sz="3200" dirty="0">
                <a:solidFill>
                  <a:srgbClr val="3E425D"/>
                </a:solidFill>
                <a:latin typeface="Arial Narrow" panose="020B0606020202030204" pitchFamily="34" charset="0"/>
                <a:cs typeface="Arial" panose="020B0604020202020204" pitchFamily="34" charset="0"/>
              </a:rPr>
              <a:t>This approach is especially relevant in the </a:t>
            </a:r>
            <a:r>
              <a:rPr lang="en-US" altLang="sk-SK" sz="3200" dirty="0" err="1">
                <a:solidFill>
                  <a:srgbClr val="3E425D"/>
                </a:solidFill>
                <a:latin typeface="Arial Narrow" panose="020B0606020202030204" pitchFamily="34" charset="0"/>
                <a:cs typeface="Arial" panose="020B0604020202020204" pitchFamily="34" charset="0"/>
              </a:rPr>
              <a:t>Tokaj</a:t>
            </a:r>
            <a:r>
              <a:rPr lang="en-US" altLang="sk-SK" sz="3200" dirty="0">
                <a:solidFill>
                  <a:srgbClr val="3E425D"/>
                </a:solidFill>
                <a:latin typeface="Arial Narrow" panose="020B0606020202030204" pitchFamily="34" charset="0"/>
                <a:cs typeface="Arial" panose="020B0604020202020204" pitchFamily="34" charset="0"/>
              </a:rPr>
              <a:t> wine region, where complex terrain and microclimatic variation affect vine </a:t>
            </a:r>
            <a:r>
              <a:rPr lang="en-US" altLang="sk-SK" sz="3200" dirty="0" err="1">
                <a:solidFill>
                  <a:srgbClr val="3E425D"/>
                </a:solidFill>
                <a:latin typeface="Arial Narrow" panose="020B0606020202030204" pitchFamily="34" charset="0"/>
                <a:cs typeface="Arial" panose="020B0604020202020204" pitchFamily="34" charset="0"/>
              </a:rPr>
              <a:t>vigour</a:t>
            </a:r>
            <a:r>
              <a:rPr lang="en-US" altLang="sk-SK" sz="3200" dirty="0">
                <a:solidFill>
                  <a:srgbClr val="3E425D"/>
                </a:solidFill>
                <a:latin typeface="Arial Narrow" panose="020B0606020202030204" pitchFamily="34" charset="0"/>
                <a:cs typeface="Arial" panose="020B0604020202020204" pitchFamily="34" charset="0"/>
              </a:rPr>
              <a:t>. Despite </a:t>
            </a:r>
            <a:r>
              <a:rPr lang="en-US" altLang="sk-SK" sz="3200" dirty="0" err="1">
                <a:solidFill>
                  <a:srgbClr val="3E425D"/>
                </a:solidFill>
                <a:latin typeface="Arial Narrow" panose="020B0606020202030204" pitchFamily="34" charset="0"/>
                <a:cs typeface="Arial" panose="020B0604020202020204" pitchFamily="34" charset="0"/>
              </a:rPr>
              <a:t>Tokaj’s</a:t>
            </a:r>
            <a:r>
              <a:rPr lang="en-US" altLang="sk-SK" sz="3200" dirty="0">
                <a:solidFill>
                  <a:srgbClr val="3E425D"/>
                </a:solidFill>
                <a:latin typeface="Arial Narrow" panose="020B0606020202030204" pitchFamily="34" charset="0"/>
                <a:cs typeface="Arial" panose="020B0604020202020204" pitchFamily="34" charset="0"/>
              </a:rPr>
              <a:t> significance, vineyard remote-sensing research in its Slovak part remains scarce and lacks hyperspectral–LiDAR applications. </a:t>
            </a:r>
            <a:r>
              <a:rPr lang="en-US" altLang="sk-SK" sz="3200" dirty="0" smtClean="0">
                <a:solidFill>
                  <a:srgbClr val="3E425D"/>
                </a:solidFill>
                <a:latin typeface="Arial Narrow" panose="020B0606020202030204" pitchFamily="34" charset="0"/>
                <a:cs typeface="Arial" panose="020B0604020202020204" pitchFamily="34" charset="0"/>
              </a:rPr>
              <a:t>This study addresses that gap by demonstrating how multimodal UAV data can enhance precision viticulture and contribute to the sustainable management of this culturally valuable landscape.</a:t>
            </a:r>
            <a:endParaRPr lang="en-GB" altLang="sk-SK" sz="3200" dirty="0">
              <a:solidFill>
                <a:srgbClr val="3E425D"/>
              </a:solidFill>
              <a:latin typeface="Arial Narrow" panose="020B0606020202030204" pitchFamily="34" charset="0"/>
              <a:cs typeface="Arial" panose="020B0604020202020204" pitchFamily="34" charset="0"/>
            </a:endParaRPr>
          </a:p>
        </p:txBody>
      </p:sp>
      <p:sp>
        <p:nvSpPr>
          <p:cNvPr id="6" name="Oblúk 5"/>
          <p:cNvSpPr/>
          <p:nvPr/>
        </p:nvSpPr>
        <p:spPr>
          <a:xfrm rot="13146462">
            <a:off x="1007100" y="30364979"/>
            <a:ext cx="1227734" cy="1336076"/>
          </a:xfrm>
          <a:prstGeom prst="arc">
            <a:avLst/>
          </a:prstGeom>
          <a:ln w="57150">
            <a:solidFill>
              <a:srgbClr val="FF0000"/>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sk-SK"/>
          </a:p>
        </p:txBody>
      </p:sp>
      <p:pic>
        <p:nvPicPr>
          <p:cNvPr id="64" name="Obrázok 63"/>
          <p:cNvPicPr>
            <a:picLocks noChangeAspect="1"/>
          </p:cNvPicPr>
          <p:nvPr/>
        </p:nvPicPr>
        <p:blipFill rotWithShape="1">
          <a:blip r:embed="rId10"/>
          <a:srcRect t="24543"/>
          <a:stretch/>
        </p:blipFill>
        <p:spPr>
          <a:xfrm>
            <a:off x="1461385" y="36811995"/>
            <a:ext cx="12588878" cy="4157441"/>
          </a:xfrm>
          <a:prstGeom prst="rect">
            <a:avLst/>
          </a:prstGeom>
        </p:spPr>
      </p:pic>
      <p:sp>
        <p:nvSpPr>
          <p:cNvPr id="65" name="BlokTextu 64"/>
          <p:cNvSpPr txBox="1"/>
          <p:nvPr/>
        </p:nvSpPr>
        <p:spPr>
          <a:xfrm>
            <a:off x="14590154" y="37919196"/>
            <a:ext cx="2041455" cy="400110"/>
          </a:xfrm>
          <a:prstGeom prst="rect">
            <a:avLst/>
          </a:prstGeom>
          <a:solidFill>
            <a:schemeClr val="bg1"/>
          </a:solidFill>
        </p:spPr>
        <p:txBody>
          <a:bodyPr wrap="square" rtlCol="0">
            <a:spAutoFit/>
          </a:bodyPr>
          <a:lstStyle/>
          <a:p>
            <a:r>
              <a:rPr lang="sk-SK" sz="2000" dirty="0" smtClean="0">
                <a:solidFill>
                  <a:srgbClr val="494C66"/>
                </a:solidFill>
                <a:latin typeface="Arial" panose="020B0604020202020204" pitchFamily="34" charset="0"/>
                <a:cs typeface="Arial" panose="020B0604020202020204" pitchFamily="34" charset="0"/>
              </a:rPr>
              <a:t>Vine </a:t>
            </a:r>
            <a:r>
              <a:rPr lang="sk-SK" sz="2000" dirty="0" err="1" smtClean="0">
                <a:solidFill>
                  <a:srgbClr val="494C66"/>
                </a:solidFill>
                <a:latin typeface="Arial" panose="020B0604020202020204" pitchFamily="34" charset="0"/>
                <a:cs typeface="Arial" panose="020B0604020202020204" pitchFamily="34" charset="0"/>
              </a:rPr>
              <a:t>row</a:t>
            </a:r>
            <a:r>
              <a:rPr lang="sk-SK" sz="2000" dirty="0" smtClean="0">
                <a:solidFill>
                  <a:srgbClr val="494C66"/>
                </a:solidFill>
                <a:latin typeface="Arial" panose="020B0604020202020204" pitchFamily="34" charset="0"/>
                <a:cs typeface="Arial" panose="020B0604020202020204" pitchFamily="34" charset="0"/>
              </a:rPr>
              <a:t> -</a:t>
            </a:r>
            <a:r>
              <a:rPr lang="sk-SK" sz="2000" dirty="0" err="1" smtClean="0">
                <a:solidFill>
                  <a:srgbClr val="494C66"/>
                </a:solidFill>
                <a:latin typeface="Arial" panose="020B0604020202020204" pitchFamily="34" charset="0"/>
                <a:cs typeface="Arial" panose="020B0604020202020204" pitchFamily="34" charset="0"/>
              </a:rPr>
              <a:t>area</a:t>
            </a:r>
            <a:endParaRPr lang="sk-SK" sz="2000" dirty="0">
              <a:solidFill>
                <a:srgbClr val="494C66"/>
              </a:solidFill>
              <a:latin typeface="Arial" panose="020B0604020202020204" pitchFamily="34" charset="0"/>
              <a:cs typeface="Arial" panose="020B0604020202020204" pitchFamily="34" charset="0"/>
            </a:endParaRPr>
          </a:p>
        </p:txBody>
      </p:sp>
      <p:sp>
        <p:nvSpPr>
          <p:cNvPr id="66" name="BlokTextu 65"/>
          <p:cNvSpPr txBox="1"/>
          <p:nvPr/>
        </p:nvSpPr>
        <p:spPr>
          <a:xfrm>
            <a:off x="14590154" y="38541507"/>
            <a:ext cx="1778051" cy="400110"/>
          </a:xfrm>
          <a:prstGeom prst="rect">
            <a:avLst/>
          </a:prstGeom>
          <a:solidFill>
            <a:schemeClr val="bg1"/>
          </a:solidFill>
        </p:spPr>
        <p:txBody>
          <a:bodyPr wrap="none" rtlCol="0">
            <a:spAutoFit/>
          </a:bodyPr>
          <a:lstStyle/>
          <a:p>
            <a:r>
              <a:rPr lang="sk-SK" sz="2000" dirty="0" err="1" smtClean="0">
                <a:solidFill>
                  <a:srgbClr val="494C66"/>
                </a:solidFill>
                <a:latin typeface="Arial" panose="020B0604020202020204" pitchFamily="34" charset="0"/>
                <a:cs typeface="Arial" panose="020B0604020202020204" pitchFamily="34" charset="0"/>
              </a:rPr>
              <a:t>Inter-row</a:t>
            </a:r>
            <a:r>
              <a:rPr lang="sk-SK" sz="2000" dirty="0" smtClean="0">
                <a:solidFill>
                  <a:srgbClr val="494C66"/>
                </a:solidFill>
                <a:latin typeface="Arial" panose="020B0604020202020204" pitchFamily="34" charset="0"/>
                <a:cs typeface="Arial" panose="020B0604020202020204" pitchFamily="34" charset="0"/>
              </a:rPr>
              <a:t> </a:t>
            </a:r>
            <a:r>
              <a:rPr lang="sk-SK" sz="2000" dirty="0" err="1" smtClean="0">
                <a:solidFill>
                  <a:srgbClr val="494C66"/>
                </a:solidFill>
                <a:latin typeface="Arial" panose="020B0604020202020204" pitchFamily="34" charset="0"/>
                <a:cs typeface="Arial" panose="020B0604020202020204" pitchFamily="34" charset="0"/>
              </a:rPr>
              <a:t>area</a:t>
            </a:r>
            <a:endParaRPr lang="sk-SK" sz="2000" dirty="0">
              <a:solidFill>
                <a:srgbClr val="494C66"/>
              </a:solidFill>
              <a:latin typeface="Arial" panose="020B0604020202020204" pitchFamily="34" charset="0"/>
              <a:cs typeface="Arial" panose="020B0604020202020204" pitchFamily="34" charset="0"/>
            </a:endParaRPr>
          </a:p>
        </p:txBody>
      </p:sp>
      <p:cxnSp>
        <p:nvCxnSpPr>
          <p:cNvPr id="67" name="Rovná spojnica 66"/>
          <p:cNvCxnSpPr/>
          <p:nvPr/>
        </p:nvCxnSpPr>
        <p:spPr>
          <a:xfrm>
            <a:off x="14242915" y="38672312"/>
            <a:ext cx="238125" cy="0"/>
          </a:xfrm>
          <a:prstGeom prst="line">
            <a:avLst/>
          </a:prstGeom>
          <a:ln w="38100">
            <a:solidFill>
              <a:srgbClr val="6D6D6D"/>
            </a:solidFill>
          </a:ln>
        </p:spPr>
        <p:style>
          <a:lnRef idx="1">
            <a:schemeClr val="accent1"/>
          </a:lnRef>
          <a:fillRef idx="0">
            <a:schemeClr val="accent1"/>
          </a:fillRef>
          <a:effectRef idx="0">
            <a:schemeClr val="accent1"/>
          </a:effectRef>
          <a:fontRef idx="minor">
            <a:schemeClr val="tx1"/>
          </a:fontRef>
        </p:style>
      </p:cxnSp>
      <p:cxnSp>
        <p:nvCxnSpPr>
          <p:cNvPr id="68" name="Rovná spojnica 67"/>
          <p:cNvCxnSpPr/>
          <p:nvPr/>
        </p:nvCxnSpPr>
        <p:spPr>
          <a:xfrm>
            <a:off x="14254043" y="38110956"/>
            <a:ext cx="23812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9" name="BlokTextu 68"/>
          <p:cNvSpPr txBox="1"/>
          <p:nvPr/>
        </p:nvSpPr>
        <p:spPr>
          <a:xfrm>
            <a:off x="4164642" y="36540784"/>
            <a:ext cx="1010318" cy="400110"/>
          </a:xfrm>
          <a:prstGeom prst="rect">
            <a:avLst/>
          </a:prstGeom>
          <a:noFill/>
        </p:spPr>
        <p:txBody>
          <a:bodyPr wrap="square" rtlCol="0">
            <a:spAutoFit/>
          </a:bodyPr>
          <a:lstStyle/>
          <a:p>
            <a:r>
              <a:rPr lang="sk-SK" sz="2000" dirty="0" err="1" smtClean="0">
                <a:solidFill>
                  <a:schemeClr val="tx2">
                    <a:lumMod val="50000"/>
                    <a:lumOff val="50000"/>
                  </a:schemeClr>
                </a:solidFill>
                <a:latin typeface="Arial" panose="020B0604020202020204" pitchFamily="34" charset="0"/>
                <a:cs typeface="Arial" panose="020B0604020202020204" pitchFamily="34" charset="0"/>
              </a:rPr>
              <a:t>Blue</a:t>
            </a:r>
            <a:endParaRPr lang="sk-SK" sz="2000" dirty="0">
              <a:solidFill>
                <a:schemeClr val="tx2">
                  <a:lumMod val="50000"/>
                  <a:lumOff val="50000"/>
                </a:schemeClr>
              </a:solidFill>
              <a:latin typeface="Arial" panose="020B0604020202020204" pitchFamily="34" charset="0"/>
              <a:cs typeface="Arial" panose="020B0604020202020204" pitchFamily="34" charset="0"/>
            </a:endParaRPr>
          </a:p>
        </p:txBody>
      </p:sp>
      <p:sp>
        <p:nvSpPr>
          <p:cNvPr id="70" name="BlokTextu 69"/>
          <p:cNvSpPr txBox="1"/>
          <p:nvPr/>
        </p:nvSpPr>
        <p:spPr>
          <a:xfrm>
            <a:off x="5597853" y="36540784"/>
            <a:ext cx="1010318" cy="400110"/>
          </a:xfrm>
          <a:prstGeom prst="rect">
            <a:avLst/>
          </a:prstGeom>
          <a:noFill/>
        </p:spPr>
        <p:txBody>
          <a:bodyPr wrap="square" rtlCol="0">
            <a:spAutoFit/>
          </a:bodyPr>
          <a:lstStyle/>
          <a:p>
            <a:r>
              <a:rPr lang="sk-SK" sz="2000" dirty="0" err="1" smtClean="0">
                <a:solidFill>
                  <a:schemeClr val="accent6"/>
                </a:solidFill>
                <a:latin typeface="Arial" panose="020B0604020202020204" pitchFamily="34" charset="0"/>
                <a:cs typeface="Arial" panose="020B0604020202020204" pitchFamily="34" charset="0"/>
              </a:rPr>
              <a:t>Green</a:t>
            </a:r>
            <a:endParaRPr lang="sk-SK" sz="2000" dirty="0">
              <a:solidFill>
                <a:schemeClr val="accent6"/>
              </a:solidFill>
              <a:latin typeface="Arial" panose="020B0604020202020204" pitchFamily="34" charset="0"/>
              <a:cs typeface="Arial" panose="020B0604020202020204" pitchFamily="34" charset="0"/>
            </a:endParaRPr>
          </a:p>
        </p:txBody>
      </p:sp>
      <p:sp>
        <p:nvSpPr>
          <p:cNvPr id="71" name="BlokTextu 70"/>
          <p:cNvSpPr txBox="1"/>
          <p:nvPr/>
        </p:nvSpPr>
        <p:spPr>
          <a:xfrm>
            <a:off x="7373842" y="36540784"/>
            <a:ext cx="1010318" cy="400110"/>
          </a:xfrm>
          <a:prstGeom prst="rect">
            <a:avLst/>
          </a:prstGeom>
          <a:noFill/>
        </p:spPr>
        <p:txBody>
          <a:bodyPr wrap="square" rtlCol="0">
            <a:spAutoFit/>
          </a:bodyPr>
          <a:lstStyle/>
          <a:p>
            <a:r>
              <a:rPr lang="sk-SK" sz="2000" dirty="0" err="1" smtClean="0">
                <a:solidFill>
                  <a:srgbClr val="FF0000"/>
                </a:solidFill>
                <a:latin typeface="Arial" panose="020B0604020202020204" pitchFamily="34" charset="0"/>
                <a:cs typeface="Arial" panose="020B0604020202020204" pitchFamily="34" charset="0"/>
              </a:rPr>
              <a:t>Red</a:t>
            </a:r>
            <a:endParaRPr lang="sk-SK" sz="2000" dirty="0">
              <a:solidFill>
                <a:srgbClr val="FF0000"/>
              </a:solidFill>
              <a:latin typeface="Arial" panose="020B0604020202020204" pitchFamily="34" charset="0"/>
              <a:cs typeface="Arial" panose="020B0604020202020204" pitchFamily="34" charset="0"/>
            </a:endParaRPr>
          </a:p>
        </p:txBody>
      </p:sp>
      <p:sp>
        <p:nvSpPr>
          <p:cNvPr id="72" name="BlokTextu 71"/>
          <p:cNvSpPr txBox="1"/>
          <p:nvPr/>
        </p:nvSpPr>
        <p:spPr>
          <a:xfrm>
            <a:off x="8223880" y="36540784"/>
            <a:ext cx="1376299" cy="400110"/>
          </a:xfrm>
          <a:prstGeom prst="rect">
            <a:avLst/>
          </a:prstGeom>
          <a:noFill/>
        </p:spPr>
        <p:txBody>
          <a:bodyPr wrap="square" rtlCol="0">
            <a:spAutoFit/>
          </a:bodyPr>
          <a:lstStyle/>
          <a:p>
            <a:r>
              <a:rPr lang="sk-SK" sz="2000" dirty="0" err="1" smtClean="0">
                <a:solidFill>
                  <a:schemeClr val="accent2">
                    <a:lumMod val="50000"/>
                  </a:schemeClr>
                </a:solidFill>
                <a:latin typeface="Arial" panose="020B0604020202020204" pitchFamily="34" charset="0"/>
                <a:cs typeface="Arial" panose="020B0604020202020204" pitchFamily="34" charset="0"/>
              </a:rPr>
              <a:t>Red</a:t>
            </a:r>
            <a:r>
              <a:rPr lang="sk-SK" sz="2000" dirty="0" smtClean="0">
                <a:solidFill>
                  <a:schemeClr val="accent2">
                    <a:lumMod val="50000"/>
                  </a:schemeClr>
                </a:solidFill>
                <a:latin typeface="Arial" panose="020B0604020202020204" pitchFamily="34" charset="0"/>
                <a:cs typeface="Arial" panose="020B0604020202020204" pitchFamily="34" charset="0"/>
              </a:rPr>
              <a:t> </a:t>
            </a:r>
            <a:r>
              <a:rPr lang="sk-SK" sz="2000" dirty="0" err="1" smtClean="0">
                <a:solidFill>
                  <a:schemeClr val="accent2">
                    <a:lumMod val="50000"/>
                  </a:schemeClr>
                </a:solidFill>
                <a:latin typeface="Arial" panose="020B0604020202020204" pitchFamily="34" charset="0"/>
                <a:cs typeface="Arial" panose="020B0604020202020204" pitchFamily="34" charset="0"/>
              </a:rPr>
              <a:t>Edge</a:t>
            </a:r>
            <a:endParaRPr lang="sk-SK" sz="2000" dirty="0">
              <a:solidFill>
                <a:schemeClr val="accent2">
                  <a:lumMod val="50000"/>
                </a:schemeClr>
              </a:solidFill>
              <a:latin typeface="Arial" panose="020B0604020202020204" pitchFamily="34" charset="0"/>
              <a:cs typeface="Arial" panose="020B0604020202020204" pitchFamily="34" charset="0"/>
            </a:endParaRPr>
          </a:p>
        </p:txBody>
      </p:sp>
      <p:sp>
        <p:nvSpPr>
          <p:cNvPr id="73" name="BlokTextu 72"/>
          <p:cNvSpPr txBox="1"/>
          <p:nvPr/>
        </p:nvSpPr>
        <p:spPr>
          <a:xfrm>
            <a:off x="10409613" y="36540784"/>
            <a:ext cx="2322875" cy="400110"/>
          </a:xfrm>
          <a:prstGeom prst="rect">
            <a:avLst/>
          </a:prstGeom>
          <a:noFill/>
        </p:spPr>
        <p:txBody>
          <a:bodyPr wrap="square" rtlCol="0">
            <a:spAutoFit/>
          </a:bodyPr>
          <a:lstStyle/>
          <a:p>
            <a:r>
              <a:rPr lang="sk-SK" sz="2000" dirty="0" err="1" smtClean="0">
                <a:solidFill>
                  <a:schemeClr val="bg2">
                    <a:lumMod val="50000"/>
                  </a:schemeClr>
                </a:solidFill>
                <a:latin typeface="Arial" panose="020B0604020202020204" pitchFamily="34" charset="0"/>
                <a:cs typeface="Arial" panose="020B0604020202020204" pitchFamily="34" charset="0"/>
              </a:rPr>
              <a:t>Near</a:t>
            </a:r>
            <a:r>
              <a:rPr lang="sk-SK" sz="2000" dirty="0" smtClean="0">
                <a:solidFill>
                  <a:schemeClr val="bg2">
                    <a:lumMod val="50000"/>
                  </a:schemeClr>
                </a:solidFill>
                <a:latin typeface="Arial" panose="020B0604020202020204" pitchFamily="34" charset="0"/>
                <a:cs typeface="Arial" panose="020B0604020202020204" pitchFamily="34" charset="0"/>
              </a:rPr>
              <a:t> </a:t>
            </a:r>
            <a:r>
              <a:rPr lang="sk-SK" sz="2000" dirty="0" err="1" smtClean="0">
                <a:solidFill>
                  <a:schemeClr val="bg2">
                    <a:lumMod val="50000"/>
                  </a:schemeClr>
                </a:solidFill>
                <a:latin typeface="Arial" panose="020B0604020202020204" pitchFamily="34" charset="0"/>
                <a:cs typeface="Arial" panose="020B0604020202020204" pitchFamily="34" charset="0"/>
              </a:rPr>
              <a:t>Infra</a:t>
            </a:r>
            <a:r>
              <a:rPr lang="sk-SK" sz="2000" dirty="0" smtClean="0">
                <a:solidFill>
                  <a:schemeClr val="bg2">
                    <a:lumMod val="50000"/>
                  </a:schemeClr>
                </a:solidFill>
                <a:latin typeface="Arial" panose="020B0604020202020204" pitchFamily="34" charset="0"/>
                <a:cs typeface="Arial" panose="020B0604020202020204" pitchFamily="34" charset="0"/>
              </a:rPr>
              <a:t> </a:t>
            </a:r>
            <a:r>
              <a:rPr lang="sk-SK" sz="2000" dirty="0" err="1" smtClean="0">
                <a:solidFill>
                  <a:schemeClr val="bg2">
                    <a:lumMod val="50000"/>
                  </a:schemeClr>
                </a:solidFill>
                <a:latin typeface="Arial" panose="020B0604020202020204" pitchFamily="34" charset="0"/>
                <a:cs typeface="Arial" panose="020B0604020202020204" pitchFamily="34" charset="0"/>
              </a:rPr>
              <a:t>Red</a:t>
            </a:r>
            <a:endParaRPr lang="sk-SK" sz="2000" dirty="0">
              <a:solidFill>
                <a:schemeClr val="bg2">
                  <a:lumMod val="50000"/>
                </a:schemeClr>
              </a:solidFill>
              <a:latin typeface="Arial" panose="020B0604020202020204" pitchFamily="34" charset="0"/>
              <a:cs typeface="Arial" panose="020B0604020202020204" pitchFamily="34" charset="0"/>
            </a:endParaRPr>
          </a:p>
        </p:txBody>
      </p:sp>
      <p:pic>
        <p:nvPicPr>
          <p:cNvPr id="1026" name="Picture 2" descr="Specim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20331" y="15587151"/>
            <a:ext cx="1351129" cy="5657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eroscout GmbH - startup.ch"/>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604778" y="14955053"/>
            <a:ext cx="1599500" cy="5604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e received a grant from the Recovery and Resilience Plan - Glycanostics"/>
          <p:cNvPicPr>
            <a:picLocks noChangeAspect="1" noChangeArrowheads="1"/>
          </p:cNvPicPr>
          <p:nvPr/>
        </p:nvPicPr>
        <p:blipFill rotWithShape="1">
          <a:blip r:embed="rId13">
            <a:extLst>
              <a:ext uri="{28A0092B-C50C-407E-A947-70E740481C1C}">
                <a14:useLocalDpi xmlns:a14="http://schemas.microsoft.com/office/drawing/2010/main" val="0"/>
              </a:ext>
            </a:extLst>
          </a:blip>
          <a:srcRect l="6167" t="19477" r="9984" b="24856"/>
          <a:stretch/>
        </p:blipFill>
        <p:spPr bwMode="auto">
          <a:xfrm>
            <a:off x="26407300" y="521537"/>
            <a:ext cx="3344426" cy="135470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Skupina 14"/>
          <p:cNvGrpSpPr/>
          <p:nvPr/>
        </p:nvGrpSpPr>
        <p:grpSpPr>
          <a:xfrm>
            <a:off x="25787730" y="15587151"/>
            <a:ext cx="1254034" cy="565785"/>
            <a:chOff x="31155094" y="13467050"/>
            <a:chExt cx="2363115" cy="1066171"/>
          </a:xfrm>
        </p:grpSpPr>
        <p:sp>
          <p:nvSpPr>
            <p:cNvPr id="12" name="Obdĺžnik 11"/>
            <p:cNvSpPr/>
            <p:nvPr/>
          </p:nvSpPr>
          <p:spPr>
            <a:xfrm>
              <a:off x="31155094" y="13467050"/>
              <a:ext cx="2334806" cy="1049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032" name="Picture 8" descr="Products by 4active Systems, Moshon Data, OxTS, Pegasem, Intuicom and Dr D.  Wehrhahn"/>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31155094" y="13467050"/>
              <a:ext cx="2363115" cy="1066171"/>
            </a:xfrm>
            <a:prstGeom prst="rect">
              <a:avLst/>
            </a:prstGeom>
            <a:noFill/>
          </p:spPr>
        </p:pic>
      </p:grpSp>
      <p:pic>
        <p:nvPicPr>
          <p:cNvPr id="16" name="Picture 10" descr="RIEGL International GmbH"/>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604778" y="15587707"/>
            <a:ext cx="1599500" cy="56942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1"/>
          <p:cNvSpPr>
            <a:spLocks noChangeArrowheads="1"/>
          </p:cNvSpPr>
          <p:nvPr/>
        </p:nvSpPr>
        <p:spPr bwMode="auto">
          <a:xfrm>
            <a:off x="12126611" y="11490601"/>
            <a:ext cx="10361368" cy="9602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defTabSz="914400" eaLnBrk="0" fontAlgn="base" hangingPunct="0">
              <a:spcBef>
                <a:spcPts val="600"/>
              </a:spcBef>
              <a:spcAft>
                <a:spcPts val="600"/>
              </a:spcAft>
            </a:pPr>
            <a:r>
              <a:rPr lang="sk-SK" altLang="sk-SK" sz="2800" dirty="0">
                <a:solidFill>
                  <a:srgbClr val="3E425D"/>
                </a:solidFill>
                <a:latin typeface="Arial Narrow" panose="020B0606020202030204" pitchFamily="34" charset="0"/>
                <a:cs typeface="Arial" panose="020B0604020202020204" pitchFamily="34" charset="0"/>
              </a:rPr>
              <a:t>UAV-</a:t>
            </a:r>
            <a:r>
              <a:rPr lang="sk-SK" altLang="sk-SK" sz="2800" dirty="0" err="1">
                <a:solidFill>
                  <a:srgbClr val="3E425D"/>
                </a:solidFill>
                <a:latin typeface="Arial Narrow" panose="020B0606020202030204" pitchFamily="34" charset="0"/>
                <a:cs typeface="Arial" panose="020B0604020202020204" pitchFamily="34" charset="0"/>
              </a:rPr>
              <a:t>based</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hyperspectral</a:t>
            </a:r>
            <a:r>
              <a:rPr lang="sk-SK" altLang="sk-SK" sz="2800" dirty="0">
                <a:solidFill>
                  <a:srgbClr val="3E425D"/>
                </a:solidFill>
                <a:latin typeface="Arial Narrow" panose="020B0606020202030204" pitchFamily="34" charset="0"/>
                <a:cs typeface="Arial" panose="020B0604020202020204" pitchFamily="34" charset="0"/>
              </a:rPr>
              <a:t> and </a:t>
            </a:r>
            <a:r>
              <a:rPr lang="sk-SK" altLang="sk-SK" sz="2800" dirty="0" err="1">
                <a:solidFill>
                  <a:srgbClr val="3E425D"/>
                </a:solidFill>
                <a:latin typeface="Arial Narrow" panose="020B0606020202030204" pitchFamily="34" charset="0"/>
                <a:cs typeface="Arial" panose="020B0604020202020204" pitchFamily="34" charset="0"/>
              </a:rPr>
              <a:t>LiDAR</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data</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were</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acquired</a:t>
            </a:r>
            <a:r>
              <a:rPr lang="sk-SK" altLang="sk-SK" sz="2800" dirty="0">
                <a:solidFill>
                  <a:srgbClr val="3E425D"/>
                </a:solidFill>
                <a:latin typeface="Arial Narrow" panose="020B0606020202030204" pitchFamily="34" charset="0"/>
                <a:cs typeface="Arial" panose="020B0604020202020204" pitchFamily="34" charset="0"/>
              </a:rPr>
              <a:t> over a </a:t>
            </a:r>
            <a:r>
              <a:rPr lang="sk-SK" altLang="sk-SK" sz="2800" dirty="0" err="1">
                <a:solidFill>
                  <a:srgbClr val="3E425D"/>
                </a:solidFill>
                <a:latin typeface="Arial Narrow" panose="020B0606020202030204" pitchFamily="34" charset="0"/>
                <a:cs typeface="Arial" panose="020B0604020202020204" pitchFamily="34" charset="0"/>
              </a:rPr>
              <a:t>vineyard</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using</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the</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Scout</a:t>
            </a:r>
            <a:r>
              <a:rPr lang="sk-SK" altLang="sk-SK" sz="2800" dirty="0">
                <a:solidFill>
                  <a:srgbClr val="3E425D"/>
                </a:solidFill>
                <a:latin typeface="Arial Narrow" panose="020B0606020202030204" pitchFamily="34" charset="0"/>
                <a:cs typeface="Arial" panose="020B0604020202020204" pitchFamily="34" charset="0"/>
              </a:rPr>
              <a:t> B1-100 </a:t>
            </a:r>
            <a:r>
              <a:rPr lang="sk-SK" altLang="sk-SK" sz="2800" dirty="0" err="1">
                <a:solidFill>
                  <a:srgbClr val="3E425D"/>
                </a:solidFill>
                <a:latin typeface="Arial Narrow" panose="020B0606020202030204" pitchFamily="34" charset="0"/>
                <a:cs typeface="Arial" panose="020B0604020202020204" pitchFamily="34" charset="0"/>
              </a:rPr>
              <a:t>helicopter</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platform</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Two</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tightly</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co-registered</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payloads</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were</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deployed</a:t>
            </a:r>
            <a:r>
              <a:rPr lang="sk-SK" altLang="sk-SK" sz="2800" dirty="0">
                <a:solidFill>
                  <a:srgbClr val="3E425D"/>
                </a:solidFill>
                <a:latin typeface="Arial Narrow" panose="020B0606020202030204" pitchFamily="34" charset="0"/>
                <a:cs typeface="Arial" panose="020B0604020202020204" pitchFamily="34" charset="0"/>
              </a:rPr>
              <a:t>: a RIEGL VUX-1 laser </a:t>
            </a:r>
            <a:r>
              <a:rPr lang="sk-SK" altLang="sk-SK" sz="2800" dirty="0" err="1">
                <a:solidFill>
                  <a:srgbClr val="3E425D"/>
                </a:solidFill>
                <a:latin typeface="Arial Narrow" panose="020B0606020202030204" pitchFamily="34" charset="0"/>
                <a:cs typeface="Arial" panose="020B0604020202020204" pitchFamily="34" charset="0"/>
              </a:rPr>
              <a:t>scanner</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for</a:t>
            </a:r>
            <a:r>
              <a:rPr lang="sk-SK" altLang="sk-SK" sz="2800" dirty="0">
                <a:solidFill>
                  <a:srgbClr val="3E425D"/>
                </a:solidFill>
                <a:latin typeface="Arial Narrow" panose="020B0606020202030204" pitchFamily="34" charset="0"/>
                <a:cs typeface="Arial" panose="020B0604020202020204" pitchFamily="34" charset="0"/>
              </a:rPr>
              <a:t> 3D </a:t>
            </a:r>
            <a:r>
              <a:rPr lang="sk-SK" altLang="sk-SK" sz="2800" dirty="0" err="1">
                <a:solidFill>
                  <a:srgbClr val="3E425D"/>
                </a:solidFill>
                <a:latin typeface="Arial Narrow" panose="020B0606020202030204" pitchFamily="34" charset="0"/>
                <a:cs typeface="Arial" panose="020B0604020202020204" pitchFamily="34" charset="0"/>
              </a:rPr>
              <a:t>structure</a:t>
            </a:r>
            <a:r>
              <a:rPr lang="sk-SK" altLang="sk-SK" sz="2800" dirty="0">
                <a:solidFill>
                  <a:srgbClr val="3E425D"/>
                </a:solidFill>
                <a:latin typeface="Arial Narrow" panose="020B0606020202030204" pitchFamily="34" charset="0"/>
                <a:cs typeface="Arial" panose="020B0604020202020204" pitchFamily="34" charset="0"/>
              </a:rPr>
              <a:t> and </a:t>
            </a:r>
            <a:r>
              <a:rPr lang="sk-SK" altLang="sk-SK" sz="2800" dirty="0" err="1">
                <a:solidFill>
                  <a:srgbClr val="3E425D"/>
                </a:solidFill>
                <a:latin typeface="Arial Narrow" panose="020B0606020202030204" pitchFamily="34" charset="0"/>
                <a:cs typeface="Arial" panose="020B0604020202020204" pitchFamily="34" charset="0"/>
              </a:rPr>
              <a:t>an</a:t>
            </a:r>
            <a:r>
              <a:rPr lang="sk-SK" altLang="sk-SK" sz="2800" dirty="0">
                <a:solidFill>
                  <a:srgbClr val="3E425D"/>
                </a:solidFill>
                <a:latin typeface="Arial Narrow" panose="020B0606020202030204" pitchFamily="34" charset="0"/>
                <a:cs typeface="Arial" panose="020B0604020202020204" pitchFamily="34" charset="0"/>
              </a:rPr>
              <a:t> AISA KESTREL 10 </a:t>
            </a:r>
            <a:r>
              <a:rPr lang="sk-SK" altLang="sk-SK" sz="2800" dirty="0" err="1">
                <a:solidFill>
                  <a:srgbClr val="3E425D"/>
                </a:solidFill>
                <a:latin typeface="Arial Narrow" panose="020B0606020202030204" pitchFamily="34" charset="0"/>
                <a:cs typeface="Arial" panose="020B0604020202020204" pitchFamily="34" charset="0"/>
              </a:rPr>
              <a:t>hyperspectral</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camera</a:t>
            </a:r>
            <a:r>
              <a:rPr lang="sk-SK" altLang="sk-SK" sz="2800" dirty="0">
                <a:solidFill>
                  <a:srgbClr val="3E425D"/>
                </a:solidFill>
                <a:latin typeface="Arial Narrow" panose="020B0606020202030204" pitchFamily="34" charset="0"/>
                <a:cs typeface="Arial" panose="020B0604020202020204" pitchFamily="34" charset="0"/>
              </a:rPr>
              <a:t> (400–1000 nm) </a:t>
            </a:r>
            <a:r>
              <a:rPr lang="sk-SK" altLang="sk-SK" sz="2800" dirty="0" err="1">
                <a:solidFill>
                  <a:srgbClr val="3E425D"/>
                </a:solidFill>
                <a:latin typeface="Arial Narrow" panose="020B0606020202030204" pitchFamily="34" charset="0"/>
                <a:cs typeface="Arial" panose="020B0604020202020204" pitchFamily="34" charset="0"/>
              </a:rPr>
              <a:t>for</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canopy</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reflectance</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LiDAR</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was</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flown</a:t>
            </a:r>
            <a:r>
              <a:rPr lang="sk-SK" altLang="sk-SK" sz="2800" dirty="0">
                <a:solidFill>
                  <a:srgbClr val="3E425D"/>
                </a:solidFill>
                <a:latin typeface="Arial Narrow" panose="020B0606020202030204" pitchFamily="34" charset="0"/>
                <a:cs typeface="Arial" panose="020B0604020202020204" pitchFamily="34" charset="0"/>
              </a:rPr>
              <a:t> at 30 m AGL (5 m/s), </a:t>
            </a:r>
            <a:r>
              <a:rPr lang="sk-SK" altLang="sk-SK" sz="2800" dirty="0" err="1">
                <a:solidFill>
                  <a:srgbClr val="3E425D"/>
                </a:solidFill>
                <a:latin typeface="Arial Narrow" panose="020B0606020202030204" pitchFamily="34" charset="0"/>
                <a:cs typeface="Arial" panose="020B0604020202020204" pitchFamily="34" charset="0"/>
              </a:rPr>
              <a:t>providing</a:t>
            </a:r>
            <a:r>
              <a:rPr lang="sk-SK" altLang="sk-SK" sz="2800" dirty="0">
                <a:solidFill>
                  <a:srgbClr val="3E425D"/>
                </a:solidFill>
                <a:latin typeface="Arial Narrow" panose="020B0606020202030204" pitchFamily="34" charset="0"/>
                <a:cs typeface="Arial" panose="020B0604020202020204" pitchFamily="34" charset="0"/>
              </a:rPr>
              <a:t> point </a:t>
            </a:r>
            <a:r>
              <a:rPr lang="sk-SK" altLang="sk-SK" sz="2800" dirty="0" err="1">
                <a:solidFill>
                  <a:srgbClr val="3E425D"/>
                </a:solidFill>
                <a:latin typeface="Arial Narrow" panose="020B0606020202030204" pitchFamily="34" charset="0"/>
                <a:cs typeface="Arial" panose="020B0604020202020204" pitchFamily="34" charset="0"/>
              </a:rPr>
              <a:t>densities</a:t>
            </a:r>
            <a:r>
              <a:rPr lang="sk-SK" altLang="sk-SK" sz="2800" dirty="0">
                <a:solidFill>
                  <a:srgbClr val="3E425D"/>
                </a:solidFill>
                <a:latin typeface="Arial Narrow" panose="020B0606020202030204" pitchFamily="34" charset="0"/>
                <a:cs typeface="Arial" panose="020B0604020202020204" pitchFamily="34" charset="0"/>
              </a:rPr>
              <a:t> &gt;600 </a:t>
            </a:r>
            <a:r>
              <a:rPr lang="sk-SK" altLang="sk-SK" sz="2800" dirty="0" err="1">
                <a:solidFill>
                  <a:srgbClr val="3E425D"/>
                </a:solidFill>
                <a:latin typeface="Arial Narrow" panose="020B0606020202030204" pitchFamily="34" charset="0"/>
                <a:cs typeface="Arial" panose="020B0604020202020204" pitchFamily="34" charset="0"/>
              </a:rPr>
              <a:t>pts</a:t>
            </a:r>
            <a:r>
              <a:rPr lang="sk-SK" altLang="sk-SK" sz="2800" dirty="0">
                <a:solidFill>
                  <a:srgbClr val="3E425D"/>
                </a:solidFill>
                <a:latin typeface="Arial Narrow" panose="020B0606020202030204" pitchFamily="34" charset="0"/>
                <a:cs typeface="Arial" panose="020B0604020202020204" pitchFamily="34" charset="0"/>
              </a:rPr>
              <a:t>/m²; </a:t>
            </a:r>
            <a:r>
              <a:rPr lang="sk-SK" altLang="sk-SK" sz="2800" dirty="0" err="1">
                <a:solidFill>
                  <a:srgbClr val="3E425D"/>
                </a:solidFill>
                <a:latin typeface="Arial Narrow" panose="020B0606020202030204" pitchFamily="34" charset="0"/>
                <a:cs typeface="Arial" panose="020B0604020202020204" pitchFamily="34" charset="0"/>
              </a:rPr>
              <a:t>hyperspectral</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data</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were</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collected</a:t>
            </a:r>
            <a:r>
              <a:rPr lang="sk-SK" altLang="sk-SK" sz="2800" dirty="0">
                <a:solidFill>
                  <a:srgbClr val="3E425D"/>
                </a:solidFill>
                <a:latin typeface="Arial Narrow" panose="020B0606020202030204" pitchFamily="34" charset="0"/>
                <a:cs typeface="Arial" panose="020B0604020202020204" pitchFamily="34" charset="0"/>
              </a:rPr>
              <a:t> at 100 m AGL (5 </a:t>
            </a:r>
            <a:r>
              <a:rPr lang="sk-SK" altLang="sk-SK" sz="2800" dirty="0">
                <a:solidFill>
                  <a:srgbClr val="3E425D"/>
                </a:solidFill>
                <a:latin typeface="Arial Narrow" panose="020B0606020202030204" pitchFamily="34" charset="0"/>
                <a:cs typeface="Arial" panose="020B0604020202020204" pitchFamily="34" charset="0"/>
              </a:rPr>
              <a:t>m/s) </a:t>
            </a:r>
            <a:r>
              <a:rPr lang="sk-SK" altLang="sk-SK" sz="2800" dirty="0" err="1">
                <a:solidFill>
                  <a:srgbClr val="3E425D"/>
                </a:solidFill>
                <a:latin typeface="Arial Narrow" panose="020B0606020202030204" pitchFamily="34" charset="0"/>
                <a:cs typeface="Arial" panose="020B0604020202020204" pitchFamily="34" charset="0"/>
              </a:rPr>
              <a:t>with</a:t>
            </a:r>
            <a:r>
              <a:rPr lang="sk-SK" altLang="sk-SK" sz="2800" dirty="0">
                <a:solidFill>
                  <a:srgbClr val="3E425D"/>
                </a:solidFill>
                <a:latin typeface="Arial Narrow" panose="020B0606020202030204" pitchFamily="34" charset="0"/>
                <a:cs typeface="Arial" panose="020B0604020202020204" pitchFamily="34" charset="0"/>
              </a:rPr>
              <a:t> ~0.1 m GSD</a:t>
            </a:r>
            <a:r>
              <a:rPr lang="sk-SK" altLang="sk-SK" sz="2800" dirty="0" smtClean="0">
                <a:solidFill>
                  <a:srgbClr val="3E425D"/>
                </a:solidFill>
                <a:latin typeface="Arial Narrow" panose="020B0606020202030204" pitchFamily="34" charset="0"/>
                <a:cs typeface="Arial" panose="020B0604020202020204" pitchFamily="34" charset="0"/>
              </a:rPr>
              <a:t>. </a:t>
            </a:r>
            <a:r>
              <a:rPr lang="en-US" altLang="sk-SK" sz="2800" dirty="0">
                <a:solidFill>
                  <a:srgbClr val="3E425D"/>
                </a:solidFill>
                <a:latin typeface="Arial Narrow" panose="020B0606020202030204" pitchFamily="34" charset="0"/>
                <a:cs typeface="Arial" panose="020B0604020202020204" pitchFamily="34" charset="0"/>
              </a:rPr>
              <a:t>An atmospheric correction was </a:t>
            </a:r>
            <a:r>
              <a:rPr lang="en-US" altLang="sk-SK" sz="2800" dirty="0" smtClean="0">
                <a:solidFill>
                  <a:srgbClr val="3E425D"/>
                </a:solidFill>
                <a:latin typeface="Arial Narrow" panose="020B0606020202030204" pitchFamily="34" charset="0"/>
                <a:cs typeface="Arial" panose="020B0604020202020204" pitchFamily="34" charset="0"/>
              </a:rPr>
              <a:t>applied </a:t>
            </a:r>
            <a:r>
              <a:rPr lang="en-US" altLang="sk-SK" sz="2800" dirty="0">
                <a:solidFill>
                  <a:srgbClr val="3E425D"/>
                </a:solidFill>
                <a:latin typeface="Arial Narrow" panose="020B0606020202030204" pitchFamily="34" charset="0"/>
                <a:cs typeface="Arial" panose="020B0604020202020204" pitchFamily="34" charset="0"/>
              </a:rPr>
              <a:t>in ENVI 5.3 </a:t>
            </a:r>
            <a:r>
              <a:rPr lang="en-US" altLang="sk-SK" sz="2800" dirty="0" smtClean="0">
                <a:solidFill>
                  <a:srgbClr val="3E425D"/>
                </a:solidFill>
                <a:latin typeface="Arial Narrow" panose="020B0606020202030204" pitchFamily="34" charset="0"/>
                <a:cs typeface="Arial" panose="020B0604020202020204" pitchFamily="34" charset="0"/>
              </a:rPr>
              <a:t>using </a:t>
            </a:r>
            <a:r>
              <a:rPr lang="en-US" altLang="sk-SK" sz="2800" dirty="0">
                <a:solidFill>
                  <a:srgbClr val="3E425D"/>
                </a:solidFill>
                <a:latin typeface="Arial Narrow" panose="020B0606020202030204" pitchFamily="34" charset="0"/>
                <a:cs typeface="Arial" panose="020B0604020202020204" pitchFamily="34" charset="0"/>
              </a:rPr>
              <a:t>the FLAASH module to transform radiance into surface reflectance</a:t>
            </a:r>
            <a:r>
              <a:rPr lang="en-US" altLang="sk-SK" sz="2800" dirty="0" smtClean="0">
                <a:solidFill>
                  <a:srgbClr val="3E425D"/>
                </a:solidFill>
                <a:latin typeface="Arial Narrow" panose="020B0606020202030204" pitchFamily="34" charset="0"/>
                <a:cs typeface="Arial" panose="020B0604020202020204" pitchFamily="34" charset="0"/>
              </a:rPr>
              <a:t>.</a:t>
            </a:r>
            <a:endParaRPr lang="sk-SK" altLang="sk-SK" sz="2800" dirty="0" smtClean="0">
              <a:solidFill>
                <a:srgbClr val="3E425D"/>
              </a:solidFill>
              <a:latin typeface="Arial Narrow" panose="020B0606020202030204" pitchFamily="34" charset="0"/>
              <a:cs typeface="Arial" panose="020B0604020202020204" pitchFamily="34" charset="0"/>
            </a:endParaRPr>
          </a:p>
          <a:p>
            <a:pPr marL="0" marR="0" lvl="0" indent="0" algn="just" defTabSz="914400" rtl="0" eaLnBrk="0" fontAlgn="base" latinLnBrk="0" hangingPunct="0">
              <a:lnSpc>
                <a:spcPct val="100000"/>
              </a:lnSpc>
              <a:spcBef>
                <a:spcPts val="600"/>
              </a:spcBef>
              <a:spcAft>
                <a:spcPts val="600"/>
              </a:spcAft>
              <a:buClrTx/>
              <a:buSzTx/>
              <a:buFontTx/>
              <a:buNone/>
              <a:tabLst/>
            </a:pPr>
            <a:r>
              <a:rPr lang="sk-SK" altLang="sk-SK" sz="2800" dirty="0" err="1" smtClean="0">
                <a:solidFill>
                  <a:srgbClr val="3E425D"/>
                </a:solidFill>
                <a:latin typeface="Arial Narrow" panose="020B0606020202030204" pitchFamily="34" charset="0"/>
                <a:cs typeface="Arial" panose="020B0604020202020204" pitchFamily="34" charset="0"/>
              </a:rPr>
              <a:t>LiDAR</a:t>
            </a:r>
            <a:r>
              <a:rPr lang="sk-SK" altLang="sk-SK" sz="2800" dirty="0" smtClean="0">
                <a:solidFill>
                  <a:srgbClr val="3E425D"/>
                </a:solidFill>
                <a:latin typeface="Arial Narrow" panose="020B0606020202030204" pitchFamily="34" charset="0"/>
                <a:cs typeface="Arial" panose="020B0604020202020204" pitchFamily="34" charset="0"/>
              </a:rPr>
              <a:t> </a:t>
            </a:r>
            <a:r>
              <a:rPr lang="sk-SK" altLang="sk-SK" sz="2800" dirty="0">
                <a:solidFill>
                  <a:srgbClr val="3E425D"/>
                </a:solidFill>
                <a:latin typeface="Arial Narrow" panose="020B0606020202030204" pitchFamily="34" charset="0"/>
                <a:cs typeface="Arial" panose="020B0604020202020204" pitchFamily="34" charset="0"/>
              </a:rPr>
              <a:t>point </a:t>
            </a:r>
            <a:r>
              <a:rPr lang="sk-SK" altLang="sk-SK" sz="2800" dirty="0" err="1">
                <a:solidFill>
                  <a:srgbClr val="3E425D"/>
                </a:solidFill>
                <a:latin typeface="Arial Narrow" panose="020B0606020202030204" pitchFamily="34" charset="0"/>
                <a:cs typeface="Arial" panose="020B0604020202020204" pitchFamily="34" charset="0"/>
              </a:rPr>
              <a:t>clouds</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were</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georeferenced</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filtered</a:t>
            </a:r>
            <a:r>
              <a:rPr lang="sk-SK" altLang="sk-SK" sz="2800" dirty="0">
                <a:solidFill>
                  <a:srgbClr val="3E425D"/>
                </a:solidFill>
                <a:latin typeface="Arial Narrow" panose="020B0606020202030204" pitchFamily="34" charset="0"/>
                <a:cs typeface="Arial" panose="020B0604020202020204" pitchFamily="34" charset="0"/>
              </a:rPr>
              <a:t>, and </a:t>
            </a:r>
            <a:r>
              <a:rPr lang="sk-SK" altLang="sk-SK" sz="2800" dirty="0" err="1">
                <a:solidFill>
                  <a:srgbClr val="3E425D"/>
                </a:solidFill>
                <a:latin typeface="Arial Narrow" panose="020B0606020202030204" pitchFamily="34" charset="0"/>
                <a:cs typeface="Arial" panose="020B0604020202020204" pitchFamily="34" charset="0"/>
              </a:rPr>
              <a:t>classified</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into</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ground</a:t>
            </a:r>
            <a:r>
              <a:rPr lang="sk-SK" altLang="sk-SK" sz="2800" dirty="0">
                <a:solidFill>
                  <a:srgbClr val="3E425D"/>
                </a:solidFill>
                <a:latin typeface="Arial Narrow" panose="020B0606020202030204" pitchFamily="34" charset="0"/>
                <a:cs typeface="Arial" panose="020B0604020202020204" pitchFamily="34" charset="0"/>
              </a:rPr>
              <a:t> and </a:t>
            </a:r>
            <a:r>
              <a:rPr lang="sk-SK" altLang="sk-SK" sz="2800" dirty="0" err="1">
                <a:solidFill>
                  <a:srgbClr val="3E425D"/>
                </a:solidFill>
                <a:latin typeface="Arial Narrow" panose="020B0606020202030204" pitchFamily="34" charset="0"/>
                <a:cs typeface="Arial" panose="020B0604020202020204" pitchFamily="34" charset="0"/>
              </a:rPr>
              <a:t>vegetation</a:t>
            </a:r>
            <a:r>
              <a:rPr lang="sk-SK" altLang="sk-SK" sz="2800" dirty="0">
                <a:solidFill>
                  <a:srgbClr val="3E425D"/>
                </a:solidFill>
                <a:latin typeface="Arial Narrow" panose="020B0606020202030204" pitchFamily="34" charset="0"/>
                <a:cs typeface="Arial" panose="020B0604020202020204" pitchFamily="34" charset="0"/>
              </a:rPr>
              <a:t> to </a:t>
            </a:r>
            <a:r>
              <a:rPr lang="sk-SK" altLang="sk-SK" sz="2800" dirty="0" err="1">
                <a:solidFill>
                  <a:srgbClr val="3E425D"/>
                </a:solidFill>
                <a:latin typeface="Arial Narrow" panose="020B0606020202030204" pitchFamily="34" charset="0"/>
                <a:cs typeface="Arial" panose="020B0604020202020204" pitchFamily="34" charset="0"/>
              </a:rPr>
              <a:t>derive</a:t>
            </a:r>
            <a:r>
              <a:rPr lang="sk-SK" altLang="sk-SK" sz="2800" dirty="0">
                <a:solidFill>
                  <a:srgbClr val="3E425D"/>
                </a:solidFill>
                <a:latin typeface="Arial Narrow" panose="020B0606020202030204" pitchFamily="34" charset="0"/>
                <a:cs typeface="Arial" panose="020B0604020202020204" pitchFamily="34" charset="0"/>
              </a:rPr>
              <a:t> a </a:t>
            </a:r>
            <a:r>
              <a:rPr lang="sk-SK" altLang="sk-SK" sz="2800" dirty="0" err="1">
                <a:solidFill>
                  <a:srgbClr val="3E425D"/>
                </a:solidFill>
                <a:latin typeface="Arial Narrow" panose="020B0606020202030204" pitchFamily="34" charset="0"/>
                <a:cs typeface="Arial" panose="020B0604020202020204" pitchFamily="34" charset="0"/>
              </a:rPr>
              <a:t>digital</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terrain</a:t>
            </a:r>
            <a:r>
              <a:rPr lang="sk-SK" altLang="sk-SK" sz="2800" dirty="0">
                <a:solidFill>
                  <a:srgbClr val="3E425D"/>
                </a:solidFill>
                <a:latin typeface="Arial Narrow" panose="020B0606020202030204" pitchFamily="34" charset="0"/>
                <a:cs typeface="Arial" panose="020B0604020202020204" pitchFamily="34" charset="0"/>
              </a:rPr>
              <a:t> model and a </a:t>
            </a:r>
            <a:r>
              <a:rPr lang="sk-SK" altLang="sk-SK" sz="2800" dirty="0" err="1">
                <a:solidFill>
                  <a:srgbClr val="3E425D"/>
                </a:solidFill>
                <a:latin typeface="Arial Narrow" panose="020B0606020202030204" pitchFamily="34" charset="0"/>
                <a:cs typeface="Arial" panose="020B0604020202020204" pitchFamily="34" charset="0"/>
              </a:rPr>
              <a:t>normalized</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canopy</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height</a:t>
            </a:r>
            <a:r>
              <a:rPr lang="sk-SK" altLang="sk-SK" sz="2800" dirty="0">
                <a:solidFill>
                  <a:srgbClr val="3E425D"/>
                </a:solidFill>
                <a:latin typeface="Arial Narrow" panose="020B0606020202030204" pitchFamily="34" charset="0"/>
                <a:cs typeface="Arial" panose="020B0604020202020204" pitchFamily="34" charset="0"/>
              </a:rPr>
              <a:t> model (CHM, 10 cm </a:t>
            </a:r>
            <a:r>
              <a:rPr lang="sk-SK" altLang="sk-SK" sz="2800" dirty="0" err="1">
                <a:solidFill>
                  <a:srgbClr val="3E425D"/>
                </a:solidFill>
                <a:latin typeface="Arial Narrow" panose="020B0606020202030204" pitchFamily="34" charset="0"/>
                <a:cs typeface="Arial" panose="020B0604020202020204" pitchFamily="34" charset="0"/>
              </a:rPr>
              <a:t>resolution</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Hyperspectral</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data</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were</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radiometrically</a:t>
            </a:r>
            <a:r>
              <a:rPr lang="sk-SK" altLang="sk-SK" sz="2800" dirty="0">
                <a:solidFill>
                  <a:srgbClr val="3E425D"/>
                </a:solidFill>
                <a:latin typeface="Arial Narrow" panose="020B0606020202030204" pitchFamily="34" charset="0"/>
                <a:cs typeface="Arial" panose="020B0604020202020204" pitchFamily="34" charset="0"/>
              </a:rPr>
              <a:t> and </a:t>
            </a:r>
            <a:r>
              <a:rPr lang="sk-SK" altLang="sk-SK" sz="2800" dirty="0" err="1">
                <a:solidFill>
                  <a:srgbClr val="3E425D"/>
                </a:solidFill>
                <a:latin typeface="Arial Narrow" panose="020B0606020202030204" pitchFamily="34" charset="0"/>
                <a:cs typeface="Arial" panose="020B0604020202020204" pitchFamily="34" charset="0"/>
              </a:rPr>
              <a:t>geometrically</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corrected</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atmospherically</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corrected</a:t>
            </a:r>
            <a:r>
              <a:rPr lang="sk-SK" altLang="sk-SK" sz="2800" dirty="0">
                <a:solidFill>
                  <a:srgbClr val="3E425D"/>
                </a:solidFill>
                <a:latin typeface="Arial Narrow" panose="020B0606020202030204" pitchFamily="34" charset="0"/>
                <a:cs typeface="Arial" panose="020B0604020202020204" pitchFamily="34" charset="0"/>
              </a:rPr>
              <a:t> to </a:t>
            </a:r>
            <a:r>
              <a:rPr lang="sk-SK" altLang="sk-SK" sz="2800" dirty="0" err="1">
                <a:solidFill>
                  <a:srgbClr val="3E425D"/>
                </a:solidFill>
                <a:latin typeface="Arial Narrow" panose="020B0606020202030204" pitchFamily="34" charset="0"/>
                <a:cs typeface="Arial" panose="020B0604020202020204" pitchFamily="34" charset="0"/>
              </a:rPr>
              <a:t>surface</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reflectance</a:t>
            </a:r>
            <a:r>
              <a:rPr lang="sk-SK" altLang="sk-SK" sz="2800" dirty="0">
                <a:solidFill>
                  <a:srgbClr val="3E425D"/>
                </a:solidFill>
                <a:latin typeface="Arial Narrow" panose="020B0606020202030204" pitchFamily="34" charset="0"/>
                <a:cs typeface="Arial" panose="020B0604020202020204" pitchFamily="34" charset="0"/>
              </a:rPr>
              <a:t>, and </a:t>
            </a:r>
            <a:r>
              <a:rPr lang="sk-SK" altLang="sk-SK" sz="2800" dirty="0" err="1">
                <a:solidFill>
                  <a:srgbClr val="3E425D"/>
                </a:solidFill>
                <a:latin typeface="Arial Narrow" panose="020B0606020202030204" pitchFamily="34" charset="0"/>
                <a:cs typeface="Arial" panose="020B0604020202020204" pitchFamily="34" charset="0"/>
              </a:rPr>
              <a:t>resampled</a:t>
            </a:r>
            <a:r>
              <a:rPr lang="sk-SK" altLang="sk-SK" sz="2800" dirty="0">
                <a:solidFill>
                  <a:srgbClr val="3E425D"/>
                </a:solidFill>
                <a:latin typeface="Arial Narrow" panose="020B0606020202030204" pitchFamily="34" charset="0"/>
                <a:cs typeface="Arial" panose="020B0604020202020204" pitchFamily="34" charset="0"/>
              </a:rPr>
              <a:t> to 10 cm</a:t>
            </a:r>
            <a:r>
              <a:rPr lang="sk-SK" altLang="sk-SK" sz="2800" dirty="0" smtClean="0">
                <a:solidFill>
                  <a:srgbClr val="3E425D"/>
                </a:solidFill>
                <a:latin typeface="Arial Narrow" panose="020B0606020202030204" pitchFamily="34" charset="0"/>
                <a:cs typeface="Arial" panose="020B0604020202020204" pitchFamily="34" charset="0"/>
              </a:rPr>
              <a:t>.</a:t>
            </a:r>
          </a:p>
          <a:p>
            <a:pPr marL="0" marR="0" lvl="0" indent="0" algn="just" defTabSz="914400" rtl="0" eaLnBrk="0" fontAlgn="base" latinLnBrk="0" hangingPunct="0">
              <a:lnSpc>
                <a:spcPct val="100000"/>
              </a:lnSpc>
              <a:spcBef>
                <a:spcPts val="600"/>
              </a:spcBef>
              <a:spcAft>
                <a:spcPts val="600"/>
              </a:spcAft>
              <a:buClrTx/>
              <a:buSzTx/>
              <a:buFontTx/>
              <a:buNone/>
              <a:tabLst/>
            </a:pPr>
            <a:r>
              <a:rPr lang="sk-SK" altLang="sk-SK" sz="2800" dirty="0" err="1" smtClean="0">
                <a:solidFill>
                  <a:srgbClr val="3E425D"/>
                </a:solidFill>
                <a:latin typeface="Arial Narrow" panose="020B0606020202030204" pitchFamily="34" charset="0"/>
                <a:cs typeface="Arial" panose="020B0604020202020204" pitchFamily="34" charset="0"/>
              </a:rPr>
              <a:t>Four</a:t>
            </a:r>
            <a:r>
              <a:rPr lang="sk-SK" altLang="sk-SK" sz="2800" dirty="0" smtClean="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input</a:t>
            </a:r>
            <a:r>
              <a:rPr lang="sk-SK" altLang="sk-SK" sz="2800" dirty="0">
                <a:solidFill>
                  <a:srgbClr val="3E425D"/>
                </a:solidFill>
                <a:latin typeface="Arial Narrow" panose="020B0606020202030204" pitchFamily="34" charset="0"/>
                <a:cs typeface="Arial" panose="020B0604020202020204" pitchFamily="34" charset="0"/>
              </a:rPr>
              <a:t> feature </a:t>
            </a:r>
            <a:r>
              <a:rPr lang="sk-SK" altLang="sk-SK" sz="2800" dirty="0" err="1">
                <a:solidFill>
                  <a:srgbClr val="3E425D"/>
                </a:solidFill>
                <a:latin typeface="Arial Narrow" panose="020B0606020202030204" pitchFamily="34" charset="0"/>
                <a:cs typeface="Arial" panose="020B0604020202020204" pitchFamily="34" charset="0"/>
              </a:rPr>
              <a:t>sets</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were</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prepared</a:t>
            </a:r>
            <a:r>
              <a:rPr lang="sk-SK" altLang="sk-SK" sz="2800" dirty="0">
                <a:solidFill>
                  <a:srgbClr val="3E425D"/>
                </a:solidFill>
                <a:latin typeface="Arial Narrow" panose="020B0606020202030204" pitchFamily="34" charset="0"/>
                <a:cs typeface="Arial" panose="020B0604020202020204" pitchFamily="34" charset="0"/>
              </a:rPr>
              <a:t>: (i) PCA-</a:t>
            </a:r>
            <a:r>
              <a:rPr lang="sk-SK" altLang="sk-SK" sz="2800" dirty="0" err="1">
                <a:solidFill>
                  <a:srgbClr val="3E425D"/>
                </a:solidFill>
                <a:latin typeface="Arial Narrow" panose="020B0606020202030204" pitchFamily="34" charset="0"/>
                <a:cs typeface="Arial" panose="020B0604020202020204" pitchFamily="34" charset="0"/>
              </a:rPr>
              <a:t>reduced</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hyperspectral</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cube</a:t>
            </a:r>
            <a:r>
              <a:rPr lang="sk-SK" altLang="sk-SK" sz="2800" dirty="0">
                <a:solidFill>
                  <a:srgbClr val="3E425D"/>
                </a:solidFill>
                <a:latin typeface="Arial Narrow" panose="020B0606020202030204" pitchFamily="34" charset="0"/>
                <a:cs typeface="Arial" panose="020B0604020202020204" pitchFamily="34" charset="0"/>
              </a:rPr>
              <a:t>, (ii) PCA-</a:t>
            </a:r>
            <a:r>
              <a:rPr lang="sk-SK" altLang="sk-SK" sz="2800" dirty="0" err="1">
                <a:solidFill>
                  <a:srgbClr val="3E425D"/>
                </a:solidFill>
                <a:latin typeface="Arial Narrow" panose="020B0606020202030204" pitchFamily="34" charset="0"/>
                <a:cs typeface="Arial" panose="020B0604020202020204" pitchFamily="34" charset="0"/>
              </a:rPr>
              <a:t>reduced</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hyperspectral</a:t>
            </a:r>
            <a:r>
              <a:rPr lang="sk-SK" altLang="sk-SK" sz="2800" dirty="0">
                <a:solidFill>
                  <a:srgbClr val="3E425D"/>
                </a:solidFill>
                <a:latin typeface="Arial Narrow" panose="020B0606020202030204" pitchFamily="34" charset="0"/>
                <a:cs typeface="Arial" panose="020B0604020202020204" pitchFamily="34" charset="0"/>
              </a:rPr>
              <a:t> + CHM, (iii) PCA-</a:t>
            </a:r>
            <a:r>
              <a:rPr lang="sk-SK" altLang="sk-SK" sz="2800" dirty="0" err="1">
                <a:solidFill>
                  <a:srgbClr val="3E425D"/>
                </a:solidFill>
                <a:latin typeface="Arial Narrow" panose="020B0606020202030204" pitchFamily="34" charset="0"/>
                <a:cs typeface="Arial" panose="020B0604020202020204" pitchFamily="34" charset="0"/>
              </a:rPr>
              <a:t>reduced</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simulated</a:t>
            </a:r>
            <a:r>
              <a:rPr lang="sk-SK" altLang="sk-SK" sz="2800" dirty="0">
                <a:solidFill>
                  <a:srgbClr val="3E425D"/>
                </a:solidFill>
                <a:latin typeface="Arial Narrow" panose="020B0606020202030204" pitchFamily="34" charset="0"/>
                <a:cs typeface="Arial" panose="020B0604020202020204" pitchFamily="34" charset="0"/>
              </a:rPr>
              <a:t> RGB </a:t>
            </a:r>
            <a:r>
              <a:rPr lang="sk-SK" altLang="sk-SK" sz="2800" dirty="0" err="1">
                <a:solidFill>
                  <a:srgbClr val="3E425D"/>
                </a:solidFill>
                <a:latin typeface="Arial Narrow" panose="020B0606020202030204" pitchFamily="34" charset="0"/>
                <a:cs typeface="Arial" panose="020B0604020202020204" pitchFamily="34" charset="0"/>
              </a:rPr>
              <a:t>composite</a:t>
            </a:r>
            <a:r>
              <a:rPr lang="sk-SK" altLang="sk-SK" sz="2800" dirty="0">
                <a:solidFill>
                  <a:srgbClr val="3E425D"/>
                </a:solidFill>
                <a:latin typeface="Arial Narrow" panose="020B0606020202030204" pitchFamily="34" charset="0"/>
                <a:cs typeface="Arial" panose="020B0604020202020204" pitchFamily="34" charset="0"/>
              </a:rPr>
              <a:t>, and (iv) PCA-</a:t>
            </a:r>
            <a:r>
              <a:rPr lang="sk-SK" altLang="sk-SK" sz="2800" dirty="0" err="1">
                <a:solidFill>
                  <a:srgbClr val="3E425D"/>
                </a:solidFill>
                <a:latin typeface="Arial Narrow" panose="020B0606020202030204" pitchFamily="34" charset="0"/>
                <a:cs typeface="Arial" panose="020B0604020202020204" pitchFamily="34" charset="0"/>
              </a:rPr>
              <a:t>reduced</a:t>
            </a:r>
            <a:r>
              <a:rPr lang="sk-SK" altLang="sk-SK" sz="2800" dirty="0">
                <a:solidFill>
                  <a:srgbClr val="3E425D"/>
                </a:solidFill>
                <a:latin typeface="Arial Narrow" panose="020B0606020202030204" pitchFamily="34" charset="0"/>
                <a:cs typeface="Arial" panose="020B0604020202020204" pitchFamily="34" charset="0"/>
              </a:rPr>
              <a:t> RGB + CHM. In </a:t>
            </a:r>
            <a:r>
              <a:rPr lang="sk-SK" altLang="sk-SK" sz="2800" dirty="0" err="1">
                <a:solidFill>
                  <a:srgbClr val="3E425D"/>
                </a:solidFill>
                <a:latin typeface="Arial Narrow" panose="020B0606020202030204" pitchFamily="34" charset="0"/>
                <a:cs typeface="Arial" panose="020B0604020202020204" pitchFamily="34" charset="0"/>
              </a:rPr>
              <a:t>each</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case</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the</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first</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three</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principal</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components</a:t>
            </a:r>
            <a:r>
              <a:rPr lang="sk-SK" altLang="sk-SK" sz="2800" dirty="0">
                <a:solidFill>
                  <a:srgbClr val="3E425D"/>
                </a:solidFill>
                <a:latin typeface="Arial Narrow" panose="020B0606020202030204" pitchFamily="34" charset="0"/>
                <a:cs typeface="Arial" panose="020B0604020202020204" pitchFamily="34" charset="0"/>
              </a:rPr>
              <a:t> (&gt;99% </a:t>
            </a:r>
            <a:r>
              <a:rPr lang="sk-SK" altLang="sk-SK" sz="2800" dirty="0" err="1">
                <a:solidFill>
                  <a:srgbClr val="3E425D"/>
                </a:solidFill>
                <a:latin typeface="Arial Narrow" panose="020B0606020202030204" pitchFamily="34" charset="0"/>
                <a:cs typeface="Arial" panose="020B0604020202020204" pitchFamily="34" charset="0"/>
              </a:rPr>
              <a:t>variance</a:t>
            </a:r>
            <a:r>
              <a:rPr lang="sk-SK" altLang="sk-SK" sz="2800" dirty="0">
                <a:solidFill>
                  <a:srgbClr val="3E425D"/>
                </a:solidFill>
                <a:latin typeface="Arial Narrow" panose="020B0606020202030204" pitchFamily="34" charset="0"/>
                <a:cs typeface="Arial" panose="020B0604020202020204" pitchFamily="34" charset="0"/>
              </a:rPr>
              <a:t>) and</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where</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applicable</a:t>
            </a:r>
            <a:r>
              <a:rPr lang="sk-SK" altLang="sk-SK" sz="2800" dirty="0">
                <a:solidFill>
                  <a:srgbClr val="3E425D"/>
                </a:solidFill>
                <a:latin typeface="Arial Narrow" panose="020B0606020202030204" pitchFamily="34" charset="0"/>
                <a:cs typeface="Arial" panose="020B0604020202020204" pitchFamily="34" charset="0"/>
              </a:rPr>
              <a:t>, CHM </a:t>
            </a:r>
            <a:r>
              <a:rPr lang="sk-SK" altLang="sk-SK" sz="2800" dirty="0" err="1">
                <a:solidFill>
                  <a:srgbClr val="3E425D"/>
                </a:solidFill>
                <a:latin typeface="Arial Narrow" panose="020B0606020202030204" pitchFamily="34" charset="0"/>
                <a:cs typeface="Arial" panose="020B0604020202020204" pitchFamily="34" charset="0"/>
              </a:rPr>
              <a:t>were</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used</a:t>
            </a:r>
            <a:r>
              <a:rPr lang="sk-SK" altLang="sk-SK" sz="2800" dirty="0">
                <a:solidFill>
                  <a:srgbClr val="3E425D"/>
                </a:solidFill>
                <a:latin typeface="Arial Narrow" panose="020B0606020202030204" pitchFamily="34" charset="0"/>
                <a:cs typeface="Arial" panose="020B0604020202020204" pitchFamily="34" charset="0"/>
              </a:rPr>
              <a:t> as </a:t>
            </a:r>
            <a:r>
              <a:rPr lang="sk-SK" altLang="sk-SK" sz="2800" dirty="0" err="1">
                <a:solidFill>
                  <a:srgbClr val="3E425D"/>
                </a:solidFill>
                <a:latin typeface="Arial Narrow" panose="020B0606020202030204" pitchFamily="34" charset="0"/>
                <a:cs typeface="Arial" panose="020B0604020202020204" pitchFamily="34" charset="0"/>
              </a:rPr>
              <a:t>predictors</a:t>
            </a:r>
            <a:r>
              <a:rPr lang="sk-SK" altLang="sk-SK" sz="2800" dirty="0">
                <a:solidFill>
                  <a:srgbClr val="3E425D"/>
                </a:solidFill>
                <a:latin typeface="Arial Narrow" panose="020B0606020202030204" pitchFamily="34" charset="0"/>
                <a:cs typeface="Arial" panose="020B0604020202020204" pitchFamily="34" charset="0"/>
              </a:rPr>
              <a:t> in a </a:t>
            </a:r>
            <a:r>
              <a:rPr lang="sk-SK" altLang="sk-SK" sz="2800" dirty="0" err="1">
                <a:solidFill>
                  <a:srgbClr val="3E425D"/>
                </a:solidFill>
                <a:latin typeface="Arial Narrow" panose="020B0606020202030204" pitchFamily="34" charset="0"/>
                <a:cs typeface="Arial" panose="020B0604020202020204" pitchFamily="34" charset="0"/>
              </a:rPr>
              <a:t>supervised</a:t>
            </a:r>
            <a:r>
              <a:rPr lang="sk-SK" altLang="sk-SK" sz="2800" dirty="0">
                <a:solidFill>
                  <a:srgbClr val="3E425D"/>
                </a:solidFill>
                <a:latin typeface="Arial Narrow" panose="020B0606020202030204" pitchFamily="34" charset="0"/>
                <a:cs typeface="Arial" panose="020B0604020202020204" pitchFamily="34" charset="0"/>
              </a:rPr>
              <a:t> maximum </a:t>
            </a:r>
            <a:r>
              <a:rPr lang="sk-SK" altLang="sk-SK" sz="2800" dirty="0" err="1">
                <a:solidFill>
                  <a:srgbClr val="3E425D"/>
                </a:solidFill>
                <a:latin typeface="Arial Narrow" panose="020B0606020202030204" pitchFamily="34" charset="0"/>
                <a:cs typeface="Arial" panose="020B0604020202020204" pitchFamily="34" charset="0"/>
              </a:rPr>
              <a:t>likelihood</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classification</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with</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two</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classes</a:t>
            </a:r>
            <a:r>
              <a:rPr lang="sk-SK" altLang="sk-SK" sz="2800" dirty="0">
                <a:solidFill>
                  <a:srgbClr val="3E425D"/>
                </a:solidFill>
                <a:latin typeface="Arial Narrow" panose="020B0606020202030204" pitchFamily="34" charset="0"/>
                <a:cs typeface="Arial" panose="020B0604020202020204" pitchFamily="34" charset="0"/>
              </a:rPr>
              <a:t>: vine </a:t>
            </a:r>
            <a:r>
              <a:rPr lang="sk-SK" altLang="sk-SK" sz="2800" dirty="0" err="1">
                <a:solidFill>
                  <a:srgbClr val="3E425D"/>
                </a:solidFill>
                <a:latin typeface="Arial Narrow" panose="020B0606020202030204" pitchFamily="34" charset="0"/>
                <a:cs typeface="Arial" panose="020B0604020202020204" pitchFamily="34" charset="0"/>
              </a:rPr>
              <a:t>rows</a:t>
            </a:r>
            <a:r>
              <a:rPr lang="sk-SK" altLang="sk-SK" sz="2800" dirty="0">
                <a:solidFill>
                  <a:srgbClr val="3E425D"/>
                </a:solidFill>
                <a:latin typeface="Arial Narrow" panose="020B0606020202030204" pitchFamily="34" charset="0"/>
                <a:cs typeface="Arial" panose="020B0604020202020204" pitchFamily="34" charset="0"/>
              </a:rPr>
              <a:t> and </a:t>
            </a:r>
            <a:r>
              <a:rPr lang="sk-SK" altLang="sk-SK" sz="2800" dirty="0" err="1">
                <a:solidFill>
                  <a:srgbClr val="3E425D"/>
                </a:solidFill>
                <a:latin typeface="Arial Narrow" panose="020B0606020202030204" pitchFamily="34" charset="0"/>
                <a:cs typeface="Arial" panose="020B0604020202020204" pitchFamily="34" charset="0"/>
              </a:rPr>
              <a:t>non</a:t>
            </a:r>
            <a:r>
              <a:rPr lang="sk-SK" altLang="sk-SK" sz="2800" dirty="0">
                <a:solidFill>
                  <a:srgbClr val="3E425D"/>
                </a:solidFill>
                <a:latin typeface="Arial Narrow" panose="020B0606020202030204" pitchFamily="34" charset="0"/>
                <a:cs typeface="Arial" panose="020B0604020202020204" pitchFamily="34" charset="0"/>
              </a:rPr>
              <a:t>-vine </a:t>
            </a:r>
            <a:r>
              <a:rPr lang="sk-SK" altLang="sk-SK" sz="2800" dirty="0" err="1">
                <a:solidFill>
                  <a:srgbClr val="3E425D"/>
                </a:solidFill>
                <a:latin typeface="Arial Narrow" panose="020B0606020202030204" pitchFamily="34" charset="0"/>
                <a:cs typeface="Arial" panose="020B0604020202020204" pitchFamily="34" charset="0"/>
              </a:rPr>
              <a:t>areas</a:t>
            </a:r>
            <a:r>
              <a:rPr lang="sk-SK" altLang="sk-SK" sz="2800" dirty="0" smtClean="0">
                <a:solidFill>
                  <a:srgbClr val="3E425D"/>
                </a:solidFill>
                <a:latin typeface="Arial Narrow" panose="020B0606020202030204" pitchFamily="34" charset="0"/>
                <a:cs typeface="Arial" panose="020B0604020202020204" pitchFamily="34" charset="0"/>
              </a:rPr>
              <a:t>.</a:t>
            </a:r>
          </a:p>
          <a:p>
            <a:pPr marL="0" marR="0" lvl="0" indent="0" algn="just" defTabSz="914400" rtl="0" eaLnBrk="0" fontAlgn="base" latinLnBrk="0" hangingPunct="0">
              <a:lnSpc>
                <a:spcPct val="100000"/>
              </a:lnSpc>
              <a:spcBef>
                <a:spcPts val="600"/>
              </a:spcBef>
              <a:spcAft>
                <a:spcPts val="600"/>
              </a:spcAft>
              <a:buClrTx/>
              <a:buSzTx/>
              <a:buFontTx/>
              <a:buNone/>
              <a:tabLst/>
            </a:pPr>
            <a:r>
              <a:rPr lang="sk-SK" altLang="sk-SK" sz="2800" dirty="0" err="1" smtClean="0">
                <a:solidFill>
                  <a:srgbClr val="3E425D"/>
                </a:solidFill>
                <a:latin typeface="Arial Narrow" panose="020B0606020202030204" pitchFamily="34" charset="0"/>
                <a:cs typeface="Arial" panose="020B0604020202020204" pitchFamily="34" charset="0"/>
              </a:rPr>
              <a:t>Accuracy</a:t>
            </a:r>
            <a:r>
              <a:rPr lang="sk-SK" altLang="sk-SK" sz="2800" dirty="0" smtClean="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was</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assessed</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using</a:t>
            </a:r>
            <a:r>
              <a:rPr lang="sk-SK" altLang="sk-SK" sz="2800" dirty="0">
                <a:solidFill>
                  <a:srgbClr val="3E425D"/>
                </a:solidFill>
                <a:latin typeface="Arial Narrow" panose="020B0606020202030204" pitchFamily="34" charset="0"/>
                <a:cs typeface="Arial" panose="020B0604020202020204" pitchFamily="34" charset="0"/>
              </a:rPr>
              <a:t> 1,000 </a:t>
            </a:r>
            <a:r>
              <a:rPr lang="sk-SK" altLang="sk-SK" sz="2800" dirty="0" err="1">
                <a:solidFill>
                  <a:srgbClr val="3E425D"/>
                </a:solidFill>
                <a:latin typeface="Arial Narrow" panose="020B0606020202030204" pitchFamily="34" charset="0"/>
                <a:cs typeface="Arial" panose="020B0604020202020204" pitchFamily="34" charset="0"/>
              </a:rPr>
              <a:t>independent</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reference</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points</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interpreted</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from</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hyperspectral</a:t>
            </a:r>
            <a:r>
              <a:rPr lang="sk-SK" altLang="sk-SK" sz="2800" dirty="0">
                <a:solidFill>
                  <a:srgbClr val="3E425D"/>
                </a:solidFill>
                <a:latin typeface="Arial Narrow" panose="020B0606020202030204" pitchFamily="34" charset="0"/>
                <a:cs typeface="Arial" panose="020B0604020202020204" pitchFamily="34" charset="0"/>
              </a:rPr>
              <a:t> RGB </a:t>
            </a:r>
            <a:r>
              <a:rPr lang="sk-SK" altLang="sk-SK" sz="2800" dirty="0" err="1">
                <a:solidFill>
                  <a:srgbClr val="3E425D"/>
                </a:solidFill>
                <a:latin typeface="Arial Narrow" panose="020B0606020202030204" pitchFamily="34" charset="0"/>
                <a:cs typeface="Arial" panose="020B0604020202020204" pitchFamily="34" charset="0"/>
              </a:rPr>
              <a:t>orthophotos</a:t>
            </a:r>
            <a:r>
              <a:rPr lang="sk-SK" altLang="sk-SK" sz="2800" dirty="0">
                <a:solidFill>
                  <a:srgbClr val="3E425D"/>
                </a:solidFill>
                <a:latin typeface="Arial Narrow" panose="020B0606020202030204" pitchFamily="34" charset="0"/>
                <a:cs typeface="Arial" panose="020B0604020202020204" pitchFamily="34" charset="0"/>
              </a:rPr>
              <a:t> and </a:t>
            </a:r>
            <a:r>
              <a:rPr lang="sk-SK" altLang="sk-SK" sz="2800" dirty="0" err="1">
                <a:solidFill>
                  <a:srgbClr val="3E425D"/>
                </a:solidFill>
                <a:latin typeface="Arial Narrow" panose="020B0606020202030204" pitchFamily="34" charset="0"/>
                <a:cs typeface="Arial" panose="020B0604020202020204" pitchFamily="34" charset="0"/>
              </a:rPr>
              <a:t>validated</a:t>
            </a:r>
            <a:r>
              <a:rPr lang="sk-SK" altLang="sk-SK" sz="2800" dirty="0">
                <a:solidFill>
                  <a:srgbClr val="3E425D"/>
                </a:solidFill>
                <a:latin typeface="Arial Narrow" panose="020B0606020202030204" pitchFamily="34" charset="0"/>
                <a:cs typeface="Arial" panose="020B0604020202020204" pitchFamily="34" charset="0"/>
              </a:rPr>
              <a:t> by </a:t>
            </a:r>
            <a:r>
              <a:rPr lang="sk-SK" altLang="sk-SK" sz="2800" dirty="0" err="1">
                <a:solidFill>
                  <a:srgbClr val="3E425D"/>
                </a:solidFill>
                <a:latin typeface="Arial Narrow" panose="020B0606020202030204" pitchFamily="34" charset="0"/>
                <a:cs typeface="Arial" panose="020B0604020202020204" pitchFamily="34" charset="0"/>
              </a:rPr>
              <a:t>field</a:t>
            </a:r>
            <a:r>
              <a:rPr lang="sk-SK" altLang="sk-SK" sz="2800" dirty="0">
                <a:solidFill>
                  <a:srgbClr val="3E425D"/>
                </a:solidFill>
                <a:latin typeface="Arial Narrow" panose="020B0606020202030204" pitchFamily="34" charset="0"/>
                <a:cs typeface="Arial" panose="020B0604020202020204" pitchFamily="34" charset="0"/>
              </a:rPr>
              <a:t> </a:t>
            </a:r>
            <a:r>
              <a:rPr lang="sk-SK" altLang="sk-SK" sz="2800" dirty="0" err="1">
                <a:solidFill>
                  <a:srgbClr val="3E425D"/>
                </a:solidFill>
                <a:latin typeface="Arial Narrow" panose="020B0606020202030204" pitchFamily="34" charset="0"/>
                <a:cs typeface="Arial" panose="020B0604020202020204" pitchFamily="34" charset="0"/>
              </a:rPr>
              <a:t>observations</a:t>
            </a:r>
            <a:r>
              <a:rPr lang="sk-SK" altLang="sk-SK" sz="2800" dirty="0">
                <a:solidFill>
                  <a:srgbClr val="3E425D"/>
                </a:solidFill>
                <a:latin typeface="Arial Narrow" panose="020B0606020202030204" pitchFamily="34" charset="0"/>
                <a:cs typeface="Arial" panose="020B0604020202020204" pitchFamily="34" charset="0"/>
              </a:rPr>
              <a:t>.</a:t>
            </a:r>
          </a:p>
        </p:txBody>
      </p:sp>
      <p:sp>
        <p:nvSpPr>
          <p:cNvPr id="81" name="Line 76">
            <a:extLst>
              <a:ext uri="{FF2B5EF4-FFF2-40B4-BE49-F238E27FC236}">
                <a16:creationId xmlns:a16="http://schemas.microsoft.com/office/drawing/2014/main" id="{4A03C6CB-FB78-7884-7A32-00DC5CD63A54}"/>
              </a:ext>
            </a:extLst>
          </p:cNvPr>
          <p:cNvSpPr>
            <a:spLocks noChangeShapeType="1"/>
          </p:cNvSpPr>
          <p:nvPr/>
        </p:nvSpPr>
        <p:spPr bwMode="auto">
          <a:xfrm flipV="1">
            <a:off x="252197" y="21050418"/>
            <a:ext cx="11574811" cy="0"/>
          </a:xfrm>
          <a:prstGeom prst="line">
            <a:avLst/>
          </a:prstGeom>
          <a:noFill/>
          <a:ln w="19050" cap="rnd">
            <a:solidFill>
              <a:schemeClr val="tx2">
                <a:lumMod val="50000"/>
                <a:lumOff val="50000"/>
              </a:schemeClr>
            </a:solidFill>
            <a:round/>
            <a:headEnd/>
            <a:tailEnd/>
          </a:ln>
          <a:extLst>
            <a:ext uri="{909E8E84-426E-40DD-AFC4-6F175D3DCCD1}">
              <a14:hiddenFill xmlns:a14="http://schemas.microsoft.com/office/drawing/2010/main">
                <a:noFill/>
              </a14:hiddenFill>
            </a:ext>
          </a:extLst>
        </p:spPr>
        <p:txBody>
          <a:bodyPr wrap="square" lIns="91445" tIns="45722" rIns="91445" bIns="45722" anchor="ctr">
            <a:spAutoFit/>
          </a:bodyPr>
          <a:lstStyle/>
          <a:p>
            <a:endParaRPr lang="sk-SK" sz="2546"/>
          </a:p>
        </p:txBody>
      </p:sp>
      <p:sp>
        <p:nvSpPr>
          <p:cNvPr id="82" name="BlokTextu 81">
            <a:extLst>
              <a:ext uri="{FF2B5EF4-FFF2-40B4-BE49-F238E27FC236}">
                <a16:creationId xmlns:a16="http://schemas.microsoft.com/office/drawing/2014/main" id="{BCEA8536-56B3-3ADA-CB21-2C01702D9C27}"/>
              </a:ext>
            </a:extLst>
          </p:cNvPr>
          <p:cNvSpPr txBox="1"/>
          <p:nvPr/>
        </p:nvSpPr>
        <p:spPr>
          <a:xfrm>
            <a:off x="504856" y="21398207"/>
            <a:ext cx="5092997" cy="2677656"/>
          </a:xfrm>
          <a:prstGeom prst="rect">
            <a:avLst/>
          </a:prstGeom>
          <a:noFill/>
        </p:spPr>
        <p:txBody>
          <a:bodyPr wrap="square">
            <a:spAutoFit/>
          </a:bodyPr>
          <a:lstStyle/>
          <a:p>
            <a:r>
              <a:rPr lang="en-US" sz="2400" i="1" dirty="0">
                <a:solidFill>
                  <a:srgbClr val="3E425D"/>
                </a:solidFill>
                <a:latin typeface="Arial Narrow" panose="020B0606020202030204" pitchFamily="34" charset="0"/>
                <a:cs typeface="Arial" panose="020B0604020202020204" pitchFamily="34" charset="0"/>
              </a:rPr>
              <a:t>Transect profiles </a:t>
            </a:r>
            <a:r>
              <a:rPr lang="en-US" sz="2400" i="1" dirty="0" smtClean="0">
                <a:solidFill>
                  <a:srgbClr val="3E425D"/>
                </a:solidFill>
                <a:latin typeface="Arial Narrow" panose="020B0606020202030204" pitchFamily="34" charset="0"/>
                <a:cs typeface="Arial" panose="020B0604020202020204" pitchFamily="34" charset="0"/>
              </a:rPr>
              <a:t>across</a:t>
            </a:r>
            <a:r>
              <a:rPr lang="sk-SK" sz="2400" i="1" dirty="0" smtClean="0">
                <a:solidFill>
                  <a:srgbClr val="3E425D"/>
                </a:solidFill>
                <a:latin typeface="Arial Narrow" panose="020B0606020202030204" pitchFamily="34" charset="0"/>
                <a:cs typeface="Arial" panose="020B0604020202020204" pitchFamily="34" charset="0"/>
              </a:rPr>
              <a:t> (A)</a:t>
            </a:r>
            <a:r>
              <a:rPr lang="en-US" sz="2400" i="1" dirty="0" smtClean="0">
                <a:solidFill>
                  <a:srgbClr val="3E425D"/>
                </a:solidFill>
                <a:latin typeface="Arial Narrow" panose="020B0606020202030204" pitchFamily="34" charset="0"/>
                <a:cs typeface="Arial" panose="020B0604020202020204" pitchFamily="34" charset="0"/>
              </a:rPr>
              <a:t> </a:t>
            </a:r>
            <a:r>
              <a:rPr lang="en-US" sz="2400" i="1" dirty="0">
                <a:solidFill>
                  <a:srgbClr val="3E425D"/>
                </a:solidFill>
                <a:latin typeface="Arial Narrow" panose="020B0606020202030204" pitchFamily="34" charset="0"/>
                <a:cs typeface="Arial" panose="020B0604020202020204" pitchFamily="34" charset="0"/>
              </a:rPr>
              <a:t>and along </a:t>
            </a:r>
            <a:r>
              <a:rPr lang="sk-SK" sz="2400" i="1" dirty="0" smtClean="0">
                <a:solidFill>
                  <a:srgbClr val="3E425D"/>
                </a:solidFill>
                <a:latin typeface="Arial Narrow" panose="020B0606020202030204" pitchFamily="34" charset="0"/>
                <a:cs typeface="Arial" panose="020B0604020202020204" pitchFamily="34" charset="0"/>
              </a:rPr>
              <a:t>(B) </a:t>
            </a:r>
            <a:r>
              <a:rPr lang="en-US" sz="2400" i="1" dirty="0" smtClean="0">
                <a:solidFill>
                  <a:srgbClr val="3E425D"/>
                </a:solidFill>
                <a:latin typeface="Arial Narrow" panose="020B0606020202030204" pitchFamily="34" charset="0"/>
                <a:cs typeface="Arial" panose="020B0604020202020204" pitchFamily="34" charset="0"/>
              </a:rPr>
              <a:t>vineyard </a:t>
            </a:r>
            <a:r>
              <a:rPr lang="en-US" sz="2400" i="1" dirty="0">
                <a:solidFill>
                  <a:srgbClr val="3E425D"/>
                </a:solidFill>
                <a:latin typeface="Arial Narrow" panose="020B0606020202030204" pitchFamily="34" charset="0"/>
                <a:cs typeface="Arial" panose="020B0604020202020204" pitchFamily="34" charset="0"/>
              </a:rPr>
              <a:t>rows show LiDAR point heights above ground, with grey points for non-vine returns and green points for vine returns. The red line marks the smoothed 99th-percentile vine height, approximating the upper canopy </a:t>
            </a:r>
            <a:r>
              <a:rPr lang="en-US" sz="2400" i="1" dirty="0" smtClean="0">
                <a:solidFill>
                  <a:srgbClr val="3E425D"/>
                </a:solidFill>
                <a:latin typeface="Arial Narrow" panose="020B0606020202030204" pitchFamily="34" charset="0"/>
                <a:cs typeface="Arial" panose="020B0604020202020204" pitchFamily="34" charset="0"/>
              </a:rPr>
              <a:t>envelope</a:t>
            </a:r>
            <a:r>
              <a:rPr lang="sk-SK" sz="2400" i="1" dirty="0" smtClean="0">
                <a:solidFill>
                  <a:srgbClr val="3E425D"/>
                </a:solidFill>
                <a:latin typeface="Arial Narrow" panose="020B0606020202030204" pitchFamily="34" charset="0"/>
                <a:cs typeface="Arial" panose="020B0604020202020204" pitchFamily="34" charset="0"/>
              </a:rPr>
              <a:t>.</a:t>
            </a:r>
            <a:endParaRPr lang="sk-SK" sz="2400" i="1" dirty="0">
              <a:solidFill>
                <a:srgbClr val="3E425D"/>
              </a:solidFill>
              <a:latin typeface="Arial Narrow" panose="020B060602020203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Motív Office">
  <a:themeElements>
    <a:clrScheme name="Motív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Motív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Motí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2354</TotalTime>
  <Words>1606</Words>
  <Application>Microsoft Office PowerPoint</Application>
  <PresentationFormat>Vlastná</PresentationFormat>
  <Paragraphs>119</Paragraphs>
  <Slides>1</Slides>
  <Notes>1</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1</vt:i4>
      </vt:variant>
    </vt:vector>
  </HeadingPairs>
  <TitlesOfParts>
    <vt:vector size="8" baseType="lpstr">
      <vt:lpstr>Aptos</vt:lpstr>
      <vt:lpstr>Aptos Display</vt:lpstr>
      <vt:lpstr>Arial</vt:lpstr>
      <vt:lpstr>Arial Narrow</vt:lpstr>
      <vt:lpstr>Monotype Sorts</vt:lpstr>
      <vt:lpstr>Times New Roman</vt:lpstr>
      <vt:lpstr>Motív Office</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Petra Dávidová</dc:creator>
  <cp:lastModifiedBy>Michal Gallay</cp:lastModifiedBy>
  <cp:revision>32</cp:revision>
  <dcterms:created xsi:type="dcterms:W3CDTF">2025-11-04T08:56:30Z</dcterms:created>
  <dcterms:modified xsi:type="dcterms:W3CDTF">2025-11-11T10:02:55Z</dcterms:modified>
</cp:coreProperties>
</file>