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57" r:id="rId2"/>
  </p:sldIdLst>
  <p:sldSz cx="30275213" cy="428371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2724"/>
    <a:srgbClr val="3E425D"/>
    <a:srgbClr val="2E3A59"/>
    <a:srgbClr val="2FA4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A3D8AC-DBFC-4404-77EA-F3B38A8491B1}" v="94" dt="2025-11-06T13:51:46.641"/>
    <p1510:client id="{EC1BE081-0480-4D56-96D5-B7C7569C5D9E}" v="452" dt="2025-11-05T18:03:32.256"/>
  </p1510:revLst>
</p1510:revInfo>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redný štý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7419" autoAdjust="0"/>
  </p:normalViewPr>
  <p:slideViewPr>
    <p:cSldViewPr snapToGrid="0">
      <p:cViewPr>
        <p:scale>
          <a:sx n="40" d="100"/>
          <a:sy n="40" d="100"/>
        </p:scale>
        <p:origin x="1776"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12E2AD-30A7-4E82-B4A7-893D6060C56C}" type="datetimeFigureOut">
              <a:rPr lang="sk-SK" smtClean="0"/>
              <a:t>28. 5. 2026</a:t>
            </a:fld>
            <a:endParaRPr lang="sk-SK"/>
          </a:p>
        </p:txBody>
      </p:sp>
      <p:sp>
        <p:nvSpPr>
          <p:cNvPr id="4" name="Zástupný objekt pre obrázok snímky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E26115-C713-4101-9367-9CA4F0738546}" type="slidenum">
              <a:rPr lang="sk-SK" smtClean="0"/>
              <a:t>‹#›</a:t>
            </a:fld>
            <a:endParaRPr lang="sk-SK"/>
          </a:p>
        </p:txBody>
      </p:sp>
    </p:spTree>
    <p:extLst>
      <p:ext uri="{BB962C8B-B14F-4D97-AF65-F5344CB8AC3E}">
        <p14:creationId xmlns:p14="http://schemas.microsoft.com/office/powerpoint/2010/main" val="4257823634"/>
      </p:ext>
    </p:extLst>
  </p:cSld>
  <p:clrMap bg1="lt1" tx1="dk1" bg2="lt2" tx2="dk2" accent1="accent1" accent2="accent2" accent3="accent3" accent4="accent4" accent5="accent5" accent6="accent6" hlink="hlink" folHlink="folHlink"/>
  <p:notesStyle>
    <a:lvl1pPr marL="0" algn="l" defTabSz="3507730" rtl="0" eaLnBrk="1" latinLnBrk="0" hangingPunct="1">
      <a:defRPr sz="4603" kern="1200">
        <a:solidFill>
          <a:schemeClr val="tx1"/>
        </a:solidFill>
        <a:latin typeface="+mn-lt"/>
        <a:ea typeface="+mn-ea"/>
        <a:cs typeface="+mn-cs"/>
      </a:defRPr>
    </a:lvl1pPr>
    <a:lvl2pPr marL="1753865" algn="l" defTabSz="3507730" rtl="0" eaLnBrk="1" latinLnBrk="0" hangingPunct="1">
      <a:defRPr sz="4603" kern="1200">
        <a:solidFill>
          <a:schemeClr val="tx1"/>
        </a:solidFill>
        <a:latin typeface="+mn-lt"/>
        <a:ea typeface="+mn-ea"/>
        <a:cs typeface="+mn-cs"/>
      </a:defRPr>
    </a:lvl2pPr>
    <a:lvl3pPr marL="3507730" algn="l" defTabSz="3507730" rtl="0" eaLnBrk="1" latinLnBrk="0" hangingPunct="1">
      <a:defRPr sz="4603" kern="1200">
        <a:solidFill>
          <a:schemeClr val="tx1"/>
        </a:solidFill>
        <a:latin typeface="+mn-lt"/>
        <a:ea typeface="+mn-ea"/>
        <a:cs typeface="+mn-cs"/>
      </a:defRPr>
    </a:lvl3pPr>
    <a:lvl4pPr marL="5261595" algn="l" defTabSz="3507730" rtl="0" eaLnBrk="1" latinLnBrk="0" hangingPunct="1">
      <a:defRPr sz="4603" kern="1200">
        <a:solidFill>
          <a:schemeClr val="tx1"/>
        </a:solidFill>
        <a:latin typeface="+mn-lt"/>
        <a:ea typeface="+mn-ea"/>
        <a:cs typeface="+mn-cs"/>
      </a:defRPr>
    </a:lvl4pPr>
    <a:lvl5pPr marL="7015460" algn="l" defTabSz="3507730" rtl="0" eaLnBrk="1" latinLnBrk="0" hangingPunct="1">
      <a:defRPr sz="4603" kern="1200">
        <a:solidFill>
          <a:schemeClr val="tx1"/>
        </a:solidFill>
        <a:latin typeface="+mn-lt"/>
        <a:ea typeface="+mn-ea"/>
        <a:cs typeface="+mn-cs"/>
      </a:defRPr>
    </a:lvl5pPr>
    <a:lvl6pPr marL="8769325" algn="l" defTabSz="3507730" rtl="0" eaLnBrk="1" latinLnBrk="0" hangingPunct="1">
      <a:defRPr sz="4603" kern="1200">
        <a:solidFill>
          <a:schemeClr val="tx1"/>
        </a:solidFill>
        <a:latin typeface="+mn-lt"/>
        <a:ea typeface="+mn-ea"/>
        <a:cs typeface="+mn-cs"/>
      </a:defRPr>
    </a:lvl6pPr>
    <a:lvl7pPr marL="10523190" algn="l" defTabSz="3507730" rtl="0" eaLnBrk="1" latinLnBrk="0" hangingPunct="1">
      <a:defRPr sz="4603" kern="1200">
        <a:solidFill>
          <a:schemeClr val="tx1"/>
        </a:solidFill>
        <a:latin typeface="+mn-lt"/>
        <a:ea typeface="+mn-ea"/>
        <a:cs typeface="+mn-cs"/>
      </a:defRPr>
    </a:lvl7pPr>
    <a:lvl8pPr marL="12277054" algn="l" defTabSz="3507730" rtl="0" eaLnBrk="1" latinLnBrk="0" hangingPunct="1">
      <a:defRPr sz="4603" kern="1200">
        <a:solidFill>
          <a:schemeClr val="tx1"/>
        </a:solidFill>
        <a:latin typeface="+mn-lt"/>
        <a:ea typeface="+mn-ea"/>
        <a:cs typeface="+mn-cs"/>
      </a:defRPr>
    </a:lvl8pPr>
    <a:lvl9pPr marL="14030919" algn="l" defTabSz="3507730" rtl="0" eaLnBrk="1" latinLnBrk="0" hangingPunct="1">
      <a:defRPr sz="4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obrazu snímky 1">
            <a:extLst>
              <a:ext uri="{FF2B5EF4-FFF2-40B4-BE49-F238E27FC236}">
                <a16:creationId xmlns:a16="http://schemas.microsoft.com/office/drawing/2014/main" id="{4141F213-2C11-0F0A-E6D2-2A31A9971D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Zástupný symbol poznámok 2">
            <a:extLst>
              <a:ext uri="{FF2B5EF4-FFF2-40B4-BE49-F238E27FC236}">
                <a16:creationId xmlns:a16="http://schemas.microsoft.com/office/drawing/2014/main" id="{F5FF6C7E-07FD-9F8F-F399-BA8763CBEC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sk-SK" altLang="sk-SK" dirty="0"/>
          </a:p>
        </p:txBody>
      </p:sp>
      <p:sp>
        <p:nvSpPr>
          <p:cNvPr id="5124" name="Zástupný symbol čísla snímky 3">
            <a:extLst>
              <a:ext uri="{FF2B5EF4-FFF2-40B4-BE49-F238E27FC236}">
                <a16:creationId xmlns:a16="http://schemas.microsoft.com/office/drawing/2014/main" id="{E9978E93-283D-3D72-B4A6-FC1129F0E3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fld id="{D40C54AD-3918-46D3-91E1-3B673A139EE3}" type="slidenum">
              <a:rPr lang="sk-SK" altLang="sk-SK" sz="1200" smtClean="0"/>
              <a:pPr/>
              <a:t>1</a:t>
            </a:fld>
            <a:endParaRPr lang="sk-SK" altLang="sk-SK"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10612"/>
            <a:ext cx="25733931" cy="14913657"/>
          </a:xfrm>
        </p:spPr>
        <p:txBody>
          <a:bodyPr anchor="b"/>
          <a:lstStyle>
            <a:lvl1pPr algn="ctr">
              <a:defRPr sz="19865"/>
            </a:lvl1pPr>
          </a:lstStyle>
          <a:p>
            <a:r>
              <a:rPr lang="sk-SK"/>
              <a:t>Kliknutím upravte štýl predlohy nadpisu</a:t>
            </a:r>
            <a:endParaRPr lang="en-US" dirty="0"/>
          </a:p>
        </p:txBody>
      </p:sp>
      <p:sp>
        <p:nvSpPr>
          <p:cNvPr id="3" name="Subtitle 2"/>
          <p:cNvSpPr>
            <a:spLocks noGrp="1"/>
          </p:cNvSpPr>
          <p:nvPr>
            <p:ph type="subTitle" idx="1"/>
          </p:nvPr>
        </p:nvSpPr>
        <p:spPr>
          <a:xfrm>
            <a:off x="3784402" y="22499397"/>
            <a:ext cx="22706410" cy="10342380"/>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CD216E01-7682-4516-8C86-5F15CBA29A8E}" type="datetimeFigureOut">
              <a:rPr lang="sk-SK" smtClean="0"/>
              <a:t>28. 5. 2026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3687106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CD216E01-7682-4516-8C86-5F15CBA29A8E}" type="datetimeFigureOut">
              <a:rPr lang="sk-SK" smtClean="0"/>
              <a:t>28. 5. 2026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1713423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80679"/>
            <a:ext cx="6528093" cy="36302462"/>
          </a:xfrm>
        </p:spPr>
        <p:txBody>
          <a:bodyPr vert="eaVert"/>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2081423" y="2280679"/>
            <a:ext cx="19205838" cy="36302462"/>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CD216E01-7682-4516-8C86-5F15CBA29A8E}" type="datetimeFigureOut">
              <a:rPr lang="sk-SK" smtClean="0"/>
              <a:t>28. 5. 2026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4213442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CD216E01-7682-4516-8C86-5F15CBA29A8E}" type="datetimeFigureOut">
              <a:rPr lang="sk-SK" smtClean="0"/>
              <a:t>28. 5. 2026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311102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9539"/>
            <a:ext cx="26112371" cy="17819041"/>
          </a:xfrm>
        </p:spPr>
        <p:txBody>
          <a:bodyPr anchor="b"/>
          <a:lstStyle>
            <a:lvl1pPr>
              <a:defRPr sz="19865"/>
            </a:lvl1pPr>
          </a:lstStyle>
          <a:p>
            <a:r>
              <a:rPr lang="sk-SK"/>
              <a:t>Kliknutím upravte štýl predlohy nadpisu</a:t>
            </a:r>
            <a:endParaRPr lang="en-US" dirty="0"/>
          </a:p>
        </p:txBody>
      </p:sp>
      <p:sp>
        <p:nvSpPr>
          <p:cNvPr id="3" name="Text Placeholder 2"/>
          <p:cNvSpPr>
            <a:spLocks noGrp="1"/>
          </p:cNvSpPr>
          <p:nvPr>
            <p:ph type="body" idx="1"/>
          </p:nvPr>
        </p:nvSpPr>
        <p:spPr>
          <a:xfrm>
            <a:off x="2065654" y="28667155"/>
            <a:ext cx="26112371" cy="9370613"/>
          </a:xfrm>
        </p:spPr>
        <p:txBody>
          <a:bodyPr/>
          <a:lstStyle>
            <a:lvl1pPr marL="0" indent="0">
              <a:buNone/>
              <a:defRPr sz="7946">
                <a:solidFill>
                  <a:schemeClr val="tx1">
                    <a:tint val="82000"/>
                  </a:schemeClr>
                </a:solidFill>
              </a:defRPr>
            </a:lvl1pPr>
            <a:lvl2pPr marL="1513743" indent="0">
              <a:buNone/>
              <a:defRPr sz="6622">
                <a:solidFill>
                  <a:schemeClr val="tx1">
                    <a:tint val="82000"/>
                  </a:schemeClr>
                </a:solidFill>
              </a:defRPr>
            </a:lvl2pPr>
            <a:lvl3pPr marL="3027487" indent="0">
              <a:buNone/>
              <a:defRPr sz="5960">
                <a:solidFill>
                  <a:schemeClr val="tx1">
                    <a:tint val="82000"/>
                  </a:schemeClr>
                </a:solidFill>
              </a:defRPr>
            </a:lvl3pPr>
            <a:lvl4pPr marL="4541230" indent="0">
              <a:buNone/>
              <a:defRPr sz="5297">
                <a:solidFill>
                  <a:schemeClr val="tx1">
                    <a:tint val="82000"/>
                  </a:schemeClr>
                </a:solidFill>
              </a:defRPr>
            </a:lvl4pPr>
            <a:lvl5pPr marL="6054974" indent="0">
              <a:buNone/>
              <a:defRPr sz="5297">
                <a:solidFill>
                  <a:schemeClr val="tx1">
                    <a:tint val="82000"/>
                  </a:schemeClr>
                </a:solidFill>
              </a:defRPr>
            </a:lvl5pPr>
            <a:lvl6pPr marL="7568717" indent="0">
              <a:buNone/>
              <a:defRPr sz="5297">
                <a:solidFill>
                  <a:schemeClr val="tx1">
                    <a:tint val="82000"/>
                  </a:schemeClr>
                </a:solidFill>
              </a:defRPr>
            </a:lvl6pPr>
            <a:lvl7pPr marL="9082461" indent="0">
              <a:buNone/>
              <a:defRPr sz="5297">
                <a:solidFill>
                  <a:schemeClr val="tx1">
                    <a:tint val="82000"/>
                  </a:schemeClr>
                </a:solidFill>
              </a:defRPr>
            </a:lvl7pPr>
            <a:lvl8pPr marL="10596204" indent="0">
              <a:buNone/>
              <a:defRPr sz="5297">
                <a:solidFill>
                  <a:schemeClr val="tx1">
                    <a:tint val="82000"/>
                  </a:schemeClr>
                </a:solidFill>
              </a:defRPr>
            </a:lvl8pPr>
            <a:lvl9pPr marL="12109948" indent="0">
              <a:buNone/>
              <a:defRPr sz="5297">
                <a:solidFill>
                  <a:schemeClr val="tx1">
                    <a:tint val="82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CD216E01-7682-4516-8C86-5F15CBA29A8E}" type="datetimeFigureOut">
              <a:rPr lang="sk-SK" smtClean="0"/>
              <a:t>28. 5. 2026</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1771999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2081421" y="11403395"/>
            <a:ext cx="12866966" cy="27179746"/>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15326826" y="11403395"/>
            <a:ext cx="12866966" cy="27179746"/>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CD216E01-7682-4516-8C86-5F15CBA29A8E}" type="datetimeFigureOut">
              <a:rPr lang="sk-SK" smtClean="0"/>
              <a:t>28. 5. 2026</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308731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2085364" y="2280688"/>
            <a:ext cx="26112371" cy="8279859"/>
          </a:xfrm>
        </p:spPr>
        <p:txBody>
          <a:bodyPr/>
          <a:lstStyle/>
          <a:p>
            <a:r>
              <a:rPr lang="sk-SK"/>
              <a:t>Kliknutím upravte štýl predlohy nadpisu</a:t>
            </a:r>
            <a:endParaRPr lang="en-US" dirty="0"/>
          </a:p>
        </p:txBody>
      </p:sp>
      <p:sp>
        <p:nvSpPr>
          <p:cNvPr id="3" name="Text Placeholder 2"/>
          <p:cNvSpPr>
            <a:spLocks noGrp="1"/>
          </p:cNvSpPr>
          <p:nvPr>
            <p:ph type="body" idx="1"/>
          </p:nvPr>
        </p:nvSpPr>
        <p:spPr>
          <a:xfrm>
            <a:off x="2085368" y="10501042"/>
            <a:ext cx="12807832" cy="5146398"/>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sk-SK"/>
              <a:t>Kliknite sem a upravte štýly predlohy textu</a:t>
            </a:r>
          </a:p>
        </p:txBody>
      </p:sp>
      <p:sp>
        <p:nvSpPr>
          <p:cNvPr id="4" name="Content Placeholder 3"/>
          <p:cNvSpPr>
            <a:spLocks noGrp="1"/>
          </p:cNvSpPr>
          <p:nvPr>
            <p:ph sz="half" idx="2"/>
          </p:nvPr>
        </p:nvSpPr>
        <p:spPr>
          <a:xfrm>
            <a:off x="2085368" y="15647441"/>
            <a:ext cx="12807832" cy="2301502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15326828" y="10501042"/>
            <a:ext cx="12870909" cy="5146398"/>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sk-SK"/>
              <a:t>Kliknite sem a upravte štýly predlohy textu</a:t>
            </a:r>
          </a:p>
        </p:txBody>
      </p:sp>
      <p:sp>
        <p:nvSpPr>
          <p:cNvPr id="6" name="Content Placeholder 5"/>
          <p:cNvSpPr>
            <a:spLocks noGrp="1"/>
          </p:cNvSpPr>
          <p:nvPr>
            <p:ph sz="quarter" idx="4"/>
          </p:nvPr>
        </p:nvSpPr>
        <p:spPr>
          <a:xfrm>
            <a:off x="15326828" y="15647441"/>
            <a:ext cx="12870909" cy="2301502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CD216E01-7682-4516-8C86-5F15CBA29A8E}" type="datetimeFigureOut">
              <a:rPr lang="sk-SK" smtClean="0"/>
              <a:t>28. 5. 2026</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3184569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CD216E01-7682-4516-8C86-5F15CBA29A8E}" type="datetimeFigureOut">
              <a:rPr lang="sk-SK" smtClean="0"/>
              <a:t>28. 5. 2026</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93470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16E01-7682-4516-8C86-5F15CBA29A8E}" type="datetimeFigureOut">
              <a:rPr lang="sk-SK" smtClean="0"/>
              <a:t>28. 5. 2026</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3888779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5807"/>
            <a:ext cx="9764544" cy="9995323"/>
          </a:xfrm>
        </p:spPr>
        <p:txBody>
          <a:bodyPr anchor="b"/>
          <a:lstStyle>
            <a:lvl1pPr>
              <a:defRPr sz="10595"/>
            </a:lvl1pPr>
          </a:lstStyle>
          <a:p>
            <a:r>
              <a:rPr lang="sk-SK"/>
              <a:t>Kliknutím upravte štýl predlohy nadpisu</a:t>
            </a:r>
            <a:endParaRPr lang="en-US" dirty="0"/>
          </a:p>
        </p:txBody>
      </p:sp>
      <p:sp>
        <p:nvSpPr>
          <p:cNvPr id="3" name="Content Placeholder 2"/>
          <p:cNvSpPr>
            <a:spLocks noGrp="1"/>
          </p:cNvSpPr>
          <p:nvPr>
            <p:ph idx="1"/>
          </p:nvPr>
        </p:nvSpPr>
        <p:spPr>
          <a:xfrm>
            <a:off x="12870909" y="6167758"/>
            <a:ext cx="15326827" cy="30442106"/>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2085364" y="12851130"/>
            <a:ext cx="9764544" cy="23808308"/>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CD216E01-7682-4516-8C86-5F15CBA29A8E}" type="datetimeFigureOut">
              <a:rPr lang="sk-SK" smtClean="0"/>
              <a:t>28. 5. 2026</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2078508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5807"/>
            <a:ext cx="9764544" cy="9995323"/>
          </a:xfrm>
        </p:spPr>
        <p:txBody>
          <a:bodyPr anchor="b"/>
          <a:lstStyle>
            <a:lvl1pPr>
              <a:defRPr sz="10595"/>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12870909" y="6167758"/>
            <a:ext cx="15326827" cy="30442106"/>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sk-SK"/>
              <a:t>Kliknutím na ikonu pridáte obrázok</a:t>
            </a:r>
            <a:endParaRPr lang="en-US" dirty="0"/>
          </a:p>
        </p:txBody>
      </p:sp>
      <p:sp>
        <p:nvSpPr>
          <p:cNvPr id="4" name="Text Placeholder 3"/>
          <p:cNvSpPr>
            <a:spLocks noGrp="1"/>
          </p:cNvSpPr>
          <p:nvPr>
            <p:ph type="body" sz="half" idx="2"/>
          </p:nvPr>
        </p:nvSpPr>
        <p:spPr>
          <a:xfrm>
            <a:off x="2085364" y="12851130"/>
            <a:ext cx="9764544" cy="23808308"/>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CD216E01-7682-4516-8C86-5F15CBA29A8E}" type="datetimeFigureOut">
              <a:rPr lang="sk-SK" smtClean="0"/>
              <a:t>28. 5. 2026</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20684DA8-4BFC-4040-AC9E-8AD19BD0F054}" type="slidenum">
              <a:rPr lang="sk-SK" smtClean="0"/>
              <a:t>‹#›</a:t>
            </a:fld>
            <a:endParaRPr lang="sk-SK"/>
          </a:p>
        </p:txBody>
      </p:sp>
    </p:spTree>
    <p:extLst>
      <p:ext uri="{BB962C8B-B14F-4D97-AF65-F5344CB8AC3E}">
        <p14:creationId xmlns:p14="http://schemas.microsoft.com/office/powerpoint/2010/main" val="2765865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80688"/>
            <a:ext cx="26112371" cy="8279859"/>
          </a:xfrm>
          <a:prstGeom prst="rect">
            <a:avLst/>
          </a:prstGeom>
        </p:spPr>
        <p:txBody>
          <a:bodyPr vert="horz" lIns="91440" tIns="45720" rIns="91440" bIns="45720" rtlCol="0" anchor="ctr">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2081421" y="11403395"/>
            <a:ext cx="26112371" cy="27179746"/>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2081421" y="39703655"/>
            <a:ext cx="6811923" cy="2280679"/>
          </a:xfrm>
          <a:prstGeom prst="rect">
            <a:avLst/>
          </a:prstGeom>
        </p:spPr>
        <p:txBody>
          <a:bodyPr vert="horz" lIns="91440" tIns="45720" rIns="91440" bIns="45720" rtlCol="0" anchor="ctr"/>
          <a:lstStyle>
            <a:lvl1pPr algn="l">
              <a:defRPr sz="3973">
                <a:solidFill>
                  <a:schemeClr val="tx1">
                    <a:tint val="82000"/>
                  </a:schemeClr>
                </a:solidFill>
              </a:defRPr>
            </a:lvl1pPr>
          </a:lstStyle>
          <a:p>
            <a:fld id="{CD216E01-7682-4516-8C86-5F15CBA29A8E}" type="datetimeFigureOut">
              <a:rPr lang="sk-SK" smtClean="0"/>
              <a:t>28. 5. 2026</a:t>
            </a:fld>
            <a:endParaRPr lang="sk-SK"/>
          </a:p>
        </p:txBody>
      </p:sp>
      <p:sp>
        <p:nvSpPr>
          <p:cNvPr id="5" name="Footer Placeholder 4"/>
          <p:cNvSpPr>
            <a:spLocks noGrp="1"/>
          </p:cNvSpPr>
          <p:nvPr>
            <p:ph type="ftr" sz="quarter" idx="3"/>
          </p:nvPr>
        </p:nvSpPr>
        <p:spPr>
          <a:xfrm>
            <a:off x="10028665" y="39703655"/>
            <a:ext cx="10217884" cy="2280679"/>
          </a:xfrm>
          <a:prstGeom prst="rect">
            <a:avLst/>
          </a:prstGeom>
        </p:spPr>
        <p:txBody>
          <a:bodyPr vert="horz" lIns="91440" tIns="45720" rIns="91440" bIns="45720" rtlCol="0" anchor="ctr"/>
          <a:lstStyle>
            <a:lvl1pPr algn="ctr">
              <a:defRPr sz="3973">
                <a:solidFill>
                  <a:schemeClr val="tx1">
                    <a:tint val="82000"/>
                  </a:schemeClr>
                </a:solidFill>
              </a:defRPr>
            </a:lvl1pPr>
          </a:lstStyle>
          <a:p>
            <a:endParaRPr lang="sk-SK"/>
          </a:p>
        </p:txBody>
      </p:sp>
      <p:sp>
        <p:nvSpPr>
          <p:cNvPr id="6" name="Slide Number Placeholder 5"/>
          <p:cNvSpPr>
            <a:spLocks noGrp="1"/>
          </p:cNvSpPr>
          <p:nvPr>
            <p:ph type="sldNum" sz="quarter" idx="4"/>
          </p:nvPr>
        </p:nvSpPr>
        <p:spPr>
          <a:xfrm>
            <a:off x="21381869" y="39703655"/>
            <a:ext cx="6811923" cy="2280679"/>
          </a:xfrm>
          <a:prstGeom prst="rect">
            <a:avLst/>
          </a:prstGeom>
        </p:spPr>
        <p:txBody>
          <a:bodyPr vert="horz" lIns="91440" tIns="45720" rIns="91440" bIns="45720" rtlCol="0" anchor="ctr"/>
          <a:lstStyle>
            <a:lvl1pPr algn="r">
              <a:defRPr sz="3973">
                <a:solidFill>
                  <a:schemeClr val="tx1">
                    <a:tint val="82000"/>
                  </a:schemeClr>
                </a:solidFill>
              </a:defRPr>
            </a:lvl1pPr>
          </a:lstStyle>
          <a:p>
            <a:fld id="{20684DA8-4BFC-4040-AC9E-8AD19BD0F054}" type="slidenum">
              <a:rPr lang="sk-SK" smtClean="0"/>
              <a:t>‹#›</a:t>
            </a:fld>
            <a:endParaRPr lang="sk-SK"/>
          </a:p>
        </p:txBody>
      </p:sp>
    </p:spTree>
    <p:extLst>
      <p:ext uri="{BB962C8B-B14F-4D97-AF65-F5344CB8AC3E}">
        <p14:creationId xmlns:p14="http://schemas.microsoft.com/office/powerpoint/2010/main" val="34760343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image" Target="../media/image1.png"/><Relationship Id="rId21" Type="http://schemas.openxmlformats.org/officeDocument/2006/relationships/image" Target="../media/image17.png"/><Relationship Id="rId7" Type="http://schemas.openxmlformats.org/officeDocument/2006/relationships/image" Target="../media/image5.tiff"/><Relationship Id="rId12" Type="http://schemas.openxmlformats.org/officeDocument/2006/relationships/image" Target="../media/image8.png"/><Relationship Id="rId17" Type="http://schemas.openxmlformats.org/officeDocument/2006/relationships/image" Target="../media/image13.jpe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2.wdp"/><Relationship Id="rId5" Type="http://schemas.openxmlformats.org/officeDocument/2006/relationships/image" Target="../media/image3.jpeg"/><Relationship Id="rId15" Type="http://schemas.openxmlformats.org/officeDocument/2006/relationships/image" Target="../media/image11.png"/><Relationship Id="rId23" Type="http://schemas.openxmlformats.org/officeDocument/2006/relationships/image" Target="../media/image19.jpg"/><Relationship Id="rId10" Type="http://schemas.openxmlformats.org/officeDocument/2006/relationships/image" Target="../media/image7.png"/><Relationship Id="rId19" Type="http://schemas.openxmlformats.org/officeDocument/2006/relationships/image" Target="../media/image15.png"/><Relationship Id="rId4" Type="http://schemas.openxmlformats.org/officeDocument/2006/relationships/image" Target="../media/image2.jpeg"/><Relationship Id="rId9" Type="http://schemas.microsoft.com/office/2007/relationships/hdphoto" Target="../media/hdphoto1.wdp"/><Relationship Id="rId14" Type="http://schemas.openxmlformats.org/officeDocument/2006/relationships/image" Target="../media/image10.png"/><Relationship Id="rId22"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extLst>
              <a:ext uri="{FF2B5EF4-FFF2-40B4-BE49-F238E27FC236}">
                <a16:creationId xmlns:a16="http://schemas.microsoft.com/office/drawing/2014/main" id="{86A71AF2-092B-6276-E299-9482CE9BC976}"/>
              </a:ext>
            </a:extLst>
          </p:cNvPr>
          <p:cNvSpPr txBox="1">
            <a:spLocks noChangeArrowheads="1"/>
          </p:cNvSpPr>
          <p:nvPr/>
        </p:nvSpPr>
        <p:spPr bwMode="auto">
          <a:xfrm>
            <a:off x="553724" y="3063604"/>
            <a:ext cx="29234064" cy="492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5" tIns="45722" rIns="91445" bIns="45722">
            <a:spAutoFit/>
          </a:bodyPr>
          <a:lstStyle>
            <a:lvl1pPr>
              <a:defRPr sz="2500">
                <a:solidFill>
                  <a:schemeClr val="tx1"/>
                </a:solidFill>
                <a:latin typeface="Times New Roman" panose="02020603050405020304" pitchFamily="18" charset="0"/>
              </a:defRPr>
            </a:lvl1pPr>
            <a:lvl2pPr marL="742950" indent="-285750">
              <a:defRPr sz="2500">
                <a:solidFill>
                  <a:schemeClr val="tx1"/>
                </a:solidFill>
                <a:latin typeface="Times New Roman" panose="02020603050405020304" pitchFamily="18" charset="0"/>
              </a:defRPr>
            </a:lvl2pPr>
            <a:lvl3pPr marL="1143000" indent="-228600">
              <a:defRPr sz="2500">
                <a:solidFill>
                  <a:schemeClr val="tx1"/>
                </a:solidFill>
                <a:latin typeface="Times New Roman" panose="02020603050405020304" pitchFamily="18" charset="0"/>
              </a:defRPr>
            </a:lvl3pPr>
            <a:lvl4pPr marL="1600200" indent="-228600">
              <a:defRPr sz="2500">
                <a:solidFill>
                  <a:schemeClr val="tx1"/>
                </a:solidFill>
                <a:latin typeface="Times New Roman" panose="02020603050405020304" pitchFamily="18" charset="0"/>
              </a:defRPr>
            </a:lvl4pPr>
            <a:lvl5pPr marL="2057400" indent="-228600">
              <a:defRPr sz="25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5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5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5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500">
                <a:solidFill>
                  <a:schemeClr val="tx1"/>
                </a:solidFill>
                <a:latin typeface="Times New Roman" panose="02020603050405020304" pitchFamily="18" charset="0"/>
              </a:defRPr>
            </a:lvl9pPr>
          </a:lstStyle>
          <a:p>
            <a:pPr algn="ctr"/>
            <a:r>
              <a:rPr lang="sk-SK" sz="2600" dirty="0" smtClean="0">
                <a:latin typeface="Arial" panose="020B0604020202020204" pitchFamily="34" charset="0"/>
                <a:cs typeface="Arial" panose="020B0604020202020204" pitchFamily="34" charset="0"/>
              </a:rPr>
              <a:t>Michal Gallay</a:t>
            </a:r>
            <a:r>
              <a:rPr lang="sk-SK" sz="2600" baseline="30000" dirty="0">
                <a:latin typeface="Arial" panose="020B0604020202020204" pitchFamily="34" charset="0"/>
                <a:cs typeface="Arial" panose="020B0604020202020204" pitchFamily="34" charset="0"/>
              </a:rPr>
              <a:t>1</a:t>
            </a:r>
            <a:r>
              <a:rPr lang="sk-SK" sz="2600" baseline="30000" dirty="0" smtClean="0">
                <a:latin typeface="Arial" panose="020B0604020202020204" pitchFamily="34" charset="0"/>
                <a:cs typeface="Arial" panose="020B0604020202020204" pitchFamily="34" charset="0"/>
              </a:rPr>
              <a:t>*</a:t>
            </a:r>
            <a:r>
              <a:rPr lang="sk-SK" sz="2600" dirty="0" smtClean="0">
                <a:latin typeface="Arial" panose="020B0604020202020204" pitchFamily="34" charset="0"/>
                <a:cs typeface="Arial" panose="020B0604020202020204" pitchFamily="34" charset="0"/>
              </a:rPr>
              <a:t>, </a:t>
            </a:r>
            <a:r>
              <a:rPr lang="sk-SK" sz="2600" dirty="0">
                <a:latin typeface="Arial" panose="020B0604020202020204" pitchFamily="34" charset="0"/>
                <a:cs typeface="Arial" panose="020B0604020202020204" pitchFamily="34" charset="0"/>
              </a:rPr>
              <a:t>Ján </a:t>
            </a:r>
            <a:r>
              <a:rPr lang="sk-SK" sz="2600" dirty="0" smtClean="0">
                <a:latin typeface="Arial" panose="020B0604020202020204" pitchFamily="34" charset="0"/>
                <a:cs typeface="Arial" panose="020B0604020202020204" pitchFamily="34" charset="0"/>
              </a:rPr>
              <a:t>Kaňuk</a:t>
            </a:r>
            <a:r>
              <a:rPr lang="sk-SK" sz="2600" baseline="30000" dirty="0" smtClean="0">
                <a:latin typeface="Arial" panose="020B0604020202020204" pitchFamily="34" charset="0"/>
                <a:cs typeface="Arial" panose="020B0604020202020204" pitchFamily="34" charset="0"/>
              </a:rPr>
              <a:t>2</a:t>
            </a:r>
            <a:r>
              <a:rPr lang="sk-SK" sz="2600" dirty="0" smtClean="0">
                <a:latin typeface="Arial" panose="020B0604020202020204" pitchFamily="34" charset="0"/>
                <a:cs typeface="Arial" panose="020B0604020202020204" pitchFamily="34" charset="0"/>
              </a:rPr>
              <a:t>, </a:t>
            </a:r>
            <a:r>
              <a:rPr lang="sk-SK" sz="2600" dirty="0">
                <a:latin typeface="Arial" panose="020B0604020202020204" pitchFamily="34" charset="0"/>
                <a:cs typeface="Arial" panose="020B0604020202020204" pitchFamily="34" charset="0"/>
              </a:rPr>
              <a:t>Ján </a:t>
            </a:r>
            <a:r>
              <a:rPr lang="sk-SK" sz="2600" dirty="0" smtClean="0">
                <a:latin typeface="Arial" panose="020B0604020202020204" pitchFamily="34" charset="0"/>
                <a:cs typeface="Arial" panose="020B0604020202020204" pitchFamily="34" charset="0"/>
              </a:rPr>
              <a:t>Šašak</a:t>
            </a:r>
            <a:r>
              <a:rPr lang="sk-SK" sz="2600" baseline="30000" dirty="0">
                <a:latin typeface="Arial" panose="020B0604020202020204" pitchFamily="34" charset="0"/>
                <a:cs typeface="Arial" panose="020B0604020202020204" pitchFamily="34" charset="0"/>
              </a:rPr>
              <a:t>1</a:t>
            </a:r>
            <a:r>
              <a:rPr lang="sk-SK" sz="2600" dirty="0" smtClean="0">
                <a:latin typeface="Arial" panose="020B0604020202020204" pitchFamily="34" charset="0"/>
                <a:cs typeface="Arial" panose="020B0604020202020204" pitchFamily="34" charset="0"/>
              </a:rPr>
              <a:t>, </a:t>
            </a:r>
            <a:r>
              <a:rPr lang="sk-SK" sz="2600" dirty="0">
                <a:latin typeface="Arial" panose="020B0604020202020204" pitchFamily="34" charset="0"/>
                <a:cs typeface="Arial" panose="020B0604020202020204" pitchFamily="34" charset="0"/>
              </a:rPr>
              <a:t>Katarína </a:t>
            </a:r>
            <a:r>
              <a:rPr lang="sk-SK" sz="2600" dirty="0" smtClean="0">
                <a:latin typeface="Arial" panose="020B0604020202020204" pitchFamily="34" charset="0"/>
                <a:cs typeface="Arial" panose="020B0604020202020204" pitchFamily="34" charset="0"/>
              </a:rPr>
              <a:t>Onačillová</a:t>
            </a:r>
            <a:r>
              <a:rPr lang="sk-SK" sz="2600" baseline="30000" dirty="0">
                <a:latin typeface="Arial" panose="020B0604020202020204" pitchFamily="34" charset="0"/>
                <a:cs typeface="Arial" panose="020B0604020202020204" pitchFamily="34" charset="0"/>
              </a:rPr>
              <a:t>1</a:t>
            </a:r>
            <a:r>
              <a:rPr lang="sk-SK" sz="2600" dirty="0" smtClean="0">
                <a:latin typeface="Arial" panose="020B0604020202020204" pitchFamily="34" charset="0"/>
                <a:cs typeface="Arial" panose="020B0604020202020204" pitchFamily="34" charset="0"/>
              </a:rPr>
              <a:t>, </a:t>
            </a:r>
            <a:r>
              <a:rPr lang="sk-SK" sz="2600" dirty="0">
                <a:latin typeface="Arial" panose="020B0604020202020204" pitchFamily="34" charset="0"/>
                <a:cs typeface="Arial" panose="020B0604020202020204" pitchFamily="34" charset="0"/>
              </a:rPr>
              <a:t>Petra </a:t>
            </a:r>
            <a:r>
              <a:rPr lang="sk-SK" sz="2600" dirty="0" smtClean="0">
                <a:latin typeface="Arial" panose="020B0604020202020204" pitchFamily="34" charset="0"/>
                <a:cs typeface="Arial" panose="020B0604020202020204" pitchFamily="34" charset="0"/>
              </a:rPr>
              <a:t>Dávidová</a:t>
            </a:r>
            <a:r>
              <a:rPr lang="sk-SK" sz="2600" baseline="30000" dirty="0">
                <a:latin typeface="Arial" panose="020B0604020202020204" pitchFamily="34" charset="0"/>
                <a:cs typeface="Arial" panose="020B0604020202020204" pitchFamily="34" charset="0"/>
              </a:rPr>
              <a:t>1</a:t>
            </a:r>
            <a:r>
              <a:rPr lang="sk-SK" sz="2600" dirty="0" smtClean="0">
                <a:latin typeface="Arial" panose="020B0604020202020204" pitchFamily="34" charset="0"/>
                <a:cs typeface="Arial" panose="020B0604020202020204" pitchFamily="34" charset="0"/>
              </a:rPr>
              <a:t>, </a:t>
            </a:r>
            <a:r>
              <a:rPr lang="sk-SK" sz="2600" dirty="0" err="1">
                <a:latin typeface="Arial" panose="020B0604020202020204" pitchFamily="34" charset="0"/>
                <a:cs typeface="Arial" panose="020B0604020202020204" pitchFamily="34" charset="0"/>
              </a:rPr>
              <a:t>Maria</a:t>
            </a:r>
            <a:r>
              <a:rPr lang="sk-SK" sz="2600" dirty="0">
                <a:latin typeface="Arial" panose="020B0604020202020204" pitchFamily="34" charset="0"/>
                <a:cs typeface="Arial" panose="020B0604020202020204" pitchFamily="34" charset="0"/>
              </a:rPr>
              <a:t> </a:t>
            </a:r>
            <a:r>
              <a:rPr lang="sk-SK" sz="2600" dirty="0" err="1">
                <a:latin typeface="Arial" panose="020B0604020202020204" pitchFamily="34" charset="0"/>
                <a:cs typeface="Arial" panose="020B0604020202020204" pitchFamily="34" charset="0"/>
              </a:rPr>
              <a:t>Teresa</a:t>
            </a:r>
            <a:r>
              <a:rPr lang="sk-SK" sz="2600" dirty="0">
                <a:latin typeface="Arial" panose="020B0604020202020204" pitchFamily="34" charset="0"/>
                <a:cs typeface="Arial" panose="020B0604020202020204" pitchFamily="34" charset="0"/>
              </a:rPr>
              <a:t> Melis</a:t>
            </a:r>
            <a:r>
              <a:rPr lang="sk-SK" sz="2600" baseline="30000" dirty="0">
                <a:latin typeface="Arial" panose="020B0604020202020204" pitchFamily="34" charset="0"/>
                <a:cs typeface="Arial" panose="020B0604020202020204" pitchFamily="34" charset="0"/>
              </a:rPr>
              <a:t>3</a:t>
            </a:r>
            <a:r>
              <a:rPr lang="sk-SK" sz="2600" dirty="0">
                <a:latin typeface="Arial" panose="020B0604020202020204" pitchFamily="34" charset="0"/>
                <a:cs typeface="Arial" panose="020B0604020202020204" pitchFamily="34" charset="0"/>
              </a:rPr>
              <a:t>, </a:t>
            </a:r>
            <a:r>
              <a:rPr lang="sk-SK" sz="2600" dirty="0" err="1">
                <a:latin typeface="Arial" panose="020B0604020202020204" pitchFamily="34" charset="0"/>
                <a:cs typeface="Arial" panose="020B0604020202020204" pitchFamily="34" charset="0"/>
              </a:rPr>
              <a:t>Massimo</a:t>
            </a:r>
            <a:r>
              <a:rPr lang="sk-SK" sz="2600" dirty="0">
                <a:latin typeface="Arial" panose="020B0604020202020204" pitchFamily="34" charset="0"/>
                <a:cs typeface="Arial" panose="020B0604020202020204" pitchFamily="34" charset="0"/>
              </a:rPr>
              <a:t> Musacchio</a:t>
            </a:r>
            <a:r>
              <a:rPr lang="sk-SK" sz="2600" baseline="30000" dirty="0">
                <a:latin typeface="Arial" panose="020B0604020202020204" pitchFamily="34" charset="0"/>
                <a:cs typeface="Arial" panose="020B0604020202020204" pitchFamily="34" charset="0"/>
              </a:rPr>
              <a:t>4</a:t>
            </a:r>
            <a:r>
              <a:rPr lang="sk-SK" sz="2600" dirty="0">
                <a:latin typeface="Arial" panose="020B0604020202020204" pitchFamily="34" charset="0"/>
                <a:cs typeface="Arial" panose="020B0604020202020204" pitchFamily="34" charset="0"/>
              </a:rPr>
              <a:t>, </a:t>
            </a:r>
            <a:r>
              <a:rPr lang="sk-SK" sz="2600" dirty="0" err="1">
                <a:latin typeface="Arial" panose="020B0604020202020204" pitchFamily="34" charset="0"/>
                <a:cs typeface="Arial" panose="020B0604020202020204" pitchFamily="34" charset="0"/>
              </a:rPr>
              <a:t>Marco</a:t>
            </a:r>
            <a:r>
              <a:rPr lang="sk-SK" sz="2600" dirty="0">
                <a:latin typeface="Arial" panose="020B0604020202020204" pitchFamily="34" charset="0"/>
                <a:cs typeface="Arial" panose="020B0604020202020204" pitchFamily="34" charset="0"/>
              </a:rPr>
              <a:t> </a:t>
            </a:r>
            <a:r>
              <a:rPr lang="sk-SK" sz="2600" dirty="0" smtClean="0">
                <a:latin typeface="Arial" panose="020B0604020202020204" pitchFamily="34" charset="0"/>
                <a:cs typeface="Arial" panose="020B0604020202020204" pitchFamily="34" charset="0"/>
              </a:rPr>
              <a:t>Casu</a:t>
            </a:r>
            <a:r>
              <a:rPr lang="sk-SK" sz="2600" baseline="30000" dirty="0" smtClean="0">
                <a:latin typeface="Arial" panose="020B0604020202020204" pitchFamily="34" charset="0"/>
                <a:cs typeface="Arial" panose="020B0604020202020204" pitchFamily="34" charset="0"/>
              </a:rPr>
              <a:t>5</a:t>
            </a:r>
            <a:r>
              <a:rPr lang="sk-SK" sz="2600" dirty="0">
                <a:latin typeface="Arial" panose="020B0604020202020204" pitchFamily="34" charset="0"/>
                <a:cs typeface="Arial" panose="020B0604020202020204" pitchFamily="34" charset="0"/>
              </a:rPr>
              <a:t>, </a:t>
            </a:r>
            <a:r>
              <a:rPr lang="sk-SK" sz="2600" dirty="0" err="1">
                <a:latin typeface="Arial" panose="020B0604020202020204" pitchFamily="34" charset="0"/>
                <a:cs typeface="Arial" panose="020B0604020202020204" pitchFamily="34" charset="0"/>
              </a:rPr>
              <a:t>Ilaria</a:t>
            </a:r>
            <a:r>
              <a:rPr lang="sk-SK" sz="2600" dirty="0">
                <a:latin typeface="Arial" panose="020B0604020202020204" pitchFamily="34" charset="0"/>
                <a:cs typeface="Arial" panose="020B0604020202020204" pitchFamily="34" charset="0"/>
              </a:rPr>
              <a:t> Nobile</a:t>
            </a:r>
            <a:r>
              <a:rPr lang="sk-SK" sz="2600" baseline="30000" dirty="0">
                <a:latin typeface="Arial" panose="020B0604020202020204" pitchFamily="34" charset="0"/>
                <a:cs typeface="Arial" panose="020B0604020202020204" pitchFamily="34" charset="0"/>
              </a:rPr>
              <a:t>3</a:t>
            </a:r>
            <a:r>
              <a:rPr lang="sk-SK" sz="2600" dirty="0">
                <a:latin typeface="Arial" panose="020B0604020202020204" pitchFamily="34" charset="0"/>
                <a:cs typeface="Arial" panose="020B0604020202020204" pitchFamily="34" charset="0"/>
              </a:rPr>
              <a:t>, </a:t>
            </a:r>
            <a:r>
              <a:rPr lang="sk-SK" sz="2600" dirty="0" err="1">
                <a:latin typeface="Arial" panose="020B0604020202020204" pitchFamily="34" charset="0"/>
                <a:cs typeface="Arial" panose="020B0604020202020204" pitchFamily="34" charset="0"/>
              </a:rPr>
              <a:t>Claudia</a:t>
            </a:r>
            <a:r>
              <a:rPr lang="sk-SK" sz="2600" dirty="0">
                <a:latin typeface="Arial" panose="020B0604020202020204" pitchFamily="34" charset="0"/>
                <a:cs typeface="Arial" panose="020B0604020202020204" pitchFamily="34" charset="0"/>
              </a:rPr>
              <a:t> Collu</a:t>
            </a:r>
            <a:r>
              <a:rPr lang="sk-SK" sz="2600" baseline="30000" dirty="0">
                <a:latin typeface="Arial" panose="020B0604020202020204" pitchFamily="34" charset="0"/>
                <a:cs typeface="Arial" panose="020B0604020202020204" pitchFamily="34" charset="0"/>
              </a:rPr>
              <a:t>3,5</a:t>
            </a:r>
            <a:r>
              <a:rPr lang="sk-SK" sz="2600" dirty="0">
                <a:latin typeface="Arial" panose="020B0604020202020204" pitchFamily="34" charset="0"/>
                <a:cs typeface="Arial" panose="020B0604020202020204" pitchFamily="34" charset="0"/>
              </a:rPr>
              <a:t>, </a:t>
            </a:r>
            <a:r>
              <a:rPr lang="sk-SK" sz="2600" dirty="0" err="1">
                <a:latin typeface="Arial" panose="020B0604020202020204" pitchFamily="34" charset="0"/>
                <a:cs typeface="Arial" panose="020B0604020202020204" pitchFamily="34" charset="0"/>
              </a:rPr>
              <a:t>Constantino</a:t>
            </a:r>
            <a:r>
              <a:rPr lang="sk-SK" sz="2600" dirty="0">
                <a:latin typeface="Arial" panose="020B0604020202020204" pitchFamily="34" charset="0"/>
                <a:cs typeface="Arial" panose="020B0604020202020204" pitchFamily="34" charset="0"/>
              </a:rPr>
              <a:t> Nieddu</a:t>
            </a:r>
            <a:r>
              <a:rPr lang="sk-SK" sz="2600" baseline="30000" dirty="0">
                <a:latin typeface="Arial" panose="020B0604020202020204" pitchFamily="34" charset="0"/>
                <a:cs typeface="Arial" panose="020B0604020202020204" pitchFamily="34" charset="0"/>
              </a:rPr>
              <a:t>3</a:t>
            </a:r>
            <a:r>
              <a:rPr lang="sk-SK" sz="2600" dirty="0">
                <a:latin typeface="Arial" panose="020B0604020202020204" pitchFamily="34" charset="0"/>
                <a:cs typeface="Arial" panose="020B0604020202020204" pitchFamily="34" charset="0"/>
              </a:rPr>
              <a:t> </a:t>
            </a:r>
            <a:endParaRPr kumimoji="1" lang="en-GB" altLang="sk-SK" sz="2600" b="1" dirty="0">
              <a:solidFill>
                <a:srgbClr val="3E425D"/>
              </a:solidFill>
              <a:latin typeface="Arial" panose="020B0604020202020204" pitchFamily="34" charset="0"/>
              <a:cs typeface="Arial" panose="020B0604020202020204" pitchFamily="34" charset="0"/>
            </a:endParaRPr>
          </a:p>
        </p:txBody>
      </p:sp>
      <p:sp>
        <p:nvSpPr>
          <p:cNvPr id="4099" name="Text Box 5">
            <a:extLst>
              <a:ext uri="{FF2B5EF4-FFF2-40B4-BE49-F238E27FC236}">
                <a16:creationId xmlns:a16="http://schemas.microsoft.com/office/drawing/2014/main" id="{ABFF45DB-8657-E0F9-7767-7792DA57BCA0}"/>
              </a:ext>
            </a:extLst>
          </p:cNvPr>
          <p:cNvSpPr txBox="1">
            <a:spLocks noChangeArrowheads="1"/>
          </p:cNvSpPr>
          <p:nvPr/>
        </p:nvSpPr>
        <p:spPr bwMode="auto">
          <a:xfrm>
            <a:off x="328556" y="3870194"/>
            <a:ext cx="29694460" cy="215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5" tIns="45722" rIns="91445" bIns="45722">
            <a:spAutoFit/>
          </a:bodyPr>
          <a:lstStyle/>
          <a:p>
            <a:pPr algn="ctr">
              <a:lnSpc>
                <a:spcPct val="90000"/>
              </a:lnSpc>
              <a:spcBef>
                <a:spcPct val="20000"/>
              </a:spcBef>
              <a:buClr>
                <a:schemeClr val="accent1"/>
              </a:buClr>
              <a:buSzPct val="90000"/>
            </a:pPr>
            <a:r>
              <a:rPr lang="sk-SK" altLang="sk-SK" sz="2000" baseline="30000" dirty="0" smtClean="0">
                <a:latin typeface="Calibri" panose="020F0502020204030204" pitchFamily="34" charset="0"/>
                <a:cs typeface="Calibri" panose="020F0502020204030204" pitchFamily="34" charset="0"/>
              </a:rPr>
              <a:t>1</a:t>
            </a:r>
            <a:r>
              <a:rPr lang="en-GB" altLang="sk-SK" sz="2000" dirty="0" smtClean="0">
                <a:latin typeface="Calibri" panose="020F0502020204030204" pitchFamily="34" charset="0"/>
                <a:cs typeface="Calibri" panose="020F0502020204030204" pitchFamily="34" charset="0"/>
              </a:rPr>
              <a:t> </a:t>
            </a:r>
            <a:r>
              <a:rPr lang="en-GB" altLang="sk-SK" sz="2000" dirty="0" err="1" smtClean="0">
                <a:latin typeface="Calibri" panose="020F0502020204030204" pitchFamily="34" charset="0"/>
                <a:cs typeface="Calibri" panose="020F0502020204030204" pitchFamily="34" charset="0"/>
              </a:rPr>
              <a:t>Pavol</a:t>
            </a:r>
            <a:r>
              <a:rPr lang="en-GB" altLang="sk-SK" sz="2000" dirty="0" smtClean="0">
                <a:latin typeface="Calibri" panose="020F0502020204030204" pitchFamily="34" charset="0"/>
                <a:cs typeface="Calibri" panose="020F0502020204030204" pitchFamily="34" charset="0"/>
              </a:rPr>
              <a:t> </a:t>
            </a:r>
            <a:r>
              <a:rPr lang="en-GB" altLang="sk-SK" sz="2000" dirty="0" err="1">
                <a:latin typeface="Calibri" panose="020F0502020204030204" pitchFamily="34" charset="0"/>
                <a:cs typeface="Calibri" panose="020F0502020204030204" pitchFamily="34" charset="0"/>
              </a:rPr>
              <a:t>Jozef</a:t>
            </a:r>
            <a:r>
              <a:rPr lang="en-GB" altLang="sk-SK" sz="2000" dirty="0">
                <a:latin typeface="Calibri" panose="020F0502020204030204" pitchFamily="34" charset="0"/>
                <a:cs typeface="Calibri" panose="020F0502020204030204" pitchFamily="34" charset="0"/>
              </a:rPr>
              <a:t> </a:t>
            </a:r>
            <a:r>
              <a:rPr lang="en-GB" altLang="sk-SK" sz="2000" dirty="0" err="1">
                <a:latin typeface="Calibri" panose="020F0502020204030204" pitchFamily="34" charset="0"/>
                <a:cs typeface="Calibri" panose="020F0502020204030204" pitchFamily="34" charset="0"/>
              </a:rPr>
              <a:t>Šafárik</a:t>
            </a:r>
            <a:r>
              <a:rPr lang="en-GB" altLang="sk-SK" sz="2000" dirty="0">
                <a:latin typeface="Calibri" panose="020F0502020204030204" pitchFamily="34" charset="0"/>
                <a:cs typeface="Calibri" panose="020F0502020204030204" pitchFamily="34" charset="0"/>
              </a:rPr>
              <a:t> </a:t>
            </a:r>
            <a:r>
              <a:rPr lang="en-GB" altLang="sk-SK" sz="2000" dirty="0" smtClean="0">
                <a:latin typeface="Calibri" panose="020F0502020204030204" pitchFamily="34" charset="0"/>
                <a:cs typeface="Calibri" panose="020F0502020204030204" pitchFamily="34" charset="0"/>
              </a:rPr>
              <a:t>University</a:t>
            </a:r>
            <a:r>
              <a:rPr lang="sk-SK" altLang="sk-SK" sz="2000" dirty="0" smtClean="0">
                <a:latin typeface="Calibri" panose="020F0502020204030204" pitchFamily="34" charset="0"/>
                <a:cs typeface="Calibri" panose="020F0502020204030204" pitchFamily="34" charset="0"/>
              </a:rPr>
              <a:t> in</a:t>
            </a:r>
            <a:r>
              <a:rPr lang="en-GB" altLang="sk-SK" sz="2000" dirty="0" smtClean="0">
                <a:latin typeface="Calibri" panose="020F0502020204030204" pitchFamily="34" charset="0"/>
                <a:cs typeface="Calibri" panose="020F0502020204030204" pitchFamily="34" charset="0"/>
              </a:rPr>
              <a:t> </a:t>
            </a:r>
            <a:r>
              <a:rPr lang="en-GB" altLang="sk-SK" sz="2000" dirty="0" err="1">
                <a:latin typeface="Calibri" panose="020F0502020204030204" pitchFamily="34" charset="0"/>
                <a:cs typeface="Calibri" panose="020F0502020204030204" pitchFamily="34" charset="0"/>
              </a:rPr>
              <a:t>Košice</a:t>
            </a:r>
            <a:r>
              <a:rPr lang="en-GB" altLang="sk-SK" sz="2000" dirty="0">
                <a:latin typeface="Calibri" panose="020F0502020204030204" pitchFamily="34" charset="0"/>
                <a:cs typeface="Calibri" panose="020F0502020204030204" pitchFamily="34" charset="0"/>
              </a:rPr>
              <a:t>, Faculty of Science, Institute of </a:t>
            </a:r>
            <a:r>
              <a:rPr lang="en-GB" altLang="sk-SK" sz="2000" dirty="0" smtClean="0">
                <a:latin typeface="Calibri" panose="020F0502020204030204" pitchFamily="34" charset="0"/>
                <a:cs typeface="Calibri" panose="020F0502020204030204" pitchFamily="34" charset="0"/>
              </a:rPr>
              <a:t>Geography</a:t>
            </a:r>
            <a:r>
              <a:rPr lang="sk-SK" altLang="sk-SK" sz="2000" dirty="0" smtClean="0">
                <a:latin typeface="Calibri" panose="020F0502020204030204" pitchFamily="34" charset="0"/>
                <a:cs typeface="Calibri" panose="020F0502020204030204" pitchFamily="34" charset="0"/>
              </a:rPr>
              <a:t>, </a:t>
            </a:r>
            <a:r>
              <a:rPr lang="en-GB" altLang="sk-SK" sz="2000" dirty="0" smtClean="0">
                <a:latin typeface="Calibri" panose="020F0502020204030204" pitchFamily="34" charset="0"/>
                <a:cs typeface="Calibri" panose="020F0502020204030204" pitchFamily="34" charset="0"/>
              </a:rPr>
              <a:t>Slovakia </a:t>
            </a:r>
            <a:r>
              <a:rPr lang="en-GB" altLang="sk-SK" sz="2000" dirty="0">
                <a:latin typeface="Calibri" panose="020F0502020204030204" pitchFamily="34" charset="0"/>
                <a:cs typeface="Calibri" panose="020F0502020204030204" pitchFamily="34" charset="0"/>
              </a:rPr>
              <a:t>(</a:t>
            </a:r>
            <a:r>
              <a:rPr lang="sk-SK" altLang="sk-SK" sz="2000" dirty="0">
                <a:latin typeface="Calibri" panose="020F0502020204030204" pitchFamily="34" charset="0"/>
                <a:cs typeface="Calibri" panose="020F0502020204030204" pitchFamily="34" charset="0"/>
              </a:rPr>
              <a:t> </a:t>
            </a:r>
            <a:r>
              <a:rPr lang="en-GB" altLang="sk-SK" sz="2000" dirty="0">
                <a:latin typeface="Calibri" panose="020F0502020204030204" pitchFamily="34" charset="0"/>
                <a:cs typeface="Calibri" panose="020F0502020204030204" pitchFamily="34" charset="0"/>
              </a:rPr>
              <a:t>michal.gallay@upjs.sk, jan.sasak@upjs.sk, katarina.onacillova@upjs.sk, petra.davidova@student.upjs.sk</a:t>
            </a:r>
            <a:r>
              <a:rPr lang="sk-SK" altLang="sk-SK" sz="2000" dirty="0">
                <a:latin typeface="Calibri" panose="020F0502020204030204" pitchFamily="34" charset="0"/>
                <a:cs typeface="Calibri" panose="020F0502020204030204" pitchFamily="34" charset="0"/>
              </a:rPr>
              <a:t> </a:t>
            </a:r>
            <a:r>
              <a:rPr lang="en-GB" altLang="sk-SK" sz="2000" dirty="0">
                <a:latin typeface="Calibri" panose="020F0502020204030204" pitchFamily="34" charset="0"/>
                <a:cs typeface="Calibri" panose="020F0502020204030204" pitchFamily="34" charset="0"/>
              </a:rPr>
              <a:t>) </a:t>
            </a:r>
            <a:endParaRPr lang="sk-SK" altLang="sk-SK" sz="2000" dirty="0" smtClean="0">
              <a:latin typeface="Calibri" panose="020F0502020204030204" pitchFamily="34" charset="0"/>
              <a:cs typeface="Calibri" panose="020F0502020204030204" pitchFamily="34" charset="0"/>
            </a:endParaRPr>
          </a:p>
          <a:p>
            <a:pPr algn="ctr">
              <a:lnSpc>
                <a:spcPct val="90000"/>
              </a:lnSpc>
              <a:spcBef>
                <a:spcPct val="20000"/>
              </a:spcBef>
              <a:buClr>
                <a:schemeClr val="accent1"/>
              </a:buClr>
              <a:buSzPct val="90000"/>
              <a:buFont typeface="Monotype Sorts" pitchFamily="2" charset="2"/>
              <a:buNone/>
            </a:pPr>
            <a:r>
              <a:rPr lang="sk-SK" altLang="sk-SK" sz="2000" baseline="30000" dirty="0">
                <a:latin typeface="Calibri" panose="020F0502020204030204" pitchFamily="34" charset="0"/>
                <a:cs typeface="Calibri" panose="020F0502020204030204" pitchFamily="34" charset="0"/>
              </a:rPr>
              <a:t>2</a:t>
            </a:r>
            <a:r>
              <a:rPr lang="en-GB" altLang="sk-SK" sz="2000" dirty="0" smtClean="0">
                <a:latin typeface="Calibri" panose="020F0502020204030204" pitchFamily="34" charset="0"/>
                <a:cs typeface="Calibri" panose="020F0502020204030204" pitchFamily="34" charset="0"/>
              </a:rPr>
              <a:t> </a:t>
            </a:r>
            <a:r>
              <a:rPr lang="en-GB" altLang="sk-SK" sz="2000" dirty="0">
                <a:latin typeface="Calibri" panose="020F0502020204030204" pitchFamily="34" charset="0"/>
                <a:cs typeface="Calibri" panose="020F0502020204030204" pitchFamily="34" charset="0"/>
              </a:rPr>
              <a:t>PHOTOMAP, </a:t>
            </a:r>
            <a:r>
              <a:rPr lang="en-GB" altLang="sk-SK" sz="2000" dirty="0" err="1">
                <a:latin typeface="Calibri" panose="020F0502020204030204" pitchFamily="34" charset="0"/>
                <a:cs typeface="Calibri" panose="020F0502020204030204" pitchFamily="34" charset="0"/>
              </a:rPr>
              <a:t>s.r.o</a:t>
            </a:r>
            <a:r>
              <a:rPr lang="en-GB" altLang="sk-SK" sz="2000" dirty="0">
                <a:latin typeface="Calibri" panose="020F0502020204030204" pitchFamily="34" charset="0"/>
                <a:cs typeface="Calibri" panose="020F0502020204030204" pitchFamily="34" charset="0"/>
              </a:rPr>
              <a:t>., </a:t>
            </a:r>
            <a:r>
              <a:rPr lang="en-GB" altLang="sk-SK" sz="2000" dirty="0" err="1">
                <a:latin typeface="Calibri" panose="020F0502020204030204" pitchFamily="34" charset="0"/>
                <a:cs typeface="Calibri" panose="020F0502020204030204" pitchFamily="34" charset="0"/>
              </a:rPr>
              <a:t>Košice</a:t>
            </a:r>
            <a:r>
              <a:rPr lang="en-GB" altLang="sk-SK" sz="2000" dirty="0">
                <a:latin typeface="Calibri" panose="020F0502020204030204" pitchFamily="34" charset="0"/>
                <a:cs typeface="Calibri" panose="020F0502020204030204" pitchFamily="34" charset="0"/>
              </a:rPr>
              <a:t>, Slovakia (</a:t>
            </a:r>
            <a:r>
              <a:rPr lang="sk-SK" altLang="sk-SK" sz="2000" dirty="0">
                <a:latin typeface="Calibri" panose="020F0502020204030204" pitchFamily="34" charset="0"/>
                <a:cs typeface="Calibri" panose="020F0502020204030204" pitchFamily="34" charset="0"/>
              </a:rPr>
              <a:t> </a:t>
            </a:r>
            <a:r>
              <a:rPr lang="en-GB" altLang="sk-SK" sz="2000" dirty="0">
                <a:latin typeface="Calibri" panose="020F0502020204030204" pitchFamily="34" charset="0"/>
                <a:cs typeface="Calibri" panose="020F0502020204030204" pitchFamily="34" charset="0"/>
              </a:rPr>
              <a:t>jan.kanuk@photomap.sk</a:t>
            </a:r>
            <a:r>
              <a:rPr lang="sk-SK" altLang="sk-SK" sz="2000" dirty="0">
                <a:latin typeface="Calibri" panose="020F0502020204030204" pitchFamily="34" charset="0"/>
                <a:cs typeface="Calibri" panose="020F0502020204030204" pitchFamily="34" charset="0"/>
              </a:rPr>
              <a:t> </a:t>
            </a:r>
            <a:r>
              <a:rPr lang="en-GB" altLang="sk-SK" sz="2000" dirty="0">
                <a:latin typeface="Calibri" panose="020F0502020204030204" pitchFamily="34" charset="0"/>
                <a:cs typeface="Calibri" panose="020F0502020204030204" pitchFamily="34" charset="0"/>
              </a:rPr>
              <a:t>)</a:t>
            </a:r>
          </a:p>
          <a:p>
            <a:pPr algn="ctr">
              <a:lnSpc>
                <a:spcPct val="90000"/>
              </a:lnSpc>
              <a:spcBef>
                <a:spcPct val="20000"/>
              </a:spcBef>
              <a:buClr>
                <a:schemeClr val="accent1"/>
              </a:buClr>
              <a:buSzPct val="90000"/>
              <a:buFont typeface="Monotype Sorts" pitchFamily="2" charset="2"/>
              <a:buNone/>
            </a:pPr>
            <a:r>
              <a:rPr lang="en-GB" altLang="sk-SK" sz="2000" baseline="30000" dirty="0" smtClean="0">
                <a:latin typeface="Calibri" panose="020F0502020204030204" pitchFamily="34" charset="0"/>
                <a:cs typeface="Calibri" panose="020F0502020204030204" pitchFamily="34" charset="0"/>
              </a:rPr>
              <a:t>3</a:t>
            </a:r>
            <a:r>
              <a:rPr lang="en-GB" altLang="sk-SK" sz="2000" dirty="0">
                <a:latin typeface="Calibri" panose="020F0502020204030204" pitchFamily="34" charset="0"/>
                <a:cs typeface="Calibri" panose="020F0502020204030204" pitchFamily="34" charset="0"/>
              </a:rPr>
              <a:t> University of </a:t>
            </a:r>
            <a:r>
              <a:rPr lang="en-GB" altLang="sk-SK" sz="2000" dirty="0" smtClean="0">
                <a:latin typeface="Calibri" panose="020F0502020204030204" pitchFamily="34" charset="0"/>
                <a:cs typeface="Calibri" panose="020F0502020204030204" pitchFamily="34" charset="0"/>
              </a:rPr>
              <a:t>Cagliari</a:t>
            </a:r>
            <a:r>
              <a:rPr lang="sk-SK" altLang="sk-SK" sz="2000" dirty="0" smtClean="0">
                <a:latin typeface="Calibri" panose="020F0502020204030204" pitchFamily="34" charset="0"/>
                <a:cs typeface="Calibri" panose="020F0502020204030204" pitchFamily="34" charset="0"/>
              </a:rPr>
              <a:t>, </a:t>
            </a:r>
            <a:r>
              <a:rPr lang="en-GB" altLang="sk-SK" sz="2000" dirty="0" smtClean="0">
                <a:latin typeface="Calibri" panose="020F0502020204030204" pitchFamily="34" charset="0"/>
                <a:cs typeface="Calibri" panose="020F0502020204030204" pitchFamily="34" charset="0"/>
              </a:rPr>
              <a:t>Department </a:t>
            </a:r>
            <a:r>
              <a:rPr lang="en-GB" altLang="sk-SK" sz="2000" dirty="0">
                <a:latin typeface="Calibri" panose="020F0502020204030204" pitchFamily="34" charset="0"/>
                <a:cs typeface="Calibri" panose="020F0502020204030204" pitchFamily="34" charset="0"/>
              </a:rPr>
              <a:t>of Chemical and Geological </a:t>
            </a:r>
            <a:r>
              <a:rPr lang="en-GB" altLang="sk-SK" sz="2000" dirty="0" smtClean="0">
                <a:latin typeface="Calibri" panose="020F0502020204030204" pitchFamily="34" charset="0"/>
                <a:cs typeface="Calibri" panose="020F0502020204030204" pitchFamily="34" charset="0"/>
              </a:rPr>
              <a:t>Sciences, </a:t>
            </a:r>
            <a:r>
              <a:rPr lang="en-GB" altLang="sk-SK" sz="2000" dirty="0">
                <a:latin typeface="Calibri" panose="020F0502020204030204" pitchFamily="34" charset="0"/>
                <a:cs typeface="Calibri" panose="020F0502020204030204" pitchFamily="34" charset="0"/>
              </a:rPr>
              <a:t>Italy </a:t>
            </a:r>
            <a:r>
              <a:rPr lang="en-GB" altLang="sk-SK" sz="2000" dirty="0" smtClean="0">
                <a:latin typeface="Calibri" panose="020F0502020204030204" pitchFamily="34" charset="0"/>
                <a:cs typeface="Calibri" panose="020F0502020204030204" pitchFamily="34" charset="0"/>
              </a:rPr>
              <a:t>(</a:t>
            </a:r>
            <a:r>
              <a:rPr lang="sk-SK" altLang="sk-SK" sz="2000" dirty="0" smtClean="0">
                <a:latin typeface="Calibri" panose="020F0502020204030204" pitchFamily="34" charset="0"/>
                <a:cs typeface="Calibri" panose="020F0502020204030204" pitchFamily="34" charset="0"/>
              </a:rPr>
              <a:t> </a:t>
            </a:r>
            <a:r>
              <a:rPr lang="en-GB" altLang="sk-SK" sz="2000" dirty="0" smtClean="0">
                <a:latin typeface="Calibri" panose="020F0502020204030204" pitchFamily="34" charset="0"/>
                <a:cs typeface="Calibri" panose="020F0502020204030204" pitchFamily="34" charset="0"/>
              </a:rPr>
              <a:t>mariateresa.melis@unica.it, </a:t>
            </a:r>
            <a:r>
              <a:rPr lang="en-GB" altLang="sk-SK" sz="2000" dirty="0">
                <a:latin typeface="Calibri" panose="020F0502020204030204" pitchFamily="34" charset="0"/>
                <a:cs typeface="Calibri" panose="020F0502020204030204" pitchFamily="34" charset="0"/>
              </a:rPr>
              <a:t>costantino.nieddu@unica.it, ilaria.nobile@unica.it ) </a:t>
            </a:r>
            <a:endParaRPr lang="sk-SK" altLang="sk-SK" sz="2000" dirty="0">
              <a:latin typeface="Calibri" panose="020F0502020204030204" pitchFamily="34" charset="0"/>
              <a:cs typeface="Calibri" panose="020F0502020204030204" pitchFamily="34" charset="0"/>
            </a:endParaRPr>
          </a:p>
          <a:p>
            <a:pPr algn="ctr">
              <a:lnSpc>
                <a:spcPct val="90000"/>
              </a:lnSpc>
              <a:spcBef>
                <a:spcPct val="20000"/>
              </a:spcBef>
              <a:buClr>
                <a:schemeClr val="accent1"/>
              </a:buClr>
              <a:buSzPct val="90000"/>
              <a:buFont typeface="Monotype Sorts" pitchFamily="2" charset="2"/>
              <a:buNone/>
            </a:pPr>
            <a:r>
              <a:rPr lang="en-GB" altLang="sk-SK" sz="2000" baseline="30000" dirty="0">
                <a:latin typeface="Calibri" panose="020F0502020204030204" pitchFamily="34" charset="0"/>
                <a:cs typeface="Calibri" panose="020F0502020204030204" pitchFamily="34" charset="0"/>
              </a:rPr>
              <a:t>4</a:t>
            </a:r>
            <a:r>
              <a:rPr lang="en-GB" altLang="sk-SK" sz="2000" dirty="0">
                <a:latin typeface="Calibri" panose="020F0502020204030204" pitchFamily="34" charset="0"/>
                <a:cs typeface="Calibri" panose="020F0502020204030204" pitchFamily="34" charset="0"/>
              </a:rPr>
              <a:t> </a:t>
            </a:r>
            <a:r>
              <a:rPr lang="en-GB" altLang="sk-SK" sz="2000" dirty="0" err="1">
                <a:latin typeface="Calibri" panose="020F0502020204030204" pitchFamily="34" charset="0"/>
                <a:cs typeface="Calibri" panose="020F0502020204030204" pitchFamily="34" charset="0"/>
              </a:rPr>
              <a:t>Istituto</a:t>
            </a:r>
            <a:r>
              <a:rPr lang="en-GB" altLang="sk-SK" sz="2000" dirty="0">
                <a:latin typeface="Calibri" panose="020F0502020204030204" pitchFamily="34" charset="0"/>
                <a:cs typeface="Calibri" panose="020F0502020204030204" pitchFamily="34" charset="0"/>
              </a:rPr>
              <a:t> Nazionale di </a:t>
            </a:r>
            <a:r>
              <a:rPr lang="en-GB" altLang="sk-SK" sz="2000" dirty="0" err="1">
                <a:latin typeface="Calibri" panose="020F0502020204030204" pitchFamily="34" charset="0"/>
                <a:cs typeface="Calibri" panose="020F0502020204030204" pitchFamily="34" charset="0"/>
              </a:rPr>
              <a:t>Geofisica</a:t>
            </a:r>
            <a:r>
              <a:rPr lang="en-GB" altLang="sk-SK" sz="2000" dirty="0">
                <a:latin typeface="Calibri" panose="020F0502020204030204" pitchFamily="34" charset="0"/>
                <a:cs typeface="Calibri" panose="020F0502020204030204" pitchFamily="34" charset="0"/>
              </a:rPr>
              <a:t> e </a:t>
            </a:r>
            <a:r>
              <a:rPr lang="en-GB" altLang="sk-SK" sz="2000" dirty="0" err="1">
                <a:latin typeface="Calibri" panose="020F0502020204030204" pitchFamily="34" charset="0"/>
                <a:cs typeface="Calibri" panose="020F0502020204030204" pitchFamily="34" charset="0"/>
              </a:rPr>
              <a:t>Vulcanologia</a:t>
            </a:r>
            <a:r>
              <a:rPr lang="en-GB" altLang="sk-SK" sz="2000" dirty="0">
                <a:latin typeface="Calibri" panose="020F0502020204030204" pitchFamily="34" charset="0"/>
                <a:cs typeface="Calibri" panose="020F0502020204030204" pitchFamily="34" charset="0"/>
              </a:rPr>
              <a:t> (INGV), Rome, Italy </a:t>
            </a:r>
            <a:r>
              <a:rPr lang="en-GB" altLang="sk-SK" sz="2000" dirty="0" smtClean="0">
                <a:latin typeface="Calibri" panose="020F0502020204030204" pitchFamily="34" charset="0"/>
                <a:cs typeface="Calibri" panose="020F0502020204030204" pitchFamily="34" charset="0"/>
              </a:rPr>
              <a:t>(</a:t>
            </a:r>
            <a:r>
              <a:rPr lang="sk-SK" altLang="sk-SK" sz="2000" dirty="0" smtClean="0">
                <a:latin typeface="Calibri" panose="020F0502020204030204" pitchFamily="34" charset="0"/>
                <a:cs typeface="Calibri" panose="020F0502020204030204" pitchFamily="34" charset="0"/>
              </a:rPr>
              <a:t> </a:t>
            </a:r>
            <a:r>
              <a:rPr lang="en-GB" altLang="sk-SK" sz="2000" dirty="0" smtClean="0">
                <a:latin typeface="Calibri" panose="020F0502020204030204" pitchFamily="34" charset="0"/>
                <a:cs typeface="Calibri" panose="020F0502020204030204" pitchFamily="34" charset="0"/>
              </a:rPr>
              <a:t>massimo.musacchio@ingv.it</a:t>
            </a:r>
            <a:r>
              <a:rPr lang="sk-SK" altLang="sk-SK" sz="2000" dirty="0" smtClean="0">
                <a:latin typeface="Calibri" panose="020F0502020204030204" pitchFamily="34" charset="0"/>
                <a:cs typeface="Calibri" panose="020F0502020204030204" pitchFamily="34" charset="0"/>
              </a:rPr>
              <a:t> </a:t>
            </a:r>
            <a:r>
              <a:rPr lang="en-GB" altLang="sk-SK" sz="2000" dirty="0" smtClean="0">
                <a:latin typeface="Calibri" panose="020F0502020204030204" pitchFamily="34" charset="0"/>
                <a:cs typeface="Calibri" panose="020F0502020204030204" pitchFamily="34" charset="0"/>
              </a:rPr>
              <a:t>)</a:t>
            </a:r>
            <a:r>
              <a:rPr lang="sk-SK" altLang="sk-SK" sz="2000" dirty="0" smtClean="0">
                <a:latin typeface="Calibri" panose="020F0502020204030204" pitchFamily="34" charset="0"/>
                <a:cs typeface="Calibri" panose="020F0502020204030204" pitchFamily="34" charset="0"/>
              </a:rPr>
              <a:t>       </a:t>
            </a:r>
          </a:p>
          <a:p>
            <a:pPr algn="ctr">
              <a:lnSpc>
                <a:spcPct val="90000"/>
              </a:lnSpc>
              <a:spcBef>
                <a:spcPct val="20000"/>
              </a:spcBef>
              <a:buClr>
                <a:schemeClr val="accent1"/>
              </a:buClr>
              <a:buSzPct val="90000"/>
              <a:buFont typeface="Monotype Sorts" pitchFamily="2" charset="2"/>
              <a:buNone/>
            </a:pPr>
            <a:r>
              <a:rPr lang="en-GB" altLang="sk-SK" sz="2000" baseline="30000" dirty="0" smtClean="0">
                <a:latin typeface="Calibri" panose="020F0502020204030204" pitchFamily="34" charset="0"/>
                <a:cs typeface="Calibri" panose="020F0502020204030204" pitchFamily="34" charset="0"/>
              </a:rPr>
              <a:t>5</a:t>
            </a:r>
            <a:r>
              <a:rPr lang="en-GB" altLang="sk-SK" sz="2000" dirty="0" smtClean="0">
                <a:latin typeface="Calibri" panose="020F0502020204030204" pitchFamily="34" charset="0"/>
                <a:cs typeface="Calibri" panose="020F0502020204030204" pitchFamily="34" charset="0"/>
              </a:rPr>
              <a:t> Sapienza </a:t>
            </a:r>
            <a:r>
              <a:rPr lang="en-GB" altLang="sk-SK" sz="2000" dirty="0">
                <a:latin typeface="Calibri" panose="020F0502020204030204" pitchFamily="34" charset="0"/>
                <a:cs typeface="Calibri" panose="020F0502020204030204" pitchFamily="34" charset="0"/>
              </a:rPr>
              <a:t>University of Rome, </a:t>
            </a:r>
            <a:r>
              <a:rPr lang="en-GB" altLang="sk-SK" sz="2000" dirty="0" smtClean="0">
                <a:latin typeface="Calibri" panose="020F0502020204030204" pitchFamily="34" charset="0"/>
                <a:cs typeface="Calibri" panose="020F0502020204030204" pitchFamily="34" charset="0"/>
              </a:rPr>
              <a:t>Dep</a:t>
            </a:r>
            <a:r>
              <a:rPr lang="sk-SK" altLang="sk-SK" sz="2000" dirty="0" err="1" smtClean="0">
                <a:latin typeface="Calibri" panose="020F0502020204030204" pitchFamily="34" charset="0"/>
                <a:cs typeface="Calibri" panose="020F0502020204030204" pitchFamily="34" charset="0"/>
              </a:rPr>
              <a:t>artment</a:t>
            </a:r>
            <a:r>
              <a:rPr lang="en-GB" altLang="sk-SK" sz="2000" dirty="0" smtClean="0">
                <a:latin typeface="Calibri" panose="020F0502020204030204" pitchFamily="34" charset="0"/>
                <a:cs typeface="Calibri" panose="020F0502020204030204" pitchFamily="34" charset="0"/>
              </a:rPr>
              <a:t> </a:t>
            </a:r>
            <a:r>
              <a:rPr lang="en-GB" altLang="sk-SK" sz="2000" dirty="0">
                <a:latin typeface="Calibri" panose="020F0502020204030204" pitchFamily="34" charset="0"/>
                <a:cs typeface="Calibri" panose="020F0502020204030204" pitchFamily="34" charset="0"/>
              </a:rPr>
              <a:t>of Civil, Constructional and Environmental Engineering, Rome, </a:t>
            </a:r>
            <a:r>
              <a:rPr lang="en-GB" altLang="sk-SK" sz="2000" dirty="0" smtClean="0">
                <a:latin typeface="Calibri" panose="020F0502020204030204" pitchFamily="34" charset="0"/>
                <a:cs typeface="Calibri" panose="020F0502020204030204" pitchFamily="34" charset="0"/>
              </a:rPr>
              <a:t>Italy</a:t>
            </a:r>
            <a:r>
              <a:rPr lang="sk-SK" altLang="sk-SK" sz="2000" dirty="0">
                <a:latin typeface="Calibri" panose="020F0502020204030204" pitchFamily="34" charset="0"/>
                <a:cs typeface="Calibri" panose="020F0502020204030204" pitchFamily="34" charset="0"/>
              </a:rPr>
              <a:t> (</a:t>
            </a:r>
            <a:r>
              <a:rPr lang="sk-SK" altLang="sk-SK" sz="2000" dirty="0" smtClean="0">
                <a:latin typeface="Calibri" panose="020F0502020204030204" pitchFamily="34" charset="0"/>
                <a:cs typeface="Calibri" panose="020F0502020204030204" pitchFamily="34" charset="0"/>
              </a:rPr>
              <a:t>marco.casu@unica.it )</a:t>
            </a:r>
            <a:endParaRPr lang="en-GB" altLang="sk-SK" sz="2000" dirty="0">
              <a:latin typeface="Calibri" panose="020F0502020204030204" pitchFamily="34" charset="0"/>
              <a:cs typeface="Calibri" panose="020F0502020204030204" pitchFamily="34" charset="0"/>
            </a:endParaRPr>
          </a:p>
          <a:p>
            <a:pPr algn="ctr">
              <a:lnSpc>
                <a:spcPct val="90000"/>
              </a:lnSpc>
              <a:spcBef>
                <a:spcPts val="800"/>
              </a:spcBef>
              <a:buClr>
                <a:schemeClr val="accent1"/>
              </a:buClr>
              <a:buSzPct val="90000"/>
              <a:buFont typeface="Monotype Sorts" pitchFamily="2" charset="2"/>
              <a:buNone/>
            </a:pPr>
            <a:r>
              <a:rPr lang="en-GB" altLang="sk-SK" sz="2000" dirty="0">
                <a:latin typeface="Calibri" panose="020F0502020204030204" pitchFamily="34" charset="0"/>
                <a:cs typeface="Calibri" panose="020F0502020204030204" pitchFamily="34" charset="0"/>
              </a:rPr>
              <a:t>*corresponding author e-mail: michal.gallay@upjs.sk</a:t>
            </a:r>
          </a:p>
        </p:txBody>
      </p:sp>
      <p:sp>
        <p:nvSpPr>
          <p:cNvPr id="4100" name="Line 73">
            <a:extLst>
              <a:ext uri="{FF2B5EF4-FFF2-40B4-BE49-F238E27FC236}">
                <a16:creationId xmlns:a16="http://schemas.microsoft.com/office/drawing/2014/main" id="{7A7E7907-6B23-4CA3-B473-C08CF9BC4B38}"/>
              </a:ext>
            </a:extLst>
          </p:cNvPr>
          <p:cNvSpPr>
            <a:spLocks noChangeShapeType="1"/>
          </p:cNvSpPr>
          <p:nvPr/>
        </p:nvSpPr>
        <p:spPr bwMode="auto">
          <a:xfrm>
            <a:off x="10275369" y="7370838"/>
            <a:ext cx="0" cy="736859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lIns="91445" tIns="45722" rIns="91445" bIns="45722" anchor="ctr">
            <a:spAutoFit/>
          </a:bodyPr>
          <a:lstStyle/>
          <a:p>
            <a:endParaRPr lang="sk-SK" sz="2546"/>
          </a:p>
        </p:txBody>
      </p:sp>
      <p:sp>
        <p:nvSpPr>
          <p:cNvPr id="4101" name="Line 76">
            <a:extLst>
              <a:ext uri="{FF2B5EF4-FFF2-40B4-BE49-F238E27FC236}">
                <a16:creationId xmlns:a16="http://schemas.microsoft.com/office/drawing/2014/main" id="{4A03C6CB-FB78-7884-7A32-00DC5CD63A54}"/>
              </a:ext>
            </a:extLst>
          </p:cNvPr>
          <p:cNvSpPr>
            <a:spLocks noChangeShapeType="1"/>
          </p:cNvSpPr>
          <p:nvPr/>
        </p:nvSpPr>
        <p:spPr bwMode="auto">
          <a:xfrm flipH="1">
            <a:off x="13291262" y="12793498"/>
            <a:ext cx="23761" cy="9401687"/>
          </a:xfrm>
          <a:prstGeom prst="line">
            <a:avLst/>
          </a:prstGeom>
          <a:ln>
            <a:solidFill>
              <a:srgbClr val="2FA4A9"/>
            </a:solidFill>
            <a:headEnd/>
            <a:tailEnd/>
          </a:ln>
          <a:extLst/>
        </p:spPr>
        <p:style>
          <a:lnRef idx="1">
            <a:schemeClr val="accent4"/>
          </a:lnRef>
          <a:fillRef idx="0">
            <a:schemeClr val="accent4"/>
          </a:fillRef>
          <a:effectRef idx="0">
            <a:schemeClr val="accent4"/>
          </a:effectRef>
          <a:fontRef idx="minor">
            <a:schemeClr val="tx1"/>
          </a:fontRef>
        </p:style>
        <p:txBody>
          <a:bodyPr wrap="square" lIns="91445" tIns="45722" rIns="91445" bIns="45722" anchor="ctr">
            <a:spAutoFit/>
          </a:bodyPr>
          <a:lstStyle/>
          <a:p>
            <a:endParaRPr lang="sk-SK" sz="2546"/>
          </a:p>
        </p:txBody>
      </p:sp>
      <p:sp>
        <p:nvSpPr>
          <p:cNvPr id="8204" name="Rectangle 387">
            <a:extLst>
              <a:ext uri="{FF2B5EF4-FFF2-40B4-BE49-F238E27FC236}">
                <a16:creationId xmlns:a16="http://schemas.microsoft.com/office/drawing/2014/main" id="{7845FE99-D1A5-C5A7-D87D-D97F78965F80}"/>
              </a:ext>
            </a:extLst>
          </p:cNvPr>
          <p:cNvSpPr>
            <a:spLocks noChangeArrowheads="1"/>
          </p:cNvSpPr>
          <p:nvPr/>
        </p:nvSpPr>
        <p:spPr bwMode="auto">
          <a:xfrm>
            <a:off x="17591722" y="22587328"/>
            <a:ext cx="12113509" cy="701863"/>
          </a:xfrm>
          <a:prstGeom prst="rect">
            <a:avLst/>
          </a:prstGeom>
          <a:solidFill>
            <a:srgbClr val="2FA4A9"/>
          </a:solidFill>
          <a:ln>
            <a:solidFill>
              <a:schemeClr val="tx2">
                <a:lumMod val="25000"/>
                <a:lumOff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lIns="91445" tIns="45722" rIns="91445" bIns="45722">
            <a:spAutoFit/>
          </a:bodyPr>
          <a:lstStyle/>
          <a:p>
            <a:pPr algn="ctr">
              <a:spcBef>
                <a:spcPct val="15000"/>
              </a:spcBef>
              <a:tabLst>
                <a:tab pos="817484" algn="l"/>
              </a:tabLst>
              <a:defRPr/>
            </a:pPr>
            <a:r>
              <a:rPr lang="en-GB" sz="3961" b="1" dirty="0">
                <a:solidFill>
                  <a:schemeClr val="bg1"/>
                </a:solidFill>
                <a:latin typeface="Arial" panose="020B0604020202020204" pitchFamily="34" charset="0"/>
                <a:cs typeface="Arial" panose="020B0604020202020204" pitchFamily="34" charset="0"/>
              </a:rPr>
              <a:t>Conclusion</a:t>
            </a:r>
          </a:p>
        </p:txBody>
      </p:sp>
      <p:sp>
        <p:nvSpPr>
          <p:cNvPr id="2" name="Rectangle 387">
            <a:extLst>
              <a:ext uri="{FF2B5EF4-FFF2-40B4-BE49-F238E27FC236}">
                <a16:creationId xmlns:a16="http://schemas.microsoft.com/office/drawing/2014/main" id="{12BF2531-1D91-6301-00D8-5A3712352099}"/>
              </a:ext>
            </a:extLst>
          </p:cNvPr>
          <p:cNvSpPr>
            <a:spLocks noChangeArrowheads="1"/>
          </p:cNvSpPr>
          <p:nvPr/>
        </p:nvSpPr>
        <p:spPr bwMode="auto">
          <a:xfrm>
            <a:off x="488715" y="12766809"/>
            <a:ext cx="12644158" cy="701863"/>
          </a:xfrm>
          <a:prstGeom prst="rect">
            <a:avLst/>
          </a:prstGeom>
          <a:solidFill>
            <a:srgbClr val="2FA4A9"/>
          </a:solidFill>
          <a:ln>
            <a:solidFill>
              <a:schemeClr val="tx2">
                <a:lumMod val="25000"/>
                <a:lumOff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lIns="91445" tIns="45722" rIns="91445" bIns="45722">
            <a:spAutoFit/>
          </a:bodyPr>
          <a:lstStyle/>
          <a:p>
            <a:pPr algn="ctr">
              <a:spcBef>
                <a:spcPct val="15000"/>
              </a:spcBef>
              <a:tabLst>
                <a:tab pos="817484" algn="l"/>
              </a:tabLst>
              <a:defRPr/>
            </a:pPr>
            <a:r>
              <a:rPr lang="en-GB" sz="3961" b="1" dirty="0">
                <a:solidFill>
                  <a:schemeClr val="bg1"/>
                </a:solidFill>
                <a:latin typeface="Arial" panose="020B0604020202020204" pitchFamily="34" charset="0"/>
                <a:cs typeface="Arial" panose="020B0604020202020204" pitchFamily="34" charset="0"/>
              </a:rPr>
              <a:t>Research area</a:t>
            </a:r>
          </a:p>
        </p:txBody>
      </p:sp>
      <p:pic>
        <p:nvPicPr>
          <p:cNvPr id="7" name="Obrázok 6">
            <a:extLst>
              <a:ext uri="{FF2B5EF4-FFF2-40B4-BE49-F238E27FC236}">
                <a16:creationId xmlns:a16="http://schemas.microsoft.com/office/drawing/2014/main" id="{46939D8C-6F77-55B5-11D0-CDDB7446FC54}"/>
              </a:ext>
            </a:extLst>
          </p:cNvPr>
          <p:cNvPicPr>
            <a:picLocks noChangeAspect="1"/>
          </p:cNvPicPr>
          <p:nvPr/>
        </p:nvPicPr>
        <p:blipFill>
          <a:blip r:embed="rId3"/>
          <a:stretch>
            <a:fillRect/>
          </a:stretch>
        </p:blipFill>
        <p:spPr>
          <a:xfrm>
            <a:off x="-7007637" y="-13166322"/>
            <a:ext cx="621925" cy="621925"/>
          </a:xfrm>
          <a:prstGeom prst="flowChartConnector">
            <a:avLst/>
          </a:prstGeom>
        </p:spPr>
      </p:pic>
      <p:sp>
        <p:nvSpPr>
          <p:cNvPr id="48" name="Rectangle 387">
            <a:extLst>
              <a:ext uri="{FF2B5EF4-FFF2-40B4-BE49-F238E27FC236}">
                <a16:creationId xmlns:a16="http://schemas.microsoft.com/office/drawing/2014/main" id="{A16B2A29-AC1F-6CA4-46D4-F36C8A2A8128}"/>
              </a:ext>
            </a:extLst>
          </p:cNvPr>
          <p:cNvSpPr>
            <a:spLocks noChangeArrowheads="1"/>
          </p:cNvSpPr>
          <p:nvPr/>
        </p:nvSpPr>
        <p:spPr bwMode="auto">
          <a:xfrm>
            <a:off x="443094" y="8901549"/>
            <a:ext cx="29269996" cy="701863"/>
          </a:xfrm>
          <a:prstGeom prst="rect">
            <a:avLst/>
          </a:prstGeom>
          <a:solidFill>
            <a:srgbClr val="2FA4A9"/>
          </a:solidFill>
          <a:ln>
            <a:solidFill>
              <a:schemeClr val="tx2">
                <a:lumMod val="25000"/>
                <a:lumOff val="75000"/>
              </a:schemeClr>
            </a:solidFill>
            <a:headEnd/>
            <a:tailEnd/>
          </a:ln>
        </p:spPr>
        <p:style>
          <a:lnRef idx="1">
            <a:schemeClr val="accent1"/>
          </a:lnRef>
          <a:fillRef idx="2">
            <a:schemeClr val="accent1"/>
          </a:fillRef>
          <a:effectRef idx="1">
            <a:schemeClr val="accent1"/>
          </a:effectRef>
          <a:fontRef idx="minor">
            <a:schemeClr val="dk1"/>
          </a:fontRef>
        </p:style>
        <p:txBody>
          <a:bodyPr lIns="91445" tIns="45722" rIns="91445" bIns="45722">
            <a:spAutoFit/>
          </a:bodyPr>
          <a:lstStyle/>
          <a:p>
            <a:pPr algn="ctr">
              <a:spcBef>
                <a:spcPct val="15000"/>
              </a:spcBef>
              <a:tabLst>
                <a:tab pos="817484" algn="l"/>
              </a:tabLst>
              <a:defRPr/>
            </a:pPr>
            <a:r>
              <a:rPr lang="en-GB" sz="3961" b="1" noProof="0" dirty="0">
                <a:solidFill>
                  <a:schemeClr val="bg1"/>
                </a:solidFill>
                <a:latin typeface="Arial" panose="020B0604020202020204" pitchFamily="34" charset="0"/>
                <a:cs typeface="Arial" panose="020B0604020202020204" pitchFamily="34" charset="0"/>
              </a:rPr>
              <a:t>Motivation</a:t>
            </a:r>
          </a:p>
        </p:txBody>
      </p:sp>
      <p:sp>
        <p:nvSpPr>
          <p:cNvPr id="50" name="Rectangle 327">
            <a:extLst>
              <a:ext uri="{FF2B5EF4-FFF2-40B4-BE49-F238E27FC236}">
                <a16:creationId xmlns:a16="http://schemas.microsoft.com/office/drawing/2014/main" id="{71FE8DE6-7F93-BF4A-4FBD-F15300A5F6F0}"/>
              </a:ext>
            </a:extLst>
          </p:cNvPr>
          <p:cNvSpPr>
            <a:spLocks noChangeArrowheads="1"/>
          </p:cNvSpPr>
          <p:nvPr/>
        </p:nvSpPr>
        <p:spPr bwMode="auto">
          <a:xfrm>
            <a:off x="17633871" y="34135305"/>
            <a:ext cx="12019751" cy="3108547"/>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lIns="91445" tIns="45722" rIns="91445" bIns="45722" anchor="t">
            <a:spAutoFit/>
          </a:bodyPr>
          <a:lstStyle/>
          <a:p>
            <a:pPr algn="just">
              <a:defRPr/>
            </a:pPr>
            <a:r>
              <a:rPr lang="en-US" sz="2800" dirty="0">
                <a:solidFill>
                  <a:srgbClr val="3E425D"/>
                </a:solidFill>
                <a:latin typeface="Calibri" panose="020F0502020204030204" pitchFamily="34" charset="0"/>
                <a:ea typeface="Calibri"/>
                <a:cs typeface="Calibri" panose="020F0502020204030204" pitchFamily="34" charset="0"/>
              </a:rPr>
              <a:t>This research originated thanks to the COOL project supported by the Italian Space Agency (ASI); additional support came from the VEGA project No. 1/0780/24 and the KEGA project No. 023UPJŠ-4/2025, both funded by the Ministry of Education, Science, Research, and Youth of the Slovak Republic, and from the CLIMANEMU project (No. 09I04-03-V02-00002) supported by the Recovery and Resilience Plan for Slovakia co-funded by the European Union and the Slovak Republic.</a:t>
            </a:r>
            <a:endParaRPr lang="sk-SK" sz="2500" dirty="0">
              <a:solidFill>
                <a:srgbClr val="3E425D"/>
              </a:solidFill>
              <a:latin typeface="Calibri" panose="020F0502020204030204" pitchFamily="34" charset="0"/>
              <a:ea typeface="Calibri" panose="020F0502020204030204" pitchFamily="34" charset="0"/>
              <a:cs typeface="Calibri" panose="020F0502020204030204" pitchFamily="34" charset="0"/>
            </a:endParaRPr>
          </a:p>
        </p:txBody>
      </p:sp>
      <p:sp>
        <p:nvSpPr>
          <p:cNvPr id="4108" name="BlokTextu 2">
            <a:extLst>
              <a:ext uri="{FF2B5EF4-FFF2-40B4-BE49-F238E27FC236}">
                <a16:creationId xmlns:a16="http://schemas.microsoft.com/office/drawing/2014/main" id="{113BCA96-BC11-5C60-24B8-F7359E15ECA8}"/>
              </a:ext>
            </a:extLst>
          </p:cNvPr>
          <p:cNvSpPr txBox="1">
            <a:spLocks noChangeArrowheads="1"/>
          </p:cNvSpPr>
          <p:nvPr/>
        </p:nvSpPr>
        <p:spPr bwMode="auto">
          <a:xfrm>
            <a:off x="25425788" y="22792054"/>
            <a:ext cx="184731" cy="48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GB" altLang="sk-SK" sz="2546">
              <a:latin typeface="Candara" panose="020E0502030303020204" pitchFamily="34" charset="0"/>
            </a:endParaRPr>
          </a:p>
        </p:txBody>
      </p:sp>
      <p:sp>
        <p:nvSpPr>
          <p:cNvPr id="8" name="Obdĺžnik 7">
            <a:extLst>
              <a:ext uri="{FF2B5EF4-FFF2-40B4-BE49-F238E27FC236}">
                <a16:creationId xmlns:a16="http://schemas.microsoft.com/office/drawing/2014/main" id="{CC6B6504-7458-DB4A-84D7-3BCB648B064C}"/>
              </a:ext>
            </a:extLst>
          </p:cNvPr>
          <p:cNvSpPr/>
          <p:nvPr/>
        </p:nvSpPr>
        <p:spPr>
          <a:xfrm>
            <a:off x="252197" y="160420"/>
            <a:ext cx="29694460" cy="42495537"/>
          </a:xfrm>
          <a:prstGeom prst="rect">
            <a:avLst/>
          </a:prstGeom>
          <a:noFill/>
          <a:ln w="76200">
            <a:solidFill>
              <a:srgbClr val="2FA4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546" dirty="0"/>
          </a:p>
        </p:txBody>
      </p:sp>
      <p:sp>
        <p:nvSpPr>
          <p:cNvPr id="9" name="BlokTextu 8">
            <a:extLst>
              <a:ext uri="{FF2B5EF4-FFF2-40B4-BE49-F238E27FC236}">
                <a16:creationId xmlns:a16="http://schemas.microsoft.com/office/drawing/2014/main" id="{1D5F42D5-367D-28E3-37C0-0E542C62C568}"/>
              </a:ext>
            </a:extLst>
          </p:cNvPr>
          <p:cNvSpPr txBox="1"/>
          <p:nvPr/>
        </p:nvSpPr>
        <p:spPr>
          <a:xfrm>
            <a:off x="252197" y="416224"/>
            <a:ext cx="29694460" cy="2185214"/>
          </a:xfrm>
          <a:prstGeom prst="rect">
            <a:avLst/>
          </a:prstGeom>
          <a:noFill/>
        </p:spPr>
        <p:txBody>
          <a:bodyPr wrap="square">
            <a:spAutoFit/>
          </a:bodyPr>
          <a:lstStyle/>
          <a:p>
            <a:pPr algn="ctr">
              <a:defRPr/>
            </a:pPr>
            <a:r>
              <a:rPr lang="en-GB" sz="6800" b="1" cap="small" dirty="0" smtClean="0">
                <a:solidFill>
                  <a:srgbClr val="002060"/>
                </a:solidFill>
                <a:latin typeface="Calibri" panose="020F0502020204030204" pitchFamily="34" charset="0"/>
                <a:cs typeface="Calibri" panose="020F0502020204030204" pitchFamily="34" charset="0"/>
              </a:rPr>
              <a:t>LINKING UAV AND SPACEBORNE IMAGING SPECTROSCOPY FOR MULTI-SCALE CALIBRATION AND VALIDATION OF A MEDITERRANEAN SALINE SURFACE</a:t>
            </a:r>
            <a:endParaRPr lang="en-GB" sz="6800" b="1" cap="small" dirty="0">
              <a:solidFill>
                <a:srgbClr val="002060"/>
              </a:solidFill>
              <a:latin typeface="Calibri" panose="020F0502020204030204" pitchFamily="34" charset="0"/>
              <a:cs typeface="Calibri" panose="020F0502020204030204" pitchFamily="34" charset="0"/>
            </a:endParaRPr>
          </a:p>
        </p:txBody>
      </p:sp>
      <p:sp>
        <p:nvSpPr>
          <p:cNvPr id="53" name="Rectangle 387">
            <a:extLst>
              <a:ext uri="{FF2B5EF4-FFF2-40B4-BE49-F238E27FC236}">
                <a16:creationId xmlns:a16="http://schemas.microsoft.com/office/drawing/2014/main" id="{FE43449E-B6A3-E823-8AEA-09A1E912D3EE}"/>
              </a:ext>
            </a:extLst>
          </p:cNvPr>
          <p:cNvSpPr>
            <a:spLocks noChangeArrowheads="1"/>
          </p:cNvSpPr>
          <p:nvPr/>
        </p:nvSpPr>
        <p:spPr bwMode="auto">
          <a:xfrm>
            <a:off x="13473412" y="12776522"/>
            <a:ext cx="16239678" cy="701863"/>
          </a:xfrm>
          <a:prstGeom prst="rect">
            <a:avLst/>
          </a:prstGeom>
          <a:solidFill>
            <a:srgbClr val="2FA4A9"/>
          </a:solidFill>
          <a:ln>
            <a:solidFill>
              <a:schemeClr val="tx2">
                <a:lumMod val="25000"/>
                <a:lumOff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lIns="91445" tIns="45722" rIns="91445" bIns="45722">
            <a:spAutoFit/>
          </a:bodyPr>
          <a:lstStyle/>
          <a:p>
            <a:pPr algn="ctr">
              <a:spcBef>
                <a:spcPct val="15000"/>
              </a:spcBef>
              <a:tabLst>
                <a:tab pos="817484" algn="l"/>
              </a:tabLst>
              <a:defRPr/>
            </a:pPr>
            <a:r>
              <a:rPr lang="en-GB" sz="3961" b="1" dirty="0">
                <a:solidFill>
                  <a:schemeClr val="bg1"/>
                </a:solidFill>
                <a:latin typeface="Arial" panose="020B0604020202020204" pitchFamily="34" charset="0"/>
                <a:cs typeface="Arial" panose="020B0604020202020204" pitchFamily="34" charset="0"/>
              </a:rPr>
              <a:t>Methods</a:t>
            </a:r>
            <a:r>
              <a:rPr lang="sk-SK" sz="3961" b="1" dirty="0">
                <a:solidFill>
                  <a:schemeClr val="bg1"/>
                </a:solidFill>
                <a:latin typeface="Arial" panose="020B0604020202020204" pitchFamily="34" charset="0"/>
                <a:cs typeface="Arial" panose="020B0604020202020204" pitchFamily="34" charset="0"/>
              </a:rPr>
              <a:t> and </a:t>
            </a:r>
            <a:r>
              <a:rPr lang="sk-SK" sz="3961" b="1" dirty="0" err="1">
                <a:solidFill>
                  <a:schemeClr val="bg1"/>
                </a:solidFill>
                <a:latin typeface="Arial" panose="020B0604020202020204" pitchFamily="34" charset="0"/>
                <a:cs typeface="Arial" panose="020B0604020202020204" pitchFamily="34" charset="0"/>
              </a:rPr>
              <a:t>data</a:t>
            </a:r>
            <a:endParaRPr lang="en-GB" sz="3961" b="1" dirty="0">
              <a:solidFill>
                <a:schemeClr val="bg1"/>
              </a:solidFill>
              <a:latin typeface="Arial" panose="020B0604020202020204" pitchFamily="34" charset="0"/>
              <a:cs typeface="Arial" panose="020B0604020202020204" pitchFamily="34" charset="0"/>
            </a:endParaRPr>
          </a:p>
        </p:txBody>
      </p:sp>
      <p:cxnSp>
        <p:nvCxnSpPr>
          <p:cNvPr id="22" name="Rovná spojnica 21">
            <a:extLst>
              <a:ext uri="{FF2B5EF4-FFF2-40B4-BE49-F238E27FC236}">
                <a16:creationId xmlns:a16="http://schemas.microsoft.com/office/drawing/2014/main" id="{3E32882C-43CC-31AD-65FB-58343CF430AF}"/>
              </a:ext>
            </a:extLst>
          </p:cNvPr>
          <p:cNvCxnSpPr>
            <a:cxnSpLocks/>
          </p:cNvCxnSpPr>
          <p:nvPr/>
        </p:nvCxnSpPr>
        <p:spPr>
          <a:xfrm>
            <a:off x="7158312" y="3724529"/>
            <a:ext cx="14472000" cy="0"/>
          </a:xfrm>
          <a:prstGeom prst="line">
            <a:avLst/>
          </a:prstGeom>
          <a:ln w="38100">
            <a:solidFill>
              <a:srgbClr val="2FA4A9"/>
            </a:solidFill>
          </a:ln>
        </p:spPr>
        <p:style>
          <a:lnRef idx="1">
            <a:schemeClr val="accent1"/>
          </a:lnRef>
          <a:fillRef idx="0">
            <a:schemeClr val="accent1"/>
          </a:fillRef>
          <a:effectRef idx="0">
            <a:schemeClr val="accent1"/>
          </a:effectRef>
          <a:fontRef idx="minor">
            <a:schemeClr val="tx1"/>
          </a:fontRef>
        </p:style>
      </p:cxnSp>
      <p:sp>
        <p:nvSpPr>
          <p:cNvPr id="37" name="Rectangle 387">
            <a:extLst>
              <a:ext uri="{FF2B5EF4-FFF2-40B4-BE49-F238E27FC236}">
                <a16:creationId xmlns:a16="http://schemas.microsoft.com/office/drawing/2014/main" id="{4E5093CE-3429-C436-B0F3-EFF057CB0222}"/>
              </a:ext>
            </a:extLst>
          </p:cNvPr>
          <p:cNvSpPr>
            <a:spLocks noChangeArrowheads="1"/>
          </p:cNvSpPr>
          <p:nvPr/>
        </p:nvSpPr>
        <p:spPr bwMode="auto">
          <a:xfrm>
            <a:off x="443095" y="22574298"/>
            <a:ext cx="16679770" cy="701863"/>
          </a:xfrm>
          <a:prstGeom prst="rect">
            <a:avLst/>
          </a:prstGeom>
          <a:solidFill>
            <a:srgbClr val="2FA4A9"/>
          </a:solidFill>
          <a:ln>
            <a:solidFill>
              <a:schemeClr val="tx2">
                <a:lumMod val="25000"/>
                <a:lumOff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lIns="91445" tIns="45722" rIns="91445" bIns="45722">
            <a:spAutoFit/>
          </a:bodyPr>
          <a:lstStyle/>
          <a:p>
            <a:pPr algn="ctr">
              <a:spcBef>
                <a:spcPct val="15000"/>
              </a:spcBef>
              <a:tabLst>
                <a:tab pos="817484" algn="l"/>
              </a:tabLst>
              <a:defRPr/>
            </a:pPr>
            <a:r>
              <a:rPr lang="en-GB" sz="3961" b="1" dirty="0">
                <a:solidFill>
                  <a:schemeClr val="bg1"/>
                </a:solidFill>
                <a:latin typeface="Arial" panose="020B0604020202020204" pitchFamily="34" charset="0"/>
                <a:cs typeface="Arial" panose="020B0604020202020204" pitchFamily="34" charset="0"/>
              </a:rPr>
              <a:t>Results</a:t>
            </a:r>
          </a:p>
        </p:txBody>
      </p:sp>
      <p:sp>
        <p:nvSpPr>
          <p:cNvPr id="47" name="Rectangle 387">
            <a:extLst>
              <a:ext uri="{FF2B5EF4-FFF2-40B4-BE49-F238E27FC236}">
                <a16:creationId xmlns:a16="http://schemas.microsoft.com/office/drawing/2014/main" id="{2E859DB6-B38E-E4B4-28D2-9A670D72E3F1}"/>
              </a:ext>
            </a:extLst>
          </p:cNvPr>
          <p:cNvSpPr>
            <a:spLocks noChangeArrowheads="1"/>
          </p:cNvSpPr>
          <p:nvPr/>
        </p:nvSpPr>
        <p:spPr bwMode="auto">
          <a:xfrm>
            <a:off x="17591723" y="33266639"/>
            <a:ext cx="12083190" cy="701863"/>
          </a:xfrm>
          <a:prstGeom prst="rect">
            <a:avLst/>
          </a:prstGeom>
          <a:solidFill>
            <a:srgbClr val="2FA4A9"/>
          </a:solidFill>
          <a:ln>
            <a:solidFill>
              <a:schemeClr val="tx2">
                <a:lumMod val="25000"/>
                <a:lumOff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lIns="91445" tIns="45722" rIns="91445" bIns="45722">
            <a:spAutoFit/>
          </a:bodyPr>
          <a:lstStyle/>
          <a:p>
            <a:pPr algn="ctr">
              <a:spcBef>
                <a:spcPct val="15000"/>
              </a:spcBef>
              <a:tabLst>
                <a:tab pos="817484" algn="l"/>
              </a:tabLst>
              <a:defRPr/>
            </a:pPr>
            <a:r>
              <a:rPr lang="en-GB" sz="3961" b="1" dirty="0">
                <a:solidFill>
                  <a:schemeClr val="bg1"/>
                </a:solidFill>
                <a:latin typeface="Arial" panose="020B0604020202020204" pitchFamily="34" charset="0"/>
                <a:cs typeface="Arial" panose="020B0604020202020204" pitchFamily="34" charset="0"/>
              </a:rPr>
              <a:t>Acknowledgement</a:t>
            </a:r>
          </a:p>
        </p:txBody>
      </p:sp>
      <p:sp>
        <p:nvSpPr>
          <p:cNvPr id="55" name="Rectangle 387">
            <a:extLst>
              <a:ext uri="{FF2B5EF4-FFF2-40B4-BE49-F238E27FC236}">
                <a16:creationId xmlns:a16="http://schemas.microsoft.com/office/drawing/2014/main" id="{B7EAFA69-FBB8-469E-0058-E1AD0BE0617B}"/>
              </a:ext>
            </a:extLst>
          </p:cNvPr>
          <p:cNvSpPr>
            <a:spLocks noChangeArrowheads="1"/>
          </p:cNvSpPr>
          <p:nvPr/>
        </p:nvSpPr>
        <p:spPr bwMode="auto">
          <a:xfrm>
            <a:off x="17591722" y="37362163"/>
            <a:ext cx="12083190" cy="701863"/>
          </a:xfrm>
          <a:prstGeom prst="rect">
            <a:avLst/>
          </a:prstGeom>
          <a:solidFill>
            <a:srgbClr val="2FA4A9"/>
          </a:solidFill>
          <a:ln>
            <a:solidFill>
              <a:schemeClr val="tx2">
                <a:lumMod val="25000"/>
                <a:lumOff val="75000"/>
              </a:schemeClr>
            </a:solidFill>
            <a:headEnd/>
            <a:tailEnd/>
          </a:ln>
        </p:spPr>
        <p:style>
          <a:lnRef idx="1">
            <a:schemeClr val="accent1"/>
          </a:lnRef>
          <a:fillRef idx="2">
            <a:schemeClr val="accent1"/>
          </a:fillRef>
          <a:effectRef idx="1">
            <a:schemeClr val="accent1"/>
          </a:effectRef>
          <a:fontRef idx="minor">
            <a:schemeClr val="dk1"/>
          </a:fontRef>
        </p:style>
        <p:txBody>
          <a:bodyPr wrap="square" lIns="91445" tIns="45722" rIns="91445" bIns="45722">
            <a:spAutoFit/>
          </a:bodyPr>
          <a:lstStyle/>
          <a:p>
            <a:pPr algn="ctr">
              <a:spcBef>
                <a:spcPct val="15000"/>
              </a:spcBef>
              <a:tabLst>
                <a:tab pos="817484" algn="l"/>
              </a:tabLst>
              <a:defRPr/>
            </a:pPr>
            <a:r>
              <a:rPr lang="en-GB" sz="3961" b="1" dirty="0">
                <a:solidFill>
                  <a:schemeClr val="bg1"/>
                </a:solidFill>
                <a:latin typeface="Arial" panose="020B0604020202020204" pitchFamily="34" charset="0"/>
                <a:cs typeface="Arial" panose="020B0604020202020204" pitchFamily="34" charset="0"/>
              </a:rPr>
              <a:t>References</a:t>
            </a:r>
          </a:p>
        </p:txBody>
      </p:sp>
      <p:sp>
        <p:nvSpPr>
          <p:cNvPr id="4118" name="BlokTextu 2">
            <a:extLst>
              <a:ext uri="{FF2B5EF4-FFF2-40B4-BE49-F238E27FC236}">
                <a16:creationId xmlns:a16="http://schemas.microsoft.com/office/drawing/2014/main" id="{862F9325-B004-9F4B-BA30-C2186A02558C}"/>
              </a:ext>
            </a:extLst>
          </p:cNvPr>
          <p:cNvSpPr txBox="1">
            <a:spLocks noChangeArrowheads="1"/>
          </p:cNvSpPr>
          <p:nvPr/>
        </p:nvSpPr>
        <p:spPr bwMode="auto">
          <a:xfrm>
            <a:off x="443094" y="9825583"/>
            <a:ext cx="29231819" cy="288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07000"/>
              </a:lnSpc>
              <a:spcAft>
                <a:spcPts val="1132"/>
              </a:spcAft>
            </a:pPr>
            <a:r>
              <a:rPr lang="en-GB" altLang="sk-SK" sz="2800" dirty="0">
                <a:solidFill>
                  <a:srgbClr val="3E425D"/>
                </a:solidFill>
                <a:latin typeface="Calibri" panose="020F0502020204030204" pitchFamily="34" charset="0"/>
                <a:cs typeface="Calibri" panose="020F0502020204030204" pitchFamily="34" charset="0"/>
              </a:rPr>
              <a:t>New hyperspectral satellite missions such as ASI-PRISMA and DLR-</a:t>
            </a:r>
            <a:r>
              <a:rPr lang="en-GB" altLang="sk-SK" sz="2800" dirty="0" err="1">
                <a:solidFill>
                  <a:srgbClr val="3E425D"/>
                </a:solidFill>
                <a:latin typeface="Calibri" panose="020F0502020204030204" pitchFamily="34" charset="0"/>
                <a:cs typeface="Calibri" panose="020F0502020204030204" pitchFamily="34" charset="0"/>
              </a:rPr>
              <a:t>EnMAP</a:t>
            </a:r>
            <a:r>
              <a:rPr lang="en-GB" altLang="sk-SK" sz="2800" dirty="0">
                <a:solidFill>
                  <a:srgbClr val="3E425D"/>
                </a:solidFill>
                <a:latin typeface="Calibri" panose="020F0502020204030204" pitchFamily="34" charset="0"/>
                <a:cs typeface="Calibri" panose="020F0502020204030204" pitchFamily="34" charset="0"/>
              </a:rPr>
              <a:t>, together with the forthcoming ESA-CHIME mission and emerging commercial hyperspectral systems including Planet-Tanager, Airbus’ planned hyperspectral constellation, and </a:t>
            </a:r>
            <a:r>
              <a:rPr lang="en-GB" altLang="sk-SK" sz="2800" dirty="0" err="1">
                <a:solidFill>
                  <a:srgbClr val="3E425D"/>
                </a:solidFill>
                <a:latin typeface="Calibri" panose="020F0502020204030204" pitchFamily="34" charset="0"/>
                <a:cs typeface="Calibri" panose="020F0502020204030204" pitchFamily="34" charset="0"/>
              </a:rPr>
              <a:t>Maxar’s</a:t>
            </a:r>
            <a:r>
              <a:rPr lang="en-GB" altLang="sk-SK" sz="2800" dirty="0">
                <a:solidFill>
                  <a:srgbClr val="3E425D"/>
                </a:solidFill>
                <a:latin typeface="Calibri" panose="020F0502020204030204" pitchFamily="34" charset="0"/>
                <a:cs typeface="Calibri" panose="020F0502020204030204" pitchFamily="34" charset="0"/>
              </a:rPr>
              <a:t> commercial hyperspectral imaging program under development, are rapidly expanding access to detailed spectral observations. Ensuring cross-sensor consistency and interoperability across these platforms requires robust calibration and validation (CAL/VAL) approaches grounded in traceable multi-scale measurements. UAV-based hyperspectral imaging provides an effective intermediate link between ground spectrometry and orbital observations, offering high spatial detail and flexible acquisition conditions for controlled reflectance comparison. The goal of this study is to assess the suitability of Sal ’e </a:t>
            </a:r>
            <a:r>
              <a:rPr lang="en-GB" altLang="sk-SK" sz="2800" dirty="0" err="1">
                <a:solidFill>
                  <a:srgbClr val="3E425D"/>
                </a:solidFill>
                <a:latin typeface="Calibri" panose="020F0502020204030204" pitchFamily="34" charset="0"/>
                <a:cs typeface="Calibri" panose="020F0502020204030204" pitchFamily="34" charset="0"/>
              </a:rPr>
              <a:t>Porcus</a:t>
            </a:r>
            <a:r>
              <a:rPr lang="en-GB" altLang="sk-SK" sz="2800" dirty="0">
                <a:solidFill>
                  <a:srgbClr val="3E425D"/>
                </a:solidFill>
                <a:latin typeface="Calibri" panose="020F0502020204030204" pitchFamily="34" charset="0"/>
                <a:cs typeface="Calibri" panose="020F0502020204030204" pitchFamily="34" charset="0"/>
              </a:rPr>
              <a:t> as a CAL/VAL reference site by evaluating whether UAV-based hyperspectral data, calibrated with in-situ spectrometry, can provide reliable reflectance measurements for cross-sensor comparison with ASI-PRISMA and DLR-</a:t>
            </a:r>
            <a:r>
              <a:rPr lang="en-GB" altLang="sk-SK" sz="2800" dirty="0" err="1">
                <a:solidFill>
                  <a:srgbClr val="3E425D"/>
                </a:solidFill>
                <a:latin typeface="Calibri" panose="020F0502020204030204" pitchFamily="34" charset="0"/>
                <a:cs typeface="Calibri" panose="020F0502020204030204" pitchFamily="34" charset="0"/>
              </a:rPr>
              <a:t>EnMAP</a:t>
            </a:r>
            <a:r>
              <a:rPr lang="en-GB" altLang="sk-SK" sz="2800" dirty="0">
                <a:solidFill>
                  <a:srgbClr val="3E425D"/>
                </a:solidFill>
                <a:latin typeface="Calibri" panose="020F0502020204030204" pitchFamily="34" charset="0"/>
                <a:cs typeface="Calibri" panose="020F0502020204030204" pitchFamily="34" charset="0"/>
              </a:rPr>
              <a:t>.</a:t>
            </a:r>
            <a:endParaRPr lang="en-GB" altLang="sk-SK" sz="2400" dirty="0">
              <a:latin typeface="Calibri" panose="020F0502020204030204" pitchFamily="34" charset="0"/>
              <a:cs typeface="Calibri" panose="020F0502020204030204" pitchFamily="34" charset="0"/>
            </a:endParaRPr>
          </a:p>
        </p:txBody>
      </p:sp>
      <p:cxnSp>
        <p:nvCxnSpPr>
          <p:cNvPr id="5" name="Rovná spojnica 4">
            <a:extLst>
              <a:ext uri="{FF2B5EF4-FFF2-40B4-BE49-F238E27FC236}">
                <a16:creationId xmlns:a16="http://schemas.microsoft.com/office/drawing/2014/main" id="{42C216A5-A27C-0990-C0BD-BD318BA3B9E0}"/>
              </a:ext>
            </a:extLst>
          </p:cNvPr>
          <p:cNvCxnSpPr/>
          <p:nvPr/>
        </p:nvCxnSpPr>
        <p:spPr>
          <a:xfrm flipV="1">
            <a:off x="501486" y="12663929"/>
            <a:ext cx="29236310" cy="0"/>
          </a:xfrm>
          <a:prstGeom prst="line">
            <a:avLst/>
          </a:prstGeom>
          <a:ln w="19050">
            <a:solidFill>
              <a:srgbClr val="2FA4A9"/>
            </a:solidFill>
          </a:ln>
        </p:spPr>
        <p:style>
          <a:lnRef idx="1">
            <a:schemeClr val="accent1"/>
          </a:lnRef>
          <a:fillRef idx="0">
            <a:schemeClr val="accent1"/>
          </a:fillRef>
          <a:effectRef idx="0">
            <a:schemeClr val="accent1"/>
          </a:effectRef>
          <a:fontRef idx="minor">
            <a:schemeClr val="tx1"/>
          </a:fontRef>
        </p:style>
      </p:cxnSp>
      <p:sp>
        <p:nvSpPr>
          <p:cNvPr id="4175" name="Line 76">
            <a:extLst>
              <a:ext uri="{FF2B5EF4-FFF2-40B4-BE49-F238E27FC236}">
                <a16:creationId xmlns:a16="http://schemas.microsoft.com/office/drawing/2014/main" id="{7BB4E73D-8763-E22B-61AF-3DC79F25B17E}"/>
              </a:ext>
            </a:extLst>
          </p:cNvPr>
          <p:cNvSpPr>
            <a:spLocks noChangeShapeType="1"/>
          </p:cNvSpPr>
          <p:nvPr/>
        </p:nvSpPr>
        <p:spPr bwMode="auto">
          <a:xfrm flipH="1">
            <a:off x="17378419" y="22574298"/>
            <a:ext cx="38177" cy="20069156"/>
          </a:xfrm>
          <a:prstGeom prst="line">
            <a:avLst/>
          </a:prstGeom>
          <a:noFill/>
          <a:ln w="19050" cap="rnd">
            <a:solidFill>
              <a:srgbClr val="2FA4A9"/>
            </a:solidFill>
            <a:round/>
            <a:headEnd/>
            <a:tailEnd/>
          </a:ln>
          <a:extLst>
            <a:ext uri="{909E8E84-426E-40DD-AFC4-6F175D3DCCD1}">
              <a14:hiddenFill xmlns:a14="http://schemas.microsoft.com/office/drawing/2010/main">
                <a:noFill/>
              </a14:hiddenFill>
            </a:ext>
          </a:extLst>
        </p:spPr>
        <p:txBody>
          <a:bodyPr wrap="square" lIns="91445" tIns="45722" rIns="91445" bIns="45722" anchor="ctr">
            <a:spAutoFit/>
          </a:bodyPr>
          <a:lstStyle/>
          <a:p>
            <a:endParaRPr lang="sk-SK" sz="2546"/>
          </a:p>
        </p:txBody>
      </p:sp>
      <p:sp>
        <p:nvSpPr>
          <p:cNvPr id="4256" name="BlokTextu 37">
            <a:extLst>
              <a:ext uri="{FF2B5EF4-FFF2-40B4-BE49-F238E27FC236}">
                <a16:creationId xmlns:a16="http://schemas.microsoft.com/office/drawing/2014/main" id="{F3A34D94-21E0-5E23-B685-D35985965DFB}"/>
              </a:ext>
            </a:extLst>
          </p:cNvPr>
          <p:cNvSpPr txBox="1">
            <a:spLocks noChangeArrowheads="1"/>
          </p:cNvSpPr>
          <p:nvPr/>
        </p:nvSpPr>
        <p:spPr bwMode="auto">
          <a:xfrm>
            <a:off x="17601829" y="38250879"/>
            <a:ext cx="1205179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9388" indent="-179388">
              <a:defRPr sz="2500">
                <a:solidFill>
                  <a:schemeClr val="tx1"/>
                </a:solidFill>
                <a:latin typeface="Times New Roman" panose="02020603050405020304" pitchFamily="18" charset="0"/>
              </a:defRPr>
            </a:lvl1pPr>
            <a:lvl2pPr>
              <a:defRPr sz="2500">
                <a:solidFill>
                  <a:schemeClr val="tx1"/>
                </a:solidFill>
                <a:latin typeface="Times New Roman" panose="02020603050405020304" pitchFamily="18" charset="0"/>
              </a:defRPr>
            </a:lvl2pPr>
            <a:lvl3pPr>
              <a:defRPr sz="2500">
                <a:solidFill>
                  <a:schemeClr val="tx1"/>
                </a:solidFill>
                <a:latin typeface="Times New Roman" panose="02020603050405020304" pitchFamily="18" charset="0"/>
              </a:defRPr>
            </a:lvl3pPr>
            <a:lvl4pPr>
              <a:defRPr sz="2500">
                <a:solidFill>
                  <a:schemeClr val="tx1"/>
                </a:solidFill>
                <a:latin typeface="Times New Roman" panose="02020603050405020304" pitchFamily="18" charset="0"/>
              </a:defRPr>
            </a:lvl4pPr>
            <a:lvl5pPr>
              <a:defRPr sz="2500">
                <a:solidFill>
                  <a:schemeClr val="tx1"/>
                </a:solidFill>
                <a:latin typeface="Times New Roman" panose="02020603050405020304" pitchFamily="18" charset="0"/>
              </a:defRPr>
            </a:lvl5pPr>
            <a:lvl6pPr marL="1749425" indent="536575" eaLnBrk="0" fontAlgn="base" hangingPunct="0">
              <a:spcBef>
                <a:spcPct val="0"/>
              </a:spcBef>
              <a:spcAft>
                <a:spcPct val="0"/>
              </a:spcAft>
              <a:defRPr sz="2500">
                <a:solidFill>
                  <a:schemeClr val="tx1"/>
                </a:solidFill>
                <a:latin typeface="Times New Roman" panose="02020603050405020304" pitchFamily="18" charset="0"/>
              </a:defRPr>
            </a:lvl6pPr>
            <a:lvl7pPr marL="2206625" indent="536575" eaLnBrk="0" fontAlgn="base" hangingPunct="0">
              <a:spcBef>
                <a:spcPct val="0"/>
              </a:spcBef>
              <a:spcAft>
                <a:spcPct val="0"/>
              </a:spcAft>
              <a:defRPr sz="2500">
                <a:solidFill>
                  <a:schemeClr val="tx1"/>
                </a:solidFill>
                <a:latin typeface="Times New Roman" panose="02020603050405020304" pitchFamily="18" charset="0"/>
              </a:defRPr>
            </a:lvl7pPr>
            <a:lvl8pPr marL="2663825" indent="536575" eaLnBrk="0" fontAlgn="base" hangingPunct="0">
              <a:spcBef>
                <a:spcPct val="0"/>
              </a:spcBef>
              <a:spcAft>
                <a:spcPct val="0"/>
              </a:spcAft>
              <a:defRPr sz="2500">
                <a:solidFill>
                  <a:schemeClr val="tx1"/>
                </a:solidFill>
                <a:latin typeface="Times New Roman" panose="02020603050405020304" pitchFamily="18" charset="0"/>
              </a:defRPr>
            </a:lvl8pPr>
            <a:lvl9pPr marL="3121025" indent="536575" eaLnBrk="0" fontAlgn="base" hangingPunct="0">
              <a:spcBef>
                <a:spcPct val="0"/>
              </a:spcBef>
              <a:spcAft>
                <a:spcPct val="0"/>
              </a:spcAft>
              <a:defRPr sz="2500">
                <a:solidFill>
                  <a:schemeClr val="tx1"/>
                </a:solidFill>
                <a:latin typeface="Times New Roman" panose="02020603050405020304" pitchFamily="18" charset="0"/>
              </a:defRPr>
            </a:lvl9pPr>
          </a:lstStyle>
          <a:p>
            <a:pPr algn="just"/>
            <a:r>
              <a:rPr lang="sk-SK" altLang="sk-SK" sz="2000" dirty="0">
                <a:solidFill>
                  <a:srgbClr val="3E425D"/>
                </a:solidFill>
                <a:latin typeface="Calibri" panose="020F0502020204030204" pitchFamily="34" charset="0"/>
                <a:cs typeface="Calibri" panose="020F0502020204030204" pitchFamily="34" charset="0"/>
              </a:rPr>
              <a:t>[1]</a:t>
            </a:r>
            <a:r>
              <a:rPr lang="en-GB" altLang="sk-SK" sz="2000" dirty="0">
                <a:solidFill>
                  <a:srgbClr val="3E425D"/>
                </a:solidFill>
                <a:latin typeface="Calibri" panose="020F0502020204030204" pitchFamily="34" charset="0"/>
                <a:cs typeface="Calibri" panose="020F0502020204030204" pitchFamily="34" charset="0"/>
              </a:rPr>
              <a:t> </a:t>
            </a:r>
            <a:r>
              <a:rPr lang="sk-SK" altLang="sk-SK" sz="2000" dirty="0">
                <a:solidFill>
                  <a:srgbClr val="3E425D"/>
                </a:solidFill>
                <a:latin typeface="Calibri" panose="020F0502020204030204" pitchFamily="34" charset="0"/>
                <a:cs typeface="Calibri" panose="020F0502020204030204" pitchFamily="34" charset="0"/>
              </a:rPr>
              <a:t>MUSACCHIO, M., SILVESTRI, M., ROMANIELLO, V., CASU, M., BUONGIORNO, M. F., MELIS, M. T., 2024: </a:t>
            </a:r>
            <a:r>
              <a:rPr lang="sk-SK" altLang="sk-SK" sz="2000" dirty="0" err="1">
                <a:solidFill>
                  <a:srgbClr val="3E425D"/>
                </a:solidFill>
                <a:latin typeface="Calibri" panose="020F0502020204030204" pitchFamily="34" charset="0"/>
                <a:cs typeface="Calibri" panose="020F0502020204030204" pitchFamily="34" charset="0"/>
              </a:rPr>
              <a:t>Comparison</a:t>
            </a:r>
            <a:r>
              <a:rPr lang="sk-SK" altLang="sk-SK" sz="2000" dirty="0">
                <a:solidFill>
                  <a:srgbClr val="3E425D"/>
                </a:solidFill>
                <a:latin typeface="Calibri" panose="020F0502020204030204" pitchFamily="34" charset="0"/>
                <a:cs typeface="Calibri" panose="020F0502020204030204" pitchFamily="34" charset="0"/>
              </a:rPr>
              <a:t> of ASI-PRISMA </a:t>
            </a:r>
            <a:r>
              <a:rPr lang="sk-SK" altLang="sk-SK" sz="2000" dirty="0" err="1">
                <a:solidFill>
                  <a:srgbClr val="3E425D"/>
                </a:solidFill>
                <a:latin typeface="Calibri" panose="020F0502020204030204" pitchFamily="34" charset="0"/>
                <a:cs typeface="Calibri" panose="020F0502020204030204" pitchFamily="34" charset="0"/>
              </a:rPr>
              <a:t>Data</a:t>
            </a:r>
            <a:r>
              <a:rPr lang="sk-SK" altLang="sk-SK" sz="2000" dirty="0">
                <a:solidFill>
                  <a:srgbClr val="3E425D"/>
                </a:solidFill>
                <a:latin typeface="Calibri" panose="020F0502020204030204" pitchFamily="34" charset="0"/>
                <a:cs typeface="Calibri" panose="020F0502020204030204" pitchFamily="34" charset="0"/>
              </a:rPr>
              <a:t>, DLR-</a:t>
            </a:r>
            <a:r>
              <a:rPr lang="sk-SK" altLang="sk-SK" sz="2000" dirty="0" err="1">
                <a:solidFill>
                  <a:srgbClr val="3E425D"/>
                </a:solidFill>
                <a:latin typeface="Calibri" panose="020F0502020204030204" pitchFamily="34" charset="0"/>
                <a:cs typeface="Calibri" panose="020F0502020204030204" pitchFamily="34" charset="0"/>
              </a:rPr>
              <a:t>EnMAP</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Data</a:t>
            </a:r>
            <a:r>
              <a:rPr lang="sk-SK" altLang="sk-SK" sz="2000" dirty="0">
                <a:solidFill>
                  <a:srgbClr val="3E425D"/>
                </a:solidFill>
                <a:latin typeface="Calibri" panose="020F0502020204030204" pitchFamily="34" charset="0"/>
                <a:cs typeface="Calibri" panose="020F0502020204030204" pitchFamily="34" charset="0"/>
              </a:rPr>
              <a:t>, and </a:t>
            </a:r>
            <a:r>
              <a:rPr lang="sk-SK" altLang="sk-SK" sz="2000" dirty="0" err="1">
                <a:solidFill>
                  <a:srgbClr val="3E425D"/>
                </a:solidFill>
                <a:latin typeface="Calibri" panose="020F0502020204030204" pitchFamily="34" charset="0"/>
                <a:cs typeface="Calibri" panose="020F0502020204030204" pitchFamily="34" charset="0"/>
              </a:rPr>
              <a:t>Field</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Spectrometer</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Measurements</a:t>
            </a:r>
            <a:r>
              <a:rPr lang="sk-SK" altLang="sk-SK" sz="2000" dirty="0">
                <a:solidFill>
                  <a:srgbClr val="3E425D"/>
                </a:solidFill>
                <a:latin typeface="Calibri" panose="020F0502020204030204" pitchFamily="34" charset="0"/>
                <a:cs typeface="Calibri" panose="020F0502020204030204" pitchFamily="34" charset="0"/>
              </a:rPr>
              <a:t> on “</a:t>
            </a:r>
            <a:r>
              <a:rPr lang="sk-SK" altLang="sk-SK" sz="2000" dirty="0" err="1">
                <a:solidFill>
                  <a:srgbClr val="3E425D"/>
                </a:solidFill>
                <a:latin typeface="Calibri" panose="020F0502020204030204" pitchFamily="34" charset="0"/>
                <a:cs typeface="Calibri" panose="020F0502020204030204" pitchFamily="34" charset="0"/>
              </a:rPr>
              <a:t>Sale</a:t>
            </a:r>
            <a:r>
              <a:rPr lang="sk-SK" altLang="sk-SK" sz="2000" dirty="0">
                <a:solidFill>
                  <a:srgbClr val="3E425D"/>
                </a:solidFill>
                <a:latin typeface="Calibri" panose="020F0502020204030204" pitchFamily="34" charset="0"/>
                <a:cs typeface="Calibri" panose="020F0502020204030204" pitchFamily="34" charset="0"/>
              </a:rPr>
              <a:t> ‘e </a:t>
            </a:r>
            <a:r>
              <a:rPr lang="sk-SK" altLang="sk-SK" sz="2000" dirty="0" err="1">
                <a:solidFill>
                  <a:srgbClr val="3E425D"/>
                </a:solidFill>
                <a:latin typeface="Calibri" panose="020F0502020204030204" pitchFamily="34" charset="0"/>
                <a:cs typeface="Calibri" panose="020F0502020204030204" pitchFamily="34" charset="0"/>
              </a:rPr>
              <a:t>Porcus</a:t>
            </a:r>
            <a:r>
              <a:rPr lang="sk-SK" altLang="sk-SK" sz="2000" dirty="0">
                <a:solidFill>
                  <a:srgbClr val="3E425D"/>
                </a:solidFill>
                <a:latin typeface="Calibri" panose="020F0502020204030204" pitchFamily="34" charset="0"/>
                <a:cs typeface="Calibri" panose="020F0502020204030204" pitchFamily="34" charset="0"/>
              </a:rPr>
              <a:t>”, a </a:t>
            </a:r>
            <a:r>
              <a:rPr lang="sk-SK" altLang="sk-SK" sz="2000" dirty="0" err="1">
                <a:solidFill>
                  <a:srgbClr val="3E425D"/>
                </a:solidFill>
                <a:latin typeface="Calibri" panose="020F0502020204030204" pitchFamily="34" charset="0"/>
                <a:cs typeface="Calibri" panose="020F0502020204030204" pitchFamily="34" charset="0"/>
              </a:rPr>
              <a:t>Salty</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Pond</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Sardinia</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Italy</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Remote</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Sensing</a:t>
            </a:r>
            <a:r>
              <a:rPr lang="sk-SK" altLang="sk-SK" sz="2000" dirty="0">
                <a:solidFill>
                  <a:srgbClr val="3E425D"/>
                </a:solidFill>
                <a:latin typeface="Calibri" panose="020F0502020204030204" pitchFamily="34" charset="0"/>
                <a:cs typeface="Calibri" panose="020F0502020204030204" pitchFamily="34" charset="0"/>
              </a:rPr>
              <a:t>, 16(6), 1092.</a:t>
            </a:r>
          </a:p>
          <a:p>
            <a:endParaRPr lang="sk-SK" altLang="sk-SK" sz="2000" dirty="0">
              <a:solidFill>
                <a:srgbClr val="3E425D"/>
              </a:solidFill>
              <a:latin typeface="Calibri" panose="020F0502020204030204" pitchFamily="34" charset="0"/>
              <a:cs typeface="Calibri" panose="020F0502020204030204" pitchFamily="34" charset="0"/>
            </a:endParaRPr>
          </a:p>
          <a:p>
            <a:pPr algn="just"/>
            <a:r>
              <a:rPr lang="sk-SK" altLang="sk-SK" sz="2000" dirty="0">
                <a:solidFill>
                  <a:srgbClr val="3E425D"/>
                </a:solidFill>
                <a:latin typeface="Calibri" panose="020F0502020204030204" pitchFamily="34" charset="0"/>
                <a:cs typeface="Calibri" panose="020F0502020204030204" pitchFamily="34" charset="0"/>
              </a:rPr>
              <a:t>[2] </a:t>
            </a:r>
            <a:r>
              <a:rPr lang="en-US" altLang="sk-SK" sz="2000" dirty="0">
                <a:solidFill>
                  <a:srgbClr val="3E425D"/>
                </a:solidFill>
                <a:latin typeface="Calibri" panose="020F0502020204030204" pitchFamily="34" charset="0"/>
                <a:cs typeface="Calibri" panose="020F0502020204030204" pitchFamily="34" charset="0"/>
              </a:rPr>
              <a:t>NIYOGI, D., JAMSHIDI, S., SMITH, D., KELLNER, O., 2020: Evapotranspiration Climatology of Indiana, USA Using In-Situ and Remotely Sensed Products. Journal of Applied Meteorology and Climatology, 59, 2093–2111.</a:t>
            </a:r>
            <a:endParaRPr lang="sk-SK" altLang="sk-SK" sz="2000" dirty="0">
              <a:solidFill>
                <a:srgbClr val="3E425D"/>
              </a:solidFill>
              <a:latin typeface="Calibri" panose="020F0502020204030204" pitchFamily="34" charset="0"/>
              <a:cs typeface="Calibri" panose="020F0502020204030204" pitchFamily="34" charset="0"/>
            </a:endParaRPr>
          </a:p>
          <a:p>
            <a:pPr algn="just"/>
            <a:endParaRPr lang="sk-SK" altLang="sk-SK" sz="2000" dirty="0">
              <a:solidFill>
                <a:srgbClr val="3E425D"/>
              </a:solidFill>
              <a:latin typeface="Calibri" panose="020F0502020204030204" pitchFamily="34" charset="0"/>
              <a:cs typeface="Calibri" panose="020F0502020204030204" pitchFamily="34" charset="0"/>
            </a:endParaRPr>
          </a:p>
          <a:p>
            <a:pPr algn="just"/>
            <a:r>
              <a:rPr lang="sk-SK" altLang="sk-SK" sz="2000" dirty="0">
                <a:solidFill>
                  <a:srgbClr val="3E425D"/>
                </a:solidFill>
                <a:latin typeface="Calibri" panose="020F0502020204030204" pitchFamily="34" charset="0"/>
                <a:cs typeface="Calibri" panose="020F0502020204030204" pitchFamily="34" charset="0"/>
              </a:rPr>
              <a:t>[3] COGLIATI, S., SARTI, F., CHIARANTINI, L., COSI, M., LORUSSO, R., LOPINTO, E., MIGLIETTA, F., GENESIO, L., GUANTER, L., DAMM, A., et al., 2021: </a:t>
            </a:r>
            <a:r>
              <a:rPr lang="sk-SK" altLang="sk-SK" sz="2000" dirty="0" err="1">
                <a:solidFill>
                  <a:srgbClr val="3E425D"/>
                </a:solidFill>
                <a:latin typeface="Calibri" panose="020F0502020204030204" pitchFamily="34" charset="0"/>
                <a:cs typeface="Calibri" panose="020F0502020204030204" pitchFamily="34" charset="0"/>
              </a:rPr>
              <a:t>The</a:t>
            </a:r>
            <a:r>
              <a:rPr lang="sk-SK" altLang="sk-SK" sz="2000" dirty="0">
                <a:solidFill>
                  <a:srgbClr val="3E425D"/>
                </a:solidFill>
                <a:latin typeface="Calibri" panose="020F0502020204030204" pitchFamily="34" charset="0"/>
                <a:cs typeface="Calibri" panose="020F0502020204030204" pitchFamily="34" charset="0"/>
              </a:rPr>
              <a:t> PRISMA </a:t>
            </a:r>
            <a:r>
              <a:rPr lang="sk-SK" altLang="sk-SK" sz="2000" dirty="0" err="1">
                <a:solidFill>
                  <a:srgbClr val="3E425D"/>
                </a:solidFill>
                <a:latin typeface="Calibri" panose="020F0502020204030204" pitchFamily="34" charset="0"/>
                <a:cs typeface="Calibri" panose="020F0502020204030204" pitchFamily="34" charset="0"/>
              </a:rPr>
              <a:t>imaging</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spectroscopy</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mission</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Overview</a:t>
            </a:r>
            <a:r>
              <a:rPr lang="sk-SK" altLang="sk-SK" sz="2000" dirty="0">
                <a:solidFill>
                  <a:srgbClr val="3E425D"/>
                </a:solidFill>
                <a:latin typeface="Calibri" panose="020F0502020204030204" pitchFamily="34" charset="0"/>
                <a:cs typeface="Calibri" panose="020F0502020204030204" pitchFamily="34" charset="0"/>
              </a:rPr>
              <a:t> and </a:t>
            </a:r>
            <a:r>
              <a:rPr lang="sk-SK" altLang="sk-SK" sz="2000" dirty="0" err="1">
                <a:solidFill>
                  <a:srgbClr val="3E425D"/>
                </a:solidFill>
                <a:latin typeface="Calibri" panose="020F0502020204030204" pitchFamily="34" charset="0"/>
                <a:cs typeface="Calibri" panose="020F0502020204030204" pitchFamily="34" charset="0"/>
              </a:rPr>
              <a:t>first</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performance</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analysis</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Remote</a:t>
            </a:r>
            <a:r>
              <a:rPr lang="sk-SK" altLang="sk-SK" sz="2000" dirty="0">
                <a:solidFill>
                  <a:srgbClr val="3E425D"/>
                </a:solidFill>
                <a:latin typeface="Calibri" panose="020F0502020204030204" pitchFamily="34" charset="0"/>
                <a:cs typeface="Calibri" panose="020F0502020204030204" pitchFamily="34" charset="0"/>
              </a:rPr>
              <a:t> </a:t>
            </a:r>
            <a:r>
              <a:rPr lang="sk-SK" altLang="sk-SK" sz="2000" dirty="0" err="1">
                <a:solidFill>
                  <a:srgbClr val="3E425D"/>
                </a:solidFill>
                <a:latin typeface="Calibri" panose="020F0502020204030204" pitchFamily="34" charset="0"/>
                <a:cs typeface="Calibri" panose="020F0502020204030204" pitchFamily="34" charset="0"/>
              </a:rPr>
              <a:t>Sensing</a:t>
            </a:r>
            <a:r>
              <a:rPr lang="sk-SK" altLang="sk-SK" sz="2000" dirty="0">
                <a:solidFill>
                  <a:srgbClr val="3E425D"/>
                </a:solidFill>
                <a:latin typeface="Calibri" panose="020F0502020204030204" pitchFamily="34" charset="0"/>
                <a:cs typeface="Calibri" panose="020F0502020204030204" pitchFamily="34" charset="0"/>
              </a:rPr>
              <a:t> of Environment, 262, 112499.</a:t>
            </a:r>
          </a:p>
          <a:p>
            <a:pPr algn="just"/>
            <a:endParaRPr lang="sk-SK" altLang="sk-SK" sz="2000" dirty="0">
              <a:solidFill>
                <a:srgbClr val="3E425D"/>
              </a:solidFill>
              <a:latin typeface="Calibri" panose="020F0502020204030204" pitchFamily="34" charset="0"/>
              <a:cs typeface="Calibri" panose="020F0502020204030204" pitchFamily="34" charset="0"/>
            </a:endParaRPr>
          </a:p>
          <a:p>
            <a:pPr algn="just"/>
            <a:r>
              <a:rPr lang="sk-SK" altLang="sk-SK" sz="2000" dirty="0">
                <a:solidFill>
                  <a:srgbClr val="3E425D"/>
                </a:solidFill>
                <a:latin typeface="Calibri" panose="020F0502020204030204" pitchFamily="34" charset="0"/>
                <a:cs typeface="Calibri" panose="020F0502020204030204" pitchFamily="34" charset="0"/>
              </a:rPr>
              <a:t>[4]</a:t>
            </a:r>
            <a:r>
              <a:rPr lang="en-GB" altLang="sk-SK" sz="2000" dirty="0">
                <a:solidFill>
                  <a:srgbClr val="3E425D"/>
                </a:solidFill>
                <a:latin typeface="Calibri" panose="020F0502020204030204" pitchFamily="34" charset="0"/>
                <a:cs typeface="Calibri" panose="020F0502020204030204" pitchFamily="34" charset="0"/>
              </a:rPr>
              <a:t> HELLER PEARLSHTIEN, D., PIGNATTI, S., GREISMAN-RAN, U., BEN-DOR, E., 2021: PRISMA sensor evaluation: A case study of mineral mapping performance over </a:t>
            </a:r>
            <a:r>
              <a:rPr lang="en-GB" altLang="sk-SK" sz="2000" dirty="0" err="1">
                <a:solidFill>
                  <a:srgbClr val="3E425D"/>
                </a:solidFill>
                <a:latin typeface="Calibri" panose="020F0502020204030204" pitchFamily="34" charset="0"/>
                <a:cs typeface="Calibri" panose="020F0502020204030204" pitchFamily="34" charset="0"/>
              </a:rPr>
              <a:t>Makhtesh</a:t>
            </a:r>
            <a:r>
              <a:rPr lang="en-GB" altLang="sk-SK" sz="2000" dirty="0">
                <a:solidFill>
                  <a:srgbClr val="3E425D"/>
                </a:solidFill>
                <a:latin typeface="Calibri" panose="020F0502020204030204" pitchFamily="34" charset="0"/>
                <a:cs typeface="Calibri" panose="020F0502020204030204" pitchFamily="34" charset="0"/>
              </a:rPr>
              <a:t> Ramon, Israel. International Journal of Remote Sensing, 42, 5882–5914.</a:t>
            </a:r>
            <a:endParaRPr lang="sk-SK" altLang="sk-SK" sz="2000" dirty="0">
              <a:solidFill>
                <a:srgbClr val="3E425D"/>
              </a:solidFill>
              <a:latin typeface="Calibri" panose="020F0502020204030204" pitchFamily="34" charset="0"/>
              <a:cs typeface="Calibri" panose="020F0502020204030204" pitchFamily="34" charset="0"/>
            </a:endParaRPr>
          </a:p>
          <a:p>
            <a:pPr algn="just"/>
            <a:endParaRPr lang="sk-SK" altLang="sk-SK" sz="2000" dirty="0">
              <a:solidFill>
                <a:srgbClr val="3E425D"/>
              </a:solidFill>
              <a:latin typeface="Calibri" panose="020F0502020204030204" pitchFamily="34" charset="0"/>
              <a:cs typeface="Calibri" panose="020F0502020204030204" pitchFamily="34" charset="0"/>
            </a:endParaRPr>
          </a:p>
        </p:txBody>
      </p:sp>
      <p:pic>
        <p:nvPicPr>
          <p:cNvPr id="1026" name="Picture 2" descr="Università degli Studi di CAGLIARI - Universita.it">
            <a:extLst>
              <a:ext uri="{FF2B5EF4-FFF2-40B4-BE49-F238E27FC236}">
                <a16:creationId xmlns:a16="http://schemas.microsoft.com/office/drawing/2014/main" id="{6F1517CC-0544-B7FD-BC2F-4C8D705B6A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24" r="28142"/>
          <a:stretch>
            <a:fillRect/>
          </a:stretch>
        </p:blipFill>
        <p:spPr bwMode="auto">
          <a:xfrm>
            <a:off x="7300813" y="6217910"/>
            <a:ext cx="2169772" cy="23263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GV - Ist. Nazionale di Geofisica e Vulcanologia - YouTube">
            <a:extLst>
              <a:ext uri="{FF2B5EF4-FFF2-40B4-BE49-F238E27FC236}">
                <a16:creationId xmlns:a16="http://schemas.microsoft.com/office/drawing/2014/main" id="{30DA41BE-BA07-DE48-84F5-D75F6A6C7E55}"/>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b="6365"/>
          <a:stretch>
            <a:fillRect/>
          </a:stretch>
        </p:blipFill>
        <p:spPr bwMode="auto">
          <a:xfrm>
            <a:off x="11181810" y="6346143"/>
            <a:ext cx="2386614" cy="22346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ÚVOD | PHOTOMAP">
            <a:extLst>
              <a:ext uri="{FF2B5EF4-FFF2-40B4-BE49-F238E27FC236}">
                <a16:creationId xmlns:a16="http://schemas.microsoft.com/office/drawing/2014/main" id="{65036797-A5DF-D51D-12FC-32DF26BDD2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09844" y="6406621"/>
            <a:ext cx="6345422" cy="19499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Obrázok 26" descr="Obrázok, na ktorom je text, mapa&#10;&#10;Obsah vygenerovaný pomocou AI môže byť nesprávny.">
            <a:extLst>
              <a:ext uri="{FF2B5EF4-FFF2-40B4-BE49-F238E27FC236}">
                <a16:creationId xmlns:a16="http://schemas.microsoft.com/office/drawing/2014/main" id="{5CA0CFFB-4BCE-A301-944C-C25D672C0123}"/>
              </a:ext>
            </a:extLst>
          </p:cNvPr>
          <p:cNvPicPr>
            <a:picLocks noChangeAspect="1"/>
          </p:cNvPicPr>
          <p:nvPr/>
        </p:nvPicPr>
        <p:blipFill>
          <a:blip r:embed="rId7">
            <a:extLst>
              <a:ext uri="{28A0092B-C50C-407E-A947-70E740481C1C}">
                <a14:useLocalDpi xmlns:a14="http://schemas.microsoft.com/office/drawing/2010/main" val="0"/>
              </a:ext>
            </a:extLst>
          </a:blip>
          <a:srcRect l="31767" t="4914" r="2883" b="2440"/>
          <a:stretch>
            <a:fillRect/>
          </a:stretch>
        </p:blipFill>
        <p:spPr>
          <a:xfrm>
            <a:off x="502301" y="13847785"/>
            <a:ext cx="7274139" cy="7291618"/>
          </a:xfrm>
          <a:prstGeom prst="rect">
            <a:avLst/>
          </a:prstGeom>
        </p:spPr>
      </p:pic>
      <p:pic>
        <p:nvPicPr>
          <p:cNvPr id="36" name="Obrázok 35">
            <a:extLst>
              <a:ext uri="{FF2B5EF4-FFF2-40B4-BE49-F238E27FC236}">
                <a16:creationId xmlns:a16="http://schemas.microsoft.com/office/drawing/2014/main" id="{F6A79435-8B29-7FF4-05AF-EB3BEDE3DC6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3000"/>
                    </a14:imgEffect>
                  </a14:imgLayer>
                </a14:imgProps>
              </a:ext>
            </a:extLst>
          </a:blip>
          <a:stretch>
            <a:fillRect/>
          </a:stretch>
        </p:blipFill>
        <p:spPr>
          <a:xfrm>
            <a:off x="13518461" y="18152141"/>
            <a:ext cx="3409385" cy="3409385"/>
          </a:xfrm>
          <a:prstGeom prst="rect">
            <a:avLst/>
          </a:prstGeom>
        </p:spPr>
      </p:pic>
      <p:pic>
        <p:nvPicPr>
          <p:cNvPr id="54" name="Obrázok 53">
            <a:extLst>
              <a:ext uri="{FF2B5EF4-FFF2-40B4-BE49-F238E27FC236}">
                <a16:creationId xmlns:a16="http://schemas.microsoft.com/office/drawing/2014/main" id="{DF784DA6-4950-59DE-3561-898CF8C1734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
                    </a14:imgEffect>
                  </a14:imgLayer>
                </a14:imgProps>
              </a:ext>
            </a:extLst>
          </a:blip>
          <a:srcRect t="27436" b="16241"/>
          <a:stretch>
            <a:fillRect/>
          </a:stretch>
        </p:blipFill>
        <p:spPr>
          <a:xfrm>
            <a:off x="20509455" y="18152147"/>
            <a:ext cx="3409615" cy="3409617"/>
          </a:xfrm>
          <a:prstGeom prst="rect">
            <a:avLst/>
          </a:prstGeom>
        </p:spPr>
      </p:pic>
      <p:sp>
        <p:nvSpPr>
          <p:cNvPr id="57" name="BlokTextu 56">
            <a:extLst>
              <a:ext uri="{FF2B5EF4-FFF2-40B4-BE49-F238E27FC236}">
                <a16:creationId xmlns:a16="http://schemas.microsoft.com/office/drawing/2014/main" id="{6C5742B6-131B-6A92-2A76-ED6511463F26}"/>
              </a:ext>
            </a:extLst>
          </p:cNvPr>
          <p:cNvSpPr txBox="1"/>
          <p:nvPr/>
        </p:nvSpPr>
        <p:spPr>
          <a:xfrm>
            <a:off x="859103" y="21146788"/>
            <a:ext cx="6609661" cy="923330"/>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3E425D"/>
                </a:solidFill>
                <a:latin typeface="Calibri" panose="020F0502020204030204" pitchFamily="34" charset="0"/>
                <a:cs typeface="Calibri" panose="020F0502020204030204" pitchFamily="34" charset="0"/>
              </a:rPr>
              <a:t>Geographical location of the </a:t>
            </a:r>
            <a:r>
              <a:rPr lang="en-US" dirty="0" err="1">
                <a:solidFill>
                  <a:srgbClr val="3E425D"/>
                </a:solidFill>
                <a:latin typeface="Calibri" panose="020F0502020204030204" pitchFamily="34" charset="0"/>
                <a:cs typeface="Calibri" panose="020F0502020204030204" pitchFamily="34" charset="0"/>
              </a:rPr>
              <a:t>SPp</a:t>
            </a:r>
            <a:r>
              <a:rPr lang="en-US" dirty="0">
                <a:solidFill>
                  <a:srgbClr val="3E425D"/>
                </a:solidFill>
                <a:latin typeface="Calibri" panose="020F0502020204030204" pitchFamily="34" charset="0"/>
                <a:cs typeface="Calibri" panose="020F0502020204030204" pitchFamily="34" charset="0"/>
              </a:rPr>
              <a:t> and the distribution of the sampled points within the area corresponding to the analyzed pixels belonging to the ASI-PRISMA and DLR-</a:t>
            </a:r>
            <a:r>
              <a:rPr lang="en-US" dirty="0" err="1">
                <a:solidFill>
                  <a:srgbClr val="3E425D"/>
                </a:solidFill>
                <a:latin typeface="Calibri" panose="020F0502020204030204" pitchFamily="34" charset="0"/>
                <a:cs typeface="Calibri" panose="020F0502020204030204" pitchFamily="34" charset="0"/>
              </a:rPr>
              <a:t>EnMAP</a:t>
            </a:r>
            <a:r>
              <a:rPr lang="en-US" dirty="0">
                <a:solidFill>
                  <a:srgbClr val="3E425D"/>
                </a:solidFill>
                <a:latin typeface="Calibri" panose="020F0502020204030204" pitchFamily="34" charset="0"/>
                <a:cs typeface="Calibri" panose="020F0502020204030204" pitchFamily="34" charset="0"/>
              </a:rPr>
              <a:t>.</a:t>
            </a:r>
            <a:endParaRPr lang="sk-SK" dirty="0">
              <a:solidFill>
                <a:srgbClr val="3E425D"/>
              </a:solidFill>
              <a:latin typeface="Calibri" panose="020F0502020204030204" pitchFamily="34" charset="0"/>
              <a:cs typeface="Calibri" panose="020F0502020204030204" pitchFamily="34" charset="0"/>
            </a:endParaRPr>
          </a:p>
        </p:txBody>
      </p:sp>
      <p:sp>
        <p:nvSpPr>
          <p:cNvPr id="58" name="BlokTextu 57">
            <a:extLst>
              <a:ext uri="{FF2B5EF4-FFF2-40B4-BE49-F238E27FC236}">
                <a16:creationId xmlns:a16="http://schemas.microsoft.com/office/drawing/2014/main" id="{E084302A-B321-0422-6929-F5621BFEFC79}"/>
              </a:ext>
            </a:extLst>
          </p:cNvPr>
          <p:cNvSpPr txBox="1"/>
          <p:nvPr/>
        </p:nvSpPr>
        <p:spPr>
          <a:xfrm>
            <a:off x="8075669" y="13784393"/>
            <a:ext cx="5040000" cy="8279190"/>
          </a:xfrm>
          <a:prstGeom prst="rect">
            <a:avLst/>
          </a:prstGeom>
          <a:noFill/>
        </p:spPr>
        <p:txBody>
          <a:bodyPr wrap="square" lIns="91440" tIns="45720" rIns="91440" bIns="45720" rtlCol="0" anchor="t">
            <a:spAutoFit/>
          </a:bodyPr>
          <a:lstStyle/>
          <a:p>
            <a:pPr algn="just"/>
            <a:r>
              <a:rPr lang="en-US" sz="2800" dirty="0">
                <a:solidFill>
                  <a:srgbClr val="3E425D"/>
                </a:solidFill>
                <a:latin typeface="Calibri" panose="020F0502020204030204" pitchFamily="34" charset="0"/>
                <a:cs typeface="Calibri" panose="020F0502020204030204" pitchFamily="34" charset="0"/>
              </a:rPr>
              <a:t>The </a:t>
            </a:r>
            <a:r>
              <a:rPr lang="en-US" sz="2800" dirty="0" err="1">
                <a:solidFill>
                  <a:srgbClr val="3E425D"/>
                </a:solidFill>
                <a:latin typeface="Calibri" panose="020F0502020204030204" pitchFamily="34" charset="0"/>
                <a:cs typeface="Calibri" panose="020F0502020204030204" pitchFamily="34" charset="0"/>
              </a:rPr>
              <a:t>Sal’e</a:t>
            </a:r>
            <a:r>
              <a:rPr lang="en-US" sz="2800" dirty="0">
                <a:solidFill>
                  <a:srgbClr val="3E425D"/>
                </a:solidFill>
                <a:latin typeface="Calibri" panose="020F0502020204030204" pitchFamily="34" charset="0"/>
                <a:cs typeface="Calibri" panose="020F0502020204030204" pitchFamily="34" charset="0"/>
              </a:rPr>
              <a:t> </a:t>
            </a:r>
            <a:r>
              <a:rPr lang="en-US" sz="2800" dirty="0" err="1">
                <a:solidFill>
                  <a:srgbClr val="3E425D"/>
                </a:solidFill>
                <a:latin typeface="Calibri" panose="020F0502020204030204" pitchFamily="34" charset="0"/>
                <a:cs typeface="Calibri" panose="020F0502020204030204" pitchFamily="34" charset="0"/>
              </a:rPr>
              <a:t>Porcus</a:t>
            </a:r>
            <a:r>
              <a:rPr lang="en-US" sz="2800" dirty="0">
                <a:solidFill>
                  <a:srgbClr val="3E425D"/>
                </a:solidFill>
                <a:latin typeface="Calibri" panose="020F0502020204030204" pitchFamily="34" charset="0"/>
                <a:cs typeface="Calibri" panose="020F0502020204030204" pitchFamily="34" charset="0"/>
              </a:rPr>
              <a:t> </a:t>
            </a:r>
            <a:r>
              <a:rPr lang="en-US" sz="2800" dirty="0" smtClean="0">
                <a:solidFill>
                  <a:srgbClr val="3E425D"/>
                </a:solidFill>
                <a:latin typeface="Calibri" panose="020F0502020204030204" pitchFamily="34" charset="0"/>
                <a:cs typeface="Calibri" panose="020F0502020204030204" pitchFamily="34" charset="0"/>
              </a:rPr>
              <a:t>pond</a:t>
            </a:r>
            <a:r>
              <a:rPr lang="sk-SK" sz="2800" dirty="0">
                <a:solidFill>
                  <a:srgbClr val="3E425D"/>
                </a:solidFill>
                <a:latin typeface="Calibri" panose="020F0502020204030204" pitchFamily="34" charset="0"/>
                <a:cs typeface="Calibri" panose="020F0502020204030204" pitchFamily="34" charset="0"/>
              </a:rPr>
              <a:t> </a:t>
            </a:r>
            <a:r>
              <a:rPr lang="sk-SK" sz="2800" dirty="0" smtClean="0">
                <a:solidFill>
                  <a:srgbClr val="3E425D"/>
                </a:solidFill>
                <a:latin typeface="Calibri" panose="020F0502020204030204" pitchFamily="34" charset="0"/>
                <a:cs typeface="Calibri" panose="020F0502020204030204" pitchFamily="34" charset="0"/>
              </a:rPr>
              <a:t>(</a:t>
            </a:r>
            <a:r>
              <a:rPr lang="en-GB" sz="2400" dirty="0" smtClean="0">
                <a:solidFill>
                  <a:srgbClr val="3E425D"/>
                </a:solidFill>
              </a:rPr>
              <a:t>~</a:t>
            </a:r>
            <a:r>
              <a:rPr lang="sk-SK" sz="2800" dirty="0" smtClean="0">
                <a:solidFill>
                  <a:srgbClr val="3E425D"/>
                </a:solidFill>
                <a:latin typeface="Calibri" panose="020F0502020204030204" pitchFamily="34" charset="0"/>
                <a:cs typeface="Calibri" panose="020F0502020204030204" pitchFamily="34" charset="0"/>
              </a:rPr>
              <a:t>3.2 </a:t>
            </a:r>
            <a:r>
              <a:rPr lang="sk-SK" sz="2800" dirty="0">
                <a:solidFill>
                  <a:srgbClr val="3E425D"/>
                </a:solidFill>
                <a:latin typeface="Calibri" panose="020F0502020204030204" pitchFamily="34" charset="0"/>
                <a:cs typeface="Calibri" panose="020F0502020204030204" pitchFamily="34" charset="0"/>
              </a:rPr>
              <a:t>km²)</a:t>
            </a:r>
            <a:r>
              <a:rPr lang="en-US" sz="2800" dirty="0" smtClean="0">
                <a:solidFill>
                  <a:srgbClr val="3E425D"/>
                </a:solidFill>
                <a:latin typeface="Calibri" panose="020F0502020204030204" pitchFamily="34" charset="0"/>
                <a:cs typeface="Calibri" panose="020F0502020204030204" pitchFamily="34" charset="0"/>
              </a:rPr>
              <a:t>, </a:t>
            </a:r>
            <a:r>
              <a:rPr lang="en-US" sz="2800" dirty="0">
                <a:solidFill>
                  <a:srgbClr val="3E425D"/>
                </a:solidFill>
                <a:latin typeface="Calibri" panose="020F0502020204030204" pitchFamily="34" charset="0"/>
                <a:cs typeface="Calibri" panose="020F0502020204030204" pitchFamily="34" charset="0"/>
              </a:rPr>
              <a:t>located on the </a:t>
            </a:r>
            <a:r>
              <a:rPr lang="en-US" sz="2800" dirty="0" err="1">
                <a:solidFill>
                  <a:srgbClr val="3E425D"/>
                </a:solidFill>
                <a:latin typeface="Calibri" panose="020F0502020204030204" pitchFamily="34" charset="0"/>
                <a:cs typeface="Calibri" panose="020F0502020204030204" pitchFamily="34" charset="0"/>
              </a:rPr>
              <a:t>Sinis</a:t>
            </a:r>
            <a:r>
              <a:rPr lang="en-US" sz="2800" dirty="0">
                <a:solidFill>
                  <a:srgbClr val="3E425D"/>
                </a:solidFill>
                <a:latin typeface="Calibri" panose="020F0502020204030204" pitchFamily="34" charset="0"/>
                <a:cs typeface="Calibri" panose="020F0502020204030204" pitchFamily="34" charset="0"/>
              </a:rPr>
              <a:t> Peninsula in western Sardinia near San Vero Milis and Riola Sardo, is the island’s largest temporary pond. It occupies a flat interdunal depression where rainwater accumulates, reaching up to 1 m in depth. Lacking both tributaries and outlets, it forms an independent hydrological basin. During summer, intense evaporation dries the pond completely, leaving a broad salt crust. The impermeable greyish-white clay sediments at the bottom prevent infiltration, promoting seasonal salt deposition on the surface.</a:t>
            </a:r>
            <a:endParaRPr lang="sk-SK" sz="2829" dirty="0">
              <a:solidFill>
                <a:srgbClr val="3E425D"/>
              </a:solidFill>
              <a:latin typeface="Calibri" panose="020F0502020204030204" pitchFamily="34" charset="0"/>
              <a:cs typeface="Calibri" panose="020F0502020204030204" pitchFamily="34" charset="0"/>
            </a:endParaRPr>
          </a:p>
        </p:txBody>
      </p:sp>
      <p:pic>
        <p:nvPicPr>
          <p:cNvPr id="4105" name="Obrázok 4104">
            <a:extLst>
              <a:ext uri="{FF2B5EF4-FFF2-40B4-BE49-F238E27FC236}">
                <a16:creationId xmlns:a16="http://schemas.microsoft.com/office/drawing/2014/main" id="{ABC33C42-A7B4-64FE-5B9D-4C2AEC2F7A72}"/>
              </a:ext>
            </a:extLst>
          </p:cNvPr>
          <p:cNvPicPr>
            <a:picLocks noChangeAspect="1"/>
          </p:cNvPicPr>
          <p:nvPr/>
        </p:nvPicPr>
        <p:blipFill rotWithShape="1">
          <a:blip r:embed="rId12"/>
          <a:srcRect t="9791" r="3985" b="2365"/>
          <a:stretch/>
        </p:blipFill>
        <p:spPr>
          <a:xfrm>
            <a:off x="443094" y="27200377"/>
            <a:ext cx="6947217" cy="6346527"/>
          </a:xfrm>
          <a:prstGeom prst="rect">
            <a:avLst/>
          </a:prstGeom>
        </p:spPr>
      </p:pic>
      <p:graphicFrame>
        <p:nvGraphicFramePr>
          <p:cNvPr id="4106" name="Tabuľka 4105">
            <a:extLst>
              <a:ext uri="{FF2B5EF4-FFF2-40B4-BE49-F238E27FC236}">
                <a16:creationId xmlns:a16="http://schemas.microsoft.com/office/drawing/2014/main" id="{7A5DBED5-C02A-7DBE-6960-FE1E29A75D1E}"/>
              </a:ext>
            </a:extLst>
          </p:cNvPr>
          <p:cNvGraphicFramePr>
            <a:graphicFrameLocks noGrp="1"/>
          </p:cNvGraphicFramePr>
          <p:nvPr>
            <p:extLst>
              <p:ext uri="{D42A27DB-BD31-4B8C-83A1-F6EECF244321}">
                <p14:modId xmlns:p14="http://schemas.microsoft.com/office/powerpoint/2010/main" val="2126434492"/>
              </p:ext>
            </p:extLst>
          </p:nvPr>
        </p:nvGraphicFramePr>
        <p:xfrm>
          <a:off x="443094" y="23500486"/>
          <a:ext cx="16648765" cy="3600003"/>
        </p:xfrm>
        <a:graphic>
          <a:graphicData uri="http://schemas.openxmlformats.org/drawingml/2006/table">
            <a:tbl>
              <a:tblPr>
                <a:tableStyleId>{5C22544A-7EE6-4342-B048-85BDC9FD1C3A}</a:tableStyleId>
              </a:tblPr>
              <a:tblGrid>
                <a:gridCol w="1414044">
                  <a:extLst>
                    <a:ext uri="{9D8B030D-6E8A-4147-A177-3AD203B41FA5}">
                      <a16:colId xmlns:a16="http://schemas.microsoft.com/office/drawing/2014/main" val="2918911545"/>
                    </a:ext>
                  </a:extLst>
                </a:gridCol>
                <a:gridCol w="871125">
                  <a:extLst>
                    <a:ext uri="{9D8B030D-6E8A-4147-A177-3AD203B41FA5}">
                      <a16:colId xmlns:a16="http://schemas.microsoft.com/office/drawing/2014/main" val="1032930827"/>
                    </a:ext>
                  </a:extLst>
                </a:gridCol>
                <a:gridCol w="1615137">
                  <a:extLst>
                    <a:ext uri="{9D8B030D-6E8A-4147-A177-3AD203B41FA5}">
                      <a16:colId xmlns:a16="http://schemas.microsoft.com/office/drawing/2014/main" val="1493565869"/>
                    </a:ext>
                  </a:extLst>
                </a:gridCol>
                <a:gridCol w="2266950">
                  <a:extLst>
                    <a:ext uri="{9D8B030D-6E8A-4147-A177-3AD203B41FA5}">
                      <a16:colId xmlns:a16="http://schemas.microsoft.com/office/drawing/2014/main" val="2486867960"/>
                    </a:ext>
                  </a:extLst>
                </a:gridCol>
                <a:gridCol w="1809750">
                  <a:extLst>
                    <a:ext uri="{9D8B030D-6E8A-4147-A177-3AD203B41FA5}">
                      <a16:colId xmlns:a16="http://schemas.microsoft.com/office/drawing/2014/main" val="893099626"/>
                    </a:ext>
                  </a:extLst>
                </a:gridCol>
                <a:gridCol w="2419350">
                  <a:extLst>
                    <a:ext uri="{9D8B030D-6E8A-4147-A177-3AD203B41FA5}">
                      <a16:colId xmlns:a16="http://schemas.microsoft.com/office/drawing/2014/main" val="4057456926"/>
                    </a:ext>
                  </a:extLst>
                </a:gridCol>
                <a:gridCol w="1543050">
                  <a:extLst>
                    <a:ext uri="{9D8B030D-6E8A-4147-A177-3AD203B41FA5}">
                      <a16:colId xmlns:a16="http://schemas.microsoft.com/office/drawing/2014/main" val="4009969852"/>
                    </a:ext>
                  </a:extLst>
                </a:gridCol>
                <a:gridCol w="54858">
                  <a:extLst>
                    <a:ext uri="{9D8B030D-6E8A-4147-A177-3AD203B41FA5}">
                      <a16:colId xmlns:a16="http://schemas.microsoft.com/office/drawing/2014/main" val="3067660191"/>
                    </a:ext>
                  </a:extLst>
                </a:gridCol>
                <a:gridCol w="1933556">
                  <a:extLst>
                    <a:ext uri="{9D8B030D-6E8A-4147-A177-3AD203B41FA5}">
                      <a16:colId xmlns:a16="http://schemas.microsoft.com/office/drawing/2014/main" val="4253660442"/>
                    </a:ext>
                  </a:extLst>
                </a:gridCol>
                <a:gridCol w="1360968">
                  <a:extLst>
                    <a:ext uri="{9D8B030D-6E8A-4147-A177-3AD203B41FA5}">
                      <a16:colId xmlns:a16="http://schemas.microsoft.com/office/drawing/2014/main" val="3750562640"/>
                    </a:ext>
                  </a:extLst>
                </a:gridCol>
                <a:gridCol w="1359977">
                  <a:extLst>
                    <a:ext uri="{9D8B030D-6E8A-4147-A177-3AD203B41FA5}">
                      <a16:colId xmlns:a16="http://schemas.microsoft.com/office/drawing/2014/main" val="4246421197"/>
                    </a:ext>
                  </a:extLst>
                </a:gridCol>
              </a:tblGrid>
              <a:tr h="483892">
                <a:tc gridSpan="11">
                  <a:txBody>
                    <a:bodyPr/>
                    <a:lstStyle/>
                    <a:p>
                      <a:pPr algn="ctr" rtl="0" fontAlgn="ctr">
                        <a:buNone/>
                      </a:pPr>
                      <a:r>
                        <a:rPr lang="en-US" sz="2200" b="1" u="none" strike="noStrike" dirty="0">
                          <a:effectLst/>
                          <a:latin typeface="Calibri" panose="020F0502020204030204" pitchFamily="34" charset="0"/>
                          <a:cs typeface="Calibri" panose="020F0502020204030204" pitchFamily="34" charset="0"/>
                        </a:rPr>
                        <a:t>Linear regression between spectral bands 400-1000 nm (interpolated per 1 nm</a:t>
                      </a:r>
                      <a:r>
                        <a:rPr lang="en-US" sz="2200" b="1" u="none" strike="noStrike" dirty="0" smtClean="0">
                          <a:effectLst/>
                          <a:latin typeface="Calibri" panose="020F0502020204030204" pitchFamily="34" charset="0"/>
                          <a:cs typeface="Calibri" panose="020F0502020204030204" pitchFamily="34" charset="0"/>
                        </a:rPr>
                        <a:t>)</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84461" marR="84461" marT="42231" marB="42231" anchor="ctr">
                    <a:solidFill>
                      <a:schemeClr val="bg1">
                        <a:lumMod val="95000"/>
                      </a:schemeClr>
                    </a:solidFill>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pPr algn="l" fontAlgn="b">
                        <a:buNone/>
                      </a:pP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b">
                    <a:solidFill>
                      <a:schemeClr val="bg1">
                        <a:lumMod val="95000"/>
                      </a:schemeClr>
                    </a:solidFill>
                  </a:tcPr>
                </a:tc>
                <a:tc hMerge="1">
                  <a:txBody>
                    <a:bodyPr/>
                    <a:lstStyle/>
                    <a:p>
                      <a:pPr algn="l" fontAlgn="b">
                        <a:buNone/>
                      </a:pP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b">
                    <a:solidFill>
                      <a:schemeClr val="bg1">
                        <a:lumMod val="95000"/>
                      </a:schemeClr>
                    </a:solidFill>
                  </a:tcPr>
                </a:tc>
                <a:tc hMerge="1">
                  <a:txBody>
                    <a:bodyPr/>
                    <a:lstStyle/>
                    <a:p>
                      <a:pPr algn="l" fontAlgn="b">
                        <a:buNone/>
                      </a:pP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b">
                    <a:solidFill>
                      <a:schemeClr val="bg1">
                        <a:lumMod val="95000"/>
                      </a:schemeClr>
                    </a:solidFill>
                  </a:tcPr>
                </a:tc>
                <a:extLst>
                  <a:ext uri="{0D108BD9-81ED-4DB2-BD59-A6C34878D82A}">
                    <a16:rowId xmlns:a16="http://schemas.microsoft.com/office/drawing/2014/main" val="612224052"/>
                  </a:ext>
                </a:extLst>
              </a:tr>
              <a:tr h="766667">
                <a:tc gridSpan="3">
                  <a:txBody>
                    <a:bodyPr/>
                    <a:lstStyle/>
                    <a:p>
                      <a:pPr algn="ctr" rtl="0" fontAlgn="ctr">
                        <a:buNone/>
                      </a:pPr>
                      <a:r>
                        <a:rPr lang="sk-SK" sz="2200" b="1" u="none" strike="noStrike" dirty="0" err="1">
                          <a:effectLst/>
                          <a:latin typeface="Calibri" panose="020F0502020204030204" pitchFamily="34" charset="0"/>
                          <a:cs typeface="Calibri" panose="020F0502020204030204" pitchFamily="34" charset="0"/>
                        </a:rPr>
                        <a:t>pair</a:t>
                      </a:r>
                      <a:endParaRPr lang="sk-SK" sz="2200" b="1" i="0" u="none" strike="noStrike" dirty="0">
                        <a:solidFill>
                          <a:srgbClr val="000000"/>
                        </a:solidFill>
                        <a:effectLst/>
                        <a:latin typeface="Calibri" panose="020F0502020204030204" pitchFamily="34" charset="0"/>
                        <a:cs typeface="Calibri" panose="020F0502020204030204" pitchFamily="34" charset="0"/>
                      </a:endParaRPr>
                    </a:p>
                  </a:txBody>
                  <a:tcPr marL="84461" marR="84461" marT="42231" marB="42231" anchor="ctr">
                    <a:solidFill>
                      <a:schemeClr val="bg1">
                        <a:lumMod val="95000"/>
                      </a:schemeClr>
                    </a:solidFill>
                  </a:tcPr>
                </a:tc>
                <a:tc hMerge="1">
                  <a:txBody>
                    <a:bodyPr/>
                    <a:lstStyle/>
                    <a:p>
                      <a:endParaRPr lang="sk-SK"/>
                    </a:p>
                  </a:txBody>
                  <a:tcPr/>
                </a:tc>
                <a:tc hMerge="1">
                  <a:txBody>
                    <a:bodyPr/>
                    <a:lstStyle/>
                    <a:p>
                      <a:endParaRPr lang="sk-SK"/>
                    </a:p>
                  </a:txBody>
                  <a:tcPr/>
                </a:tc>
                <a:tc>
                  <a:txBody>
                    <a:bodyPr/>
                    <a:lstStyle/>
                    <a:p>
                      <a:pPr algn="ctr" rtl="0" fontAlgn="ctr">
                        <a:buNone/>
                      </a:pPr>
                      <a:r>
                        <a:rPr lang="en-US" sz="2200" b="1" u="none" strike="noStrike" dirty="0">
                          <a:effectLst/>
                          <a:latin typeface="Calibri" panose="020F0502020204030204" pitchFamily="34" charset="0"/>
                          <a:cs typeface="Calibri" panose="020F0502020204030204" pitchFamily="34" charset="0"/>
                        </a:rPr>
                        <a:t>N of interpolated spec. bands</a:t>
                      </a:r>
                      <a:endParaRPr lang="en-US" sz="2200" b="1"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b="1" u="none" strike="noStrike" dirty="0">
                          <a:effectLst/>
                          <a:latin typeface="Calibri" panose="020F0502020204030204" pitchFamily="34" charset="0"/>
                          <a:cs typeface="Calibri" panose="020F0502020204030204" pitchFamily="34" charset="0"/>
                        </a:rPr>
                        <a:t>PEARS. COR</a:t>
                      </a:r>
                      <a:endParaRPr lang="sk-SK" sz="2200" b="1"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b="1" u="none" strike="noStrike" dirty="0">
                          <a:effectLst/>
                          <a:latin typeface="Calibri" panose="020F0502020204030204" pitchFamily="34" charset="0"/>
                          <a:cs typeface="Calibri" panose="020F0502020204030204" pitchFamily="34" charset="0"/>
                        </a:rPr>
                        <a:t>REGRES. SLOPE</a:t>
                      </a:r>
                      <a:endParaRPr lang="sk-SK" sz="2200" b="1"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b="1" u="none" strike="noStrike" dirty="0">
                          <a:effectLst/>
                          <a:latin typeface="Calibri" panose="020F0502020204030204" pitchFamily="34" charset="0"/>
                          <a:cs typeface="Calibri" panose="020F0502020204030204" pitchFamily="34" charset="0"/>
                        </a:rPr>
                        <a:t>R</a:t>
                      </a:r>
                      <a:r>
                        <a:rPr lang="sk-SK" sz="2200" b="1" u="none" strike="noStrike" baseline="30000" dirty="0">
                          <a:effectLst/>
                          <a:latin typeface="Calibri" panose="020F0502020204030204" pitchFamily="34" charset="0"/>
                          <a:cs typeface="Calibri" panose="020F0502020204030204" pitchFamily="34" charset="0"/>
                        </a:rPr>
                        <a:t>2</a:t>
                      </a:r>
                      <a:endParaRPr lang="sk-SK" sz="2200" b="1" i="0" u="none" strike="noStrike" baseline="30000"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endParaRPr lang="sk-SK" sz="2200" b="1"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b="1" u="none" strike="noStrike" dirty="0">
                          <a:effectLst/>
                          <a:latin typeface="Calibri" panose="020F0502020204030204" pitchFamily="34" charset="0"/>
                          <a:cs typeface="Calibri" panose="020F0502020204030204" pitchFamily="34" charset="0"/>
                        </a:rPr>
                        <a:t>RMSE</a:t>
                      </a:r>
                      <a:endParaRPr lang="sk-SK" sz="2200" b="1"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b="1" u="none" strike="noStrike" dirty="0">
                          <a:effectLst/>
                          <a:latin typeface="Calibri" panose="020F0502020204030204" pitchFamily="34" charset="0"/>
                          <a:cs typeface="Calibri" panose="020F0502020204030204" pitchFamily="34" charset="0"/>
                        </a:rPr>
                        <a:t>MAE</a:t>
                      </a:r>
                      <a:endParaRPr lang="sk-SK" sz="2200" b="1"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b="1" u="none" strike="noStrike" dirty="0">
                          <a:effectLst/>
                          <a:latin typeface="Calibri" panose="020F0502020204030204" pitchFamily="34" charset="0"/>
                          <a:cs typeface="Calibri" panose="020F0502020204030204" pitchFamily="34" charset="0"/>
                        </a:rPr>
                        <a:t>SD_RES</a:t>
                      </a:r>
                      <a:endParaRPr lang="sk-SK" sz="2200" b="1"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extLst>
                  <a:ext uri="{0D108BD9-81ED-4DB2-BD59-A6C34878D82A}">
                    <a16:rowId xmlns:a16="http://schemas.microsoft.com/office/drawing/2014/main" val="2063176732"/>
                  </a:ext>
                </a:extLst>
              </a:tr>
              <a:tr h="391574">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PRISMA</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vs</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UAV</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589</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0.970</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0.863</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0.942</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0.016</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0.011</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0.016</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extLst>
                  <a:ext uri="{0D108BD9-81ED-4DB2-BD59-A6C34878D82A}">
                    <a16:rowId xmlns:a16="http://schemas.microsoft.com/office/drawing/2014/main" val="3150819299"/>
                  </a:ext>
                </a:extLst>
              </a:tr>
              <a:tr h="391574">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PRISMA</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vs</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ASD</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589</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0.981</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0.877</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0.962</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0.013</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0.008</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0.013</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extLst>
                  <a:ext uri="{0D108BD9-81ED-4DB2-BD59-A6C34878D82A}">
                    <a16:rowId xmlns:a16="http://schemas.microsoft.com/office/drawing/2014/main" val="131896296"/>
                  </a:ext>
                </a:extLst>
              </a:tr>
              <a:tr h="391574">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PRISMA</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vs</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err="1" smtClean="0">
                          <a:effectLst/>
                          <a:latin typeface="Calibri" panose="020F0502020204030204" pitchFamily="34" charset="0"/>
                          <a:cs typeface="Calibri" panose="020F0502020204030204" pitchFamily="34" charset="0"/>
                        </a:rPr>
                        <a:t>EnMAP</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589</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0.961</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0.714</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0.924</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0.015</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0.010</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0.015</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extLst>
                  <a:ext uri="{0D108BD9-81ED-4DB2-BD59-A6C34878D82A}">
                    <a16:rowId xmlns:a16="http://schemas.microsoft.com/office/drawing/2014/main" val="613005098"/>
                  </a:ext>
                </a:extLst>
              </a:tr>
              <a:tr h="391574">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UAV</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vs</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ASD</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589</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0.995</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1.001</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0.990</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0.007</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0.005</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0.007</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extLst>
                  <a:ext uri="{0D108BD9-81ED-4DB2-BD59-A6C34878D82A}">
                    <a16:rowId xmlns:a16="http://schemas.microsoft.com/office/drawing/2014/main" val="1808847586"/>
                  </a:ext>
                </a:extLst>
              </a:tr>
              <a:tr h="391574">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UAV</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vs</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err="1" smtClean="0">
                          <a:effectLst/>
                          <a:latin typeface="Calibri" panose="020F0502020204030204" pitchFamily="34" charset="0"/>
                          <a:cs typeface="Calibri" panose="020F0502020204030204" pitchFamily="34" charset="0"/>
                        </a:rPr>
                        <a:t>EnMAP</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589</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0.986</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0.824</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0.972</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0.009</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0.006</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0.009</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extLst>
                  <a:ext uri="{0D108BD9-81ED-4DB2-BD59-A6C34878D82A}">
                    <a16:rowId xmlns:a16="http://schemas.microsoft.com/office/drawing/2014/main" val="2770688943"/>
                  </a:ext>
                </a:extLst>
              </a:tr>
              <a:tr h="391574">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ASD</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vs</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err="1" smtClean="0">
                          <a:effectLst/>
                          <a:latin typeface="Calibri" panose="020F0502020204030204" pitchFamily="34" charset="0"/>
                          <a:cs typeface="Calibri" panose="020F0502020204030204" pitchFamily="34" charset="0"/>
                        </a:rPr>
                        <a:t>EnMAP</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589</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0.984</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0.817</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0.969</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0.010</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a:effectLst/>
                          <a:latin typeface="Calibri" panose="020F0502020204030204" pitchFamily="34" charset="0"/>
                          <a:cs typeface="Calibri" panose="020F0502020204030204" pitchFamily="34" charset="0"/>
                        </a:rPr>
                        <a:t>0.006</a:t>
                      </a:r>
                      <a:endParaRPr lang="sk-SK" sz="2200" b="0" i="0" u="none" strike="noStrike">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tc>
                  <a:txBody>
                    <a:bodyPr/>
                    <a:lstStyle/>
                    <a:p>
                      <a:pPr algn="ctr" rtl="0" fontAlgn="ctr">
                        <a:buNone/>
                      </a:pPr>
                      <a:r>
                        <a:rPr lang="sk-SK" sz="2200" u="none" strike="noStrike" dirty="0">
                          <a:effectLst/>
                          <a:latin typeface="Calibri" panose="020F0502020204030204" pitchFamily="34" charset="0"/>
                          <a:cs typeface="Calibri" panose="020F0502020204030204" pitchFamily="34" charset="0"/>
                        </a:rPr>
                        <a:t>0.010</a:t>
                      </a:r>
                      <a:endParaRPr lang="sk-SK" sz="2200" b="0" i="0" u="none" strike="noStrike" dirty="0">
                        <a:solidFill>
                          <a:srgbClr val="000000"/>
                        </a:solidFill>
                        <a:effectLst/>
                        <a:latin typeface="Calibri" panose="020F0502020204030204" pitchFamily="34" charset="0"/>
                        <a:cs typeface="Calibri" panose="020F0502020204030204" pitchFamily="34" charset="0"/>
                      </a:endParaRPr>
                    </a:p>
                  </a:txBody>
                  <a:tcPr marL="14729" marR="14729" marT="14729" marB="0" anchor="ctr">
                    <a:solidFill>
                      <a:schemeClr val="bg1">
                        <a:lumMod val="95000"/>
                      </a:schemeClr>
                    </a:solidFill>
                  </a:tcPr>
                </a:tc>
                <a:extLst>
                  <a:ext uri="{0D108BD9-81ED-4DB2-BD59-A6C34878D82A}">
                    <a16:rowId xmlns:a16="http://schemas.microsoft.com/office/drawing/2014/main" val="2443754725"/>
                  </a:ext>
                </a:extLst>
              </a:tr>
            </a:tbl>
          </a:graphicData>
        </a:graphic>
      </p:graphicFrame>
      <p:pic>
        <p:nvPicPr>
          <p:cNvPr id="1054" name="Picture 30" descr="archív lms.upjs.sk (2004-2025)">
            <a:extLst>
              <a:ext uri="{FF2B5EF4-FFF2-40B4-BE49-F238E27FC236}">
                <a16:creationId xmlns:a16="http://schemas.microsoft.com/office/drawing/2014/main" id="{5039C3E0-18D4-791F-327A-86680CF4D94B}"/>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3392379" y="6168763"/>
            <a:ext cx="2326495" cy="232649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ok 5">
            <a:extLst>
              <a:ext uri="{FF2B5EF4-FFF2-40B4-BE49-F238E27FC236}">
                <a16:creationId xmlns:a16="http://schemas.microsoft.com/office/drawing/2014/main" id="{ED953EB9-0BFD-8381-9D48-A93B0EB783DB}"/>
              </a:ext>
            </a:extLst>
          </p:cNvPr>
          <p:cNvPicPr>
            <a:picLocks noChangeAspect="1"/>
          </p:cNvPicPr>
          <p:nvPr/>
        </p:nvPicPr>
        <p:blipFill>
          <a:blip r:embed="rId14"/>
          <a:stretch>
            <a:fillRect/>
          </a:stretch>
        </p:blipFill>
        <p:spPr>
          <a:xfrm>
            <a:off x="8933926" y="33761580"/>
            <a:ext cx="8151458" cy="8330696"/>
          </a:xfrm>
          <a:prstGeom prst="rect">
            <a:avLst/>
          </a:prstGeom>
        </p:spPr>
      </p:pic>
      <p:sp>
        <p:nvSpPr>
          <p:cNvPr id="10" name="BlokTextu 9">
            <a:extLst>
              <a:ext uri="{FF2B5EF4-FFF2-40B4-BE49-F238E27FC236}">
                <a16:creationId xmlns:a16="http://schemas.microsoft.com/office/drawing/2014/main" id="{D7997943-3F47-F1A4-F9CC-8B91E2A87CD5}"/>
              </a:ext>
            </a:extLst>
          </p:cNvPr>
          <p:cNvSpPr txBox="1"/>
          <p:nvPr/>
        </p:nvSpPr>
        <p:spPr>
          <a:xfrm>
            <a:off x="8993741" y="41629331"/>
            <a:ext cx="2759530" cy="400110"/>
          </a:xfrm>
          <a:prstGeom prst="rect">
            <a:avLst/>
          </a:prstGeom>
          <a:noFill/>
        </p:spPr>
        <p:txBody>
          <a:bodyPr wrap="square" rtlCol="0">
            <a:spAutoFit/>
          </a:bodyPr>
          <a:lstStyle/>
          <a:p>
            <a:r>
              <a:rPr lang="sk-SK" sz="2000" dirty="0">
                <a:solidFill>
                  <a:schemeClr val="bg1"/>
                </a:solidFill>
                <a:latin typeface="Calibri" panose="020F0502020204030204" pitchFamily="34" charset="0"/>
                <a:cs typeface="Calibri" panose="020F0502020204030204" pitchFamily="34" charset="0"/>
              </a:rPr>
              <a:t>PRISMA 15.07.2023</a:t>
            </a:r>
          </a:p>
        </p:txBody>
      </p:sp>
      <p:grpSp>
        <p:nvGrpSpPr>
          <p:cNvPr id="25" name="Skupina 24">
            <a:extLst>
              <a:ext uri="{FF2B5EF4-FFF2-40B4-BE49-F238E27FC236}">
                <a16:creationId xmlns:a16="http://schemas.microsoft.com/office/drawing/2014/main" id="{2B3E5255-4A31-4882-23C5-DA8C8A481DFA}"/>
              </a:ext>
            </a:extLst>
          </p:cNvPr>
          <p:cNvGrpSpPr/>
          <p:nvPr/>
        </p:nvGrpSpPr>
        <p:grpSpPr>
          <a:xfrm>
            <a:off x="15348590" y="41414655"/>
            <a:ext cx="1667713" cy="469304"/>
            <a:chOff x="13616147" y="38227835"/>
            <a:chExt cx="1667713" cy="469304"/>
          </a:xfrm>
        </p:grpSpPr>
        <p:grpSp>
          <p:nvGrpSpPr>
            <p:cNvPr id="20" name="Skupina 19">
              <a:extLst>
                <a:ext uri="{FF2B5EF4-FFF2-40B4-BE49-F238E27FC236}">
                  <a16:creationId xmlns:a16="http://schemas.microsoft.com/office/drawing/2014/main" id="{CE45610C-8855-D240-1162-8C344964F977}"/>
                </a:ext>
              </a:extLst>
            </p:cNvPr>
            <p:cNvGrpSpPr/>
            <p:nvPr/>
          </p:nvGrpSpPr>
          <p:grpSpPr>
            <a:xfrm>
              <a:off x="13753750" y="38560785"/>
              <a:ext cx="974446" cy="136354"/>
              <a:chOff x="13753750" y="38560785"/>
              <a:chExt cx="974446" cy="136354"/>
            </a:xfrm>
          </p:grpSpPr>
          <p:cxnSp>
            <p:nvCxnSpPr>
              <p:cNvPr id="13" name="Rovná spojnica 12">
                <a:extLst>
                  <a:ext uri="{FF2B5EF4-FFF2-40B4-BE49-F238E27FC236}">
                    <a16:creationId xmlns:a16="http://schemas.microsoft.com/office/drawing/2014/main" id="{D1558677-205F-3EA1-AB9A-4AFB8A142E0F}"/>
                  </a:ext>
                </a:extLst>
              </p:cNvPr>
              <p:cNvCxnSpPr>
                <a:cxnSpLocks/>
              </p:cNvCxnSpPr>
              <p:nvPr/>
            </p:nvCxnSpPr>
            <p:spPr>
              <a:xfrm flipH="1">
                <a:off x="13753750" y="38633548"/>
                <a:ext cx="974446"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Rovná spojnica 16">
                <a:extLst>
                  <a:ext uri="{FF2B5EF4-FFF2-40B4-BE49-F238E27FC236}">
                    <a16:creationId xmlns:a16="http://schemas.microsoft.com/office/drawing/2014/main" id="{654A9EC5-75B6-4BBB-8C57-938D06BD701C}"/>
                  </a:ext>
                </a:extLst>
              </p:cNvPr>
              <p:cNvCxnSpPr>
                <a:cxnSpLocks/>
              </p:cNvCxnSpPr>
              <p:nvPr/>
            </p:nvCxnSpPr>
            <p:spPr>
              <a:xfrm flipV="1">
                <a:off x="13770196" y="38560785"/>
                <a:ext cx="0" cy="13635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 name="Rovná spojnica 18">
                <a:extLst>
                  <a:ext uri="{FF2B5EF4-FFF2-40B4-BE49-F238E27FC236}">
                    <a16:creationId xmlns:a16="http://schemas.microsoft.com/office/drawing/2014/main" id="{21EBE6BC-683E-79BC-2076-177201525D93}"/>
                  </a:ext>
                </a:extLst>
              </p:cNvPr>
              <p:cNvCxnSpPr>
                <a:cxnSpLocks/>
              </p:cNvCxnSpPr>
              <p:nvPr/>
            </p:nvCxnSpPr>
            <p:spPr>
              <a:xfrm flipV="1">
                <a:off x="14712006" y="38560785"/>
                <a:ext cx="0" cy="13635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1" name="BlokTextu 20">
              <a:extLst>
                <a:ext uri="{FF2B5EF4-FFF2-40B4-BE49-F238E27FC236}">
                  <a16:creationId xmlns:a16="http://schemas.microsoft.com/office/drawing/2014/main" id="{AC09DDFA-BCAD-C66B-2131-01E1BDAB839A}"/>
                </a:ext>
              </a:extLst>
            </p:cNvPr>
            <p:cNvSpPr txBox="1"/>
            <p:nvPr/>
          </p:nvSpPr>
          <p:spPr>
            <a:xfrm>
              <a:off x="13616147" y="38227835"/>
              <a:ext cx="314510" cy="400110"/>
            </a:xfrm>
            <a:prstGeom prst="rect">
              <a:avLst/>
            </a:prstGeom>
            <a:noFill/>
          </p:spPr>
          <p:txBody>
            <a:bodyPr wrap="none" rtlCol="0">
              <a:spAutoFit/>
            </a:bodyPr>
            <a:lstStyle/>
            <a:p>
              <a:r>
                <a:rPr lang="sk-SK" sz="2000" dirty="0">
                  <a:solidFill>
                    <a:schemeClr val="bg1"/>
                  </a:solidFill>
                  <a:latin typeface="Calibri" panose="020F0502020204030204" pitchFamily="34" charset="0"/>
                  <a:cs typeface="Calibri" panose="020F0502020204030204" pitchFamily="34" charset="0"/>
                </a:rPr>
                <a:t>0</a:t>
              </a:r>
            </a:p>
          </p:txBody>
        </p:sp>
        <p:sp>
          <p:nvSpPr>
            <p:cNvPr id="24" name="BlokTextu 23">
              <a:extLst>
                <a:ext uri="{FF2B5EF4-FFF2-40B4-BE49-F238E27FC236}">
                  <a16:creationId xmlns:a16="http://schemas.microsoft.com/office/drawing/2014/main" id="{9A8EC62A-45E9-7761-1D51-783A9815F278}"/>
                </a:ext>
              </a:extLst>
            </p:cNvPr>
            <p:cNvSpPr txBox="1"/>
            <p:nvPr/>
          </p:nvSpPr>
          <p:spPr>
            <a:xfrm>
              <a:off x="14446771" y="38246026"/>
              <a:ext cx="837089" cy="400110"/>
            </a:xfrm>
            <a:prstGeom prst="rect">
              <a:avLst/>
            </a:prstGeom>
            <a:noFill/>
          </p:spPr>
          <p:txBody>
            <a:bodyPr wrap="none" rtlCol="0">
              <a:spAutoFit/>
            </a:bodyPr>
            <a:lstStyle/>
            <a:p>
              <a:r>
                <a:rPr lang="sk-SK" sz="2000" dirty="0">
                  <a:solidFill>
                    <a:schemeClr val="bg1"/>
                  </a:solidFill>
                  <a:latin typeface="Calibri" panose="020F0502020204030204" pitchFamily="34" charset="0"/>
                  <a:cs typeface="Calibri" panose="020F0502020204030204" pitchFamily="34" charset="0"/>
                </a:rPr>
                <a:t>500 m</a:t>
              </a:r>
            </a:p>
          </p:txBody>
        </p:sp>
      </p:grpSp>
      <p:pic>
        <p:nvPicPr>
          <p:cNvPr id="28" name="Obrázok 27">
            <a:extLst>
              <a:ext uri="{FF2B5EF4-FFF2-40B4-BE49-F238E27FC236}">
                <a16:creationId xmlns:a16="http://schemas.microsoft.com/office/drawing/2014/main" id="{D220B85A-7CD1-BBE1-19F3-1BF1DA491A97}"/>
              </a:ext>
            </a:extLst>
          </p:cNvPr>
          <p:cNvPicPr>
            <a:picLocks noChangeAspect="1"/>
          </p:cNvPicPr>
          <p:nvPr/>
        </p:nvPicPr>
        <p:blipFill>
          <a:blip r:embed="rId15"/>
          <a:srcRect r="540"/>
          <a:stretch>
            <a:fillRect/>
          </a:stretch>
        </p:blipFill>
        <p:spPr>
          <a:xfrm>
            <a:off x="433837" y="33761580"/>
            <a:ext cx="8151458" cy="8330696"/>
          </a:xfrm>
          <a:prstGeom prst="rect">
            <a:avLst/>
          </a:prstGeom>
        </p:spPr>
      </p:pic>
      <p:grpSp>
        <p:nvGrpSpPr>
          <p:cNvPr id="29" name="Skupina 28">
            <a:extLst>
              <a:ext uri="{FF2B5EF4-FFF2-40B4-BE49-F238E27FC236}">
                <a16:creationId xmlns:a16="http://schemas.microsoft.com/office/drawing/2014/main" id="{840626D6-F3AA-FFFE-CC3D-3791ED4038BB}"/>
              </a:ext>
            </a:extLst>
          </p:cNvPr>
          <p:cNvGrpSpPr/>
          <p:nvPr/>
        </p:nvGrpSpPr>
        <p:grpSpPr>
          <a:xfrm>
            <a:off x="6889810" y="41449252"/>
            <a:ext cx="1667713" cy="469304"/>
            <a:chOff x="13616147" y="38227835"/>
            <a:chExt cx="1667713" cy="469304"/>
          </a:xfrm>
        </p:grpSpPr>
        <p:grpSp>
          <p:nvGrpSpPr>
            <p:cNvPr id="30" name="Skupina 29">
              <a:extLst>
                <a:ext uri="{FF2B5EF4-FFF2-40B4-BE49-F238E27FC236}">
                  <a16:creationId xmlns:a16="http://schemas.microsoft.com/office/drawing/2014/main" id="{525E37DA-FDE8-28C8-CEA7-4C6B3F435172}"/>
                </a:ext>
              </a:extLst>
            </p:cNvPr>
            <p:cNvGrpSpPr/>
            <p:nvPr/>
          </p:nvGrpSpPr>
          <p:grpSpPr>
            <a:xfrm>
              <a:off x="13753750" y="38560785"/>
              <a:ext cx="974446" cy="136354"/>
              <a:chOff x="13753750" y="38560785"/>
              <a:chExt cx="974446" cy="136354"/>
            </a:xfrm>
          </p:grpSpPr>
          <p:cxnSp>
            <p:nvCxnSpPr>
              <p:cNvPr id="33" name="Rovná spojnica 32">
                <a:extLst>
                  <a:ext uri="{FF2B5EF4-FFF2-40B4-BE49-F238E27FC236}">
                    <a16:creationId xmlns:a16="http://schemas.microsoft.com/office/drawing/2014/main" id="{0CD609F2-3EBD-2DC7-337A-4857B6C3F167}"/>
                  </a:ext>
                </a:extLst>
              </p:cNvPr>
              <p:cNvCxnSpPr>
                <a:cxnSpLocks/>
              </p:cNvCxnSpPr>
              <p:nvPr/>
            </p:nvCxnSpPr>
            <p:spPr>
              <a:xfrm flipH="1">
                <a:off x="13753750" y="38633548"/>
                <a:ext cx="974446"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Rovná spojnica 33">
                <a:extLst>
                  <a:ext uri="{FF2B5EF4-FFF2-40B4-BE49-F238E27FC236}">
                    <a16:creationId xmlns:a16="http://schemas.microsoft.com/office/drawing/2014/main" id="{9714475B-B57D-8F9E-F5AF-2D8CE84AD5C0}"/>
                  </a:ext>
                </a:extLst>
              </p:cNvPr>
              <p:cNvCxnSpPr>
                <a:cxnSpLocks/>
              </p:cNvCxnSpPr>
              <p:nvPr/>
            </p:nvCxnSpPr>
            <p:spPr>
              <a:xfrm flipV="1">
                <a:off x="13770196" y="38560785"/>
                <a:ext cx="0" cy="13635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5" name="Rovná spojnica 34">
                <a:extLst>
                  <a:ext uri="{FF2B5EF4-FFF2-40B4-BE49-F238E27FC236}">
                    <a16:creationId xmlns:a16="http://schemas.microsoft.com/office/drawing/2014/main" id="{56D27683-1E9C-9879-0231-0DD0A4D5B983}"/>
                  </a:ext>
                </a:extLst>
              </p:cNvPr>
              <p:cNvCxnSpPr>
                <a:cxnSpLocks/>
              </p:cNvCxnSpPr>
              <p:nvPr/>
            </p:nvCxnSpPr>
            <p:spPr>
              <a:xfrm flipV="1">
                <a:off x="14712006" y="38560785"/>
                <a:ext cx="0" cy="13635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31" name="BlokTextu 30">
              <a:extLst>
                <a:ext uri="{FF2B5EF4-FFF2-40B4-BE49-F238E27FC236}">
                  <a16:creationId xmlns:a16="http://schemas.microsoft.com/office/drawing/2014/main" id="{12BB0059-1E4F-EF6A-CA1A-33EF44F20FE3}"/>
                </a:ext>
              </a:extLst>
            </p:cNvPr>
            <p:cNvSpPr txBox="1"/>
            <p:nvPr/>
          </p:nvSpPr>
          <p:spPr>
            <a:xfrm>
              <a:off x="13616147" y="38227835"/>
              <a:ext cx="314510" cy="400110"/>
            </a:xfrm>
            <a:prstGeom prst="rect">
              <a:avLst/>
            </a:prstGeom>
            <a:noFill/>
          </p:spPr>
          <p:txBody>
            <a:bodyPr wrap="none" rtlCol="0">
              <a:spAutoFit/>
            </a:bodyPr>
            <a:lstStyle/>
            <a:p>
              <a:r>
                <a:rPr lang="sk-SK" sz="2000" dirty="0">
                  <a:solidFill>
                    <a:schemeClr val="bg1"/>
                  </a:solidFill>
                  <a:latin typeface="Calibri" panose="020F0502020204030204" pitchFamily="34" charset="0"/>
                  <a:cs typeface="Calibri" panose="020F0502020204030204" pitchFamily="34" charset="0"/>
                </a:rPr>
                <a:t>0</a:t>
              </a:r>
            </a:p>
          </p:txBody>
        </p:sp>
        <p:sp>
          <p:nvSpPr>
            <p:cNvPr id="32" name="BlokTextu 31">
              <a:extLst>
                <a:ext uri="{FF2B5EF4-FFF2-40B4-BE49-F238E27FC236}">
                  <a16:creationId xmlns:a16="http://schemas.microsoft.com/office/drawing/2014/main" id="{6E405E87-AC8E-4857-64E9-79D2094682EB}"/>
                </a:ext>
              </a:extLst>
            </p:cNvPr>
            <p:cNvSpPr txBox="1"/>
            <p:nvPr/>
          </p:nvSpPr>
          <p:spPr>
            <a:xfrm>
              <a:off x="14446771" y="38246026"/>
              <a:ext cx="837089" cy="400110"/>
            </a:xfrm>
            <a:prstGeom prst="rect">
              <a:avLst/>
            </a:prstGeom>
            <a:noFill/>
          </p:spPr>
          <p:txBody>
            <a:bodyPr wrap="none" rtlCol="0">
              <a:spAutoFit/>
            </a:bodyPr>
            <a:lstStyle/>
            <a:p>
              <a:r>
                <a:rPr lang="sk-SK" sz="2000" dirty="0">
                  <a:solidFill>
                    <a:schemeClr val="bg1"/>
                  </a:solidFill>
                  <a:latin typeface="Calibri" panose="020F0502020204030204" pitchFamily="34" charset="0"/>
                  <a:cs typeface="Calibri" panose="020F0502020204030204" pitchFamily="34" charset="0"/>
                </a:rPr>
                <a:t>500 m</a:t>
              </a:r>
            </a:p>
          </p:txBody>
        </p:sp>
      </p:grpSp>
      <p:sp>
        <p:nvSpPr>
          <p:cNvPr id="38" name="BlokTextu 37">
            <a:extLst>
              <a:ext uri="{FF2B5EF4-FFF2-40B4-BE49-F238E27FC236}">
                <a16:creationId xmlns:a16="http://schemas.microsoft.com/office/drawing/2014/main" id="{5FF71C54-B86B-DFF5-A199-0C52DCDB2125}"/>
              </a:ext>
            </a:extLst>
          </p:cNvPr>
          <p:cNvSpPr txBox="1"/>
          <p:nvPr/>
        </p:nvSpPr>
        <p:spPr>
          <a:xfrm>
            <a:off x="482132" y="41629331"/>
            <a:ext cx="2228592" cy="400110"/>
          </a:xfrm>
          <a:prstGeom prst="rect">
            <a:avLst/>
          </a:prstGeom>
          <a:noFill/>
        </p:spPr>
        <p:txBody>
          <a:bodyPr wrap="square" rtlCol="0">
            <a:spAutoFit/>
          </a:bodyPr>
          <a:lstStyle/>
          <a:p>
            <a:r>
              <a:rPr lang="sk-SK" sz="2000" dirty="0">
                <a:solidFill>
                  <a:schemeClr val="bg1"/>
                </a:solidFill>
                <a:latin typeface="Calibri" panose="020F0502020204030204" pitchFamily="34" charset="0"/>
                <a:cs typeface="Calibri" panose="020F0502020204030204" pitchFamily="34" charset="0"/>
              </a:rPr>
              <a:t>ENMAP 14.07.2023</a:t>
            </a:r>
          </a:p>
        </p:txBody>
      </p:sp>
      <p:pic>
        <p:nvPicPr>
          <p:cNvPr id="46" name="Picture 6" descr="Sapienza University of Rome Logo [uniroma1.it] - PNG Logo Vector Brand  Downloads (SVG, EPS)">
            <a:extLst>
              <a:ext uri="{FF2B5EF4-FFF2-40B4-BE49-F238E27FC236}">
                <a16:creationId xmlns:a16="http://schemas.microsoft.com/office/drawing/2014/main" id="{AC734DAF-1F96-7412-9DD6-C3F222A7EF27}"/>
              </a:ext>
            </a:extLst>
          </p:cNvPr>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15469611" y="6682457"/>
            <a:ext cx="4583236" cy="1419292"/>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ok 2" descr="Obrázok, na ktorom je text, kruh, dúha, písmo&#10;&#10;Obsah vygenerovaný pomocou AI môže byť nesprávny.">
            <a:extLst>
              <a:ext uri="{FF2B5EF4-FFF2-40B4-BE49-F238E27FC236}">
                <a16:creationId xmlns:a16="http://schemas.microsoft.com/office/drawing/2014/main" id="{94AA27A0-26DF-7757-849B-A136FCB38FD4}"/>
              </a:ext>
            </a:extLst>
          </p:cNvPr>
          <p:cNvPicPr>
            <a:picLocks noChangeAspect="1"/>
          </p:cNvPicPr>
          <p:nvPr/>
        </p:nvPicPr>
        <p:blipFill>
          <a:blip r:embed="rId17"/>
          <a:stretch>
            <a:fillRect/>
          </a:stretch>
        </p:blipFill>
        <p:spPr>
          <a:xfrm>
            <a:off x="27841705" y="18152142"/>
            <a:ext cx="1880101" cy="1834674"/>
          </a:xfrm>
          <a:prstGeom prst="rect">
            <a:avLst/>
          </a:prstGeom>
        </p:spPr>
      </p:pic>
      <p:pic>
        <p:nvPicPr>
          <p:cNvPr id="14" name="Obrázok 13" descr="EnMAP Ground Segment">
            <a:extLst>
              <a:ext uri="{FF2B5EF4-FFF2-40B4-BE49-F238E27FC236}">
                <a16:creationId xmlns:a16="http://schemas.microsoft.com/office/drawing/2014/main" id="{4485AAC6-DC62-DABC-A7DB-8A9206C3D1BA}"/>
              </a:ext>
            </a:extLst>
          </p:cNvPr>
          <p:cNvPicPr>
            <a:picLocks noChangeAspect="1"/>
          </p:cNvPicPr>
          <p:nvPr/>
        </p:nvPicPr>
        <p:blipFill>
          <a:blip r:embed="rId18"/>
          <a:stretch>
            <a:fillRect/>
          </a:stretch>
        </p:blipFill>
        <p:spPr>
          <a:xfrm>
            <a:off x="27665934" y="20673614"/>
            <a:ext cx="1194960" cy="1087787"/>
          </a:xfrm>
          <a:prstGeom prst="rect">
            <a:avLst/>
          </a:prstGeom>
        </p:spPr>
      </p:pic>
      <p:pic>
        <p:nvPicPr>
          <p:cNvPr id="12" name="Obrázok 11" descr="ResearchInfrastructure@GFZ | EnMAP - Scientific support of the  hyperspectral satellite mission">
            <a:extLst>
              <a:ext uri="{FF2B5EF4-FFF2-40B4-BE49-F238E27FC236}">
                <a16:creationId xmlns:a16="http://schemas.microsoft.com/office/drawing/2014/main" id="{50EE1396-053B-6AA2-F9F8-FBDDC3D4F82B}"/>
              </a:ext>
            </a:extLst>
          </p:cNvPr>
          <p:cNvPicPr>
            <a:picLocks noChangeAspect="1"/>
          </p:cNvPicPr>
          <p:nvPr/>
        </p:nvPicPr>
        <p:blipFill>
          <a:blip r:embed="rId19"/>
          <a:stretch>
            <a:fillRect/>
          </a:stretch>
        </p:blipFill>
        <p:spPr>
          <a:xfrm>
            <a:off x="27841705" y="19988763"/>
            <a:ext cx="1875200" cy="1852457"/>
          </a:xfrm>
          <a:prstGeom prst="rect">
            <a:avLst/>
          </a:prstGeom>
        </p:spPr>
      </p:pic>
      <p:sp>
        <p:nvSpPr>
          <p:cNvPr id="18" name="BlokTextu 17">
            <a:extLst>
              <a:ext uri="{FF2B5EF4-FFF2-40B4-BE49-F238E27FC236}">
                <a16:creationId xmlns:a16="http://schemas.microsoft.com/office/drawing/2014/main" id="{323246ED-92C1-9F3C-6F47-E1FEEECB5DBE}"/>
              </a:ext>
            </a:extLst>
          </p:cNvPr>
          <p:cNvSpPr txBox="1"/>
          <p:nvPr/>
        </p:nvSpPr>
        <p:spPr>
          <a:xfrm>
            <a:off x="13467661" y="13786407"/>
            <a:ext cx="162072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sk-SK" sz="2800" dirty="0" err="1">
                <a:solidFill>
                  <a:srgbClr val="3E425D"/>
                </a:solidFill>
                <a:latin typeface="Calibri" panose="020F0502020204030204" pitchFamily="34" charset="0"/>
                <a:cs typeface="Calibri" panose="020F0502020204030204" pitchFamily="34" charset="0"/>
              </a:rPr>
              <a:t>We</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collected</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ground</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spectra</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with</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an</a:t>
            </a:r>
            <a:r>
              <a:rPr lang="sk-SK" sz="2800" dirty="0">
                <a:solidFill>
                  <a:srgbClr val="3E425D"/>
                </a:solidFill>
                <a:latin typeface="Calibri" panose="020F0502020204030204" pitchFamily="34" charset="0"/>
                <a:cs typeface="Calibri" panose="020F0502020204030204" pitchFamily="34" charset="0"/>
              </a:rPr>
              <a:t> ASD </a:t>
            </a:r>
            <a:r>
              <a:rPr lang="sk-SK" sz="2800" dirty="0" err="1">
                <a:solidFill>
                  <a:srgbClr val="3E425D"/>
                </a:solidFill>
                <a:latin typeface="Calibri" panose="020F0502020204030204" pitchFamily="34" charset="0"/>
                <a:cs typeface="Calibri" panose="020F0502020204030204" pitchFamily="34" charset="0"/>
              </a:rPr>
              <a:t>FieldSpec</a:t>
            </a:r>
            <a:r>
              <a:rPr lang="sk-SK" sz="2800" dirty="0">
                <a:solidFill>
                  <a:srgbClr val="3E425D"/>
                </a:solidFill>
                <a:latin typeface="Calibri" panose="020F0502020204030204" pitchFamily="34" charset="0"/>
                <a:cs typeface="Calibri" panose="020F0502020204030204" pitchFamily="34" charset="0"/>
              </a:rPr>
              <a:t> 3 Pro and </a:t>
            </a:r>
            <a:r>
              <a:rPr lang="sk-SK" sz="2800" dirty="0" err="1">
                <a:solidFill>
                  <a:srgbClr val="3E425D"/>
                </a:solidFill>
                <a:latin typeface="Calibri" panose="020F0502020204030204" pitchFamily="34" charset="0"/>
                <a:cs typeface="Calibri" panose="020F0502020204030204" pitchFamily="34" charset="0"/>
              </a:rPr>
              <a:t>measured</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radiometric</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targets</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enabling</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empirical-line</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calibration</a:t>
            </a:r>
            <a:r>
              <a:rPr lang="sk-SK" sz="2800" dirty="0">
                <a:solidFill>
                  <a:srgbClr val="3E425D"/>
                </a:solidFill>
                <a:latin typeface="Calibri" panose="020F0502020204030204" pitchFamily="34" charset="0"/>
                <a:cs typeface="Calibri" panose="020F0502020204030204" pitchFamily="34" charset="0"/>
              </a:rPr>
              <a:t> of </a:t>
            </a:r>
            <a:r>
              <a:rPr lang="sk-SK" sz="2800" dirty="0" err="1">
                <a:solidFill>
                  <a:srgbClr val="3E425D"/>
                </a:solidFill>
                <a:latin typeface="Calibri" panose="020F0502020204030204" pitchFamily="34" charset="0"/>
                <a:cs typeface="Calibri" panose="020F0502020204030204" pitchFamily="34" charset="0"/>
              </a:rPr>
              <a:t>the</a:t>
            </a:r>
            <a:r>
              <a:rPr lang="sk-SK" sz="2800" dirty="0">
                <a:solidFill>
                  <a:srgbClr val="3E425D"/>
                </a:solidFill>
                <a:latin typeface="Calibri" panose="020F0502020204030204" pitchFamily="34" charset="0"/>
                <a:cs typeface="Calibri" panose="020F0502020204030204" pitchFamily="34" charset="0"/>
              </a:rPr>
              <a:t> UAV </a:t>
            </a:r>
            <a:r>
              <a:rPr lang="sk-SK" sz="2800" dirty="0" err="1">
                <a:solidFill>
                  <a:srgbClr val="3E425D"/>
                </a:solidFill>
                <a:latin typeface="Calibri" panose="020F0502020204030204" pitchFamily="34" charset="0"/>
                <a:cs typeface="Calibri" panose="020F0502020204030204" pitchFamily="34" charset="0"/>
              </a:rPr>
              <a:t>hyperspectral</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data</a:t>
            </a:r>
            <a:r>
              <a:rPr lang="sk-SK" sz="2800" dirty="0">
                <a:solidFill>
                  <a:srgbClr val="3E425D"/>
                </a:solidFill>
                <a:latin typeface="Calibri" panose="020F0502020204030204" pitchFamily="34" charset="0"/>
                <a:cs typeface="Calibri" panose="020F0502020204030204" pitchFamily="34" charset="0"/>
              </a:rPr>
              <a:t> to </a:t>
            </a:r>
            <a:r>
              <a:rPr lang="sk-SK" sz="2800" dirty="0" err="1">
                <a:solidFill>
                  <a:srgbClr val="3E425D"/>
                </a:solidFill>
                <a:latin typeface="Calibri" panose="020F0502020204030204" pitchFamily="34" charset="0"/>
                <a:cs typeface="Calibri" panose="020F0502020204030204" pitchFamily="34" charset="0"/>
              </a:rPr>
              <a:t>surface</a:t>
            </a:r>
            <a:r>
              <a:rPr lang="sk-SK" sz="2800" dirty="0">
                <a:solidFill>
                  <a:srgbClr val="3E425D"/>
                </a:solidFill>
                <a:latin typeface="Calibri" panose="020F0502020204030204" pitchFamily="34" charset="0"/>
                <a:cs typeface="Calibri" panose="020F0502020204030204" pitchFamily="34" charset="0"/>
              </a:rPr>
              <a:t> </a:t>
            </a:r>
            <a:r>
              <a:rPr lang="sk-SK" sz="2800" dirty="0" err="1">
                <a:solidFill>
                  <a:srgbClr val="3E425D"/>
                </a:solidFill>
                <a:latin typeface="Calibri" panose="020F0502020204030204" pitchFamily="34" charset="0"/>
                <a:cs typeface="Calibri" panose="020F0502020204030204" pitchFamily="34" charset="0"/>
              </a:rPr>
              <a:t>reflectance</a:t>
            </a:r>
            <a:r>
              <a:rPr lang="sk-SK" sz="2800" dirty="0">
                <a:solidFill>
                  <a:srgbClr val="3E425D"/>
                </a:solidFill>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p:txBody>
      </p:sp>
      <p:pic>
        <p:nvPicPr>
          <p:cNvPr id="40" name="Obrázok 39" descr="Obrázok, na ktorom je oblak, nebo, exteriér, dužinatý&#10;&#10;Obsah vygenerovaný pomocou AI môže byť nesprávny.">
            <a:extLst>
              <a:ext uri="{FF2B5EF4-FFF2-40B4-BE49-F238E27FC236}">
                <a16:creationId xmlns:a16="http://schemas.microsoft.com/office/drawing/2014/main" id="{3EEB0087-4F74-8FA9-5E13-35022FF751A5}"/>
              </a:ext>
            </a:extLst>
          </p:cNvPr>
          <p:cNvPicPr>
            <a:picLocks noChangeAspect="1"/>
          </p:cNvPicPr>
          <p:nvPr/>
        </p:nvPicPr>
        <p:blipFill>
          <a:blip r:embed="rId20"/>
          <a:stretch>
            <a:fillRect/>
          </a:stretch>
        </p:blipFill>
        <p:spPr>
          <a:xfrm>
            <a:off x="23976117" y="18152141"/>
            <a:ext cx="3782758" cy="3409385"/>
          </a:xfrm>
          <a:prstGeom prst="rect">
            <a:avLst/>
          </a:prstGeom>
        </p:spPr>
      </p:pic>
      <p:sp>
        <p:nvSpPr>
          <p:cNvPr id="49" name="BlokTextu 48">
            <a:extLst>
              <a:ext uri="{FF2B5EF4-FFF2-40B4-BE49-F238E27FC236}">
                <a16:creationId xmlns:a16="http://schemas.microsoft.com/office/drawing/2014/main" id="{82854B19-2672-49AC-CF28-309CBDBA5D08}"/>
              </a:ext>
            </a:extLst>
          </p:cNvPr>
          <p:cNvSpPr txBox="1"/>
          <p:nvPr/>
        </p:nvSpPr>
        <p:spPr>
          <a:xfrm>
            <a:off x="13426117" y="21698286"/>
            <a:ext cx="15687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US" dirty="0"/>
              <a:t>A customized DJI AGRAS T30 equipped with a </a:t>
            </a:r>
            <a:r>
              <a:rPr lang="en-US" dirty="0" err="1"/>
              <a:t>Specim</a:t>
            </a:r>
            <a:r>
              <a:rPr lang="en-US" dirty="0"/>
              <a:t> AISA Kestrel 10 acquired VNIR hyperspectral imagery. Reflectance of five radiometric targets was measured before the flight using an ASD handheld spectrometer, and all elements were georeferenced with RTK GNSS.</a:t>
            </a:r>
            <a:endParaRPr lang="en-US" dirty="0">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5ACCDA59-79B2-EFFF-8B6F-561D8D61E50B}"/>
              </a:ext>
            </a:extLst>
          </p:cNvPr>
          <p:cNvPicPr>
            <a:picLocks noChangeAspect="1"/>
          </p:cNvPicPr>
          <p:nvPr/>
        </p:nvPicPr>
        <p:blipFill rotWithShape="1">
          <a:blip r:embed="rId21"/>
          <a:srcRect l="12553" t="18753" r="38161" b="16976"/>
          <a:stretch/>
        </p:blipFill>
        <p:spPr>
          <a:xfrm>
            <a:off x="7457747" y="27324436"/>
            <a:ext cx="9630103" cy="6222468"/>
          </a:xfrm>
          <a:prstGeom prst="rect">
            <a:avLst/>
          </a:prstGeom>
        </p:spPr>
      </p:pic>
      <p:sp>
        <p:nvSpPr>
          <p:cNvPr id="77" name="Google Shape;84;p1"/>
          <p:cNvSpPr/>
          <p:nvPr/>
        </p:nvSpPr>
        <p:spPr>
          <a:xfrm>
            <a:off x="-2213897" y="-2060022"/>
            <a:ext cx="42804000" cy="360000"/>
          </a:xfrm>
          <a:prstGeom prst="rect">
            <a:avLst/>
          </a:prstGeom>
          <a:solidFill>
            <a:srgbClr val="2FA4A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aphicFrame>
        <p:nvGraphicFramePr>
          <p:cNvPr id="43" name="Tabuľka 42"/>
          <p:cNvGraphicFramePr>
            <a:graphicFrameLocks noGrp="1"/>
          </p:cNvGraphicFramePr>
          <p:nvPr>
            <p:extLst>
              <p:ext uri="{D42A27DB-BD31-4B8C-83A1-F6EECF244321}">
                <p14:modId xmlns:p14="http://schemas.microsoft.com/office/powerpoint/2010/main" val="3390961608"/>
              </p:ext>
            </p:extLst>
          </p:nvPr>
        </p:nvGraphicFramePr>
        <p:xfrm>
          <a:off x="13496237" y="14949747"/>
          <a:ext cx="16208994" cy="3139440"/>
        </p:xfrm>
        <a:graphic>
          <a:graphicData uri="http://schemas.openxmlformats.org/drawingml/2006/table">
            <a:tbl>
              <a:tblPr firstRow="1" bandRow="1">
                <a:tableStyleId>{073A0DAA-6AF3-43AB-8588-CEC1D06C72B9}</a:tableStyleId>
              </a:tblPr>
              <a:tblGrid>
                <a:gridCol w="1488124">
                  <a:extLst>
                    <a:ext uri="{9D8B030D-6E8A-4147-A177-3AD203B41FA5}">
                      <a16:colId xmlns:a16="http://schemas.microsoft.com/office/drawing/2014/main" val="2978881697"/>
                    </a:ext>
                  </a:extLst>
                </a:gridCol>
                <a:gridCol w="1946787">
                  <a:extLst>
                    <a:ext uri="{9D8B030D-6E8A-4147-A177-3AD203B41FA5}">
                      <a16:colId xmlns:a16="http://schemas.microsoft.com/office/drawing/2014/main" val="632474840"/>
                    </a:ext>
                  </a:extLst>
                </a:gridCol>
                <a:gridCol w="2772697">
                  <a:extLst>
                    <a:ext uri="{9D8B030D-6E8A-4147-A177-3AD203B41FA5}">
                      <a16:colId xmlns:a16="http://schemas.microsoft.com/office/drawing/2014/main" val="2987306019"/>
                    </a:ext>
                  </a:extLst>
                </a:gridCol>
                <a:gridCol w="4159045">
                  <a:extLst>
                    <a:ext uri="{9D8B030D-6E8A-4147-A177-3AD203B41FA5}">
                      <a16:colId xmlns:a16="http://schemas.microsoft.com/office/drawing/2014/main" val="3956797389"/>
                    </a:ext>
                  </a:extLst>
                </a:gridCol>
                <a:gridCol w="3126658">
                  <a:extLst>
                    <a:ext uri="{9D8B030D-6E8A-4147-A177-3AD203B41FA5}">
                      <a16:colId xmlns:a16="http://schemas.microsoft.com/office/drawing/2014/main" val="3617934665"/>
                    </a:ext>
                  </a:extLst>
                </a:gridCol>
                <a:gridCol w="2715683">
                  <a:extLst>
                    <a:ext uri="{9D8B030D-6E8A-4147-A177-3AD203B41FA5}">
                      <a16:colId xmlns:a16="http://schemas.microsoft.com/office/drawing/2014/main" val="1847621717"/>
                    </a:ext>
                  </a:extLst>
                </a:gridCol>
              </a:tblGrid>
              <a:tr h="425709">
                <a:tc>
                  <a:txBody>
                    <a:bodyPr/>
                    <a:lstStyle/>
                    <a:p>
                      <a:r>
                        <a:rPr lang="en-GB" sz="2200" dirty="0" smtClean="0">
                          <a:solidFill>
                            <a:schemeClr val="tx1"/>
                          </a:solidFill>
                          <a:latin typeface="Calibri" panose="020F0502020204030204" pitchFamily="34" charset="0"/>
                          <a:cs typeface="Calibri" panose="020F0502020204030204" pitchFamily="34" charset="0"/>
                        </a:rPr>
                        <a:t>PLATFORM</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b="1" dirty="0" smtClean="0">
                          <a:solidFill>
                            <a:srgbClr val="000000"/>
                          </a:solidFill>
                          <a:latin typeface="Calibri" panose="020F0502020204030204" pitchFamily="34" charset="0"/>
                          <a:cs typeface="Calibri" panose="020F0502020204030204" pitchFamily="34" charset="0"/>
                        </a:rPr>
                        <a:t>SENSOR</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b="1" dirty="0" smtClean="0">
                          <a:solidFill>
                            <a:srgbClr val="000000"/>
                          </a:solidFill>
                          <a:latin typeface="Calibri" panose="020F0502020204030204" pitchFamily="34" charset="0"/>
                          <a:cs typeface="Calibri" panose="020F0502020204030204" pitchFamily="34" charset="0"/>
                        </a:rPr>
                        <a:t>SPECTRAL</a:t>
                      </a:r>
                      <a:r>
                        <a:rPr lang="sk-SK" sz="2200" b="1" dirty="0" smtClean="0">
                          <a:solidFill>
                            <a:srgbClr val="000000"/>
                          </a:solidFill>
                          <a:latin typeface="Calibri" panose="020F0502020204030204" pitchFamily="34" charset="0"/>
                          <a:cs typeface="Calibri" panose="020F0502020204030204" pitchFamily="34" charset="0"/>
                        </a:rPr>
                        <a:t> </a:t>
                      </a:r>
                      <a:r>
                        <a:rPr lang="en-GB" sz="2200" b="1" dirty="0" smtClean="0">
                          <a:solidFill>
                            <a:srgbClr val="000000"/>
                          </a:solidFill>
                          <a:latin typeface="Calibri" panose="020F0502020204030204" pitchFamily="34" charset="0"/>
                          <a:cs typeface="Calibri" panose="020F0502020204030204" pitchFamily="34" charset="0"/>
                        </a:rPr>
                        <a:t>RANGE</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b="1" dirty="0" smtClean="0">
                          <a:solidFill>
                            <a:srgbClr val="000000"/>
                          </a:solidFill>
                          <a:latin typeface="Calibri" panose="020F0502020204030204" pitchFamily="34" charset="0"/>
                          <a:cs typeface="Calibri" panose="020F0502020204030204" pitchFamily="34" charset="0"/>
                        </a:rPr>
                        <a:t>NUMBER</a:t>
                      </a:r>
                      <a:r>
                        <a:rPr lang="sk-SK" sz="2200" b="1" dirty="0" smtClean="0">
                          <a:solidFill>
                            <a:srgbClr val="000000"/>
                          </a:solidFill>
                          <a:latin typeface="Calibri" panose="020F0502020204030204" pitchFamily="34" charset="0"/>
                          <a:cs typeface="Calibri" panose="020F0502020204030204" pitchFamily="34" charset="0"/>
                        </a:rPr>
                        <a:t> </a:t>
                      </a:r>
                      <a:r>
                        <a:rPr lang="en-GB" sz="2200" b="1" dirty="0" smtClean="0">
                          <a:solidFill>
                            <a:srgbClr val="000000"/>
                          </a:solidFill>
                          <a:latin typeface="Calibri" panose="020F0502020204030204" pitchFamily="34" charset="0"/>
                          <a:cs typeface="Calibri" panose="020F0502020204030204" pitchFamily="34" charset="0"/>
                        </a:rPr>
                        <a:t>OF SPECTRAL</a:t>
                      </a:r>
                      <a:r>
                        <a:rPr lang="sk-SK" sz="2200" b="1" dirty="0" smtClean="0">
                          <a:solidFill>
                            <a:srgbClr val="000000"/>
                          </a:solidFill>
                          <a:latin typeface="Calibri" panose="020F0502020204030204" pitchFamily="34" charset="0"/>
                          <a:cs typeface="Calibri" panose="020F0502020204030204" pitchFamily="34" charset="0"/>
                        </a:rPr>
                        <a:t> </a:t>
                      </a:r>
                      <a:r>
                        <a:rPr lang="en-GB" sz="2200" b="1" dirty="0" smtClean="0">
                          <a:solidFill>
                            <a:srgbClr val="000000"/>
                          </a:solidFill>
                          <a:latin typeface="Calibri" panose="020F0502020204030204" pitchFamily="34" charset="0"/>
                          <a:cs typeface="Calibri" panose="020F0502020204030204" pitchFamily="34" charset="0"/>
                        </a:rPr>
                        <a:t>BANDS</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b="1" dirty="0" smtClean="0">
                          <a:solidFill>
                            <a:srgbClr val="000000"/>
                          </a:solidFill>
                          <a:latin typeface="Calibri" panose="020F0502020204030204" pitchFamily="34" charset="0"/>
                          <a:cs typeface="Calibri" panose="020F0502020204030204" pitchFamily="34" charset="0"/>
                        </a:rPr>
                        <a:t>SPECTRAL</a:t>
                      </a:r>
                      <a:r>
                        <a:rPr lang="sk-SK" sz="2200" b="1" dirty="0" smtClean="0">
                          <a:solidFill>
                            <a:srgbClr val="000000"/>
                          </a:solidFill>
                          <a:latin typeface="Calibri" panose="020F0502020204030204" pitchFamily="34" charset="0"/>
                          <a:cs typeface="Calibri" panose="020F0502020204030204" pitchFamily="34" charset="0"/>
                        </a:rPr>
                        <a:t> </a:t>
                      </a:r>
                      <a:r>
                        <a:rPr lang="en-GB" sz="2200" b="1" dirty="0" smtClean="0">
                          <a:solidFill>
                            <a:srgbClr val="000000"/>
                          </a:solidFill>
                          <a:latin typeface="Calibri" panose="020F0502020204030204" pitchFamily="34" charset="0"/>
                          <a:cs typeface="Calibri" panose="020F0502020204030204" pitchFamily="34" charset="0"/>
                        </a:rPr>
                        <a:t>RESOLUTION</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b="1" dirty="0" smtClean="0">
                          <a:solidFill>
                            <a:srgbClr val="000000"/>
                          </a:solidFill>
                          <a:latin typeface="Calibri" panose="020F0502020204030204" pitchFamily="34" charset="0"/>
                          <a:cs typeface="Calibri" panose="020F0502020204030204" pitchFamily="34" charset="0"/>
                        </a:rPr>
                        <a:t>SPATIAL</a:t>
                      </a:r>
                      <a:r>
                        <a:rPr lang="sk-SK" sz="2200" b="1" dirty="0" smtClean="0">
                          <a:solidFill>
                            <a:srgbClr val="000000"/>
                          </a:solidFill>
                          <a:latin typeface="Calibri" panose="020F0502020204030204" pitchFamily="34" charset="0"/>
                          <a:cs typeface="Calibri" panose="020F0502020204030204" pitchFamily="34" charset="0"/>
                        </a:rPr>
                        <a:t> </a:t>
                      </a:r>
                      <a:r>
                        <a:rPr lang="en-GB" sz="2200" b="1" dirty="0" smtClean="0">
                          <a:solidFill>
                            <a:srgbClr val="000000"/>
                          </a:solidFill>
                          <a:latin typeface="Calibri" panose="020F0502020204030204" pitchFamily="34" charset="0"/>
                          <a:cs typeface="Calibri" panose="020F0502020204030204" pitchFamily="34" charset="0"/>
                        </a:rPr>
                        <a:t>RESOLUTION</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extLst>
                  <a:ext uri="{0D108BD9-81ED-4DB2-BD59-A6C34878D82A}">
                    <a16:rowId xmlns:a16="http://schemas.microsoft.com/office/drawing/2014/main" val="2323303143"/>
                  </a:ext>
                </a:extLst>
              </a:tr>
              <a:tr h="425709">
                <a:tc>
                  <a:txBody>
                    <a:bodyPr/>
                    <a:lstStyle/>
                    <a:p>
                      <a:r>
                        <a:rPr lang="en-GB" sz="2200" b="1" dirty="0" smtClean="0">
                          <a:solidFill>
                            <a:srgbClr val="000000"/>
                          </a:solidFill>
                          <a:latin typeface="Calibri" panose="020F0502020204030204" pitchFamily="34" charset="0"/>
                          <a:cs typeface="Calibri" panose="020F0502020204030204" pitchFamily="34" charset="0"/>
                        </a:rPr>
                        <a:t>Ground</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ASD </a:t>
                      </a:r>
                      <a:r>
                        <a:rPr lang="en-GB" sz="2200" dirty="0" err="1" smtClean="0">
                          <a:solidFill>
                            <a:srgbClr val="000000"/>
                          </a:solidFill>
                          <a:latin typeface="Calibri" panose="020F0502020204030204" pitchFamily="34" charset="0"/>
                          <a:cs typeface="Calibri" panose="020F0502020204030204" pitchFamily="34" charset="0"/>
                        </a:rPr>
                        <a:t>FieldSpec</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b="0" i="0" u="none" strike="noStrike" kern="1200" baseline="0" dirty="0" smtClean="0">
                          <a:solidFill>
                            <a:schemeClr val="dk1"/>
                          </a:solidFill>
                          <a:latin typeface="Calibri" panose="020F0502020204030204" pitchFamily="34" charset="0"/>
                          <a:ea typeface="+mn-ea"/>
                          <a:cs typeface="Calibri" panose="020F0502020204030204" pitchFamily="34" charset="0"/>
                        </a:rPr>
                        <a:t>~</a:t>
                      </a:r>
                      <a:r>
                        <a:rPr lang="en-GB" sz="2200" dirty="0" smtClean="0">
                          <a:solidFill>
                            <a:schemeClr val="tx1"/>
                          </a:solidFill>
                          <a:latin typeface="Calibri" panose="020F0502020204030204" pitchFamily="34" charset="0"/>
                          <a:cs typeface="Calibri" panose="020F0502020204030204" pitchFamily="34" charset="0"/>
                        </a:rPr>
                        <a:t>350–2500 nm</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Continuous</a:t>
                      </a:r>
                      <a:r>
                        <a:rPr lang="sk-SK" sz="2200" dirty="0" smtClean="0">
                          <a:solidFill>
                            <a:srgbClr val="000000"/>
                          </a:solidFill>
                          <a:latin typeface="Calibri" panose="020F0502020204030204" pitchFamily="34" charset="0"/>
                          <a:cs typeface="Calibri" panose="020F0502020204030204" pitchFamily="34" charset="0"/>
                        </a:rPr>
                        <a:t> </a:t>
                      </a:r>
                      <a:r>
                        <a:rPr lang="en-GB" sz="2200" dirty="0" smtClean="0">
                          <a:solidFill>
                            <a:srgbClr val="000000"/>
                          </a:solidFill>
                          <a:latin typeface="Calibri" panose="020F0502020204030204" pitchFamily="34" charset="0"/>
                          <a:cs typeface="Calibri" panose="020F0502020204030204" pitchFamily="34" charset="0"/>
                        </a:rPr>
                        <a:t>(</a:t>
                      </a:r>
                      <a:r>
                        <a:rPr lang="en-GB" sz="2200" dirty="0" smtClean="0">
                          <a:solidFill>
                            <a:srgbClr val="000000"/>
                          </a:solidFill>
                          <a:latin typeface="Calibri" panose="020F0502020204030204" pitchFamily="34" charset="0"/>
                          <a:cs typeface="Calibri" panose="020F0502020204030204" pitchFamily="34" charset="0"/>
                        </a:rPr>
                        <a:t>1–3 nm</a:t>
                      </a:r>
                      <a:r>
                        <a:rPr lang="sk-SK" sz="2200" baseline="0" dirty="0" smtClean="0">
                          <a:solidFill>
                            <a:srgbClr val="000000"/>
                          </a:solidFill>
                          <a:latin typeface="Calibri" panose="020F0502020204030204" pitchFamily="34" charset="0"/>
                          <a:cs typeface="Calibri" panose="020F0502020204030204" pitchFamily="34" charset="0"/>
                        </a:rPr>
                        <a:t> </a:t>
                      </a:r>
                      <a:r>
                        <a:rPr lang="en-GB" sz="2200" dirty="0" smtClean="0">
                          <a:solidFill>
                            <a:srgbClr val="000000"/>
                          </a:solidFill>
                          <a:latin typeface="Calibri" panose="020F0502020204030204" pitchFamily="34" charset="0"/>
                          <a:cs typeface="Calibri" panose="020F0502020204030204" pitchFamily="34" charset="0"/>
                        </a:rPr>
                        <a:t>sampling)</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sk-SK" sz="2200" dirty="0" smtClean="0">
                          <a:solidFill>
                            <a:schemeClr val="tx1"/>
                          </a:solidFill>
                          <a:latin typeface="Calibri" panose="020F0502020204030204" pitchFamily="34" charset="0"/>
                          <a:cs typeface="Calibri" panose="020F0502020204030204" pitchFamily="34" charset="0"/>
                        </a:rPr>
                        <a:t>N/A</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Point measurement</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extLst>
                  <a:ext uri="{0D108BD9-81ED-4DB2-BD59-A6C34878D82A}">
                    <a16:rowId xmlns:a16="http://schemas.microsoft.com/office/drawing/2014/main" val="2154516066"/>
                  </a:ext>
                </a:extLst>
              </a:tr>
              <a:tr h="760194">
                <a:tc>
                  <a:txBody>
                    <a:bodyPr/>
                    <a:lstStyle/>
                    <a:p>
                      <a:r>
                        <a:rPr lang="en-GB" sz="2200" b="1" dirty="0" smtClean="0">
                          <a:solidFill>
                            <a:srgbClr val="000000"/>
                          </a:solidFill>
                          <a:latin typeface="Calibri" panose="020F0502020204030204" pitchFamily="34" charset="0"/>
                          <a:cs typeface="Calibri" panose="020F0502020204030204" pitchFamily="34" charset="0"/>
                        </a:rPr>
                        <a:t>UAV</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AISA Kestrel</a:t>
                      </a:r>
                      <a:r>
                        <a:rPr lang="sk-SK" sz="2200" dirty="0" smtClean="0">
                          <a:solidFill>
                            <a:srgbClr val="000000"/>
                          </a:solidFill>
                          <a:latin typeface="Calibri" panose="020F0502020204030204" pitchFamily="34" charset="0"/>
                          <a:cs typeface="Calibri" panose="020F0502020204030204" pitchFamily="34" charset="0"/>
                        </a:rPr>
                        <a:t> </a:t>
                      </a:r>
                      <a:r>
                        <a:rPr lang="en-GB" sz="2200" dirty="0" smtClean="0">
                          <a:solidFill>
                            <a:srgbClr val="000000"/>
                          </a:solidFill>
                          <a:latin typeface="Calibri" panose="020F0502020204030204" pitchFamily="34" charset="0"/>
                          <a:cs typeface="Calibri" panose="020F0502020204030204" pitchFamily="34" charset="0"/>
                        </a:rPr>
                        <a:t>10</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chemeClr val="tx1"/>
                          </a:solidFill>
                          <a:latin typeface="Calibri" panose="020F0502020204030204" pitchFamily="34" charset="0"/>
                          <a:cs typeface="Calibri" panose="020F0502020204030204" pitchFamily="34" charset="0"/>
                        </a:rPr>
                        <a:t>400–1000 nm</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~324 bands</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~10 nm</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pPr marL="0" marR="0" indent="0" algn="l" defTabSz="3027487" rtl="0" eaLnBrk="1" fontAlgn="auto" latinLnBrk="0" hangingPunct="1">
                        <a:lnSpc>
                          <a:spcPct val="100000"/>
                        </a:lnSpc>
                        <a:spcBef>
                          <a:spcPts val="0"/>
                        </a:spcBef>
                        <a:spcAft>
                          <a:spcPts val="0"/>
                        </a:spcAft>
                        <a:buClrTx/>
                        <a:buSzTx/>
                        <a:buFontTx/>
                        <a:buNone/>
                        <a:tabLst/>
                        <a:defRPr/>
                      </a:pPr>
                      <a:r>
                        <a:rPr lang="en-GB" sz="2200" dirty="0" smtClean="0">
                          <a:solidFill>
                            <a:srgbClr val="000000"/>
                          </a:solidFill>
                          <a:latin typeface="Calibri" panose="020F0502020204030204" pitchFamily="34" charset="0"/>
                          <a:cs typeface="Calibri" panose="020F0502020204030204" pitchFamily="34" charset="0"/>
                        </a:rPr>
                        <a:t>~10 cm GSD	</a:t>
                      </a:r>
                    </a:p>
                  </a:txBody>
                  <a:tcPr anchor="ctr">
                    <a:solidFill>
                      <a:schemeClr val="bg1">
                        <a:lumMod val="95000"/>
                      </a:schemeClr>
                    </a:solidFill>
                  </a:tcPr>
                </a:tc>
                <a:extLst>
                  <a:ext uri="{0D108BD9-81ED-4DB2-BD59-A6C34878D82A}">
                    <a16:rowId xmlns:a16="http://schemas.microsoft.com/office/drawing/2014/main" val="933142337"/>
                  </a:ext>
                </a:extLst>
              </a:tr>
              <a:tr h="760194">
                <a:tc>
                  <a:txBody>
                    <a:bodyPr/>
                    <a:lstStyle/>
                    <a:p>
                      <a:r>
                        <a:rPr lang="en-GB" sz="2200" b="1" dirty="0" smtClean="0">
                          <a:solidFill>
                            <a:srgbClr val="000000"/>
                          </a:solidFill>
                          <a:latin typeface="Calibri" panose="020F0502020204030204" pitchFamily="34" charset="0"/>
                          <a:cs typeface="Calibri" panose="020F0502020204030204" pitchFamily="34" charset="0"/>
                        </a:rPr>
                        <a:t>Satellite</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ASI —</a:t>
                      </a:r>
                      <a:r>
                        <a:rPr lang="sk-SK" sz="2200" dirty="0" smtClean="0">
                          <a:solidFill>
                            <a:srgbClr val="000000"/>
                          </a:solidFill>
                          <a:latin typeface="Calibri" panose="020F0502020204030204" pitchFamily="34" charset="0"/>
                          <a:cs typeface="Calibri" panose="020F0502020204030204" pitchFamily="34" charset="0"/>
                        </a:rPr>
                        <a:t> </a:t>
                      </a:r>
                      <a:r>
                        <a:rPr lang="en-GB" sz="2200" dirty="0" smtClean="0">
                          <a:solidFill>
                            <a:srgbClr val="000000"/>
                          </a:solidFill>
                          <a:latin typeface="Calibri" panose="020F0502020204030204" pitchFamily="34" charset="0"/>
                          <a:cs typeface="Calibri" panose="020F0502020204030204" pitchFamily="34" charset="0"/>
                        </a:rPr>
                        <a:t>PRISMA</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chemeClr val="tx1"/>
                          </a:solidFill>
                          <a:latin typeface="Calibri" panose="020F0502020204030204" pitchFamily="34" charset="0"/>
                          <a:cs typeface="Calibri" panose="020F0502020204030204" pitchFamily="34" charset="0"/>
                        </a:rPr>
                        <a:t>400–2500 nm</a:t>
                      </a:r>
                      <a:r>
                        <a:rPr lang="sk-SK" sz="2200" baseline="0" dirty="0" smtClean="0">
                          <a:solidFill>
                            <a:schemeClr val="tx1"/>
                          </a:solidFill>
                          <a:latin typeface="Calibri" panose="020F0502020204030204" pitchFamily="34" charset="0"/>
                          <a:cs typeface="Calibri" panose="020F0502020204030204" pitchFamily="34" charset="0"/>
                        </a:rPr>
                        <a:t> </a:t>
                      </a:r>
                      <a:r>
                        <a:rPr lang="en-GB" sz="2200" dirty="0" smtClean="0">
                          <a:solidFill>
                            <a:schemeClr val="tx1"/>
                          </a:solidFill>
                          <a:latin typeface="Calibri" panose="020F0502020204030204" pitchFamily="34" charset="0"/>
                          <a:cs typeface="Calibri" panose="020F0502020204030204" pitchFamily="34" charset="0"/>
                        </a:rPr>
                        <a:t>(VNIR+SWIR)</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pPr marL="0" marR="0" indent="0" algn="l" defTabSz="3027487" rtl="0" eaLnBrk="1" fontAlgn="auto" latinLnBrk="0" hangingPunct="1">
                        <a:lnSpc>
                          <a:spcPct val="100000"/>
                        </a:lnSpc>
                        <a:spcBef>
                          <a:spcPts val="0"/>
                        </a:spcBef>
                        <a:spcAft>
                          <a:spcPts val="0"/>
                        </a:spcAft>
                        <a:buClrTx/>
                        <a:buSzTx/>
                        <a:buFontTx/>
                        <a:buNone/>
                        <a:tabLst/>
                        <a:defRPr/>
                      </a:pPr>
                      <a:r>
                        <a:rPr lang="en-GB" sz="2200" dirty="0" smtClean="0">
                          <a:solidFill>
                            <a:srgbClr val="000000"/>
                          </a:solidFill>
                          <a:latin typeface="Calibri" panose="020F0502020204030204" pitchFamily="34" charset="0"/>
                          <a:cs typeface="Calibri" panose="020F0502020204030204" pitchFamily="34" charset="0"/>
                        </a:rPr>
                        <a:t>~240 bands</a:t>
                      </a:r>
                      <a:r>
                        <a:rPr lang="sk-SK" sz="2200" dirty="0" smtClean="0">
                          <a:solidFill>
                            <a:srgbClr val="000000"/>
                          </a:solidFill>
                          <a:latin typeface="Calibri" panose="020F0502020204030204" pitchFamily="34" charset="0"/>
                          <a:cs typeface="Calibri" panose="020F0502020204030204" pitchFamily="34" charset="0"/>
                        </a:rPr>
                        <a:t> </a:t>
                      </a:r>
                      <a:r>
                        <a:rPr lang="en-GB" sz="2200" dirty="0" smtClean="0">
                          <a:solidFill>
                            <a:srgbClr val="000000"/>
                          </a:solidFill>
                          <a:latin typeface="Calibri" panose="020F0502020204030204" pitchFamily="34" charset="0"/>
                          <a:cs typeface="Calibri" panose="020F0502020204030204" pitchFamily="34" charset="0"/>
                        </a:rPr>
                        <a:t>(66 VNIR + 174 SWIR)</a:t>
                      </a: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~12–16 nm</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~30 m</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extLst>
                  <a:ext uri="{0D108BD9-81ED-4DB2-BD59-A6C34878D82A}">
                    <a16:rowId xmlns:a16="http://schemas.microsoft.com/office/drawing/2014/main" val="2325631037"/>
                  </a:ext>
                </a:extLst>
              </a:tr>
              <a:tr h="760194">
                <a:tc>
                  <a:txBody>
                    <a:bodyPr/>
                    <a:lstStyle/>
                    <a:p>
                      <a:r>
                        <a:rPr lang="en-GB" sz="2200" b="1" dirty="0" smtClean="0">
                          <a:solidFill>
                            <a:srgbClr val="000000"/>
                          </a:solidFill>
                          <a:latin typeface="Calibri" panose="020F0502020204030204" pitchFamily="34" charset="0"/>
                          <a:cs typeface="Calibri" panose="020F0502020204030204" pitchFamily="34" charset="0"/>
                        </a:rPr>
                        <a:t>Satellite</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DLR —</a:t>
                      </a:r>
                      <a:r>
                        <a:rPr lang="sk-SK" sz="2200" dirty="0" smtClean="0">
                          <a:solidFill>
                            <a:srgbClr val="000000"/>
                          </a:solidFill>
                          <a:latin typeface="Calibri" panose="020F0502020204030204" pitchFamily="34" charset="0"/>
                          <a:cs typeface="Calibri" panose="020F0502020204030204" pitchFamily="34" charset="0"/>
                        </a:rPr>
                        <a:t> </a:t>
                      </a:r>
                      <a:r>
                        <a:rPr lang="en-GB" sz="2200" dirty="0" err="1" smtClean="0">
                          <a:solidFill>
                            <a:srgbClr val="000000"/>
                          </a:solidFill>
                          <a:latin typeface="Calibri" panose="020F0502020204030204" pitchFamily="34" charset="0"/>
                          <a:cs typeface="Calibri" panose="020F0502020204030204" pitchFamily="34" charset="0"/>
                        </a:rPr>
                        <a:t>EnMAP</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chemeClr val="tx1"/>
                          </a:solidFill>
                          <a:latin typeface="Calibri" panose="020F0502020204030204" pitchFamily="34" charset="0"/>
                          <a:cs typeface="Calibri" panose="020F0502020204030204" pitchFamily="34" charset="0"/>
                        </a:rPr>
                        <a:t>420–2450 nm</a:t>
                      </a:r>
                    </a:p>
                    <a:p>
                      <a:r>
                        <a:rPr lang="en-GB" sz="2200" dirty="0" smtClean="0">
                          <a:solidFill>
                            <a:schemeClr val="tx1"/>
                          </a:solidFill>
                          <a:latin typeface="Calibri" panose="020F0502020204030204" pitchFamily="34" charset="0"/>
                          <a:cs typeface="Calibri" panose="020F0502020204030204" pitchFamily="34" charset="0"/>
                        </a:rPr>
                        <a:t>(VNIR+SWIR)</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224 bands</a:t>
                      </a:r>
                      <a:r>
                        <a:rPr lang="sk-SK" sz="2200" baseline="0" dirty="0" smtClean="0">
                          <a:solidFill>
                            <a:srgbClr val="000000"/>
                          </a:solidFill>
                          <a:latin typeface="Calibri" panose="020F0502020204030204" pitchFamily="34" charset="0"/>
                          <a:cs typeface="Calibri" panose="020F0502020204030204" pitchFamily="34" charset="0"/>
                        </a:rPr>
                        <a:t> (</a:t>
                      </a:r>
                      <a:r>
                        <a:rPr lang="pt-BR" sz="2200" dirty="0" smtClean="0">
                          <a:solidFill>
                            <a:srgbClr val="000000"/>
                          </a:solidFill>
                          <a:latin typeface="Calibri" panose="020F0502020204030204" pitchFamily="34" charset="0"/>
                          <a:cs typeface="Calibri" panose="020F0502020204030204" pitchFamily="34" charset="0"/>
                        </a:rPr>
                        <a:t>102 VNIR + 122 SWIR)</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pt-BR" sz="2200" dirty="0" smtClean="0">
                          <a:solidFill>
                            <a:srgbClr val="000000"/>
                          </a:solidFill>
                          <a:latin typeface="Calibri" panose="020F0502020204030204" pitchFamily="34" charset="0"/>
                          <a:cs typeface="Calibri" panose="020F0502020204030204" pitchFamily="34" charset="0"/>
                        </a:rPr>
                        <a:t>~6.5 nm (VNIR), </a:t>
                      </a:r>
                    </a:p>
                    <a:p>
                      <a:r>
                        <a:rPr lang="en-GB" sz="2200" dirty="0" smtClean="0">
                          <a:solidFill>
                            <a:srgbClr val="000000"/>
                          </a:solidFill>
                          <a:latin typeface="Calibri" panose="020F0502020204030204" pitchFamily="34" charset="0"/>
                          <a:cs typeface="Calibri" panose="020F0502020204030204" pitchFamily="34" charset="0"/>
                        </a:rPr>
                        <a:t>~10 nm (SWIR)</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tc>
                  <a:txBody>
                    <a:bodyPr/>
                    <a:lstStyle/>
                    <a:p>
                      <a:r>
                        <a:rPr lang="en-GB" sz="2200" dirty="0" smtClean="0">
                          <a:solidFill>
                            <a:srgbClr val="000000"/>
                          </a:solidFill>
                          <a:latin typeface="Calibri" panose="020F0502020204030204" pitchFamily="34" charset="0"/>
                          <a:cs typeface="Calibri" panose="020F0502020204030204" pitchFamily="34" charset="0"/>
                        </a:rPr>
                        <a:t>~30 m</a:t>
                      </a:r>
                      <a:endParaRPr lang="en-GB" sz="2200" dirty="0">
                        <a:solidFill>
                          <a:schemeClr val="tx1"/>
                        </a:solidFill>
                        <a:latin typeface="Calibri" panose="020F0502020204030204" pitchFamily="34" charset="0"/>
                        <a:cs typeface="Calibri" panose="020F0502020204030204" pitchFamily="34" charset="0"/>
                      </a:endParaRPr>
                    </a:p>
                  </a:txBody>
                  <a:tcPr anchor="ctr">
                    <a:solidFill>
                      <a:schemeClr val="bg1">
                        <a:lumMod val="95000"/>
                      </a:schemeClr>
                    </a:solidFill>
                  </a:tcPr>
                </a:tc>
                <a:extLst>
                  <a:ext uri="{0D108BD9-81ED-4DB2-BD59-A6C34878D82A}">
                    <a16:rowId xmlns:a16="http://schemas.microsoft.com/office/drawing/2014/main" val="3070609290"/>
                  </a:ext>
                </a:extLst>
              </a:tr>
            </a:tbl>
          </a:graphicData>
        </a:graphic>
      </p:graphicFrame>
      <p:sp>
        <p:nvSpPr>
          <p:cNvPr id="81" name="Rectangle 327">
            <a:extLst>
              <a:ext uri="{FF2B5EF4-FFF2-40B4-BE49-F238E27FC236}">
                <a16:creationId xmlns:a16="http://schemas.microsoft.com/office/drawing/2014/main" id="{71FE8DE6-7F93-BF4A-4FBD-F15300A5F6F0}"/>
              </a:ext>
            </a:extLst>
          </p:cNvPr>
          <p:cNvSpPr>
            <a:spLocks noChangeArrowheads="1"/>
          </p:cNvSpPr>
          <p:nvPr/>
        </p:nvSpPr>
        <p:spPr bwMode="auto">
          <a:xfrm>
            <a:off x="17551194" y="23490259"/>
            <a:ext cx="12019751" cy="4401209"/>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wrap="square" lIns="91445" tIns="45722" rIns="91445" bIns="45722" anchor="t">
            <a:spAutoFit/>
          </a:bodyPr>
          <a:lstStyle/>
          <a:p>
            <a:pPr algn="just">
              <a:defRPr/>
            </a:pPr>
            <a:r>
              <a:rPr lang="en-US" sz="2800" dirty="0" smtClean="0">
                <a:solidFill>
                  <a:srgbClr val="3E425D"/>
                </a:solidFill>
                <a:latin typeface="Calibri" panose="020F0502020204030204" pitchFamily="34" charset="0"/>
                <a:ea typeface="Calibri"/>
                <a:cs typeface="Calibri" panose="020F0502020204030204" pitchFamily="34" charset="0"/>
              </a:rPr>
              <a:t>Spectral</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comparisons</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across</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ASD,</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UAV,</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PRISMA,</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and</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err="1" smtClean="0">
                <a:solidFill>
                  <a:srgbClr val="3E425D"/>
                </a:solidFill>
                <a:latin typeface="Calibri" panose="020F0502020204030204" pitchFamily="34" charset="0"/>
                <a:ea typeface="Calibri"/>
                <a:cs typeface="Calibri" panose="020F0502020204030204" pitchFamily="34" charset="0"/>
              </a:rPr>
              <a:t>EnMAP</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show</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consistently</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high</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agreement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over</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the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400–1000</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nm</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range.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UAV</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and</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ASD</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spectra</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match</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most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closely</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(Pearson</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0.995,</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slope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1.001,</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R²</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0.990),</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indicating</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that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the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UAV</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empirical</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line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calibration</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preserves</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in-situ</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reflectance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characteristics.</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PRISMA</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exhibits</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strong</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correlation</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with</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both</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UAV</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0.970,</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R²</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0.942,</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slope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0.863)</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and</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ASD</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0.981,</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R²</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0.962,</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slope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0.877),</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while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err="1" smtClean="0">
                <a:solidFill>
                  <a:srgbClr val="3E425D"/>
                </a:solidFill>
                <a:latin typeface="Calibri" panose="020F0502020204030204" pitchFamily="34" charset="0"/>
                <a:ea typeface="Calibri"/>
                <a:cs typeface="Calibri" panose="020F0502020204030204" pitchFamily="34" charset="0"/>
              </a:rPr>
              <a:t>EnMAP</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also</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shows</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high</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agreement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with</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UAV</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0.986,</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R²</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0.972,</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slope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0.824)</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and</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ASD</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0.984,</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R²</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0.969,</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slope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0.817).</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Residuals</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are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low</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and</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unbiased</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across</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all</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comparisons</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(RMSE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&lt;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0.016</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reflectance</a:t>
            </a:r>
            <a:r>
              <a:rPr lang="en-US" sz="2800" dirty="0">
                <a:solidFill>
                  <a:srgbClr val="3E425D"/>
                </a:solidFill>
                <a:latin typeface="Calibri" panose="020F0502020204030204" pitchFamily="34" charset="0"/>
                <a:ea typeface="Calibri"/>
                <a:cs typeface="Calibri" panose="020F0502020204030204" pitchFamily="34" charset="0"/>
              </a:rPr>
              <a:t>),</a:t>
            </a:r>
            <a:r>
              <a:rPr lang="en-US" sz="2800" dirty="0" smtClean="0">
                <a:solidFill>
                  <a:srgbClr val="3E425D"/>
                </a:solidFill>
                <a:latin typeface="Calibri" panose="020F0502020204030204" pitchFamily="34" charset="0"/>
                <a:ea typeface="Calibri"/>
                <a:cs typeface="Calibri" panose="020F0502020204030204" pitchFamily="34" charset="0"/>
              </a:rPr>
              <a:t>confirming</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internally</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consistent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reflectance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scaling</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among</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sensors.</a:t>
            </a:r>
            <a:endParaRPr lang="sk-SK" sz="2800" dirty="0" smtClean="0">
              <a:solidFill>
                <a:srgbClr val="3E425D"/>
              </a:solidFill>
              <a:latin typeface="Calibri" panose="020F0502020204030204" pitchFamily="34" charset="0"/>
              <a:ea typeface="Calibri"/>
              <a:cs typeface="Calibri" panose="020F0502020204030204" pitchFamily="34" charset="0"/>
            </a:endParaRPr>
          </a:p>
        </p:txBody>
      </p:sp>
      <p:sp>
        <p:nvSpPr>
          <p:cNvPr id="82" name="BlokTextu 81">
            <a:extLst>
              <a:ext uri="{FF2B5EF4-FFF2-40B4-BE49-F238E27FC236}">
                <a16:creationId xmlns:a16="http://schemas.microsoft.com/office/drawing/2014/main" id="{82854B19-2672-49AC-CF28-309CBDBA5D08}"/>
              </a:ext>
            </a:extLst>
          </p:cNvPr>
          <p:cNvSpPr txBox="1"/>
          <p:nvPr/>
        </p:nvSpPr>
        <p:spPr>
          <a:xfrm>
            <a:off x="429264" y="42184880"/>
            <a:ext cx="166561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
              <a:buChar char="•"/>
            </a:pPr>
            <a:r>
              <a:rPr lang="en-GB" dirty="0">
                <a:latin typeface="Calibri" panose="020F0502020204030204" pitchFamily="34" charset="0"/>
                <a:cs typeface="Calibri" panose="020F0502020204030204" pitchFamily="34" charset="0"/>
              </a:rPr>
              <a:t>Reflectance spectra (a) extracted at point 2 marked X, shown together with the corresponding pixel locations in (b) UAV, (c) </a:t>
            </a:r>
            <a:r>
              <a:rPr lang="en-GB" dirty="0" err="1">
                <a:latin typeface="Calibri" panose="020F0502020204030204" pitchFamily="34" charset="0"/>
                <a:cs typeface="Calibri" panose="020F0502020204030204" pitchFamily="34" charset="0"/>
              </a:rPr>
              <a:t>EnMAP</a:t>
            </a:r>
            <a:r>
              <a:rPr lang="en-GB" dirty="0">
                <a:latin typeface="Calibri" panose="020F0502020204030204" pitchFamily="34" charset="0"/>
                <a:cs typeface="Calibri" panose="020F0502020204030204" pitchFamily="34" charset="0"/>
              </a:rPr>
              <a:t>, and (d) PRISMA hyperspectral datasets.</a:t>
            </a:r>
            <a:endParaRPr lang="en-US" dirty="0">
              <a:latin typeface="Calibri" panose="020F0502020204030204" pitchFamily="34" charset="0"/>
              <a:cs typeface="Calibri" panose="020F0502020204030204" pitchFamily="34" charset="0"/>
            </a:endParaRPr>
          </a:p>
        </p:txBody>
      </p:sp>
      <p:cxnSp>
        <p:nvCxnSpPr>
          <p:cNvPr id="59" name="Rovná spojovacia šípka 58"/>
          <p:cNvCxnSpPr/>
          <p:nvPr/>
        </p:nvCxnSpPr>
        <p:spPr>
          <a:xfrm>
            <a:off x="2781300" y="18336299"/>
            <a:ext cx="2209800" cy="630642"/>
          </a:xfrm>
          <a:prstGeom prst="straightConnector1">
            <a:avLst/>
          </a:prstGeom>
          <a:ln w="28575">
            <a:solidFill>
              <a:srgbClr val="D32724"/>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7" name="Rovná spojovacia šípka 86"/>
          <p:cNvCxnSpPr/>
          <p:nvPr/>
        </p:nvCxnSpPr>
        <p:spPr>
          <a:xfrm flipH="1">
            <a:off x="1000995" y="16444260"/>
            <a:ext cx="2110506" cy="1127401"/>
          </a:xfrm>
          <a:prstGeom prst="straightConnector1">
            <a:avLst/>
          </a:prstGeom>
          <a:ln w="28575">
            <a:solidFill>
              <a:srgbClr val="D32724"/>
            </a:solidFill>
            <a:tailEnd type="triangle" w="lg" len="lg"/>
          </a:ln>
        </p:spPr>
        <p:style>
          <a:lnRef idx="2">
            <a:schemeClr val="accent1"/>
          </a:lnRef>
          <a:fillRef idx="0">
            <a:schemeClr val="accent1"/>
          </a:fillRef>
          <a:effectRef idx="1">
            <a:schemeClr val="accent1"/>
          </a:effectRef>
          <a:fontRef idx="minor">
            <a:schemeClr val="tx1"/>
          </a:fontRef>
        </p:style>
      </p:cxnSp>
      <p:pic>
        <p:nvPicPr>
          <p:cNvPr id="4103" name="Obrázok 4102"/>
          <p:cNvPicPr>
            <a:picLocks noChangeAspect="1"/>
          </p:cNvPicPr>
          <p:nvPr/>
        </p:nvPicPr>
        <p:blipFill rotWithShape="1">
          <a:blip r:embed="rId22">
            <a:extLst>
              <a:ext uri="{28A0092B-C50C-407E-A947-70E740481C1C}">
                <a14:useLocalDpi xmlns:a14="http://schemas.microsoft.com/office/drawing/2010/main" val="0"/>
              </a:ext>
            </a:extLst>
          </a:blip>
          <a:srcRect t="20470" b="10334"/>
          <a:stretch/>
        </p:blipFill>
        <p:spPr>
          <a:xfrm>
            <a:off x="23664212" y="27630142"/>
            <a:ext cx="5906733" cy="5449644"/>
          </a:xfrm>
          <a:prstGeom prst="rect">
            <a:avLst/>
          </a:prstGeom>
        </p:spPr>
      </p:pic>
      <p:pic>
        <p:nvPicPr>
          <p:cNvPr id="4104" name="Obrázok 4103"/>
          <p:cNvPicPr>
            <a:picLocks noChangeAspect="1"/>
          </p:cNvPicPr>
          <p:nvPr/>
        </p:nvPicPr>
        <p:blipFill rotWithShape="1">
          <a:blip r:embed="rId23">
            <a:extLst>
              <a:ext uri="{28A0092B-C50C-407E-A947-70E740481C1C}">
                <a14:useLocalDpi xmlns:a14="http://schemas.microsoft.com/office/drawing/2010/main" val="0"/>
              </a:ext>
            </a:extLst>
          </a:blip>
          <a:srcRect t="34710" b="9965"/>
          <a:stretch/>
        </p:blipFill>
        <p:spPr>
          <a:xfrm>
            <a:off x="16984886" y="18152141"/>
            <a:ext cx="3466388" cy="3409385"/>
          </a:xfrm>
          <a:prstGeom prst="rect">
            <a:avLst/>
          </a:prstGeom>
        </p:spPr>
      </p:pic>
      <p:sp>
        <p:nvSpPr>
          <p:cNvPr id="4107" name="Obdĺžnik 4106"/>
          <p:cNvSpPr/>
          <p:nvPr/>
        </p:nvSpPr>
        <p:spPr>
          <a:xfrm>
            <a:off x="17601829" y="27642323"/>
            <a:ext cx="5790639" cy="5447645"/>
          </a:xfrm>
          <a:prstGeom prst="rect">
            <a:avLst/>
          </a:prstGeom>
        </p:spPr>
        <p:txBody>
          <a:bodyPr wrap="square">
            <a:spAutoFit/>
          </a:bodyPr>
          <a:lstStyle/>
          <a:p>
            <a:pPr algn="just">
              <a:defRPr/>
            </a:pPr>
            <a:endParaRPr lang="en-US" sz="2800" dirty="0">
              <a:solidFill>
                <a:srgbClr val="3E425D"/>
              </a:solidFill>
              <a:latin typeface="Calibri" panose="020F0502020204030204" pitchFamily="34" charset="0"/>
              <a:ea typeface="Calibri"/>
              <a:cs typeface="Calibri" panose="020F0502020204030204" pitchFamily="34" charset="0"/>
            </a:endParaRPr>
          </a:p>
          <a:p>
            <a:pPr algn="just">
              <a:spcAft>
                <a:spcPts val="1200"/>
              </a:spcAft>
              <a:defRPr/>
            </a:pPr>
            <a:r>
              <a:rPr lang="en-US" sz="2800" dirty="0">
                <a:solidFill>
                  <a:srgbClr val="3E425D"/>
                </a:solidFill>
                <a:latin typeface="Calibri" panose="020F0502020204030204" pitchFamily="34" charset="0"/>
                <a:ea typeface="Calibri"/>
                <a:cs typeface="Calibri" panose="020F0502020204030204" pitchFamily="34" charset="0"/>
              </a:rPr>
              <a:t>•</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UAV</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spectra</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match</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ASD</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closely</a:t>
            </a:r>
            <a:r>
              <a:rPr lang="sk-SK" sz="2800" dirty="0">
                <a:solidFill>
                  <a:srgbClr val="3E425D"/>
                </a:solidFill>
                <a:latin typeface="Calibri" panose="020F0502020204030204" pitchFamily="34" charset="0"/>
                <a:ea typeface="Calibri"/>
                <a:cs typeface="Calibri" panose="020F0502020204030204" pitchFamily="34" charset="0"/>
              </a:rPr>
              <a:t> </a:t>
            </a:r>
            <a:r>
              <a:rPr lang="sk-SK" sz="2800" dirty="0" smtClean="0">
                <a:solidFill>
                  <a:srgbClr val="3E425D"/>
                </a:solidFill>
                <a:latin typeface="Calibri" panose="020F0502020204030204" pitchFamily="34" charset="0"/>
                <a:ea typeface="Calibri"/>
                <a:cs typeface="Calibri" panose="020F0502020204030204" pitchFamily="34" charset="0"/>
              </a:rPr>
              <a:t/>
            </a:r>
            <a:br>
              <a:rPr lang="sk-SK" sz="2800" dirty="0" smtClean="0">
                <a:solidFill>
                  <a:srgbClr val="3E425D"/>
                </a:solidFill>
                <a:latin typeface="Calibri" panose="020F0502020204030204" pitchFamily="34" charset="0"/>
                <a:ea typeface="Calibri"/>
                <a:cs typeface="Calibri" panose="020F0502020204030204" pitchFamily="34" charset="0"/>
              </a:rPr>
            </a:b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calibration</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robust</a:t>
            </a:r>
            <a:endParaRPr lang="en-US" sz="2800" dirty="0">
              <a:solidFill>
                <a:srgbClr val="3E425D"/>
              </a:solidFill>
              <a:latin typeface="Calibri" panose="020F0502020204030204" pitchFamily="34" charset="0"/>
              <a:ea typeface="Calibri"/>
              <a:cs typeface="Calibri" panose="020F0502020204030204" pitchFamily="34" charset="0"/>
            </a:endParaRPr>
          </a:p>
          <a:p>
            <a:pPr algn="just">
              <a:spcAft>
                <a:spcPts val="1200"/>
              </a:spcAft>
              <a:defRPr/>
            </a:pPr>
            <a:r>
              <a:rPr lang="en-US" sz="2800" dirty="0">
                <a:solidFill>
                  <a:srgbClr val="3E425D"/>
                </a:solidFill>
                <a:latin typeface="Calibri" panose="020F0502020204030204" pitchFamily="34" charset="0"/>
                <a:ea typeface="Calibri"/>
                <a:cs typeface="Calibri" panose="020F0502020204030204" pitchFamily="34" charset="0"/>
              </a:rPr>
              <a:t>•</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PRISMA/</a:t>
            </a:r>
            <a:r>
              <a:rPr lang="en-US" sz="2800" dirty="0" err="1" smtClean="0">
                <a:solidFill>
                  <a:srgbClr val="3E425D"/>
                </a:solidFill>
                <a:latin typeface="Calibri" panose="020F0502020204030204" pitchFamily="34" charset="0"/>
                <a:ea typeface="Calibri"/>
                <a:cs typeface="Calibri" panose="020F0502020204030204" pitchFamily="34" charset="0"/>
              </a:rPr>
              <a:t>EnMAP</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show</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high</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cross-</a:t>
            </a:r>
            <a:r>
              <a:rPr lang="sk-SK" sz="2800" dirty="0" smtClean="0">
                <a:solidFill>
                  <a:srgbClr val="3E425D"/>
                </a:solidFill>
                <a:latin typeface="Calibri" panose="020F0502020204030204" pitchFamily="34" charset="0"/>
                <a:ea typeface="Calibri"/>
                <a:cs typeface="Calibri" panose="020F0502020204030204" pitchFamily="34" charset="0"/>
              </a:rPr>
              <a:t/>
            </a:r>
            <a:br>
              <a:rPr lang="sk-SK" sz="2800" dirty="0" smtClean="0">
                <a:solidFill>
                  <a:srgbClr val="3E425D"/>
                </a:solidFill>
                <a:latin typeface="Calibri" panose="020F0502020204030204" pitchFamily="34" charset="0"/>
                <a:ea typeface="Calibri"/>
                <a:cs typeface="Calibri" panose="020F0502020204030204" pitchFamily="34" charset="0"/>
              </a:rPr>
            </a:b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sensor</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consistency</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with</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UAV/ASD</a:t>
            </a:r>
          </a:p>
          <a:p>
            <a:pPr algn="just">
              <a:spcAft>
                <a:spcPts val="1200"/>
              </a:spcAft>
              <a:defRPr/>
            </a:pPr>
            <a:r>
              <a:rPr lang="en-US" sz="2800" spc="-300" dirty="0" smtClean="0">
                <a:solidFill>
                  <a:srgbClr val="3E425D"/>
                </a:solidFill>
                <a:latin typeface="Calibri" panose="020F0502020204030204" pitchFamily="34" charset="0"/>
                <a:ea typeface="Calibri"/>
                <a:cs typeface="Calibri" panose="020F0502020204030204" pitchFamily="34" charset="0"/>
              </a:rPr>
              <a:t>•</a:t>
            </a:r>
            <a:r>
              <a:rPr lang="sk-SK" sz="2800" spc="-300" dirty="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Residuals</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low</a:t>
            </a:r>
            <a:r>
              <a:rPr lang="sk-SK" sz="2800" dirty="0">
                <a:solidFill>
                  <a:srgbClr val="3E425D"/>
                </a:solidFill>
                <a:latin typeface="Calibri" panose="020F0502020204030204" pitchFamily="34" charset="0"/>
                <a:ea typeface="Calibri"/>
                <a:cs typeface="Calibri" panose="020F0502020204030204" pitchFamily="34" charset="0"/>
              </a:rPr>
              <a:t> a</a:t>
            </a:r>
            <a:r>
              <a:rPr lang="en-US" sz="2800" dirty="0" err="1">
                <a:solidFill>
                  <a:srgbClr val="3E425D"/>
                </a:solidFill>
                <a:latin typeface="Calibri" panose="020F0502020204030204" pitchFamily="34" charset="0"/>
                <a:ea typeface="Calibri"/>
                <a:cs typeface="Calibri" panose="020F0502020204030204" pitchFamily="34" charset="0"/>
              </a:rPr>
              <a:t>nd</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unbiased</a:t>
            </a:r>
            <a:r>
              <a:rPr lang="sk-SK" sz="2800" dirty="0" smtClean="0">
                <a:solidFill>
                  <a:srgbClr val="3E425D"/>
                </a:solidFill>
                <a:latin typeface="Calibri" panose="020F0502020204030204" pitchFamily="34" charset="0"/>
                <a:ea typeface="Calibri"/>
                <a:cs typeface="Calibri" panose="020F0502020204030204" pitchFamily="34" charset="0"/>
              </a:rPr>
              <a:t> </a:t>
            </a:r>
            <a:br>
              <a:rPr lang="sk-SK" sz="2800" dirty="0" smtClean="0">
                <a:solidFill>
                  <a:srgbClr val="3E425D"/>
                </a:solidFill>
                <a:latin typeface="Calibri" panose="020F0502020204030204" pitchFamily="34" charset="0"/>
                <a:ea typeface="Calibri"/>
                <a:cs typeface="Calibri" panose="020F0502020204030204" pitchFamily="34" charset="0"/>
              </a:rPr>
            </a:b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t>
            </a:r>
            <a:r>
              <a:rPr lang="en-US" sz="2800" dirty="0">
                <a:solidFill>
                  <a:srgbClr val="3E425D"/>
                </a:solidFill>
                <a:latin typeface="Calibri" panose="020F0502020204030204" pitchFamily="34" charset="0"/>
                <a:ea typeface="Calibri"/>
                <a:cs typeface="Calibri" panose="020F0502020204030204" pitchFamily="34" charset="0"/>
              </a:rPr>
              <a:t>RMSE</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&lt;</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0.016)</a:t>
            </a:r>
          </a:p>
          <a:p>
            <a:pPr algn="just">
              <a:spcAft>
                <a:spcPts val="1200"/>
              </a:spcAft>
              <a:defRPr/>
            </a:pPr>
            <a:r>
              <a:rPr lang="en-US" sz="2800" dirty="0" smtClean="0">
                <a:solidFill>
                  <a:srgbClr val="3E425D"/>
                </a:solidFill>
                <a:latin typeface="Calibri" panose="020F0502020204030204" pitchFamily="34" charset="0"/>
                <a:ea typeface="Calibri"/>
                <a:cs typeface="Calibri" panose="020F0502020204030204" pitchFamily="34" charset="0"/>
              </a:rPr>
              <a:t>•</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err="1" smtClean="0">
                <a:solidFill>
                  <a:srgbClr val="3E425D"/>
                </a:solidFill>
                <a:latin typeface="Calibri" panose="020F0502020204030204" pitchFamily="34" charset="0"/>
                <a:ea typeface="Calibri"/>
                <a:cs typeface="Calibri" panose="020F0502020204030204" pitchFamily="34" charset="0"/>
              </a:rPr>
              <a:t>Sal’e</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err="1">
                <a:solidFill>
                  <a:srgbClr val="3E425D"/>
                </a:solidFill>
                <a:latin typeface="Calibri" panose="020F0502020204030204" pitchFamily="34" charset="0"/>
                <a:ea typeface="Calibri"/>
                <a:cs typeface="Calibri" panose="020F0502020204030204" pitchFamily="34" charset="0"/>
              </a:rPr>
              <a:t>Porcus</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is</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supported</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as</a:t>
            </a:r>
            <a:r>
              <a:rPr lang="sk-SK" sz="2800" dirty="0">
                <a:solidFill>
                  <a:srgbClr val="3E425D"/>
                </a:solidFill>
                <a:latin typeface="Calibri" panose="020F0502020204030204" pitchFamily="34" charset="0"/>
                <a:ea typeface="Calibri"/>
                <a:cs typeface="Calibri" panose="020F0502020204030204" pitchFamily="34" charset="0"/>
              </a:rPr>
              <a:t> </a:t>
            </a:r>
            <a:r>
              <a:rPr lang="sk-SK" sz="2800" dirty="0" smtClean="0">
                <a:solidFill>
                  <a:srgbClr val="3E425D"/>
                </a:solidFill>
                <a:latin typeface="Calibri" panose="020F0502020204030204" pitchFamily="34" charset="0"/>
                <a:ea typeface="Calibri"/>
                <a:cs typeface="Calibri" panose="020F0502020204030204" pitchFamily="34" charset="0"/>
              </a:rPr>
              <a:t/>
            </a:r>
            <a:br>
              <a:rPr lang="sk-SK" sz="2800" dirty="0" smtClean="0">
                <a:solidFill>
                  <a:srgbClr val="3E425D"/>
                </a:solidFill>
                <a:latin typeface="Calibri" panose="020F0502020204030204" pitchFamily="34" charset="0"/>
                <a:ea typeface="Calibri"/>
                <a:cs typeface="Calibri" panose="020F0502020204030204" pitchFamily="34" charset="0"/>
              </a:rPr>
            </a:br>
            <a:r>
              <a:rPr lang="sk-SK" sz="2800" dirty="0" smtClean="0">
                <a:solidFill>
                  <a:srgbClr val="3E425D"/>
                </a:solidFill>
                <a:latin typeface="Calibri" panose="020F0502020204030204" pitchFamily="34" charset="0"/>
                <a:ea typeface="Calibri"/>
                <a:cs typeface="Calibri" panose="020F0502020204030204" pitchFamily="34" charset="0"/>
              </a:rPr>
              <a:t>    </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a</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candidate</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CAL/VAL</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reference</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site</a:t>
            </a:r>
          </a:p>
          <a:p>
            <a:pPr algn="just">
              <a:defRPr/>
            </a:pPr>
            <a:r>
              <a:rPr lang="en-US" sz="2800" dirty="0">
                <a:solidFill>
                  <a:srgbClr val="3E425D"/>
                </a:solidFill>
                <a:latin typeface="Calibri" panose="020F0502020204030204" pitchFamily="34" charset="0"/>
                <a:ea typeface="Calibri"/>
                <a:cs typeface="Calibri" panose="020F0502020204030204" pitchFamily="34" charset="0"/>
              </a:rPr>
              <a:t>•</a:t>
            </a:r>
            <a:r>
              <a:rPr lang="sk-SK" sz="2800" dirty="0">
                <a:solidFill>
                  <a:srgbClr val="3E425D"/>
                </a:solidFill>
                <a:latin typeface="Calibri" panose="020F0502020204030204" pitchFamily="34" charset="0"/>
                <a:ea typeface="Calibri"/>
                <a:cs typeface="Calibri" panose="020F0502020204030204" pitchFamily="34" charset="0"/>
              </a:rPr>
              <a:t> </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UAV</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imaging</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is</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a</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practical</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bridge</a:t>
            </a:r>
            <a:r>
              <a:rPr lang="sk-SK" sz="2800" dirty="0">
                <a:solidFill>
                  <a:srgbClr val="3E425D"/>
                </a:solidFill>
                <a:latin typeface="Calibri" panose="020F0502020204030204" pitchFamily="34" charset="0"/>
                <a:ea typeface="Calibri"/>
                <a:cs typeface="Calibri" panose="020F0502020204030204" pitchFamily="34" charset="0"/>
              </a:rPr>
              <a:t> </a:t>
            </a:r>
            <a:r>
              <a:rPr lang="sk-SK" sz="2800" dirty="0" smtClean="0">
                <a:solidFill>
                  <a:srgbClr val="3E425D"/>
                </a:solidFill>
                <a:latin typeface="Calibri" panose="020F0502020204030204" pitchFamily="34" charset="0"/>
                <a:ea typeface="Calibri"/>
                <a:cs typeface="Calibri" panose="020F0502020204030204" pitchFamily="34" charset="0"/>
              </a:rPr>
              <a:t/>
            </a:r>
            <a:br>
              <a:rPr lang="sk-SK" sz="2800" dirty="0" smtClean="0">
                <a:solidFill>
                  <a:srgbClr val="3E425D"/>
                </a:solidFill>
                <a:latin typeface="Calibri" panose="020F0502020204030204" pitchFamily="34" charset="0"/>
                <a:ea typeface="Calibri"/>
                <a:cs typeface="Calibri" panose="020F0502020204030204" pitchFamily="34" charset="0"/>
              </a:rPr>
            </a:br>
            <a:r>
              <a:rPr lang="sk-SK" sz="2800" dirty="0" smtClean="0">
                <a:solidFill>
                  <a:srgbClr val="3E425D"/>
                </a:solidFill>
                <a:latin typeface="Calibri" panose="020F0502020204030204" pitchFamily="34" charset="0"/>
                <a:ea typeface="Calibri"/>
                <a:cs typeface="Calibri" panose="020F0502020204030204" pitchFamily="34" charset="0"/>
              </a:rPr>
              <a:t>    </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smtClean="0">
                <a:solidFill>
                  <a:srgbClr val="3E425D"/>
                </a:solidFill>
                <a:latin typeface="Calibri" panose="020F0502020204030204" pitchFamily="34" charset="0"/>
                <a:ea typeface="Calibri"/>
                <a:cs typeface="Calibri" panose="020F0502020204030204" pitchFamily="34" charset="0"/>
              </a:rPr>
              <a:t>between</a:t>
            </a:r>
            <a:r>
              <a:rPr lang="sk-SK" sz="2800" dirty="0" smtClean="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ground</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and</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satellite</a:t>
            </a:r>
            <a:r>
              <a:rPr lang="sk-SK" sz="2800" dirty="0">
                <a:solidFill>
                  <a:srgbClr val="3E425D"/>
                </a:solidFill>
                <a:latin typeface="Calibri" panose="020F0502020204030204" pitchFamily="34" charset="0"/>
                <a:ea typeface="Calibri"/>
                <a:cs typeface="Calibri" panose="020F0502020204030204" pitchFamily="34" charset="0"/>
              </a:rPr>
              <a:t> </a:t>
            </a:r>
            <a:r>
              <a:rPr lang="en-US" sz="2800" dirty="0">
                <a:solidFill>
                  <a:srgbClr val="3E425D"/>
                </a:solidFill>
                <a:latin typeface="Calibri" panose="020F0502020204030204" pitchFamily="34" charset="0"/>
                <a:ea typeface="Calibri"/>
                <a:cs typeface="Calibri" panose="020F0502020204030204" pitchFamily="34" charset="0"/>
              </a:rPr>
              <a:t>data</a:t>
            </a:r>
            <a:endParaRPr lang="sk-SK" sz="2800" dirty="0">
              <a:solidFill>
                <a:srgbClr val="3E425D"/>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3" name="Rovná spojovacia šípka 92"/>
          <p:cNvCxnSpPr/>
          <p:nvPr/>
        </p:nvCxnSpPr>
        <p:spPr>
          <a:xfrm>
            <a:off x="7299571" y="29963120"/>
            <a:ext cx="3698211" cy="1329877"/>
          </a:xfrm>
          <a:prstGeom prst="straightConnector1">
            <a:avLst/>
          </a:prstGeom>
          <a:ln w="28575">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sp>
        <p:nvSpPr>
          <p:cNvPr id="4111" name="BlokTextu 4110"/>
          <p:cNvSpPr txBox="1"/>
          <p:nvPr/>
        </p:nvSpPr>
        <p:spPr>
          <a:xfrm>
            <a:off x="10997782" y="31037675"/>
            <a:ext cx="1748982" cy="707886"/>
          </a:xfrm>
          <a:prstGeom prst="rect">
            <a:avLst/>
          </a:prstGeom>
          <a:noFill/>
        </p:spPr>
        <p:txBody>
          <a:bodyPr wrap="square" rtlCol="0">
            <a:spAutoFit/>
          </a:bodyPr>
          <a:lstStyle/>
          <a:p>
            <a:r>
              <a:rPr lang="sk-SK" sz="4000" dirty="0" smtClean="0">
                <a:latin typeface="Calibri" panose="020F0502020204030204" pitchFamily="34" charset="0"/>
                <a:cs typeface="Calibri" panose="020F0502020204030204" pitchFamily="34" charset="0"/>
              </a:rPr>
              <a:t>X</a:t>
            </a:r>
            <a:endParaRPr lang="en-GB" sz="4000" dirty="0">
              <a:latin typeface="Calibri" panose="020F0502020204030204" pitchFamily="34" charset="0"/>
              <a:cs typeface="Calibri" panose="020F0502020204030204" pitchFamily="34" charset="0"/>
            </a:endParaRPr>
          </a:p>
        </p:txBody>
      </p:sp>
      <p:sp>
        <p:nvSpPr>
          <p:cNvPr id="97" name="BlokTextu 96"/>
          <p:cNvSpPr txBox="1"/>
          <p:nvPr/>
        </p:nvSpPr>
        <p:spPr>
          <a:xfrm>
            <a:off x="5016519" y="34460224"/>
            <a:ext cx="1748982" cy="707886"/>
          </a:xfrm>
          <a:prstGeom prst="rect">
            <a:avLst/>
          </a:prstGeom>
          <a:noFill/>
        </p:spPr>
        <p:txBody>
          <a:bodyPr wrap="square" rtlCol="0">
            <a:spAutoFit/>
          </a:bodyPr>
          <a:lstStyle/>
          <a:p>
            <a:r>
              <a:rPr lang="sk-SK" sz="4000" dirty="0" smtClean="0">
                <a:latin typeface="Calibri" panose="020F0502020204030204" pitchFamily="34" charset="0"/>
                <a:cs typeface="Calibri" panose="020F0502020204030204" pitchFamily="34" charset="0"/>
              </a:rPr>
              <a:t>X</a:t>
            </a:r>
            <a:endParaRPr lang="en-GB" sz="4000" dirty="0">
              <a:latin typeface="Calibri" panose="020F0502020204030204" pitchFamily="34" charset="0"/>
              <a:cs typeface="Calibri" panose="020F0502020204030204" pitchFamily="34" charset="0"/>
            </a:endParaRPr>
          </a:p>
        </p:txBody>
      </p:sp>
      <p:sp>
        <p:nvSpPr>
          <p:cNvPr id="98" name="BlokTextu 97"/>
          <p:cNvSpPr txBox="1"/>
          <p:nvPr/>
        </p:nvSpPr>
        <p:spPr>
          <a:xfrm>
            <a:off x="501486" y="27211706"/>
            <a:ext cx="1748982" cy="707886"/>
          </a:xfrm>
          <a:prstGeom prst="rect">
            <a:avLst/>
          </a:prstGeom>
          <a:noFill/>
        </p:spPr>
        <p:txBody>
          <a:bodyPr wrap="square" rtlCol="0">
            <a:spAutoFit/>
          </a:bodyPr>
          <a:lstStyle/>
          <a:p>
            <a:r>
              <a:rPr lang="sk-SK" sz="4000" dirty="0" smtClean="0">
                <a:latin typeface="Calibri" panose="020F0502020204030204" pitchFamily="34" charset="0"/>
                <a:cs typeface="Calibri" panose="020F0502020204030204" pitchFamily="34" charset="0"/>
              </a:rPr>
              <a:t>a</a:t>
            </a:r>
            <a:endParaRPr lang="en-GB" sz="4000" dirty="0">
              <a:latin typeface="Calibri" panose="020F0502020204030204" pitchFamily="34" charset="0"/>
              <a:cs typeface="Calibri" panose="020F0502020204030204" pitchFamily="34" charset="0"/>
            </a:endParaRPr>
          </a:p>
        </p:txBody>
      </p:sp>
      <p:sp>
        <p:nvSpPr>
          <p:cNvPr id="99" name="BlokTextu 98"/>
          <p:cNvSpPr txBox="1"/>
          <p:nvPr/>
        </p:nvSpPr>
        <p:spPr>
          <a:xfrm>
            <a:off x="16429758" y="27237248"/>
            <a:ext cx="1748982" cy="707886"/>
          </a:xfrm>
          <a:prstGeom prst="rect">
            <a:avLst/>
          </a:prstGeom>
          <a:noFill/>
        </p:spPr>
        <p:txBody>
          <a:bodyPr wrap="square" rtlCol="0">
            <a:spAutoFit/>
          </a:bodyPr>
          <a:lstStyle/>
          <a:p>
            <a:r>
              <a:rPr lang="sk-SK" sz="4000" dirty="0">
                <a:solidFill>
                  <a:schemeClr val="bg1">
                    <a:lumMod val="95000"/>
                  </a:schemeClr>
                </a:solidFill>
                <a:latin typeface="Calibri" panose="020F0502020204030204" pitchFamily="34" charset="0"/>
                <a:cs typeface="Calibri" panose="020F0502020204030204" pitchFamily="34" charset="0"/>
              </a:rPr>
              <a:t>b</a:t>
            </a:r>
            <a:endParaRPr lang="en-GB" sz="4000" dirty="0">
              <a:solidFill>
                <a:schemeClr val="bg1">
                  <a:lumMod val="95000"/>
                </a:schemeClr>
              </a:solidFill>
              <a:latin typeface="Calibri" panose="020F0502020204030204" pitchFamily="34" charset="0"/>
              <a:cs typeface="Calibri" panose="020F0502020204030204" pitchFamily="34" charset="0"/>
            </a:endParaRPr>
          </a:p>
        </p:txBody>
      </p:sp>
      <p:sp>
        <p:nvSpPr>
          <p:cNvPr id="100" name="BlokTextu 99"/>
          <p:cNvSpPr txBox="1"/>
          <p:nvPr/>
        </p:nvSpPr>
        <p:spPr>
          <a:xfrm>
            <a:off x="16435313" y="33968164"/>
            <a:ext cx="1748982" cy="707886"/>
          </a:xfrm>
          <a:prstGeom prst="rect">
            <a:avLst/>
          </a:prstGeom>
          <a:noFill/>
        </p:spPr>
        <p:txBody>
          <a:bodyPr wrap="square" rtlCol="0">
            <a:spAutoFit/>
          </a:bodyPr>
          <a:lstStyle/>
          <a:p>
            <a:r>
              <a:rPr lang="sk-SK" sz="4000" dirty="0" smtClean="0">
                <a:solidFill>
                  <a:schemeClr val="bg1">
                    <a:lumMod val="95000"/>
                  </a:schemeClr>
                </a:solidFill>
                <a:latin typeface="Calibri" panose="020F0502020204030204" pitchFamily="34" charset="0"/>
                <a:cs typeface="Calibri" panose="020F0502020204030204" pitchFamily="34" charset="0"/>
              </a:rPr>
              <a:t>d</a:t>
            </a:r>
            <a:endParaRPr lang="en-GB" sz="4000" dirty="0">
              <a:solidFill>
                <a:schemeClr val="bg1">
                  <a:lumMod val="95000"/>
                </a:schemeClr>
              </a:solidFill>
              <a:latin typeface="Calibri" panose="020F0502020204030204" pitchFamily="34" charset="0"/>
              <a:cs typeface="Calibri" panose="020F0502020204030204" pitchFamily="34" charset="0"/>
            </a:endParaRPr>
          </a:p>
        </p:txBody>
      </p:sp>
      <p:sp>
        <p:nvSpPr>
          <p:cNvPr id="101" name="BlokTextu 100"/>
          <p:cNvSpPr txBox="1"/>
          <p:nvPr/>
        </p:nvSpPr>
        <p:spPr>
          <a:xfrm>
            <a:off x="7819442" y="33859055"/>
            <a:ext cx="1748982" cy="707886"/>
          </a:xfrm>
          <a:prstGeom prst="rect">
            <a:avLst/>
          </a:prstGeom>
          <a:noFill/>
        </p:spPr>
        <p:txBody>
          <a:bodyPr wrap="square" rtlCol="0">
            <a:spAutoFit/>
          </a:bodyPr>
          <a:lstStyle/>
          <a:p>
            <a:r>
              <a:rPr lang="sk-SK" sz="4000" dirty="0" smtClean="0">
                <a:solidFill>
                  <a:schemeClr val="bg1">
                    <a:lumMod val="95000"/>
                  </a:schemeClr>
                </a:solidFill>
                <a:latin typeface="Calibri" panose="020F0502020204030204" pitchFamily="34" charset="0"/>
                <a:cs typeface="Calibri" panose="020F0502020204030204" pitchFamily="34" charset="0"/>
              </a:rPr>
              <a:t>c</a:t>
            </a:r>
            <a:endParaRPr lang="en-GB" sz="4000" dirty="0">
              <a:solidFill>
                <a:schemeClr val="bg1">
                  <a:lumMod val="95000"/>
                </a:schemeClr>
              </a:solidFill>
              <a:latin typeface="Calibri" panose="020F0502020204030204" pitchFamily="34" charset="0"/>
              <a:cs typeface="Calibri" panose="020F0502020204030204" pitchFamily="34" charset="0"/>
            </a:endParaRPr>
          </a:p>
        </p:txBody>
      </p:sp>
    </p:spTree>
  </p:cSld>
  <p:clrMapOvr>
    <a:masterClrMapping/>
  </p:clrMapOvr>
</p:sld>
</file>

<file path=ppt/theme/theme1.xml><?xml version="1.0" encoding="utf-8"?>
<a:theme xmlns:a="http://schemas.openxmlformats.org/drawingml/2006/main" name="Motív Office">
  <a:themeElements>
    <a:clrScheme name="Motív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Motív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Motí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1989</TotalTime>
  <Words>1150</Words>
  <Application>Microsoft Office PowerPoint</Application>
  <PresentationFormat>Vlastná</PresentationFormat>
  <Paragraphs>150</Paragraphs>
  <Slides>1</Slides>
  <Notes>1</Notes>
  <HiddenSlides>0</HiddenSlides>
  <MMClips>0</MMClips>
  <ScaleCrop>false</ScaleCrop>
  <HeadingPairs>
    <vt:vector size="6" baseType="variant">
      <vt:variant>
        <vt:lpstr>Použité písma</vt:lpstr>
      </vt:variant>
      <vt:variant>
        <vt:i4>7</vt:i4>
      </vt:variant>
      <vt:variant>
        <vt:lpstr>Motív</vt:lpstr>
      </vt:variant>
      <vt:variant>
        <vt:i4>1</vt:i4>
      </vt:variant>
      <vt:variant>
        <vt:lpstr>Nadpisy snímok</vt:lpstr>
      </vt:variant>
      <vt:variant>
        <vt:i4>1</vt:i4>
      </vt:variant>
    </vt:vector>
  </HeadingPairs>
  <TitlesOfParts>
    <vt:vector size="9" baseType="lpstr">
      <vt:lpstr>Aptos</vt:lpstr>
      <vt:lpstr>Aptos Display</vt:lpstr>
      <vt:lpstr>Arial</vt:lpstr>
      <vt:lpstr>Calibri</vt:lpstr>
      <vt:lpstr>Candara</vt:lpstr>
      <vt:lpstr>Monotype Sorts</vt:lpstr>
      <vt:lpstr>Times New Roman</vt:lpstr>
      <vt:lpstr>Motív Office</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Petra Dávidová</dc:creator>
  <cp:lastModifiedBy>Onačillová</cp:lastModifiedBy>
  <cp:revision>176</cp:revision>
  <dcterms:created xsi:type="dcterms:W3CDTF">2025-11-04T08:56:30Z</dcterms:created>
  <dcterms:modified xsi:type="dcterms:W3CDTF">2026-05-28T10:45:39Z</dcterms:modified>
</cp:coreProperties>
</file>