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1"/>
  </p:notesMasterIdLst>
  <p:sldIdLst>
    <p:sldId id="256" r:id="rId5"/>
    <p:sldId id="353" r:id="rId6"/>
    <p:sldId id="354" r:id="rId7"/>
    <p:sldId id="355" r:id="rId8"/>
    <p:sldId id="356" r:id="rId9"/>
    <p:sldId id="357" r:id="rId10"/>
    <p:sldId id="358" r:id="rId11"/>
    <p:sldId id="359" r:id="rId12"/>
    <p:sldId id="360" r:id="rId13"/>
    <p:sldId id="361" r:id="rId14"/>
    <p:sldId id="362" r:id="rId15"/>
    <p:sldId id="363" r:id="rId16"/>
    <p:sldId id="364" r:id="rId17"/>
    <p:sldId id="374" r:id="rId18"/>
    <p:sldId id="375" r:id="rId19"/>
    <p:sldId id="371" r:id="rId20"/>
    <p:sldId id="372" r:id="rId21"/>
    <p:sldId id="369" r:id="rId22"/>
    <p:sldId id="370" r:id="rId23"/>
    <p:sldId id="373" r:id="rId24"/>
    <p:sldId id="376" r:id="rId25"/>
    <p:sldId id="365" r:id="rId26"/>
    <p:sldId id="366" r:id="rId27"/>
    <p:sldId id="367" r:id="rId28"/>
    <p:sldId id="368" r:id="rId29"/>
    <p:sldId id="270" r:id="rId3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6D29"/>
    <a:srgbClr val="FC3C22"/>
    <a:srgbClr val="F48024"/>
    <a:srgbClr val="78B601"/>
    <a:srgbClr val="FCDC47"/>
    <a:srgbClr val="3771A1"/>
    <a:srgbClr val="0F3258"/>
    <a:srgbClr val="213F57"/>
    <a:srgbClr val="0B2643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DB1F08-516D-4BE5-95F5-E88EE8D4B2C9}" v="6" dt="2022-10-06T14:08:47.8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redný štýl 2 - zvýrazneni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redný štýl 4 - zvýrazneni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8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gr. Jozef Bogľarský" userId="S::5252592@upjs.sk::550431b2-fa33-4497-98d7-1f21d4e0f2f5" providerId="AD" clId="Web-{29DB1F08-516D-4BE5-95F5-E88EE8D4B2C9}"/>
    <pc:docChg chg="modSld">
      <pc:chgData name="Mgr. Jozef Bogľarský" userId="S::5252592@upjs.sk::550431b2-fa33-4497-98d7-1f21d4e0f2f5" providerId="AD" clId="Web-{29DB1F08-516D-4BE5-95F5-E88EE8D4B2C9}" dt="2022-10-06T14:08:47.871" v="5" actId="1076"/>
      <pc:docMkLst>
        <pc:docMk/>
      </pc:docMkLst>
      <pc:sldChg chg="addSp delSp modSp">
        <pc:chgData name="Mgr. Jozef Bogľarský" userId="S::5252592@upjs.sk::550431b2-fa33-4497-98d7-1f21d4e0f2f5" providerId="AD" clId="Web-{29DB1F08-516D-4BE5-95F5-E88EE8D4B2C9}" dt="2022-10-06T14:08:47.871" v="5" actId="1076"/>
        <pc:sldMkLst>
          <pc:docMk/>
          <pc:sldMk cId="3378783547" sldId="256"/>
        </pc:sldMkLst>
        <pc:spChg chg="add mod">
          <ac:chgData name="Mgr. Jozef Bogľarský" userId="S::5252592@upjs.sk::550431b2-fa33-4497-98d7-1f21d4e0f2f5" providerId="AD" clId="Web-{29DB1F08-516D-4BE5-95F5-E88EE8D4B2C9}" dt="2022-10-06T14:08:40.965" v="4" actId="1076"/>
          <ac:spMkLst>
            <pc:docMk/>
            <pc:sldMk cId="3378783547" sldId="256"/>
            <ac:spMk id="3" creationId="{23135FF2-67F2-FE5E-7F95-4AA4B314879A}"/>
          </ac:spMkLst>
        </pc:spChg>
        <pc:spChg chg="mod">
          <ac:chgData name="Mgr. Jozef Bogľarský" userId="S::5252592@upjs.sk::550431b2-fa33-4497-98d7-1f21d4e0f2f5" providerId="AD" clId="Web-{29DB1F08-516D-4BE5-95F5-E88EE8D4B2C9}" dt="2022-10-06T14:08:18.902" v="1" actId="1076"/>
          <ac:spMkLst>
            <pc:docMk/>
            <pc:sldMk cId="3378783547" sldId="256"/>
            <ac:spMk id="6" creationId="{00000000-0000-0000-0000-000000000000}"/>
          </ac:spMkLst>
        </pc:spChg>
        <pc:spChg chg="del">
          <ac:chgData name="Mgr. Jozef Bogľarský" userId="S::5252592@upjs.sk::550431b2-fa33-4497-98d7-1f21d4e0f2f5" providerId="AD" clId="Web-{29DB1F08-516D-4BE5-95F5-E88EE8D4B2C9}" dt="2022-10-06T14:08:33.574" v="2"/>
          <ac:spMkLst>
            <pc:docMk/>
            <pc:sldMk cId="3378783547" sldId="256"/>
            <ac:spMk id="9" creationId="{00000000-0000-0000-0000-000000000000}"/>
          </ac:spMkLst>
        </pc:spChg>
        <pc:spChg chg="mod">
          <ac:chgData name="Mgr. Jozef Bogľarský" userId="S::5252592@upjs.sk::550431b2-fa33-4497-98d7-1f21d4e0f2f5" providerId="AD" clId="Web-{29DB1F08-516D-4BE5-95F5-E88EE8D4B2C9}" dt="2022-10-06T14:08:47.871" v="5" actId="1076"/>
          <ac:spMkLst>
            <pc:docMk/>
            <pc:sldMk cId="3378783547" sldId="256"/>
            <ac:spMk id="11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81946-F129-4DBF-A943-6B05DDE22CF8}" type="datetimeFigureOut">
              <a:rPr lang="sk-SK" smtClean="0"/>
              <a:t>4. 11. 2023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B3669-731F-49A0-A172-5D389C1CA6A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7905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CE03E-5382-4780-8A03-808D0253782B}" type="datetime1">
              <a:rPr lang="sk-SK" smtClean="0"/>
              <a:t>4. 11. 2023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702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AB820-1EBB-41A3-A66B-8DA93DDE0BE1}" type="datetime1">
              <a:rPr lang="sk-SK" smtClean="0"/>
              <a:t>4. 11. 2023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640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3EF-11AD-4F5D-A6AC-C7F706658DAC}" type="datetime1">
              <a:rPr lang="sk-SK" smtClean="0"/>
              <a:t>4. 11. 2023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559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6ED41-C996-43AA-936F-7A3CDE49F1DF}" type="datetime1">
              <a:rPr lang="sk-SK" smtClean="0"/>
              <a:t>4. 11. 2023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340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B1380-7EB7-4880-B3B2-A3201D393012}" type="datetime1">
              <a:rPr lang="sk-SK" smtClean="0"/>
              <a:t>4. 11. 2023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3706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82C5F-A442-45F1-98FE-D5904A0406A4}" type="datetime1">
              <a:rPr lang="sk-SK" smtClean="0"/>
              <a:t>4. 11. 2023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96796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B8CD9-443C-4741-ABAB-FB914EB54C6B}" type="datetime1">
              <a:rPr lang="sk-SK" smtClean="0"/>
              <a:t>4. 11. 2023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355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FA4D6-28E7-424C-B83F-FA847A41095C}" type="datetime1">
              <a:rPr lang="sk-SK" smtClean="0"/>
              <a:t>4. 11. 2023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3212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3ABA-2ABE-4D4A-93B5-36F8BE10B32F}" type="datetime1">
              <a:rPr lang="sk-SK" smtClean="0"/>
              <a:t>4. 11. 2023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302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29330-D4E1-4C58-B8B7-E1A497C7A5CF}" type="datetime1">
              <a:rPr lang="sk-SK" smtClean="0"/>
              <a:t>4. 11. 2023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9563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4B53-3EFC-457E-B681-7EFD39196161}" type="datetime1">
              <a:rPr lang="sk-SK" smtClean="0"/>
              <a:t>4. 11. 2023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3189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36851-0D52-4BAD-88A4-F33F6711DF8D}" type="datetime1">
              <a:rPr lang="sk-SK" smtClean="0"/>
              <a:t>4. 11. 2023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16180-A86F-4BEE-A83E-A1CDCC928B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1716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0" y="3657602"/>
            <a:ext cx="12191999" cy="889686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1967725" y="2767676"/>
            <a:ext cx="78462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Základy programovania (Python)</a:t>
            </a:r>
            <a:endParaRPr lang="sk-SK" sz="44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4288" y="223950"/>
            <a:ext cx="3510855" cy="650928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4170414" y="5332325"/>
            <a:ext cx="3851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Mgr. Tomáš Fedor</a:t>
            </a:r>
          </a:p>
          <a:p>
            <a:pPr algn="ctr"/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tomas.fedor</a:t>
            </a:r>
            <a:r>
              <a:rPr 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@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student.upjs.sk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2378864" y="3748502"/>
            <a:ext cx="70239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Opakovanie pred prvým zápočtom</a:t>
            </a:r>
          </a:p>
        </p:txBody>
      </p:sp>
      <p:pic>
        <p:nvPicPr>
          <p:cNvPr id="1026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529" y="251848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objekt pre pätu 8">
            <a:extLst>
              <a:ext uri="{FF2B5EF4-FFF2-40B4-BE49-F238E27FC236}">
                <a16:creationId xmlns:a16="http://schemas.microsoft.com/office/drawing/2014/main" id="{23135FF2-67F2-FE5E-7F95-4AA4B3148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19538" y="6411365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33787835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Pomocou podmienok vytvorte jednoduchý skript, ktorý zatriedi georeliéf podľa zadanej nadmorskej výšky (roviny – do 30 m, pahorkatina – do 150m, vrchovina – do 300 m, hornatina – do 600 m,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veľhornatina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nad 600 m.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1328253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 - riešenie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Pomocou podmienok vytvorte jednoduchý skript, ktorý zatriedi georeliéf podľa zadanej nadmorskej výšky (roviny – do 30 m, pahorkatina – do 150m, vrchovina – do 300 m, hornatina – do 600 m,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veľhornatina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– nad 600 m.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50ECC23A-16F9-4976-D7F3-AFBAE34822C0}"/>
              </a:ext>
            </a:extLst>
          </p:cNvPr>
          <p:cNvSpPr txBox="1"/>
          <p:nvPr/>
        </p:nvSpPr>
        <p:spPr>
          <a:xfrm>
            <a:off x="263269" y="2416043"/>
            <a:ext cx="115542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x = float(input("Zadajte nadmorskú výšku v metroch nad morom: "))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 x &lt; 0: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print("Mimo rozsah")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x &gt;= 0 and x &lt; 30: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print("Rovina")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x &gt;=30 and x &lt; 150: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print("Pahorkatina")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x &gt;=150 and x &lt; 300: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print("Vrchovina")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x &gt;=300 and x &lt; 600: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print("Hornatina")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x&gt;=600: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print("Veľhornatina")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653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Určte pomocou podmienok, pri akej teplote bude dochádzať k varu, topeniu a mrznutiu vody pri bežných atmosférických podmienkach. Hodnoty ohraničte zospodu -273.15 °C a použite aj podmienku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else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na mimo rozsah.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1434900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 - riešenie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Určte pomocou podmienok, pri akej teplote bude dochádzať k varu, topeniu a mrznutiu vody pri bežných atmosférických podmienkach. Hodnoty ohraničte zospodu -273.15 °C a použite aj podmienku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else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na mimo rozsah.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50ECC23A-16F9-4976-D7F3-AFBAE34822C0}"/>
              </a:ext>
            </a:extLst>
          </p:cNvPr>
          <p:cNvSpPr txBox="1"/>
          <p:nvPr/>
        </p:nvSpPr>
        <p:spPr>
          <a:xfrm>
            <a:off x="263269" y="2416043"/>
            <a:ext cx="11554267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x = float(input("Zadajte teplotu vody v °C: "))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 x &gt;= -273.15 and x &lt;0: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print("Tuhé skupenstvo vody")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x == 0: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print("Prechodné skupenstvo medzi kvapalným a tuhým")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x &gt; 0 and x &lt; 100: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print("Kvapalné skupenstvo vody")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x == 100: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print("Prechodné skupenstvo medzi kvapalným a plynným")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x &gt; 100: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print("Plynné skupenstvo vody")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else: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print("Mimo rozsah")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195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Pomocou funkcie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while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vypíšte všetky opakovania (iterácie) v rozsahu čísel 40 až 258 s rozsahom intervalu 20. Po skončení cyklu vypíšte oznam o jeho ukončení.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2463340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 - riešenie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Pomocou funkcie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while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vypíšte všetky opakovania (iterácie) v rozsahu čísel 40 až 258 s rozsahom intervalu 20. Po skončení cyklu vypíšte oznam o jeho ukončení.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50ECC23A-16F9-4976-D7F3-AFBAE34822C0}"/>
              </a:ext>
            </a:extLst>
          </p:cNvPr>
          <p:cNvSpPr txBox="1"/>
          <p:nvPr/>
        </p:nvSpPr>
        <p:spPr>
          <a:xfrm>
            <a:off x="351692" y="2612571"/>
            <a:ext cx="114658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= 40</a:t>
            </a:r>
          </a:p>
          <a:p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while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&lt;258:</a:t>
            </a:r>
          </a:p>
          <a:p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</a:t>
            </a:r>
          </a:p>
          <a:p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+=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0</a:t>
            </a:r>
          </a:p>
          <a:p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print("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Cyklus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b="1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hotový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.")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666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Pomocou funkcie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vypíšte všetky opakovania (iterácie) v rozsahu čísel 40 až 258 s rozsahom intervalu 20. Po skončení cyklu vypíšte oznam o jeho ukončení.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328963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 - riešenie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Pomocou funkcie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vypíšte všetky opakovania (iterácie) v rozsahu čísel 40 až 258 s rozsahom intervalu 20. Po skončení cyklu vypíšte oznam o jeho ukončení.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50ECC23A-16F9-4976-D7F3-AFBAE34822C0}"/>
              </a:ext>
            </a:extLst>
          </p:cNvPr>
          <p:cNvSpPr txBox="1"/>
          <p:nvPr/>
        </p:nvSpPr>
        <p:spPr>
          <a:xfrm>
            <a:off x="351692" y="2612571"/>
            <a:ext cx="114658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 x in range(40, 258, 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0):</a:t>
            </a:r>
          </a:p>
          <a:p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print(x)</a:t>
            </a:r>
          </a:p>
          <a:p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print(„</a:t>
            </a:r>
            <a:r>
              <a:rPr lang="sk-SK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Cyklus hotový</a:t>
            </a:r>
            <a:r>
              <a:rPr lang="en-US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")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7879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zoznam s položkami v obchode – horalky,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mila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lina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vesna, mäta. Vypíšte pomocou jednoduchého skriptu zoznam a počet produktov. 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31506787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 - riešenie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zoznam s položkami v obchode – horalky,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mila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lina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, vesna, mäta. Vypíšte pomocou jednoduchého skriptu zoznam a počet produktov. 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50ECC23A-16F9-4976-D7F3-AFBAE34822C0}"/>
              </a:ext>
            </a:extLst>
          </p:cNvPr>
          <p:cNvSpPr txBox="1"/>
          <p:nvPr/>
        </p:nvSpPr>
        <p:spPr>
          <a:xfrm>
            <a:off x="351692" y="2612571"/>
            <a:ext cx="114658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produkty = ["horalky","mila","lina","vesna","mäta"]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for i in produkty: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print(i)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print("Počet produktov v zozname je: ",(len(produkty)))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59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Pomocou definovania funkcie vytvorte vzorec na výpočet rýchlosti (vzdialenosť / čas).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28565806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Koľko eur ušetríme po 5 rokoch, ak prestaneme fajčiť? Priemerná spotreba fajčiara na Slovensku je 124 balíčkov cigariet ročne a cena za balíček je 4,50 €. Vypíšte iteráciu za jednotlivé roky.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2849792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 - riešenie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Koľko eur ušetríme po 5 rokoch, ak prestaneme fajčiť? Priemerná spotreba fajčiara na Slovensku je 124 balíčkov cigariet ročne a cena za balíček je 4,50 €. Vypíšte iteráciu za jednotlivé roky.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50ECC23A-16F9-4976-D7F3-AFBAE34822C0}"/>
              </a:ext>
            </a:extLst>
          </p:cNvPr>
          <p:cNvSpPr txBox="1"/>
          <p:nvPr/>
        </p:nvSpPr>
        <p:spPr>
          <a:xfrm>
            <a:off x="351692" y="2612571"/>
            <a:ext cx="114658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roky = 0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pociatocna_cena = 0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cigarety = 124*4.5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while roky &lt;5: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roky = roky + 1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pociatocna_cena = pociatocna_cena + cigarety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print("Ušetrené peniaze po %i. roku predstavujú %i eur" %(roky, pociatocna_cena))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415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kalkulačku na zrátanie počtu dní, hodín a sekúnd v roku s možnosťou zadania počtu rokov, mesiacov a dní ako vstup. Pre rok použite konštantnú hodnotu 365 dní a pre mesiac hodnotu 30 dní. Výsledok vypíšte ako výstup predchádzajúcich výpočtov (%i).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2909230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 - riešenie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kalkulačku na zrátanie počtu dní, hodín a sekúnd v roku s možnosťou zadania počtu rokov, mesiacov a dní ako vstup. Pre rok použite konštantnú hodnotu 365 dní a pre mesiac hodnotu 30 dní. Výsledok vypíšte ako výstup predchádzajúcich výpočtov (%i).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50ECC23A-16F9-4976-D7F3-AFBAE34822C0}"/>
              </a:ext>
            </a:extLst>
          </p:cNvPr>
          <p:cNvSpPr txBox="1"/>
          <p:nvPr/>
        </p:nvSpPr>
        <p:spPr>
          <a:xfrm>
            <a:off x="351692" y="2612571"/>
            <a:ext cx="114658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rok = int(input("Zadajte počet rokov: "))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mesiac = int(input("Zadajte počet mesiacov: "))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deň = int(input("Zadajte počet dní: "))</a:t>
            </a:r>
          </a:p>
          <a:p>
            <a:endParaRPr lang="pl-PL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pocet_dni = rok*365+mesiac*30+deň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pocet_hodin = pocet_dni*24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pocet_sekund = pocet_hodin*86400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print("Zadaný časový interval má %i dní, %i hodín a %i sekúnd"%(pocet_dni,pocet_hodin, pocet_sekund))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166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program, ktorý nám vypočíta a vypíše hustotu obyvateľstva.</a:t>
            </a:r>
          </a:p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Výslednú hodnotu porovnajte s hustotou SR a vypíšte, či ide o podpriemernú, nadpriemernú alebo rovnakú hodnotu.</a:t>
            </a:r>
          </a:p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Výsledok bude celé číslo. Priemerná hustota obyvateľstva Slovenska je 110 obyv./km2. 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25844579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 - riešenie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program, ktorý nám vypočíta a vypíše hustotu obyvateľstva.</a:t>
            </a:r>
          </a:p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Výslednú hodnotu porovnajte s hustotou SR a vypíšte, či ide o podpriemernú, nadpriemernú alebo rovnakú hodnotu.</a:t>
            </a:r>
          </a:p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Výsledok bude celé číslo. Priemerná hustota obyvateľstva Slovenska je 110 obyv./km2. 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50ECC23A-16F9-4976-D7F3-AFBAE34822C0}"/>
              </a:ext>
            </a:extLst>
          </p:cNvPr>
          <p:cNvSpPr txBox="1"/>
          <p:nvPr/>
        </p:nvSpPr>
        <p:spPr>
          <a:xfrm>
            <a:off x="341644" y="2612571"/>
            <a:ext cx="1147589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 hustota_obyvatelstva(obyv, rozloha):</a:t>
            </a:r>
          </a:p>
          <a:p>
            <a:r>
              <a:rPr lang="pl-PL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hustota = int(obyv / rozloha)</a:t>
            </a:r>
          </a:p>
          <a:p>
            <a:r>
              <a:rPr lang="pl-PL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return hustota</a:t>
            </a:r>
          </a:p>
          <a:p>
            <a:r>
              <a:rPr lang="pl-PL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nazov = str(input("Zadajte názov územia: "))</a:t>
            </a:r>
          </a:p>
          <a:p>
            <a:r>
              <a:rPr lang="pl-PL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rozloha = float(input("Zadajte rozlohu územia v km2: "))</a:t>
            </a:r>
          </a:p>
          <a:p>
            <a:r>
              <a:rPr lang="pl-PL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obyv = int(input("Zadajte počet obyvateľov územia: "))</a:t>
            </a:r>
          </a:p>
          <a:p>
            <a:endParaRPr lang="pl-PL" sz="16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r>
              <a:rPr lang="pl-PL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print("V regióne", nazov,"je hustota obyvateľstva", hustota_obyvatelstva(obyv, rozloha),"obyvateľov na km^2")</a:t>
            </a:r>
          </a:p>
          <a:p>
            <a:r>
              <a:rPr lang="pl-PL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hustota = obyv / rozloha</a:t>
            </a:r>
          </a:p>
          <a:p>
            <a:r>
              <a:rPr lang="pl-PL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 hustota &lt; 110:</a:t>
            </a:r>
          </a:p>
          <a:p>
            <a:r>
              <a:rPr lang="pl-PL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print("Hustota obyvateľstva je nižšia ako priemer.")</a:t>
            </a:r>
          </a:p>
          <a:p>
            <a:r>
              <a:rPr lang="pl-PL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hustota &gt; 110:</a:t>
            </a:r>
          </a:p>
          <a:p>
            <a:r>
              <a:rPr lang="pl-PL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print("Hustota obyvateľstva je vyššia ako priemer.")</a:t>
            </a:r>
          </a:p>
          <a:p>
            <a:r>
              <a:rPr lang="pl-PL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else:</a:t>
            </a:r>
          </a:p>
          <a:p>
            <a:r>
              <a:rPr lang="pl-PL" sz="16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print("Hustota obyvateľstva je rovnaká priemer.")</a:t>
            </a:r>
            <a:endParaRPr lang="sk-SK" sz="16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9497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lokTextu 7"/>
          <p:cNvSpPr txBox="1"/>
          <p:nvPr/>
        </p:nvSpPr>
        <p:spPr>
          <a:xfrm>
            <a:off x="4170414" y="5323951"/>
            <a:ext cx="38511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Mgr. Tomáš Fedor</a:t>
            </a:r>
          </a:p>
          <a:p>
            <a:pPr algn="ctr"/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tomas.fedor</a:t>
            </a:r>
            <a:r>
              <a:rPr lang="en-US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@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student.upjs.sk</a:t>
            </a:r>
          </a:p>
        </p:txBody>
      </p:sp>
      <p:sp>
        <p:nvSpPr>
          <p:cNvPr id="5" name="Obdĺžnik 4"/>
          <p:cNvSpPr/>
          <p:nvPr/>
        </p:nvSpPr>
        <p:spPr>
          <a:xfrm>
            <a:off x="0" y="3657602"/>
            <a:ext cx="12191999" cy="889686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1101424" y="2429505"/>
            <a:ext cx="9989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Opakovanie pred prvým zápočtom</a:t>
            </a:r>
            <a:endParaRPr lang="en-US" sz="2800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2" name="BlokTextu 11"/>
          <p:cNvSpPr txBox="1"/>
          <p:nvPr/>
        </p:nvSpPr>
        <p:spPr>
          <a:xfrm>
            <a:off x="3676481" y="3795150"/>
            <a:ext cx="9630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32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Ďakujem za pozornosť </a:t>
            </a:r>
            <a:r>
              <a:rPr lang="sk-SK" sz="320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  <a:sym typeface="Wingdings" panose="05000000000000000000" pitchFamily="2" charset="2"/>
              </a:rPr>
              <a:t></a:t>
            </a:r>
            <a:endParaRPr lang="sk-SK" sz="320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7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525228" y="638182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2072994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 - riešenie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Pomocou definovania funkcie vytvorte vzorec na výpočet rýchlosti (vzdialenosť / čas).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50ECC23A-16F9-4976-D7F3-AFBAE34822C0}"/>
              </a:ext>
            </a:extLst>
          </p:cNvPr>
          <p:cNvSpPr txBox="1"/>
          <p:nvPr/>
        </p:nvSpPr>
        <p:spPr>
          <a:xfrm>
            <a:off x="273317" y="2184931"/>
            <a:ext cx="11554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 vypocet_rychlosti(vzdialenost,cas):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rychlost = vzdialenost / cas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print("Rýchlosť je: ", rychlost)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vypocet_rychlosti(1500,10)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09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pomocou funkcie jednoduchý skript, ktorý si vypýta Vaše meno a zakomponuje ho do pozdravu: „Ahoj, volám sa: (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zadane_meno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)“.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3837990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 - riešenie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pomocou funkcie jednoduchý skript, ktorý si vypýta Vaše meno a zakomponuje ho do pozdravu: „Ahoj, volám sa: (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zadane_meno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)“.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50ECC23A-16F9-4976-D7F3-AFBAE34822C0}"/>
              </a:ext>
            </a:extLst>
          </p:cNvPr>
          <p:cNvSpPr txBox="1"/>
          <p:nvPr/>
        </p:nvSpPr>
        <p:spPr>
          <a:xfrm>
            <a:off x="263269" y="2416043"/>
            <a:ext cx="115542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 pozdrav():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meno = str(input("Zadajte svoje meno: "))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print("Ahoj, volám sa: ", meno)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pozdrav()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511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pomocou funkcie kalkulačku na výpočet kinetickej energie s možnosťou zadaniu vstupu. </a:t>
            </a:r>
          </a:p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Vzorec: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Ek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=1/2m*v^2 [J]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2468291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 - riešenie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Vytvorte pomocou funkcie kalkulačku na výpočet kinetickej energie s možnosťou zadaniu vstupu. </a:t>
            </a:r>
          </a:p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Vzorec: </a:t>
            </a:r>
            <a:r>
              <a:rPr lang="sk-SK" dirty="0" err="1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Ek</a:t>
            </a:r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=1/2m*v^2 [J]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50ECC23A-16F9-4976-D7F3-AFBAE34822C0}"/>
              </a:ext>
            </a:extLst>
          </p:cNvPr>
          <p:cNvSpPr txBox="1"/>
          <p:nvPr/>
        </p:nvSpPr>
        <p:spPr>
          <a:xfrm>
            <a:off x="263269" y="2416043"/>
            <a:ext cx="115542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def vypocet_ek():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m = float(input("Zadajte hmotnosť v kg: "))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v = float(input("Zadajte rýchlosť v m/s: "))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ek = 1/2*m*v**2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print("Kinetická energia je: ",ek," J")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vypocet_ek()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781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Pomocou podmienok vytvorte jednoduchý skript, ktorý určí, či je zadané číslo (vstup) väčšie, menšie alebo rovné 500.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</p:spTree>
    <p:extLst>
      <p:ext uri="{BB962C8B-B14F-4D97-AF65-F5344CB8AC3E}">
        <p14:creationId xmlns:p14="http://schemas.microsoft.com/office/powerpoint/2010/main" val="1594862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ĺžnik 4"/>
          <p:cNvSpPr/>
          <p:nvPr/>
        </p:nvSpPr>
        <p:spPr>
          <a:xfrm>
            <a:off x="1" y="1033274"/>
            <a:ext cx="12191999" cy="548391"/>
          </a:xfrm>
          <a:prstGeom prst="rect">
            <a:avLst/>
          </a:prstGeom>
          <a:solidFill>
            <a:srgbClr val="326D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BlokTextu 5"/>
          <p:cNvSpPr txBox="1"/>
          <p:nvPr/>
        </p:nvSpPr>
        <p:spPr>
          <a:xfrm>
            <a:off x="387178" y="208999"/>
            <a:ext cx="119036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400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Úloha - riešenie</a:t>
            </a:r>
            <a:endParaRPr lang="sk-SK" dirty="0"/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594" y="234690"/>
            <a:ext cx="3032460" cy="562231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61594" y="1690886"/>
            <a:ext cx="11554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Pomocou podmienok vytvorte jednoduchý skript, ktorý určí, či je zadané číslo (vstup) väčšie, menšie alebo rovné 500.</a:t>
            </a:r>
          </a:p>
        </p:txBody>
      </p:sp>
      <p:pic>
        <p:nvPicPr>
          <p:cNvPr id="10" name="Picture 2" descr="VÃ½sledok vyhÄ¾adÃ¡vania obrÃ¡zkov pre dopyt ustav geografi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62867"/>
            <a:ext cx="2386147" cy="595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Zástupný objekt pre pätu 8"/>
          <p:cNvSpPr>
            <a:spLocks noGrp="1"/>
          </p:cNvSpPr>
          <p:nvPr>
            <p:ph type="ftr" sz="quarter" idx="11"/>
          </p:nvPr>
        </p:nvSpPr>
        <p:spPr>
          <a:xfrm>
            <a:off x="3467957" y="6377870"/>
            <a:ext cx="5141539" cy="365125"/>
          </a:xfrm>
        </p:spPr>
        <p:txBody>
          <a:bodyPr/>
          <a:lstStyle/>
          <a:p>
            <a:r>
              <a:rPr lang="sk-SK"/>
              <a:t>Prednáška č.3 – Podmienky (IF), podmienené vetvenie (IF), operácie s reťazcami a metódy reťazcov, presmerovanie vstupu a výstupu</a:t>
            </a:r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50ECC23A-16F9-4976-D7F3-AFBAE34822C0}"/>
              </a:ext>
            </a:extLst>
          </p:cNvPr>
          <p:cNvSpPr txBox="1"/>
          <p:nvPr/>
        </p:nvSpPr>
        <p:spPr>
          <a:xfrm>
            <a:off x="263269" y="2416043"/>
            <a:ext cx="115542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x = float(input("Zadajte vstupný údaj: "))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if x &lt;500: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print("Číslo je menšie 500")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x == 500: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print("Číslo je rovné 500")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elif x &gt;500:</a:t>
            </a:r>
          </a:p>
          <a:p>
            <a:r>
              <a:rPr lang="pl-PL" b="1" dirty="0">
                <a:solidFill>
                  <a:srgbClr val="326D29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   print("Číslo je väčšie ako 500")</a:t>
            </a:r>
            <a:endParaRPr lang="sk-SK" b="1" dirty="0">
              <a:solidFill>
                <a:srgbClr val="326D29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45558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53DE401341B71438F88AD2C251328FA" ma:contentTypeVersion="2" ma:contentTypeDescription="Umožňuje vytvoriť nový dokument." ma:contentTypeScope="" ma:versionID="8e7075003c76424098716e5b04508a5f">
  <xsd:schema xmlns:xsd="http://www.w3.org/2001/XMLSchema" xmlns:xs="http://www.w3.org/2001/XMLSchema" xmlns:p="http://schemas.microsoft.com/office/2006/metadata/properties" xmlns:ns2="e03dc21f-a94a-4484-a612-8cfbee40929e" targetNamespace="http://schemas.microsoft.com/office/2006/metadata/properties" ma:root="true" ma:fieldsID="5d201ee8badd09835b0341f86ea4fa8e" ns2:_="">
    <xsd:import namespace="e03dc21f-a94a-4484-a612-8cfbee4092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3dc21f-a94a-4484-a612-8cfbee40929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39B72C-B86D-4EC6-AE56-909FC0CCA7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663002-5238-486F-A6C8-936306234B3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92E2E64-0148-4035-A6DD-A3B02FB8C96F}">
  <ds:schemaRefs>
    <ds:schemaRef ds:uri="e03dc21f-a94a-4484-a612-8cfbee40929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1226</TotalTime>
  <Words>2215</Words>
  <Application>Microsoft Office PowerPoint</Application>
  <PresentationFormat>Širokouhlá</PresentationFormat>
  <Paragraphs>177</Paragraphs>
  <Slides>26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Segoe UI Light</vt:lpstr>
      <vt:lpstr>Motív balíka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Administrator</dc:creator>
  <cp:lastModifiedBy>Tomáš Fedor</cp:lastModifiedBy>
  <cp:revision>27</cp:revision>
  <dcterms:created xsi:type="dcterms:W3CDTF">2017-09-04T08:42:26Z</dcterms:created>
  <dcterms:modified xsi:type="dcterms:W3CDTF">2023-11-04T16:37:29Z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0x010100053DE401341B71438F88AD2C251328FA</vt:lpwstr>
  </property>
</Properties>
</file>