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313" r:id="rId6"/>
    <p:sldId id="314" r:id="rId7"/>
    <p:sldId id="315" r:id="rId8"/>
    <p:sldId id="316" r:id="rId9"/>
    <p:sldId id="317" r:id="rId10"/>
    <p:sldId id="319" r:id="rId11"/>
    <p:sldId id="330" r:id="rId12"/>
    <p:sldId id="336" r:id="rId13"/>
    <p:sldId id="331" r:id="rId14"/>
    <p:sldId id="332" r:id="rId15"/>
    <p:sldId id="333" r:id="rId16"/>
    <p:sldId id="334" r:id="rId17"/>
    <p:sldId id="335" r:id="rId18"/>
    <p:sldId id="337" r:id="rId19"/>
    <p:sldId id="338" r:id="rId20"/>
    <p:sldId id="339" r:id="rId21"/>
    <p:sldId id="340" r:id="rId22"/>
    <p:sldId id="341" r:id="rId23"/>
    <p:sldId id="343" r:id="rId24"/>
    <p:sldId id="344" r:id="rId25"/>
    <p:sldId id="345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60" r:id="rId38"/>
    <p:sldId id="358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270" r:id="rId4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D29"/>
    <a:srgbClr val="3771A1"/>
    <a:srgbClr val="FC3C22"/>
    <a:srgbClr val="F48024"/>
    <a:srgbClr val="78B601"/>
    <a:srgbClr val="FCDC47"/>
    <a:srgbClr val="0F3258"/>
    <a:srgbClr val="213F57"/>
    <a:srgbClr val="0B26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81946-F129-4DBF-A943-6B05DDE22CF8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3669-731F-49A0-A172-5D389C1CA6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790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E03E-5382-4780-8A03-808D0253782B}" type="datetime1">
              <a:rPr lang="sk-SK" smtClean="0"/>
              <a:t>29. 11. 2023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02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820-1EBB-41A3-A66B-8DA93DDE0BE1}" type="datetime1">
              <a:rPr lang="sk-SK" smtClean="0"/>
              <a:t>29. 11. 2023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40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3EF-11AD-4F5D-A6AC-C7F706658DAC}" type="datetime1">
              <a:rPr lang="sk-SK" smtClean="0"/>
              <a:t>29. 11. 2023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59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ED41-C996-43AA-936F-7A3CDE49F1DF}" type="datetime1">
              <a:rPr lang="sk-SK" smtClean="0"/>
              <a:t>29. 11. 2023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340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1380-7EB7-4880-B3B2-A3201D393012}" type="datetime1">
              <a:rPr lang="sk-SK" smtClean="0"/>
              <a:t>29. 11. 2023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706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2C5F-A442-45F1-98FE-D5904A0406A4}" type="datetime1">
              <a:rPr lang="sk-SK" smtClean="0"/>
              <a:t>29. 11. 2023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67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CD9-443C-4741-ABAB-FB914EB54C6B}" type="datetime1">
              <a:rPr lang="sk-SK" smtClean="0"/>
              <a:t>29. 11. 2023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355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A4D6-28E7-424C-B83F-FA847A41095C}" type="datetime1">
              <a:rPr lang="sk-SK" smtClean="0"/>
              <a:t>29. 11. 2023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321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3ABA-2ABE-4D4A-93B5-36F8BE10B32F}" type="datetime1">
              <a:rPr lang="sk-SK" smtClean="0"/>
              <a:t>29. 11. 2023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02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9330-D4E1-4C58-B8B7-E1A497C7A5CF}" type="datetime1">
              <a:rPr lang="sk-SK" smtClean="0"/>
              <a:t>29. 11. 2023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56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4B53-3EFC-457E-B681-7EFD39196161}" type="datetime1">
              <a:rPr lang="sk-SK" smtClean="0"/>
              <a:t>29. 11. 2023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18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6851-0D52-4BAD-88A4-F33F6711DF8D}" type="datetime1">
              <a:rPr lang="sk-SK" smtClean="0"/>
              <a:t>29. 11. 2023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71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gif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3657602"/>
            <a:ext cx="12191999" cy="889686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239220" y="2683940"/>
            <a:ext cx="9713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Základy programovania v jazyku Python</a:t>
            </a:r>
            <a:endParaRPr lang="sk-SK" sz="4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88" y="223950"/>
            <a:ext cx="3510855" cy="650928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170414" y="5323951"/>
            <a:ext cx="385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Mgr. Jozef Bogľarský</a:t>
            </a:r>
          </a:p>
          <a:p>
            <a:pPr algn="ctr"/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jozef.boglarsky</a:t>
            </a:r>
            <a:r>
              <a:rPr 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student.upjs.sk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378864" y="3748502"/>
            <a:ext cx="702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ModelBuilder – ArcGIS Pro</a:t>
            </a:r>
          </a:p>
        </p:txBody>
      </p:sp>
      <p:pic>
        <p:nvPicPr>
          <p:cNvPr id="1026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9" y="251848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Druhy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Toolboxov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Systémové </a:t>
            </a:r>
            <a:r>
              <a:rPr lang="cs-CZ" altLang="en-US" b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toolboxy</a:t>
            </a: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sady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nástrojov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Toolsets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nástroje (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Tools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Nainštalované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ArcGIS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Pro, resp. dostupné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podľa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zapnutých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rozšírení</a:t>
            </a:r>
            <a:endParaRPr lang="cs-CZ" altLang="en-US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Uživatelské </a:t>
            </a:r>
            <a:r>
              <a:rPr lang="cs-CZ" altLang="en-US" b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toolboxy</a:t>
            </a:r>
            <a:endParaRPr lang="cs-CZ" altLang="en-US" b="1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novovytvorené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užívateľom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(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ED47F2F9-F526-4A3E-965C-7170DC0B39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01"/>
          <a:stretch/>
        </p:blipFill>
        <p:spPr>
          <a:xfrm>
            <a:off x="8747657" y="1033274"/>
            <a:ext cx="2325965" cy="5445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81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Príklady používateľského (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11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196" y="1915030"/>
            <a:ext cx="3168352" cy="244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842" y="1804238"/>
            <a:ext cx="4799630" cy="1573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22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Vytvorenie nového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1892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 MOŽNOSŤ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Catalog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Toolboxes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-&gt; New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</a:t>
            </a: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Vybrať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cieľový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adresár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.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tbx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súbor</a:t>
            </a: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Nazvať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„cvicenie_1“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07" y="3715114"/>
            <a:ext cx="2781688" cy="1933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921" y="3448377"/>
            <a:ext cx="2838846" cy="2200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624" y="1714135"/>
            <a:ext cx="4620273" cy="3179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Zahnutá šípka nadol 15"/>
          <p:cNvSpPr/>
          <p:nvPr/>
        </p:nvSpPr>
        <p:spPr>
          <a:xfrm rot="9587629">
            <a:off x="6268600" y="5534017"/>
            <a:ext cx="2534580" cy="9144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Zahnutá šípka nadol 16"/>
          <p:cNvSpPr/>
          <p:nvPr/>
        </p:nvSpPr>
        <p:spPr>
          <a:xfrm rot="10800000">
            <a:off x="2610676" y="5862260"/>
            <a:ext cx="1592898" cy="610404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9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Vytvorenie nového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1892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MOŽNOSŤ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Cez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Catalog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Folders</a:t>
            </a: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Vybrať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adresár</a:t>
            </a: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New -&gt;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</a:t>
            </a: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776" y="1917224"/>
            <a:ext cx="5106113" cy="4210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81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Pridanie existujúceho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98" y="1797753"/>
            <a:ext cx="3820058" cy="3162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598" y="1930150"/>
            <a:ext cx="5906324" cy="409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38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Vytvorenie modelu v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17" y="1853940"/>
            <a:ext cx="3781953" cy="4172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263" y="2080099"/>
            <a:ext cx="3705742" cy="2114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ahnutá šípka nahor 10"/>
          <p:cNvSpPr/>
          <p:nvPr/>
        </p:nvSpPr>
        <p:spPr>
          <a:xfrm rot="20566491">
            <a:off x="4964860" y="4888189"/>
            <a:ext cx="2693370" cy="756458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6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Open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Edit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800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Open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spustenie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modelu = Run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800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Edit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editácia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existujúceho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modelu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116" y="1307469"/>
            <a:ext cx="3554051" cy="488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47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Používateľský (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Ľubovoľný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názov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výstižný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Radenie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úplne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hore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bude vždy default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Súbor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XXX.tbx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kopírovateľný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na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iné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Obsah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toolboxu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Skripty</a:t>
            </a: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456" y="2322447"/>
            <a:ext cx="3791479" cy="3086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Rovná spojovacia šípka 14"/>
          <p:cNvCxnSpPr/>
          <p:nvPr/>
        </p:nvCxnSpPr>
        <p:spPr>
          <a:xfrm>
            <a:off x="2186247" y="3865712"/>
            <a:ext cx="5104015" cy="240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2186247" y="3865712"/>
            <a:ext cx="5170517" cy="9959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2186247" y="4345402"/>
            <a:ext cx="5170517" cy="872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6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CVIČENIE 1 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12998" y="2012287"/>
            <a:ext cx="8938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Stiahnuť a rozbaliť dáta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Otvoriť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ArcGIS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Pro a založiť si nový projekt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Pridať GDB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DataModelBuilder.gdb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do projektu a nastaviť ju ako predvolenú (default)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Pridať bodovú vrstvu „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ObceOlomKraj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83" y="3841427"/>
            <a:ext cx="3629532" cy="1838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021" y="1867940"/>
            <a:ext cx="2655256" cy="3696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34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CVIČENIE 1 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96373" y="1818018"/>
            <a:ext cx="8938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Vybrať nástroj Buffer v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Tools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Pretiahnuť feature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class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„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ObceOlomKraj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 z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Contents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(TOC) do modelu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Pretiahnuť šípku z feature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class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„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ObceOlomKraj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 na nástroj Buffer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Vybrať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Features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Obmezdenie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modelu – iba pre konkrétne dáta !!!</a:t>
            </a:r>
          </a:p>
        </p:txBody>
      </p:sp>
    </p:spTree>
    <p:extLst>
      <p:ext uri="{BB962C8B-B14F-4D97-AF65-F5344CB8AC3E}">
        <p14:creationId xmlns:p14="http://schemas.microsoft.com/office/powerpoint/2010/main" val="36351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96C98E27-0078-4D8A-B085-8453087D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22" y="2373459"/>
            <a:ext cx="1626192" cy="29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vyjadrovanie v informatike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9867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Medzi najstaršie a najpoužívanejšie patrí...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err="1">
                <a:solidFill>
                  <a:srgbClr val="3771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</a:t>
            </a:r>
            <a:r>
              <a:rPr lang="sk-SK" dirty="0">
                <a:solidFill>
                  <a:srgbClr val="3771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dirty="0" err="1">
                <a:solidFill>
                  <a:srgbClr val="3771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flow</a:t>
            </a:r>
            <a:r>
              <a:rPr lang="sk-SK" dirty="0">
                <a:solidFill>
                  <a:srgbClr val="3771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diagramy (Diagram tokov údajov -hromadné spracovanie dát)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Relačné diagramy pre databázy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Rozdelenie programovacích jazykov...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Textové programovanie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Vizuálne programovacie jazyky (VPL)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B84D9ACC-4C55-4A13-9498-93DEFE67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14" y="2847828"/>
            <a:ext cx="2424692" cy="388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7F391CE9-5143-4697-8A63-DA9BD920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52" y="4058381"/>
            <a:ext cx="2269110" cy="189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49F9DBDE-AD35-4AEB-B241-258E26A0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75" y="4955340"/>
            <a:ext cx="3317532" cy="12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ANd9GcTvIjnIw7GFYyLH229nlmD-osU7rG_kal9YwJGyqpteZ4jmuyWXZg">
            <a:extLst>
              <a:ext uri="{FF2B5EF4-FFF2-40B4-BE49-F238E27FC236}">
                <a16:creationId xmlns:a16="http://schemas.microsoft.com/office/drawing/2014/main" id="{04B3105C-726E-4CF0-8684-B44C65CB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" y="4090194"/>
            <a:ext cx="2183903" cy="100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49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Čiernobiely (šedý) model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 bez nastavených dát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Prvotná</a:t>
            </a:r>
            <a:r>
              <a:rPr lang="cs-CZ" altLang="en-US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fáza</a:t>
            </a:r>
            <a:r>
              <a:rPr lang="cs-CZ" altLang="en-US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tvorby modelu je vždy ČB (šedá)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Farebný</a:t>
            </a:r>
            <a:r>
              <a:rPr lang="cs-CZ" altLang="en-US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 má nastavené </a:t>
            </a:r>
            <a:r>
              <a:rPr lang="cs-CZ" altLang="en-US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dáta</a:t>
            </a:r>
            <a:r>
              <a:rPr lang="cs-CZ" altLang="en-US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aj parametre </a:t>
            </a:r>
            <a:r>
              <a:rPr lang="cs-CZ" altLang="en-US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nástrojov</a:t>
            </a:r>
            <a:endParaRPr lang="cs-CZ" altLang="en-US" sz="2400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397" y="4056239"/>
            <a:ext cx="4496427" cy="1352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82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Tooltip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10149839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Zlepšenie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užívateľského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rozhrania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prvý raz v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ArcMap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v.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je nutné prvok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informácie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otvárať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dvojklikom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stačí kurzor myši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383" y="2893097"/>
            <a:ext cx="4606960" cy="3427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271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Validácia modelu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6583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Nevaliduje funkčnost, ale dostupnosť dát!!!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956BADCE-FE6C-46E4-AF5F-44B29674F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358" y="2800805"/>
            <a:ext cx="3760709" cy="2097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68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Spustenie modelu cez „Run“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9052560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Tlačidlo „Run” v prostredí modelu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Neberie ohľad na prípadné parametre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Zobrazí okno s priebehom operácií a výsledkom modelu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956BADCE-FE6C-46E4-AF5F-44B29674F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700" y="4029873"/>
            <a:ext cx="3478419" cy="1456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ek 6">
            <a:extLst>
              <a:ext uri="{FF2B5EF4-FFF2-40B4-BE49-F238E27FC236}">
                <a16:creationId xmlns:a16="http://schemas.microsoft.com/office/drawing/2014/main" id="{30105CE1-41C9-4022-871C-83C12D603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55" y="3768073"/>
            <a:ext cx="4190806" cy="2104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74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Spustenie modelu v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Catalog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92768"/>
            <a:ext cx="5827221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Catalog – Toolboxes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Zohľadňuje parametre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en-US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 bez parametrov má konkrétne zadané vstupné dáta (cesta a názov)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630" y="4266539"/>
            <a:ext cx="3753374" cy="1543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082" y="1857179"/>
            <a:ext cx="3705742" cy="4067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ál 7"/>
          <p:cNvSpPr/>
          <p:nvPr/>
        </p:nvSpPr>
        <p:spPr>
          <a:xfrm>
            <a:off x="1612669" y="5037513"/>
            <a:ext cx="2003367" cy="781396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8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Rename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premenovanie grafického symbolu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10149839" cy="16855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Úprava popisu grafického elementu –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výstižnejšie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čitateľnejšie</a:t>
            </a:r>
            <a:endParaRPr lang="cs-CZ" altLang="en-US" sz="2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Nemusí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súhlasiť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 nastavením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nástroja</a:t>
            </a:r>
            <a:endParaRPr lang="cs-CZ" altLang="en-US" sz="2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 možné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pomenovať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aj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dvojjazyčne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napr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Dissolve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rozpustiť</a:t>
            </a:r>
            <a:endParaRPr lang="cs-CZ" altLang="en-US" sz="2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66" y="3416195"/>
            <a:ext cx="5122085" cy="2749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772" y="3427221"/>
            <a:ext cx="3874071" cy="1536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515" y="5138887"/>
            <a:ext cx="3330104" cy="1421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ahnutá šípka nahor 11"/>
          <p:cNvSpPr/>
          <p:nvPr/>
        </p:nvSpPr>
        <p:spPr>
          <a:xfrm rot="18716895">
            <a:off x="6040207" y="5407784"/>
            <a:ext cx="1385997" cy="47382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3" name="Zahnutá šípka nadol 12"/>
          <p:cNvSpPr/>
          <p:nvPr/>
        </p:nvSpPr>
        <p:spPr>
          <a:xfrm rot="2993803">
            <a:off x="10453704" y="4447310"/>
            <a:ext cx="1453829" cy="448887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9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Popisky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Label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1" y="1633438"/>
            <a:ext cx="6450676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 možné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použiť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komentáre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poznámky, nadpisy –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vysvetlenie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prvkov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alebo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funkčnosti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129" y="1951680"/>
            <a:ext cx="2734695" cy="1185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96" y="3137521"/>
            <a:ext cx="5971097" cy="2633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09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Zarovnanie prvkov v modeli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9958647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Nástroj </a:t>
            </a:r>
            <a:r>
              <a:rPr lang="cs-CZ" altLang="en-US" sz="2400" b="1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 Layout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Zarovná grafiku do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mriežky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šípky v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rovnakých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smeroch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vodorovne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12591"/>
            <a:ext cx="4202137" cy="300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Šípka doprava 7"/>
          <p:cNvSpPr/>
          <p:nvPr/>
        </p:nvSpPr>
        <p:spPr>
          <a:xfrm>
            <a:off x="4873443" y="4400951"/>
            <a:ext cx="995342" cy="5116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545" y="3662004"/>
            <a:ext cx="5349192" cy="170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463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Kópia modelu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9958647" cy="11315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Existujúci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model je možné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skopírovať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(Copy, Paste) a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následne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úpraviť</a:t>
            </a:r>
            <a:endParaRPr lang="cs-CZ" altLang="en-US" sz="2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err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nefungujú</a:t>
            </a:r>
            <a:r>
              <a:rPr lang="cs-CZ" altLang="en-US" sz="2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klávesové </a:t>
            </a:r>
            <a:r>
              <a:rPr lang="cs-CZ" altLang="en-US" sz="2400" b="1" dirty="0" err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skratky</a:t>
            </a:r>
            <a:r>
              <a:rPr lang="cs-CZ" altLang="en-US" sz="2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!!!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67" y="2944541"/>
            <a:ext cx="2696745" cy="3416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565" y="2616799"/>
            <a:ext cx="3820058" cy="3419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Šípka doprava 12"/>
          <p:cNvSpPr/>
          <p:nvPr/>
        </p:nvSpPr>
        <p:spPr>
          <a:xfrm>
            <a:off x="4513811" y="4430684"/>
            <a:ext cx="1986742" cy="3830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754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/>
              <a:t>      Príklad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Parametrický vstup/výstup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9958647" cy="16855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Od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užívateľa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sú vyžadované 2 parametre: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vstup dát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výstup (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názov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umiestnenie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124" y="3679103"/>
            <a:ext cx="7125694" cy="2076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70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programovanie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95027" y="1692768"/>
            <a:ext cx="9867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programovanie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Vyjadrenie programu z textu na rôzne </a:t>
            </a:r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triedy grafických symbolov.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Prechod od jednorozmerného (textového) jazyka k dvoj-, prípadne trojrozmerným (vizuálnym) jazykom.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vyjadrenie zvyšuje prehľadnosť programovej štruktúry.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vyjadrenie môže znázorniť myšlienky a pojmy z oblasti úlohy a podporiť tak pochopenie programu, usudzovanie o ňom a jeho vzťah k úlohe.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Vizuálny programovací jazyk sa sústreďuje zvyčajne na podporu znázornenia toku riadenia, toku údajov, vizuálneho prepisovania (pravidiel prepísania obrazca do iného).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Diagramy rýchlejšie čitateľné a dobre pochopiteľné užívateľom, minimalizujú sa chyby z nepochopenia, je efektívnejšie pre „menšie úlohy“. 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VPL - 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Visual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Programming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Languages</a:t>
            </a:r>
            <a:endParaRPr lang="sk-SK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Textové programovanie</a:t>
            </a:r>
            <a:endParaRPr lang="sk-SK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Ťažké pre začiatočníkov programátorov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Nutné poznať syntax a sémantiku príkazov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Napr. Python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3704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/>
              <a:t>      Príklad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Parametrický vstup/výstup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33438"/>
            <a:ext cx="11089178" cy="24006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Distance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fixne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stanovené (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konštanta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),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lepšie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aj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môžeme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zadávať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podľa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seba</a:t>
            </a:r>
            <a:endParaRPr lang="cs-CZ" altLang="en-US" sz="20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 krok –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Variable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-&gt;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From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Parameter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žltom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obdlžníku</a:t>
            </a:r>
            <a:endParaRPr lang="cs-CZ" altLang="en-US" sz="20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krok –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zaškrtnúť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„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Parameter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 u nového oválu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premennej</a:t>
            </a:r>
            <a:endParaRPr lang="cs-CZ" altLang="en-US" sz="20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Graf. element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premennej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sz="20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svetlo</a:t>
            </a: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modrý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Vstupy sú vždy modré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410" y="3302384"/>
            <a:ext cx="5777877" cy="3040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139" y="4168059"/>
            <a:ext cx="2905725" cy="2304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745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/>
              <a:t>     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Premenovanie prvkov –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Rename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48887" y="1824631"/>
            <a:ext cx="6375862" cy="24006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Dôležité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parametrických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modeloch</a:t>
            </a:r>
            <a:endParaRPr lang="cs-CZ" altLang="en-US" sz="2000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Názov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 ovále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parameter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stává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nadpisom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kolónky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 rozhraní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Nutné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dobre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premenovať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(slovensky, anglicky), aby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iný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uživateľ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vedel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čo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má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zadať</a:t>
            </a:r>
            <a:r>
              <a:rPr lang="cs-CZ" altLang="en-US" sz="20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do </a:t>
            </a:r>
            <a:r>
              <a:rPr lang="cs-CZ" altLang="en-US" sz="20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kolónky</a:t>
            </a:r>
            <a:endParaRPr lang="cs-CZ" altLang="en-US" sz="2000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96" y="2092923"/>
            <a:ext cx="3977622" cy="2962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494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/>
              <a:t>     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Zmena poradia parametrov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359707" y="1973911"/>
            <a:ext cx="4581692" cy="30008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Poradie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vstupov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podľa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poradia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nastavenia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parametrov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 v modelu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Väčšinou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nastavujeme „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nepremyslene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  </a:t>
            </a:r>
            <a:b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poradie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nevyhovuje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Properties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záložka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Parameters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položky je možné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preťahovať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myšou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zmeniť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poradie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podĺa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potreby</a:t>
            </a:r>
            <a:endParaRPr lang="cs-CZ" altLang="en-US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57" y="2054414"/>
            <a:ext cx="6701468" cy="3404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386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CVIČENIE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8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30119" y="1706361"/>
            <a:ext cx="9919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Vytvorte model, ktorý vytvorí novú </a:t>
            </a:r>
            <a:r>
              <a:rPr lang="sk-SK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geodatabázu</a:t>
            </a:r>
            <a:r>
              <a:rPr lang="sk-SK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„</a:t>
            </a:r>
            <a:r>
              <a:rPr lang="sk-SK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Result.gdb</a:t>
            </a:r>
            <a:r>
              <a:rPr lang="sk-SK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Vytvorí nový </a:t>
            </a:r>
            <a:r>
              <a:rPr lang="sk-SK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dataset</a:t>
            </a:r>
            <a:r>
              <a:rPr lang="sk-SK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„</a:t>
            </a:r>
            <a:r>
              <a:rPr lang="sk-SK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OutputDataSet</a:t>
            </a:r>
            <a:r>
              <a:rPr lang="sk-SK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Parametre – umiestnenie GDB, názov GDB, názov </a:t>
            </a:r>
            <a:r>
              <a:rPr lang="sk-SK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datasetu</a:t>
            </a:r>
            <a:endParaRPr lang="sk-SK" sz="2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Toolboxes</a:t>
            </a:r>
            <a:r>
              <a:rPr lang="sk-SK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sk-SK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</a:t>
            </a:r>
            <a:r>
              <a:rPr lang="sk-SK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Management </a:t>
            </a:r>
            <a:r>
              <a:rPr lang="sk-SK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Tools</a:t>
            </a:r>
            <a:r>
              <a:rPr lang="sk-SK" sz="24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-&gt; </a:t>
            </a:r>
            <a:r>
              <a:rPr lang="sk-SK" sz="2400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Workspace</a:t>
            </a:r>
            <a:endParaRPr lang="sk-SK" sz="2400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81E22B1-D2B0-47A9-B11E-9C1764BE6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2031" y="4360328"/>
            <a:ext cx="8437562" cy="1133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11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CVIČENIE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7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30119" y="1706361"/>
            <a:ext cx="9919474" cy="130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Rada: Priebežne zarovnávať model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Finálny model určite a jedine publikovať zarovnaný!!!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C71E742-7121-409C-B9C9-131FAC650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8930" y="3706142"/>
            <a:ext cx="7582575" cy="1861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10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/>
              <a:t>     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Pozor -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Refresh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!!!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359706" y="1973911"/>
            <a:ext cx="7886519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Sledovať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Catalog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-u, či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vytvorila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nová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geodatabáza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vrstva, model, </a:t>
            </a:r>
            <a:r>
              <a:rPr lang="cs-CZ" altLang="en-US" sz="2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toolbox</a:t>
            </a:r>
            <a:r>
              <a:rPr lang="cs-CZ" altLang="en-US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err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Refresh</a:t>
            </a:r>
            <a:r>
              <a:rPr lang="cs-CZ" altLang="en-US" sz="2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 </a:t>
            </a:r>
            <a:r>
              <a:rPr lang="cs-CZ" altLang="en-US" sz="2400" b="1" dirty="0" err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Catalog</a:t>
            </a:r>
            <a:r>
              <a:rPr lang="cs-CZ" altLang="en-US" sz="24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-u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200" y="3175301"/>
            <a:ext cx="3686689" cy="2286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436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Iterátor - cyklus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52287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1" i="1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Cyklus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je možné spraviť...</a:t>
            </a:r>
            <a:endParaRPr kumimoji="0" lang="sk-SK" sz="1800" b="1" i="1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 hodnoty v danom rozsahu/zozname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Pokiaľ je podmienka splnená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 prvky vo vrstve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 riadky v tabuľke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 hodnoty poľa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 položky zoznamu (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Multiinput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Dátové sady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Triedy prvkov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Súbory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Rastre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Tabuľky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Pracovné oblasti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7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3322F30-A85A-4279-B271-0B52052E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5489" y="2541591"/>
            <a:ext cx="3976507" cy="2431152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779" y="1943978"/>
            <a:ext cx="1847945" cy="3746693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592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Scratch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Workspace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7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131" y="1893756"/>
            <a:ext cx="5694728" cy="4116564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426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Iterátor </a:t>
            </a:r>
            <a:r>
              <a:rPr kumimoji="0" lang="sk-SK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7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67" y="2124297"/>
            <a:ext cx="5361456" cy="3052069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6318386" y="2124297"/>
            <a:ext cx="5368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Výsledná trieda prvkov sa neustále prepisuje.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Nevzniká viac vrstiev bufferov, pretože výstup sa volá stále rovnako.</a:t>
            </a:r>
          </a:p>
        </p:txBody>
      </p:sp>
    </p:spTree>
    <p:extLst>
      <p:ext uri="{BB962C8B-B14F-4D97-AF65-F5344CB8AC3E}">
        <p14:creationId xmlns:p14="http://schemas.microsoft.com/office/powerpoint/2010/main" val="2364340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Vnútorná (in-line)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premenná</a:t>
            </a: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7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318386" y="2124297"/>
            <a:ext cx="5368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Pomocou znaku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Premennú uzavrieme do dvoch znakov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%...%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Názov možno skladať z pevného reťazca a premennej -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Railr_</a:t>
            </a:r>
            <a:r>
              <a:rPr kumimoji="0" lang="sk-SK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Buff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_%Distance%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Môžeme ľubovoľne vkladať pred alebo nakoniec názvu výstupu (Prefix,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suffix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   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%Distance% _</a:t>
            </a:r>
            <a:r>
              <a:rPr kumimoji="0" lang="sk-SK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Rail_Buff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61" y="1967266"/>
            <a:ext cx="6263989" cy="3735487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39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 a grafické programovanie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95027" y="1692768"/>
            <a:ext cx="986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IDRISI – </a:t>
            </a:r>
            <a:r>
              <a:rPr lang="sk-SK" i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Macro</a:t>
            </a:r>
            <a:r>
              <a:rPr lang="sk-SK" i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i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Modeler</a:t>
            </a:r>
            <a:endParaRPr lang="sk-SK" i="1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8" name="Picture 6" descr="07_idrisi_reclass_overlay">
            <a:extLst>
              <a:ext uri="{FF2B5EF4-FFF2-40B4-BE49-F238E27FC236}">
                <a16:creationId xmlns:a16="http://schemas.microsoft.com/office/drawing/2014/main" id="{FB990EBD-B18B-4B11-8507-03C5F1A7E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5" y="2442045"/>
            <a:ext cx="5327650" cy="1931987"/>
          </a:xfrm>
          <a:prstGeom prst="rect">
            <a:avLst/>
          </a:prstGeom>
          <a:ln w="28575">
            <a:solidFill>
              <a:srgbClr val="326D2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B0B1B3F6-7669-4DE4-904E-7ECE9605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82" y="3721904"/>
            <a:ext cx="6045200" cy="2163763"/>
          </a:xfrm>
          <a:prstGeom prst="rect">
            <a:avLst/>
          </a:prstGeom>
          <a:ln w="28575">
            <a:solidFill>
              <a:srgbClr val="326D2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143262" y="3108176"/>
            <a:ext cx="262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ArcGIS – </a:t>
            </a:r>
            <a:r>
              <a:rPr lang="sk-SK" i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ModelBuilder</a:t>
            </a:r>
            <a:endParaRPr lang="sk-SK" i="1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dirty="0"/>
          </a:p>
        </p:txBody>
      </p:sp>
      <p:pic>
        <p:nvPicPr>
          <p:cNvPr id="3074" name="Picture 2" descr="GIS Software - Unigis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66" y="1938204"/>
            <a:ext cx="1680883" cy="12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DRISI Selv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497" y="1682484"/>
            <a:ext cx="1308249" cy="5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58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Vnútorná (in-line)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premenná</a:t>
            </a: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18" y="1200451"/>
            <a:ext cx="3180298" cy="5062416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ĺžnik 2"/>
          <p:cNvSpPr/>
          <p:nvPr/>
        </p:nvSpPr>
        <p:spPr>
          <a:xfrm>
            <a:off x="5678699" y="2260491"/>
            <a:ext cx="3068930" cy="368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678699" y="3511740"/>
            <a:ext cx="3068930" cy="368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678699" y="4762989"/>
            <a:ext cx="3068930" cy="368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0" y="2085037"/>
            <a:ext cx="536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Vznikne niekoľko výstupných obalových zón </a:t>
            </a:r>
            <a:b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 odlišným menom podľa čísla na vstupe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Názov premennej musí byť presný!!!</a:t>
            </a:r>
          </a:p>
        </p:txBody>
      </p:sp>
    </p:spTree>
    <p:extLst>
      <p:ext uri="{BB962C8B-B14F-4D97-AF65-F5344CB8AC3E}">
        <p14:creationId xmlns:p14="http://schemas.microsoft.com/office/powerpoint/2010/main" val="2482360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Iterate</a:t>
            </a: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Multivalue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48F83311-9083-46FE-ABAC-C4B6C047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7360" y="2040170"/>
            <a:ext cx="8202612" cy="3341094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12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Iterate</a:t>
            </a: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Feature</a:t>
            </a: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Classes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197" y="1908281"/>
            <a:ext cx="7421663" cy="3856888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321806" y="2170229"/>
            <a:ext cx="3257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prejde </a:t>
            </a:r>
            <a:r>
              <a:rPr kumimoji="0" lang="sk-SK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Workspace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a pre všetky nájdené FC vykoná následné operácie.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Ak nepoznáme vopred počet FC – automaticky to zistí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iterátor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35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CVIČENIE 1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7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12999" y="2012287"/>
            <a:ext cx="425019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Iterátor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FOR: Od do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Zostavte model pre vytvorenie Buffera (bez parametrov) tak, že pridáte </a:t>
            </a: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iterátor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sk-SK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Nastavte hodnoty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From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Value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100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</a:t>
            </a: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Value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300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By </a:t>
            </a:r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Value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50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5183854" y="2012287"/>
            <a:ext cx="658607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Použitie hodnoty parametra v názve výstupného súboru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Riešenie problému prepisu jedného výstupného súboru postupne vznikajúcimi výstupmi operácie Buffer pomocou </a:t>
            </a:r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</a:t>
            </a:r>
            <a:r>
              <a:rPr lang="sk-SK" sz="16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line</a:t>
            </a:r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premennej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Použijte označenie pomocou znaku percent – „%“ pre pomenovanie parametra vzdialenosti 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%Distance%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Spustite model a overte názvy výstupných súborov.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Zmeňte hodnoty parametrov a opäť overte názvy.</a:t>
            </a:r>
          </a:p>
        </p:txBody>
      </p:sp>
    </p:spTree>
    <p:extLst>
      <p:ext uri="{BB962C8B-B14F-4D97-AF65-F5344CB8AC3E}">
        <p14:creationId xmlns:p14="http://schemas.microsoft.com/office/powerpoint/2010/main" val="1544962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CVIČENIE</a:t>
            </a:r>
            <a:endParaRPr kumimoji="0" lang="sk-SK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Prednáška č. </a:t>
            </a:r>
            <a:r>
              <a:rPr lang="sk-SK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ModelBuilder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ArcGIS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1806" y="2170229"/>
            <a:ext cx="991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Vytvorte 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geoprocesingový</a:t>
            </a:r>
            <a:r>
              <a:rPr kumimoji="0" lang="sk-SK" sz="2400" b="1" i="0" u="none" strike="noStrike" kern="1200" cap="none" spc="0" normalizeH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model, ktorý pre vrstvu železníc vytvorí buffer v intervaloch 100, 200 a 500 metrov.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21806" y="3405124"/>
            <a:ext cx="1033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Vytvorte 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geoprocesingový</a:t>
            </a:r>
            <a:r>
              <a:rPr kumimoji="0" lang="sk-SK" sz="2400" b="1" i="0" u="none" strike="noStrike" kern="1200" cap="none" spc="0" normalizeH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 model, ktorý pre vrstvu železníc, ciest a vodných tokov, vytvorí </a:t>
            </a:r>
            <a:r>
              <a:rPr lang="sk-SK" sz="2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buffer vo vzdialenosti 100 </a:t>
            </a:r>
            <a:r>
              <a:rPr kumimoji="0" lang="sk-SK" sz="2400" b="1" i="0" u="none" strike="noStrike" kern="1200" cap="none" spc="0" normalizeH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metrov.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21805" y="4769400"/>
            <a:ext cx="944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Vytvorte 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geoprocesingový</a:t>
            </a:r>
            <a:r>
              <a:rPr kumimoji="0" lang="sk-SK" sz="2400" b="1" i="0" u="none" strike="noStrike" kern="1200" cap="none" spc="0" normalizeH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model s </a:t>
            </a:r>
            <a:r>
              <a:rPr kumimoji="0" lang="sk-SK" sz="2400" b="1" i="0" u="none" strike="noStrike" kern="1200" cap="none" spc="0" normalizeH="0" noProof="0" dirty="0" err="1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iterátorom</a:t>
            </a:r>
            <a:r>
              <a:rPr kumimoji="0" lang="sk-SK" sz="2400" b="1" i="0" u="none" strike="noStrike" kern="1200" cap="none" spc="0" normalizeH="0" noProof="0" dirty="0">
                <a:ln>
                  <a:noFill/>
                </a:ln>
                <a:solidFill>
                  <a:srgbClr val="326D29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ktorý vytvorí buffer vo vzdialenosti 100 metrov a použije iba vrstvy línií. 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326D29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67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4170414" y="5323951"/>
            <a:ext cx="385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Mgr. Jozef Bogľarský</a:t>
            </a:r>
          </a:p>
          <a:p>
            <a:pPr algn="ctr"/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jozef.boglarsky</a:t>
            </a:r>
            <a:r>
              <a:rPr 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student.upjs.sk</a:t>
            </a:r>
          </a:p>
        </p:txBody>
      </p:sp>
      <p:sp>
        <p:nvSpPr>
          <p:cNvPr id="5" name="Obdĺžnik 4"/>
          <p:cNvSpPr/>
          <p:nvPr/>
        </p:nvSpPr>
        <p:spPr>
          <a:xfrm>
            <a:off x="0" y="3657602"/>
            <a:ext cx="12191999" cy="889686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3676481" y="3795150"/>
            <a:ext cx="96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Ďakujem za pozornosť </a:t>
            </a:r>
            <a:r>
              <a:rPr lang="sk-SK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</a:t>
            </a:r>
            <a:endParaRPr lang="sk-SK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347059" y="2849214"/>
            <a:ext cx="702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ModelBuilder – ArcGIS Pro</a:t>
            </a:r>
          </a:p>
        </p:txBody>
      </p:sp>
    </p:spTree>
    <p:extLst>
      <p:ext uri="{BB962C8B-B14F-4D97-AF65-F5344CB8AC3E}">
        <p14:creationId xmlns:p14="http://schemas.microsoft.com/office/powerpoint/2010/main" val="207299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 a grafické programovanie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98952" y="3368268"/>
            <a:ext cx="986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ERDAS (</a:t>
            </a:r>
            <a:r>
              <a:rPr lang="sk-SK" b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GeoMedia</a:t>
            </a:r>
            <a:r>
              <a:rPr lang="sk-SK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– </a:t>
            </a:r>
            <a:r>
              <a:rPr lang="sk-SK" i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 </a:t>
            </a:r>
            <a:r>
              <a:rPr lang="sk-SK" i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Maker</a:t>
            </a:r>
            <a:endParaRPr lang="sk-SK" i="1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3381252" y="1877777"/>
            <a:ext cx="3679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AutoCAD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Workflow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Designer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Má znak začiatku a konca diagramu</a:t>
            </a:r>
          </a:p>
          <a:p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Orientácia – iba zhora dole </a:t>
            </a:r>
          </a:p>
        </p:txBody>
      </p:sp>
      <p:pic>
        <p:nvPicPr>
          <p:cNvPr id="13" name="Obrázek 22">
            <a:extLst>
              <a:ext uri="{FF2B5EF4-FFF2-40B4-BE49-F238E27FC236}">
                <a16:creationId xmlns:a16="http://schemas.microsoft.com/office/drawing/2014/main" id="{C7C38011-F761-40F2-AC68-4266AA1E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9" y="3847941"/>
            <a:ext cx="5248927" cy="2242004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7272A58-0DF6-4151-BFF6-CA32441D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73" y="1803509"/>
            <a:ext cx="3331828" cy="464937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oMedia | Hexagon Geospati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3" y="1997753"/>
            <a:ext cx="2233064" cy="12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toCAD Logo | evolution history and mean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65" y="2303997"/>
            <a:ext cx="3144708" cy="17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6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 a grafické programovanie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14356" y="2535494"/>
            <a:ext cx="36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QGIS </a:t>
            </a:r>
            <a:r>
              <a:rPr lang="sv-SE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Processing Modeler </a:t>
            </a:r>
            <a:r>
              <a:rPr lang="sv-SE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v. 3</a:t>
            </a:r>
            <a:endParaRPr lang="sk-SK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Obrázek 3">
            <a:extLst>
              <a:ext uri="{FF2B5EF4-FFF2-40B4-BE49-F238E27FC236}">
                <a16:creationId xmlns:a16="http://schemas.microsoft.com/office/drawing/2014/main" id="{6509240F-EB50-4A4C-9F39-93E20643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07" y="2036704"/>
            <a:ext cx="5221144" cy="377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isual Style Gu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7" y="1649447"/>
            <a:ext cx="2237544" cy="10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1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ArcGIS 10.x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ArcGIS Pro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09FF6438-21CF-46BE-BCB2-4C4160B2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39" y="1774035"/>
            <a:ext cx="7254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>
            <a:extLst>
              <a:ext uri="{FF2B5EF4-FFF2-40B4-BE49-F238E27FC236}">
                <a16:creationId xmlns:a16="http://schemas.microsoft.com/office/drawing/2014/main" id="{72CD06BB-591F-4F73-863B-F431291A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39" y="3785398"/>
            <a:ext cx="727551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22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ModelBuilder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pre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ArcGIS</a:t>
            </a:r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Pro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57200" y="1692768"/>
            <a:ext cx="10889673" cy="59093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Vizuálne komponenty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Hromadné spracovanie dát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Interaktívne</a:t>
            </a:r>
            <a:endParaRPr lang="en-US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Vhodné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užívateľov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neprogramátorov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b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začiatočníkov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GISákov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grafika a </a:t>
            </a:r>
            <a:r>
              <a:rPr lang="cs-CZ" altLang="en-US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priestor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sú mu blízké</a:t>
            </a:r>
            <a:endParaRPr lang="en-US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 </a:t>
            </a:r>
            <a:r>
              <a:rPr lang="cs-CZ" altLang="en-US" b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spôsoby</a:t>
            </a: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b="1" u="sng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využitia</a:t>
            </a:r>
            <a:r>
              <a:rPr lang="cs-CZ" altLang="en-US" b="1" u="sng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spracovanie dát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dokumentácia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ako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boli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dáta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spracované</a:t>
            </a:r>
            <a:endParaRPr lang="en-US" altLang="en-US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altLang="en-US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Termín </a:t>
            </a:r>
            <a:r>
              <a:rPr lang="en-US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 = </a:t>
            </a:r>
            <a:r>
              <a:rPr lang="cs-CZ" altLang="en-US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Diagram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 procesu (</a:t>
            </a:r>
            <a:r>
              <a:rPr lang="cs-CZ" altLang="en-US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workflow</a:t>
            </a:r>
            <a:r>
              <a:rPr lang="cs-CZ" alt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en-US" sz="2400" dirty="0"/>
          </a:p>
          <a:p>
            <a:pPr>
              <a:lnSpc>
                <a:spcPct val="150000"/>
              </a:lnSpc>
            </a:pPr>
            <a:endParaRPr lang="en-US" altLang="en-US" sz="2400" dirty="0"/>
          </a:p>
          <a:p>
            <a:pPr>
              <a:lnSpc>
                <a:spcPct val="150000"/>
              </a:lnSpc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736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9707" y="337396"/>
            <a:ext cx="1190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Grafické entity v </a:t>
            </a:r>
            <a:r>
              <a:rPr lang="sk-SK" sz="32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ModelBuilderi</a:t>
            </a:r>
            <a:endParaRPr lang="sk-SK" sz="12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610676" y="6685966"/>
            <a:ext cx="7020538" cy="172034"/>
          </a:xfrm>
        </p:spPr>
        <p:txBody>
          <a:bodyPr/>
          <a:lstStyle/>
          <a:p>
            <a:r>
              <a:rPr lang="sk-SK" dirty="0"/>
              <a:t>Prednáška č. 7 – </a:t>
            </a:r>
            <a:r>
              <a:rPr lang="sk-SK" dirty="0" err="1"/>
              <a:t>ModelBuilder</a:t>
            </a:r>
            <a:r>
              <a:rPr lang="sk-SK" dirty="0"/>
              <a:t> – ArcGIS Pro</a:t>
            </a: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447478" y="2121772"/>
            <a:ext cx="432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Elipsy, kružnice 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vstupn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výstupn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 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á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</a:t>
            </a:r>
          </a:p>
          <a:p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Obd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ĺž</a:t>
            </a:r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níky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nástroje, funkc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sv-SE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</a:t>
            </a:r>
            <a:endParaRPr lang="sk-SK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</a:t>
            </a:r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pojovac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</a:t>
            </a:r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š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</a:t>
            </a:r>
            <a:r>
              <a:rPr lang="sv-SE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pky</a:t>
            </a:r>
          </a:p>
          <a:p>
            <a:endParaRPr lang="sv-SE" b="1" u="sng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098" name="Picture 2" descr="ModelBuilder vocabulary—ArcGIS Pro | Docume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67" y="2034072"/>
            <a:ext cx="5715000" cy="3867150"/>
          </a:xfrm>
          <a:prstGeom prst="rect">
            <a:avLst/>
          </a:prstGeom>
          <a:ln w="38100" cap="sq">
            <a:solidFill>
              <a:srgbClr val="326D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7656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3DE401341B71438F88AD2C251328FA" ma:contentTypeVersion="2" ma:contentTypeDescription="Umožňuje vytvoriť nový dokument." ma:contentTypeScope="" ma:versionID="8e7075003c76424098716e5b04508a5f">
  <xsd:schema xmlns:xsd="http://www.w3.org/2001/XMLSchema" xmlns:xs="http://www.w3.org/2001/XMLSchema" xmlns:p="http://schemas.microsoft.com/office/2006/metadata/properties" xmlns:ns2="e03dc21f-a94a-4484-a612-8cfbee40929e" targetNamespace="http://schemas.microsoft.com/office/2006/metadata/properties" ma:root="true" ma:fieldsID="5d201ee8badd09835b0341f86ea4fa8e" ns2:_="">
    <xsd:import namespace="e03dc21f-a94a-4484-a612-8cfbee4092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dc21f-a94a-4484-a612-8cfbee409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5D347C-13E1-4E91-B632-6EED7FCC1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dc21f-a94a-4484-a612-8cfbee409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32908B-AFA3-4F16-9C97-E2B293F801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312E41-5253-4C76-A9A5-AB076671F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8659</TotalTime>
  <Words>1701</Words>
  <Application>Microsoft Office PowerPoint</Application>
  <PresentationFormat>Širokouhlá</PresentationFormat>
  <Paragraphs>274</Paragraphs>
  <Slides>45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Segoe UI Light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Administrator</dc:creator>
  <cp:lastModifiedBy>Tomáš Fedor</cp:lastModifiedBy>
  <cp:revision>258</cp:revision>
  <dcterms:created xsi:type="dcterms:W3CDTF">2017-09-04T08:42:26Z</dcterms:created>
  <dcterms:modified xsi:type="dcterms:W3CDTF">2023-11-29T11:28:06Z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0x010100053DE401341B71438F88AD2C251328FA</vt:lpwstr>
  </property>
</Properties>
</file>