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7"/>
  </p:notesMasterIdLst>
  <p:sldIdLst>
    <p:sldId id="256" r:id="rId5"/>
    <p:sldId id="332" r:id="rId6"/>
    <p:sldId id="333" r:id="rId7"/>
    <p:sldId id="335" r:id="rId8"/>
    <p:sldId id="336" r:id="rId9"/>
    <p:sldId id="337" r:id="rId10"/>
    <p:sldId id="338" r:id="rId11"/>
    <p:sldId id="339" r:id="rId12"/>
    <p:sldId id="325" r:id="rId13"/>
    <p:sldId id="327" r:id="rId14"/>
    <p:sldId id="328" r:id="rId15"/>
    <p:sldId id="330" r:id="rId16"/>
    <p:sldId id="326" r:id="rId17"/>
    <p:sldId id="340" r:id="rId18"/>
    <p:sldId id="341" r:id="rId19"/>
    <p:sldId id="342" r:id="rId20"/>
    <p:sldId id="344" r:id="rId21"/>
    <p:sldId id="343" r:id="rId22"/>
    <p:sldId id="345" r:id="rId23"/>
    <p:sldId id="346" r:id="rId24"/>
    <p:sldId id="334" r:id="rId25"/>
    <p:sldId id="270" r:id="rId26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2643"/>
    <a:srgbClr val="326D29"/>
    <a:srgbClr val="33CC33"/>
    <a:srgbClr val="FC3C22"/>
    <a:srgbClr val="F48024"/>
    <a:srgbClr val="78B601"/>
    <a:srgbClr val="FCDC47"/>
    <a:srgbClr val="3771A1"/>
    <a:srgbClr val="0F3258"/>
    <a:srgbClr val="213F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DB1F08-516D-4BE5-95F5-E88EE8D4B2C9}" v="6" dt="2022-10-06T14:08:47.8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Stredný štýl 4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8" autoAdjust="0"/>
    <p:restoredTop sz="94660"/>
  </p:normalViewPr>
  <p:slideViewPr>
    <p:cSldViewPr snapToGrid="0">
      <p:cViewPr>
        <p:scale>
          <a:sx n="75" d="100"/>
          <a:sy n="75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gr. Jozef Bogľarský" userId="S::5252592@upjs.sk::550431b2-fa33-4497-98d7-1f21d4e0f2f5" providerId="AD" clId="Web-{29DB1F08-516D-4BE5-95F5-E88EE8D4B2C9}"/>
    <pc:docChg chg="modSld">
      <pc:chgData name="Mgr. Jozef Bogľarský" userId="S::5252592@upjs.sk::550431b2-fa33-4497-98d7-1f21d4e0f2f5" providerId="AD" clId="Web-{29DB1F08-516D-4BE5-95F5-E88EE8D4B2C9}" dt="2022-10-06T14:08:47.871" v="5" actId="1076"/>
      <pc:docMkLst>
        <pc:docMk/>
      </pc:docMkLst>
      <pc:sldChg chg="addSp delSp modSp">
        <pc:chgData name="Mgr. Jozef Bogľarský" userId="S::5252592@upjs.sk::550431b2-fa33-4497-98d7-1f21d4e0f2f5" providerId="AD" clId="Web-{29DB1F08-516D-4BE5-95F5-E88EE8D4B2C9}" dt="2022-10-06T14:08:47.871" v="5" actId="1076"/>
        <pc:sldMkLst>
          <pc:docMk/>
          <pc:sldMk cId="3378783547" sldId="256"/>
        </pc:sldMkLst>
        <pc:spChg chg="add mod">
          <ac:chgData name="Mgr. Jozef Bogľarský" userId="S::5252592@upjs.sk::550431b2-fa33-4497-98d7-1f21d4e0f2f5" providerId="AD" clId="Web-{29DB1F08-516D-4BE5-95F5-E88EE8D4B2C9}" dt="2022-10-06T14:08:40.965" v="4" actId="1076"/>
          <ac:spMkLst>
            <pc:docMk/>
            <pc:sldMk cId="3378783547" sldId="256"/>
            <ac:spMk id="3" creationId="{23135FF2-67F2-FE5E-7F95-4AA4B314879A}"/>
          </ac:spMkLst>
        </pc:spChg>
        <pc:spChg chg="mod">
          <ac:chgData name="Mgr. Jozef Bogľarský" userId="S::5252592@upjs.sk::550431b2-fa33-4497-98d7-1f21d4e0f2f5" providerId="AD" clId="Web-{29DB1F08-516D-4BE5-95F5-E88EE8D4B2C9}" dt="2022-10-06T14:08:18.902" v="1" actId="1076"/>
          <ac:spMkLst>
            <pc:docMk/>
            <pc:sldMk cId="3378783547" sldId="256"/>
            <ac:spMk id="6" creationId="{00000000-0000-0000-0000-000000000000}"/>
          </ac:spMkLst>
        </pc:spChg>
        <pc:spChg chg="del">
          <ac:chgData name="Mgr. Jozef Bogľarský" userId="S::5252592@upjs.sk::550431b2-fa33-4497-98d7-1f21d4e0f2f5" providerId="AD" clId="Web-{29DB1F08-516D-4BE5-95F5-E88EE8D4B2C9}" dt="2022-10-06T14:08:33.574" v="2"/>
          <ac:spMkLst>
            <pc:docMk/>
            <pc:sldMk cId="3378783547" sldId="256"/>
            <ac:spMk id="9" creationId="{00000000-0000-0000-0000-000000000000}"/>
          </ac:spMkLst>
        </pc:spChg>
        <pc:spChg chg="mod">
          <ac:chgData name="Mgr. Jozef Bogľarský" userId="S::5252592@upjs.sk::550431b2-fa33-4497-98d7-1f21d4e0f2f5" providerId="AD" clId="Web-{29DB1F08-516D-4BE5-95F5-E88EE8D4B2C9}" dt="2022-10-06T14:08:47.871" v="5" actId="1076"/>
          <ac:spMkLst>
            <pc:docMk/>
            <pc:sldMk cId="3378783547" sldId="256"/>
            <ac:spMk id="1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081946-F129-4DBF-A943-6B05DDE22CF8}" type="datetimeFigureOut">
              <a:rPr lang="sk-SK" smtClean="0"/>
              <a:t>22. 11. 2023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B3669-731F-49A0-A172-5D389C1CA6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57905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CE03E-5382-4780-8A03-808D0253782B}" type="datetime1">
              <a:rPr lang="sk-SK" smtClean="0"/>
              <a:t>22. 11. 2023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7020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B820-1EBB-41A3-A66B-8DA93DDE0BE1}" type="datetime1">
              <a:rPr lang="sk-SK" smtClean="0"/>
              <a:t>22. 11. 2023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640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E3EF-11AD-4F5D-A6AC-C7F706658DAC}" type="datetime1">
              <a:rPr lang="sk-SK" smtClean="0"/>
              <a:t>22. 11. 2023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05590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ED41-C996-43AA-936F-7A3CDE49F1DF}" type="datetime1">
              <a:rPr lang="sk-SK" smtClean="0"/>
              <a:t>22. 11. 2023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93402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B1380-7EB7-4880-B3B2-A3201D393012}" type="datetime1">
              <a:rPr lang="sk-SK" smtClean="0"/>
              <a:t>22. 11. 2023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37062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2C5F-A442-45F1-98FE-D5904A0406A4}" type="datetime1">
              <a:rPr lang="sk-SK" smtClean="0"/>
              <a:t>22. 11. 2023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9679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8CD9-443C-4741-ABAB-FB914EB54C6B}" type="datetime1">
              <a:rPr lang="sk-SK" smtClean="0"/>
              <a:t>22. 11. 2023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63558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A4D6-28E7-424C-B83F-FA847A41095C}" type="datetime1">
              <a:rPr lang="sk-SK" smtClean="0"/>
              <a:t>22. 11. 2023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13212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3ABA-2ABE-4D4A-93B5-36F8BE10B32F}" type="datetime1">
              <a:rPr lang="sk-SK" smtClean="0"/>
              <a:t>22. 11. 2023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3026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9330-D4E1-4C58-B8B7-E1A497C7A5CF}" type="datetime1">
              <a:rPr lang="sk-SK" smtClean="0"/>
              <a:t>22. 11. 2023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09563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4B53-3EFC-457E-B681-7EFD39196161}" type="datetime1">
              <a:rPr lang="sk-SK" smtClean="0"/>
              <a:t>22. 11. 2023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13189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36851-0D52-4BAD-88A4-F33F6711DF8D}" type="datetime1">
              <a:rPr lang="sk-SK" smtClean="0"/>
              <a:t>22. 11. 2023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41716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@opensourceoptions/videos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hyperlink" Target="https://qgis.org/pyqgis/master/index.html" TargetMode="External"/><Relationship Id="rId4" Type="http://schemas.openxmlformats.org/officeDocument/2006/relationships/hyperlink" Target="https://opensourceoptions.com/qgis-python-tutorial-pyqgis-tutorial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0" y="3657602"/>
            <a:ext cx="12191999" cy="889686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1967725" y="2767676"/>
            <a:ext cx="7846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Základy programovania (Python)</a:t>
            </a:r>
            <a:endParaRPr lang="sk-SK" sz="4400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288" y="223950"/>
            <a:ext cx="3510855" cy="650928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4170414" y="5332325"/>
            <a:ext cx="3851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Mgr. Tomáš Fedor</a:t>
            </a:r>
          </a:p>
          <a:p>
            <a:pPr algn="ctr"/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tomas.fedor</a:t>
            </a:r>
            <a:r>
              <a:rPr 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@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student.upjs.sk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2378864" y="3748502"/>
            <a:ext cx="70239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Pyqgis, skriptovanie v QGIS, editácia a štruktúra skriptu</a:t>
            </a:r>
          </a:p>
        </p:txBody>
      </p:sp>
      <p:pic>
        <p:nvPicPr>
          <p:cNvPr id="1026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29" y="251848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objekt pre pätu 8">
            <a:extLst>
              <a:ext uri="{FF2B5EF4-FFF2-40B4-BE49-F238E27FC236}">
                <a16:creationId xmlns:a16="http://schemas.microsoft.com/office/drawing/2014/main" id="{23135FF2-67F2-FE5E-7F95-4AA4B3148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19538" y="6411365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</p:spTree>
    <p:extLst>
      <p:ext uri="{BB962C8B-B14F-4D97-AF65-F5344CB8AC3E}">
        <p14:creationId xmlns:p14="http://schemas.microsoft.com/office/powerpoint/2010/main" val="3378783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Clip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387178" y="1832166"/>
            <a:ext cx="9867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Import funkcií</a:t>
            </a:r>
          </a:p>
          <a:p>
            <a:pPr marL="342900" indent="-342900">
              <a:buAutoNum type="arabicParenR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Zadefinovanie premenných a ciest</a:t>
            </a:r>
          </a:p>
          <a:p>
            <a:pPr marL="342900" indent="-342900">
              <a:buAutoNum type="arabicParenR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Zadefinovanie funkcie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4 – Cyklus for a </a:t>
            </a:r>
            <a:r>
              <a:rPr lang="sk-SK" dirty="0" err="1"/>
              <a:t>while</a:t>
            </a:r>
            <a:r>
              <a:rPr lang="sk-SK" dirty="0"/>
              <a:t>, funkcia </a:t>
            </a:r>
            <a:r>
              <a:rPr lang="sk-SK" dirty="0" err="1"/>
              <a:t>range</a:t>
            </a:r>
            <a:r>
              <a:rPr lang="sk-SK" dirty="0"/>
              <a:t>, jednoduché matematické algoritmy a algoritmy s reťazcami</a:t>
            </a:r>
          </a:p>
        </p:txBody>
      </p:sp>
    </p:spTree>
    <p:extLst>
      <p:ext uri="{BB962C8B-B14F-4D97-AF65-F5344CB8AC3E}">
        <p14:creationId xmlns:p14="http://schemas.microsoft.com/office/powerpoint/2010/main" val="3013288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Clip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387178" y="1832166"/>
            <a:ext cx="986744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1) Import funkcií</a:t>
            </a: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processing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– nástroje potrebné na operácie s dátami</a:t>
            </a: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>
                <a:solidFill>
                  <a:srgbClr val="7030A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import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processing</a:t>
            </a:r>
            <a:endParaRPr lang="sk-SK" b="1" dirty="0">
              <a:solidFill>
                <a:srgbClr val="00B0F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2) Zadefinovanie premenných a ich ciest</a:t>
            </a: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 tejto časti si zadefinujeme náš vstup, ktorý chceme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clipovať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vrstvu, na základe ktorej chceme vykonať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clip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a zapísať výstup.</a:t>
            </a: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vstup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= "D:/PHD/výučba/Python/cvičenia/vrstvy_python/vodne_toky_sjtsk.shp"</a:t>
            </a:r>
          </a:p>
          <a:p>
            <a:r>
              <a:rPr lang="sk-SK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clip_vrstvy</a:t>
            </a:r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= "D:/PHD/výučba/Python/cvičenia/vrstvy_python/ke-kraj.shp"</a:t>
            </a:r>
          </a:p>
          <a:p>
            <a:r>
              <a:rPr lang="sk-SK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vystup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= "D:/PHD/výučba/Python/cvičenia/vrstvy_python/ke_kraj_toky.shp"</a:t>
            </a: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4 – Cyklus for a </a:t>
            </a:r>
            <a:r>
              <a:rPr lang="sk-SK" dirty="0" err="1"/>
              <a:t>while</a:t>
            </a:r>
            <a:r>
              <a:rPr lang="sk-SK" dirty="0"/>
              <a:t>, funkcia </a:t>
            </a:r>
            <a:r>
              <a:rPr lang="sk-SK" dirty="0" err="1"/>
              <a:t>range</a:t>
            </a:r>
            <a:r>
              <a:rPr lang="sk-SK" dirty="0"/>
              <a:t>, jednoduché matematické algoritmy a algoritmy s reťazcami</a:t>
            </a:r>
          </a:p>
        </p:txBody>
      </p:sp>
    </p:spTree>
    <p:extLst>
      <p:ext uri="{BB962C8B-B14F-4D97-AF65-F5344CB8AC3E}">
        <p14:creationId xmlns:p14="http://schemas.microsoft.com/office/powerpoint/2010/main" val="22158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Clip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387178" y="1832166"/>
            <a:ext cx="986744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3) Zadefinovanie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clipu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Pomocou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processing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vyvoláme funkciu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clip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(“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native:clip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“), do zložených zátvoriek* (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python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dictionary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 priradíme, kde sa nachádza náš vstup (v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dictionary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definovaný ako INPUT),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clip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vrstvy (OVERLAY) a výstup (OUTPUT)</a:t>
            </a: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processing.run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("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native:clip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",{"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INPUT":</a:t>
            </a:r>
            <a:r>
              <a:rPr lang="sk-SK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vstup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"OVERLAY":</a:t>
            </a:r>
            <a:r>
              <a:rPr lang="sk-SK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clip_vrstvy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"OUTPUT":</a:t>
            </a:r>
            <a:r>
              <a:rPr lang="sk-SK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vystup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})</a:t>
            </a: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Vrstvu následne pridáme do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layer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tree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: </a:t>
            </a: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iface.addVectorLayer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vystup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"", "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ogr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")</a:t>
            </a: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sz="1600" dirty="0">
                <a:solidFill>
                  <a:srgbClr val="326D29"/>
                </a:solidFill>
              </a:rPr>
              <a:t>*zložené zátvorky: </a:t>
            </a:r>
            <a:r>
              <a:rPr lang="sk-SK" sz="1600" dirty="0" err="1">
                <a:solidFill>
                  <a:srgbClr val="326D29"/>
                </a:solidFill>
              </a:rPr>
              <a:t>AltGr+B</a:t>
            </a:r>
            <a:r>
              <a:rPr lang="sk-SK" sz="1600" dirty="0">
                <a:solidFill>
                  <a:srgbClr val="326D29"/>
                </a:solidFill>
              </a:rPr>
              <a:t>, </a:t>
            </a:r>
            <a:r>
              <a:rPr lang="sk-SK" sz="1600" dirty="0" err="1">
                <a:solidFill>
                  <a:srgbClr val="326D29"/>
                </a:solidFill>
              </a:rPr>
              <a:t>AltGr+N</a:t>
            </a:r>
            <a:r>
              <a:rPr lang="sk-SK" sz="1600" dirty="0">
                <a:solidFill>
                  <a:srgbClr val="326D29"/>
                </a:solidFill>
              </a:rPr>
              <a:t>; v prípade MAC Alt + čiarka, Alt + bodka?</a:t>
            </a: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4 – Cyklus for a </a:t>
            </a:r>
            <a:r>
              <a:rPr lang="sk-SK" dirty="0" err="1"/>
              <a:t>while</a:t>
            </a:r>
            <a:r>
              <a:rPr lang="sk-SK" dirty="0"/>
              <a:t>, funkcia </a:t>
            </a:r>
            <a:r>
              <a:rPr lang="sk-SK" dirty="0" err="1"/>
              <a:t>range</a:t>
            </a:r>
            <a:r>
              <a:rPr lang="sk-SK" dirty="0"/>
              <a:t>, jednoduché matematické algoritmy a algoritmy s reťazcami</a:t>
            </a:r>
          </a:p>
        </p:txBody>
      </p:sp>
    </p:spTree>
    <p:extLst>
      <p:ext uri="{BB962C8B-B14F-4D97-AF65-F5344CB8AC3E}">
        <p14:creationId xmlns:p14="http://schemas.microsoft.com/office/powerpoint/2010/main" val="1264979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Clip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387178" y="1832166"/>
            <a:ext cx="98674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7030A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import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processing</a:t>
            </a:r>
            <a:endParaRPr lang="sk-SK" b="1" dirty="0">
              <a:solidFill>
                <a:srgbClr val="00B0F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vstup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= "D:/PHD/výučba/Python/cvičenia/vrstvy_python/vodne_toky_sjtsk.shp"</a:t>
            </a:r>
          </a:p>
          <a:p>
            <a:r>
              <a:rPr lang="sk-SK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clip_vrstvy</a:t>
            </a:r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= "D:/PHD/výučba/Python/cvičenia/vrstvy_python/ke-kraj.shp"</a:t>
            </a:r>
          </a:p>
          <a:p>
            <a:r>
              <a:rPr lang="sk-SK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vystup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= "D:/PHD/výučba/Python/cvičenia/vrstvy_python/ke_kraj_toky.shp"</a:t>
            </a: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processing.run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("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native:clip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",{"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INPUT":</a:t>
            </a:r>
            <a:r>
              <a:rPr lang="sk-SK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vstup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"OVERLAY":</a:t>
            </a:r>
            <a:r>
              <a:rPr lang="sk-SK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clip_vrstvy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"OUTPUT":</a:t>
            </a:r>
            <a:r>
              <a:rPr lang="sk-SK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vystup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})</a:t>
            </a: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iface.addVectorLayer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vystup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"", "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ogr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")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4 – Cyklus for a </a:t>
            </a:r>
            <a:r>
              <a:rPr lang="sk-SK" dirty="0" err="1"/>
              <a:t>while</a:t>
            </a:r>
            <a:r>
              <a:rPr lang="sk-SK" dirty="0"/>
              <a:t>, funkcia </a:t>
            </a:r>
            <a:r>
              <a:rPr lang="sk-SK" dirty="0" err="1"/>
              <a:t>range</a:t>
            </a:r>
            <a:r>
              <a:rPr lang="sk-SK" dirty="0"/>
              <a:t>, jednoduché matematické algoritmy a algoritmy s reťazcami</a:t>
            </a:r>
          </a:p>
        </p:txBody>
      </p:sp>
    </p:spTree>
    <p:extLst>
      <p:ext uri="{BB962C8B-B14F-4D97-AF65-F5344CB8AC3E}">
        <p14:creationId xmlns:p14="http://schemas.microsoft.com/office/powerpoint/2010/main" val="949792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Buffer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387178" y="1832166"/>
            <a:ext cx="9867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Vytvorte buffer údajov pre jednu z vektorových vrstiev pomocou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pyqgis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skriptu.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4 – Cyklus for a </a:t>
            </a:r>
            <a:r>
              <a:rPr lang="sk-SK" dirty="0" err="1"/>
              <a:t>while</a:t>
            </a:r>
            <a:r>
              <a:rPr lang="sk-SK" dirty="0"/>
              <a:t>, funkcia </a:t>
            </a:r>
            <a:r>
              <a:rPr lang="sk-SK" dirty="0" err="1"/>
              <a:t>range</a:t>
            </a:r>
            <a:r>
              <a:rPr lang="sk-SK" dirty="0"/>
              <a:t>, jednoduché matematické algoritmy a algoritmy s reťazcami</a:t>
            </a:r>
          </a:p>
        </p:txBody>
      </p:sp>
    </p:spTree>
    <p:extLst>
      <p:ext uri="{BB962C8B-B14F-4D97-AF65-F5344CB8AC3E}">
        <p14:creationId xmlns:p14="http://schemas.microsoft.com/office/powerpoint/2010/main" val="1875438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Buffer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387178" y="1832166"/>
            <a:ext cx="9867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Zadefinovanie vstupov a výstupov</a:t>
            </a:r>
          </a:p>
          <a:p>
            <a:pPr marL="342900" indent="-342900">
              <a:buAutoNum type="arabicParenR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Selekcia vrstvy, zadefinovanie polí a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features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buAutoNum type="arabicParenR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Zadefinovanie zápisu</a:t>
            </a:r>
          </a:p>
          <a:p>
            <a:pPr marL="342900" indent="-342900">
              <a:buAutoNum type="arabicParenR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Buffer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4 – Cyklus for a </a:t>
            </a:r>
            <a:r>
              <a:rPr lang="sk-SK" dirty="0" err="1"/>
              <a:t>while</a:t>
            </a:r>
            <a:r>
              <a:rPr lang="sk-SK" dirty="0"/>
              <a:t>, funkcia </a:t>
            </a:r>
            <a:r>
              <a:rPr lang="sk-SK" dirty="0" err="1"/>
              <a:t>range</a:t>
            </a:r>
            <a:r>
              <a:rPr lang="sk-SK" dirty="0"/>
              <a:t>, jednoduché matematické algoritmy a algoritmy s reťazcami</a:t>
            </a:r>
          </a:p>
        </p:txBody>
      </p:sp>
    </p:spTree>
    <p:extLst>
      <p:ext uri="{BB962C8B-B14F-4D97-AF65-F5344CB8AC3E}">
        <p14:creationId xmlns:p14="http://schemas.microsoft.com/office/powerpoint/2010/main" val="28752259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Buffer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387178" y="1832166"/>
            <a:ext cx="98674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1) Zadefinovanie vstupov a výstupov</a:t>
            </a: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Pridáme vrstvu z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layer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tree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zadefinovanie cestu výstupu. Zadefinujeme veľkosť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buffra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– pozor! Uvádza sa v mapových jednotkách, v tomto prípade (SJTSK) sú to metre.</a:t>
            </a: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vstup =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vodne_toky_sjtsk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</a:t>
            </a:r>
          </a:p>
          <a:p>
            <a:r>
              <a:rPr lang="sk-SK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vystup</a:t>
            </a:r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=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"D:/PHD/výučba/Python/cvičenia/vrstvy_python/toky_buffer.shp"</a:t>
            </a:r>
          </a:p>
          <a:p>
            <a:r>
              <a:rPr lang="sk-SK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velkost_buffra</a:t>
            </a:r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= </a:t>
            </a:r>
            <a:r>
              <a:rPr lang="sk-SK" b="1" dirty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500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4 – Cyklus for a </a:t>
            </a:r>
            <a:r>
              <a:rPr lang="sk-SK" dirty="0" err="1"/>
              <a:t>while</a:t>
            </a:r>
            <a:r>
              <a:rPr lang="sk-SK" dirty="0"/>
              <a:t>, funkcia </a:t>
            </a:r>
            <a:r>
              <a:rPr lang="sk-SK" dirty="0" err="1"/>
              <a:t>range</a:t>
            </a:r>
            <a:r>
              <a:rPr lang="sk-SK" dirty="0"/>
              <a:t>, jednoduché matematické algoritmy a algoritmy s reťazcami</a:t>
            </a:r>
          </a:p>
        </p:txBody>
      </p:sp>
    </p:spTree>
    <p:extLst>
      <p:ext uri="{BB962C8B-B14F-4D97-AF65-F5344CB8AC3E}">
        <p14:creationId xmlns:p14="http://schemas.microsoft.com/office/powerpoint/2010/main" val="24245070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Buffer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387178" y="1832166"/>
            <a:ext cx="98674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2) Selekcia vrstvy, zadefinovanie polí a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features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Vyberieme si náš vstup z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layer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tree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. Preberieme polia (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fields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 a prvky/objekty (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features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 z vstupnej vrstvy.</a:t>
            </a: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vrstvy = </a:t>
            </a:r>
            <a:r>
              <a:rPr lang="sk-SK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QgsProject.instance</a:t>
            </a:r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().</a:t>
            </a:r>
            <a:r>
              <a:rPr lang="sk-SK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mapLayersByName</a:t>
            </a:r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(vstup)</a:t>
            </a:r>
          </a:p>
          <a:p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vrstva = vrstvy[</a:t>
            </a:r>
            <a:r>
              <a:rPr lang="sk-SK" b="1" dirty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0</a:t>
            </a:r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]</a:t>
            </a:r>
          </a:p>
          <a:p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polia = </a:t>
            </a:r>
            <a:r>
              <a:rPr lang="sk-SK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vrstva.fields</a:t>
            </a:r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()</a:t>
            </a:r>
          </a:p>
          <a:p>
            <a:r>
              <a:rPr lang="sk-SK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feats</a:t>
            </a:r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= </a:t>
            </a:r>
            <a:r>
              <a:rPr lang="sk-SK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vrstva.getFeatures</a:t>
            </a:r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()</a:t>
            </a: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4 – Cyklus for a </a:t>
            </a:r>
            <a:r>
              <a:rPr lang="sk-SK" dirty="0" err="1"/>
              <a:t>while</a:t>
            </a:r>
            <a:r>
              <a:rPr lang="sk-SK" dirty="0"/>
              <a:t>, funkcia </a:t>
            </a:r>
            <a:r>
              <a:rPr lang="sk-SK" dirty="0" err="1"/>
              <a:t>range</a:t>
            </a:r>
            <a:r>
              <a:rPr lang="sk-SK" dirty="0"/>
              <a:t>, jednoduché matematické algoritmy a algoritmy s reťazcami</a:t>
            </a:r>
          </a:p>
        </p:txBody>
      </p:sp>
    </p:spTree>
    <p:extLst>
      <p:ext uri="{BB962C8B-B14F-4D97-AF65-F5344CB8AC3E}">
        <p14:creationId xmlns:p14="http://schemas.microsoft.com/office/powerpoint/2010/main" val="8418336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Buffer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387178" y="1832166"/>
            <a:ext cx="986744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3) Zadefinovanie zápisu</a:t>
            </a: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Zadefinujeme zápis novej vrstvy (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buffra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). Uvedieme náš výstup, kódovanie utf-8, prevezmeme polia, typ geometrie definujeme ako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polygon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(</a:t>
            </a:r>
            <a:r>
              <a:rPr lang="sk-SK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QgsWkbTypes.Polygon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), prevezmeme koordinačný systém z pôvodnej vrstvy v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layer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tree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(</a:t>
            </a:r>
            <a:r>
              <a:rPr lang="sk-SK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vrstva.sourceCrs</a:t>
            </a:r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()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 a priradíme formát (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shapefile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).</a:t>
            </a: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zapis</a:t>
            </a:r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= </a:t>
            </a:r>
            <a:r>
              <a:rPr lang="sk-SK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QgsVectorFileWriter</a:t>
            </a:r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vystup</a:t>
            </a:r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"UTF-8"</a:t>
            </a:r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polia, </a:t>
            </a:r>
            <a:r>
              <a:rPr lang="sk-SK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QgsWkbTypes.Polygon</a:t>
            </a:r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</a:t>
            </a:r>
          </a:p>
          <a:p>
            <a:r>
              <a:rPr lang="sk-SK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vrstva.sourceCrs</a:t>
            </a:r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(),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"ESRI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shapefile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</a:t>
            </a:r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4 – Cyklus for a </a:t>
            </a:r>
            <a:r>
              <a:rPr lang="sk-SK" dirty="0" err="1"/>
              <a:t>while</a:t>
            </a:r>
            <a:r>
              <a:rPr lang="sk-SK" dirty="0"/>
              <a:t>, funkcia </a:t>
            </a:r>
            <a:r>
              <a:rPr lang="sk-SK" dirty="0" err="1"/>
              <a:t>range</a:t>
            </a:r>
            <a:r>
              <a:rPr lang="sk-SK" dirty="0"/>
              <a:t>, jednoduché matematické algoritmy a algoritmy s reťazcami</a:t>
            </a:r>
          </a:p>
        </p:txBody>
      </p:sp>
    </p:spTree>
    <p:extLst>
      <p:ext uri="{BB962C8B-B14F-4D97-AF65-F5344CB8AC3E}">
        <p14:creationId xmlns:p14="http://schemas.microsoft.com/office/powerpoint/2010/main" val="38838041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Buffer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387178" y="1832166"/>
            <a:ext cx="986744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4) Buffer</a:t>
            </a:r>
          </a:p>
          <a:p>
            <a:endParaRPr lang="sk-SK" sz="1600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Vytvoríme iteráciu, ktorá prejde všetkými prvkami/objektami (</a:t>
            </a:r>
            <a:r>
              <a:rPr lang="sk-SK" sz="16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features</a:t>
            </a:r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 vrstvy. Prevezmeme z vrstvy jej geometriu (tvar) ako </a:t>
            </a:r>
            <a:r>
              <a:rPr lang="sk-SK" sz="1600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feat.geometry</a:t>
            </a:r>
            <a:r>
              <a:rPr lang="sk-SK" sz="16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()</a:t>
            </a:r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. Zadefinujeme buffer – možnosť zadať viacero parametrov, potrebujeme najprv prevziať tvar objektu pre buffer (</a:t>
            </a:r>
            <a:r>
              <a:rPr lang="sk-SK" sz="1600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geom.buffer</a:t>
            </a:r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 a priradiť k nemu veľkosť </a:t>
            </a:r>
            <a:r>
              <a:rPr lang="sk-SK" sz="16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buffra</a:t>
            </a:r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(buď číslom alebo ako vstup zo začiatku) a počet bodov, ktorý bude tvoriť jeho okraj (skript môže padať – ak zbehne ale vygeneruje prázdnu vrstvu, tak zmeniť počet bodov, ideálne 5-50). Následne prevezmeme jednotlivé geometrie objektov (</a:t>
            </a:r>
            <a:r>
              <a:rPr lang="sk-SK" sz="16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features</a:t>
            </a:r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 a priradíme im buffer (</a:t>
            </a:r>
            <a:r>
              <a:rPr lang="sk-SK" sz="1600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feat.setGeometry</a:t>
            </a:r>
            <a:r>
              <a:rPr lang="sk-SK" sz="16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sz="1600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buff</a:t>
            </a:r>
            <a:r>
              <a:rPr lang="sk-SK" sz="16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). Objekt (feature) následne zapíšeme (</a:t>
            </a:r>
            <a:r>
              <a:rPr lang="sk-SK" sz="1600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zapis.addFeature</a:t>
            </a:r>
            <a:r>
              <a:rPr lang="sk-SK" sz="16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sz="1600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feat</a:t>
            </a:r>
            <a:r>
              <a:rPr lang="sk-SK" sz="16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). Nakoniec pridáme do </a:t>
            </a:r>
            <a:r>
              <a:rPr lang="sk-SK" sz="16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layer</a:t>
            </a:r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sz="16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tree</a:t>
            </a:r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.</a:t>
            </a:r>
            <a:endParaRPr lang="sk-SK" sz="1600" b="1" dirty="0">
              <a:solidFill>
                <a:srgbClr val="00B0F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sk-SK" sz="1600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sz="1600" b="1" dirty="0" err="1">
                <a:solidFill>
                  <a:srgbClr val="7030A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for</a:t>
            </a:r>
            <a:r>
              <a:rPr lang="sk-SK" sz="16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sz="1600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feat</a:t>
            </a:r>
            <a:r>
              <a:rPr lang="sk-SK" sz="16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sz="1600" b="1" dirty="0">
                <a:solidFill>
                  <a:srgbClr val="7030A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</a:t>
            </a:r>
            <a:r>
              <a:rPr lang="sk-SK" sz="16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sz="1600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feats</a:t>
            </a:r>
            <a:r>
              <a:rPr lang="sk-SK" sz="16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:</a:t>
            </a:r>
          </a:p>
          <a:p>
            <a:r>
              <a:rPr lang="sk-SK" sz="16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</a:t>
            </a:r>
            <a:r>
              <a:rPr lang="sk-SK" sz="1600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geom</a:t>
            </a:r>
            <a:r>
              <a:rPr lang="sk-SK" sz="16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= </a:t>
            </a:r>
            <a:r>
              <a:rPr lang="sk-SK" sz="1600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feat.geometry</a:t>
            </a:r>
            <a:r>
              <a:rPr lang="sk-SK" sz="16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()</a:t>
            </a:r>
          </a:p>
          <a:p>
            <a:r>
              <a:rPr lang="sk-SK" sz="16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</a:t>
            </a:r>
            <a:r>
              <a:rPr lang="sk-SK" sz="1600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buff</a:t>
            </a:r>
            <a:r>
              <a:rPr lang="sk-SK" sz="16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= </a:t>
            </a:r>
            <a:r>
              <a:rPr lang="sk-SK" sz="1600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geom.buffer</a:t>
            </a:r>
            <a:r>
              <a:rPr lang="sk-SK" sz="16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sz="1600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velkost_buffra</a:t>
            </a:r>
            <a:r>
              <a:rPr lang="sk-SK" sz="16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</a:t>
            </a:r>
            <a:r>
              <a:rPr lang="sk-SK" sz="1600" b="1" dirty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5</a:t>
            </a:r>
            <a:r>
              <a:rPr lang="sk-SK" sz="16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r>
              <a:rPr lang="sk-SK" sz="16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</a:t>
            </a:r>
            <a:r>
              <a:rPr lang="sk-SK" sz="1600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feat.setGeometry</a:t>
            </a:r>
            <a:r>
              <a:rPr lang="sk-SK" sz="16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sz="1600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buff</a:t>
            </a:r>
            <a:r>
              <a:rPr lang="sk-SK" sz="16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r>
              <a:rPr lang="sk-SK" sz="16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</a:t>
            </a:r>
            <a:r>
              <a:rPr lang="sk-SK" sz="1600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zapis.addFeature</a:t>
            </a:r>
            <a:r>
              <a:rPr lang="sk-SK" sz="16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sz="1600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feat</a:t>
            </a:r>
            <a:r>
              <a:rPr lang="sk-SK" sz="16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endParaRPr lang="sk-SK" sz="1600" b="1" dirty="0">
              <a:solidFill>
                <a:srgbClr val="00B0F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sz="1600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iface.addVectorLayer</a:t>
            </a:r>
            <a:r>
              <a:rPr lang="sk-SK" sz="16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sz="1600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vystup</a:t>
            </a:r>
            <a:r>
              <a:rPr lang="sk-SK" sz="16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"", "</a:t>
            </a:r>
            <a:r>
              <a:rPr lang="sk-SK" sz="1600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ogr</a:t>
            </a:r>
            <a:r>
              <a:rPr lang="sk-SK" sz="16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")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4 – Cyklus for a </a:t>
            </a:r>
            <a:r>
              <a:rPr lang="sk-SK" dirty="0" err="1"/>
              <a:t>while</a:t>
            </a:r>
            <a:r>
              <a:rPr lang="sk-SK" dirty="0"/>
              <a:t>, funkcia </a:t>
            </a:r>
            <a:r>
              <a:rPr lang="sk-SK" dirty="0" err="1"/>
              <a:t>range</a:t>
            </a:r>
            <a:r>
              <a:rPr lang="sk-SK" dirty="0"/>
              <a:t>, jednoduché matematické algoritmy a algoritmy s reťazcami</a:t>
            </a:r>
          </a:p>
        </p:txBody>
      </p:sp>
    </p:spTree>
    <p:extLst>
      <p:ext uri="{BB962C8B-B14F-4D97-AF65-F5344CB8AC3E}">
        <p14:creationId xmlns:p14="http://schemas.microsoft.com/office/powerpoint/2010/main" val="1876623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Náplň cvičenia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387178" y="1832166"/>
            <a:ext cx="98674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Vytvorenie jednoduchých skriptov pre základné operácie s priestorovými údajmi v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pyqgis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Selekcia časti vektorovej vrstvy a jej export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Clip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vektorovej vrstvy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Buffer vektorovej vrstvy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4 – Cyklus for a </a:t>
            </a:r>
            <a:r>
              <a:rPr lang="sk-SK" dirty="0" err="1"/>
              <a:t>while</a:t>
            </a:r>
            <a:r>
              <a:rPr lang="sk-SK" dirty="0"/>
              <a:t>, funkcia </a:t>
            </a:r>
            <a:r>
              <a:rPr lang="sk-SK" dirty="0" err="1"/>
              <a:t>range</a:t>
            </a:r>
            <a:r>
              <a:rPr lang="sk-SK" dirty="0"/>
              <a:t>, jednoduché matematické algoritmy a algoritmy s reťazcami</a:t>
            </a:r>
          </a:p>
        </p:txBody>
      </p:sp>
      <p:pic>
        <p:nvPicPr>
          <p:cNvPr id="2" name="Picture 4" descr="Cat Coding GIF - Cat Coding - Discover &amp; Share GIFs">
            <a:extLst>
              <a:ext uri="{FF2B5EF4-FFF2-40B4-BE49-F238E27FC236}">
                <a16:creationId xmlns:a16="http://schemas.microsoft.com/office/drawing/2014/main" id="{717958E1-75BC-739F-E18F-EBA02E300A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5754" y="3868406"/>
            <a:ext cx="20955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34429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Buffer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387178" y="1832166"/>
            <a:ext cx="7420391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vstup = </a:t>
            </a:r>
            <a:r>
              <a:rPr lang="sk-SK" sz="1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</a:t>
            </a:r>
            <a:r>
              <a:rPr lang="sk-SK" sz="14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vodne_toky_sjtsk</a:t>
            </a:r>
            <a:r>
              <a:rPr lang="sk-SK" sz="1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</a:t>
            </a:r>
          </a:p>
          <a:p>
            <a:r>
              <a:rPr lang="sk-SK" sz="1400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vystup</a:t>
            </a:r>
            <a:r>
              <a:rPr lang="sk-SK" sz="14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= </a:t>
            </a:r>
            <a:r>
              <a:rPr lang="sk-SK" sz="1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"D:/PHD/výučba/Python/cvičenia/vrstvy_python/toky_buffer.shp"</a:t>
            </a:r>
          </a:p>
          <a:p>
            <a:r>
              <a:rPr lang="sk-SK" sz="1400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velkost_buffra</a:t>
            </a:r>
            <a:r>
              <a:rPr lang="sk-SK" sz="14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= </a:t>
            </a:r>
            <a:r>
              <a:rPr lang="sk-SK" sz="1400" b="1" dirty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500</a:t>
            </a:r>
          </a:p>
          <a:p>
            <a:endParaRPr lang="sk-SK" sz="1400" b="1" dirty="0">
              <a:solidFill>
                <a:srgbClr val="FF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sz="14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vrstvy = </a:t>
            </a:r>
            <a:r>
              <a:rPr lang="sk-SK" sz="1400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QgsProject.instance</a:t>
            </a:r>
            <a:r>
              <a:rPr lang="sk-SK" sz="14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().</a:t>
            </a:r>
            <a:r>
              <a:rPr lang="sk-SK" sz="1400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mapLayersByName</a:t>
            </a:r>
            <a:r>
              <a:rPr lang="sk-SK" sz="14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(vstup)</a:t>
            </a:r>
          </a:p>
          <a:p>
            <a:r>
              <a:rPr lang="sk-SK" sz="14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vrstva = vrstvy[</a:t>
            </a:r>
            <a:r>
              <a:rPr lang="sk-SK" sz="1400" b="1" dirty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0</a:t>
            </a:r>
            <a:r>
              <a:rPr lang="sk-SK" sz="14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]</a:t>
            </a:r>
          </a:p>
          <a:p>
            <a:r>
              <a:rPr lang="sk-SK" sz="14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polia = </a:t>
            </a:r>
            <a:r>
              <a:rPr lang="sk-SK" sz="1400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vrstva.fields</a:t>
            </a:r>
            <a:r>
              <a:rPr lang="sk-SK" sz="14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()</a:t>
            </a:r>
          </a:p>
          <a:p>
            <a:r>
              <a:rPr lang="sk-SK" sz="1400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feats</a:t>
            </a:r>
            <a:r>
              <a:rPr lang="sk-SK" sz="14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= </a:t>
            </a:r>
            <a:r>
              <a:rPr lang="sk-SK" sz="1400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vrstva.getFeatures</a:t>
            </a:r>
            <a:r>
              <a:rPr lang="sk-SK" sz="14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()</a:t>
            </a:r>
          </a:p>
          <a:p>
            <a:endParaRPr lang="sk-SK" sz="1400" b="1" dirty="0">
              <a:solidFill>
                <a:srgbClr val="FF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sz="1400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zapis</a:t>
            </a:r>
            <a:r>
              <a:rPr lang="sk-SK" sz="14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= </a:t>
            </a:r>
            <a:r>
              <a:rPr lang="sk-SK" sz="1400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QgsVectorFileWriter</a:t>
            </a:r>
            <a:r>
              <a:rPr lang="sk-SK" sz="14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sz="1400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vystup</a:t>
            </a:r>
            <a:r>
              <a:rPr lang="sk-SK" sz="14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</a:t>
            </a:r>
            <a:r>
              <a:rPr lang="sk-SK" sz="1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"UTF-8"</a:t>
            </a:r>
            <a:r>
              <a:rPr lang="sk-SK" sz="14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polia, </a:t>
            </a:r>
            <a:r>
              <a:rPr lang="sk-SK" sz="1400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QgsWkbTypes.Polygon</a:t>
            </a:r>
            <a:r>
              <a:rPr lang="sk-SK" sz="14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</a:t>
            </a:r>
          </a:p>
          <a:p>
            <a:r>
              <a:rPr lang="sk-SK" sz="1400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vrstva.sourceCrs</a:t>
            </a:r>
            <a:r>
              <a:rPr lang="sk-SK" sz="14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(), </a:t>
            </a:r>
            <a:r>
              <a:rPr lang="sk-SK" sz="1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"ESRI </a:t>
            </a:r>
            <a:r>
              <a:rPr lang="sk-SK" sz="14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shapefile</a:t>
            </a:r>
            <a:r>
              <a:rPr lang="sk-SK" sz="1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</a:t>
            </a:r>
            <a:r>
              <a:rPr lang="sk-SK" sz="14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endParaRPr lang="sk-SK" sz="1400" b="1" dirty="0">
              <a:solidFill>
                <a:srgbClr val="00B0F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sz="1400" b="1" dirty="0" err="1">
                <a:solidFill>
                  <a:srgbClr val="7030A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for</a:t>
            </a:r>
            <a:r>
              <a:rPr lang="sk-SK" sz="14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sz="1400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feat</a:t>
            </a:r>
            <a:r>
              <a:rPr lang="sk-SK" sz="14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sz="1400" b="1" dirty="0">
                <a:solidFill>
                  <a:srgbClr val="7030A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</a:t>
            </a:r>
            <a:r>
              <a:rPr lang="sk-SK" sz="14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sz="1400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feats</a:t>
            </a:r>
            <a:r>
              <a:rPr lang="sk-SK" sz="14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:</a:t>
            </a:r>
          </a:p>
          <a:p>
            <a:r>
              <a:rPr lang="sk-SK" sz="14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</a:t>
            </a:r>
            <a:r>
              <a:rPr lang="sk-SK" sz="1400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geom</a:t>
            </a:r>
            <a:r>
              <a:rPr lang="sk-SK" sz="14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= </a:t>
            </a:r>
            <a:r>
              <a:rPr lang="sk-SK" sz="1400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feat.geometry</a:t>
            </a:r>
            <a:r>
              <a:rPr lang="sk-SK" sz="14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()</a:t>
            </a:r>
          </a:p>
          <a:p>
            <a:r>
              <a:rPr lang="sk-SK" sz="14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</a:t>
            </a:r>
            <a:r>
              <a:rPr lang="sk-SK" sz="1400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buff</a:t>
            </a:r>
            <a:r>
              <a:rPr lang="sk-SK" sz="14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= </a:t>
            </a:r>
            <a:r>
              <a:rPr lang="sk-SK" sz="1400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geom.buffer</a:t>
            </a:r>
            <a:r>
              <a:rPr lang="sk-SK" sz="14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sz="1400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velkost_buffra</a:t>
            </a:r>
            <a:r>
              <a:rPr lang="sk-SK" sz="14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</a:t>
            </a:r>
            <a:r>
              <a:rPr lang="sk-SK" sz="1400" b="1" dirty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5</a:t>
            </a:r>
            <a:r>
              <a:rPr lang="sk-SK" sz="14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r>
              <a:rPr lang="sk-SK" sz="14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</a:t>
            </a:r>
            <a:r>
              <a:rPr lang="sk-SK" sz="1400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feat.setGeometry</a:t>
            </a:r>
            <a:r>
              <a:rPr lang="sk-SK" sz="14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sz="1400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buff</a:t>
            </a:r>
            <a:r>
              <a:rPr lang="sk-SK" sz="14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r>
              <a:rPr lang="sk-SK" sz="14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</a:t>
            </a:r>
            <a:r>
              <a:rPr lang="sk-SK" sz="1400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zapis.addFeature</a:t>
            </a:r>
            <a:r>
              <a:rPr lang="sk-SK" sz="14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sz="1400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feat</a:t>
            </a:r>
            <a:r>
              <a:rPr lang="sk-SK" sz="1400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endParaRPr lang="sk-SK" sz="1400" b="1" dirty="0">
              <a:solidFill>
                <a:srgbClr val="00B0F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sz="1400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iface.addVectorLayer</a:t>
            </a:r>
            <a:r>
              <a:rPr lang="sk-SK" sz="1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sz="1400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vystup</a:t>
            </a:r>
            <a:r>
              <a:rPr lang="sk-SK" sz="1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"", "</a:t>
            </a:r>
            <a:r>
              <a:rPr lang="sk-SK" sz="14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ogr</a:t>
            </a:r>
            <a:r>
              <a:rPr lang="sk-SK" sz="1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")</a:t>
            </a:r>
          </a:p>
          <a:p>
            <a:endParaRPr lang="sk-SK" sz="1400" b="1" dirty="0">
              <a:solidFill>
                <a:srgbClr val="00B0F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sk-SK" sz="1400" b="1" dirty="0">
              <a:solidFill>
                <a:srgbClr val="FF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sk-SK" sz="1400" b="1" dirty="0">
              <a:solidFill>
                <a:srgbClr val="00B0F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sk-SK" sz="1400" b="1" dirty="0">
              <a:solidFill>
                <a:srgbClr val="00B0F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4 – Cyklus for a </a:t>
            </a:r>
            <a:r>
              <a:rPr lang="sk-SK" dirty="0" err="1"/>
              <a:t>while</a:t>
            </a:r>
            <a:r>
              <a:rPr lang="sk-SK" dirty="0"/>
              <a:t>, funkcia </a:t>
            </a:r>
            <a:r>
              <a:rPr lang="sk-SK" dirty="0" err="1"/>
              <a:t>range</a:t>
            </a:r>
            <a:r>
              <a:rPr lang="sk-SK" dirty="0"/>
              <a:t>, jednoduché matematické algoritmy a algoritmy s reťazcami</a:t>
            </a:r>
          </a:p>
        </p:txBody>
      </p:sp>
    </p:spTree>
    <p:extLst>
      <p:ext uri="{BB962C8B-B14F-4D97-AF65-F5344CB8AC3E}">
        <p14:creationId xmlns:p14="http://schemas.microsoft.com/office/powerpoint/2010/main" val="7046559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Zdroje na precvičenie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387178" y="1832166"/>
            <a:ext cx="9867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  <a:hlinkClick r:id="rId3"/>
              </a:rPr>
              <a:t>https://www.youtube.com/@opensourceoptions/videos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  <a:hlinkClick r:id="rId4"/>
              </a:rPr>
              <a:t>https://opensourceoptions.com/qgis-python-tutorial-pyqgis-tutorial/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  <a:hlinkClick r:id="rId5"/>
              </a:rPr>
              <a:t>https://qgis.org/pyqgis/master/index.html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4 – Cyklus for a </a:t>
            </a:r>
            <a:r>
              <a:rPr lang="sk-SK" dirty="0" err="1"/>
              <a:t>while</a:t>
            </a:r>
            <a:r>
              <a:rPr lang="sk-SK" dirty="0"/>
              <a:t>, funkcia </a:t>
            </a:r>
            <a:r>
              <a:rPr lang="sk-SK" dirty="0" err="1"/>
              <a:t>range</a:t>
            </a:r>
            <a:r>
              <a:rPr lang="sk-SK" dirty="0"/>
              <a:t>, jednoduché matematické algoritmy a algoritmy s reťazcami</a:t>
            </a:r>
          </a:p>
        </p:txBody>
      </p:sp>
    </p:spTree>
    <p:extLst>
      <p:ext uri="{BB962C8B-B14F-4D97-AF65-F5344CB8AC3E}">
        <p14:creationId xmlns:p14="http://schemas.microsoft.com/office/powerpoint/2010/main" val="20669874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lokTextu 7"/>
          <p:cNvSpPr txBox="1"/>
          <p:nvPr/>
        </p:nvSpPr>
        <p:spPr>
          <a:xfrm>
            <a:off x="4170414" y="5323951"/>
            <a:ext cx="3851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Mgr. Tomáš Fedor</a:t>
            </a:r>
          </a:p>
          <a:p>
            <a:pPr algn="ctr"/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tomas.fedor</a:t>
            </a:r>
            <a:r>
              <a:rPr 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@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student.upjs.sk</a:t>
            </a:r>
          </a:p>
        </p:txBody>
      </p:sp>
      <p:sp>
        <p:nvSpPr>
          <p:cNvPr id="5" name="Obdĺžnik 4"/>
          <p:cNvSpPr/>
          <p:nvPr/>
        </p:nvSpPr>
        <p:spPr>
          <a:xfrm>
            <a:off x="0" y="3657602"/>
            <a:ext cx="12191999" cy="889686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1101424" y="2429505"/>
            <a:ext cx="9989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Pyqgis</a:t>
            </a:r>
            <a:r>
              <a:rPr lang="sk-SK" sz="28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skriptovanie v QGIS, editácia a štruktúra skriptu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3676481" y="3795150"/>
            <a:ext cx="9630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Ďakujem za pozornosť </a:t>
            </a:r>
            <a:r>
              <a:rPr lang="sk-SK" sz="32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</a:t>
            </a:r>
            <a:endParaRPr lang="sk-SK" sz="32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525228" y="638182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</p:spTree>
    <p:extLst>
      <p:ext uri="{BB962C8B-B14F-4D97-AF65-F5344CB8AC3E}">
        <p14:creationId xmlns:p14="http://schemas.microsoft.com/office/powerpoint/2010/main" val="2072994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Selekcia časti vektorovej vrstvy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387178" y="1832166"/>
            <a:ext cx="9867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Vyselektujte jeden z krajov z vrstvy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kraje_sjtsk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pomocou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pyqgis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skriptu.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4 – Cyklus for a </a:t>
            </a:r>
            <a:r>
              <a:rPr lang="sk-SK" dirty="0" err="1"/>
              <a:t>while</a:t>
            </a:r>
            <a:r>
              <a:rPr lang="sk-SK" dirty="0"/>
              <a:t>, funkcia </a:t>
            </a:r>
            <a:r>
              <a:rPr lang="sk-SK" dirty="0" err="1"/>
              <a:t>range</a:t>
            </a:r>
            <a:r>
              <a:rPr lang="sk-SK" dirty="0"/>
              <a:t>, jednoduché matematické algoritmy a algoritmy s reťazcami</a:t>
            </a:r>
          </a:p>
        </p:txBody>
      </p:sp>
    </p:spTree>
    <p:extLst>
      <p:ext uri="{BB962C8B-B14F-4D97-AF65-F5344CB8AC3E}">
        <p14:creationId xmlns:p14="http://schemas.microsoft.com/office/powerpoint/2010/main" val="1123928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Selekcia časti vektorovej vrstvy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387178" y="1832166"/>
            <a:ext cx="9867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Selekcia vrstvy</a:t>
            </a:r>
          </a:p>
          <a:p>
            <a:pPr marL="342900" indent="-342900">
              <a:buAutoNum type="arabicParenR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Exportovanie selekcie vrstvy</a:t>
            </a:r>
          </a:p>
          <a:p>
            <a:pPr marL="342900" indent="-342900">
              <a:buAutoNum type="arabicParenR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Pridanie vrstvy do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layer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tree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4 – Cyklus for a </a:t>
            </a:r>
            <a:r>
              <a:rPr lang="sk-SK" dirty="0" err="1"/>
              <a:t>while</a:t>
            </a:r>
            <a:r>
              <a:rPr lang="sk-SK" dirty="0"/>
              <a:t>, funkcia </a:t>
            </a:r>
            <a:r>
              <a:rPr lang="sk-SK" dirty="0" err="1"/>
              <a:t>range</a:t>
            </a:r>
            <a:r>
              <a:rPr lang="sk-SK" dirty="0"/>
              <a:t>, jednoduché matematické algoritmy a algoritmy s reťazcami</a:t>
            </a:r>
          </a:p>
        </p:txBody>
      </p:sp>
    </p:spTree>
    <p:extLst>
      <p:ext uri="{BB962C8B-B14F-4D97-AF65-F5344CB8AC3E}">
        <p14:creationId xmlns:p14="http://schemas.microsoft.com/office/powerpoint/2010/main" val="2877222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Selekcia časti vektorovej vrstvy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387178" y="1832166"/>
            <a:ext cx="986744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1) Selekcia vrstvy</a:t>
            </a: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Vrstvu si pridáme do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layer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tree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v QGIS. Vyberieme, s ktorou vrstvou budeme pracovať. Vrstvy – volanie vrstiev v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layer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tree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. </a:t>
            </a:r>
            <a:r>
              <a:rPr lang="sk-SK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QgsProject.instance</a:t>
            </a:r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().</a:t>
            </a:r>
            <a:r>
              <a:rPr lang="sk-SK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mapLayersByName</a:t>
            </a:r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– selekcia vrstvy v projekte na základe mena. Vypíše nám všetky vrstvy s daným menom (ako zoznam). </a:t>
            </a:r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vrstva = vrstvy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0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] zadefinuje, že sa má vybrať prvá vrstva zo zoznamu (jediná možnosť). </a:t>
            </a:r>
            <a:r>
              <a:rPr lang="sk-SK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layer.selectByExpression</a:t>
            </a:r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nám umožní vybrať konkrétnu časť vrstvy / atribút. Je potrebné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odlišiť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jednotlivé časti – </a:t>
            </a:r>
            <a:r>
              <a:rPr lang="sk-SK" b="1" dirty="0">
                <a:solidFill>
                  <a:srgbClr val="FC3C2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samotnú </a:t>
            </a:r>
            <a:r>
              <a:rPr lang="sk-SK" b="1" dirty="0" err="1">
                <a:solidFill>
                  <a:srgbClr val="FC3C2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expression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</a:t>
            </a:r>
            <a:r>
              <a:rPr lang="sk-SK" b="1" dirty="0">
                <a:solidFill>
                  <a:srgbClr val="FFC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atribútový stĺpec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a </a:t>
            </a:r>
            <a:r>
              <a:rPr lang="sk-SK" b="1" dirty="0">
                <a:solidFill>
                  <a:srgbClr val="33CC3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hodnotu v ňom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(ak ide o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string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napr. s diakritikou): </a:t>
            </a:r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b="1" dirty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'</a:t>
            </a:r>
            <a:r>
              <a:rPr lang="sk-SK" b="1" dirty="0">
                <a:solidFill>
                  <a:srgbClr val="FFC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NM2</a:t>
            </a:r>
            <a:r>
              <a:rPr lang="sk-SK" b="1" dirty="0">
                <a:solidFill>
                  <a:srgbClr val="FFC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=</a:t>
            </a:r>
            <a:r>
              <a:rPr lang="sk-SK" b="1" dirty="0">
                <a:solidFill>
                  <a:srgbClr val="33CC3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\'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Košický</a:t>
            </a:r>
            <a:r>
              <a:rPr lang="sk-SK" b="1" dirty="0">
                <a:solidFill>
                  <a:srgbClr val="33CC3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\‚</a:t>
            </a:r>
            <a:r>
              <a:rPr lang="sk-SK" b="1" dirty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‘</a:t>
            </a:r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>
                <a:solidFill>
                  <a:srgbClr val="0B264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Alt+039</a:t>
            </a: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vrstvy = </a:t>
            </a:r>
            <a:r>
              <a:rPr lang="sk-SK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QgsProject.instance</a:t>
            </a:r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().</a:t>
            </a:r>
            <a:r>
              <a:rPr lang="sk-SK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mapLayersByName</a:t>
            </a:r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'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kraje_sjtsk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‘</a:t>
            </a:r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vrstva = vrstvy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0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]</a:t>
            </a:r>
          </a:p>
          <a:p>
            <a:r>
              <a:rPr lang="sk-SK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vrstva.selectByExpression</a:t>
            </a:r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'"NM2"=\'Košický\' '</a:t>
            </a:r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Túto časť skriptu si už vieme spustiť a otestovať.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4 – Cyklus for a </a:t>
            </a:r>
            <a:r>
              <a:rPr lang="sk-SK" dirty="0" err="1"/>
              <a:t>while</a:t>
            </a:r>
            <a:r>
              <a:rPr lang="sk-SK" dirty="0"/>
              <a:t>, funkcia </a:t>
            </a:r>
            <a:r>
              <a:rPr lang="sk-SK" dirty="0" err="1"/>
              <a:t>range</a:t>
            </a:r>
            <a:r>
              <a:rPr lang="sk-SK" dirty="0"/>
              <a:t>, jednoduché matematické algoritmy a algoritmy s reťazcami</a:t>
            </a:r>
          </a:p>
        </p:txBody>
      </p:sp>
    </p:spTree>
    <p:extLst>
      <p:ext uri="{BB962C8B-B14F-4D97-AF65-F5344CB8AC3E}">
        <p14:creationId xmlns:p14="http://schemas.microsoft.com/office/powerpoint/2010/main" val="3054570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Selekcia časti vektorovej vrstvy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387178" y="1832166"/>
            <a:ext cx="98674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2) Exportovanie selekcie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vrsty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Zadefinujeme lokalitu uloženia vrstvy (kraj) a jej názov. Vykonáme zápis vektorovej vrstvy (</a:t>
            </a:r>
            <a:r>
              <a:rPr lang="sk-SK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QgsVectorFileWriter.writeAsVectorFormat</a:t>
            </a:r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a zadefinujeme jej parametre (vstup, výstup, kódovanie, formát, exportovať len selekciu)</a:t>
            </a: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kraj =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"D:/PHD/výučba/Python/cvičenia/vrstvy_python/ke_kraj_sjtsk.shp"</a:t>
            </a:r>
          </a:p>
          <a:p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zápis = </a:t>
            </a:r>
            <a:r>
              <a:rPr lang="sk-SK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QgsVectorFileWriter.writeAsVectorFormat</a:t>
            </a:r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(vrstva, kraj,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"utf-8"</a:t>
            </a:r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</a:t>
            </a:r>
          </a:p>
          <a:p>
            <a:r>
              <a:rPr lang="sk-SK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driverName</a:t>
            </a:r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=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"ESRI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shapefile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</a:t>
            </a:r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onlySelected</a:t>
            </a:r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=</a:t>
            </a:r>
            <a:r>
              <a:rPr lang="sk-SK" b="1" dirty="0" err="1">
                <a:solidFill>
                  <a:srgbClr val="7030A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True</a:t>
            </a:r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4 – Cyklus for a </a:t>
            </a:r>
            <a:r>
              <a:rPr lang="sk-SK" dirty="0" err="1"/>
              <a:t>while</a:t>
            </a:r>
            <a:r>
              <a:rPr lang="sk-SK" dirty="0"/>
              <a:t>, funkcia </a:t>
            </a:r>
            <a:r>
              <a:rPr lang="sk-SK" dirty="0" err="1"/>
              <a:t>range</a:t>
            </a:r>
            <a:r>
              <a:rPr lang="sk-SK" dirty="0"/>
              <a:t>, jednoduché matematické algoritmy a algoritmy s reťazcami</a:t>
            </a:r>
          </a:p>
        </p:txBody>
      </p:sp>
    </p:spTree>
    <p:extLst>
      <p:ext uri="{BB962C8B-B14F-4D97-AF65-F5344CB8AC3E}">
        <p14:creationId xmlns:p14="http://schemas.microsoft.com/office/powerpoint/2010/main" val="290228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Selekcia časti vektorovej vrstvy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387178" y="1832166"/>
            <a:ext cx="98674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3) Pridanie vrstvy do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layer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tree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Vrstvu následne vieme pridať aj do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layer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tree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v QGIS.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iface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(interface)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addVectorLayer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– pridanie vektorovej vrstvy.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Vystup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– výstup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clipu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"" – názov vrstvy v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layer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tree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(prázdne – rovnaký ako output), "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ogr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“ –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driver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pre náš zdroj údajov, dátová knižnica pre vektorové dáta (ekvivalent GDAL)</a:t>
            </a: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iface.addVectorLayer</a:t>
            </a:r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(kraj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""</a:t>
            </a:r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"OGR"</a:t>
            </a:r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4 – Cyklus for a </a:t>
            </a:r>
            <a:r>
              <a:rPr lang="sk-SK" dirty="0" err="1"/>
              <a:t>while</a:t>
            </a:r>
            <a:r>
              <a:rPr lang="sk-SK" dirty="0"/>
              <a:t>, funkcia </a:t>
            </a:r>
            <a:r>
              <a:rPr lang="sk-SK" dirty="0" err="1"/>
              <a:t>range</a:t>
            </a:r>
            <a:r>
              <a:rPr lang="sk-SK" dirty="0"/>
              <a:t>, jednoduché matematické algoritmy a algoritmy s reťazcami</a:t>
            </a:r>
          </a:p>
        </p:txBody>
      </p:sp>
    </p:spTree>
    <p:extLst>
      <p:ext uri="{BB962C8B-B14F-4D97-AF65-F5344CB8AC3E}">
        <p14:creationId xmlns:p14="http://schemas.microsoft.com/office/powerpoint/2010/main" val="4191353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Selekcia časti vektorovej vrstvy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387178" y="1832166"/>
            <a:ext cx="986744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vrstvy = </a:t>
            </a:r>
            <a:r>
              <a:rPr lang="sk-SK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QgsProject.instance</a:t>
            </a:r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().</a:t>
            </a:r>
            <a:r>
              <a:rPr lang="sk-SK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mapLayersByName</a:t>
            </a:r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'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kraje_sjtsk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‘</a:t>
            </a:r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vrstva = vrstvy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0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]</a:t>
            </a:r>
          </a:p>
          <a:p>
            <a:r>
              <a:rPr lang="sk-SK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layer.selectByExpression</a:t>
            </a:r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'"NM2"=\'Košický\' '</a:t>
            </a:r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endParaRPr lang="sk-SK" b="1" dirty="0">
              <a:solidFill>
                <a:srgbClr val="00B0F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kraj =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"D:/PHD/výučba/Python/cvičenia/vrstvy_python/ke_kraj_sjtsk.shp"</a:t>
            </a:r>
          </a:p>
          <a:p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zápis = </a:t>
            </a:r>
            <a:r>
              <a:rPr lang="sk-SK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QgsVectorFileWriter.writeAsVectorFormat</a:t>
            </a:r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(vrstva, kraj,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"utf-8"</a:t>
            </a:r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</a:t>
            </a:r>
          </a:p>
          <a:p>
            <a:r>
              <a:rPr lang="sk-SK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driverName</a:t>
            </a:r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=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"ESRI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shapefile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</a:t>
            </a:r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onlySelected</a:t>
            </a:r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=</a:t>
            </a:r>
            <a:r>
              <a:rPr lang="sk-SK" b="1" dirty="0" err="1">
                <a:solidFill>
                  <a:srgbClr val="7030A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True</a:t>
            </a:r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 err="1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iface.addVectorLayer</a:t>
            </a:r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(kraj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""</a:t>
            </a:r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"OGR"</a:t>
            </a:r>
            <a:r>
              <a:rPr lang="sk-SK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4 – Cyklus for a </a:t>
            </a:r>
            <a:r>
              <a:rPr lang="sk-SK" dirty="0" err="1"/>
              <a:t>while</a:t>
            </a:r>
            <a:r>
              <a:rPr lang="sk-SK" dirty="0"/>
              <a:t>, funkcia </a:t>
            </a:r>
            <a:r>
              <a:rPr lang="sk-SK" dirty="0" err="1"/>
              <a:t>range</a:t>
            </a:r>
            <a:r>
              <a:rPr lang="sk-SK" dirty="0"/>
              <a:t>, jednoduché matematické algoritmy a algoritmy s reťazcami</a:t>
            </a:r>
          </a:p>
        </p:txBody>
      </p:sp>
    </p:spTree>
    <p:extLst>
      <p:ext uri="{BB962C8B-B14F-4D97-AF65-F5344CB8AC3E}">
        <p14:creationId xmlns:p14="http://schemas.microsoft.com/office/powerpoint/2010/main" val="4218596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Clip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387178" y="1832166"/>
            <a:ext cx="9867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Vytvorte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script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ktorý Vám umožní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oklipovať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2 vektorové vrstvy.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4 – Cyklus for a </a:t>
            </a:r>
            <a:r>
              <a:rPr lang="sk-SK" dirty="0" err="1"/>
              <a:t>while</a:t>
            </a:r>
            <a:r>
              <a:rPr lang="sk-SK" dirty="0"/>
              <a:t>, funkcia </a:t>
            </a:r>
            <a:r>
              <a:rPr lang="sk-SK" dirty="0" err="1"/>
              <a:t>range</a:t>
            </a:r>
            <a:r>
              <a:rPr lang="sk-SK" dirty="0"/>
              <a:t>, jednoduché matematické algoritmy a algoritmy s reťazcami</a:t>
            </a:r>
          </a:p>
        </p:txBody>
      </p:sp>
    </p:spTree>
    <p:extLst>
      <p:ext uri="{BB962C8B-B14F-4D97-AF65-F5344CB8AC3E}">
        <p14:creationId xmlns:p14="http://schemas.microsoft.com/office/powerpoint/2010/main" val="3429058445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53DE401341B71438F88AD2C251328FA" ma:contentTypeVersion="2" ma:contentTypeDescription="Umožňuje vytvoriť nový dokument." ma:contentTypeScope="" ma:versionID="8e7075003c76424098716e5b04508a5f">
  <xsd:schema xmlns:xsd="http://www.w3.org/2001/XMLSchema" xmlns:xs="http://www.w3.org/2001/XMLSchema" xmlns:p="http://schemas.microsoft.com/office/2006/metadata/properties" xmlns:ns2="e03dc21f-a94a-4484-a612-8cfbee40929e" targetNamespace="http://schemas.microsoft.com/office/2006/metadata/properties" ma:root="true" ma:fieldsID="5d201ee8badd09835b0341f86ea4fa8e" ns2:_="">
    <xsd:import namespace="e03dc21f-a94a-4484-a612-8cfbee4092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3dc21f-a94a-4484-a612-8cfbee4092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2E2E64-0148-4035-A6DD-A3B02FB8C96F}">
  <ds:schemaRefs>
    <ds:schemaRef ds:uri="e03dc21f-a94a-4484-a612-8cfbee40929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E663002-5238-486F-A6C8-936306234B3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339B72C-B86D-4EC6-AE56-909FC0CCA7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2551</TotalTime>
  <Words>1942</Words>
  <Application>Microsoft Office PowerPoint</Application>
  <PresentationFormat>Širokouhlá</PresentationFormat>
  <Paragraphs>193</Paragraphs>
  <Slides>22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Segoe UI Light</vt:lpstr>
      <vt:lpstr>Motív balíka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Administrator</dc:creator>
  <cp:lastModifiedBy>Tomáš Fedor</cp:lastModifiedBy>
  <cp:revision>55</cp:revision>
  <dcterms:created xsi:type="dcterms:W3CDTF">2017-09-04T08:42:26Z</dcterms:created>
  <dcterms:modified xsi:type="dcterms:W3CDTF">2023-11-22T13:31:08Z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0x010100053DE401341B71438F88AD2C251328FA</vt:lpwstr>
  </property>
</Properties>
</file>