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325" r:id="rId6"/>
    <p:sldId id="313" r:id="rId7"/>
    <p:sldId id="314" r:id="rId8"/>
    <p:sldId id="315" r:id="rId9"/>
    <p:sldId id="316" r:id="rId10"/>
    <p:sldId id="317" r:id="rId11"/>
    <p:sldId id="318" r:id="rId12"/>
    <p:sldId id="321" r:id="rId13"/>
    <p:sldId id="322" r:id="rId14"/>
    <p:sldId id="323" r:id="rId15"/>
    <p:sldId id="331" r:id="rId16"/>
    <p:sldId id="332" r:id="rId17"/>
    <p:sldId id="333" r:id="rId18"/>
    <p:sldId id="326" r:id="rId19"/>
    <p:sldId id="327" r:id="rId20"/>
    <p:sldId id="329" r:id="rId21"/>
    <p:sldId id="334" r:id="rId22"/>
    <p:sldId id="335" r:id="rId23"/>
    <p:sldId id="336" r:id="rId24"/>
    <p:sldId id="270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C3C22"/>
    <a:srgbClr val="0B2643"/>
    <a:srgbClr val="F48024"/>
    <a:srgbClr val="78B601"/>
    <a:srgbClr val="FCDC47"/>
    <a:srgbClr val="3771A1"/>
    <a:srgbClr val="0F3258"/>
    <a:srgbClr val="213F57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15. 11. 2023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15. 11. 2023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15. 11. 2023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15. 11. 2023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15. 11. 2023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15. 11. 2023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15. 11. 2023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15. 11. 2023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qgis.org/pyqgis/master/index.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docs.qgis.org/3.10/en/docs/pyqgis_developer_cookbook/intro.html#scripting-in-the-python-console" TargetMode="External"/><Relationship Id="rId4" Type="http://schemas.openxmlformats.org/officeDocument/2006/relationships/hyperlink" Target="https://docs.qgis.org/3.10/en/docs/pyqgis_developer_cookboo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ge-share.science.upjs.sk/webshared/Vyucba/python_cvicenia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qgis.org/pyqgis/master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Pyqgis, skriptovanie v QGIS, editácia a štruktúra skriptu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Úloha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Skúste daný skript upraviť a uložiť tak, aby vyrátal pre vodné toky buffer s veľkosťou 1 km. Názov skriptu, vstup a výstup prepíšte na slovenský. Algoritmus upravte tak, aby výstupom bol len jeden celistvý polygón.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352655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Úloha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Skúste daný skript upraviť a uložiť tak, aby vyrátal pre vodné toky buffer s veľkosťou 1 km. Názov skriptu, vstup a výstup prepíšte na slovenský. Algoritmus upravte tak, aby výstupom bol len jeden celistvý polygón.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29DA323-E699-B250-C800-FB2DC83AA5A8}"/>
              </a:ext>
            </a:extLst>
          </p:cNvPr>
          <p:cNvSpPr txBox="1"/>
          <p:nvPr/>
        </p:nvSpPr>
        <p:spPr>
          <a:xfrm>
            <a:off x="381837" y="2697999"/>
            <a:ext cx="61395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initAlgorithm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None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self.addParameter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', '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types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=[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QgsProcessing.TypeVectorAnyGeometry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self.addParameter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QgsProcessingParameterFeatureSink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'output', '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Výstup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type=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QgsProcessing.TypeVectorPolygon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8A3DFD3-79A1-5661-BCEE-5B7B8C90EE28}"/>
              </a:ext>
            </a:extLst>
          </p:cNvPr>
          <p:cNvSpPr txBox="1"/>
          <p:nvPr/>
        </p:nvSpPr>
        <p:spPr>
          <a:xfrm>
            <a:off x="6782637" y="2726511"/>
            <a:ext cx="438108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displayName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(self):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'</a:t>
            </a:r>
            <a:r>
              <a:rPr lang="en-US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Vyrátanie</a:t>
            </a:r>
            <a:r>
              <a:rPr lang="en-US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buffra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alg_params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{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'DISSOLVE': 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'DISTANCE': 500,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'END_CAP_STYLE': 0,  #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Round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'INPUT':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parameters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'JOIN_STYLE': 0,  #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Round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'MITER_LIMIT': 2,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'SEGMENTS': 5,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'OUTPUT':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parameters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['output']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}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7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vektorovej vrstvy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modulu, zadefinovanie ciest vrstiev (</a:t>
            </a: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polygon</a:t>
            </a: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línia, </a:t>
            </a: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 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"D:/PHD/výučba/Python/cvičenia/vrstvy_python/ke-kraj.shp"</a:t>
            </a:r>
          </a:p>
          <a:p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linia</a:t>
            </a:r>
            <a:r>
              <a:rPr lang="sk-SK" sz="1600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"D:/PHD/výučba/Python/cvičenia/vrstvy_python/vodne_toky_sjtsk.shp"</a:t>
            </a:r>
          </a:p>
          <a:p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1600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"D:/PHD/výučba/Python/cvičenia/vrstvy_python/ke-kraj-rieky.shp"</a:t>
            </a: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endParaRPr lang="sk-SK" sz="1600" b="1" dirty="0">
              <a:solidFill>
                <a:srgbClr val="7030A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processing.run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</a:t>
            </a:r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 {'INPUT':</a:t>
            </a:r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linia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,\</a:t>
            </a: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OVERLAY':</a:t>
            </a:r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,\</a:t>
            </a: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'OUTPUT':</a:t>
            </a:r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})</a:t>
            </a: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vrstvy do </a:t>
            </a: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layer</a:t>
            </a: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tree</a:t>
            </a:r>
            <a:endParaRPr lang="sk-SK" sz="1600" b="1" dirty="0">
              <a:solidFill>
                <a:srgbClr val="7030A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'', '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')</a:t>
            </a:r>
            <a:endParaRPr lang="en-US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70867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vrstvy - úloha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Upravte skript na vyselektovanie kót v Košickom kraji.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Skript: </a:t>
            </a:r>
            <a:r>
              <a:rPr lang="sk-SK" b="1" i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clip_vector.py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90937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vrstvy - úloha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"D:/PHD/výučba/Python/cvičenia/vrstvy_python/ke-kraj.shp"</a:t>
            </a: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koty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"D:/PHD/výučba/Python/cvičenia/vrstvy_python/koty_sjtsk.shp"</a:t>
            </a: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koty_clip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"D:/PHD/výučba/Python/cvičenia/vrstvy_python/ke-kraj-koty.shp"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processing.run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", {'INPUT':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koty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,\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OVERLAY':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kraj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,\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'OUTPUT':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koty_clip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})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koty_clip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'',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ogr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')</a:t>
            </a:r>
            <a:endParaRPr lang="sk-SK" b="1" i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282155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rastra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Pridajte pomocou pripraveného skriptu DMR raster a ľubovoľne nastavte jeho farbu.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Skript: </a:t>
            </a:r>
            <a:r>
              <a:rPr lang="sk-SK" b="1" i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raster_import.py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22023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rastra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'D:/PHD/výučba/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/cvičenia/dmr100m.tif'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iface.addRasterLayer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'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DMR_farebny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rlayer.dataProvider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bandStatistics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QgsRasterBandStats.All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stats.minimumValue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max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stats.maximumValue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fnc.setColorRampType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QgsColorRampShader.Interpolated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lst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[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QgsColorRampShader.ColorRampItem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min, 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QColor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(0,0,0)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),\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QgsColorRampShader.ColorRampItem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max, </a:t>
            </a:r>
            <a:r>
              <a:rPr lang="sk-SK" b="1" dirty="0" err="1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QColor</a:t>
            </a:r>
            <a:r>
              <a:rPr lang="sk-SK" b="1" dirty="0">
                <a:solidFill>
                  <a:srgbClr val="FC3C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(255,255,255)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)]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fnc.setColorRampItemList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lst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QgsRasterShader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shader.setRasterShaderFunction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renderer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QgsSingleBandPseudoColorRenderer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rlayer.dataProvider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(), 1,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rlayer.setRenderer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renderer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F2DB012A-B2A6-754D-484B-8BB6EB2B4263}"/>
              </a:ext>
            </a:extLst>
          </p:cNvPr>
          <p:cNvSpPr txBox="1"/>
          <p:nvPr/>
        </p:nvSpPr>
        <p:spPr>
          <a:xfrm>
            <a:off x="6531428" y="1718268"/>
            <a:ext cx="441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C3C22"/>
                </a:solidFill>
              </a:rPr>
              <a:t>Funkcia na import rastra; zadefinovanie cesty</a:t>
            </a:r>
          </a:p>
        </p:txBody>
      </p:sp>
      <p:cxnSp>
        <p:nvCxnSpPr>
          <p:cNvPr id="4" name="Rovná spojovacia šípka 3">
            <a:extLst>
              <a:ext uri="{FF2B5EF4-FFF2-40B4-BE49-F238E27FC236}">
                <a16:creationId xmlns:a16="http://schemas.microsoft.com/office/drawing/2014/main" id="{E49BAA54-3823-158F-D051-4D7A1CE9B307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5556738" y="1902934"/>
            <a:ext cx="974690" cy="966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>
            <a:extLst>
              <a:ext uri="{FF2B5EF4-FFF2-40B4-BE49-F238E27FC236}">
                <a16:creationId xmlns:a16="http://schemas.microsoft.com/office/drawing/2014/main" id="{0255C7EB-C23C-4229-0366-53CB98E1724B}"/>
              </a:ext>
            </a:extLst>
          </p:cNvPr>
          <p:cNvSpPr txBox="1"/>
          <p:nvPr/>
        </p:nvSpPr>
        <p:spPr>
          <a:xfrm>
            <a:off x="6229978" y="2080008"/>
            <a:ext cx="395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C3C22"/>
                </a:solidFill>
              </a:rPr>
              <a:t>Názov importovaného rastra v </a:t>
            </a:r>
            <a:r>
              <a:rPr lang="sk-SK" dirty="0" err="1">
                <a:solidFill>
                  <a:srgbClr val="FC3C22"/>
                </a:solidFill>
              </a:rPr>
              <a:t>layer</a:t>
            </a:r>
            <a:r>
              <a:rPr lang="sk-SK" dirty="0">
                <a:solidFill>
                  <a:srgbClr val="FC3C22"/>
                </a:solidFill>
              </a:rPr>
              <a:t> </a:t>
            </a:r>
            <a:r>
              <a:rPr lang="sk-SK" dirty="0" err="1">
                <a:solidFill>
                  <a:srgbClr val="FC3C22"/>
                </a:solidFill>
              </a:rPr>
              <a:t>tree</a:t>
            </a:r>
            <a:endParaRPr lang="sk-SK" dirty="0">
              <a:solidFill>
                <a:srgbClr val="FC3C22"/>
              </a:solidFill>
            </a:endParaRPr>
          </a:p>
        </p:txBody>
      </p: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D8F0A6BD-B75C-7158-3DFE-6B2D00680B38}"/>
              </a:ext>
            </a:extLst>
          </p:cNvPr>
          <p:cNvCxnSpPr/>
          <p:nvPr/>
        </p:nvCxnSpPr>
        <p:spPr>
          <a:xfrm flipH="1">
            <a:off x="5305530" y="2280976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>
            <a:extLst>
              <a:ext uri="{FF2B5EF4-FFF2-40B4-BE49-F238E27FC236}">
                <a16:creationId xmlns:a16="http://schemas.microsoft.com/office/drawing/2014/main" id="{44A1D7BD-F2F1-519A-4A2D-9E75FB0CE5BF}"/>
              </a:ext>
            </a:extLst>
          </p:cNvPr>
          <p:cNvSpPr txBox="1"/>
          <p:nvPr/>
        </p:nvSpPr>
        <p:spPr>
          <a:xfrm>
            <a:off x="7295103" y="3868615"/>
            <a:ext cx="427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C3C22"/>
                </a:solidFill>
              </a:rPr>
              <a:t>Farebná škála pre min / max hodnoty v RGB</a:t>
            </a:r>
          </a:p>
        </p:txBody>
      </p:sp>
    </p:spTree>
    <p:extLst>
      <p:ext uri="{BB962C8B-B14F-4D97-AF65-F5344CB8AC3E}">
        <p14:creationId xmlns:p14="http://schemas.microsoft.com/office/powerpoint/2010/main" val="70037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rastra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Pridanie rastra</a:t>
            </a:r>
          </a:p>
          <a:p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'D:/PHD/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výučba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/Python/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cvičenia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/dmr100m.tif'</a:t>
            </a:r>
          </a:p>
          <a:p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iface.addRasterLayer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'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DMR_farebny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‘)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Raster </a:t>
            </a:r>
            <a:r>
              <a:rPr lang="sk-SK" sz="1600" b="1" dirty="0" err="1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statistics</a:t>
            </a: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rozsah hodnôt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rlayer.dataProvider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().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bandStatistics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(1,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QgsRasterBandStats.All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 =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stats.minimumValue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max =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stats.maximumValue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600" b="1" dirty="0">
              <a:solidFill>
                <a:srgbClr val="7030A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Vytvorenie farebnej škály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fnc.setColorRampType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QgsColorRampShader.Interpolated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Definovanie farieb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lst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[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QgsColorRampShader.ColorRampItem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(min,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QColor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(0,0,0)),\</a:t>
            </a:r>
          </a:p>
          <a:p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QgsColorRampShader.ColorRampItem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(max,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QColor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(255,255,255))]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fnc.setColorRampItemList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lst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981F678B-DED2-10EF-87F5-52157CB3BAEF}"/>
              </a:ext>
            </a:extLst>
          </p:cNvPr>
          <p:cNvSpPr txBox="1"/>
          <p:nvPr/>
        </p:nvSpPr>
        <p:spPr>
          <a:xfrm>
            <a:off x="6400800" y="1833840"/>
            <a:ext cx="5677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Priradenie farebnej škály</a:t>
            </a:r>
          </a:p>
          <a:p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 = 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QgsRasterShader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shader.setRasterShaderFunction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fnc</a:t>
            </a:r>
            <a:r>
              <a:rPr lang="en-US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Aplikovanie farieb na raster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renderer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QgsSingleBandPseudoColorRenderer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rlayer.dataProvider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(), 1,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shader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rlayer.setRenderer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renderer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en-US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2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rastra -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Použite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 vygenerovanie skriptu, ktorý Vám umožní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oklipovať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raster.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stačí použiť na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bounding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box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extent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943228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rastra -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11429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Použite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 vygenerovanie skriptu, ktorý Vám umožní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oklipovať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raster.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stačí použiť na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bounding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box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extent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Ukážka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chatgpt_clip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358360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Skriptovanie v GIS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Stretávame sa s ním nepriamo, často vo forme GUI, ktorý zjednodušuje jeho ovládanie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Takmer všetky pokročilé GIS využívajú na ovládanie a vyvolanie funkcii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(GRASS, QGIS,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ArcGIS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Slúži primárne na tvorbu nových a editáciu existujúcich / preddefinovaných funkcií zameraných na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geopriestorové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operácie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Umožňuje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kustomizáciu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funkcií a algoritmov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Využíva sa klasické skriptovanie pomocou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editora alebo konzoly, no často obsahuje aj vizuálne programovanie umožňujúce vyskladať si vlastný skript bez hlbších znalostí programovania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1026" name="Picture 2" descr="The Use of Python in GIS - GIS Lounge">
            <a:extLst>
              <a:ext uri="{FF2B5EF4-FFF2-40B4-BE49-F238E27FC236}">
                <a16:creationId xmlns:a16="http://schemas.microsoft.com/office/drawing/2014/main" id="{31AB40FE-13DB-4C22-F328-196007BEA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903" y="4224419"/>
            <a:ext cx="2750794" cy="211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058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Clip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rastra - </a:t>
            </a:r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chatgpt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551AAE7-D4AC-821C-2932-B500F62F6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639" y="1617784"/>
            <a:ext cx="8820865" cy="47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47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r>
              <a:rPr lang="sk-SK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skriptovanie v QGIS, editácia a štruktúra skriptu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pyqgis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Slúži na tvorbu skriptov pomocou editora a konzoly implementovaných v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Zamerané na prácu s priestorovými údajmi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Dokumentácia API: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https://qgis.org/pyqgis/master/index.html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Developer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cookbook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https://docs.qgis.org/3.10/en/docs/pyqgis_developer_cookbook/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Tutoriály: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5"/>
              </a:rPr>
              <a:t>https://docs.qgis.org/3.10/en/docs/pyqgis_developer_cookbook/intro.html#scripting-in-the-python-console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1A8A49F-A68C-F66D-E719-AF1087CC04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6721" y="4180586"/>
            <a:ext cx="2781300" cy="1571625"/>
          </a:xfrm>
          <a:prstGeom prst="rect">
            <a:avLst/>
          </a:prstGeom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62871EEF-EAED-918F-A259-35EEA55EDB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725" y="3845858"/>
            <a:ext cx="8782259" cy="245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4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Vytvorenie skriptu zo šablóny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toolbox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&gt;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Create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New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Template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Otvorí sa nám šablóna, ktorú je možné editovať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Spustenie skriptu v tomto prípade otvorí grafické okno, do ktorého je možné zadať vstupy a výstupy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CABAF9E2-2992-A096-4172-918FF0583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0031" y="3569678"/>
            <a:ext cx="3228975" cy="182880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2710EC8C-7A61-D81E-C764-A585C1C3C6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314" y="3014791"/>
            <a:ext cx="5018262" cy="333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Editácia skriptu - 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Prevzatý skript, prejdeme si jednotlivé časti a parametre, s ktorými pracuje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Skúsme vytvoriť jednoduchý buffer pre vrstvu riek s hodnotou buffer 1 km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Vrstvy a skúšobný skript si prevezmite z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webshared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https://uge-share.science.upjs.sk/webshared/Vyucba/python_cvicenia/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Vhodné mať po ruke API dokumentáciu: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https://qgis.org/pyqgis/master/index.html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61739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Editácia skriptu - buffer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Skript pozostáva z niekoľkých častí: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súčastí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skriptu a jeho vstupov / výstupov</a:t>
            </a:r>
          </a:p>
          <a:p>
            <a:pPr marL="342900" indent="-342900">
              <a:buAutoNum type="arabicParenR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algoritmu a jeho výstupu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196337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 súčastí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98674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QgsProcessingAlgorithm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QgsProcessingMultiStepFeedback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QgsProcessingParameterVectorLayer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from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QgsProcessingParameterFeatureSink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import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qgis.core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emulácia „jadra“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qgisu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obsahuje základné funkcie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obsahuje výpočty a konštanty využívané pri spracovaní algoritmov a parametrov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konfigurácia parametrov a výstupov zadefinovaného algoritmu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QgsProcessingMultiStepFeedback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spätná väzba pre viackrokové operácie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parameter pre spracovanie vektorových vrstiev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QgsProcessingParameterFeatureSink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„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sink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 z predchádzajúceho algoritmu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</p:spTree>
    <p:extLst>
      <p:ext uri="{BB962C8B-B14F-4D97-AF65-F5344CB8AC3E}">
        <p14:creationId xmlns:p14="http://schemas.microsoft.com/office/powerpoint/2010/main" val="246600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skriptu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8" y="1832166"/>
            <a:ext cx="4647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class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ExampleAlgo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name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ex_script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displayName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Example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group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Example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groupId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examplescripts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createInstance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type(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)()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A32B9F53-7199-D2C9-447C-E5D3122D3B77}"/>
              </a:ext>
            </a:extLst>
          </p:cNvPr>
          <p:cNvSpPr txBox="1"/>
          <p:nvPr/>
        </p:nvSpPr>
        <p:spPr>
          <a:xfrm>
            <a:off x="5064369" y="1823794"/>
            <a:ext cx="6672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initAlgorithm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None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self.addParameter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QgsProcessingParameterVectorLayer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'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', 'INPUT',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types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=[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QgsProcessing.TypeVectorAnyGeometry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self.addParameter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QgsProcessingParameterFeatureSink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'output', 'OUTPUT',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type=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QgsProcessing.TypeVectorPolygon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)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5772813E-B42B-2E17-3440-D8772A3216E2}"/>
              </a:ext>
            </a:extLst>
          </p:cNvPr>
          <p:cNvSpPr txBox="1"/>
          <p:nvPr/>
        </p:nvSpPr>
        <p:spPr>
          <a:xfrm>
            <a:off x="9927771" y="4260502"/>
            <a:ext cx="204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Výstup a jeho názov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FB82734-B0FF-517C-0B9C-527CB6BA0367}"/>
              </a:ext>
            </a:extLst>
          </p:cNvPr>
          <p:cNvSpPr txBox="1"/>
          <p:nvPr/>
        </p:nvSpPr>
        <p:spPr>
          <a:xfrm>
            <a:off x="10088545" y="2190541"/>
            <a:ext cx="1940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Vstup a jeho názov</a:t>
            </a:r>
          </a:p>
          <a:p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81C606D-2B3C-B00D-F131-E5BB2B01DAB9}"/>
              </a:ext>
            </a:extLst>
          </p:cNvPr>
          <p:cNvSpPr txBox="1"/>
          <p:nvPr/>
        </p:nvSpPr>
        <p:spPr>
          <a:xfrm>
            <a:off x="3305908" y="3677697"/>
            <a:ext cx="2393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>
                <a:solidFill>
                  <a:srgbClr val="FF0000"/>
                </a:solidFill>
              </a:rPr>
              <a:t>Return</a:t>
            </a:r>
            <a:r>
              <a:rPr lang="sk-SK" dirty="0">
                <a:solidFill>
                  <a:srgbClr val="FF0000"/>
                </a:solidFill>
              </a:rPr>
              <a:t> - názov </a:t>
            </a:r>
            <a:r>
              <a:rPr lang="sk-SK" dirty="0" err="1">
                <a:solidFill>
                  <a:srgbClr val="FF0000"/>
                </a:solidFill>
              </a:rPr>
              <a:t>scriptu</a:t>
            </a:r>
            <a:r>
              <a:rPr lang="sk-SK" dirty="0">
                <a:solidFill>
                  <a:srgbClr val="FF0000"/>
                </a:solidFill>
              </a:rPr>
              <a:t>, </a:t>
            </a:r>
          </a:p>
          <a:p>
            <a:r>
              <a:rPr lang="sk-SK" dirty="0">
                <a:solidFill>
                  <a:srgbClr val="FF0000"/>
                </a:solidFill>
              </a:rPr>
              <a:t>vieme prepísať</a:t>
            </a:r>
          </a:p>
          <a:p>
            <a:r>
              <a:rPr lang="sk-SK" dirty="0" err="1">
                <a:solidFill>
                  <a:srgbClr val="FF0000"/>
                </a:solidFill>
              </a:rPr>
              <a:t>self</a:t>
            </a:r>
            <a:r>
              <a:rPr lang="sk-SK" dirty="0">
                <a:solidFill>
                  <a:srgbClr val="FF0000"/>
                </a:solidFill>
              </a:rPr>
              <a:t> – volanie samotnej </a:t>
            </a:r>
          </a:p>
          <a:p>
            <a:r>
              <a:rPr lang="sk-SK" dirty="0">
                <a:solidFill>
                  <a:srgbClr val="FF0000"/>
                </a:solidFill>
              </a:rPr>
              <a:t>funkcie, „seba“</a:t>
            </a:r>
          </a:p>
        </p:txBody>
      </p:sp>
    </p:spTree>
    <p:extLst>
      <p:ext uri="{BB962C8B-B14F-4D97-AF65-F5344CB8AC3E}">
        <p14:creationId xmlns:p14="http://schemas.microsoft.com/office/powerpoint/2010/main" val="339732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Zadefinovanie algoritmu pre buffer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87177" y="1832166"/>
            <a:ext cx="60337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parameters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context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feedback):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feedback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QgsProcessingMultiStepFeedback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(1, feedback)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results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{}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{}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# Buffer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alg_params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{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DISSOLVE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DISTANCE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100,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'END_CAP_STYLE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0,  #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Round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parameters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 err="1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'JOIN_STYLE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0,  #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Round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MITER_LIMIT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2,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SEGMENTS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5,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':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parameters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‘] }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4 – Cyklus for a </a:t>
            </a:r>
            <a:r>
              <a:rPr lang="sk-SK" dirty="0" err="1"/>
              <a:t>while</a:t>
            </a:r>
            <a:r>
              <a:rPr lang="sk-SK" dirty="0"/>
              <a:t>, funkcia </a:t>
            </a:r>
            <a:r>
              <a:rPr lang="sk-SK" dirty="0" err="1"/>
              <a:t>range</a:t>
            </a:r>
            <a:r>
              <a:rPr lang="sk-SK" dirty="0"/>
              <a:t>, jednoduché matematické algoritmy a algoritmy s reťazcami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A32B9F53-7199-D2C9-447C-E5D3122D3B77}"/>
              </a:ext>
            </a:extLst>
          </p:cNvPr>
          <p:cNvSpPr txBox="1"/>
          <p:nvPr/>
        </p:nvSpPr>
        <p:spPr>
          <a:xfrm>
            <a:off x="6310365" y="1823794"/>
            <a:ext cx="54261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processing.run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'</a:t>
            </a:r>
            <a:r>
              <a:rPr lang="sk-SK" b="1" dirty="0" err="1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native:buffer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alg_params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context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context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feedback=feedback,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is_child_algorithm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results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Buffer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']['</a:t>
            </a:r>
            <a:r>
              <a:rPr lang="sk-SK" b="1" dirty="0">
                <a:solidFill>
                  <a:srgbClr val="0B26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OUTPUT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']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</a:t>
            </a:r>
            <a:r>
              <a:rPr lang="sk-SK" b="1" dirty="0" err="1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results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B4AD9468-FCF9-284F-58B9-F46397F557BE}"/>
              </a:ext>
            </a:extLst>
          </p:cNvPr>
          <p:cNvSpPr txBox="1"/>
          <p:nvPr/>
        </p:nvSpPr>
        <p:spPr>
          <a:xfrm>
            <a:off x="4290645" y="5034224"/>
            <a:ext cx="311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C3C22"/>
                </a:solidFill>
              </a:rPr>
              <a:t>Parametre algoritmu pre buffer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EA2C552-6F4F-EA0E-30A3-1C4BCE5BC2A0}"/>
              </a:ext>
            </a:extLst>
          </p:cNvPr>
          <p:cNvSpPr txBox="1"/>
          <p:nvPr/>
        </p:nvSpPr>
        <p:spPr>
          <a:xfrm>
            <a:off x="9246385" y="2562330"/>
            <a:ext cx="294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C3C22"/>
                </a:solidFill>
              </a:rPr>
              <a:t>Parametre výstupu pre buffer</a:t>
            </a:r>
          </a:p>
        </p:txBody>
      </p:sp>
    </p:spTree>
    <p:extLst>
      <p:ext uri="{BB962C8B-B14F-4D97-AF65-F5344CB8AC3E}">
        <p14:creationId xmlns:p14="http://schemas.microsoft.com/office/powerpoint/2010/main" val="3975802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2027</Words>
  <Application>Microsoft Office PowerPoint</Application>
  <PresentationFormat>Širokouhlá</PresentationFormat>
  <Paragraphs>251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42</cp:revision>
  <dcterms:created xsi:type="dcterms:W3CDTF">2017-09-04T08:42:26Z</dcterms:created>
  <dcterms:modified xsi:type="dcterms:W3CDTF">2023-11-15T13:49:12Z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