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313" r:id="rId6"/>
    <p:sldId id="329" r:id="rId7"/>
    <p:sldId id="331" r:id="rId8"/>
    <p:sldId id="332" r:id="rId9"/>
    <p:sldId id="333" r:id="rId10"/>
    <p:sldId id="349" r:id="rId11"/>
    <p:sldId id="354" r:id="rId12"/>
    <p:sldId id="334" r:id="rId13"/>
    <p:sldId id="335" r:id="rId14"/>
    <p:sldId id="336" r:id="rId15"/>
    <p:sldId id="337" r:id="rId16"/>
    <p:sldId id="338" r:id="rId17"/>
    <p:sldId id="340" r:id="rId18"/>
    <p:sldId id="341" r:id="rId19"/>
    <p:sldId id="342" r:id="rId20"/>
    <p:sldId id="350" r:id="rId21"/>
    <p:sldId id="351" r:id="rId22"/>
    <p:sldId id="343" r:id="rId23"/>
    <p:sldId id="344" r:id="rId24"/>
    <p:sldId id="345" r:id="rId25"/>
    <p:sldId id="346" r:id="rId26"/>
    <p:sldId id="347" r:id="rId27"/>
    <p:sldId id="348" r:id="rId28"/>
    <p:sldId id="352" r:id="rId29"/>
    <p:sldId id="353" r:id="rId30"/>
    <p:sldId id="270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C3C22"/>
    <a:srgbClr val="F48024"/>
    <a:srgbClr val="78B601"/>
    <a:srgbClr val="FCDC47"/>
    <a:srgbClr val="3771A1"/>
    <a:srgbClr val="0F3258"/>
    <a:srgbClr val="213F57"/>
    <a:srgbClr val="0B264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25. 10. 2023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25. 10. 2023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25. 10. 2023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25. 10. 2023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25. 10. 2023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25. 10. 2023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25. 10. 2023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25. 10. 2023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Cyklus for a while, funkcia range, break, polia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36563047-DA9E-BD8B-670B-74B045F5A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86195"/>
              </p:ext>
            </p:extLst>
          </p:nvPr>
        </p:nvGraphicFramePr>
        <p:xfrm>
          <a:off x="2331218" y="2556115"/>
          <a:ext cx="7364604" cy="284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868">
                  <a:extLst>
                    <a:ext uri="{9D8B030D-6E8A-4147-A177-3AD203B41FA5}">
                      <a16:colId xmlns:a16="http://schemas.microsoft.com/office/drawing/2014/main" val="2880823055"/>
                    </a:ext>
                  </a:extLst>
                </a:gridCol>
                <a:gridCol w="6560736">
                  <a:extLst>
                    <a:ext uri="{9D8B030D-6E8A-4147-A177-3AD203B41FA5}">
                      <a16:colId xmlns:a16="http://schemas.microsoft.com/office/drawing/2014/main" val="1369964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Funkcia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Popis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09118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append()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Pridá položku na koniec zoznamu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42339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clear()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Odstráni všetky položky v zozname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63702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copy()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Vráti kópiu zoznamu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06370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count()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Vráti počet položiek s uvedenou hodnotou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19417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extend()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Pridá položky do aktuálneho zoznamu na jeho koniec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66921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index()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Vráti index prvej položky s určenou hodnotou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11955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insert()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Pridá položku do určenej pozície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38533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pop()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Odstráni položku v určenej pozícii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42921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remove()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Odstráni prvú položkz s určenou hodnotou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34218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reverse()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Prevráti poradie zoznamu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8786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sort()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Usporiada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zoznam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7248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95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Append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položky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jedlo.append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kebab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(jedlo)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81958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Výpočet vzdialenosti -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geopy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Umožní vytvárať priestorové operácie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Potrebné pridať rozšírenie/balíček 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geopy.distance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import geodesic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suradnica_1 = (48.727,21.258)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suradnica_2 = (49,21.240)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print(geodesic(suradnica_1,suradnica_2).km)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51456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Vygenerujte 10 za sebou idúcich čísel pomocou jednoduchého cyklu.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98016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Vygenerujte 10 za sebou idúcich čísel pomocou jednoduchého cyklu.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(10):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7C6BC42-C451-C2EF-1036-B45BC96CBCA6}"/>
              </a:ext>
            </a:extLst>
          </p:cNvPr>
          <p:cNvSpPr txBox="1"/>
          <p:nvPr/>
        </p:nvSpPr>
        <p:spPr>
          <a:xfrm>
            <a:off x="3273251" y="2232802"/>
            <a:ext cx="61445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 = 1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i &lt;=10: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i+=1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9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Vygenerujte 10 za sebou idúcich čísel pomocou jednoduchého cyklu.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(10):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7C6BC42-C451-C2EF-1036-B45BC96CBCA6}"/>
              </a:ext>
            </a:extLst>
          </p:cNvPr>
          <p:cNvSpPr txBox="1"/>
          <p:nvPr/>
        </p:nvSpPr>
        <p:spPr>
          <a:xfrm>
            <a:off x="3273251" y="2232802"/>
            <a:ext cx="61445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 = 1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i &lt;=10: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i+=1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27E09AE-502D-2D86-4A63-67430029366C}"/>
              </a:ext>
            </a:extLst>
          </p:cNvPr>
          <p:cNvSpPr txBox="1"/>
          <p:nvPr/>
        </p:nvSpPr>
        <p:spPr>
          <a:xfrm>
            <a:off x="283366" y="4124262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cyklus aplikovali na opakovanie znaku * s možnosťou kumulatívneho zadefinovania počtu opakovaní?</a:t>
            </a:r>
          </a:p>
        </p:txBody>
      </p:sp>
    </p:spTree>
    <p:extLst>
      <p:ext uri="{BB962C8B-B14F-4D97-AF65-F5344CB8AC3E}">
        <p14:creationId xmlns:p14="http://schemas.microsoft.com/office/powerpoint/2010/main" val="7799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Vygenerujte 10 za sebou idúcich čísel pomocou jednoduchého cyklu.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(10):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7C6BC42-C451-C2EF-1036-B45BC96CBCA6}"/>
              </a:ext>
            </a:extLst>
          </p:cNvPr>
          <p:cNvSpPr txBox="1"/>
          <p:nvPr/>
        </p:nvSpPr>
        <p:spPr>
          <a:xfrm>
            <a:off x="3273251" y="2232802"/>
            <a:ext cx="61445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cyklom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 = 1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i &lt;=10: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i+=1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27E09AE-502D-2D86-4A63-67430029366C}"/>
              </a:ext>
            </a:extLst>
          </p:cNvPr>
          <p:cNvSpPr txBox="1"/>
          <p:nvPr/>
        </p:nvSpPr>
        <p:spPr>
          <a:xfrm>
            <a:off x="283366" y="4124262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cyklus aplikovali na opakovanie znaku * s možnosťou kumulatívneho zadefinovania počtu opakovaní?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0CCB54-4F5B-6A37-F829-DD933F312243}"/>
              </a:ext>
            </a:extLst>
          </p:cNvPr>
          <p:cNvSpPr txBox="1"/>
          <p:nvPr/>
        </p:nvSpPr>
        <p:spPr>
          <a:xfrm>
            <a:off x="421194" y="4585791"/>
            <a:ext cx="61445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opakovania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počet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(1, opakovania + 1):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(i*"*")</a:t>
            </a:r>
          </a:p>
        </p:txBody>
      </p:sp>
    </p:spTree>
    <p:extLst>
      <p:ext uri="{BB962C8B-B14F-4D97-AF65-F5344CB8AC3E}">
        <p14:creationId xmlns:p14="http://schemas.microsoft.com/office/powerpoint/2010/main" val="107365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Vyslabikujte pomocou cyklu „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 slovo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(iterácia cez reťazec).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404778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Vyslabikujte pomocou cyklu „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 slovo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(iterácia cez reťazec).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x in "python":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print(x)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67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zoznam predmetov (geografia, matematika, fyzika, informatika) a vyberte z neho 3. položku.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43137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ykly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cyklus (iteráciu)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ponímaní programovania považujeme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proces, ktorý sa opakuje s pravidelným prírastkom minimálne jednej premennej vopred definovaným počtom krát, alebo pokiaľ nie je splnená vopred definovaná podmienka.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439575" y="2929754"/>
            <a:ext cx="8284473" cy="1100488"/>
            <a:chOff x="1495256" y="2994366"/>
            <a:chExt cx="8284473" cy="1100488"/>
          </a:xfrm>
        </p:grpSpPr>
        <p:sp>
          <p:nvSpPr>
            <p:cNvPr id="12" name="Ovál 11"/>
            <p:cNvSpPr/>
            <p:nvPr/>
          </p:nvSpPr>
          <p:spPr>
            <a:xfrm>
              <a:off x="1495256" y="3149059"/>
              <a:ext cx="1491297" cy="94579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ŠTART</a:t>
              </a:r>
            </a:p>
          </p:txBody>
        </p:sp>
        <p:sp>
          <p:nvSpPr>
            <p:cNvPr id="2" name="Zaoblený obdĺžnik 1"/>
            <p:cNvSpPr/>
            <p:nvPr/>
          </p:nvSpPr>
          <p:spPr>
            <a:xfrm>
              <a:off x="3633562" y="3271150"/>
              <a:ext cx="1974497" cy="7038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CYKLUS</a:t>
              </a:r>
            </a:p>
            <a:p>
              <a:pPr algn="ctr"/>
              <a:r>
                <a:rPr lang="sk-SK" dirty="0"/>
                <a:t>opakuj x-krát</a:t>
              </a:r>
            </a:p>
          </p:txBody>
        </p:sp>
        <p:sp>
          <p:nvSpPr>
            <p:cNvPr id="13" name="Zaoblený obdĺžnik 12"/>
            <p:cNvSpPr/>
            <p:nvPr/>
          </p:nvSpPr>
          <p:spPr>
            <a:xfrm>
              <a:off x="6412575" y="3271149"/>
              <a:ext cx="1114548" cy="703859"/>
            </a:xfrm>
            <a:prstGeom prst="roundRect">
              <a:avLst/>
            </a:prstGeom>
            <a:solidFill>
              <a:srgbClr val="FC3C22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ÚKON</a:t>
              </a:r>
            </a:p>
          </p:txBody>
        </p:sp>
        <p:sp>
          <p:nvSpPr>
            <p:cNvPr id="14" name="Ovál 13"/>
            <p:cNvSpPr/>
            <p:nvPr/>
          </p:nvSpPr>
          <p:spPr>
            <a:xfrm>
              <a:off x="8288432" y="3147246"/>
              <a:ext cx="1491297" cy="94579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KONIEC</a:t>
              </a:r>
            </a:p>
          </p:txBody>
        </p:sp>
        <p:cxnSp>
          <p:nvCxnSpPr>
            <p:cNvPr id="8" name="Rovná spojovacia šípka 7"/>
            <p:cNvCxnSpPr>
              <a:stCxn id="12" idx="6"/>
              <a:endCxn id="2" idx="1"/>
            </p:cNvCxnSpPr>
            <p:nvPr/>
          </p:nvCxnSpPr>
          <p:spPr>
            <a:xfrm>
              <a:off x="2986553" y="3621957"/>
              <a:ext cx="647009" cy="1123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ovná spojovacia šípka 14"/>
            <p:cNvCxnSpPr>
              <a:endCxn id="13" idx="1"/>
            </p:cNvCxnSpPr>
            <p:nvPr/>
          </p:nvCxnSpPr>
          <p:spPr>
            <a:xfrm>
              <a:off x="5608059" y="3620143"/>
              <a:ext cx="804516" cy="2936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ovná spojovacia šípka 16"/>
            <p:cNvCxnSpPr>
              <a:endCxn id="14" idx="2"/>
            </p:cNvCxnSpPr>
            <p:nvPr/>
          </p:nvCxnSpPr>
          <p:spPr>
            <a:xfrm>
              <a:off x="7527123" y="3620143"/>
              <a:ext cx="761309" cy="1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Rovná spojovacia šípka 19"/>
            <p:cNvCxnSpPr/>
            <p:nvPr/>
          </p:nvCxnSpPr>
          <p:spPr>
            <a:xfrm flipH="1">
              <a:off x="4620810" y="2994366"/>
              <a:ext cx="1" cy="276784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Rovná spojnica 21"/>
            <p:cNvCxnSpPr/>
            <p:nvPr/>
          </p:nvCxnSpPr>
          <p:spPr>
            <a:xfrm flipV="1">
              <a:off x="4620810" y="3000884"/>
              <a:ext cx="2349039" cy="5113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ovná spojnica 23"/>
            <p:cNvCxnSpPr>
              <a:endCxn id="13" idx="0"/>
            </p:cNvCxnSpPr>
            <p:nvPr/>
          </p:nvCxnSpPr>
          <p:spPr>
            <a:xfrm>
              <a:off x="6969849" y="3000884"/>
              <a:ext cx="0" cy="270265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Skupina 32"/>
          <p:cNvGrpSpPr/>
          <p:nvPr/>
        </p:nvGrpSpPr>
        <p:grpSpPr>
          <a:xfrm>
            <a:off x="439575" y="4559154"/>
            <a:ext cx="8284473" cy="1100488"/>
            <a:chOff x="1495256" y="2994366"/>
            <a:chExt cx="8284473" cy="1100488"/>
          </a:xfrm>
        </p:grpSpPr>
        <p:sp>
          <p:nvSpPr>
            <p:cNvPr id="34" name="Ovál 33"/>
            <p:cNvSpPr/>
            <p:nvPr/>
          </p:nvSpPr>
          <p:spPr>
            <a:xfrm>
              <a:off x="1495256" y="3149059"/>
              <a:ext cx="1491297" cy="94579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ŠTART</a:t>
              </a:r>
            </a:p>
          </p:txBody>
        </p:sp>
        <p:sp>
          <p:nvSpPr>
            <p:cNvPr id="35" name="Zaoblený obdĺžnik 34"/>
            <p:cNvSpPr/>
            <p:nvPr/>
          </p:nvSpPr>
          <p:spPr>
            <a:xfrm>
              <a:off x="3633562" y="3271150"/>
              <a:ext cx="1974497" cy="7038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CYKLUS</a:t>
              </a:r>
            </a:p>
            <a:p>
              <a:pPr algn="ctr"/>
              <a:r>
                <a:rPr lang="sk-SK" dirty="0"/>
                <a:t>opakuj kým </a:t>
              </a:r>
              <a:r>
                <a:rPr lang="en-US" dirty="0" err="1"/>
                <a:t>i</a:t>
              </a:r>
              <a:r>
                <a:rPr lang="en-US" dirty="0"/>
                <a:t> &lt; 10</a:t>
              </a:r>
              <a:endParaRPr lang="sk-SK" dirty="0"/>
            </a:p>
          </p:txBody>
        </p:sp>
        <p:sp>
          <p:nvSpPr>
            <p:cNvPr id="36" name="Zaoblený obdĺžnik 35"/>
            <p:cNvSpPr/>
            <p:nvPr/>
          </p:nvSpPr>
          <p:spPr>
            <a:xfrm>
              <a:off x="6412575" y="3271149"/>
              <a:ext cx="1114548" cy="703859"/>
            </a:xfrm>
            <a:prstGeom prst="roundRect">
              <a:avLst/>
            </a:prstGeom>
            <a:solidFill>
              <a:srgbClr val="FC3C22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ÚKON</a:t>
              </a:r>
            </a:p>
          </p:txBody>
        </p:sp>
        <p:sp>
          <p:nvSpPr>
            <p:cNvPr id="37" name="Ovál 36"/>
            <p:cNvSpPr/>
            <p:nvPr/>
          </p:nvSpPr>
          <p:spPr>
            <a:xfrm>
              <a:off x="8288432" y="3147246"/>
              <a:ext cx="1491297" cy="94579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KONIEC</a:t>
              </a:r>
            </a:p>
          </p:txBody>
        </p:sp>
        <p:cxnSp>
          <p:nvCxnSpPr>
            <p:cNvPr id="38" name="Rovná spojovacia šípka 37"/>
            <p:cNvCxnSpPr>
              <a:stCxn id="34" idx="6"/>
              <a:endCxn id="35" idx="1"/>
            </p:cNvCxnSpPr>
            <p:nvPr/>
          </p:nvCxnSpPr>
          <p:spPr>
            <a:xfrm>
              <a:off x="2986553" y="3621957"/>
              <a:ext cx="647009" cy="1123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ovná spojovacia šípka 38"/>
            <p:cNvCxnSpPr>
              <a:endCxn id="36" idx="1"/>
            </p:cNvCxnSpPr>
            <p:nvPr/>
          </p:nvCxnSpPr>
          <p:spPr>
            <a:xfrm>
              <a:off x="5608059" y="3620143"/>
              <a:ext cx="804516" cy="2936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ovná spojovacia šípka 39"/>
            <p:cNvCxnSpPr>
              <a:endCxn id="37" idx="2"/>
            </p:cNvCxnSpPr>
            <p:nvPr/>
          </p:nvCxnSpPr>
          <p:spPr>
            <a:xfrm>
              <a:off x="7527123" y="3620143"/>
              <a:ext cx="761309" cy="1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ovná spojovacia šípka 40"/>
            <p:cNvCxnSpPr/>
            <p:nvPr/>
          </p:nvCxnSpPr>
          <p:spPr>
            <a:xfrm flipH="1">
              <a:off x="4620810" y="2994366"/>
              <a:ext cx="1" cy="276784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 flipV="1">
              <a:off x="4620810" y="3000884"/>
              <a:ext cx="2349039" cy="5113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Rovná spojnica 42"/>
            <p:cNvCxnSpPr>
              <a:endCxn id="36" idx="0"/>
            </p:cNvCxnSpPr>
            <p:nvPr/>
          </p:nvCxnSpPr>
          <p:spPr>
            <a:xfrm>
              <a:off x="6969849" y="3000884"/>
              <a:ext cx="0" cy="270265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BlokTextu 43"/>
          <p:cNvSpPr txBox="1"/>
          <p:nvPr/>
        </p:nvSpPr>
        <p:spPr>
          <a:xfrm>
            <a:off x="3775087" y="4222076"/>
            <a:ext cx="20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62626"/>
                </a:solidFill>
              </a:rPr>
              <a:t>i = (1, 20)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9109422" y="3026119"/>
            <a:ext cx="287663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da-D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yklus s vopred </a:t>
            </a:r>
            <a:r>
              <a:rPr lang="da-D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definovaným</a:t>
            </a:r>
            <a:r>
              <a:rPr lang="da-D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počtom opakovaní </a:t>
            </a:r>
            <a:r>
              <a:rPr lang="da-D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(funkcia for)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6" name="BlokTextu 45"/>
          <p:cNvSpPr txBox="1"/>
          <p:nvPr/>
        </p:nvSpPr>
        <p:spPr>
          <a:xfrm>
            <a:off x="9109422" y="4620526"/>
            <a:ext cx="287663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Cyklus s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nedefinovaným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počtom opakovaní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(funkcia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4050046" y="5883034"/>
            <a:ext cx="443856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Opakuje sa, pokiaľ je podmienka platná.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1" name="Rovná spojnica 50"/>
          <p:cNvCxnSpPr>
            <a:stCxn id="35" idx="2"/>
          </p:cNvCxnSpPr>
          <p:nvPr/>
        </p:nvCxnSpPr>
        <p:spPr>
          <a:xfrm flipH="1">
            <a:off x="3565129" y="5539797"/>
            <a:ext cx="1" cy="53034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Rovná spojovacia šípka 52"/>
          <p:cNvCxnSpPr/>
          <p:nvPr/>
        </p:nvCxnSpPr>
        <p:spPr>
          <a:xfrm>
            <a:off x="3565129" y="6070139"/>
            <a:ext cx="4199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649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zoznam predmetov (geografia, matematika, fyzika, informatika) a vyberte z neho 3. položku.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 = ["geografia", "matematika", "fyzika", "informatika"]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print(zoznam[2])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8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198951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zoznam predmetov (geografia, matematika, fyzika, informatika) a vyberte z neho 3. položku.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 = ["geografia", "matematika", "fyzika", "informatika"]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print(zoznam[2])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DD6A62AF-F7F9-8B83-0BCD-C868E418938E}"/>
              </a:ext>
            </a:extLst>
          </p:cNvPr>
          <p:cNvSpPr txBox="1"/>
          <p:nvPr/>
        </p:nvSpPr>
        <p:spPr>
          <a:xfrm>
            <a:off x="263269" y="3079234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Vypíšte zo zadefinovaného zoznamu všetky položky a zrátajte ich.</a:t>
            </a:r>
          </a:p>
        </p:txBody>
      </p:sp>
    </p:spTree>
    <p:extLst>
      <p:ext uri="{BB962C8B-B14F-4D97-AF65-F5344CB8AC3E}">
        <p14:creationId xmlns:p14="http://schemas.microsoft.com/office/powerpoint/2010/main" val="173602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zoznam predmetov (geografia, matematika, fyzika, informatika) a vyberte z neho 3. položku.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 = ["geografia", "matematika", "fyzika", "informatika"]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print(zoznam[0])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DD6A62AF-F7F9-8B83-0BCD-C868E418938E}"/>
              </a:ext>
            </a:extLst>
          </p:cNvPr>
          <p:cNvSpPr txBox="1"/>
          <p:nvPr/>
        </p:nvSpPr>
        <p:spPr>
          <a:xfrm>
            <a:off x="263269" y="3079234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Vypíšte zo zadefinovaného zoznamu všetky položky a zrátajte ich.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C81254A-0D0F-8E64-DCAD-2C160BCC6592}"/>
              </a:ext>
            </a:extLst>
          </p:cNvPr>
          <p:cNvSpPr txBox="1"/>
          <p:nvPr/>
        </p:nvSpPr>
        <p:spPr>
          <a:xfrm>
            <a:off x="315185" y="3583326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 = ["geografia", "matematika", "fyzika", "informatika"]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i in zoznam: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print(len(zoznam))</a:t>
            </a:r>
          </a:p>
        </p:txBody>
      </p:sp>
    </p:spTree>
    <p:extLst>
      <p:ext uri="{BB962C8B-B14F-4D97-AF65-F5344CB8AC3E}">
        <p14:creationId xmlns:p14="http://schemas.microsoft.com/office/powerpoint/2010/main" val="3657488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pomocou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geopy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vzdušnú vzdialenosť miest Bratislava a Košice v km.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290658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pomocou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geopy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vzdušnú vzdialenosť miest Bratislava a Košice v km.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13510" y="2255269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 geopy.distance import geodesic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Kosice = (48.727,21.258)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Blava = (48.155,17.123)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print(geodesic(Kosice, Blava).km)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20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Zamestnanec zarába 1000 € mesačne a jeho mzda sa každý rok zvýši o 50€. Akonáhle jeho mzda dosiahne 1500€, zamestnanec odíde z práce a založí si živnosť.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 koľko rokov odíde zamestnanec z práce? Vypíšte pomocou cyklov mzdu v jednotlivých rokoch a o koľko rokov bude požadovaná suma dosiahnutá.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246566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Zamestnanec zarába 1000 € mesačne a jeho mzda sa každý rok zvýši o 50€. Akonáhle jeho mzda dosiahne 1500€, zamestnanec odíde z práce a založí si živnosť.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 koľko rokov odíde zamestnanec z práce? Vypíšte pomocou cyklov mzdu v jednotlivých rokoch a o koľko rokov bude požadovaná suma dosiahnutá.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83365" y="3018944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roky = 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plat = 1000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plat &lt;1500: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roky = roky + 1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plat = plat + 50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print("Mesačný plat po %i. roku je %i eur" %(roky, plat))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print("Zamestnanec odíde o %i rokov."%(roky))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80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Cyklus</a:t>
            </a:r>
            <a:r>
              <a:rPr lang="en-US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for a while, </a:t>
            </a:r>
            <a:r>
              <a:rPr lang="en-US" sz="28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</a:t>
            </a:r>
            <a:r>
              <a:rPr lang="en-US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range,</a:t>
            </a:r>
            <a:r>
              <a:rPr lang="sk-SK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break,</a:t>
            </a:r>
            <a:r>
              <a:rPr lang="en-US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polia</a:t>
            </a:r>
            <a:endParaRPr lang="en-US" sz="28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 -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cyklus (iteráciu)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ponímaní programovania považujeme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proces, ktorý sa opakuje s pravidelným prírastkom minimálne jednej premennej vopred definovaným počtom krát, alebo pokiaľ nie je splnená vopred definovaná podmienka.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 typy cyklov –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„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 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„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iterovanie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podmienok („vhodné najmä pre čísla“)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iterovanie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sekvencií (vhodné pre zoznamy, reťazce)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Ukážka jednoduchého cyklu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 = 4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i &lt; 8: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</a:t>
            </a:r>
            <a:r>
              <a:rPr lang="nn-NO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=1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*i+=1 je ekvivalent i=i+1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AC2883D4-2A9B-FF4F-3034-AE8B5DF76840}"/>
              </a:ext>
            </a:extLst>
          </p:cNvPr>
          <p:cNvSpPr txBox="1"/>
          <p:nvPr/>
        </p:nvSpPr>
        <p:spPr>
          <a:xfrm>
            <a:off x="4329445" y="3614049"/>
            <a:ext cx="7105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Iteráciu vieme zalomiť pomocou „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break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 = 4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&lt; 8: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== 6: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break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i += 1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4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 –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(zoznam)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Ukážka jednoduchého cyklu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jedlo: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*hranaté zátvorky alt +91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988A04A-01DF-4C0C-B5C3-0EA19EEE5821}"/>
              </a:ext>
            </a:extLst>
          </p:cNvPr>
          <p:cNvSpPr txBox="1"/>
          <p:nvPr/>
        </p:nvSpPr>
        <p:spPr>
          <a:xfrm>
            <a:off x="4503674" y="1722706"/>
            <a:ext cx="4610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Aj tu je možné použiť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break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jedlo: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jedlo=="buchty":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break</a:t>
            </a:r>
          </a:p>
        </p:txBody>
      </p:sp>
    </p:spTree>
    <p:extLst>
      <p:ext uri="{BB962C8B-B14F-4D97-AF65-F5344CB8AC3E}">
        <p14:creationId xmlns:p14="http://schemas.microsoft.com/office/powerpoint/2010/main" val="357783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 –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Ukážka jednoduchého cyklu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(5):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Defaultne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hodnoty 1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988A04A-01DF-4C0C-B5C3-0EA19EEE5821}"/>
              </a:ext>
            </a:extLst>
          </p:cNvPr>
          <p:cNvSpPr txBox="1"/>
          <p:nvPr/>
        </p:nvSpPr>
        <p:spPr>
          <a:xfrm>
            <a:off x="4503674" y="1722706"/>
            <a:ext cx="4610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zadefinujeme všetky parametre: 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x in range(</a:t>
            </a:r>
            <a:r>
              <a:rPr lang="en-US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2, 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27</a:t>
            </a:r>
            <a:r>
              <a:rPr lang="en-US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print(x)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 – počiatočná hodnota (zdola ohraničená)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27 – koncová hodnota (zhora ohraničená)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 – interval iterácie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DF254A2-2667-DAC1-66F0-C98D254B9916}"/>
              </a:ext>
            </a:extLst>
          </p:cNvPr>
          <p:cNvSpPr txBox="1"/>
          <p:nvPr/>
        </p:nvSpPr>
        <p:spPr>
          <a:xfrm>
            <a:off x="434091" y="4134310"/>
            <a:ext cx="1155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Možné použiť aj s „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 in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range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(5):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(i)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("Hotovo")</a:t>
            </a:r>
          </a:p>
        </p:txBody>
      </p:sp>
    </p:spTree>
    <p:extLst>
      <p:ext uri="{BB962C8B-B14F-4D97-AF65-F5344CB8AC3E}">
        <p14:creationId xmlns:p14="http://schemas.microsoft.com/office/powerpoint/2010/main" val="413251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Vnorené cykly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Ukážka jednoduchého vnoreného cyklu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polievka = ["vývar", "cesnačka"]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x in polievka: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 in jedlo: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x,y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15150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Cykly, „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iterovanie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výstupu“ - %i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Slúži na prevzatie predošlého výstupu cyklu / iterácie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opakovania = 0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opakovania &lt; 10: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opakovania = opakovania + 1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("Toto je %i opakovanie."%(opakovania))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20520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sz="3200" dirty="0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672001" y="1841032"/>
            <a:ext cx="108479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 ako premenná sa javí ako jeden celok. </a:t>
            </a: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i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však v prípade, že chceme zobraziť (alebo použiť) len vybraný prvok zo zoznamu? </a:t>
            </a:r>
            <a:endParaRPr lang="en-US" b="1" i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Využívame takzvané indexovanie, čo znamená, že každá pozícia v zozname</a:t>
            </a:r>
            <a:b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má svoj poradový identifikátor, ktorý je unikátny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Indexovanie zoznamu začína vždy zľava a začína pozíciou 0, pokračuje pozíciou 1, atď.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u="sng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u="sng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283" y="3047641"/>
            <a:ext cx="6025031" cy="96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3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Zoznamy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Nepriama podpora pre polia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NumPy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Používajú sa zoznamy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x=jedlo[0]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(x)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482C02D0-8EAF-036A-43AD-3DB8F86B9F6E}"/>
              </a:ext>
            </a:extLst>
          </p:cNvPr>
          <p:cNvSpPr txBox="1"/>
          <p:nvPr/>
        </p:nvSpPr>
        <p:spPr>
          <a:xfrm>
            <a:off x="4634303" y="1672464"/>
            <a:ext cx="711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Hodnotu poľa vieme zmeniť:</a:t>
            </a:r>
          </a:p>
          <a:p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jedlo[0]=[slanina]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jedlo[0]="slanina"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x=jedlo[0]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(x)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B5D4A0FA-94C0-A96B-20A1-57906DABFE74}"/>
              </a:ext>
            </a:extLst>
          </p:cNvPr>
          <p:cNvSpPr txBox="1"/>
          <p:nvPr/>
        </p:nvSpPr>
        <p:spPr>
          <a:xfrm>
            <a:off x="383849" y="4154407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Zrátanie prvkov zoznamu pomocou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jedlo = ["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guľaš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rizky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buchty","halušky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(len(jedlo))</a:t>
            </a:r>
          </a:p>
        </p:txBody>
      </p:sp>
    </p:spTree>
    <p:extLst>
      <p:ext uri="{BB962C8B-B14F-4D97-AF65-F5344CB8AC3E}">
        <p14:creationId xmlns:p14="http://schemas.microsoft.com/office/powerpoint/2010/main" val="1402096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2199</Words>
  <Application>Microsoft Office PowerPoint</Application>
  <PresentationFormat>Širokouhlá</PresentationFormat>
  <Paragraphs>284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22</cp:revision>
  <dcterms:created xsi:type="dcterms:W3CDTF">2017-09-04T08:42:26Z</dcterms:created>
  <dcterms:modified xsi:type="dcterms:W3CDTF">2023-10-25T13:15:01Z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