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313" r:id="rId6"/>
    <p:sldId id="329" r:id="rId7"/>
    <p:sldId id="331" r:id="rId8"/>
    <p:sldId id="332" r:id="rId9"/>
    <p:sldId id="333" r:id="rId10"/>
    <p:sldId id="349" r:id="rId11"/>
    <p:sldId id="354" r:id="rId12"/>
    <p:sldId id="334" r:id="rId13"/>
    <p:sldId id="335" r:id="rId14"/>
    <p:sldId id="336" r:id="rId15"/>
    <p:sldId id="337" r:id="rId16"/>
    <p:sldId id="338" r:id="rId17"/>
    <p:sldId id="340" r:id="rId18"/>
    <p:sldId id="341" r:id="rId19"/>
    <p:sldId id="342" r:id="rId20"/>
    <p:sldId id="350" r:id="rId21"/>
    <p:sldId id="351" r:id="rId22"/>
    <p:sldId id="343" r:id="rId23"/>
    <p:sldId id="344" r:id="rId24"/>
    <p:sldId id="345" r:id="rId25"/>
    <p:sldId id="346" r:id="rId26"/>
    <p:sldId id="347" r:id="rId27"/>
    <p:sldId id="348" r:id="rId28"/>
    <p:sldId id="352" r:id="rId29"/>
    <p:sldId id="353" r:id="rId30"/>
    <p:sldId id="270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D29"/>
    <a:srgbClr val="FC3C22"/>
    <a:srgbClr val="F48024"/>
    <a:srgbClr val="78B601"/>
    <a:srgbClr val="FCDC47"/>
    <a:srgbClr val="3771A1"/>
    <a:srgbClr val="0F3258"/>
    <a:srgbClr val="213F57"/>
    <a:srgbClr val="0B264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B1F08-516D-4BE5-95F5-E88EE8D4B2C9}" v="6" dt="2022-10-06T14:08:47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8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r. Jozef Bogľarský" userId="S::5252592@upjs.sk::550431b2-fa33-4497-98d7-1f21d4e0f2f5" providerId="AD" clId="Web-{29DB1F08-516D-4BE5-95F5-E88EE8D4B2C9}"/>
    <pc:docChg chg="modSld">
      <pc:chgData name="Mgr. Jozef Bogľarský" userId="S::5252592@upjs.sk::550431b2-fa33-4497-98d7-1f21d4e0f2f5" providerId="AD" clId="Web-{29DB1F08-516D-4BE5-95F5-E88EE8D4B2C9}" dt="2022-10-06T14:08:47.871" v="5" actId="1076"/>
      <pc:docMkLst>
        <pc:docMk/>
      </pc:docMkLst>
      <pc:sldChg chg="addSp delSp modSp">
        <pc:chgData name="Mgr. Jozef Bogľarský" userId="S::5252592@upjs.sk::550431b2-fa33-4497-98d7-1f21d4e0f2f5" providerId="AD" clId="Web-{29DB1F08-516D-4BE5-95F5-E88EE8D4B2C9}" dt="2022-10-06T14:08:47.871" v="5" actId="1076"/>
        <pc:sldMkLst>
          <pc:docMk/>
          <pc:sldMk cId="3378783547" sldId="256"/>
        </pc:sldMkLst>
        <pc:spChg chg="add mod">
          <ac:chgData name="Mgr. Jozef Bogľarský" userId="S::5252592@upjs.sk::550431b2-fa33-4497-98d7-1f21d4e0f2f5" providerId="AD" clId="Web-{29DB1F08-516D-4BE5-95F5-E88EE8D4B2C9}" dt="2022-10-06T14:08:40.965" v="4" actId="1076"/>
          <ac:spMkLst>
            <pc:docMk/>
            <pc:sldMk cId="3378783547" sldId="256"/>
            <ac:spMk id="3" creationId="{23135FF2-67F2-FE5E-7F95-4AA4B314879A}"/>
          </ac:spMkLst>
        </pc:spChg>
        <pc:spChg chg="mod">
          <ac:chgData name="Mgr. Jozef Bogľarský" userId="S::5252592@upjs.sk::550431b2-fa33-4497-98d7-1f21d4e0f2f5" providerId="AD" clId="Web-{29DB1F08-516D-4BE5-95F5-E88EE8D4B2C9}" dt="2022-10-06T14:08:18.902" v="1" actId="1076"/>
          <ac:spMkLst>
            <pc:docMk/>
            <pc:sldMk cId="3378783547" sldId="256"/>
            <ac:spMk id="6" creationId="{00000000-0000-0000-0000-000000000000}"/>
          </ac:spMkLst>
        </pc:spChg>
        <pc:spChg chg="del">
          <ac:chgData name="Mgr. Jozef Bogľarský" userId="S::5252592@upjs.sk::550431b2-fa33-4497-98d7-1f21d4e0f2f5" providerId="AD" clId="Web-{29DB1F08-516D-4BE5-95F5-E88EE8D4B2C9}" dt="2022-10-06T14:08:33.574" v="2"/>
          <ac:spMkLst>
            <pc:docMk/>
            <pc:sldMk cId="3378783547" sldId="256"/>
            <ac:spMk id="9" creationId="{00000000-0000-0000-0000-000000000000}"/>
          </ac:spMkLst>
        </pc:spChg>
        <pc:spChg chg="mod">
          <ac:chgData name="Mgr. Jozef Bogľarský" userId="S::5252592@upjs.sk::550431b2-fa33-4497-98d7-1f21d4e0f2f5" providerId="AD" clId="Web-{29DB1F08-516D-4BE5-95F5-E88EE8D4B2C9}" dt="2022-10-06T14:08:47.871" v="5" actId="1076"/>
          <ac:spMkLst>
            <pc:docMk/>
            <pc:sldMk cId="3378783547" sldId="256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81946-F129-4DBF-A943-6B05DDE22CF8}" type="datetimeFigureOut">
              <a:rPr lang="sk-SK" smtClean="0"/>
              <a:t>25. 10. 2023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B3669-731F-49A0-A172-5D389C1CA6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90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E03E-5382-4780-8A03-808D0253782B}" type="datetime1">
              <a:rPr lang="sk-SK" smtClean="0"/>
              <a:t>25. 10. 2023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70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B820-1EBB-41A3-A66B-8DA93DDE0BE1}" type="datetime1">
              <a:rPr lang="sk-SK" smtClean="0"/>
              <a:t>25. 10. 2023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640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E3EF-11AD-4F5D-A6AC-C7F706658DAC}" type="datetime1">
              <a:rPr lang="sk-SK" smtClean="0"/>
              <a:t>25. 10. 2023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59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ED41-C996-43AA-936F-7A3CDE49F1DF}" type="datetime1">
              <a:rPr lang="sk-SK" smtClean="0"/>
              <a:t>25. 10. 2023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34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1380-7EB7-4880-B3B2-A3201D393012}" type="datetime1">
              <a:rPr lang="sk-SK" smtClean="0"/>
              <a:t>25. 10. 2023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706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2C5F-A442-45F1-98FE-D5904A0406A4}" type="datetime1">
              <a:rPr lang="sk-SK" smtClean="0"/>
              <a:t>25. 10. 2023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679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8CD9-443C-4741-ABAB-FB914EB54C6B}" type="datetime1">
              <a:rPr lang="sk-SK" smtClean="0"/>
              <a:t>25. 10. 2023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355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A4D6-28E7-424C-B83F-FA847A41095C}" type="datetime1">
              <a:rPr lang="sk-SK" smtClean="0"/>
              <a:t>25. 10. 2023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321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3ABA-2ABE-4D4A-93B5-36F8BE10B32F}" type="datetime1">
              <a:rPr lang="sk-SK" smtClean="0"/>
              <a:t>25. 10. 2023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302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9330-D4E1-4C58-B8B7-E1A497C7A5CF}" type="datetime1">
              <a:rPr lang="sk-SK" smtClean="0"/>
              <a:t>25. 10. 2023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56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4B53-3EFC-457E-B681-7EFD39196161}" type="datetime1">
              <a:rPr lang="sk-SK" smtClean="0"/>
              <a:t>25. 10. 2023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318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36851-0D52-4BAD-88A4-F33F6711DF8D}" type="datetime1">
              <a:rPr lang="sk-SK" smtClean="0"/>
              <a:t>25. 10. 2023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17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0" y="3657602"/>
            <a:ext cx="12191999" cy="889686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967725" y="2767676"/>
            <a:ext cx="7846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Základy programovania (Python)</a:t>
            </a:r>
            <a:endParaRPr lang="sk-SK" sz="4400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288" y="223950"/>
            <a:ext cx="3510855" cy="650928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4170414" y="5332325"/>
            <a:ext cx="385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Mgr. Tomáš Fedor</a:t>
            </a:r>
          </a:p>
          <a:p>
            <a:pPr algn="ctr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tomas.fedor</a:t>
            </a:r>
            <a:r>
              <a:rPr lang="en-US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student.upjs.sk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2378864" y="3748502"/>
            <a:ext cx="702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Cyklus for a while, funkcia range, break, polia</a:t>
            </a:r>
          </a:p>
        </p:txBody>
      </p:sp>
      <p:pic>
        <p:nvPicPr>
          <p:cNvPr id="1026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29" y="251848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pätu 8">
            <a:extLst>
              <a:ext uri="{FF2B5EF4-FFF2-40B4-BE49-F238E27FC236}">
                <a16:creationId xmlns:a16="http://schemas.microsoft.com/office/drawing/2014/main" id="{23135FF2-67F2-FE5E-7F95-4AA4B314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38" y="6411365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378783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36563047-DA9E-BD8B-670B-74B045F5A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186195"/>
              </p:ext>
            </p:extLst>
          </p:nvPr>
        </p:nvGraphicFramePr>
        <p:xfrm>
          <a:off x="2331218" y="2556115"/>
          <a:ext cx="7364604" cy="2846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868">
                  <a:extLst>
                    <a:ext uri="{9D8B030D-6E8A-4147-A177-3AD203B41FA5}">
                      <a16:colId xmlns:a16="http://schemas.microsoft.com/office/drawing/2014/main" val="2880823055"/>
                    </a:ext>
                  </a:extLst>
                </a:gridCol>
                <a:gridCol w="6560736">
                  <a:extLst>
                    <a:ext uri="{9D8B030D-6E8A-4147-A177-3AD203B41FA5}">
                      <a16:colId xmlns:a16="http://schemas.microsoft.com/office/drawing/2014/main" val="1369964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Funkcia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Popis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9118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append()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Pridá položku na koniec zoznamu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42339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clear()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Odstráni všetky položky v zozname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63702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copy()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Vráti kópiu zoznamu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06370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count()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Vráti počet položiek s uvedenou hodnotou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19417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extend()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Pridá položky do aktuálneho zoznamu na jeho koniec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66921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index()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Vráti index prvej položky s určenou hodnotou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11955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insert()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Pridá položku do určenej pozície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38533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pop()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Odstráni položku v určenej pozícii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42921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remove()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Odstráni prvú položkz s určenou hodnotou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34218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reverse()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Prevráti poradie zoznamu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68786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sort()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Usporiada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zoznam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7248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95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Append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Pridanie položky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jedlo.append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kebab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(jedlo)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81958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Výpočet vzdialenosti - </a:t>
            </a:r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geopy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Umožní vytvárať priestorové operácie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Potrebné pridať rozšírenie/balíček 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from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geopy.distance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import geodesic</a:t>
            </a: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suradnica_1 = (48.727,21.258)</a:t>
            </a: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suradnica_2 = (49,21.240)</a:t>
            </a: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print(geodesic(suradnica_1,suradnica_2).km)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514561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Vygenerujte 10 za sebou idúcich čísel pomocou jednoduchého cyklu.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980160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Vygenerujte 10 za sebou idúcich čísel pomocou jednoduchého cyklu.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 cyklom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(10):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7C6BC42-C451-C2EF-1036-B45BC96CBCA6}"/>
              </a:ext>
            </a:extLst>
          </p:cNvPr>
          <p:cNvSpPr txBox="1"/>
          <p:nvPr/>
        </p:nvSpPr>
        <p:spPr>
          <a:xfrm>
            <a:off x="3273251" y="2232802"/>
            <a:ext cx="614456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 cyklom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 = 1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 i &lt;=10: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print(i)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i+=1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90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Vygenerujte 10 za sebou idúcich čísel pomocou jednoduchého cyklu.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 cyklom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(10):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7C6BC42-C451-C2EF-1036-B45BC96CBCA6}"/>
              </a:ext>
            </a:extLst>
          </p:cNvPr>
          <p:cNvSpPr txBox="1"/>
          <p:nvPr/>
        </p:nvSpPr>
        <p:spPr>
          <a:xfrm>
            <a:off x="3273251" y="2232802"/>
            <a:ext cx="614456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 cyklom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 = 1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 i &lt;=10: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print(i)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i+=1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727E09AE-502D-2D86-4A63-67430029366C}"/>
              </a:ext>
            </a:extLst>
          </p:cNvPr>
          <p:cNvSpPr txBox="1"/>
          <p:nvPr/>
        </p:nvSpPr>
        <p:spPr>
          <a:xfrm>
            <a:off x="283366" y="4124262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Čo ak by sme cyklus aplikovali na opakovanie znaku * s možnosťou kumulatívneho zadefinovania počtu opakovaní?</a:t>
            </a:r>
          </a:p>
        </p:txBody>
      </p:sp>
    </p:spTree>
    <p:extLst>
      <p:ext uri="{BB962C8B-B14F-4D97-AF65-F5344CB8AC3E}">
        <p14:creationId xmlns:p14="http://schemas.microsoft.com/office/powerpoint/2010/main" val="77995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Vygenerujte 10 za sebou idúcich čísel pomocou jednoduchého cyklu.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 cyklom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(10):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7C6BC42-C451-C2EF-1036-B45BC96CBCA6}"/>
              </a:ext>
            </a:extLst>
          </p:cNvPr>
          <p:cNvSpPr txBox="1"/>
          <p:nvPr/>
        </p:nvSpPr>
        <p:spPr>
          <a:xfrm>
            <a:off x="3273251" y="2232802"/>
            <a:ext cx="614456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 cyklom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 = 1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 i &lt;=10: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print(i)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i+=1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727E09AE-502D-2D86-4A63-67430029366C}"/>
              </a:ext>
            </a:extLst>
          </p:cNvPr>
          <p:cNvSpPr txBox="1"/>
          <p:nvPr/>
        </p:nvSpPr>
        <p:spPr>
          <a:xfrm>
            <a:off x="283366" y="4124262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Čo ak by sme cyklus aplikovali na opakovanie znaku * s možnosťou kumulatívneho zadefinovania počtu opakovaní?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0CCB54-4F5B-6A37-F829-DD933F312243}"/>
              </a:ext>
            </a:extLst>
          </p:cNvPr>
          <p:cNvSpPr txBox="1"/>
          <p:nvPr/>
        </p:nvSpPr>
        <p:spPr>
          <a:xfrm>
            <a:off x="421194" y="4585791"/>
            <a:ext cx="61445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opakovania =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input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("Zadajte počet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opakovani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 "))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(1, opakovania + 1):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(i*"*")</a:t>
            </a:r>
          </a:p>
        </p:txBody>
      </p:sp>
    </p:spTree>
    <p:extLst>
      <p:ext uri="{BB962C8B-B14F-4D97-AF65-F5344CB8AC3E}">
        <p14:creationId xmlns:p14="http://schemas.microsoft.com/office/powerpoint/2010/main" val="1073655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Vyslabikujte pomocou cyklu „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 slovo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python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(iterácia cez reťazec).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404778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Vyslabikujte pomocou cyklu „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 slovo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python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(iterácia cez reťazec).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 x in "python":</a:t>
            </a: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print(x)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67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zoznam predmetov (geografia, matematika, fyzika, informatika) a vyberte z neho 3. položku.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43137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ykly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387178" y="1832166"/>
            <a:ext cx="986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 cyklus (iteráciu) 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ponímaní programovania považujeme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proces, ktorý sa opakuje s pravidelným prírastkom minimálne jednej premennej vopred definovaným počtom krát, alebo pokiaľ nie je splnená vopred definovaná podmienka.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4 – Cyklus for a </a:t>
            </a:r>
            <a:r>
              <a:rPr lang="sk-SK" dirty="0" err="1"/>
              <a:t>while</a:t>
            </a:r>
            <a:r>
              <a:rPr lang="sk-SK" dirty="0"/>
              <a:t>, funkcia </a:t>
            </a:r>
            <a:r>
              <a:rPr lang="sk-SK" dirty="0" err="1"/>
              <a:t>range</a:t>
            </a:r>
            <a:r>
              <a:rPr lang="sk-SK" dirty="0"/>
              <a:t>, jednoduché matematické algoritmy a algoritmy s reťazcami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439575" y="2929754"/>
            <a:ext cx="8284473" cy="1100488"/>
            <a:chOff x="1495256" y="2994366"/>
            <a:chExt cx="8284473" cy="1100488"/>
          </a:xfrm>
        </p:grpSpPr>
        <p:sp>
          <p:nvSpPr>
            <p:cNvPr id="12" name="Ovál 11"/>
            <p:cNvSpPr/>
            <p:nvPr/>
          </p:nvSpPr>
          <p:spPr>
            <a:xfrm>
              <a:off x="1495256" y="3149059"/>
              <a:ext cx="1491297" cy="94579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ŠTART</a:t>
              </a:r>
            </a:p>
          </p:txBody>
        </p:sp>
        <p:sp>
          <p:nvSpPr>
            <p:cNvPr id="2" name="Zaoblený obdĺžnik 1"/>
            <p:cNvSpPr/>
            <p:nvPr/>
          </p:nvSpPr>
          <p:spPr>
            <a:xfrm>
              <a:off x="3633562" y="3271150"/>
              <a:ext cx="1974497" cy="70385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CYKLUS</a:t>
              </a:r>
            </a:p>
            <a:p>
              <a:pPr algn="ctr"/>
              <a:r>
                <a:rPr lang="sk-SK" dirty="0"/>
                <a:t>opakuj x-krát</a:t>
              </a:r>
            </a:p>
          </p:txBody>
        </p:sp>
        <p:sp>
          <p:nvSpPr>
            <p:cNvPr id="13" name="Zaoblený obdĺžnik 12"/>
            <p:cNvSpPr/>
            <p:nvPr/>
          </p:nvSpPr>
          <p:spPr>
            <a:xfrm>
              <a:off x="6412575" y="3271149"/>
              <a:ext cx="1114548" cy="703859"/>
            </a:xfrm>
            <a:prstGeom prst="roundRect">
              <a:avLst/>
            </a:prstGeom>
            <a:solidFill>
              <a:srgbClr val="FC3C22"/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ÚKON</a:t>
              </a:r>
            </a:p>
          </p:txBody>
        </p:sp>
        <p:sp>
          <p:nvSpPr>
            <p:cNvPr id="14" name="Ovál 13"/>
            <p:cNvSpPr/>
            <p:nvPr/>
          </p:nvSpPr>
          <p:spPr>
            <a:xfrm>
              <a:off x="8288432" y="3147246"/>
              <a:ext cx="1491297" cy="94579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KONIEC</a:t>
              </a:r>
            </a:p>
          </p:txBody>
        </p:sp>
        <p:cxnSp>
          <p:nvCxnSpPr>
            <p:cNvPr id="8" name="Rovná spojovacia šípka 7"/>
            <p:cNvCxnSpPr>
              <a:stCxn id="12" idx="6"/>
              <a:endCxn id="2" idx="1"/>
            </p:cNvCxnSpPr>
            <p:nvPr/>
          </p:nvCxnSpPr>
          <p:spPr>
            <a:xfrm>
              <a:off x="2986553" y="3621957"/>
              <a:ext cx="647009" cy="1123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ovná spojovacia šípka 14"/>
            <p:cNvCxnSpPr>
              <a:endCxn id="13" idx="1"/>
            </p:cNvCxnSpPr>
            <p:nvPr/>
          </p:nvCxnSpPr>
          <p:spPr>
            <a:xfrm>
              <a:off x="5608059" y="3620143"/>
              <a:ext cx="804516" cy="2936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Rovná spojovacia šípka 16"/>
            <p:cNvCxnSpPr>
              <a:endCxn id="14" idx="2"/>
            </p:cNvCxnSpPr>
            <p:nvPr/>
          </p:nvCxnSpPr>
          <p:spPr>
            <a:xfrm>
              <a:off x="7527123" y="3620143"/>
              <a:ext cx="761309" cy="1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Rovná spojovacia šípka 19"/>
            <p:cNvCxnSpPr/>
            <p:nvPr/>
          </p:nvCxnSpPr>
          <p:spPr>
            <a:xfrm flipH="1">
              <a:off x="4620810" y="2994366"/>
              <a:ext cx="1" cy="276784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Rovná spojnica 21"/>
            <p:cNvCxnSpPr/>
            <p:nvPr/>
          </p:nvCxnSpPr>
          <p:spPr>
            <a:xfrm flipV="1">
              <a:off x="4620810" y="3000884"/>
              <a:ext cx="2349039" cy="5113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ovná spojnica 23"/>
            <p:cNvCxnSpPr>
              <a:endCxn id="13" idx="0"/>
            </p:cNvCxnSpPr>
            <p:nvPr/>
          </p:nvCxnSpPr>
          <p:spPr>
            <a:xfrm>
              <a:off x="6969849" y="3000884"/>
              <a:ext cx="0" cy="270265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Skupina 32"/>
          <p:cNvGrpSpPr/>
          <p:nvPr/>
        </p:nvGrpSpPr>
        <p:grpSpPr>
          <a:xfrm>
            <a:off x="439575" y="4559154"/>
            <a:ext cx="8284473" cy="1100488"/>
            <a:chOff x="1495256" y="2994366"/>
            <a:chExt cx="8284473" cy="1100488"/>
          </a:xfrm>
        </p:grpSpPr>
        <p:sp>
          <p:nvSpPr>
            <p:cNvPr id="34" name="Ovál 33"/>
            <p:cNvSpPr/>
            <p:nvPr/>
          </p:nvSpPr>
          <p:spPr>
            <a:xfrm>
              <a:off x="1495256" y="3149059"/>
              <a:ext cx="1491297" cy="94579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ŠTART</a:t>
              </a:r>
            </a:p>
          </p:txBody>
        </p:sp>
        <p:sp>
          <p:nvSpPr>
            <p:cNvPr id="35" name="Zaoblený obdĺžnik 34"/>
            <p:cNvSpPr/>
            <p:nvPr/>
          </p:nvSpPr>
          <p:spPr>
            <a:xfrm>
              <a:off x="3633562" y="3271150"/>
              <a:ext cx="1974497" cy="70385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CYKLUS</a:t>
              </a:r>
            </a:p>
            <a:p>
              <a:pPr algn="ctr"/>
              <a:r>
                <a:rPr lang="sk-SK" dirty="0"/>
                <a:t>opakuj kým </a:t>
              </a:r>
              <a:r>
                <a:rPr lang="en-US" dirty="0" err="1"/>
                <a:t>i</a:t>
              </a:r>
              <a:r>
                <a:rPr lang="en-US" dirty="0"/>
                <a:t> &lt; 10</a:t>
              </a:r>
              <a:endParaRPr lang="sk-SK" dirty="0"/>
            </a:p>
          </p:txBody>
        </p:sp>
        <p:sp>
          <p:nvSpPr>
            <p:cNvPr id="36" name="Zaoblený obdĺžnik 35"/>
            <p:cNvSpPr/>
            <p:nvPr/>
          </p:nvSpPr>
          <p:spPr>
            <a:xfrm>
              <a:off x="6412575" y="3271149"/>
              <a:ext cx="1114548" cy="703859"/>
            </a:xfrm>
            <a:prstGeom prst="roundRect">
              <a:avLst/>
            </a:prstGeom>
            <a:solidFill>
              <a:srgbClr val="FC3C22"/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ÚKON</a:t>
              </a:r>
            </a:p>
          </p:txBody>
        </p:sp>
        <p:sp>
          <p:nvSpPr>
            <p:cNvPr id="37" name="Ovál 36"/>
            <p:cNvSpPr/>
            <p:nvPr/>
          </p:nvSpPr>
          <p:spPr>
            <a:xfrm>
              <a:off x="8288432" y="3147246"/>
              <a:ext cx="1491297" cy="94579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KONIEC</a:t>
              </a:r>
            </a:p>
          </p:txBody>
        </p:sp>
        <p:cxnSp>
          <p:nvCxnSpPr>
            <p:cNvPr id="38" name="Rovná spojovacia šípka 37"/>
            <p:cNvCxnSpPr>
              <a:stCxn id="34" idx="6"/>
              <a:endCxn id="35" idx="1"/>
            </p:cNvCxnSpPr>
            <p:nvPr/>
          </p:nvCxnSpPr>
          <p:spPr>
            <a:xfrm>
              <a:off x="2986553" y="3621957"/>
              <a:ext cx="647009" cy="1123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ovná spojovacia šípka 38"/>
            <p:cNvCxnSpPr>
              <a:endCxn id="36" idx="1"/>
            </p:cNvCxnSpPr>
            <p:nvPr/>
          </p:nvCxnSpPr>
          <p:spPr>
            <a:xfrm>
              <a:off x="5608059" y="3620143"/>
              <a:ext cx="804516" cy="2936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ovná spojovacia šípka 39"/>
            <p:cNvCxnSpPr>
              <a:endCxn id="37" idx="2"/>
            </p:cNvCxnSpPr>
            <p:nvPr/>
          </p:nvCxnSpPr>
          <p:spPr>
            <a:xfrm>
              <a:off x="7527123" y="3620143"/>
              <a:ext cx="761309" cy="1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ovná spojovacia šípka 40"/>
            <p:cNvCxnSpPr/>
            <p:nvPr/>
          </p:nvCxnSpPr>
          <p:spPr>
            <a:xfrm flipH="1">
              <a:off x="4620810" y="2994366"/>
              <a:ext cx="1" cy="276784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Rovná spojnica 41"/>
            <p:cNvCxnSpPr/>
            <p:nvPr/>
          </p:nvCxnSpPr>
          <p:spPr>
            <a:xfrm flipV="1">
              <a:off x="4620810" y="3000884"/>
              <a:ext cx="2349039" cy="5113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Rovná spojnica 42"/>
            <p:cNvCxnSpPr>
              <a:endCxn id="36" idx="0"/>
            </p:cNvCxnSpPr>
            <p:nvPr/>
          </p:nvCxnSpPr>
          <p:spPr>
            <a:xfrm>
              <a:off x="6969849" y="3000884"/>
              <a:ext cx="0" cy="270265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BlokTextu 43"/>
          <p:cNvSpPr txBox="1"/>
          <p:nvPr/>
        </p:nvSpPr>
        <p:spPr>
          <a:xfrm>
            <a:off x="3775087" y="4222076"/>
            <a:ext cx="20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262626"/>
                </a:solidFill>
              </a:rPr>
              <a:t>i = (1, 20)</a:t>
            </a:r>
          </a:p>
        </p:txBody>
      </p:sp>
      <p:sp>
        <p:nvSpPr>
          <p:cNvPr id="45" name="BlokTextu 44"/>
          <p:cNvSpPr txBox="1"/>
          <p:nvPr/>
        </p:nvSpPr>
        <p:spPr>
          <a:xfrm>
            <a:off x="9109422" y="3026119"/>
            <a:ext cx="2876632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da-D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yklus s vopred </a:t>
            </a:r>
            <a:r>
              <a:rPr lang="da-D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definovaným</a:t>
            </a:r>
            <a:r>
              <a:rPr lang="da-D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počtom opakovaní </a:t>
            </a:r>
            <a:r>
              <a:rPr lang="da-D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(funkcia for)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6" name="BlokTextu 45"/>
          <p:cNvSpPr txBox="1"/>
          <p:nvPr/>
        </p:nvSpPr>
        <p:spPr>
          <a:xfrm>
            <a:off x="9109422" y="4620526"/>
            <a:ext cx="2876632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Cyklus s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nedefinovaným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počtom opakovaní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(funkcia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</p:txBody>
      </p:sp>
      <p:sp>
        <p:nvSpPr>
          <p:cNvPr id="47" name="BlokTextu 46"/>
          <p:cNvSpPr txBox="1"/>
          <p:nvPr/>
        </p:nvSpPr>
        <p:spPr>
          <a:xfrm>
            <a:off x="4050046" y="5883034"/>
            <a:ext cx="44385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Opakuje sa, pokiaľ je podmienka platná.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51" name="Rovná spojnica 50"/>
          <p:cNvCxnSpPr>
            <a:stCxn id="35" idx="2"/>
          </p:cNvCxnSpPr>
          <p:nvPr/>
        </p:nvCxnSpPr>
        <p:spPr>
          <a:xfrm flipH="1">
            <a:off x="3565129" y="5539797"/>
            <a:ext cx="1" cy="530342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Rovná spojovacia šípka 52"/>
          <p:cNvCxnSpPr/>
          <p:nvPr/>
        </p:nvCxnSpPr>
        <p:spPr>
          <a:xfrm>
            <a:off x="3565129" y="6070139"/>
            <a:ext cx="4199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649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zoznam predmetov (geografia, matematika, fyzika, informatika) a vyberte z neho 3. položku.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 = ["geografia", "matematika", "fyzika", "informatika"]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print(zoznam[2])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82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198951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zoznam predmetov (geografia, matematika, fyzika, informatika) a vyberte z neho 3. položku.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 = ["geografia", "matematika", "fyzika", "informatika"]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print(zoznam[2])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DD6A62AF-F7F9-8B83-0BCD-C868E418938E}"/>
              </a:ext>
            </a:extLst>
          </p:cNvPr>
          <p:cNvSpPr txBox="1"/>
          <p:nvPr/>
        </p:nvSpPr>
        <p:spPr>
          <a:xfrm>
            <a:off x="263269" y="3079234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Vypíšte zo zadefinovaného zoznamu všetky položky a zrátajte ich.</a:t>
            </a:r>
          </a:p>
        </p:txBody>
      </p:sp>
    </p:spTree>
    <p:extLst>
      <p:ext uri="{BB962C8B-B14F-4D97-AF65-F5344CB8AC3E}">
        <p14:creationId xmlns:p14="http://schemas.microsoft.com/office/powerpoint/2010/main" val="1736021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zoznam predmetov (geografia, matematika, fyzika, informatika) a vyberte z neho 3. položku.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 = ["geografia", "matematika", "fyzika", "informatika"]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print(zoznam[0])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DD6A62AF-F7F9-8B83-0BCD-C868E418938E}"/>
              </a:ext>
            </a:extLst>
          </p:cNvPr>
          <p:cNvSpPr txBox="1"/>
          <p:nvPr/>
        </p:nvSpPr>
        <p:spPr>
          <a:xfrm>
            <a:off x="263269" y="3079234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Vypíšte zo zadefinovaného zoznamu všetky položky a zrátajte ich.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C81254A-0D0F-8E64-DCAD-2C160BCC6592}"/>
              </a:ext>
            </a:extLst>
          </p:cNvPr>
          <p:cNvSpPr txBox="1"/>
          <p:nvPr/>
        </p:nvSpPr>
        <p:spPr>
          <a:xfrm>
            <a:off x="315185" y="3583326"/>
            <a:ext cx="11554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 = ["geografia", "matematika", "fyzika", "informatika"]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 i in zoznam: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print(i)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print(len(zoznam))</a:t>
            </a:r>
          </a:p>
        </p:txBody>
      </p:sp>
    </p:spTree>
    <p:extLst>
      <p:ext uri="{BB962C8B-B14F-4D97-AF65-F5344CB8AC3E}">
        <p14:creationId xmlns:p14="http://schemas.microsoft.com/office/powerpoint/2010/main" val="3657488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Vyrátajte pomocou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geopy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vzdušnú vzdialenosť miest Bratislava a Košice v km.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1290658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Vyrátajte pomocou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geopy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vzdušnú vzdialenosť miest Bratislava a Košice v km.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313510" y="2255269"/>
            <a:ext cx="11554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from geopy.distance import geodesic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Kosice = (48.727,21.258)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Blava = (48.155,17.123)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print(geodesic(Kosice, Blava).km)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320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Zamestnanec zarába 1000 € mesačne a jeho mzda sa každý rok zvýši o 50€. Akonáhle jeho mzda dosiahne 1500€, zamestnanec odíde z práce a založí si živnosť.</a:t>
            </a:r>
          </a:p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koľko rokov odíde zamestnanec z práce? Vypíšte pomocou cyklov mzdu v jednotlivých rokoch a o koľko rokov bude požadovaná suma dosiahnutá.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1246566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Úloha - riešenie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Zamestnanec zarába 1000 € mesačne a jeho mzda sa každý rok zvýši o 50€. Akonáhle jeho mzda dosiahne 1500€, zamestnanec odíde z práce a založí si živnosť.</a:t>
            </a:r>
          </a:p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koľko rokov odíde zamestnanec z práce? Vypíšte pomocou cyklov mzdu v jednotlivých rokoch a o koľko rokov bude požadovaná suma dosiahnutá.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0ECC23A-16F9-4976-D7F3-AFBAE34822C0}"/>
              </a:ext>
            </a:extLst>
          </p:cNvPr>
          <p:cNvSpPr txBox="1"/>
          <p:nvPr/>
        </p:nvSpPr>
        <p:spPr>
          <a:xfrm>
            <a:off x="283365" y="3018944"/>
            <a:ext cx="115542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roky = 0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plat = 1000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 plat &lt;1500: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roky = roky + 1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plat = plat + 50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print("Mesačný plat po %i. roku je %i eur" %(roky, plat))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print("Zamestnanec odíde o %i rokov."%(roky))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580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lokTextu 7"/>
          <p:cNvSpPr txBox="1"/>
          <p:nvPr/>
        </p:nvSpPr>
        <p:spPr>
          <a:xfrm>
            <a:off x="4170414" y="5323951"/>
            <a:ext cx="385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Mgr. Tomáš Fedor</a:t>
            </a:r>
          </a:p>
          <a:p>
            <a:pPr algn="ctr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tomas.fedor</a:t>
            </a:r>
            <a:r>
              <a:rPr lang="en-US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student.upjs.sk</a:t>
            </a:r>
          </a:p>
        </p:txBody>
      </p:sp>
      <p:sp>
        <p:nvSpPr>
          <p:cNvPr id="5" name="Obdĺžnik 4"/>
          <p:cNvSpPr/>
          <p:nvPr/>
        </p:nvSpPr>
        <p:spPr>
          <a:xfrm>
            <a:off x="0" y="3657602"/>
            <a:ext cx="12191999" cy="889686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101424" y="2429505"/>
            <a:ext cx="9989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Cyklus</a:t>
            </a:r>
            <a:r>
              <a:rPr lang="en-US" sz="28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for a while, </a:t>
            </a:r>
            <a:r>
              <a:rPr lang="en-US" sz="28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funkcia</a:t>
            </a:r>
            <a:r>
              <a:rPr lang="en-US" sz="28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range,</a:t>
            </a:r>
            <a:r>
              <a:rPr lang="sk-SK" sz="28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break,</a:t>
            </a:r>
            <a:r>
              <a:rPr lang="en-US" sz="28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8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polia</a:t>
            </a:r>
            <a:endParaRPr lang="en-US" sz="2800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676481" y="3795150"/>
            <a:ext cx="9630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Ďakujem za pozornosť </a:t>
            </a:r>
            <a:r>
              <a:rPr lang="sk-SK" sz="32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  <a:sym typeface="Wingdings" panose="05000000000000000000" pitchFamily="2" charset="2"/>
              </a:rPr>
              <a:t></a:t>
            </a:r>
            <a:endParaRPr lang="sk-SK" sz="32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525228" y="638182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07299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Cykly - </a:t>
            </a:r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 cyklus (iteráciu) 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ponímaní programovania považujeme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proces, ktorý sa opakuje s pravidelným prírastkom minimálne jednej premennej vopred definovaným počtom krát, alebo pokiaľ nie je splnená vopred definovaná podmienka.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 typy cyklov –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„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 a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„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iterovanie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podmienok („vhodné najmä pre čísla“)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iterovanie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sekvencií (vhodné pre zoznamy, reťazce)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Ukážka jednoduchého cyklu (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):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 = 4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 i &lt; 8: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print(i)</a:t>
            </a:r>
          </a:p>
          <a:p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i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+</a:t>
            </a:r>
            <a:r>
              <a:rPr lang="nn-NO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=1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*i+=1 je ekvivalent i=i+1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AC2883D4-2A9B-FF4F-3034-AE8B5DF76840}"/>
              </a:ext>
            </a:extLst>
          </p:cNvPr>
          <p:cNvSpPr txBox="1"/>
          <p:nvPr/>
        </p:nvSpPr>
        <p:spPr>
          <a:xfrm>
            <a:off x="4329445" y="3614049"/>
            <a:ext cx="71058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Iteráciu vieme zalomiť pomocou „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break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 = 4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&lt; 8: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== 6: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break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i += 1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4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Cykly – </a:t>
            </a:r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(zoznam)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Ukážka jednoduchého cyklu (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jedlo: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*hranaté zátvorky alt +91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988A04A-01DF-4C0C-B5C3-0EA19EEE5821}"/>
              </a:ext>
            </a:extLst>
          </p:cNvPr>
          <p:cNvSpPr txBox="1"/>
          <p:nvPr/>
        </p:nvSpPr>
        <p:spPr>
          <a:xfrm>
            <a:off x="4503674" y="1722706"/>
            <a:ext cx="46101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Aj tu je možné použiť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break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jedlo: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jedlo=="buchty":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    break</a:t>
            </a:r>
          </a:p>
        </p:txBody>
      </p:sp>
    </p:spTree>
    <p:extLst>
      <p:ext uri="{BB962C8B-B14F-4D97-AF65-F5344CB8AC3E}">
        <p14:creationId xmlns:p14="http://schemas.microsoft.com/office/powerpoint/2010/main" val="357783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Cykly – </a:t>
            </a:r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</a:t>
            </a:r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Ukážka jednoduchého cyklu (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(5):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*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Defaultne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hodnoty 1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988A04A-01DF-4C0C-B5C3-0EA19EEE5821}"/>
              </a:ext>
            </a:extLst>
          </p:cNvPr>
          <p:cNvSpPr txBox="1"/>
          <p:nvPr/>
        </p:nvSpPr>
        <p:spPr>
          <a:xfrm>
            <a:off x="4503674" y="1722706"/>
            <a:ext cx="4610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 zadefinujeme všetky parametre: 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 x in range(</a:t>
            </a:r>
            <a:r>
              <a:rPr lang="en-US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2, </a:t>
            </a:r>
            <a:r>
              <a:rPr lang="sk-SK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27</a:t>
            </a:r>
            <a:r>
              <a:rPr lang="en-US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):</a:t>
            </a:r>
          </a:p>
          <a:p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print(x)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 – počiatočná hodnota (zdola ohraničená)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27 – koncová hodnota (zhora ohraničená)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 – interval iterácie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9DF254A2-2667-DAC1-66F0-C98D254B9916}"/>
              </a:ext>
            </a:extLst>
          </p:cNvPr>
          <p:cNvSpPr txBox="1"/>
          <p:nvPr/>
        </p:nvSpPr>
        <p:spPr>
          <a:xfrm>
            <a:off x="434091" y="4134310"/>
            <a:ext cx="1155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Možné použiť aj s „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 in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range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(5):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(i)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("Hotovo")</a:t>
            </a:r>
          </a:p>
        </p:txBody>
      </p:sp>
    </p:spTree>
    <p:extLst>
      <p:ext uri="{BB962C8B-B14F-4D97-AF65-F5344CB8AC3E}">
        <p14:creationId xmlns:p14="http://schemas.microsoft.com/office/powerpoint/2010/main" val="413251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Vnorené cykly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Ukážka jednoduchého vnoreného cyklu (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polievka = ["vývar", "cesnačka"]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x in polievka: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 in jedlo: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x,y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15150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Cykly, „</a:t>
            </a:r>
            <a:r>
              <a:rPr lang="sk-SK" sz="4400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iterovanie</a:t>
            </a:r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výstupu“ - %i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Slúži na prevzatie predošlého výstupu cyklu / iterácie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opakovania = 0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while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opakovania &lt; 10: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opakovania = opakovania + 1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("Toto je %i opakovanie."%(opakovania))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120520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k-SK" sz="3200" dirty="0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672001" y="1841032"/>
            <a:ext cx="108479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 ako premenná sa javí ako jeden celok. </a:t>
            </a: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i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Čo však v prípade, že chceme zobraziť (alebo použiť) len vybraný prvok zo zoznamu? </a:t>
            </a:r>
            <a:endParaRPr lang="en-US" b="1" i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Využívame takzvané indexovanie, čo znamená, že každá pozícia v zozname</a:t>
            </a:r>
            <a:b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má svoj poradový identifikátor, ktorý je unikátny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u="sng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Indexovanie zoznamu začína vždy zľava a začína pozíciou 0, pokračuje pozíciou 1, atď.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u="sng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u="sng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4 – Cyklus for a </a:t>
            </a:r>
            <a:r>
              <a:rPr lang="sk-SK" dirty="0" err="1"/>
              <a:t>while</a:t>
            </a:r>
            <a:r>
              <a:rPr lang="sk-SK" dirty="0"/>
              <a:t>, funkcia </a:t>
            </a:r>
            <a:r>
              <a:rPr lang="sk-SK" dirty="0" err="1"/>
              <a:t>range</a:t>
            </a:r>
            <a:r>
              <a:rPr lang="sk-SK" dirty="0"/>
              <a:t>, jednoduché matematické algoritmy a algoritmy s reťazcami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283" y="3047641"/>
            <a:ext cx="6025031" cy="96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3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Zoznamy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Nepriama podpora pre polia (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NumPy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Používajú sa zoznamy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x=jedlo[0]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(x)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482C02D0-8EAF-036A-43AD-3DB8F86B9F6E}"/>
              </a:ext>
            </a:extLst>
          </p:cNvPr>
          <p:cNvSpPr txBox="1"/>
          <p:nvPr/>
        </p:nvSpPr>
        <p:spPr>
          <a:xfrm>
            <a:off x="4634303" y="1672464"/>
            <a:ext cx="711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Hodnotu poľa vieme zmeniť:</a:t>
            </a:r>
          </a:p>
          <a:p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jedlo[0]=[slanina]</a:t>
            </a: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jedlo[0]="slanina"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x=jedlo[0]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(x)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B5D4A0FA-94C0-A96B-20A1-57906DABFE74}"/>
              </a:ext>
            </a:extLst>
          </p:cNvPr>
          <p:cNvSpPr txBox="1"/>
          <p:nvPr/>
        </p:nvSpPr>
        <p:spPr>
          <a:xfrm>
            <a:off x="383849" y="4154407"/>
            <a:ext cx="11554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Zrátanie prvkov zoznamu pomocou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jedlo = ["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guľaš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rizky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","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buchty","halušky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"]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(len(jedlo))</a:t>
            </a:r>
          </a:p>
        </p:txBody>
      </p:sp>
    </p:spTree>
    <p:extLst>
      <p:ext uri="{BB962C8B-B14F-4D97-AF65-F5344CB8AC3E}">
        <p14:creationId xmlns:p14="http://schemas.microsoft.com/office/powerpoint/2010/main" val="140209677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3DE401341B71438F88AD2C251328FA" ma:contentTypeVersion="2" ma:contentTypeDescription="Umožňuje vytvoriť nový dokument." ma:contentTypeScope="" ma:versionID="8e7075003c76424098716e5b04508a5f">
  <xsd:schema xmlns:xsd="http://www.w3.org/2001/XMLSchema" xmlns:xs="http://www.w3.org/2001/XMLSchema" xmlns:p="http://schemas.microsoft.com/office/2006/metadata/properties" xmlns:ns2="e03dc21f-a94a-4484-a612-8cfbee40929e" targetNamespace="http://schemas.microsoft.com/office/2006/metadata/properties" ma:root="true" ma:fieldsID="5d201ee8badd09835b0341f86ea4fa8e" ns2:_="">
    <xsd:import namespace="e03dc21f-a94a-4484-a612-8cfbee4092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dc21f-a94a-4484-a612-8cfbee409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2E2E64-0148-4035-A6DD-A3B02FB8C96F}">
  <ds:schemaRefs>
    <ds:schemaRef ds:uri="e03dc21f-a94a-4484-a612-8cfbee4092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E663002-5238-486F-A6C8-936306234B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339B72C-B86D-4EC6-AE56-909FC0CCA7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2199</Words>
  <Application>Microsoft Office PowerPoint</Application>
  <PresentationFormat>Širokouhlá</PresentationFormat>
  <Paragraphs>284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Segoe UI Light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Administrator</dc:creator>
  <cp:lastModifiedBy>Tomáš Fedor</cp:lastModifiedBy>
  <cp:revision>22</cp:revision>
  <dcterms:created xsi:type="dcterms:W3CDTF">2017-09-04T08:42:26Z</dcterms:created>
  <dcterms:modified xsi:type="dcterms:W3CDTF">2023-10-25T13:15:01Z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0x010100053DE401341B71438F88AD2C251328FA</vt:lpwstr>
  </property>
</Properties>
</file>