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256" r:id="rId5"/>
    <p:sldId id="329" r:id="rId6"/>
    <p:sldId id="331" r:id="rId7"/>
    <p:sldId id="330" r:id="rId8"/>
    <p:sldId id="332" r:id="rId9"/>
    <p:sldId id="311" r:id="rId10"/>
    <p:sldId id="312" r:id="rId11"/>
    <p:sldId id="286" r:id="rId12"/>
    <p:sldId id="320" r:id="rId13"/>
    <p:sldId id="321" r:id="rId14"/>
    <p:sldId id="328" r:id="rId15"/>
    <p:sldId id="334" r:id="rId16"/>
    <p:sldId id="341" r:id="rId17"/>
    <p:sldId id="344" r:id="rId18"/>
    <p:sldId id="360" r:id="rId19"/>
    <p:sldId id="346" r:id="rId20"/>
    <p:sldId id="348" r:id="rId21"/>
    <p:sldId id="350" r:id="rId22"/>
    <p:sldId id="352" r:id="rId23"/>
    <p:sldId id="354" r:id="rId24"/>
    <p:sldId id="356" r:id="rId25"/>
    <p:sldId id="270" r:id="rId2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6D29"/>
    <a:srgbClr val="FC3C22"/>
    <a:srgbClr val="F48024"/>
    <a:srgbClr val="78B601"/>
    <a:srgbClr val="FCDC47"/>
    <a:srgbClr val="3771A1"/>
    <a:srgbClr val="0F3258"/>
    <a:srgbClr val="213F57"/>
    <a:srgbClr val="0B2643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DB1F08-516D-4BE5-95F5-E88EE8D4B2C9}" v="6" dt="2022-10-06T14:08:47.8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redný štýl 4 - zvýrazneni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gr. Jozef Bogľarský" userId="S::5252592@upjs.sk::550431b2-fa33-4497-98d7-1f21d4e0f2f5" providerId="AD" clId="Web-{29DB1F08-516D-4BE5-95F5-E88EE8D4B2C9}"/>
    <pc:docChg chg="modSld">
      <pc:chgData name="Mgr. Jozef Bogľarský" userId="S::5252592@upjs.sk::550431b2-fa33-4497-98d7-1f21d4e0f2f5" providerId="AD" clId="Web-{29DB1F08-516D-4BE5-95F5-E88EE8D4B2C9}" dt="2022-10-06T14:08:47.871" v="5" actId="1076"/>
      <pc:docMkLst>
        <pc:docMk/>
      </pc:docMkLst>
      <pc:sldChg chg="addSp delSp modSp">
        <pc:chgData name="Mgr. Jozef Bogľarský" userId="S::5252592@upjs.sk::550431b2-fa33-4497-98d7-1f21d4e0f2f5" providerId="AD" clId="Web-{29DB1F08-516D-4BE5-95F5-E88EE8D4B2C9}" dt="2022-10-06T14:08:47.871" v="5" actId="1076"/>
        <pc:sldMkLst>
          <pc:docMk/>
          <pc:sldMk cId="3378783547" sldId="256"/>
        </pc:sldMkLst>
        <pc:spChg chg="add mod">
          <ac:chgData name="Mgr. Jozef Bogľarský" userId="S::5252592@upjs.sk::550431b2-fa33-4497-98d7-1f21d4e0f2f5" providerId="AD" clId="Web-{29DB1F08-516D-4BE5-95F5-E88EE8D4B2C9}" dt="2022-10-06T14:08:40.965" v="4" actId="1076"/>
          <ac:spMkLst>
            <pc:docMk/>
            <pc:sldMk cId="3378783547" sldId="256"/>
            <ac:spMk id="3" creationId="{23135FF2-67F2-FE5E-7F95-4AA4B314879A}"/>
          </ac:spMkLst>
        </pc:spChg>
        <pc:spChg chg="mod">
          <ac:chgData name="Mgr. Jozef Bogľarský" userId="S::5252592@upjs.sk::550431b2-fa33-4497-98d7-1f21d4e0f2f5" providerId="AD" clId="Web-{29DB1F08-516D-4BE5-95F5-E88EE8D4B2C9}" dt="2022-10-06T14:08:18.902" v="1" actId="1076"/>
          <ac:spMkLst>
            <pc:docMk/>
            <pc:sldMk cId="3378783547" sldId="256"/>
            <ac:spMk id="6" creationId="{00000000-0000-0000-0000-000000000000}"/>
          </ac:spMkLst>
        </pc:spChg>
        <pc:spChg chg="del">
          <ac:chgData name="Mgr. Jozef Bogľarský" userId="S::5252592@upjs.sk::550431b2-fa33-4497-98d7-1f21d4e0f2f5" providerId="AD" clId="Web-{29DB1F08-516D-4BE5-95F5-E88EE8D4B2C9}" dt="2022-10-06T14:08:33.574" v="2"/>
          <ac:spMkLst>
            <pc:docMk/>
            <pc:sldMk cId="3378783547" sldId="256"/>
            <ac:spMk id="9" creationId="{00000000-0000-0000-0000-000000000000}"/>
          </ac:spMkLst>
        </pc:spChg>
        <pc:spChg chg="mod">
          <ac:chgData name="Mgr. Jozef Bogľarský" userId="S::5252592@upjs.sk::550431b2-fa33-4497-98d7-1f21d4e0f2f5" providerId="AD" clId="Web-{29DB1F08-516D-4BE5-95F5-E88EE8D4B2C9}" dt="2022-10-06T14:08:47.871" v="5" actId="1076"/>
          <ac:spMkLst>
            <pc:docMk/>
            <pc:sldMk cId="3378783547" sldId="256"/>
            <ac:spMk id="1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081946-F129-4DBF-A943-6B05DDE22CF8}" type="datetimeFigureOut">
              <a:rPr lang="sk-SK" smtClean="0"/>
              <a:t>16. 10. 2024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B3669-731F-49A0-A172-5D389C1CA6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7905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EB3669-731F-49A0-A172-5D389C1CA6AA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7675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podnadpisov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E03E-5382-4780-8A03-808D0253782B}" type="datetime1">
              <a:rPr lang="sk-SK" smtClean="0"/>
              <a:t>16. 10. 2024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702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AB820-1EBB-41A3-A66B-8DA93DDE0BE1}" type="datetime1">
              <a:rPr lang="sk-SK" smtClean="0"/>
              <a:t>16. 10. 2024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640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BE3EF-11AD-4F5D-A6AC-C7F706658DAC}" type="datetime1">
              <a:rPr lang="sk-SK" smtClean="0"/>
              <a:t>16. 10. 2024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559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6ED41-C996-43AA-936F-7A3CDE49F1DF}" type="datetime1">
              <a:rPr lang="sk-SK" smtClean="0"/>
              <a:t>16. 10. 2024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340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1380-7EB7-4880-B3B2-A3201D393012}" type="datetime1">
              <a:rPr lang="sk-SK" smtClean="0"/>
              <a:t>16. 10. 2024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706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2C5F-A442-45F1-98FE-D5904A0406A4}" type="datetime1">
              <a:rPr lang="sk-SK" smtClean="0"/>
              <a:t>16. 10. 2024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679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B8CD9-443C-4741-ABAB-FB914EB54C6B}" type="datetime1">
              <a:rPr lang="sk-SK" smtClean="0"/>
              <a:t>16. 10. 2024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3558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FA4D6-28E7-424C-B83F-FA847A41095C}" type="datetime1">
              <a:rPr lang="sk-SK" smtClean="0"/>
              <a:t>16. 10. 2024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1321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3ABA-2ABE-4D4A-93B5-36F8BE10B32F}" type="datetime1">
              <a:rPr lang="sk-SK" smtClean="0"/>
              <a:t>16. 10. 2024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3026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29330-D4E1-4C58-B8B7-E1A497C7A5CF}" type="datetime1">
              <a:rPr lang="sk-SK" smtClean="0"/>
              <a:t>16. 10. 2024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956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4B53-3EFC-457E-B681-7EFD39196161}" type="datetime1">
              <a:rPr lang="sk-SK" smtClean="0"/>
              <a:t>16. 10. 2024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13189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36851-0D52-4BAD-88A4-F33F6711DF8D}" type="datetime1">
              <a:rPr lang="sk-SK" smtClean="0"/>
              <a:t>16. 10. 2024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16180-A86F-4BEE-A83E-A1CDCC928B7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171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0" y="3657602"/>
            <a:ext cx="12191999" cy="889686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1967725" y="2767676"/>
            <a:ext cx="7846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Základy programovania (Python)</a:t>
            </a:r>
            <a:endParaRPr lang="sk-SK" sz="4400" b="1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4288" y="223950"/>
            <a:ext cx="3510855" cy="650928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4170414" y="5332325"/>
            <a:ext cx="385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Mgr. Tomáš Fedor</a:t>
            </a:r>
          </a:p>
          <a:p>
            <a:pPr algn="ctr"/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tomas.fedor</a:t>
            </a:r>
            <a:r>
              <a:rPr lang="en-US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@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student.upjs.sk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2378864" y="3748502"/>
            <a:ext cx="7023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(IF), podmienené vetvenie (IF), operácie s reťazcami a metódy reťazcov, presmerovanie vstupu a výstupu</a:t>
            </a:r>
          </a:p>
        </p:txBody>
      </p:sp>
      <p:pic>
        <p:nvPicPr>
          <p:cNvPr id="1026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529" y="251848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jekt pre pätu 8">
            <a:extLst>
              <a:ext uri="{FF2B5EF4-FFF2-40B4-BE49-F238E27FC236}">
                <a16:creationId xmlns:a16="http://schemas.microsoft.com/office/drawing/2014/main" id="{23135FF2-67F2-FE5E-7F95-4AA4B3148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19538" y="6411365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378783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3 alebo viac eventualít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ál 1"/>
          <p:cNvSpPr/>
          <p:nvPr/>
        </p:nvSpPr>
        <p:spPr>
          <a:xfrm>
            <a:off x="1929650" y="1988047"/>
            <a:ext cx="1491297" cy="94579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ŠTART</a:t>
            </a:r>
          </a:p>
        </p:txBody>
      </p:sp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20949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9" name="Zaoblený obdĺžnik 28"/>
          <p:cNvSpPr/>
          <p:nvPr/>
        </p:nvSpPr>
        <p:spPr>
          <a:xfrm>
            <a:off x="3684806" y="4724159"/>
            <a:ext cx="1593331" cy="248058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/>
              <a:t>EVENTUALITA 1</a:t>
            </a:r>
          </a:p>
        </p:txBody>
      </p:sp>
      <p:sp>
        <p:nvSpPr>
          <p:cNvPr id="32" name="Zaoblený obdĺžnik 31"/>
          <p:cNvSpPr/>
          <p:nvPr/>
        </p:nvSpPr>
        <p:spPr>
          <a:xfrm>
            <a:off x="6278222" y="4724159"/>
            <a:ext cx="1593331" cy="248058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/>
              <a:t>EVENTUALITA 2</a:t>
            </a:r>
          </a:p>
        </p:txBody>
      </p:sp>
      <p:sp>
        <p:nvSpPr>
          <p:cNvPr id="36" name="Ovál 35"/>
          <p:cNvSpPr/>
          <p:nvPr/>
        </p:nvSpPr>
        <p:spPr>
          <a:xfrm>
            <a:off x="1880047" y="4929267"/>
            <a:ext cx="1491297" cy="94579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KONIEC</a:t>
            </a:r>
          </a:p>
        </p:txBody>
      </p:sp>
      <p:cxnSp>
        <p:nvCxnSpPr>
          <p:cNvPr id="9" name="Rovná spojnica 8"/>
          <p:cNvCxnSpPr>
            <a:cxnSpLocks/>
            <a:stCxn id="2" idx="6"/>
          </p:cNvCxnSpPr>
          <p:nvPr/>
        </p:nvCxnSpPr>
        <p:spPr>
          <a:xfrm>
            <a:off x="3420947" y="2460945"/>
            <a:ext cx="6342444" cy="4279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Kosoštvorec 24"/>
          <p:cNvSpPr/>
          <p:nvPr/>
        </p:nvSpPr>
        <p:spPr>
          <a:xfrm>
            <a:off x="3831728" y="2885322"/>
            <a:ext cx="1299489" cy="129703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700"/>
              <a:t>PODMIENKA 1</a:t>
            </a:r>
          </a:p>
        </p:txBody>
      </p:sp>
      <p:sp>
        <p:nvSpPr>
          <p:cNvPr id="26" name="Kosoštvorec 25"/>
          <p:cNvSpPr/>
          <p:nvPr/>
        </p:nvSpPr>
        <p:spPr>
          <a:xfrm>
            <a:off x="6425144" y="2885322"/>
            <a:ext cx="1299489" cy="129703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700"/>
              <a:t>PODMIENKA 2</a:t>
            </a:r>
          </a:p>
        </p:txBody>
      </p:sp>
      <p:sp>
        <p:nvSpPr>
          <p:cNvPr id="27" name="Kosoštvorec 26"/>
          <p:cNvSpPr/>
          <p:nvPr/>
        </p:nvSpPr>
        <p:spPr>
          <a:xfrm>
            <a:off x="9113648" y="2885322"/>
            <a:ext cx="1299489" cy="129703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700"/>
              <a:t>PODMIENKA 3</a:t>
            </a:r>
          </a:p>
        </p:txBody>
      </p:sp>
      <p:cxnSp>
        <p:nvCxnSpPr>
          <p:cNvPr id="44" name="Rovná spojnica 43"/>
          <p:cNvCxnSpPr/>
          <p:nvPr/>
        </p:nvCxnSpPr>
        <p:spPr>
          <a:xfrm flipV="1">
            <a:off x="3368711" y="5528605"/>
            <a:ext cx="6391676" cy="5362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Rovná spojnica 44"/>
          <p:cNvCxnSpPr/>
          <p:nvPr/>
        </p:nvCxnSpPr>
        <p:spPr>
          <a:xfrm flipV="1">
            <a:off x="9760387" y="4950321"/>
            <a:ext cx="1854" cy="57083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Rovná spojnica 45"/>
          <p:cNvCxnSpPr/>
          <p:nvPr/>
        </p:nvCxnSpPr>
        <p:spPr>
          <a:xfrm flipV="1">
            <a:off x="7074885" y="4966813"/>
            <a:ext cx="2" cy="404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Rovná spojnica 46"/>
          <p:cNvCxnSpPr>
            <a:endCxn id="29" idx="2"/>
          </p:cNvCxnSpPr>
          <p:nvPr/>
        </p:nvCxnSpPr>
        <p:spPr>
          <a:xfrm flipV="1">
            <a:off x="4475834" y="4972217"/>
            <a:ext cx="5638" cy="29374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aoblený obdĺžnik 33"/>
          <p:cNvSpPr/>
          <p:nvPr/>
        </p:nvSpPr>
        <p:spPr>
          <a:xfrm>
            <a:off x="8966726" y="4724159"/>
            <a:ext cx="1593331" cy="248058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200"/>
              <a:t>EVENTUALITA 3</a:t>
            </a:r>
          </a:p>
        </p:txBody>
      </p:sp>
      <p:cxnSp>
        <p:nvCxnSpPr>
          <p:cNvPr id="55" name="Rovná spojovacia šípka 54"/>
          <p:cNvCxnSpPr>
            <a:cxnSpLocks/>
          </p:cNvCxnSpPr>
          <p:nvPr/>
        </p:nvCxnSpPr>
        <p:spPr>
          <a:xfrm>
            <a:off x="4475834" y="2481305"/>
            <a:ext cx="0" cy="4040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Rovná spojovacia šípka 55"/>
          <p:cNvCxnSpPr>
            <a:cxnSpLocks/>
            <a:endCxn id="26" idx="0"/>
          </p:cNvCxnSpPr>
          <p:nvPr/>
        </p:nvCxnSpPr>
        <p:spPr>
          <a:xfrm>
            <a:off x="7074889" y="2496340"/>
            <a:ext cx="0" cy="38898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Rovná spojovacia šípka 56"/>
          <p:cNvCxnSpPr>
            <a:endCxn id="27" idx="0"/>
          </p:cNvCxnSpPr>
          <p:nvPr/>
        </p:nvCxnSpPr>
        <p:spPr>
          <a:xfrm>
            <a:off x="9762241" y="2499370"/>
            <a:ext cx="1152" cy="38595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Rovná spojovacia šípka 60"/>
          <p:cNvCxnSpPr>
            <a:stCxn id="25" idx="2"/>
            <a:endCxn id="29" idx="0"/>
          </p:cNvCxnSpPr>
          <p:nvPr/>
        </p:nvCxnSpPr>
        <p:spPr>
          <a:xfrm flipH="1">
            <a:off x="4481472" y="4182358"/>
            <a:ext cx="1" cy="54180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Rovná spojovacia šípka 61"/>
          <p:cNvCxnSpPr/>
          <p:nvPr/>
        </p:nvCxnSpPr>
        <p:spPr>
          <a:xfrm flipH="1">
            <a:off x="7074885" y="4191316"/>
            <a:ext cx="1" cy="54180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Rovná spojovacia šípka 62"/>
          <p:cNvCxnSpPr/>
          <p:nvPr/>
        </p:nvCxnSpPr>
        <p:spPr>
          <a:xfrm flipH="1">
            <a:off x="9766320" y="4191315"/>
            <a:ext cx="1" cy="54180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Rovná spojovacia šípka 64"/>
          <p:cNvCxnSpPr>
            <a:cxnSpLocks/>
          </p:cNvCxnSpPr>
          <p:nvPr/>
        </p:nvCxnSpPr>
        <p:spPr>
          <a:xfrm flipH="1">
            <a:off x="3296238" y="5582232"/>
            <a:ext cx="777136" cy="7454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Rovná spojovacia šípka 67"/>
          <p:cNvCxnSpPr/>
          <p:nvPr/>
        </p:nvCxnSpPr>
        <p:spPr>
          <a:xfrm flipH="1">
            <a:off x="3368711" y="5255293"/>
            <a:ext cx="1107123" cy="1066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Rovná spojovacia šípka 70"/>
          <p:cNvCxnSpPr>
            <a:endCxn id="36" idx="6"/>
          </p:cNvCxnSpPr>
          <p:nvPr/>
        </p:nvCxnSpPr>
        <p:spPr>
          <a:xfrm flipH="1">
            <a:off x="3371344" y="5378599"/>
            <a:ext cx="3703541" cy="2356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BlokTextu 75"/>
          <p:cNvSpPr txBox="1"/>
          <p:nvPr/>
        </p:nvSpPr>
        <p:spPr>
          <a:xfrm>
            <a:off x="4536413" y="4258767"/>
            <a:ext cx="769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/>
              <a:t>PLATÍ</a:t>
            </a:r>
          </a:p>
        </p:txBody>
      </p:sp>
      <p:sp>
        <p:nvSpPr>
          <p:cNvPr id="77" name="BlokTextu 76"/>
          <p:cNvSpPr txBox="1"/>
          <p:nvPr/>
        </p:nvSpPr>
        <p:spPr>
          <a:xfrm>
            <a:off x="7100362" y="4260785"/>
            <a:ext cx="769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/>
              <a:t>PLATÍ</a:t>
            </a:r>
          </a:p>
        </p:txBody>
      </p:sp>
      <p:sp>
        <p:nvSpPr>
          <p:cNvPr id="78" name="BlokTextu 77"/>
          <p:cNvSpPr txBox="1"/>
          <p:nvPr/>
        </p:nvSpPr>
        <p:spPr>
          <a:xfrm>
            <a:off x="9790862" y="4260533"/>
            <a:ext cx="7691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/>
              <a:t>PLATÍ</a:t>
            </a:r>
          </a:p>
        </p:txBody>
      </p:sp>
    </p:spTree>
    <p:extLst>
      <p:ext uri="{BB962C8B-B14F-4D97-AF65-F5344CB8AC3E}">
        <p14:creationId xmlns:p14="http://schemas.microsoft.com/office/powerpoint/2010/main" val="4234093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3 alebo viac eventualít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/>
              <a:t>Prednáška č. 2 – Základné príkazy, premenné, priraďovanie hodnôt premenným, </a:t>
            </a:r>
            <a:br>
              <a:rPr lang="sk-SK"/>
            </a:br>
            <a:r>
              <a:rPr lang="sk-SK"/>
              <a:t>typy premenných, zmena typu premenných, funkcie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155D2B94-969D-E83E-439E-EC20E0BDFFA1}"/>
              </a:ext>
            </a:extLst>
          </p:cNvPr>
          <p:cNvSpPr txBox="1"/>
          <p:nvPr/>
        </p:nvSpPr>
        <p:spPr>
          <a:xfrm>
            <a:off x="748597" y="1711951"/>
            <a:ext cx="96041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 = float(input("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Vložte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x: "))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y = float(input("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Vložte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y: "))</a:t>
            </a:r>
          </a:p>
          <a:p>
            <a:pPr marL="0" lvl="6"/>
            <a:endParaRPr lang="en-US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x &lt; y: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print("x je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menšie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ako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y.")</a:t>
            </a:r>
          </a:p>
          <a:p>
            <a:pPr marL="0" lvl="6"/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x == y: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print("x je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rovné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y.")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print("x je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väčšie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ako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y.")</a:t>
            </a:r>
            <a:endParaRPr lang="pl-PL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287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3 alebo viac eventualít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/>
              <a:t>Prednáška č. 2 – Základné príkazy, premenné, priraďovanie hodnôt premenným, </a:t>
            </a:r>
            <a:br>
              <a:rPr lang="sk-SK"/>
            </a:br>
            <a:r>
              <a:rPr lang="sk-SK"/>
              <a:t>typy premenných, zmena typu premenných, funkcie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155D2B94-969D-E83E-439E-EC20E0BDFFA1}"/>
              </a:ext>
            </a:extLst>
          </p:cNvPr>
          <p:cNvSpPr txBox="1"/>
          <p:nvPr/>
        </p:nvSpPr>
        <p:spPr>
          <a:xfrm>
            <a:off x="748597" y="1711951"/>
            <a:ext cx="96041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x = float(input("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Zadajte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teplotu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v °C: "))</a:t>
            </a:r>
          </a:p>
          <a:p>
            <a:pPr marL="0" lvl="6"/>
            <a:endParaRPr lang="en-US" b="1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 (x&gt;=30):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Tropický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deň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")</a:t>
            </a:r>
          </a:p>
          <a:p>
            <a:pPr marL="0" lvl="6"/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((x&lt;30) and (x&gt;25)):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Letný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deň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")</a:t>
            </a:r>
          </a:p>
          <a:p>
            <a:pPr marL="0" lvl="6"/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(x&lt;0):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  print("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Mrazový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deň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")</a:t>
            </a:r>
          </a:p>
          <a:p>
            <a:pPr marL="0" lvl="6"/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else: print("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mimo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rozsah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charakteristických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dní</a:t>
            </a:r>
            <a:r>
              <a:rPr lang="en-US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")</a:t>
            </a:r>
            <a:endParaRPr lang="pl-PL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433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 zadefinujeme premenné x=20, y=20 ako x=y, čo bude výsledkom logickej operácie „x is y”?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1319043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Obsahuje slovo „python” písmeno „a” a písmeno „y”? Dokážte dané tvrdenie v python console.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2853459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Ktoré booleovské hodnoty sú pravdivé? x=20, x=0, x= ”false”, x=””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2900334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 výraz 21&lt;45 pravdivý? Dokážte pomocou jednoduchého skriptu obsahujúceho podmienku „if”.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29016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 výraz 21&lt;45 pravdivý? Dokážte pomocou jednoduchého skriptu obsahujúceho podmienku „if”.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34BAEF35-AB2C-B41C-F7DD-A3B8635CD10A}"/>
              </a:ext>
            </a:extLst>
          </p:cNvPr>
          <p:cNvSpPr txBox="1"/>
          <p:nvPr/>
        </p:nvSpPr>
        <p:spPr>
          <a:xfrm>
            <a:off x="750271" y="3341459"/>
            <a:ext cx="96041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Čo ak by sme chceli, aby podmienka vypísala aj nepravdivú možnosť?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148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jednoduchý skript, ktorý umožní zadať číslo (input) a vyhodnotí, či je dané číslo väčšie, menšie alebo rovné ako 100.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253423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skript obsahujúci podmienky, ktorý pri zadaní percentuálneho hodnotenia vypíše výslednú známku. A=100-91, B=90-81, C=80-71, D=70-61, E=60-51, Fx&lt;51.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544308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Boolean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Boolean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alebo 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booleovská hodnota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predstavuje binárne vyjadrenie daného prvku pomocou TRUE a FALSE (pravda nepravda)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Môže podmieňujúco riadiť tok programu / skriptu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skripte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pythona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môžeme boolean zistiť pomocou príkazu </a:t>
            </a:r>
            <a:r>
              <a:rPr lang="sk-SK" i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bool</a:t>
            </a:r>
            <a:r>
              <a:rPr lang="sk-SK" i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Pravdivý výraz – nenulové číslo, neprázdny reťazec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267148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Vytvorte pomocou podmienok jednoduchý skript, ktorý vypíše, či je jeden z dní v týždni pracovný alebo víkendový. Dni uveďte celým číslom: 1-7. Doplňte podmienku pre vypísanie údaja mimo rozsah.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3950219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Cvičenie</a:t>
            </a:r>
            <a:endParaRPr lang="sk-SK" sz="4400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748597" y="1711951"/>
            <a:ext cx="960413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Kategorizujte pomocou podmienok mieru opilosti vzhľadom na promile alkoholu v krvi. 0-0.29 – žiadna opilosť, excitačná opilosť - 0.30-0.99, mierna opilosť – 1-1.49, stredná opilosť – 1.50-1.99, ťažká opilosť – 2-2.99, vážna otrava alkoholom – 3-3.99, riziko smrteľnej otravy alkoholom &gt;4.</a:t>
            </a:r>
          </a:p>
          <a:p>
            <a:pPr marL="0" lvl="6"/>
            <a:endParaRPr lang="pl-PL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lvl="6"/>
            <a:r>
              <a:rPr lang="pl-PL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 je hodnota vyššia ako 10 alebo menšia ako nula uveďte mimo rozsah. Uveďte na začiatok textu „Nafúkali ste!” ak vstupom nie je nula, „Nenafúkali ste” ak vstupom je nula a vypíšte zadané promile.</a:t>
            </a:r>
          </a:p>
        </p:txBody>
      </p:sp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2585730" y="6381820"/>
            <a:ext cx="7020538" cy="365125"/>
          </a:xfrm>
        </p:spPr>
        <p:txBody>
          <a:bodyPr/>
          <a:lstStyle/>
          <a:p>
            <a:r>
              <a:rPr lang="sk-SK" dirty="0"/>
              <a:t>Prednáška č. 2 – Základné príkazy, premenné, priraďovanie hodnôt premenným, </a:t>
            </a:r>
            <a:br>
              <a:rPr lang="sk-SK" dirty="0"/>
            </a:br>
            <a:r>
              <a:rPr lang="sk-SK" dirty="0"/>
              <a:t>typy premenných, zmena typu premenných, funkcie</a:t>
            </a:r>
          </a:p>
        </p:txBody>
      </p:sp>
    </p:spTree>
    <p:extLst>
      <p:ext uri="{BB962C8B-B14F-4D97-AF65-F5344CB8AC3E}">
        <p14:creationId xmlns:p14="http://schemas.microsoft.com/office/powerpoint/2010/main" val="336624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lokTextu 7"/>
          <p:cNvSpPr txBox="1"/>
          <p:nvPr/>
        </p:nvSpPr>
        <p:spPr>
          <a:xfrm>
            <a:off x="4170414" y="5323951"/>
            <a:ext cx="385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Mgr. Tomáš Fedor</a:t>
            </a:r>
          </a:p>
          <a:p>
            <a:pPr algn="ctr"/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tomas.fedor</a:t>
            </a:r>
            <a:r>
              <a:rPr lang="en-US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@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student.upjs.sk</a:t>
            </a:r>
          </a:p>
        </p:txBody>
      </p:sp>
      <p:sp>
        <p:nvSpPr>
          <p:cNvPr id="5" name="Obdĺžnik 4"/>
          <p:cNvSpPr/>
          <p:nvPr/>
        </p:nvSpPr>
        <p:spPr>
          <a:xfrm>
            <a:off x="0" y="3657602"/>
            <a:ext cx="12191999" cy="889686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1101424" y="2429505"/>
            <a:ext cx="99891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(IF), podmienené vetvenie (IF), operácie s reťazcami a metódy reťazcov, presmerovanie vstupu a výstupu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3676481" y="3795150"/>
            <a:ext cx="9630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Ďakujem za pozornosť </a:t>
            </a:r>
            <a:r>
              <a:rPr lang="sk-SK" sz="32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  <a:sym typeface="Wingdings" panose="05000000000000000000" pitchFamily="2" charset="2"/>
              </a:rPr>
              <a:t></a:t>
            </a:r>
            <a:endParaRPr lang="sk-SK" sz="32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7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525228" y="638182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2072994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Logické operátory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Základné logické a matematické operácie a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operandy</a:t>
            </a: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DD36DA8A-0062-8A5F-E5DB-B05801A5C8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6320123"/>
              </p:ext>
            </p:extLst>
          </p:nvPr>
        </p:nvGraphicFramePr>
        <p:xfrm>
          <a:off x="823965" y="3231648"/>
          <a:ext cx="3195375" cy="16606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3356">
                  <a:extLst>
                    <a:ext uri="{9D8B030D-6E8A-4147-A177-3AD203B41FA5}">
                      <a16:colId xmlns:a16="http://schemas.microsoft.com/office/drawing/2014/main" val="1843890852"/>
                    </a:ext>
                  </a:extLst>
                </a:gridCol>
                <a:gridCol w="1387236">
                  <a:extLst>
                    <a:ext uri="{9D8B030D-6E8A-4147-A177-3AD203B41FA5}">
                      <a16:colId xmlns:a16="http://schemas.microsoft.com/office/drawing/2014/main" val="3463326495"/>
                    </a:ext>
                  </a:extLst>
                </a:gridCol>
                <a:gridCol w="1374783">
                  <a:extLst>
                    <a:ext uri="{9D8B030D-6E8A-4147-A177-3AD203B41FA5}">
                      <a16:colId xmlns:a16="http://schemas.microsoft.com/office/drawing/2014/main" val="12854029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+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 sčítanie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+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280059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-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odčítanie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x - y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22247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*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násobenie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*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31092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/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delenie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/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39248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%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zvyšok po delení  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%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788663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**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umocnenie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x ** y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40301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//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floor delenie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x // y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5173959"/>
                  </a:ext>
                </a:extLst>
              </a:tr>
            </a:tbl>
          </a:graphicData>
        </a:graphic>
      </p:graphicFrame>
      <p:graphicFrame>
        <p:nvGraphicFramePr>
          <p:cNvPr id="3" name="Tabuľka 2">
            <a:extLst>
              <a:ext uri="{FF2B5EF4-FFF2-40B4-BE49-F238E27FC236}">
                <a16:creationId xmlns:a16="http://schemas.microsoft.com/office/drawing/2014/main" id="{22B731D2-4A5C-BEAD-3019-1CB29F9F6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479408"/>
              </p:ext>
            </p:extLst>
          </p:nvPr>
        </p:nvGraphicFramePr>
        <p:xfrm>
          <a:off x="4401176" y="3229296"/>
          <a:ext cx="3948166" cy="1423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4083">
                  <a:extLst>
                    <a:ext uri="{9D8B030D-6E8A-4147-A177-3AD203B41FA5}">
                      <a16:colId xmlns:a16="http://schemas.microsoft.com/office/drawing/2014/main" val="1005588050"/>
                    </a:ext>
                  </a:extLst>
                </a:gridCol>
                <a:gridCol w="1974083">
                  <a:extLst>
                    <a:ext uri="{9D8B030D-6E8A-4147-A177-3AD203B41FA5}">
                      <a16:colId xmlns:a16="http://schemas.microsoft.com/office/drawing/2014/main" val="2510681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rovnosť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==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0198232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Je väčšie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&gt;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622019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Je menšie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&lt;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2477988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Je </a:t>
                      </a:r>
                      <a:r>
                        <a:rPr lang="en-US" sz="1400" dirty="0" err="1">
                          <a:effectLst/>
                        </a:rPr>
                        <a:t>väčšie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alebo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rovné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&gt;=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537115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Je menšie alebo rovné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&lt;=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178427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</a:rPr>
                        <a:t>nerovnosť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</a:rPr>
                        <a:t>! =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73029684"/>
                  </a:ext>
                </a:extLst>
              </a:tr>
            </a:tbl>
          </a:graphicData>
        </a:graphic>
      </p:graphicFrame>
      <p:sp>
        <p:nvSpPr>
          <p:cNvPr id="4" name="BlokTextu 3">
            <a:extLst>
              <a:ext uri="{FF2B5EF4-FFF2-40B4-BE49-F238E27FC236}">
                <a16:creationId xmlns:a16="http://schemas.microsoft.com/office/drawing/2014/main" id="{4E4D7650-A633-5A2B-888E-1D259460A17A}"/>
              </a:ext>
            </a:extLst>
          </p:cNvPr>
          <p:cNvSpPr txBox="1"/>
          <p:nvPr/>
        </p:nvSpPr>
        <p:spPr>
          <a:xfrm>
            <a:off x="803868" y="2793441"/>
            <a:ext cx="2243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Aritmetické operátory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248EC6CB-1F4E-A844-BD06-EFF952208A77}"/>
              </a:ext>
            </a:extLst>
          </p:cNvPr>
          <p:cNvSpPr txBox="1"/>
          <p:nvPr/>
        </p:nvSpPr>
        <p:spPr>
          <a:xfrm>
            <a:off x="4330839" y="2803490"/>
            <a:ext cx="2463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Operátory porovnávania</a:t>
            </a:r>
          </a:p>
        </p:txBody>
      </p:sp>
    </p:spTree>
    <p:extLst>
      <p:ext uri="{BB962C8B-B14F-4D97-AF65-F5344CB8AC3E}">
        <p14:creationId xmlns:p14="http://schemas.microsoft.com/office/powerpoint/2010/main" val="1025364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Operácie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Logické operácie: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and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TRUE, ak sú obe podmienky pravdivé („A“)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or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TRUE, podmieňujúca, ak je pravdivá len jedna podmienky („Alebo“)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not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negácia podmienky / výrazu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dirty="0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Operácie členstva: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is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TRUE, ak sú obe podmienky zhodné, teda ak odkazujú na rovnaký objekt –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python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nesleduje, či majú rovnakú hodnotu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is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not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– negácia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zisťuje, či je reťazec obsiahnutý v inom reťazci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not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in 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– negácia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3890580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ak je výraz pravdivý, vykoná sa daný príkaz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ak prvá podmienka nie je splnená (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– v prípade, ak daná podmienky je splnená 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sp>
        <p:nvSpPr>
          <p:cNvPr id="2" name="BlokTextu 1">
            <a:extLst>
              <a:ext uri="{FF2B5EF4-FFF2-40B4-BE49-F238E27FC236}">
                <a16:creationId xmlns:a16="http://schemas.microsoft.com/office/drawing/2014/main" id="{8BBC8A28-DCD9-4FBA-EA07-C81E458C2C11}"/>
              </a:ext>
            </a:extLst>
          </p:cNvPr>
          <p:cNvSpPr txBox="1"/>
          <p:nvPr/>
        </p:nvSpPr>
        <p:spPr>
          <a:xfrm>
            <a:off x="313511" y="3270152"/>
            <a:ext cx="115542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Zadefinované premenné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b="1" dirty="0">
                <a:solidFill>
                  <a:srgbClr val="0070C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výraz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sk-SK" b="1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splnenie podmienky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elif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b="1" dirty="0">
                <a:solidFill>
                  <a:srgbClr val="0070C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výraz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</a:t>
            </a:r>
            <a:r>
              <a:rPr lang="sk-SK" b="1" dirty="0">
                <a:solidFill>
                  <a:srgbClr val="00206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splnenie podmienky</a:t>
            </a:r>
          </a:p>
          <a:p>
            <a:r>
              <a:rPr lang="sk-SK" b="1" dirty="0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:</a:t>
            </a:r>
          </a:p>
          <a:p>
            <a:r>
              <a:rPr lang="sk-SK" b="1" dirty="0">
                <a:solidFill>
                  <a:srgbClr val="FF000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Nesplnenie žiadnej podmienky</a:t>
            </a:r>
          </a:p>
        </p:txBody>
      </p:sp>
    </p:spTree>
    <p:extLst>
      <p:ext uri="{BB962C8B-B14F-4D97-AF65-F5344CB8AC3E}">
        <p14:creationId xmlns:p14="http://schemas.microsoft.com/office/powerpoint/2010/main" val="981826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</a:t>
            </a:r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v jazyku Python sú zastúpené príkazom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s ustálenou štruktúrou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Prvý riadok sa skladá z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pevnej časti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if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za ktorou nasleduje samotná podmienka, ktorá je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ukončená dvojbodkou.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prípade, že sa tu dvojbodka nenachádza, príkaz je považovaný za chybný. </a:t>
            </a:r>
          </a:p>
          <a:p>
            <a:pPr marL="342900" indent="-342900">
              <a:buFont typeface="+mj-lt"/>
              <a:buAutoNum type="arabicPeriod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Druhý riadok popisuje eventualitu 1, ktorá bude vykonaná v prípade, že je podmienka splnená. </a:t>
            </a:r>
          </a:p>
          <a:p>
            <a:pPr marL="342900" indent="-342900">
              <a:buFont typeface="+mj-lt"/>
              <a:buAutoNum type="arabicPeriod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treťom riadku nachádzame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pevnú časť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else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opätovne ukončenú dvojbodkou. </a:t>
            </a:r>
          </a:p>
          <a:p>
            <a:pPr marL="342900" indent="-342900">
              <a:buFont typeface="+mj-lt"/>
              <a:buAutoNum type="arabicPeriod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Štvrtý riadok popisuje eventualitu 2, ktorá bude vykonaná v prípade, že podmienka nebude splnená. </a:t>
            </a:r>
          </a:p>
          <a:p>
            <a:pPr marL="342900" indent="-342900">
              <a:buFont typeface="+mj-lt"/>
              <a:buAutoNum type="arabicPeriod"/>
            </a:pPr>
            <a:endParaRPr lang="sk-SK">
              <a:solidFill>
                <a:srgbClr val="326D29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Eventualita_1 a eventualita_2 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 skladá z jedného alebo viacerých príkazov, ktoré sa vykonajú v prípade splnenia, resp. nesplnenia podmienky.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o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1692" y="2189663"/>
            <a:ext cx="2162214" cy="1089359"/>
          </a:xfrm>
          <a:prstGeom prst="rect">
            <a:avLst/>
          </a:prstGeom>
          <a:ln w="38100" cap="sq">
            <a:solidFill>
              <a:srgbClr val="326D2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768246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243984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</a:t>
            </a:r>
            <a:endParaRPr lang="sk-SK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124239" y="3213578"/>
            <a:ext cx="98674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Môžeme si všimnúť, že tieto príkazy nie sú oddelené od posledného kódu zátvorkami.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Jediným oddeľovačom je v tomto prípade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umiestnenie na nový riadok a odsadenie (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indentation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Nie je predpísané, koľko medzier alebo tabulátorov sa má použiť na odsadenie, ale podstatné je, aby bolo toto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odsadenie v celom kóde jednotné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inak sa kód nemusí správne interpretovať alebo program vypíše chybu 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(tzv.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indetation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error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Na toto si treba dávať pozor, najmä pri kopírovaní z textových editorov, ako napr. </a:t>
            </a:r>
            <a:r>
              <a:rPr lang="sk-SK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PSPad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do prostredia, v ktorom sa vykonávajú príkazy jazyka Python.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Na odsadenie sa obyčajne používajú 4 medzery (prípadne jeden tabulátor).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ĺžnik 1"/>
          <p:cNvSpPr/>
          <p:nvPr/>
        </p:nvSpPr>
        <p:spPr>
          <a:xfrm>
            <a:off x="1097507" y="1917944"/>
            <a:ext cx="2676484" cy="745846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/>
              <a:t>Odsadenie - 4 medzery </a:t>
            </a:r>
            <a:br>
              <a:rPr lang="sk-SK" sz="2000"/>
            </a:br>
            <a:r>
              <a:rPr lang="sk-SK" sz="2000"/>
              <a:t>(1 tabulátor)</a:t>
            </a:r>
          </a:p>
        </p:txBody>
      </p:sp>
      <p:cxnSp>
        <p:nvCxnSpPr>
          <p:cNvPr id="4" name="Rovná spojovacia šípka 3"/>
          <p:cNvCxnSpPr>
            <a:stCxn id="8" idx="1"/>
            <a:endCxn id="2" idx="3"/>
          </p:cNvCxnSpPr>
          <p:nvPr/>
        </p:nvCxnSpPr>
        <p:spPr>
          <a:xfrm flipH="1">
            <a:off x="3773991" y="2290867"/>
            <a:ext cx="176735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Obrázo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1343" y="1746187"/>
            <a:ext cx="2278142" cy="1089359"/>
          </a:xfrm>
          <a:prstGeom prst="rect">
            <a:avLst/>
          </a:prstGeom>
          <a:ln w="38100" cap="sq">
            <a:solidFill>
              <a:srgbClr val="326D2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2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525230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1990891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2 eventuality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4" y="1690886"/>
            <a:ext cx="11554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(vetvenie, </a:t>
            </a:r>
            <a:r>
              <a:rPr lang="sk-SK" b="1" err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conditions</a:t>
            </a:r>
            <a:r>
              <a:rPr lang="sk-SK" b="1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 </a:t>
            </a: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sú jednou z bežne používaných operácií v rámci pokročilých kódov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Operácia rozhodovania, kde v prípade splnenia podmienky nastane jedna eventualita, a naopak, v prípade nesplnenia podmienky nastane eventualita druhá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ál 1"/>
          <p:cNvSpPr/>
          <p:nvPr/>
        </p:nvSpPr>
        <p:spPr>
          <a:xfrm>
            <a:off x="596518" y="3594809"/>
            <a:ext cx="1491297" cy="94579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ŠTART</a:t>
            </a:r>
          </a:p>
        </p:txBody>
      </p:sp>
      <p:sp>
        <p:nvSpPr>
          <p:cNvPr id="3" name="Kosoštvorec 2"/>
          <p:cNvSpPr/>
          <p:nvPr/>
        </p:nvSpPr>
        <p:spPr>
          <a:xfrm>
            <a:off x="2585730" y="3153306"/>
            <a:ext cx="2280604" cy="183468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/>
              <a:t>PODMIENKA</a:t>
            </a:r>
          </a:p>
        </p:txBody>
      </p:sp>
      <p:sp>
        <p:nvSpPr>
          <p:cNvPr id="4" name="Zaoblený obdĺžnik 3"/>
          <p:cNvSpPr/>
          <p:nvPr/>
        </p:nvSpPr>
        <p:spPr>
          <a:xfrm>
            <a:off x="5772886" y="2794218"/>
            <a:ext cx="2303660" cy="521954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EVENTUALITA 1</a:t>
            </a:r>
          </a:p>
        </p:txBody>
      </p:sp>
      <p:sp>
        <p:nvSpPr>
          <p:cNvPr id="12" name="Zaoblený obdĺžnik 11"/>
          <p:cNvSpPr/>
          <p:nvPr/>
        </p:nvSpPr>
        <p:spPr>
          <a:xfrm>
            <a:off x="5772886" y="4825128"/>
            <a:ext cx="2303660" cy="521954"/>
          </a:xfrm>
          <a:prstGeom prst="roundRect">
            <a:avLst/>
          </a:prstGeom>
          <a:solidFill>
            <a:srgbClr val="FC3C2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EVENTUALITA 2</a:t>
            </a:r>
          </a:p>
        </p:txBody>
      </p:sp>
      <p:cxnSp>
        <p:nvCxnSpPr>
          <p:cNvPr id="14" name="Rovná spojovacia šípka 13"/>
          <p:cNvCxnSpPr>
            <a:stCxn id="2" idx="6"/>
            <a:endCxn id="3" idx="1"/>
          </p:cNvCxnSpPr>
          <p:nvPr/>
        </p:nvCxnSpPr>
        <p:spPr>
          <a:xfrm>
            <a:off x="2087814" y="4067706"/>
            <a:ext cx="504000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ál 14"/>
          <p:cNvSpPr/>
          <p:nvPr/>
        </p:nvSpPr>
        <p:spPr>
          <a:xfrm>
            <a:off x="9098051" y="3594808"/>
            <a:ext cx="1491297" cy="94579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/>
              <a:t>KONIEC</a:t>
            </a:r>
          </a:p>
        </p:txBody>
      </p:sp>
      <p:cxnSp>
        <p:nvCxnSpPr>
          <p:cNvPr id="19" name="Rovná spojovacia šípka 18"/>
          <p:cNvCxnSpPr/>
          <p:nvPr/>
        </p:nvCxnSpPr>
        <p:spPr>
          <a:xfrm>
            <a:off x="3726032" y="3055195"/>
            <a:ext cx="204685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Rovná spojnica 21"/>
          <p:cNvCxnSpPr>
            <a:stCxn id="3" idx="0"/>
          </p:cNvCxnSpPr>
          <p:nvPr/>
        </p:nvCxnSpPr>
        <p:spPr>
          <a:xfrm flipV="1">
            <a:off x="3726032" y="3055195"/>
            <a:ext cx="0" cy="981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Rovná spojovacia šípka 23"/>
          <p:cNvCxnSpPr/>
          <p:nvPr/>
        </p:nvCxnSpPr>
        <p:spPr>
          <a:xfrm>
            <a:off x="3726032" y="5087414"/>
            <a:ext cx="2046854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Rovná spojnica 27"/>
          <p:cNvCxnSpPr/>
          <p:nvPr/>
        </p:nvCxnSpPr>
        <p:spPr>
          <a:xfrm flipV="1">
            <a:off x="3727094" y="4987994"/>
            <a:ext cx="0" cy="981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Rovná spojnica 29"/>
          <p:cNvCxnSpPr>
            <a:stCxn id="4" idx="3"/>
          </p:cNvCxnSpPr>
          <p:nvPr/>
        </p:nvCxnSpPr>
        <p:spPr>
          <a:xfrm>
            <a:off x="8076546" y="3055195"/>
            <a:ext cx="16875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Rovná spojnica 30"/>
          <p:cNvCxnSpPr/>
          <p:nvPr/>
        </p:nvCxnSpPr>
        <p:spPr>
          <a:xfrm>
            <a:off x="8076546" y="5086105"/>
            <a:ext cx="168752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Rovná spojnica 32"/>
          <p:cNvCxnSpPr/>
          <p:nvPr/>
        </p:nvCxnSpPr>
        <p:spPr>
          <a:xfrm>
            <a:off x="8245298" y="3055195"/>
            <a:ext cx="0" cy="203091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Rovná spojovacia šípka 34"/>
          <p:cNvCxnSpPr/>
          <p:nvPr/>
        </p:nvCxnSpPr>
        <p:spPr>
          <a:xfrm flipV="1">
            <a:off x="8245298" y="4067705"/>
            <a:ext cx="852753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467957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</p:spTree>
    <p:extLst>
      <p:ext uri="{BB962C8B-B14F-4D97-AF65-F5344CB8AC3E}">
        <p14:creationId xmlns:p14="http://schemas.microsoft.com/office/powerpoint/2010/main" val="2590011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/>
          <p:cNvSpPr/>
          <p:nvPr/>
        </p:nvSpPr>
        <p:spPr>
          <a:xfrm>
            <a:off x="1" y="1033274"/>
            <a:ext cx="12191999" cy="548391"/>
          </a:xfrm>
          <a:prstGeom prst="rect">
            <a:avLst/>
          </a:prstGeom>
          <a:solidFill>
            <a:srgbClr val="326D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BlokTextu 5"/>
          <p:cNvSpPr txBox="1"/>
          <p:nvPr/>
        </p:nvSpPr>
        <p:spPr>
          <a:xfrm>
            <a:off x="387178" y="208999"/>
            <a:ext cx="11903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b="1" dirty="0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Podmienky – 2 eventuality</a:t>
            </a:r>
            <a:endParaRPr lang="sk-SK" dirty="0"/>
          </a:p>
        </p:txBody>
      </p:sp>
      <p:pic>
        <p:nvPicPr>
          <p:cNvPr id="7" name="Obrázo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594" y="234690"/>
            <a:ext cx="3032460" cy="562231"/>
          </a:xfrm>
          <a:prstGeom prst="rect">
            <a:avLst/>
          </a:prstGeom>
        </p:spPr>
      </p:pic>
      <p:sp>
        <p:nvSpPr>
          <p:cNvPr id="11" name="BlokTextu 10"/>
          <p:cNvSpPr txBox="1"/>
          <p:nvPr/>
        </p:nvSpPr>
        <p:spPr>
          <a:xfrm>
            <a:off x="261596" y="3524894"/>
            <a:ext cx="9867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Nami zostavený skript sa dá využiť len pre jedno testované číslo, teda len pre číslo 20.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>
                <a:solidFill>
                  <a:srgbClr val="326D29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 prípade, že chceme testovať iné číslo, musíme jeho hodnotu zmeniť v zdrojovom kóde.</a:t>
            </a:r>
          </a:p>
        </p:txBody>
      </p:sp>
      <p:pic>
        <p:nvPicPr>
          <p:cNvPr id="10" name="Picture 2" descr="VÃ½sledok vyhÄ¾adÃ¡vania obrÃ¡zkov pre dopyt ustav geografie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62867"/>
            <a:ext cx="2386147" cy="5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ástupný objekt pre pätu 8"/>
          <p:cNvSpPr>
            <a:spLocks noGrp="1"/>
          </p:cNvSpPr>
          <p:nvPr>
            <p:ph type="ftr" sz="quarter" idx="11"/>
          </p:nvPr>
        </p:nvSpPr>
        <p:spPr>
          <a:xfrm>
            <a:off x="3352553" y="6377870"/>
            <a:ext cx="5141539" cy="365125"/>
          </a:xfrm>
        </p:spPr>
        <p:txBody>
          <a:bodyPr/>
          <a:lstStyle/>
          <a:p>
            <a:r>
              <a:rPr lang="sk-SK"/>
              <a:t>Prednáška č.3 – Podmienky (IF), podmienené vetvenie (IF), operácie s reťazcami a metódy reťazcov, presmerovanie vstupu a výstupu</a:t>
            </a:r>
          </a:p>
        </p:txBody>
      </p:sp>
      <p:pic>
        <p:nvPicPr>
          <p:cNvPr id="3" name="Obrázo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0239" y="1807116"/>
            <a:ext cx="5442230" cy="1492327"/>
          </a:xfrm>
          <a:prstGeom prst="rect">
            <a:avLst/>
          </a:prstGeom>
          <a:ln w="38100" cap="sq">
            <a:solidFill>
              <a:srgbClr val="326D2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Obrázo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5384" y="4358545"/>
            <a:ext cx="5435879" cy="1358970"/>
          </a:xfrm>
          <a:prstGeom prst="rect">
            <a:avLst/>
          </a:prstGeom>
          <a:ln w="38100" cap="sq">
            <a:solidFill>
              <a:srgbClr val="326D29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0206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53DE401341B71438F88AD2C251328FA" ma:contentTypeVersion="2" ma:contentTypeDescription="Umožňuje vytvoriť nový dokument." ma:contentTypeScope="" ma:versionID="8e7075003c76424098716e5b04508a5f">
  <xsd:schema xmlns:xsd="http://www.w3.org/2001/XMLSchema" xmlns:xs="http://www.w3.org/2001/XMLSchema" xmlns:p="http://schemas.microsoft.com/office/2006/metadata/properties" xmlns:ns2="e03dc21f-a94a-4484-a612-8cfbee40929e" targetNamespace="http://schemas.microsoft.com/office/2006/metadata/properties" ma:root="true" ma:fieldsID="5d201ee8badd09835b0341f86ea4fa8e" ns2:_="">
    <xsd:import namespace="e03dc21f-a94a-4484-a612-8cfbee4092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3dc21f-a94a-4484-a612-8cfbee4092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663002-5238-486F-A6C8-936306234B3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92E2E64-0148-4035-A6DD-A3B02FB8C96F}">
  <ds:schemaRefs>
    <ds:schemaRef ds:uri="e03dc21f-a94a-4484-a612-8cfbee40929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339B72C-B86D-4EC6-AE56-909FC0CCA7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1653</Words>
  <Application>Microsoft Office PowerPoint</Application>
  <PresentationFormat>Širokouhlá</PresentationFormat>
  <Paragraphs>181</Paragraphs>
  <Slides>22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Segoe UI Light</vt:lpstr>
      <vt:lpstr>Motív balíka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Administrator</dc:creator>
  <cp:lastModifiedBy>Tomáš Fedor</cp:lastModifiedBy>
  <cp:revision>14</cp:revision>
  <dcterms:created xsi:type="dcterms:W3CDTF">2017-09-04T08:42:26Z</dcterms:created>
  <dcterms:modified xsi:type="dcterms:W3CDTF">2024-10-16T10:01:34Z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0x010100053DE401341B71438F88AD2C251328FA</vt:lpwstr>
  </property>
</Properties>
</file>