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5"/>
  </p:notesMasterIdLst>
  <p:sldIdLst>
    <p:sldId id="256" r:id="rId5"/>
    <p:sldId id="286" r:id="rId6"/>
    <p:sldId id="258" r:id="rId7"/>
    <p:sldId id="288" r:id="rId8"/>
    <p:sldId id="290" r:id="rId9"/>
    <p:sldId id="291" r:id="rId10"/>
    <p:sldId id="289" r:id="rId11"/>
    <p:sldId id="296" r:id="rId12"/>
    <p:sldId id="284" r:id="rId13"/>
    <p:sldId id="287" r:id="rId14"/>
    <p:sldId id="298" r:id="rId15"/>
    <p:sldId id="292" r:id="rId16"/>
    <p:sldId id="293" r:id="rId17"/>
    <p:sldId id="294" r:id="rId18"/>
    <p:sldId id="295" r:id="rId19"/>
    <p:sldId id="300" r:id="rId20"/>
    <p:sldId id="297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10" r:id="rId29"/>
    <p:sldId id="311" r:id="rId30"/>
    <p:sldId id="317" r:id="rId31"/>
    <p:sldId id="316" r:id="rId32"/>
    <p:sldId id="309" r:id="rId33"/>
    <p:sldId id="312" r:id="rId34"/>
    <p:sldId id="318" r:id="rId35"/>
    <p:sldId id="319" r:id="rId36"/>
    <p:sldId id="320" r:id="rId37"/>
    <p:sldId id="321" r:id="rId38"/>
    <p:sldId id="323" r:id="rId39"/>
    <p:sldId id="314" r:id="rId40"/>
    <p:sldId id="315" r:id="rId41"/>
    <p:sldId id="324" r:id="rId42"/>
    <p:sldId id="325" r:id="rId43"/>
    <p:sldId id="270" r:id="rId4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29"/>
    <a:srgbClr val="F48024"/>
    <a:srgbClr val="78B601"/>
    <a:srgbClr val="FCDC47"/>
    <a:srgbClr val="3771A1"/>
    <a:srgbClr val="0F3258"/>
    <a:srgbClr val="213F57"/>
    <a:srgbClr val="0B2643"/>
    <a:srgbClr val="33CC33"/>
    <a:srgbClr val="1E6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97F843-02B4-43BE-803C-003CF31CF904}" v="27" dt="2022-10-03T21:10:18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ozef Bogľarský" userId="S::5252592@upjs.sk::550431b2-fa33-4497-98d7-1f21d4e0f2f5" providerId="AD" clId="Web-{A997F843-02B4-43BE-803C-003CF31CF904}"/>
    <pc:docChg chg="modSld">
      <pc:chgData name="Mgr. Jozef Bogľarský" userId="S::5252592@upjs.sk::550431b2-fa33-4497-98d7-1f21d4e0f2f5" providerId="AD" clId="Web-{A997F843-02B4-43BE-803C-003CF31CF904}" dt="2022-10-03T21:10:18.285" v="13" actId="1076"/>
      <pc:docMkLst>
        <pc:docMk/>
      </pc:docMkLst>
      <pc:sldChg chg="modSp">
        <pc:chgData name="Mgr. Jozef Bogľarský" userId="S::5252592@upjs.sk::550431b2-fa33-4497-98d7-1f21d4e0f2f5" providerId="AD" clId="Web-{A997F843-02B4-43BE-803C-003CF31CF904}" dt="2022-10-03T21:10:18.285" v="13" actId="1076"/>
        <pc:sldMkLst>
          <pc:docMk/>
          <pc:sldMk cId="3378783547" sldId="256"/>
        </pc:sldMkLst>
        <pc:spChg chg="mod">
          <ac:chgData name="Mgr. Jozef Bogľarský" userId="S::5252592@upjs.sk::550431b2-fa33-4497-98d7-1f21d4e0f2f5" providerId="AD" clId="Web-{A997F843-02B4-43BE-803C-003CF31CF904}" dt="2022-10-03T21:10:18.285" v="13" actId="1076"/>
          <ac:spMkLst>
            <pc:docMk/>
            <pc:sldMk cId="3378783547" sldId="25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1946-F129-4DBF-A943-6B05DDE22CF8}" type="datetimeFigureOut">
              <a:rPr lang="sk-SK" smtClean="0"/>
              <a:t>3. 10. 2023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B3669-731F-49A0-A172-5D389C1CA6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9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E03E-5382-4780-8A03-808D0253782B}" type="datetime1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0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B820-1EBB-41A3-A66B-8DA93DDE0BE1}" type="datetime1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4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3EF-11AD-4F5D-A6AC-C7F706658DAC}" type="datetime1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5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ED41-C996-43AA-936F-7A3CDE49F1DF}" type="datetime1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4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1380-7EB7-4880-B3B2-A3201D393012}" type="datetime1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C5F-A442-45F1-98FE-D5904A0406A4}" type="datetime1">
              <a:rPr lang="sk-SK" smtClean="0"/>
              <a:t>3. 10. 2023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7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CD9-443C-4741-ABAB-FB914EB54C6B}" type="datetime1">
              <a:rPr lang="sk-SK" smtClean="0"/>
              <a:t>3. 10. 2023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A4D6-28E7-424C-B83F-FA847A41095C}" type="datetime1">
              <a:rPr lang="sk-SK" smtClean="0"/>
              <a:t>3. 10. 2023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2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3ABA-2ABE-4D4A-93B5-36F8BE10B32F}" type="datetime1">
              <a:rPr lang="sk-SK" smtClean="0"/>
              <a:t>3. 10. 2023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0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30-D4E1-4C58-B8B7-E1A497C7A5CF}" type="datetime1">
              <a:rPr lang="sk-SK" smtClean="0"/>
              <a:t>3. 10. 2023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B53-3EFC-457E-B681-7EFD39196161}" type="datetime1">
              <a:rPr lang="sk-SK" smtClean="0"/>
              <a:t>3. 10. 2023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6851-0D52-4BAD-88A4-F33F6711DF8D}" type="datetime1">
              <a:rPr lang="sk-SK" smtClean="0"/>
              <a:t>3. 10. 2023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2160319" y="2734182"/>
            <a:ext cx="7871360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4400" b="1" dirty="0" err="1">
                <a:solidFill>
                  <a:srgbClr val="326D29"/>
                </a:solidFill>
                <a:latin typeface="Segoe UI Light"/>
                <a:cs typeface="Segoe UI Light"/>
              </a:rPr>
              <a:t>Základy</a:t>
            </a:r>
            <a:r>
              <a:rPr lang="pl-PL" sz="4400" b="1" dirty="0">
                <a:solidFill>
                  <a:srgbClr val="326D29"/>
                </a:solidFill>
                <a:latin typeface="Segoe UI Light"/>
                <a:cs typeface="Segoe UI Light"/>
              </a:rPr>
              <a:t> </a:t>
            </a:r>
            <a:r>
              <a:rPr lang="pl-PL" sz="4400" b="1" dirty="0" err="1">
                <a:solidFill>
                  <a:srgbClr val="326D29"/>
                </a:solidFill>
                <a:latin typeface="Segoe UI Light"/>
                <a:cs typeface="Segoe UI Light"/>
              </a:rPr>
              <a:t>programovania</a:t>
            </a:r>
            <a:r>
              <a:rPr lang="pl-PL" sz="4400" b="1" dirty="0">
                <a:solidFill>
                  <a:srgbClr val="326D29"/>
                </a:solidFill>
                <a:latin typeface="Segoe UI Light"/>
                <a:cs typeface="Segoe UI Light"/>
              </a:rPr>
              <a:t> (</a:t>
            </a:r>
            <a:r>
              <a:rPr lang="pl-PL" sz="4400" b="1" dirty="0" err="1">
                <a:solidFill>
                  <a:srgbClr val="326D29"/>
                </a:solidFill>
                <a:latin typeface="Segoe UI Light"/>
                <a:cs typeface="Segoe UI Light"/>
              </a:rPr>
              <a:t>Python</a:t>
            </a:r>
            <a:r>
              <a:rPr lang="pl-PL" sz="4400" b="1" dirty="0">
                <a:solidFill>
                  <a:srgbClr val="326D29"/>
                </a:solidFill>
                <a:latin typeface="Segoe UI Light"/>
                <a:cs typeface="Segoe UI Light"/>
              </a:rPr>
              <a:t>)</a:t>
            </a:r>
            <a:endParaRPr lang="sk-SK" sz="4400" b="1" dirty="0">
              <a:solidFill>
                <a:srgbClr val="326D29"/>
              </a:solidFill>
              <a:latin typeface="Segoe UI Light"/>
              <a:cs typeface="Segoe UI Light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88" y="223950"/>
            <a:ext cx="3510855" cy="650928"/>
          </a:xfrm>
          <a:prstGeom prst="rect">
            <a:avLst/>
          </a:prstGeom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61737" y="3748502"/>
            <a:ext cx="11510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príkazy, premenné, priraďovanie hodnôt premenným, </a:t>
            </a:r>
            <a:b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typy premenných, zmena typu premenných, funkcie</a:t>
            </a:r>
            <a:endParaRPr lang="sk-SK" sz="2000" b="1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26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9" y="251848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78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Typy premenných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87178" y="1765750"/>
            <a:ext cx="106948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reálne čísla </a:t>
            </a:r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u="sng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alt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obsahujú desatinnú bodku alebo exponenciálnu časť (napríklad 1e+15)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k-SK" alt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môžu vzniknúť aj ako výsledok niektorých operácií (napríklad delením dvoch celých čísel)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k-SK" alt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majú obmedzenú presnosť (približne 16-17 platných cifier)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k-SK" alt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sk-SK" alt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49630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Typy premenných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595952" y="1801504"/>
            <a:ext cx="7233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znakové reťazce </a:t>
            </a:r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u="sng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môže obsahovať ľubovoľné znaky z tabuľky ASCII (znakový reťazec)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rozsah hodnôt je limitovaný len pamäťovým miestom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 znak považujeme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aj číslo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ktoré sa však v prípade tejto premennej považuje za text, nie číslo ako také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 týmto typom premennej nie je možné uskutočňovať aritmetické operácie. </a:t>
            </a:r>
          </a:p>
          <a:p>
            <a:endParaRPr lang="sk-SK" dirty="0"/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1225" y="3756987"/>
            <a:ext cx="4435781" cy="2271257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284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Priraďovanie hodnôt premenným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87178" y="1765750"/>
            <a:ext cx="10694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priradenie hodnoty premennej je proces uloženia hodnoty do premennej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niektorých programovacích jazykoch je potrebné premennú najprv vytvoriť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tzv.deklarovať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742950" lvl="7" indent="-285750">
              <a:buFont typeface="Wingdings" panose="05000000000000000000" pitchFamily="2" charset="2"/>
              <a:buChar char="Ø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výhodou jazyka Python je, že premennú nemusíme dopredu vytvárať (nie je nevyhnutné program informovať o tom, že plánujem využiť premennú), vytvorí sa automaticky pri priradení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7545" y="3581449"/>
            <a:ext cx="5563201" cy="10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69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Priraďovanie hodnôt premenným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2916273"/>
            <a:ext cx="106948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6" indent="-342900">
              <a:buFont typeface="+mj-lt"/>
              <a:buAutoNum type="arabicPeriod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názov premennej –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jednoznačný identifikátor premennej, ktorý musí byť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jedinečný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(neopakovať sa),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výstižný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(aby ju vedel operátor prečítať) a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korektný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(nesmie obsahovať diakritiku a iné špeciálne znaky a musí byť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odlišný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od príkazov jazyka Python, teda premennú nemôžeme, napr. nazvať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 Názov premennej obyčajne tvorí jedno písmeno alebo slovo. </a:t>
            </a:r>
          </a:p>
          <a:p>
            <a:pPr marL="742950" lvl="7" indent="-285750"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prípade viacslovných premenných nepoužívame medzery, ale oddeľujeme ďalšie slová prvým veľkým písmenom (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myVariable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alebo 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podčiarkovníkom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</a:t>
            </a:r>
            <a:r>
              <a:rPr lang="sk-SK" sz="16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my_variable</a:t>
            </a:r>
            <a:r>
              <a:rPr lang="sk-SK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).</a:t>
            </a:r>
          </a:p>
          <a:p>
            <a:pPr marL="342900" lvl="6" indent="-342900">
              <a:buFont typeface="+mj-lt"/>
              <a:buAutoNum type="arabicPeriod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znak priradenia –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Premennú takzvane priraďujeme, teda názvu premennej priraďujeme hodnotu. Znakom priraďovania v jazyku Python je "=".</a:t>
            </a:r>
          </a:p>
          <a:p>
            <a:pPr marL="342900" lvl="6" indent="-342900">
              <a:buFont typeface="+mj-lt"/>
              <a:buAutoNum type="arabicPeriod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hodnota premennej –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Hodnota premennej nemusí byť na rozdiel od názvu premennej unikátna a môže nadobúdať niekoľko typov hodnôt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9683" y="1766713"/>
            <a:ext cx="4546712" cy="89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71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Priraďovanie hodnôt premenným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84991" y="1879637"/>
            <a:ext cx="10694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Niekoľko ukážok priradenia premenných...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147" y="2700829"/>
            <a:ext cx="6693244" cy="3016405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010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Priraďovanie hodnôt premenným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621218" y="3921092"/>
            <a:ext cx="10694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Opätovne,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prípade priradenia znakových reťazcov využívame úvodzovky a pri procese priradenia hodnoty premennej môžeme využívať aritmetické operátory.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Taktiež si môžeme všimnúť, že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rozlišuje veľké a malé písmená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teda premenná z nie je rovná premennej Z.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6147" y="1990803"/>
            <a:ext cx="6382078" cy="1435174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3156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Zmena typu premenných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837534"/>
            <a:ext cx="10694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zmenou typu premennej (tzv. pretypovanie) nazývame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proces predefinovania typu premennej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 je v premennej uložená nejaká hodnota, prevedie sa na hodnotu príslušného typu</a:t>
            </a: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Napríklad, premennú typu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v ktorej je uložená hodnota 10, prevedieme na premennú s takým istým názvom typu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hodnota v nej uložená sa zmení na textový reťazec „10“. </a:t>
            </a: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niektoré druhy prevodov nie sú možné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napr. prevod premenných typu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obsahujúcich písmená na premenné typu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(v takomto prípade program vypíše chybu).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659403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Zmena typu premenných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10694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 využíva na prevod textových reťazcov vo vhodnom tvare na celé číslo, alebo na prevod z reálneho čísla na celé tým, že sa oddelí desatinná časť (nie zaokrúhli)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 využíva na prevod textových reťazcov vo vhodnom tvare na reálne číslo, alebo na prevod z celého čísla na reálne tým, že sa pridá jedno desatinné miesto s hodnotou 0. 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 využíva na prevod celého alebo desatinného čísla na textový reťazec, teda číslo ostane nezmenené, len je uložené ako text a nie je možné s ním operovať ako s číslom.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612137"/>
              </p:ext>
            </p:extLst>
          </p:nvPr>
        </p:nvGraphicFramePr>
        <p:xfrm>
          <a:off x="3855099" y="4262072"/>
          <a:ext cx="3916680" cy="192252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305560">
                  <a:extLst>
                    <a:ext uri="{9D8B030D-6E8A-4147-A177-3AD203B41FA5}">
                      <a16:colId xmlns:a16="http://schemas.microsoft.com/office/drawing/2014/main" val="447194466"/>
                    </a:ext>
                  </a:extLst>
                </a:gridCol>
                <a:gridCol w="1305560">
                  <a:extLst>
                    <a:ext uri="{9D8B030D-6E8A-4147-A177-3AD203B41FA5}">
                      <a16:colId xmlns:a16="http://schemas.microsoft.com/office/drawing/2014/main" val="1392397148"/>
                    </a:ext>
                  </a:extLst>
                </a:gridCol>
                <a:gridCol w="1305560">
                  <a:extLst>
                    <a:ext uri="{9D8B030D-6E8A-4147-A177-3AD203B41FA5}">
                      <a16:colId xmlns:a16="http://schemas.microsoft.com/office/drawing/2014/main" val="1270183097"/>
                    </a:ext>
                  </a:extLst>
                </a:gridCol>
              </a:tblGrid>
              <a:tr h="69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effectLst/>
                        </a:rPr>
                        <a:t>funkcia 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effectLst/>
                        </a:rPr>
                        <a:t>popis 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b="1" dirty="0">
                          <a:effectLst/>
                        </a:rPr>
                        <a:t>príklad </a:t>
                      </a:r>
                      <a:endParaRPr lang="sk-SK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585987"/>
                  </a:ext>
                </a:extLst>
              </a:tr>
              <a:tr h="69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int</a:t>
                      </a:r>
                      <a:r>
                        <a:rPr lang="sk-SK" sz="1200" dirty="0">
                          <a:effectLst/>
                        </a:rPr>
                        <a:t>()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>
                          <a:effectLst/>
                        </a:rPr>
                        <a:t>prevod na premennú typu </a:t>
                      </a:r>
                      <a:r>
                        <a:rPr lang="sk-SK" sz="1200" dirty="0" err="1">
                          <a:effectLst/>
                        </a:rPr>
                        <a:t>integer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int</a:t>
                      </a:r>
                      <a:r>
                        <a:rPr lang="sk-SK" sz="1200" dirty="0">
                          <a:effectLst/>
                        </a:rPr>
                        <a:t>(12.7) = 12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84693"/>
                  </a:ext>
                </a:extLst>
              </a:tr>
              <a:tr h="69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float</a:t>
                      </a:r>
                      <a:r>
                        <a:rPr lang="sk-SK" sz="1200" dirty="0">
                          <a:effectLst/>
                        </a:rPr>
                        <a:t>()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>
                          <a:effectLst/>
                        </a:rPr>
                        <a:t>prevod na premennú typu </a:t>
                      </a:r>
                      <a:r>
                        <a:rPr lang="sk-SK" sz="1200" dirty="0" err="1">
                          <a:effectLst/>
                        </a:rPr>
                        <a:t>float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>
                          <a:effectLst/>
                        </a:rPr>
                        <a:t>float(12) = 12.0 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4613625"/>
                  </a:ext>
                </a:extLst>
              </a:tr>
              <a:tr h="69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str</a:t>
                      </a:r>
                      <a:r>
                        <a:rPr lang="sk-SK" sz="1200" dirty="0">
                          <a:effectLst/>
                        </a:rPr>
                        <a:t>()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>
                          <a:effectLst/>
                        </a:rPr>
                        <a:t>prevod na premennú typu </a:t>
                      </a:r>
                      <a:r>
                        <a:rPr lang="sk-SK" sz="1200" dirty="0" err="1">
                          <a:effectLst/>
                        </a:rPr>
                        <a:t>string</a:t>
                      </a:r>
                      <a:r>
                        <a:rPr lang="sk-SK" sz="1200" dirty="0">
                          <a:effectLst/>
                        </a:rPr>
                        <a:t>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200" dirty="0" err="1">
                          <a:effectLst/>
                        </a:rPr>
                        <a:t>str</a:t>
                      </a:r>
                      <a:r>
                        <a:rPr lang="sk-SK" sz="1200" dirty="0">
                          <a:effectLst/>
                        </a:rPr>
                        <a:t>(12) = 12 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8124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041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Zmena typu premenných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106948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sz="12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Funkcia </a:t>
            </a:r>
            <a:r>
              <a:rPr lang="sk-SK" sz="12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sz="12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 </a:t>
            </a:r>
            <a:r>
              <a:rPr lang="sk-SK" sz="1200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 využíva na prevod textových reťazcov vo vhodnom tvare na celé číslo, alebo na prevod z reálneho čísla na celé tým, že sa oddelí desatinná časť (nie zaokrúhli)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sz="1200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sz="12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Funkcia </a:t>
            </a:r>
            <a:r>
              <a:rPr lang="sk-SK" sz="12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sz="12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 </a:t>
            </a:r>
            <a:r>
              <a:rPr lang="sk-SK" sz="1200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 využíva na prevod textových reťazcov vo vhodnom tvare na reálne číslo, alebo na prevod z celého čísla na reálne tým, že sa pridá jedno desatinné miesto s hodnotou 0. 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sz="1200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sz="12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Funkcia </a:t>
            </a:r>
            <a:r>
              <a:rPr lang="sk-SK" sz="12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</a:t>
            </a:r>
            <a:r>
              <a:rPr lang="sk-SK" sz="12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 </a:t>
            </a:r>
            <a:r>
              <a:rPr lang="sk-SK" sz="1200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sa využíva na prevod celého alebo desatinného čísla na textový reťazec, teda číslo ostane nezmenené, len je uložené ako text a nie je možné s ním operovať ako s číslom.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4340" y="3492525"/>
            <a:ext cx="8026888" cy="2167117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661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 programovacom jazyku sú časti kódu, ktoré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možno opakovane spúšťať prostredníctvom ich zavolania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 všeobecnosti je funkcia časť zdrojového kódu, ktorá vykonáva nejakú konečnú činnosť (počíta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faktoriál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kreslí štvorec) a vracia výsledok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faktoriál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nakreslený štvorec) </a:t>
            </a: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sk-SK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Zdrojový kód funkcie sa skladá z dvoch častí: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Definovanie funkcie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časť zdrojového kódu, kde zapíšeme funkciu má nasledovnú štruktúru...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914400" lvl="8"/>
            <a:r>
              <a:rPr lang="sk-SK" sz="2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sz="2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2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nazov</a:t>
            </a:r>
            <a:r>
              <a:rPr lang="sk-SK" sz="2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(parametre): </a:t>
            </a:r>
          </a:p>
          <a:p>
            <a:pPr marL="914400" lvl="8"/>
            <a:r>
              <a:rPr lang="sk-SK" sz="2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zdrojovy_kod</a:t>
            </a:r>
            <a:r>
              <a:rPr lang="sk-SK" sz="2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914400" lvl="8"/>
            <a:r>
              <a:rPr lang="sk-SK" sz="2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sk-SK" sz="2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sz="2400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vystupna_premenna</a:t>
            </a:r>
            <a:endParaRPr lang="sk-SK" sz="2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52723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Ako funguje interpreter?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interaktívny režim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(niekedy hovoríme aj príkazový režim): očakáva zadávanie textových príkazov </a:t>
            </a:r>
            <a:b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(do riadka za znaky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&gt;&gt;&gt;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), každý zadaný príkaz vyhodnotí a vypíše prípadnú reakciu (alebo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chybovú správu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ak sme zadali niečo nesprávne)</a:t>
            </a:r>
            <a:endParaRPr lang="sk-SK" spc="100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 skončení vyhodnocovania riadka sa do ďalšieho riadka znovu vypíšu znaky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&gt;&gt;&gt;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očakáva sa opätovné zadávanie ďalšieho príkazu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takémuto interaktívnemu oknu hovoríme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shell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tomto príklade sme pracovali s celými číslami a niektorými celočíselnými operáciami.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834" y="3587250"/>
            <a:ext cx="8175212" cy="1568454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590011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 tvorbe vlastnej funkcie v jazyku Python začíname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kľúčovým slovom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za ktorým nasleduje medzera a názov funkcie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 názvy funkcií platia rovnaké pravidlá ako pre názvy premenných, teda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nesmú obsahovať medzery, diakritiku a musia byť odlišné od príkazov v jazyku Python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 názvom funkcie nasledujú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okrúhle zátvorky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v ktorých sú uvedené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parametre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(argumenty, vstupné premenné) funkcie a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dvojbodka, ktorá je povinným znakom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Časť za dvojbodkou sa označuje ako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telo funkcie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nachádzajú sa tam príkazy, ktoré sa vykonávajú po zavolaní funkcie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Tieto musia byť odsadené rovnako, ako v prípade podmienok a cyklov. Kľúčové slovo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na poslednom riadku deklaruje, akú hodnotu má funkcia vrátiť (výstupnú premennú z funkcie)</a:t>
            </a:r>
            <a:endParaRPr lang="sk-SK" sz="2400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4197925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tomto prípade funkcia s názvom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stvorec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vráti hodnotu vypočítanej druhej mocniny parametra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856" y="2379193"/>
            <a:ext cx="5893103" cy="939848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7037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Zdrojový kód funkcie sa skladá z dvoch častí: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Definovanie funkcie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časť zdrojového kódu, kde zapíšeme funkciu má nasledovnú štruktúru</a:t>
            </a:r>
          </a:p>
          <a:p>
            <a:pPr marL="285750" lvl="6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Volanie funkcie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– časť zdrojového kódu, ktorou voláme funkciu, ktorá je v kóde už definovaná. Volanie funkcie má nasledovnú štruktúru.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4170" y="3468614"/>
            <a:ext cx="1663786" cy="425472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0096" y="4129949"/>
            <a:ext cx="6159817" cy="1695537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6063" y="3042566"/>
            <a:ext cx="1619333" cy="292115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88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Funkcia nemusí vracať žiadnu hodnotu, môže len vykonávať určitú činnosť...</a:t>
            </a: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Funkcia nemusí mať žiadne parametre, aj v tomto prípade sa však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povinne uvádzajú prázdne okrúhle zátvorky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ktoré vyjadrujú, že sa jedná o funkciu...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073" y="2282606"/>
            <a:ext cx="4026107" cy="1149409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Obrázo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2277" y="4794086"/>
            <a:ext cx="3988005" cy="109225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6175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rámci funkcie môžeme volať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akékoľvek funkcie jazyka 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ako aj vlastné funkcie...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99" y="2368583"/>
            <a:ext cx="5677192" cy="1581231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BlokTextu 10"/>
          <p:cNvSpPr txBox="1"/>
          <p:nvPr/>
        </p:nvSpPr>
        <p:spPr>
          <a:xfrm>
            <a:off x="929123" y="4698359"/>
            <a:ext cx="9604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 algn="ctr"/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Funkcie sú veľmi častým prvkom najmä komplikovanejších skriptov, ktoré zrýchľujú, a najmä zjednodušujú proces tvorby skriptu. Avšak, pre začínajúceho programátora môžu (ale nemusia) pôsobiť priveľmi komplikovane. </a:t>
            </a:r>
          </a:p>
        </p:txBody>
      </p:sp>
    </p:spTree>
    <p:extLst>
      <p:ext uri="{BB962C8B-B14F-4D97-AF65-F5344CB8AC3E}">
        <p14:creationId xmlns:p14="http://schemas.microsoft.com/office/powerpoint/2010/main" val="3756525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Definujte a vypíšte 3 ľubovoľné typy premenných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), zobrazte dátový typ.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konvertujte na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(zadefinovaný) na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87C0B297-68FC-5A2D-199B-819DA64555F0}"/>
              </a:ext>
            </a:extLst>
          </p:cNvPr>
          <p:cNvSpPr txBox="1"/>
          <p:nvPr/>
        </p:nvSpPr>
        <p:spPr>
          <a:xfrm>
            <a:off x="1250800" y="3986193"/>
            <a:ext cx="953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6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Definujte a vypíšte 3 ľubovoľné typy premenných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), zobrazte dátový typ.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konvertujte na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(zadefinovaný) na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155550" y="2481243"/>
            <a:ext cx="16543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a=(4.12)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(a)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(type(a))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b=(4)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(b)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(type(b))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c=("mačka")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(c)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(type(c))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87C0B297-68FC-5A2D-199B-819DA64555F0}"/>
              </a:ext>
            </a:extLst>
          </p:cNvPr>
          <p:cNvSpPr txBox="1"/>
          <p:nvPr/>
        </p:nvSpPr>
        <p:spPr>
          <a:xfrm>
            <a:off x="5146525" y="2586018"/>
            <a:ext cx="415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a=(4.12)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(a))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b=(4)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(b))</a:t>
            </a:r>
          </a:p>
        </p:txBody>
      </p:sp>
    </p:spTree>
    <p:extLst>
      <p:ext uri="{BB962C8B-B14F-4D97-AF65-F5344CB8AC3E}">
        <p14:creationId xmlns:p14="http://schemas.microsoft.com/office/powerpoint/2010/main" val="44937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 Zadefinujte 2 znakové reťazce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a spojte ich. </a:t>
            </a:r>
          </a:p>
          <a:p>
            <a:pPr marL="0" lvl="6"/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2.Urobte jednoduchú matematickú operáciu v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scripte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v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console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 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1716052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Zadefinujte 2 znakové reťazce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a spojte ich. Urobte jednoduchú matematickú operáciu.  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9E3CFEB1-39A5-9047-C31B-2A5B1A820E2F}"/>
              </a:ext>
            </a:extLst>
          </p:cNvPr>
          <p:cNvSpPr txBox="1"/>
          <p:nvPr/>
        </p:nvSpPr>
        <p:spPr>
          <a:xfrm>
            <a:off x="755500" y="2576493"/>
            <a:ext cx="415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m="mačka"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n=" domáca"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print(m+n)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76BC02B8-EB17-D0C8-E266-BD4219E90D7C}"/>
              </a:ext>
            </a:extLst>
          </p:cNvPr>
          <p:cNvSpPr txBox="1"/>
          <p:nvPr/>
        </p:nvSpPr>
        <p:spPr>
          <a:xfrm>
            <a:off x="5232250" y="2557443"/>
            <a:ext cx="415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a=10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b=5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obsah=a*b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print(obsah)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3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Vypočítajte obsah štvorca pre a=20 bez definovania funkcie.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809F7EF-A5DC-B807-7C77-F5D0F88A250E}"/>
              </a:ext>
            </a:extLst>
          </p:cNvPr>
          <p:cNvSpPr txBox="1"/>
          <p:nvPr/>
        </p:nvSpPr>
        <p:spPr>
          <a:xfrm>
            <a:off x="748597" y="3245476"/>
            <a:ext cx="9604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Vyrátajte obsah kruhu pre r=14 a objem kužeľa pre r=14 a h=10. </a:t>
            </a:r>
          </a:p>
          <a:p>
            <a:pPr marL="0" lvl="6"/>
            <a:endParaRPr lang="pl-PL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Zadefinujte premenné a pridajte odpoveď celou vetou: „Obsah štvorca / obsah kruhu / objem kužeľa je:”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3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príkazy jazyka Python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Medzi elementárne príkazy, ktoré využíva začínajúci operátor, patrí príkaz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ktorý slúži </a:t>
            </a:r>
            <a:b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výpis informácií na obrazovku.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to jeden zo skupiny príkazov, skladajúcich sa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 pevnej a premenlivej časti.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Pevná časť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samotný príkaz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premenlivá časť 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je všetko, čo sa za týmto príkazom nachádza, teda čo sa vypíše na obrazovku po stlačení tlačidla ENTER.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2213" y="3425356"/>
            <a:ext cx="4330923" cy="2330570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6536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Vypočítajte obsah štvorca pre a=20 bez definovania funkcie.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279375" y="2252643"/>
            <a:ext cx="953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a=20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S=(a*a)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(S)</a:t>
            </a: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809F7EF-A5DC-B807-7C77-F5D0F88A250E}"/>
              </a:ext>
            </a:extLst>
          </p:cNvPr>
          <p:cNvSpPr txBox="1"/>
          <p:nvPr/>
        </p:nvSpPr>
        <p:spPr>
          <a:xfrm>
            <a:off x="748597" y="3245476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Vyrátajte obsah kruhu pre r=14 a objem kužeľa pre r=14 a h=10. Zadefinujte premenné a pridajte odpoveď celou vetou: „Obsah štvorca / objem kužeľa je:”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87C0B297-68FC-5A2D-199B-819DA64555F0}"/>
              </a:ext>
            </a:extLst>
          </p:cNvPr>
          <p:cNvSpPr txBox="1"/>
          <p:nvPr/>
        </p:nvSpPr>
        <p:spPr>
          <a:xfrm>
            <a:off x="1250800" y="4024293"/>
            <a:ext cx="263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 = 14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S=(r**2*(22/7))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print("Obsah kruhu je", S)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D6A3EF12-63CD-9C36-3D74-68B9626CE6C2}"/>
              </a:ext>
            </a:extLst>
          </p:cNvPr>
          <p:cNvSpPr txBox="1"/>
          <p:nvPr/>
        </p:nvSpPr>
        <p:spPr>
          <a:xfrm>
            <a:off x="5327500" y="4043343"/>
            <a:ext cx="4178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 = 14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 = 10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V=((r**2*(22/7)*h)/3)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print("Objem kužeľa je", V)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Definujte funkciu na výpočet obsahu kruhu. 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4790927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Definujte funkciu na výpočet obsahu kruhu. 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C5AEF0D3-7A47-2BE7-164A-CF6665DCA46C}"/>
              </a:ext>
            </a:extLst>
          </p:cNvPr>
          <p:cNvSpPr txBox="1"/>
          <p:nvPr/>
        </p:nvSpPr>
        <p:spPr>
          <a:xfrm>
            <a:off x="1069825" y="2624118"/>
            <a:ext cx="263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 kruh (r):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r=8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S=(r**2*(22//7))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return S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 (kruh (r))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9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Definujte funkciu na vytvorenie vety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zloženej z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preddefinvaného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textu a zadávanej premennej. 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550146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Definujte funkciu na vytvorenie vety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zloženej z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preddefinvaného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textu a zadávanej premennej. 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D2DA1739-642C-3CFF-DD5C-8278327DE1E8}"/>
              </a:ext>
            </a:extLst>
          </p:cNvPr>
          <p:cNvSpPr txBox="1"/>
          <p:nvPr/>
        </p:nvSpPr>
        <p:spPr>
          <a:xfrm>
            <a:off x="1069825" y="2624118"/>
            <a:ext cx="442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 menu(obed):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print("Dnes je na obed: " + obed)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menu("guľaš")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337C0D3-B0D6-485D-F396-D0985F764208}"/>
              </a:ext>
            </a:extLst>
          </p:cNvPr>
          <p:cNvSpPr txBox="1"/>
          <p:nvPr/>
        </p:nvSpPr>
        <p:spPr>
          <a:xfrm>
            <a:off x="758122" y="35788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ako by sme si danú premennú vypýtali?</a:t>
            </a:r>
          </a:p>
        </p:txBody>
      </p:sp>
    </p:spTree>
    <p:extLst>
      <p:ext uri="{BB962C8B-B14F-4D97-AF65-F5344CB8AC3E}">
        <p14:creationId xmlns:p14="http://schemas.microsoft.com/office/powerpoint/2010/main" val="207742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Definujte funkciu na vytvorenie vety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 zloženej z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preddefinvaného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textu a zadávanej premennej. 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D2DA1739-642C-3CFF-DD5C-8278327DE1E8}"/>
              </a:ext>
            </a:extLst>
          </p:cNvPr>
          <p:cNvSpPr txBox="1"/>
          <p:nvPr/>
        </p:nvSpPr>
        <p:spPr>
          <a:xfrm>
            <a:off x="1069825" y="2624118"/>
            <a:ext cx="442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 menu(obed):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print("Dnes je na obed: " + obed)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menu("guľaš")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337C0D3-B0D6-485D-F396-D0985F764208}"/>
              </a:ext>
            </a:extLst>
          </p:cNvPr>
          <p:cNvSpPr txBox="1"/>
          <p:nvPr/>
        </p:nvSpPr>
        <p:spPr>
          <a:xfrm>
            <a:off x="758122" y="3578851"/>
            <a:ext cx="960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Čo ako by sme si danú premennú vypýtali?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48EB3DAC-8FA9-898B-FB12-FA03A8A9AB23}"/>
              </a:ext>
            </a:extLst>
          </p:cNvPr>
          <p:cNvSpPr txBox="1"/>
          <p:nvPr/>
        </p:nvSpPr>
        <p:spPr>
          <a:xfrm>
            <a:off x="1050774" y="3995718"/>
            <a:ext cx="7235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 menu(obed):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print("Dnes je na obed: " + obed)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obed = str(input("Čo je dnes na obed? " ))</a:t>
            </a:r>
          </a:p>
          <a:p>
            <a:r>
              <a:rPr lang="pt-BR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print(menu(obed))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04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Vyrátajte bmi (body mass index) pre človeka s výškou 1.94 m a hmotnosťou 95 kg. (Bmi=hmotnosť/výška^2)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39541869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riešenie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Vyrátajte bmi (body mass index) pre človeka s výškou 194 cm a hmotnosťou 95 kg.  (Bmi=hmotnosť/výška^2)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279375" y="2433618"/>
            <a:ext cx="953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vyska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1.94</a:t>
            </a:r>
            <a:b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hmotnost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95</a:t>
            </a:r>
            <a:b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bmi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hmotnost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/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vyska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** 2	</a:t>
            </a:r>
            <a:b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bmi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08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Vyrátajte bmi (body mass index) ako funkciu s možnosťou vkladania údajov na vypýtanie. Vypísanie výsledku dajte celou vetou.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0267436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Cvičenie - výsledok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748597" y="1711951"/>
            <a:ext cx="96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pl-PL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Vyrátajte bmi (body mass index) ako funkciu s možnosťou vkladania údajov na vypýtanie. Vypísanie výsledku dajte celou vetou.</a:t>
            </a:r>
            <a:endParaRPr lang="sk-SK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1297C258-BCD4-A431-F2A8-3BB9F3369117}"/>
              </a:ext>
            </a:extLst>
          </p:cNvPr>
          <p:cNvSpPr txBox="1"/>
          <p:nvPr/>
        </p:nvSpPr>
        <p:spPr>
          <a:xfrm>
            <a:off x="1279375" y="2433618"/>
            <a:ext cx="9536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bmi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():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index=(m/(h**2))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return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index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hmotnosť v kg ") )</a:t>
            </a:r>
          </a:p>
          <a:p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 =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input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("Zadajte výšku v m " ) )</a:t>
            </a:r>
          </a:p>
          <a:p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("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Boddy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mass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index je:", 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bmi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()))</a:t>
            </a:r>
          </a:p>
        </p:txBody>
      </p:sp>
    </p:spTree>
    <p:extLst>
      <p:ext uri="{BB962C8B-B14F-4D97-AF65-F5344CB8AC3E}">
        <p14:creationId xmlns:p14="http://schemas.microsoft.com/office/powerpoint/2010/main" val="299852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príkazy jazyka Python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premenlivej časti môžeme využívať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aritmetické operátory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29664"/>
              </p:ext>
            </p:extLst>
          </p:nvPr>
        </p:nvGraphicFramePr>
        <p:xfrm>
          <a:off x="535697" y="2751470"/>
          <a:ext cx="3474084" cy="293909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158028">
                  <a:extLst>
                    <a:ext uri="{9D8B030D-6E8A-4147-A177-3AD203B41FA5}">
                      <a16:colId xmlns:a16="http://schemas.microsoft.com/office/drawing/2014/main" val="4101062902"/>
                    </a:ext>
                  </a:extLst>
                </a:gridCol>
                <a:gridCol w="1158028">
                  <a:extLst>
                    <a:ext uri="{9D8B030D-6E8A-4147-A177-3AD203B41FA5}">
                      <a16:colId xmlns:a16="http://schemas.microsoft.com/office/drawing/2014/main" val="4104314512"/>
                    </a:ext>
                  </a:extLst>
                </a:gridCol>
                <a:gridCol w="1158028">
                  <a:extLst>
                    <a:ext uri="{9D8B030D-6E8A-4147-A177-3AD203B41FA5}">
                      <a16:colId xmlns:a16="http://schemas.microsoft.com/office/drawing/2014/main" val="78256889"/>
                    </a:ext>
                  </a:extLst>
                </a:gridCol>
              </a:tblGrid>
              <a:tr h="4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dirty="0">
                          <a:effectLst/>
                        </a:rPr>
                        <a:t>+</a:t>
                      </a:r>
                      <a:endParaRPr lang="sk-SK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 b="0" dirty="0">
                          <a:effectLst/>
                        </a:rPr>
                        <a:t>sčitovanie</a:t>
                      </a:r>
                      <a:endParaRPr lang="sk-SK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b="0" dirty="0">
                          <a:effectLst/>
                        </a:rPr>
                        <a:t>1 + 2 má hodnotu 3</a:t>
                      </a:r>
                      <a:endParaRPr lang="sk-SK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666969170"/>
                  </a:ext>
                </a:extLst>
              </a:tr>
              <a:tr h="4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dirty="0">
                          <a:effectLst/>
                        </a:rPr>
                        <a:t>-</a:t>
                      </a:r>
                      <a:endParaRPr lang="sk-SK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 dirty="0">
                          <a:effectLst/>
                        </a:rPr>
                        <a:t>odčitovanie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dirty="0">
                          <a:effectLst/>
                        </a:rPr>
                        <a:t>2 - 5 má hodnotu -3</a:t>
                      </a:r>
                      <a:endParaRPr lang="sk-SK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560732162"/>
                  </a:ext>
                </a:extLst>
              </a:tr>
              <a:tr h="4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dirty="0">
                          <a:effectLst/>
                        </a:rPr>
                        <a:t>*</a:t>
                      </a:r>
                      <a:endParaRPr lang="sk-SK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násobenie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dirty="0">
                          <a:effectLst/>
                        </a:rPr>
                        <a:t>3 * 37 má hodnotu 111</a:t>
                      </a:r>
                      <a:endParaRPr lang="sk-SK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508749757"/>
                  </a:ext>
                </a:extLst>
              </a:tr>
              <a:tr h="4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dirty="0">
                          <a:effectLst/>
                        </a:rPr>
                        <a:t>//</a:t>
                      </a:r>
                      <a:endParaRPr lang="sk-SK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celočíselné delenie,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dirty="0">
                          <a:effectLst/>
                        </a:rPr>
                        <a:t>22 // 7 má hodnotu 3</a:t>
                      </a:r>
                      <a:endParaRPr lang="sk-SK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3752057"/>
                  </a:ext>
                </a:extLst>
              </a:tr>
              <a:tr h="4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dirty="0">
                          <a:effectLst/>
                        </a:rPr>
                        <a:t>%</a:t>
                      </a:r>
                      <a:endParaRPr lang="sk-SK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>
                          <a:effectLst/>
                        </a:rPr>
                        <a:t>zvyšok po delení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dirty="0">
                          <a:effectLst/>
                        </a:rPr>
                        <a:t>22 % 7 má hodnotu 1</a:t>
                      </a:r>
                      <a:endParaRPr lang="sk-SK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569410455"/>
                  </a:ext>
                </a:extLst>
              </a:tr>
              <a:tr h="4103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dirty="0">
                          <a:effectLst/>
                        </a:rPr>
                        <a:t>**</a:t>
                      </a:r>
                      <a:endParaRPr lang="sk-SK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100" dirty="0">
                          <a:effectLst/>
                        </a:rPr>
                        <a:t>umocňovanie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dirty="0">
                          <a:effectLst/>
                        </a:rPr>
                        <a:t>2 ** 8 má hodnotu 256</a:t>
                      </a:r>
                      <a:endParaRPr lang="sk-SK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3323730361"/>
                  </a:ext>
                </a:extLst>
              </a:tr>
            </a:tbl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1186051" y="2221178"/>
            <a:ext cx="21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Celočíselné operácie</a:t>
            </a:r>
          </a:p>
        </p:txBody>
      </p:sp>
      <p:pic>
        <p:nvPicPr>
          <p:cNvPr id="18" name="Obrázok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5396" y="2590510"/>
            <a:ext cx="5029458" cy="2387723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05148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101424" y="2429505"/>
            <a:ext cx="9989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príkazy, premenné, priraďovanie hodnôt premenným, </a:t>
            </a:r>
            <a:br>
              <a:rPr lang="pl-PL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pl-PL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typy premenných, zmena typu premenných, funkcie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676481" y="3795150"/>
            <a:ext cx="96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Ďakujem za pozornosť </a:t>
            </a:r>
            <a:r>
              <a:rPr lang="sk-SK" sz="32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sk-SK" sz="3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207299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príkazy jazyka Python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premenlivej časti môžeme využívať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aritmetické operátory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1896"/>
              </p:ext>
            </p:extLst>
          </p:nvPr>
        </p:nvGraphicFramePr>
        <p:xfrm>
          <a:off x="658721" y="2827845"/>
          <a:ext cx="5546460" cy="3166913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848820">
                  <a:extLst>
                    <a:ext uri="{9D8B030D-6E8A-4147-A177-3AD203B41FA5}">
                      <a16:colId xmlns:a16="http://schemas.microsoft.com/office/drawing/2014/main" val="865649001"/>
                    </a:ext>
                  </a:extLst>
                </a:gridCol>
                <a:gridCol w="1848820">
                  <a:extLst>
                    <a:ext uri="{9D8B030D-6E8A-4147-A177-3AD203B41FA5}">
                      <a16:colId xmlns:a16="http://schemas.microsoft.com/office/drawing/2014/main" val="2312089660"/>
                    </a:ext>
                  </a:extLst>
                </a:gridCol>
                <a:gridCol w="1848820">
                  <a:extLst>
                    <a:ext uri="{9D8B030D-6E8A-4147-A177-3AD203B41FA5}">
                      <a16:colId xmlns:a16="http://schemas.microsoft.com/office/drawing/2014/main" val="3308857296"/>
                    </a:ext>
                  </a:extLst>
                </a:gridCol>
              </a:tblGrid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0">
                          <a:effectLst/>
                        </a:rPr>
                        <a:t>sčitovanie</a:t>
                      </a:r>
                      <a:endParaRPr lang="sk-SK" sz="11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+ 0.2 má hodnotu 1.2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3591627690"/>
                  </a:ext>
                </a:extLst>
              </a:tr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odčitovanie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6 - 2.86 má hodnotu 3.14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691970310"/>
                  </a:ext>
                </a:extLst>
              </a:tr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násobenie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 * 2.5 má hodnotu 3.75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962155308"/>
                  </a:ext>
                </a:extLst>
              </a:tr>
              <a:tr h="50796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delenie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 / 3 má hodnotu 7.666666666666667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794772100"/>
                  </a:ext>
                </a:extLst>
              </a:tr>
              <a:tr h="4945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//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delenie zaokrúhlené nadol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23.0 // 3 má hodnotu 7.0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599750092"/>
                  </a:ext>
                </a:extLst>
              </a:tr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zvyšok po delení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23.0 % 3 má hodnotu 2.0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586645516"/>
                  </a:ext>
                </a:extLst>
              </a:tr>
              <a:tr h="37003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umocňovanie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 ** 3. má hodnotu 27.0</a:t>
                      </a: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4293552642"/>
                  </a:ext>
                </a:extLst>
              </a:tr>
            </a:tbl>
          </a:graphicData>
        </a:graphic>
      </p:graphicFrame>
      <p:sp>
        <p:nvSpPr>
          <p:cNvPr id="12" name="BlokTextu 11"/>
          <p:cNvSpPr txBox="1"/>
          <p:nvPr/>
        </p:nvSpPr>
        <p:spPr>
          <a:xfrm>
            <a:off x="1832888" y="2259365"/>
            <a:ext cx="319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 s desatinnými číslami</a:t>
            </a:r>
          </a:p>
        </p:txBody>
      </p:sp>
      <p:pic>
        <p:nvPicPr>
          <p:cNvPr id="18" name="Obrázok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192" y="2444031"/>
            <a:ext cx="4997707" cy="2863997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600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príkazy jazyka Python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 premenlivej časti môžeme využívať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aritmetické operátory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1776"/>
              </p:ext>
            </p:extLst>
          </p:nvPr>
        </p:nvGraphicFramePr>
        <p:xfrm>
          <a:off x="1449404" y="2834045"/>
          <a:ext cx="2840541" cy="1487932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946847">
                  <a:extLst>
                    <a:ext uri="{9D8B030D-6E8A-4147-A177-3AD203B41FA5}">
                      <a16:colId xmlns:a16="http://schemas.microsoft.com/office/drawing/2014/main" val="1858370547"/>
                    </a:ext>
                  </a:extLst>
                </a:gridCol>
                <a:gridCol w="946847">
                  <a:extLst>
                    <a:ext uri="{9D8B030D-6E8A-4147-A177-3AD203B41FA5}">
                      <a16:colId xmlns:a16="http://schemas.microsoft.com/office/drawing/2014/main" val="2789725980"/>
                    </a:ext>
                  </a:extLst>
                </a:gridCol>
                <a:gridCol w="946847">
                  <a:extLst>
                    <a:ext uri="{9D8B030D-6E8A-4147-A177-3AD203B41FA5}">
                      <a16:colId xmlns:a16="http://schemas.microsoft.com/office/drawing/2014/main" val="1900679556"/>
                    </a:ext>
                  </a:extLst>
                </a:gridCol>
              </a:tblGrid>
              <a:tr h="3054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kern="1200" dirty="0">
                          <a:effectLst/>
                        </a:rPr>
                        <a:t>+</a:t>
                      </a:r>
                      <a:endParaRPr lang="sk-SK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b="0" kern="1200" dirty="0">
                          <a:effectLst/>
                        </a:rPr>
                        <a:t>zreťazenie (spojenie dvoch reťazcov)</a:t>
                      </a:r>
                      <a:endParaRPr lang="sk-SK" sz="105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b="0" kern="1200" dirty="0">
                          <a:effectLst/>
                        </a:rPr>
                        <a:t>'a' + 'b' má hodnotu '</a:t>
                      </a:r>
                      <a:r>
                        <a:rPr lang="sk-SK" sz="1050" b="0" kern="1200" dirty="0" err="1">
                          <a:effectLst/>
                        </a:rPr>
                        <a:t>ab</a:t>
                      </a:r>
                      <a:r>
                        <a:rPr lang="sk-SK" sz="1050" b="0" kern="1200" dirty="0">
                          <a:effectLst/>
                        </a:rPr>
                        <a:t>'</a:t>
                      </a:r>
                      <a:endParaRPr lang="sk-SK" sz="105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14644583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800" kern="1200" dirty="0">
                          <a:effectLst/>
                        </a:rPr>
                        <a:t>*</a:t>
                      </a:r>
                      <a:endParaRPr lang="sk-SK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>
                          <a:effectLst/>
                        </a:rPr>
                        <a:t>viacnásobné zreťazenie reťazca</a:t>
                      </a:r>
                      <a:endParaRPr lang="sk-SK" sz="105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1050" kern="1200" dirty="0">
                          <a:effectLst/>
                        </a:rPr>
                        <a:t>3 * 'x' má hodnotu 'xxx'</a:t>
                      </a:r>
                      <a:endParaRPr lang="sk-SK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185387270"/>
                  </a:ext>
                </a:extLst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1106279" y="2235324"/>
            <a:ext cx="377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Operácie so znakovými reťazcami</a:t>
            </a:r>
          </a:p>
        </p:txBody>
      </p:sp>
      <p:pic>
        <p:nvPicPr>
          <p:cNvPr id="16" name="Obrázo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396" y="2237393"/>
            <a:ext cx="6553537" cy="1924149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BlokTextu 2"/>
          <p:cNvSpPr txBox="1"/>
          <p:nvPr/>
        </p:nvSpPr>
        <p:spPr>
          <a:xfrm>
            <a:off x="780664" y="4561378"/>
            <a:ext cx="99601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...Python nepozná takéto meno. Takýmto spôsobom sa texty ako postupnosti nejakých znakov nezadávajú: na to potrebujeme špeciálny zápis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texty zadávame uzavreté medzi apostrofy, resp. úvodzovky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Takýmto textovým zápisom hovoríme znakové reťazce. Keď ich zapíšeme do príkazového riadka, Python ich vyhodnotí (v tomto prípade s nimi neurobí nič) a vypíše ich hodnotu </a:t>
            </a:r>
          </a:p>
        </p:txBody>
      </p:sp>
    </p:spTree>
    <p:extLst>
      <p:ext uri="{BB962C8B-B14F-4D97-AF65-F5344CB8AC3E}">
        <p14:creationId xmlns:p14="http://schemas.microsoft.com/office/powerpoint/2010/main" val="3028218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Základné príkazy jazyka Python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okrem aritmetických operátorov využívame aj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logické operátory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ktoré sa využívajú najmä na spájanie výrazov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výsledkom operácie je v tomto prípade hodnota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True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(platí, je pravda) alebo 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False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(neplatí, nie je pravda)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673850" y="2561856"/>
            <a:ext cx="217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Logické operátory</a:t>
            </a: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8835"/>
              </p:ext>
            </p:extLst>
          </p:nvPr>
        </p:nvGraphicFramePr>
        <p:xfrm>
          <a:off x="387178" y="3072408"/>
          <a:ext cx="4746720" cy="253868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582240">
                  <a:extLst>
                    <a:ext uri="{9D8B030D-6E8A-4147-A177-3AD203B41FA5}">
                      <a16:colId xmlns:a16="http://schemas.microsoft.com/office/drawing/2014/main" val="1275406842"/>
                    </a:ext>
                  </a:extLst>
                </a:gridCol>
                <a:gridCol w="1582240">
                  <a:extLst>
                    <a:ext uri="{9D8B030D-6E8A-4147-A177-3AD203B41FA5}">
                      <a16:colId xmlns:a16="http://schemas.microsoft.com/office/drawing/2014/main" val="283332483"/>
                    </a:ext>
                  </a:extLst>
                </a:gridCol>
                <a:gridCol w="1582240">
                  <a:extLst>
                    <a:ext uri="{9D8B030D-6E8A-4147-A177-3AD203B41FA5}">
                      <a16:colId xmlns:a16="http://schemas.microsoft.com/office/drawing/2014/main" val="2442837691"/>
                    </a:ext>
                  </a:extLst>
                </a:gridCol>
              </a:tblGrid>
              <a:tr h="1932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 err="1">
                          <a:effectLst/>
                        </a:rPr>
                        <a:t>operand</a:t>
                      </a:r>
                      <a:r>
                        <a:rPr lang="sk-SK" sz="1100" b="1" dirty="0">
                          <a:effectLst/>
                        </a:rPr>
                        <a:t> </a:t>
                      </a:r>
                      <a:endParaRPr lang="sk-S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1">
                          <a:effectLst/>
                        </a:rPr>
                        <a:t>popis </a:t>
                      </a:r>
                      <a:endParaRPr lang="sk-SK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b="1" dirty="0">
                          <a:effectLst/>
                        </a:rPr>
                        <a:t>príklad </a:t>
                      </a:r>
                      <a:endParaRPr lang="sk-SK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882191"/>
                  </a:ext>
                </a:extLst>
              </a:tr>
              <a:tr h="280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==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rovná sa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2 == 2 True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937259"/>
                  </a:ext>
                </a:extLst>
              </a:tr>
              <a:tr h="280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!=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nerovná sa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3!= 2 </a:t>
                      </a:r>
                      <a:r>
                        <a:rPr lang="sk-SK" sz="1100" dirty="0" err="1">
                          <a:effectLst/>
                        </a:rPr>
                        <a:t>True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1359414"/>
                  </a:ext>
                </a:extLst>
              </a:tr>
              <a:tr h="395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</a:rPr>
                        <a:t>&lt; 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ľavá časť je menšia ako pravá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2 &gt; 4 </a:t>
                      </a:r>
                      <a:r>
                        <a:rPr lang="sk-SK" sz="1100" dirty="0" err="1">
                          <a:effectLst/>
                        </a:rPr>
                        <a:t>False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0496328"/>
                  </a:ext>
                </a:extLst>
              </a:tr>
              <a:tr h="395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>
                          <a:effectLst/>
                        </a:rPr>
                        <a:t>&gt; </a:t>
                      </a:r>
                      <a:endParaRPr lang="sk-SK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pravá časť je menšia ako ľavá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 &lt; 2 </a:t>
                      </a:r>
                      <a:r>
                        <a:rPr lang="sk-SK" sz="1100" dirty="0" err="1">
                          <a:effectLst/>
                        </a:rPr>
                        <a:t>True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153453"/>
                  </a:ext>
                </a:extLst>
              </a:tr>
              <a:tr h="597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&lt;=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ľavá časť je menšia alebo rovná ako pravá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1 &gt;= 1 </a:t>
                      </a:r>
                      <a:r>
                        <a:rPr lang="sk-SK" sz="1100" dirty="0" err="1">
                          <a:effectLst/>
                        </a:rPr>
                        <a:t>True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5870333"/>
                  </a:ext>
                </a:extLst>
              </a:tr>
              <a:tr h="395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600" b="1" dirty="0">
                          <a:effectLst/>
                        </a:rPr>
                        <a:t>&gt;= </a:t>
                      </a:r>
                      <a:endParaRPr lang="sk-SK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effectLst/>
                        </a:rPr>
                        <a:t>pravá časť je menšia alebo rovná ako ľavá </a:t>
                      </a:r>
                      <a:endParaRPr lang="sk-SK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effectLst/>
                        </a:rPr>
                        <a:t>5 &lt;= 1 </a:t>
                      </a:r>
                      <a:r>
                        <a:rPr lang="sk-SK" sz="1100" dirty="0" err="1">
                          <a:effectLst/>
                        </a:rPr>
                        <a:t>False</a:t>
                      </a:r>
                      <a:r>
                        <a:rPr lang="sk-SK" sz="1100" dirty="0">
                          <a:effectLst/>
                        </a:rPr>
                        <a:t> </a:t>
                      </a:r>
                      <a:endParaRPr lang="sk-S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365010"/>
                  </a:ext>
                </a:extLst>
              </a:tr>
            </a:tbl>
          </a:graphicData>
        </a:graphic>
      </p:graphicFrame>
      <p:pic>
        <p:nvPicPr>
          <p:cNvPr id="9" name="Obrázo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301" y="2561856"/>
            <a:ext cx="5016758" cy="2921150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293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Typy premenných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387178" y="1765750"/>
            <a:ext cx="1069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 ľubovoľnej hodnoty vieme v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zistiť pomocou štandardnej funkcie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 type()... 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0524" y="2630923"/>
            <a:ext cx="5067560" cy="2387723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417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Typy premenných</a:t>
            </a:r>
            <a:endParaRPr lang="sk-SK" sz="44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 poskytuje niekoľko rôznych typov údajov</a:t>
            </a:r>
          </a:p>
          <a:p>
            <a:pPr lvl="1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	3 základné typy: 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celé čísla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reálne čísla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float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znakové reťazce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string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675007" y="3367190"/>
            <a:ext cx="79902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/>
            <a:r>
              <a:rPr lang="sk-SK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celé čísla </a:t>
            </a:r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sk-SK" b="1" u="sng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integer</a:t>
            </a:r>
            <a:r>
              <a:rPr lang="sk-SK" b="1" u="sng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  <a:endParaRPr lang="sk-SK" u="sng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majú rovnaký význam, ako ich poznáme z matematiky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zapisujú sa v desiatkovej sústave a môžu začínať znamienkom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alebo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ich veľkosť (počet cifier) je obmedzená len kapacitou pracovnej pamäte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Pythonu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(hoci aj niekoľko miliónov cifier)</a:t>
            </a:r>
          </a:p>
        </p:txBody>
      </p:sp>
      <p:sp>
        <p:nvSpPr>
          <p:cNvPr id="9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2585730" y="6381820"/>
            <a:ext cx="7020538" cy="365125"/>
          </a:xfrm>
        </p:spPr>
        <p:txBody>
          <a:bodyPr/>
          <a:lstStyle/>
          <a:p>
            <a:r>
              <a:rPr lang="sk-SK" dirty="0"/>
              <a:t>Prednáška č. 2 – Základné príkazy, premenné, priraďovanie hodnôt premenným, </a:t>
            </a:r>
            <a:br>
              <a:rPr lang="sk-SK" dirty="0"/>
            </a:br>
            <a:r>
              <a:rPr lang="sk-SK" dirty="0"/>
              <a:t>typy premenných, zmena typu premenných, funkcie</a:t>
            </a:r>
          </a:p>
        </p:txBody>
      </p:sp>
    </p:spTree>
    <p:extLst>
      <p:ext uri="{BB962C8B-B14F-4D97-AF65-F5344CB8AC3E}">
        <p14:creationId xmlns:p14="http://schemas.microsoft.com/office/powerpoint/2010/main" val="145632329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3DE401341B71438F88AD2C251328FA" ma:contentTypeVersion="2" ma:contentTypeDescription="Umožňuje vytvoriť nový dokument." ma:contentTypeScope="" ma:versionID="8e7075003c76424098716e5b04508a5f">
  <xsd:schema xmlns:xsd="http://www.w3.org/2001/XMLSchema" xmlns:xs="http://www.w3.org/2001/XMLSchema" xmlns:p="http://schemas.microsoft.com/office/2006/metadata/properties" xmlns:ns2="e03dc21f-a94a-4484-a612-8cfbee40929e" targetNamespace="http://schemas.microsoft.com/office/2006/metadata/properties" ma:root="true" ma:fieldsID="5d201ee8badd09835b0341f86ea4fa8e" ns2:_="">
    <xsd:import namespace="e03dc21f-a94a-4484-a612-8cfbee409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dc21f-a94a-4484-a612-8cfbee409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F4850C-1555-4DF8-9AC1-8926DF5147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18176F-E777-4BA1-895F-CCB4C32CF9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7E37B2-74C3-41F1-93EA-6C4BEC9EB0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3dc21f-a94a-4484-a612-8cfbee4092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6005</TotalTime>
  <Words>3362</Words>
  <Application>Microsoft Office PowerPoint</Application>
  <PresentationFormat>Širokouhlá</PresentationFormat>
  <Paragraphs>347</Paragraphs>
  <Slides>40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Segoe UI Light</vt:lpstr>
      <vt:lpstr>Wingdings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Administrator</dc:creator>
  <cp:lastModifiedBy>Tomáš Fedor</cp:lastModifiedBy>
  <cp:revision>177</cp:revision>
  <dcterms:created xsi:type="dcterms:W3CDTF">2017-09-04T08:42:26Z</dcterms:created>
  <dcterms:modified xsi:type="dcterms:W3CDTF">2023-10-03T19:00:41Z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0x010100053DE401341B71438F88AD2C251328FA</vt:lpwstr>
  </property>
</Properties>
</file>