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31"/>
  </p:notesMasterIdLst>
  <p:sldIdLst>
    <p:sldId id="256" r:id="rId5"/>
    <p:sldId id="325" r:id="rId6"/>
    <p:sldId id="327" r:id="rId7"/>
    <p:sldId id="326" r:id="rId8"/>
    <p:sldId id="329" r:id="rId9"/>
    <p:sldId id="331" r:id="rId10"/>
    <p:sldId id="335" r:id="rId11"/>
    <p:sldId id="338" r:id="rId12"/>
    <p:sldId id="339" r:id="rId13"/>
    <p:sldId id="340" r:id="rId14"/>
    <p:sldId id="341" r:id="rId15"/>
    <p:sldId id="342" r:id="rId16"/>
    <p:sldId id="343" r:id="rId17"/>
    <p:sldId id="348" r:id="rId18"/>
    <p:sldId id="349" r:id="rId19"/>
    <p:sldId id="333" r:id="rId20"/>
    <p:sldId id="336" r:id="rId21"/>
    <p:sldId id="334" r:id="rId22"/>
    <p:sldId id="337" r:id="rId23"/>
    <p:sldId id="344" r:id="rId24"/>
    <p:sldId id="345" r:id="rId25"/>
    <p:sldId id="346" r:id="rId26"/>
    <p:sldId id="347" r:id="rId27"/>
    <p:sldId id="350" r:id="rId28"/>
    <p:sldId id="351" r:id="rId29"/>
    <p:sldId id="270" r:id="rId30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26D29"/>
    <a:srgbClr val="F48024"/>
    <a:srgbClr val="78B601"/>
    <a:srgbClr val="FCDC47"/>
    <a:srgbClr val="3771A1"/>
    <a:srgbClr val="0F3258"/>
    <a:srgbClr val="213F57"/>
    <a:srgbClr val="0B2643"/>
    <a:srgbClr val="33CC33"/>
    <a:srgbClr val="1E6F4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997F843-02B4-43BE-803C-003CF31CF904}" v="27" dt="2022-10-03T21:10:18.28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Stredný štýl 2 - zvýrazneni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6D9F66E-5EB9-4882-86FB-DCBF35E3C3E4}" styleName="Stredný štýl 4 - zvýraznenie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0" d="100"/>
          <a:sy n="80" d="100"/>
        </p:scale>
        <p:origin x="6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21" Type="http://schemas.openxmlformats.org/officeDocument/2006/relationships/slide" Target="slides/slide17.xml"/><Relationship Id="rId34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presProps" Target="presProps.xml"/><Relationship Id="rId37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tableStyles" Target="tableStyles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gr. Jozef Bogľarský" userId="S::5252592@upjs.sk::550431b2-fa33-4497-98d7-1f21d4e0f2f5" providerId="AD" clId="Web-{A997F843-02B4-43BE-803C-003CF31CF904}"/>
    <pc:docChg chg="modSld">
      <pc:chgData name="Mgr. Jozef Bogľarský" userId="S::5252592@upjs.sk::550431b2-fa33-4497-98d7-1f21d4e0f2f5" providerId="AD" clId="Web-{A997F843-02B4-43BE-803C-003CF31CF904}" dt="2022-10-03T21:10:18.285" v="13" actId="1076"/>
      <pc:docMkLst>
        <pc:docMk/>
      </pc:docMkLst>
      <pc:sldChg chg="modSp">
        <pc:chgData name="Mgr. Jozef Bogľarský" userId="S::5252592@upjs.sk::550431b2-fa33-4497-98d7-1f21d4e0f2f5" providerId="AD" clId="Web-{A997F843-02B4-43BE-803C-003CF31CF904}" dt="2022-10-03T21:10:18.285" v="13" actId="1076"/>
        <pc:sldMkLst>
          <pc:docMk/>
          <pc:sldMk cId="3378783547" sldId="256"/>
        </pc:sldMkLst>
        <pc:spChg chg="mod">
          <ac:chgData name="Mgr. Jozef Bogľarský" userId="S::5252592@upjs.sk::550431b2-fa33-4497-98d7-1f21d4e0f2f5" providerId="AD" clId="Web-{A997F843-02B4-43BE-803C-003CF31CF904}" dt="2022-10-03T21:10:18.285" v="13" actId="1076"/>
          <ac:spMkLst>
            <pc:docMk/>
            <pc:sldMk cId="3378783547" sldId="256"/>
            <ac:spMk id="6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hlavičk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objekt pre dá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081946-F129-4DBF-A943-6B05DDE22CF8}" type="datetimeFigureOut">
              <a:rPr lang="sk-SK" smtClean="0"/>
              <a:t>4. 10. 2023</a:t>
            </a:fld>
            <a:endParaRPr lang="sk-SK"/>
          </a:p>
        </p:txBody>
      </p:sp>
      <p:sp>
        <p:nvSpPr>
          <p:cNvPr id="4" name="Zástupný objekt pre obrázok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objekt pre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EB3669-731F-49A0-A172-5D389C1CA6A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8579058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k-SK"/>
              <a:t>Upravte štýly predlohy textu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/>
              <a:t>Kliknutím upravte štýl predlohy podnadpisov</a:t>
            </a:r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CE03E-5382-4780-8A03-808D0253782B}" type="datetime1">
              <a:rPr lang="sk-SK" smtClean="0"/>
              <a:t>4. 10. 2023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16180-A86F-4BEE-A83E-A1CDCC928B7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1870201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objekt pre z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AB820-1EBB-41A3-A66B-8DA93DDE0BE1}" type="datetime1">
              <a:rPr lang="sk-SK" smtClean="0"/>
              <a:t>4. 10. 2023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16180-A86F-4BEE-A83E-A1CDCC928B7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0664098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objekt pre z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BE3EF-11AD-4F5D-A6AC-C7F706658DAC}" type="datetime1">
              <a:rPr lang="sk-SK" smtClean="0"/>
              <a:t>4. 10. 2023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16180-A86F-4BEE-A83E-A1CDCC928B7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2055907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6ED41-C996-43AA-936F-7A3CDE49F1DF}" type="datetime1">
              <a:rPr lang="sk-SK" smtClean="0"/>
              <a:t>4. 10. 2023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16180-A86F-4BEE-A83E-A1CDCC928B7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9934023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k-SK"/>
              <a:t>Upravte štýly predlohy textu</a:t>
            </a:r>
          </a:p>
        </p:txBody>
      </p:sp>
      <p:sp>
        <p:nvSpPr>
          <p:cNvPr id="3" name="Zástupný objekt pre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B1380-7EB7-4880-B3B2-A3201D393012}" type="datetime1">
              <a:rPr lang="sk-SK" smtClean="0"/>
              <a:t>4. 10. 2023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16180-A86F-4BEE-A83E-A1CDCC928B7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9370620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objekt pre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objekt pre dá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82C5F-A442-45F1-98FE-D5904A0406A4}" type="datetime1">
              <a:rPr lang="sk-SK" smtClean="0"/>
              <a:t>4. 10. 2023</a:t>
            </a:fld>
            <a:endParaRPr lang="sk-SK"/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16180-A86F-4BEE-A83E-A1CDCC928B7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1967965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objekt pre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4" name="Zástupný objekt pre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objekt pre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6" name="Zástupný objekt pre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7" name="Zástupný objekt pre dá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B8CD9-443C-4741-ABAB-FB914EB54C6B}" type="datetime1">
              <a:rPr lang="sk-SK" smtClean="0"/>
              <a:t>4. 10. 2023</a:t>
            </a:fld>
            <a:endParaRPr lang="sk-SK"/>
          </a:p>
        </p:txBody>
      </p:sp>
      <p:sp>
        <p:nvSpPr>
          <p:cNvPr id="8" name="Zástupný objekt pre pät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objekt pre číslo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16180-A86F-4BEE-A83E-A1CDCC928B7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9635586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objekt pre dá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FA4D6-28E7-424C-B83F-FA847A41095C}" type="datetime1">
              <a:rPr lang="sk-SK" smtClean="0"/>
              <a:t>4. 10. 2023</a:t>
            </a:fld>
            <a:endParaRPr lang="sk-SK"/>
          </a:p>
        </p:txBody>
      </p:sp>
      <p:sp>
        <p:nvSpPr>
          <p:cNvPr id="4" name="Zástupný objekt pre pät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objekt pre číslo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16180-A86F-4BEE-A83E-A1CDCC928B7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2132127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dá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03ABA-2ABE-4D4A-93B5-36F8BE10B32F}" type="datetime1">
              <a:rPr lang="sk-SK" smtClean="0"/>
              <a:t>4. 10. 2023</a:t>
            </a:fld>
            <a:endParaRPr lang="sk-SK"/>
          </a:p>
        </p:txBody>
      </p:sp>
      <p:sp>
        <p:nvSpPr>
          <p:cNvPr id="3" name="Zástupný objekt pre pät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16180-A86F-4BEE-A83E-A1CDCC928B7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7830261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Upravte štýly predlohy textu</a:t>
            </a: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5" name="Zástupný objekt pre dá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29330-D4E1-4C58-B8B7-E1A497C7A5CF}" type="datetime1">
              <a:rPr lang="sk-SK" smtClean="0"/>
              <a:t>4. 10. 2023</a:t>
            </a:fld>
            <a:endParaRPr lang="sk-SK"/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16180-A86F-4BEE-A83E-A1CDCC928B7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3095637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Upravte štýly predlohy textu</a:t>
            </a:r>
          </a:p>
        </p:txBody>
      </p:sp>
      <p:sp>
        <p:nvSpPr>
          <p:cNvPr id="3" name="Zástupný objekt pre obrázo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objekt pre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5" name="Zástupný objekt pre dá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E4B53-3EFC-457E-B681-7EFD39196161}" type="datetime1">
              <a:rPr lang="sk-SK" smtClean="0"/>
              <a:t>4. 10. 2023</a:t>
            </a:fld>
            <a:endParaRPr lang="sk-SK"/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16180-A86F-4BEE-A83E-A1CDCC928B7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9131897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objekt pre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436851-0D52-4BAD-88A4-F33F6711DF8D}" type="datetime1">
              <a:rPr lang="sk-SK" smtClean="0"/>
              <a:t>4. 10. 2023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D16180-A86F-4BEE-A83E-A1CDCC928B7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0417169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ĺžnik 4"/>
          <p:cNvSpPr/>
          <p:nvPr/>
        </p:nvSpPr>
        <p:spPr>
          <a:xfrm>
            <a:off x="0" y="3657602"/>
            <a:ext cx="12191999" cy="889686"/>
          </a:xfrm>
          <a:prstGeom prst="rect">
            <a:avLst/>
          </a:prstGeom>
          <a:solidFill>
            <a:srgbClr val="326D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sp>
        <p:nvSpPr>
          <p:cNvPr id="6" name="BlokTextu 5"/>
          <p:cNvSpPr txBox="1"/>
          <p:nvPr/>
        </p:nvSpPr>
        <p:spPr>
          <a:xfrm>
            <a:off x="2160319" y="2734182"/>
            <a:ext cx="7871360" cy="76944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pl-PL" sz="4400" b="1" dirty="0" err="1">
                <a:solidFill>
                  <a:srgbClr val="326D29"/>
                </a:solidFill>
                <a:latin typeface="Segoe UI Light"/>
                <a:cs typeface="Segoe UI Light"/>
              </a:rPr>
              <a:t>Základy</a:t>
            </a:r>
            <a:r>
              <a:rPr lang="pl-PL" sz="4400" b="1" dirty="0">
                <a:solidFill>
                  <a:srgbClr val="326D29"/>
                </a:solidFill>
                <a:latin typeface="Segoe UI Light"/>
                <a:cs typeface="Segoe UI Light"/>
              </a:rPr>
              <a:t> </a:t>
            </a:r>
            <a:r>
              <a:rPr lang="pl-PL" sz="4400" b="1" dirty="0" err="1">
                <a:solidFill>
                  <a:srgbClr val="326D29"/>
                </a:solidFill>
                <a:latin typeface="Segoe UI Light"/>
                <a:cs typeface="Segoe UI Light"/>
              </a:rPr>
              <a:t>programovania</a:t>
            </a:r>
            <a:r>
              <a:rPr lang="pl-PL" sz="4400" b="1" dirty="0">
                <a:solidFill>
                  <a:srgbClr val="326D29"/>
                </a:solidFill>
                <a:latin typeface="Segoe UI Light"/>
                <a:cs typeface="Segoe UI Light"/>
              </a:rPr>
              <a:t> (</a:t>
            </a:r>
            <a:r>
              <a:rPr lang="pl-PL" sz="4400" b="1" dirty="0" err="1">
                <a:solidFill>
                  <a:srgbClr val="326D29"/>
                </a:solidFill>
                <a:latin typeface="Segoe UI Light"/>
                <a:cs typeface="Segoe UI Light"/>
              </a:rPr>
              <a:t>Python</a:t>
            </a:r>
            <a:r>
              <a:rPr lang="pl-PL" sz="4400" b="1" dirty="0">
                <a:solidFill>
                  <a:srgbClr val="326D29"/>
                </a:solidFill>
                <a:latin typeface="Segoe UI Light"/>
                <a:cs typeface="Segoe UI Light"/>
              </a:rPr>
              <a:t>)</a:t>
            </a:r>
            <a:endParaRPr lang="sk-SK" sz="4400" b="1" dirty="0">
              <a:solidFill>
                <a:srgbClr val="326D29"/>
              </a:solidFill>
              <a:latin typeface="Segoe UI Light"/>
              <a:cs typeface="Segoe UI Light"/>
            </a:endParaRPr>
          </a:p>
        </p:txBody>
      </p:sp>
      <p:pic>
        <p:nvPicPr>
          <p:cNvPr id="7" name="Obrázok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4288" y="223950"/>
            <a:ext cx="3510855" cy="650928"/>
          </a:xfrm>
          <a:prstGeom prst="rect">
            <a:avLst/>
          </a:prstGeom>
        </p:spPr>
      </p:pic>
      <p:sp>
        <p:nvSpPr>
          <p:cNvPr id="9" name="Zástupný objekt pre pätu 8"/>
          <p:cNvSpPr>
            <a:spLocks noGrp="1"/>
          </p:cNvSpPr>
          <p:nvPr>
            <p:ph type="ftr" sz="quarter" idx="11"/>
          </p:nvPr>
        </p:nvSpPr>
        <p:spPr>
          <a:xfrm>
            <a:off x="2585730" y="6381820"/>
            <a:ext cx="7020538" cy="365125"/>
          </a:xfrm>
        </p:spPr>
        <p:txBody>
          <a:bodyPr/>
          <a:lstStyle/>
          <a:p>
            <a:r>
              <a:rPr lang="sk-SK" dirty="0"/>
              <a:t>Prednáška č. 2 – Základné príkazy, premenné, priraďovanie hodnôt premenným, </a:t>
            </a:r>
            <a:br>
              <a:rPr lang="sk-SK" dirty="0"/>
            </a:br>
            <a:r>
              <a:rPr lang="sk-SK" dirty="0"/>
              <a:t>typy premenných, zmena typu premenných, funkcie</a:t>
            </a:r>
          </a:p>
        </p:txBody>
      </p:sp>
      <p:sp>
        <p:nvSpPr>
          <p:cNvPr id="11" name="BlokTextu 10"/>
          <p:cNvSpPr txBox="1"/>
          <p:nvPr/>
        </p:nvSpPr>
        <p:spPr>
          <a:xfrm>
            <a:off x="4170414" y="5323951"/>
            <a:ext cx="38511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Mgr. Tomáš Fedor</a:t>
            </a:r>
          </a:p>
          <a:p>
            <a:pPr algn="ctr"/>
            <a:r>
              <a:rPr lang="sk-SK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tomas.fedor</a:t>
            </a:r>
            <a:r>
              <a:rPr lang="en-US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@</a:t>
            </a:r>
            <a:r>
              <a:rPr lang="sk-SK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student.upjs.sk</a:t>
            </a:r>
          </a:p>
        </p:txBody>
      </p:sp>
      <p:sp>
        <p:nvSpPr>
          <p:cNvPr id="12" name="BlokTextu 11"/>
          <p:cNvSpPr txBox="1"/>
          <p:nvPr/>
        </p:nvSpPr>
        <p:spPr>
          <a:xfrm>
            <a:off x="161737" y="3748502"/>
            <a:ext cx="1151061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000" b="1" dirty="0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Základné príkazy, premenné, priraďovanie hodnôt premenným, </a:t>
            </a:r>
            <a:br>
              <a:rPr lang="pl-PL" sz="2000" b="1" dirty="0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</a:br>
            <a:r>
              <a:rPr lang="pl-PL" sz="2000" b="1" dirty="0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typy premenných, zmena typu premenných, funkcie</a:t>
            </a:r>
            <a:endParaRPr lang="sk-SK" sz="2000" b="1" dirty="0">
              <a:solidFill>
                <a:schemeClr val="bg1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pic>
        <p:nvPicPr>
          <p:cNvPr id="1026" name="Picture 2" descr="VÃ½sledok vyhÄ¾adÃ¡vania obrÃ¡zkov pre dopyt ustav geografie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529" y="251848"/>
            <a:ext cx="2386147" cy="5951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787835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ĺžnik 4"/>
          <p:cNvSpPr/>
          <p:nvPr/>
        </p:nvSpPr>
        <p:spPr>
          <a:xfrm>
            <a:off x="1" y="1033274"/>
            <a:ext cx="12191999" cy="548391"/>
          </a:xfrm>
          <a:prstGeom prst="rect">
            <a:avLst/>
          </a:prstGeom>
          <a:solidFill>
            <a:srgbClr val="326D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6" name="BlokTextu 5"/>
          <p:cNvSpPr txBox="1"/>
          <p:nvPr/>
        </p:nvSpPr>
        <p:spPr>
          <a:xfrm>
            <a:off x="387178" y="208999"/>
            <a:ext cx="1190367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4400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Cvičenie</a:t>
            </a:r>
            <a:endParaRPr lang="sk-SK" sz="4400" dirty="0"/>
          </a:p>
        </p:txBody>
      </p:sp>
      <p:pic>
        <p:nvPicPr>
          <p:cNvPr id="7" name="Obrázok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53594" y="234690"/>
            <a:ext cx="3032460" cy="562231"/>
          </a:xfrm>
          <a:prstGeom prst="rect">
            <a:avLst/>
          </a:prstGeom>
        </p:spPr>
      </p:pic>
      <p:pic>
        <p:nvPicPr>
          <p:cNvPr id="10" name="Picture 2" descr="VÃ½sledok vyhÄ¾adÃ¡vania obrÃ¡zkov pre dopyt ustav geografie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62867"/>
            <a:ext cx="2386147" cy="5951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BlokTextu 1"/>
          <p:cNvSpPr txBox="1"/>
          <p:nvPr/>
        </p:nvSpPr>
        <p:spPr>
          <a:xfrm>
            <a:off x="748597" y="1711951"/>
            <a:ext cx="96041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6"/>
            <a:r>
              <a:rPr lang="pl-PL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Vytvorte skript, ktorý odpíše celou vetou, ako sa voláte. Zadefinujte vstup ako 2 premenné – meno a priezvisko.</a:t>
            </a:r>
            <a:endParaRPr lang="sk-SK" dirty="0">
              <a:solidFill>
                <a:srgbClr val="326D29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9" name="Zástupný objekt pre pätu 8"/>
          <p:cNvSpPr>
            <a:spLocks noGrp="1"/>
          </p:cNvSpPr>
          <p:nvPr>
            <p:ph type="ftr" sz="quarter" idx="11"/>
          </p:nvPr>
        </p:nvSpPr>
        <p:spPr>
          <a:xfrm>
            <a:off x="2585730" y="6381820"/>
            <a:ext cx="7020538" cy="365125"/>
          </a:xfrm>
        </p:spPr>
        <p:txBody>
          <a:bodyPr/>
          <a:lstStyle/>
          <a:p>
            <a:r>
              <a:rPr lang="sk-SK" dirty="0"/>
              <a:t>Prednáška č. 2 – Základné príkazy, premenné, priraďovanie hodnôt premenným, </a:t>
            </a:r>
            <a:br>
              <a:rPr lang="sk-SK" dirty="0"/>
            </a:br>
            <a:r>
              <a:rPr lang="sk-SK" dirty="0"/>
              <a:t>typy premenných, zmena typu premenných, funkcie</a:t>
            </a:r>
          </a:p>
        </p:txBody>
      </p:sp>
      <p:sp>
        <p:nvSpPr>
          <p:cNvPr id="3" name="BlokTextu 2">
            <a:extLst>
              <a:ext uri="{FF2B5EF4-FFF2-40B4-BE49-F238E27FC236}">
                <a16:creationId xmlns:a16="http://schemas.microsoft.com/office/drawing/2014/main" id="{F41BC72C-8870-B00E-6C10-D7B71CF97FC0}"/>
              </a:ext>
            </a:extLst>
          </p:cNvPr>
          <p:cNvSpPr txBox="1"/>
          <p:nvPr/>
        </p:nvSpPr>
        <p:spPr>
          <a:xfrm>
            <a:off x="1279375" y="2433618"/>
            <a:ext cx="953644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meno = "Tomáš"</a:t>
            </a:r>
          </a:p>
          <a:p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priezvisko = "Fedor"</a:t>
            </a:r>
          </a:p>
          <a:p>
            <a:r>
              <a:rPr lang="sk-SK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print</a:t>
            </a: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("Volám sa: ", meno, priezvisko)</a:t>
            </a:r>
          </a:p>
        </p:txBody>
      </p:sp>
      <p:sp>
        <p:nvSpPr>
          <p:cNvPr id="4" name="BlokTextu 3">
            <a:extLst>
              <a:ext uri="{FF2B5EF4-FFF2-40B4-BE49-F238E27FC236}">
                <a16:creationId xmlns:a16="http://schemas.microsoft.com/office/drawing/2014/main" id="{C91FDCDD-9125-3CA7-89B9-060CCD64FC79}"/>
              </a:ext>
            </a:extLst>
          </p:cNvPr>
          <p:cNvSpPr txBox="1"/>
          <p:nvPr/>
        </p:nvSpPr>
        <p:spPr>
          <a:xfrm>
            <a:off x="805747" y="3712201"/>
            <a:ext cx="96041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6"/>
            <a:r>
              <a:rPr lang="sk-SK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Čo ak by sme chceli, aby si skript vstup vypýtal?</a:t>
            </a:r>
          </a:p>
        </p:txBody>
      </p:sp>
    </p:spTree>
    <p:extLst>
      <p:ext uri="{BB962C8B-B14F-4D97-AF65-F5344CB8AC3E}">
        <p14:creationId xmlns:p14="http://schemas.microsoft.com/office/powerpoint/2010/main" val="41849385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ĺžnik 4"/>
          <p:cNvSpPr/>
          <p:nvPr/>
        </p:nvSpPr>
        <p:spPr>
          <a:xfrm>
            <a:off x="1" y="1033274"/>
            <a:ext cx="12191999" cy="548391"/>
          </a:xfrm>
          <a:prstGeom prst="rect">
            <a:avLst/>
          </a:prstGeom>
          <a:solidFill>
            <a:srgbClr val="326D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6" name="BlokTextu 5"/>
          <p:cNvSpPr txBox="1"/>
          <p:nvPr/>
        </p:nvSpPr>
        <p:spPr>
          <a:xfrm>
            <a:off x="387178" y="208999"/>
            <a:ext cx="1190367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4400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Cvičenie - riešenie</a:t>
            </a:r>
            <a:endParaRPr lang="sk-SK" sz="4400" dirty="0"/>
          </a:p>
        </p:txBody>
      </p:sp>
      <p:pic>
        <p:nvPicPr>
          <p:cNvPr id="7" name="Obrázok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53594" y="234690"/>
            <a:ext cx="3032460" cy="562231"/>
          </a:xfrm>
          <a:prstGeom prst="rect">
            <a:avLst/>
          </a:prstGeom>
        </p:spPr>
      </p:pic>
      <p:pic>
        <p:nvPicPr>
          <p:cNvPr id="10" name="Picture 2" descr="VÃ½sledok vyhÄ¾adÃ¡vania obrÃ¡zkov pre dopyt ustav geografie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62867"/>
            <a:ext cx="2386147" cy="5951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BlokTextu 1"/>
          <p:cNvSpPr txBox="1"/>
          <p:nvPr/>
        </p:nvSpPr>
        <p:spPr>
          <a:xfrm>
            <a:off x="748597" y="1711951"/>
            <a:ext cx="96041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6"/>
            <a:r>
              <a:rPr lang="pl-PL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Vytvorte skript, ktorý odpíše celou vetou, ako sa voláte. Zadefinujte vstup ako 2 premenné – meno a priezvisko.</a:t>
            </a:r>
            <a:endParaRPr lang="sk-SK" dirty="0">
              <a:solidFill>
                <a:srgbClr val="326D29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9" name="Zástupný objekt pre pätu 8"/>
          <p:cNvSpPr>
            <a:spLocks noGrp="1"/>
          </p:cNvSpPr>
          <p:nvPr>
            <p:ph type="ftr" sz="quarter" idx="11"/>
          </p:nvPr>
        </p:nvSpPr>
        <p:spPr>
          <a:xfrm>
            <a:off x="2585730" y="6381820"/>
            <a:ext cx="7020538" cy="365125"/>
          </a:xfrm>
        </p:spPr>
        <p:txBody>
          <a:bodyPr/>
          <a:lstStyle/>
          <a:p>
            <a:r>
              <a:rPr lang="sk-SK" dirty="0"/>
              <a:t>Prednáška č. 2 – Základné príkazy, premenné, priraďovanie hodnôt premenným, </a:t>
            </a:r>
            <a:br>
              <a:rPr lang="sk-SK" dirty="0"/>
            </a:br>
            <a:r>
              <a:rPr lang="sk-SK" dirty="0"/>
              <a:t>typy premenných, zmena typu premenných, funkcie</a:t>
            </a:r>
          </a:p>
        </p:txBody>
      </p:sp>
      <p:sp>
        <p:nvSpPr>
          <p:cNvPr id="3" name="BlokTextu 2">
            <a:extLst>
              <a:ext uri="{FF2B5EF4-FFF2-40B4-BE49-F238E27FC236}">
                <a16:creationId xmlns:a16="http://schemas.microsoft.com/office/drawing/2014/main" id="{F41BC72C-8870-B00E-6C10-D7B71CF97FC0}"/>
              </a:ext>
            </a:extLst>
          </p:cNvPr>
          <p:cNvSpPr txBox="1"/>
          <p:nvPr/>
        </p:nvSpPr>
        <p:spPr>
          <a:xfrm>
            <a:off x="1279375" y="2433618"/>
            <a:ext cx="953644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meno = "Tomáš"</a:t>
            </a:r>
          </a:p>
          <a:p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priezvisko = "Fedor"</a:t>
            </a:r>
          </a:p>
          <a:p>
            <a:r>
              <a:rPr lang="sk-SK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print</a:t>
            </a: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("Volám sa: ", meno, priezvisko)</a:t>
            </a:r>
          </a:p>
        </p:txBody>
      </p:sp>
      <p:sp>
        <p:nvSpPr>
          <p:cNvPr id="4" name="BlokTextu 3">
            <a:extLst>
              <a:ext uri="{FF2B5EF4-FFF2-40B4-BE49-F238E27FC236}">
                <a16:creationId xmlns:a16="http://schemas.microsoft.com/office/drawing/2014/main" id="{C91FDCDD-9125-3CA7-89B9-060CCD64FC79}"/>
              </a:ext>
            </a:extLst>
          </p:cNvPr>
          <p:cNvSpPr txBox="1"/>
          <p:nvPr/>
        </p:nvSpPr>
        <p:spPr>
          <a:xfrm>
            <a:off x="805747" y="3712201"/>
            <a:ext cx="96041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6"/>
            <a:r>
              <a:rPr lang="sk-SK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Čo ak by sme chceli, aby si skript vstup vypýtal?</a:t>
            </a:r>
          </a:p>
        </p:txBody>
      </p:sp>
      <p:sp>
        <p:nvSpPr>
          <p:cNvPr id="12" name="BlokTextu 11">
            <a:extLst>
              <a:ext uri="{FF2B5EF4-FFF2-40B4-BE49-F238E27FC236}">
                <a16:creationId xmlns:a16="http://schemas.microsoft.com/office/drawing/2014/main" id="{4E8A1861-5485-3369-CCEB-D0661CFCFBDB}"/>
              </a:ext>
            </a:extLst>
          </p:cNvPr>
          <p:cNvSpPr txBox="1"/>
          <p:nvPr/>
        </p:nvSpPr>
        <p:spPr>
          <a:xfrm>
            <a:off x="1241275" y="4281468"/>
            <a:ext cx="953644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meno = </a:t>
            </a:r>
            <a:r>
              <a:rPr lang="sk-SK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input</a:t>
            </a: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("Zadajte krstné meno: ")</a:t>
            </a:r>
          </a:p>
          <a:p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priezvisko = </a:t>
            </a:r>
            <a:r>
              <a:rPr lang="sk-SK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input</a:t>
            </a: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("Zadajte priezvisko: ")</a:t>
            </a:r>
          </a:p>
          <a:p>
            <a:r>
              <a:rPr lang="sk-SK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print</a:t>
            </a: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("Volám sa: ", meno, priezvisko)</a:t>
            </a:r>
          </a:p>
        </p:txBody>
      </p:sp>
    </p:spTree>
    <p:extLst>
      <p:ext uri="{BB962C8B-B14F-4D97-AF65-F5344CB8AC3E}">
        <p14:creationId xmlns:p14="http://schemas.microsoft.com/office/powerpoint/2010/main" val="13190434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ĺžnik 4"/>
          <p:cNvSpPr/>
          <p:nvPr/>
        </p:nvSpPr>
        <p:spPr>
          <a:xfrm>
            <a:off x="1" y="1033274"/>
            <a:ext cx="12191999" cy="548391"/>
          </a:xfrm>
          <a:prstGeom prst="rect">
            <a:avLst/>
          </a:prstGeom>
          <a:solidFill>
            <a:srgbClr val="326D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6" name="BlokTextu 5"/>
          <p:cNvSpPr txBox="1"/>
          <p:nvPr/>
        </p:nvSpPr>
        <p:spPr>
          <a:xfrm>
            <a:off x="387178" y="208999"/>
            <a:ext cx="1190367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4400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Cvičenie</a:t>
            </a:r>
            <a:endParaRPr lang="sk-SK" sz="4400" dirty="0"/>
          </a:p>
        </p:txBody>
      </p:sp>
      <p:pic>
        <p:nvPicPr>
          <p:cNvPr id="7" name="Obrázok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53594" y="234690"/>
            <a:ext cx="3032460" cy="562231"/>
          </a:xfrm>
          <a:prstGeom prst="rect">
            <a:avLst/>
          </a:prstGeom>
        </p:spPr>
      </p:pic>
      <p:pic>
        <p:nvPicPr>
          <p:cNvPr id="10" name="Picture 2" descr="VÃ½sledok vyhÄ¾adÃ¡vania obrÃ¡zkov pre dopyt ustav geografie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62867"/>
            <a:ext cx="2386147" cy="5951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BlokTextu 1"/>
          <p:cNvSpPr txBox="1"/>
          <p:nvPr/>
        </p:nvSpPr>
        <p:spPr>
          <a:xfrm>
            <a:off x="748597" y="1711951"/>
            <a:ext cx="96041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6"/>
            <a:r>
              <a:rPr lang="pl-PL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Vytvorte skript, ktorý odpíše celou vetou, koľko máte rokov. Vstupný údaj nech je vypýtaný ako celé číslo (integer</a:t>
            </a:r>
            <a:r>
              <a:rPr lang="sk-SK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).</a:t>
            </a:r>
            <a:endParaRPr lang="pl-PL" dirty="0">
              <a:solidFill>
                <a:srgbClr val="326D29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9" name="Zástupný objekt pre pätu 8"/>
          <p:cNvSpPr>
            <a:spLocks noGrp="1"/>
          </p:cNvSpPr>
          <p:nvPr>
            <p:ph type="ftr" sz="quarter" idx="11"/>
          </p:nvPr>
        </p:nvSpPr>
        <p:spPr>
          <a:xfrm>
            <a:off x="2585730" y="6381820"/>
            <a:ext cx="7020538" cy="365125"/>
          </a:xfrm>
        </p:spPr>
        <p:txBody>
          <a:bodyPr/>
          <a:lstStyle/>
          <a:p>
            <a:r>
              <a:rPr lang="sk-SK" dirty="0"/>
              <a:t>Prednáška č. 2 – Základné príkazy, premenné, priraďovanie hodnôt premenným, </a:t>
            </a:r>
            <a:br>
              <a:rPr lang="sk-SK" dirty="0"/>
            </a:br>
            <a:r>
              <a:rPr lang="sk-SK" dirty="0"/>
              <a:t>typy premenných, zmena typu premenných, funkcie</a:t>
            </a:r>
          </a:p>
        </p:txBody>
      </p:sp>
    </p:spTree>
    <p:extLst>
      <p:ext uri="{BB962C8B-B14F-4D97-AF65-F5344CB8AC3E}">
        <p14:creationId xmlns:p14="http://schemas.microsoft.com/office/powerpoint/2010/main" val="25437100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ĺžnik 4"/>
          <p:cNvSpPr/>
          <p:nvPr/>
        </p:nvSpPr>
        <p:spPr>
          <a:xfrm>
            <a:off x="1" y="1033274"/>
            <a:ext cx="12191999" cy="548391"/>
          </a:xfrm>
          <a:prstGeom prst="rect">
            <a:avLst/>
          </a:prstGeom>
          <a:solidFill>
            <a:srgbClr val="326D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6" name="BlokTextu 5"/>
          <p:cNvSpPr txBox="1"/>
          <p:nvPr/>
        </p:nvSpPr>
        <p:spPr>
          <a:xfrm>
            <a:off x="387178" y="208999"/>
            <a:ext cx="1190367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4400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Cvičenie - riešenie</a:t>
            </a:r>
            <a:endParaRPr lang="sk-SK" sz="4400" dirty="0"/>
          </a:p>
        </p:txBody>
      </p:sp>
      <p:pic>
        <p:nvPicPr>
          <p:cNvPr id="7" name="Obrázok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53594" y="234690"/>
            <a:ext cx="3032460" cy="562231"/>
          </a:xfrm>
          <a:prstGeom prst="rect">
            <a:avLst/>
          </a:prstGeom>
        </p:spPr>
      </p:pic>
      <p:pic>
        <p:nvPicPr>
          <p:cNvPr id="10" name="Picture 2" descr="VÃ½sledok vyhÄ¾adÃ¡vania obrÃ¡zkov pre dopyt ustav geografie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62867"/>
            <a:ext cx="2386147" cy="5951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BlokTextu 1"/>
          <p:cNvSpPr txBox="1"/>
          <p:nvPr/>
        </p:nvSpPr>
        <p:spPr>
          <a:xfrm>
            <a:off x="748597" y="1711951"/>
            <a:ext cx="96041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6"/>
            <a:r>
              <a:rPr lang="pl-PL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Vytvorte skript, ktorý odpíše celou vetou, koľko máte rokov. Vstupný údaj nech je vypýtaný ako celé číslo (integer</a:t>
            </a:r>
            <a:r>
              <a:rPr lang="sk-SK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).</a:t>
            </a:r>
            <a:endParaRPr lang="pl-PL" dirty="0">
              <a:solidFill>
                <a:srgbClr val="326D29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9" name="Zástupný objekt pre pätu 8"/>
          <p:cNvSpPr>
            <a:spLocks noGrp="1"/>
          </p:cNvSpPr>
          <p:nvPr>
            <p:ph type="ftr" sz="quarter" idx="11"/>
          </p:nvPr>
        </p:nvSpPr>
        <p:spPr>
          <a:xfrm>
            <a:off x="2585730" y="6381820"/>
            <a:ext cx="7020538" cy="365125"/>
          </a:xfrm>
        </p:spPr>
        <p:txBody>
          <a:bodyPr/>
          <a:lstStyle/>
          <a:p>
            <a:r>
              <a:rPr lang="sk-SK" dirty="0"/>
              <a:t>Prednáška č. 2 – Základné príkazy, premenné, priraďovanie hodnôt premenným, </a:t>
            </a:r>
            <a:br>
              <a:rPr lang="sk-SK" dirty="0"/>
            </a:br>
            <a:r>
              <a:rPr lang="sk-SK" dirty="0"/>
              <a:t>typy premenných, zmena typu premenných, funkcie</a:t>
            </a:r>
          </a:p>
        </p:txBody>
      </p:sp>
      <p:sp>
        <p:nvSpPr>
          <p:cNvPr id="3" name="BlokTextu 2">
            <a:extLst>
              <a:ext uri="{FF2B5EF4-FFF2-40B4-BE49-F238E27FC236}">
                <a16:creationId xmlns:a16="http://schemas.microsoft.com/office/drawing/2014/main" id="{F41BC72C-8870-B00E-6C10-D7B71CF97FC0}"/>
              </a:ext>
            </a:extLst>
          </p:cNvPr>
          <p:cNvSpPr txBox="1"/>
          <p:nvPr/>
        </p:nvSpPr>
        <p:spPr>
          <a:xfrm>
            <a:off x="1279375" y="2433618"/>
            <a:ext cx="95364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vek = </a:t>
            </a:r>
            <a:r>
              <a:rPr lang="sk-SK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int</a:t>
            </a: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(</a:t>
            </a:r>
            <a:r>
              <a:rPr lang="sk-SK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input</a:t>
            </a: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("Zadajte svoj vek: "))</a:t>
            </a:r>
          </a:p>
          <a:p>
            <a:r>
              <a:rPr lang="sk-SK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print</a:t>
            </a: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("Môj vek je: ", vek)</a:t>
            </a:r>
          </a:p>
        </p:txBody>
      </p:sp>
    </p:spTree>
    <p:extLst>
      <p:ext uri="{BB962C8B-B14F-4D97-AF65-F5344CB8AC3E}">
        <p14:creationId xmlns:p14="http://schemas.microsoft.com/office/powerpoint/2010/main" val="40196945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ĺžnik 4"/>
          <p:cNvSpPr/>
          <p:nvPr/>
        </p:nvSpPr>
        <p:spPr>
          <a:xfrm>
            <a:off x="1" y="1033274"/>
            <a:ext cx="12191999" cy="548391"/>
          </a:xfrm>
          <a:prstGeom prst="rect">
            <a:avLst/>
          </a:prstGeom>
          <a:solidFill>
            <a:srgbClr val="326D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6" name="BlokTextu 5"/>
          <p:cNvSpPr txBox="1"/>
          <p:nvPr/>
        </p:nvSpPr>
        <p:spPr>
          <a:xfrm>
            <a:off x="387178" y="208999"/>
            <a:ext cx="1190367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4400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Cvičenie</a:t>
            </a:r>
            <a:endParaRPr lang="sk-SK" sz="4400" dirty="0"/>
          </a:p>
        </p:txBody>
      </p:sp>
      <p:pic>
        <p:nvPicPr>
          <p:cNvPr id="7" name="Obrázok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53594" y="234690"/>
            <a:ext cx="3032460" cy="562231"/>
          </a:xfrm>
          <a:prstGeom prst="rect">
            <a:avLst/>
          </a:prstGeom>
        </p:spPr>
      </p:pic>
      <p:pic>
        <p:nvPicPr>
          <p:cNvPr id="10" name="Picture 2" descr="VÃ½sledok vyhÄ¾adÃ¡vania obrÃ¡zkov pre dopyt ustav geografie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62867"/>
            <a:ext cx="2386147" cy="5951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BlokTextu 1"/>
          <p:cNvSpPr txBox="1"/>
          <p:nvPr/>
        </p:nvSpPr>
        <p:spPr>
          <a:xfrm>
            <a:off x="748597" y="1711951"/>
            <a:ext cx="96041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6"/>
            <a:r>
              <a:rPr lang="pl-PL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Vytvorte skript, ktorý odpíše celou vetou, koľko máte rokov. Vstupný údaj nech je vypýtaný ako celé číslo (integer</a:t>
            </a:r>
            <a:r>
              <a:rPr lang="sk-SK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).</a:t>
            </a:r>
            <a:endParaRPr lang="pl-PL" dirty="0">
              <a:solidFill>
                <a:srgbClr val="326D29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9" name="Zástupný objekt pre pätu 8"/>
          <p:cNvSpPr>
            <a:spLocks noGrp="1"/>
          </p:cNvSpPr>
          <p:nvPr>
            <p:ph type="ftr" sz="quarter" idx="11"/>
          </p:nvPr>
        </p:nvSpPr>
        <p:spPr>
          <a:xfrm>
            <a:off x="2585730" y="6381820"/>
            <a:ext cx="7020538" cy="365125"/>
          </a:xfrm>
        </p:spPr>
        <p:txBody>
          <a:bodyPr/>
          <a:lstStyle/>
          <a:p>
            <a:r>
              <a:rPr lang="sk-SK" dirty="0"/>
              <a:t>Prednáška č. 2 – Základné príkazy, premenné, priraďovanie hodnôt premenným, </a:t>
            </a:r>
            <a:br>
              <a:rPr lang="sk-SK" dirty="0"/>
            </a:br>
            <a:r>
              <a:rPr lang="sk-SK" dirty="0"/>
              <a:t>typy premenných, zmena typu premenných, funkcie</a:t>
            </a:r>
          </a:p>
        </p:txBody>
      </p:sp>
      <p:sp>
        <p:nvSpPr>
          <p:cNvPr id="3" name="BlokTextu 2">
            <a:extLst>
              <a:ext uri="{FF2B5EF4-FFF2-40B4-BE49-F238E27FC236}">
                <a16:creationId xmlns:a16="http://schemas.microsoft.com/office/drawing/2014/main" id="{F41BC72C-8870-B00E-6C10-D7B71CF97FC0}"/>
              </a:ext>
            </a:extLst>
          </p:cNvPr>
          <p:cNvSpPr txBox="1"/>
          <p:nvPr/>
        </p:nvSpPr>
        <p:spPr>
          <a:xfrm>
            <a:off x="1279375" y="2433618"/>
            <a:ext cx="95364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vek = </a:t>
            </a:r>
            <a:r>
              <a:rPr lang="sk-SK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int</a:t>
            </a: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(</a:t>
            </a:r>
            <a:r>
              <a:rPr lang="sk-SK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input</a:t>
            </a: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("Zadajte svoj vek: "))</a:t>
            </a:r>
          </a:p>
          <a:p>
            <a:r>
              <a:rPr lang="sk-SK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print</a:t>
            </a: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("Môj vek je: ", vek)</a:t>
            </a:r>
          </a:p>
        </p:txBody>
      </p:sp>
      <p:sp>
        <p:nvSpPr>
          <p:cNvPr id="8" name="BlokTextu 7">
            <a:extLst>
              <a:ext uri="{FF2B5EF4-FFF2-40B4-BE49-F238E27FC236}">
                <a16:creationId xmlns:a16="http://schemas.microsoft.com/office/drawing/2014/main" id="{E17F6528-A481-CAF9-BCFA-9CB0D372D6ED}"/>
              </a:ext>
            </a:extLst>
          </p:cNvPr>
          <p:cNvSpPr txBox="1"/>
          <p:nvPr/>
        </p:nvSpPr>
        <p:spPr>
          <a:xfrm>
            <a:off x="738188" y="3448735"/>
            <a:ext cx="614362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6"/>
            <a:r>
              <a:rPr lang="sk-SK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Do skriptu zakomponujte vypísanie dátového typu.</a:t>
            </a:r>
            <a:endParaRPr lang="pl-PL" dirty="0">
              <a:solidFill>
                <a:srgbClr val="326D29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19160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ĺžnik 4"/>
          <p:cNvSpPr/>
          <p:nvPr/>
        </p:nvSpPr>
        <p:spPr>
          <a:xfrm>
            <a:off x="1" y="1033274"/>
            <a:ext cx="12191999" cy="548391"/>
          </a:xfrm>
          <a:prstGeom prst="rect">
            <a:avLst/>
          </a:prstGeom>
          <a:solidFill>
            <a:srgbClr val="326D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6" name="BlokTextu 5"/>
          <p:cNvSpPr txBox="1"/>
          <p:nvPr/>
        </p:nvSpPr>
        <p:spPr>
          <a:xfrm>
            <a:off x="387178" y="208999"/>
            <a:ext cx="1190367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4400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Cvičenie - riešenie</a:t>
            </a:r>
            <a:endParaRPr lang="sk-SK" sz="4400" dirty="0"/>
          </a:p>
        </p:txBody>
      </p:sp>
      <p:pic>
        <p:nvPicPr>
          <p:cNvPr id="7" name="Obrázok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53594" y="234690"/>
            <a:ext cx="3032460" cy="562231"/>
          </a:xfrm>
          <a:prstGeom prst="rect">
            <a:avLst/>
          </a:prstGeom>
        </p:spPr>
      </p:pic>
      <p:pic>
        <p:nvPicPr>
          <p:cNvPr id="10" name="Picture 2" descr="VÃ½sledok vyhÄ¾adÃ¡vania obrÃ¡zkov pre dopyt ustav geografie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62867"/>
            <a:ext cx="2386147" cy="5951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BlokTextu 1"/>
          <p:cNvSpPr txBox="1"/>
          <p:nvPr/>
        </p:nvSpPr>
        <p:spPr>
          <a:xfrm>
            <a:off x="748597" y="1711951"/>
            <a:ext cx="96041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6"/>
            <a:r>
              <a:rPr lang="pl-PL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Vytvorte skript, ktorý odpíše celou vetou, koľko máte rokov. Vstupný údaj nech je vypýtaný ako celé číslo (integer</a:t>
            </a:r>
            <a:r>
              <a:rPr lang="sk-SK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).</a:t>
            </a:r>
            <a:endParaRPr lang="pl-PL" dirty="0">
              <a:solidFill>
                <a:srgbClr val="326D29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9" name="Zástupný objekt pre pätu 8"/>
          <p:cNvSpPr>
            <a:spLocks noGrp="1"/>
          </p:cNvSpPr>
          <p:nvPr>
            <p:ph type="ftr" sz="quarter" idx="11"/>
          </p:nvPr>
        </p:nvSpPr>
        <p:spPr>
          <a:xfrm>
            <a:off x="2585730" y="6381820"/>
            <a:ext cx="7020538" cy="365125"/>
          </a:xfrm>
        </p:spPr>
        <p:txBody>
          <a:bodyPr/>
          <a:lstStyle/>
          <a:p>
            <a:r>
              <a:rPr lang="sk-SK" dirty="0"/>
              <a:t>Prednáška č. 2 – Základné príkazy, premenné, priraďovanie hodnôt premenným, </a:t>
            </a:r>
            <a:br>
              <a:rPr lang="sk-SK" dirty="0"/>
            </a:br>
            <a:r>
              <a:rPr lang="sk-SK" dirty="0"/>
              <a:t>typy premenných, zmena typu premenných, funkcie</a:t>
            </a:r>
          </a:p>
        </p:txBody>
      </p:sp>
      <p:sp>
        <p:nvSpPr>
          <p:cNvPr id="3" name="BlokTextu 2">
            <a:extLst>
              <a:ext uri="{FF2B5EF4-FFF2-40B4-BE49-F238E27FC236}">
                <a16:creationId xmlns:a16="http://schemas.microsoft.com/office/drawing/2014/main" id="{F41BC72C-8870-B00E-6C10-D7B71CF97FC0}"/>
              </a:ext>
            </a:extLst>
          </p:cNvPr>
          <p:cNvSpPr txBox="1"/>
          <p:nvPr/>
        </p:nvSpPr>
        <p:spPr>
          <a:xfrm>
            <a:off x="1279375" y="2433618"/>
            <a:ext cx="95364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vek = </a:t>
            </a:r>
            <a:r>
              <a:rPr lang="sk-SK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int</a:t>
            </a: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(</a:t>
            </a:r>
            <a:r>
              <a:rPr lang="sk-SK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input</a:t>
            </a: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("Zadajte svoj vek: "))</a:t>
            </a:r>
          </a:p>
          <a:p>
            <a:r>
              <a:rPr lang="sk-SK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print</a:t>
            </a: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("Môj vek je: ", vek)</a:t>
            </a:r>
          </a:p>
        </p:txBody>
      </p:sp>
      <p:sp>
        <p:nvSpPr>
          <p:cNvPr id="8" name="BlokTextu 7">
            <a:extLst>
              <a:ext uri="{FF2B5EF4-FFF2-40B4-BE49-F238E27FC236}">
                <a16:creationId xmlns:a16="http://schemas.microsoft.com/office/drawing/2014/main" id="{E17F6528-A481-CAF9-BCFA-9CB0D372D6ED}"/>
              </a:ext>
            </a:extLst>
          </p:cNvPr>
          <p:cNvSpPr txBox="1"/>
          <p:nvPr/>
        </p:nvSpPr>
        <p:spPr>
          <a:xfrm>
            <a:off x="738188" y="3448735"/>
            <a:ext cx="614362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6"/>
            <a:r>
              <a:rPr lang="sk-SK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Do skriptu zakomponujte vypísanie dátového typu.</a:t>
            </a:r>
            <a:endParaRPr lang="pl-PL" dirty="0">
              <a:solidFill>
                <a:srgbClr val="326D29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11" name="BlokTextu 10">
            <a:extLst>
              <a:ext uri="{FF2B5EF4-FFF2-40B4-BE49-F238E27FC236}">
                <a16:creationId xmlns:a16="http://schemas.microsoft.com/office/drawing/2014/main" id="{A36C3ED6-8250-178F-2F08-88350332E49F}"/>
              </a:ext>
            </a:extLst>
          </p:cNvPr>
          <p:cNvSpPr txBox="1"/>
          <p:nvPr/>
        </p:nvSpPr>
        <p:spPr>
          <a:xfrm>
            <a:off x="1260325" y="3948093"/>
            <a:ext cx="953644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vek = </a:t>
            </a:r>
            <a:r>
              <a:rPr lang="sk-SK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int</a:t>
            </a: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(</a:t>
            </a:r>
            <a:r>
              <a:rPr lang="sk-SK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input</a:t>
            </a: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("Zadajte svoj vek: "))</a:t>
            </a:r>
          </a:p>
          <a:p>
            <a:r>
              <a:rPr lang="sk-SK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print</a:t>
            </a: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("Môj vek je: ", vek)</a:t>
            </a:r>
          </a:p>
          <a:p>
            <a:r>
              <a:rPr lang="sk-SK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print</a:t>
            </a: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(type(vek))</a:t>
            </a:r>
          </a:p>
        </p:txBody>
      </p:sp>
    </p:spTree>
    <p:extLst>
      <p:ext uri="{BB962C8B-B14F-4D97-AF65-F5344CB8AC3E}">
        <p14:creationId xmlns:p14="http://schemas.microsoft.com/office/powerpoint/2010/main" val="19448744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ĺžnik 4"/>
          <p:cNvSpPr/>
          <p:nvPr/>
        </p:nvSpPr>
        <p:spPr>
          <a:xfrm>
            <a:off x="1" y="1033274"/>
            <a:ext cx="12191999" cy="548391"/>
          </a:xfrm>
          <a:prstGeom prst="rect">
            <a:avLst/>
          </a:prstGeom>
          <a:solidFill>
            <a:srgbClr val="326D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6" name="BlokTextu 5"/>
          <p:cNvSpPr txBox="1"/>
          <p:nvPr/>
        </p:nvSpPr>
        <p:spPr>
          <a:xfrm>
            <a:off x="387178" y="208999"/>
            <a:ext cx="1190367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4400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Cvičenie</a:t>
            </a:r>
            <a:endParaRPr lang="sk-SK" sz="4400" dirty="0"/>
          </a:p>
        </p:txBody>
      </p:sp>
      <p:pic>
        <p:nvPicPr>
          <p:cNvPr id="7" name="Obrázok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53594" y="234690"/>
            <a:ext cx="3032460" cy="562231"/>
          </a:xfrm>
          <a:prstGeom prst="rect">
            <a:avLst/>
          </a:prstGeom>
        </p:spPr>
      </p:pic>
      <p:pic>
        <p:nvPicPr>
          <p:cNvPr id="10" name="Picture 2" descr="VÃ½sledok vyhÄ¾adÃ¡vania obrÃ¡zkov pre dopyt ustav geografie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62867"/>
            <a:ext cx="2386147" cy="5951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BlokTextu 1"/>
          <p:cNvSpPr txBox="1"/>
          <p:nvPr/>
        </p:nvSpPr>
        <p:spPr>
          <a:xfrm>
            <a:off x="748597" y="1711951"/>
            <a:ext cx="96041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6"/>
            <a:r>
              <a:rPr lang="pl-PL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Skúsme si vytvoriť jednoduchý skript, ktorý sa nás spýta na vloženie premennej (input) a vypíše nám, o aký dátový typ sa jedná.</a:t>
            </a:r>
            <a:endParaRPr lang="sk-SK" dirty="0">
              <a:solidFill>
                <a:srgbClr val="326D29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9" name="Zástupný objekt pre pätu 8"/>
          <p:cNvSpPr>
            <a:spLocks noGrp="1"/>
          </p:cNvSpPr>
          <p:nvPr>
            <p:ph type="ftr" sz="quarter" idx="11"/>
          </p:nvPr>
        </p:nvSpPr>
        <p:spPr>
          <a:xfrm>
            <a:off x="2585730" y="6381820"/>
            <a:ext cx="7020538" cy="365125"/>
          </a:xfrm>
        </p:spPr>
        <p:txBody>
          <a:bodyPr/>
          <a:lstStyle/>
          <a:p>
            <a:r>
              <a:rPr lang="sk-SK" dirty="0"/>
              <a:t>Prednáška č. 2 – Základné príkazy, premenné, priraďovanie hodnôt premenným, </a:t>
            </a:r>
            <a:br>
              <a:rPr lang="sk-SK" dirty="0"/>
            </a:br>
            <a:r>
              <a:rPr lang="sk-SK" dirty="0"/>
              <a:t>typy premenných, zmena typu premenných, funkcie</a:t>
            </a:r>
          </a:p>
        </p:txBody>
      </p:sp>
    </p:spTree>
    <p:extLst>
      <p:ext uri="{BB962C8B-B14F-4D97-AF65-F5344CB8AC3E}">
        <p14:creationId xmlns:p14="http://schemas.microsoft.com/office/powerpoint/2010/main" val="183839218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ĺžnik 4"/>
          <p:cNvSpPr/>
          <p:nvPr/>
        </p:nvSpPr>
        <p:spPr>
          <a:xfrm>
            <a:off x="1" y="1033274"/>
            <a:ext cx="12191999" cy="548391"/>
          </a:xfrm>
          <a:prstGeom prst="rect">
            <a:avLst/>
          </a:prstGeom>
          <a:solidFill>
            <a:srgbClr val="326D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6" name="BlokTextu 5"/>
          <p:cNvSpPr txBox="1"/>
          <p:nvPr/>
        </p:nvSpPr>
        <p:spPr>
          <a:xfrm>
            <a:off x="387178" y="208999"/>
            <a:ext cx="1190367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4400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Cvičenie - riešenie</a:t>
            </a:r>
            <a:endParaRPr lang="sk-SK" sz="4400" dirty="0"/>
          </a:p>
        </p:txBody>
      </p:sp>
      <p:pic>
        <p:nvPicPr>
          <p:cNvPr id="7" name="Obrázok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53594" y="234690"/>
            <a:ext cx="3032460" cy="562231"/>
          </a:xfrm>
          <a:prstGeom prst="rect">
            <a:avLst/>
          </a:prstGeom>
        </p:spPr>
      </p:pic>
      <p:pic>
        <p:nvPicPr>
          <p:cNvPr id="10" name="Picture 2" descr="VÃ½sledok vyhÄ¾adÃ¡vania obrÃ¡zkov pre dopyt ustav geografie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62867"/>
            <a:ext cx="2386147" cy="5951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BlokTextu 1"/>
          <p:cNvSpPr txBox="1"/>
          <p:nvPr/>
        </p:nvSpPr>
        <p:spPr>
          <a:xfrm>
            <a:off x="748597" y="1711951"/>
            <a:ext cx="96041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6"/>
            <a:r>
              <a:rPr lang="pl-PL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Skúsme si vytvoriť jednoduchý skript, ktorý sa nás spýta na vloženie premennej (input) a vypíše nám, o aký dátový typ sa jedná.</a:t>
            </a:r>
            <a:endParaRPr lang="sk-SK" dirty="0">
              <a:solidFill>
                <a:srgbClr val="326D29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9" name="Zástupný objekt pre pätu 8"/>
          <p:cNvSpPr>
            <a:spLocks noGrp="1"/>
          </p:cNvSpPr>
          <p:nvPr>
            <p:ph type="ftr" sz="quarter" idx="11"/>
          </p:nvPr>
        </p:nvSpPr>
        <p:spPr>
          <a:xfrm>
            <a:off x="2585730" y="6381820"/>
            <a:ext cx="7020538" cy="365125"/>
          </a:xfrm>
        </p:spPr>
        <p:txBody>
          <a:bodyPr/>
          <a:lstStyle/>
          <a:p>
            <a:r>
              <a:rPr lang="sk-SK" dirty="0"/>
              <a:t>Prednáška č. 2 – Základné príkazy, premenné, priraďovanie hodnôt premenným, </a:t>
            </a:r>
            <a:br>
              <a:rPr lang="sk-SK" dirty="0"/>
            </a:br>
            <a:r>
              <a:rPr lang="sk-SK" dirty="0"/>
              <a:t>typy premenných, zmena typu premenných, funkcie</a:t>
            </a:r>
          </a:p>
        </p:txBody>
      </p:sp>
      <p:sp>
        <p:nvSpPr>
          <p:cNvPr id="3" name="BlokTextu 2">
            <a:extLst>
              <a:ext uri="{FF2B5EF4-FFF2-40B4-BE49-F238E27FC236}">
                <a16:creationId xmlns:a16="http://schemas.microsoft.com/office/drawing/2014/main" id="{1297C258-BCD4-A431-F2A8-3BB9F3369117}"/>
              </a:ext>
            </a:extLst>
          </p:cNvPr>
          <p:cNvSpPr txBox="1"/>
          <p:nvPr/>
        </p:nvSpPr>
        <p:spPr>
          <a:xfrm>
            <a:off x="1279375" y="2433618"/>
            <a:ext cx="95364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vstup = </a:t>
            </a:r>
            <a:r>
              <a:rPr lang="sk-SK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input</a:t>
            </a: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("Zadajte vstupný údaj: ")</a:t>
            </a:r>
          </a:p>
          <a:p>
            <a:r>
              <a:rPr lang="sk-SK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print</a:t>
            </a: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("Formát vstupného údaja je ", type(vstup))</a:t>
            </a:r>
          </a:p>
        </p:txBody>
      </p:sp>
    </p:spTree>
    <p:extLst>
      <p:ext uri="{BB962C8B-B14F-4D97-AF65-F5344CB8AC3E}">
        <p14:creationId xmlns:p14="http://schemas.microsoft.com/office/powerpoint/2010/main" val="5844394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ĺžnik 4"/>
          <p:cNvSpPr/>
          <p:nvPr/>
        </p:nvSpPr>
        <p:spPr>
          <a:xfrm>
            <a:off x="1" y="1033274"/>
            <a:ext cx="12191999" cy="548391"/>
          </a:xfrm>
          <a:prstGeom prst="rect">
            <a:avLst/>
          </a:prstGeom>
          <a:solidFill>
            <a:srgbClr val="326D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6" name="BlokTextu 5"/>
          <p:cNvSpPr txBox="1"/>
          <p:nvPr/>
        </p:nvSpPr>
        <p:spPr>
          <a:xfrm>
            <a:off x="387178" y="208999"/>
            <a:ext cx="1190367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4400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Cvičenie</a:t>
            </a:r>
            <a:endParaRPr lang="sk-SK" sz="4400" dirty="0"/>
          </a:p>
        </p:txBody>
      </p:sp>
      <p:pic>
        <p:nvPicPr>
          <p:cNvPr id="7" name="Obrázok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53594" y="234690"/>
            <a:ext cx="3032460" cy="562231"/>
          </a:xfrm>
          <a:prstGeom prst="rect">
            <a:avLst/>
          </a:prstGeom>
        </p:spPr>
      </p:pic>
      <p:pic>
        <p:nvPicPr>
          <p:cNvPr id="10" name="Picture 2" descr="VÃ½sledok vyhÄ¾adÃ¡vania obrÃ¡zkov pre dopyt ustav geografie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62867"/>
            <a:ext cx="2386147" cy="5951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BlokTextu 1"/>
          <p:cNvSpPr txBox="1"/>
          <p:nvPr/>
        </p:nvSpPr>
        <p:spPr>
          <a:xfrm>
            <a:off x="748597" y="1711951"/>
            <a:ext cx="96041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6"/>
            <a:r>
              <a:rPr lang="pl-PL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Zadefinujte jednoduchú funkciu, ktorá vypíše: „dobrý deň!”</a:t>
            </a:r>
            <a:endParaRPr lang="sk-SK" dirty="0">
              <a:solidFill>
                <a:srgbClr val="326D29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9" name="Zástupný objekt pre pätu 8"/>
          <p:cNvSpPr>
            <a:spLocks noGrp="1"/>
          </p:cNvSpPr>
          <p:nvPr>
            <p:ph type="ftr" sz="quarter" idx="11"/>
          </p:nvPr>
        </p:nvSpPr>
        <p:spPr>
          <a:xfrm>
            <a:off x="2585730" y="6381820"/>
            <a:ext cx="7020538" cy="365125"/>
          </a:xfrm>
        </p:spPr>
        <p:txBody>
          <a:bodyPr/>
          <a:lstStyle/>
          <a:p>
            <a:r>
              <a:rPr lang="sk-SK" dirty="0"/>
              <a:t>Prednáška č. 2 – Základné príkazy, premenné, priraďovanie hodnôt premenným, </a:t>
            </a:r>
            <a:br>
              <a:rPr lang="sk-SK" dirty="0"/>
            </a:br>
            <a:r>
              <a:rPr lang="sk-SK" dirty="0"/>
              <a:t>typy premenných, zmena typu premenných, funkcie</a:t>
            </a:r>
          </a:p>
        </p:txBody>
      </p:sp>
    </p:spTree>
    <p:extLst>
      <p:ext uri="{BB962C8B-B14F-4D97-AF65-F5344CB8AC3E}">
        <p14:creationId xmlns:p14="http://schemas.microsoft.com/office/powerpoint/2010/main" val="91957225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ĺžnik 4"/>
          <p:cNvSpPr/>
          <p:nvPr/>
        </p:nvSpPr>
        <p:spPr>
          <a:xfrm>
            <a:off x="1" y="1033274"/>
            <a:ext cx="12191999" cy="548391"/>
          </a:xfrm>
          <a:prstGeom prst="rect">
            <a:avLst/>
          </a:prstGeom>
          <a:solidFill>
            <a:srgbClr val="326D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6" name="BlokTextu 5"/>
          <p:cNvSpPr txBox="1"/>
          <p:nvPr/>
        </p:nvSpPr>
        <p:spPr>
          <a:xfrm>
            <a:off x="387178" y="208999"/>
            <a:ext cx="1190367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4400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Cvičenie - výsledok</a:t>
            </a:r>
            <a:endParaRPr lang="sk-SK" sz="4400" dirty="0"/>
          </a:p>
        </p:txBody>
      </p:sp>
      <p:pic>
        <p:nvPicPr>
          <p:cNvPr id="7" name="Obrázok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53594" y="234690"/>
            <a:ext cx="3032460" cy="562231"/>
          </a:xfrm>
          <a:prstGeom prst="rect">
            <a:avLst/>
          </a:prstGeom>
        </p:spPr>
      </p:pic>
      <p:pic>
        <p:nvPicPr>
          <p:cNvPr id="10" name="Picture 2" descr="VÃ½sledok vyhÄ¾adÃ¡vania obrÃ¡zkov pre dopyt ustav geografie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62867"/>
            <a:ext cx="2386147" cy="5951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BlokTextu 1"/>
          <p:cNvSpPr txBox="1"/>
          <p:nvPr/>
        </p:nvSpPr>
        <p:spPr>
          <a:xfrm>
            <a:off x="748597" y="1711951"/>
            <a:ext cx="96041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6"/>
            <a:r>
              <a:rPr lang="pl-PL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Zadefinujte jednoduchú funkciu, ktorá vypíše: „dobrý deň!”</a:t>
            </a:r>
            <a:endParaRPr lang="sk-SK" dirty="0">
              <a:solidFill>
                <a:srgbClr val="326D29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9" name="Zástupný objekt pre pätu 8"/>
          <p:cNvSpPr>
            <a:spLocks noGrp="1"/>
          </p:cNvSpPr>
          <p:nvPr>
            <p:ph type="ftr" sz="quarter" idx="11"/>
          </p:nvPr>
        </p:nvSpPr>
        <p:spPr>
          <a:xfrm>
            <a:off x="2585730" y="6381820"/>
            <a:ext cx="7020538" cy="365125"/>
          </a:xfrm>
        </p:spPr>
        <p:txBody>
          <a:bodyPr/>
          <a:lstStyle/>
          <a:p>
            <a:r>
              <a:rPr lang="sk-SK" dirty="0"/>
              <a:t>Prednáška č. 2 – Základné príkazy, premenné, priraďovanie hodnôt premenným, </a:t>
            </a:r>
            <a:br>
              <a:rPr lang="sk-SK" dirty="0"/>
            </a:br>
            <a:r>
              <a:rPr lang="sk-SK" dirty="0"/>
              <a:t>typy premenných, zmena typu premenných, funkcie</a:t>
            </a:r>
          </a:p>
        </p:txBody>
      </p:sp>
      <p:sp>
        <p:nvSpPr>
          <p:cNvPr id="3" name="BlokTextu 2">
            <a:extLst>
              <a:ext uri="{FF2B5EF4-FFF2-40B4-BE49-F238E27FC236}">
                <a16:creationId xmlns:a16="http://schemas.microsoft.com/office/drawing/2014/main" id="{1297C258-BCD4-A431-F2A8-3BB9F3369117}"/>
              </a:ext>
            </a:extLst>
          </p:cNvPr>
          <p:cNvSpPr txBox="1"/>
          <p:nvPr/>
        </p:nvSpPr>
        <p:spPr>
          <a:xfrm>
            <a:off x="1279375" y="2433618"/>
            <a:ext cx="953644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def</a:t>
            </a: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pozdrav():</a:t>
            </a:r>
          </a:p>
          <a:p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   </a:t>
            </a:r>
            <a:r>
              <a:rPr lang="sk-SK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print</a:t>
            </a: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("Dobrý deň!")</a:t>
            </a:r>
          </a:p>
          <a:p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pozdrav ()</a:t>
            </a:r>
          </a:p>
        </p:txBody>
      </p:sp>
    </p:spTree>
    <p:extLst>
      <p:ext uri="{BB962C8B-B14F-4D97-AF65-F5344CB8AC3E}">
        <p14:creationId xmlns:p14="http://schemas.microsoft.com/office/powerpoint/2010/main" val="1142110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ĺžnik 4"/>
          <p:cNvSpPr/>
          <p:nvPr/>
        </p:nvSpPr>
        <p:spPr>
          <a:xfrm>
            <a:off x="1" y="1033274"/>
            <a:ext cx="12191999" cy="548391"/>
          </a:xfrm>
          <a:prstGeom prst="rect">
            <a:avLst/>
          </a:prstGeom>
          <a:solidFill>
            <a:srgbClr val="326D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6" name="BlokTextu 5"/>
          <p:cNvSpPr txBox="1"/>
          <p:nvPr/>
        </p:nvSpPr>
        <p:spPr>
          <a:xfrm>
            <a:off x="387178" y="208999"/>
            <a:ext cx="1190367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4400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Pycharm</a:t>
            </a:r>
            <a:r>
              <a:rPr lang="sk-SK" sz="4400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- skratky</a:t>
            </a:r>
            <a:endParaRPr lang="sk-SK" sz="4400" dirty="0"/>
          </a:p>
        </p:txBody>
      </p:sp>
      <p:pic>
        <p:nvPicPr>
          <p:cNvPr id="7" name="Obrázok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53594" y="234690"/>
            <a:ext cx="3032460" cy="562231"/>
          </a:xfrm>
          <a:prstGeom prst="rect">
            <a:avLst/>
          </a:prstGeom>
        </p:spPr>
      </p:pic>
      <p:pic>
        <p:nvPicPr>
          <p:cNvPr id="10" name="Picture 2" descr="VÃ½sledok vyhÄ¾adÃ¡vania obrÃ¡zkov pre dopyt ustav geografie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62867"/>
            <a:ext cx="2386147" cy="5951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BlokTextu 1"/>
          <p:cNvSpPr txBox="1"/>
          <p:nvPr/>
        </p:nvSpPr>
        <p:spPr>
          <a:xfrm>
            <a:off x="748597" y="1711951"/>
            <a:ext cx="960413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6" indent="-285750">
              <a:buFont typeface="Arial" panose="020B0604020202020204" pitchFamily="34" charset="0"/>
              <a:buChar char="•"/>
            </a:pPr>
            <a:r>
              <a:rPr lang="sk-SK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Umožňujú rýchle navigovanie a úpravu skriptu</a:t>
            </a:r>
          </a:p>
          <a:p>
            <a:pPr marL="285750" lvl="6" indent="-285750">
              <a:buFont typeface="Arial" panose="020B0604020202020204" pitchFamily="34" charset="0"/>
              <a:buChar char="•"/>
            </a:pPr>
            <a:r>
              <a:rPr lang="sk-SK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Často ide o klávesové skratky</a:t>
            </a:r>
          </a:p>
          <a:p>
            <a:pPr marL="285750" lvl="6" indent="-285750">
              <a:buFont typeface="Arial" panose="020B0604020202020204" pitchFamily="34" charset="0"/>
              <a:buChar char="•"/>
            </a:pPr>
            <a:r>
              <a:rPr lang="sk-SK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Funkcie existujú preddefinované – kombináciu klávesových skratiek je možné konfigurovať podľa seba</a:t>
            </a:r>
          </a:p>
          <a:p>
            <a:pPr marL="285750" lvl="6" indent="-285750">
              <a:buFont typeface="Arial" panose="020B0604020202020204" pitchFamily="34" charset="0"/>
              <a:buChar char="•"/>
            </a:pPr>
            <a:endParaRPr lang="sk-SK" dirty="0">
              <a:solidFill>
                <a:srgbClr val="326D29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pPr marL="285750" lvl="6" indent="-285750">
              <a:buFont typeface="Arial" panose="020B0604020202020204" pitchFamily="34" charset="0"/>
              <a:buChar char="•"/>
            </a:pPr>
            <a:r>
              <a:rPr lang="sk-SK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Ctr</a:t>
            </a:r>
            <a:r>
              <a:rPr lang="sk-SK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+ alt + s – otvorenie menu s nastaveniami &gt; </a:t>
            </a:r>
            <a:r>
              <a:rPr lang="sk-SK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Keymap</a:t>
            </a:r>
            <a:endParaRPr lang="sk-SK" dirty="0">
              <a:solidFill>
                <a:srgbClr val="326D29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9" name="Zástupný objekt pre pätu 8"/>
          <p:cNvSpPr>
            <a:spLocks noGrp="1"/>
          </p:cNvSpPr>
          <p:nvPr>
            <p:ph type="ftr" sz="quarter" idx="11"/>
          </p:nvPr>
        </p:nvSpPr>
        <p:spPr>
          <a:xfrm>
            <a:off x="2585730" y="6381820"/>
            <a:ext cx="7020538" cy="365125"/>
          </a:xfrm>
        </p:spPr>
        <p:txBody>
          <a:bodyPr/>
          <a:lstStyle/>
          <a:p>
            <a:r>
              <a:rPr lang="sk-SK" dirty="0"/>
              <a:t>Prednáška č. 2 – Základné príkazy, premenné, priraďovanie hodnôt premenným, </a:t>
            </a:r>
            <a:br>
              <a:rPr lang="sk-SK" dirty="0"/>
            </a:br>
            <a:r>
              <a:rPr lang="sk-SK" dirty="0"/>
              <a:t>typy premenných, zmena typu premenných, funkcie</a:t>
            </a:r>
          </a:p>
        </p:txBody>
      </p:sp>
    </p:spTree>
    <p:extLst>
      <p:ext uri="{BB962C8B-B14F-4D97-AF65-F5344CB8AC3E}">
        <p14:creationId xmlns:p14="http://schemas.microsoft.com/office/powerpoint/2010/main" val="299852624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ĺžnik 4"/>
          <p:cNvSpPr/>
          <p:nvPr/>
        </p:nvSpPr>
        <p:spPr>
          <a:xfrm>
            <a:off x="1" y="1033274"/>
            <a:ext cx="12191999" cy="548391"/>
          </a:xfrm>
          <a:prstGeom prst="rect">
            <a:avLst/>
          </a:prstGeom>
          <a:solidFill>
            <a:srgbClr val="326D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6" name="BlokTextu 5"/>
          <p:cNvSpPr txBox="1"/>
          <p:nvPr/>
        </p:nvSpPr>
        <p:spPr>
          <a:xfrm>
            <a:off x="387178" y="208999"/>
            <a:ext cx="1190367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4400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Cvičenie</a:t>
            </a:r>
            <a:endParaRPr lang="sk-SK" sz="4400" dirty="0"/>
          </a:p>
        </p:txBody>
      </p:sp>
      <p:pic>
        <p:nvPicPr>
          <p:cNvPr id="7" name="Obrázok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53594" y="234690"/>
            <a:ext cx="3032460" cy="562231"/>
          </a:xfrm>
          <a:prstGeom prst="rect">
            <a:avLst/>
          </a:prstGeom>
        </p:spPr>
      </p:pic>
      <p:pic>
        <p:nvPicPr>
          <p:cNvPr id="10" name="Picture 2" descr="VÃ½sledok vyhÄ¾adÃ¡vania obrÃ¡zkov pre dopyt ustav geografie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62867"/>
            <a:ext cx="2386147" cy="5951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BlokTextu 1"/>
          <p:cNvSpPr txBox="1"/>
          <p:nvPr/>
        </p:nvSpPr>
        <p:spPr>
          <a:xfrm>
            <a:off x="748597" y="1711951"/>
            <a:ext cx="96041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6"/>
            <a:r>
              <a:rPr lang="pl-PL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Zadefinujte funkciu, ktorá urobí súčet dvoch čísel.</a:t>
            </a:r>
            <a:endParaRPr lang="sk-SK" dirty="0">
              <a:solidFill>
                <a:srgbClr val="326D29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9" name="Zástupný objekt pre pätu 8"/>
          <p:cNvSpPr>
            <a:spLocks noGrp="1"/>
          </p:cNvSpPr>
          <p:nvPr>
            <p:ph type="ftr" sz="quarter" idx="11"/>
          </p:nvPr>
        </p:nvSpPr>
        <p:spPr>
          <a:xfrm>
            <a:off x="2585730" y="6381820"/>
            <a:ext cx="7020538" cy="365125"/>
          </a:xfrm>
        </p:spPr>
        <p:txBody>
          <a:bodyPr/>
          <a:lstStyle/>
          <a:p>
            <a:r>
              <a:rPr lang="sk-SK" dirty="0"/>
              <a:t>Prednáška č. 2 – Základné príkazy, premenné, priraďovanie hodnôt premenným, </a:t>
            </a:r>
            <a:br>
              <a:rPr lang="sk-SK" dirty="0"/>
            </a:br>
            <a:r>
              <a:rPr lang="sk-SK" dirty="0"/>
              <a:t>typy premenných, zmena typu premenných, funkcie</a:t>
            </a:r>
          </a:p>
        </p:txBody>
      </p:sp>
    </p:spTree>
    <p:extLst>
      <p:ext uri="{BB962C8B-B14F-4D97-AF65-F5344CB8AC3E}">
        <p14:creationId xmlns:p14="http://schemas.microsoft.com/office/powerpoint/2010/main" val="95631990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ĺžnik 4"/>
          <p:cNvSpPr/>
          <p:nvPr/>
        </p:nvSpPr>
        <p:spPr>
          <a:xfrm>
            <a:off x="1" y="1033274"/>
            <a:ext cx="12191999" cy="548391"/>
          </a:xfrm>
          <a:prstGeom prst="rect">
            <a:avLst/>
          </a:prstGeom>
          <a:solidFill>
            <a:srgbClr val="326D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6" name="BlokTextu 5"/>
          <p:cNvSpPr txBox="1"/>
          <p:nvPr/>
        </p:nvSpPr>
        <p:spPr>
          <a:xfrm>
            <a:off x="387178" y="208999"/>
            <a:ext cx="1190367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4400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Cvičenie - výsledok</a:t>
            </a:r>
            <a:endParaRPr lang="sk-SK" sz="4400" dirty="0"/>
          </a:p>
        </p:txBody>
      </p:sp>
      <p:pic>
        <p:nvPicPr>
          <p:cNvPr id="7" name="Obrázok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53594" y="234690"/>
            <a:ext cx="3032460" cy="562231"/>
          </a:xfrm>
          <a:prstGeom prst="rect">
            <a:avLst/>
          </a:prstGeom>
        </p:spPr>
      </p:pic>
      <p:pic>
        <p:nvPicPr>
          <p:cNvPr id="10" name="Picture 2" descr="VÃ½sledok vyhÄ¾adÃ¡vania obrÃ¡zkov pre dopyt ustav geografie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62867"/>
            <a:ext cx="2386147" cy="5951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BlokTextu 1"/>
          <p:cNvSpPr txBox="1"/>
          <p:nvPr/>
        </p:nvSpPr>
        <p:spPr>
          <a:xfrm>
            <a:off x="748597" y="1711951"/>
            <a:ext cx="96041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6"/>
            <a:r>
              <a:rPr lang="pl-PL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Zadefinujte funkciu, ktorá urobí súčet dvoch čísel.</a:t>
            </a:r>
            <a:endParaRPr lang="sk-SK" dirty="0">
              <a:solidFill>
                <a:srgbClr val="326D29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9" name="Zástupný objekt pre pätu 8"/>
          <p:cNvSpPr>
            <a:spLocks noGrp="1"/>
          </p:cNvSpPr>
          <p:nvPr>
            <p:ph type="ftr" sz="quarter" idx="11"/>
          </p:nvPr>
        </p:nvSpPr>
        <p:spPr>
          <a:xfrm>
            <a:off x="2585730" y="6381820"/>
            <a:ext cx="7020538" cy="365125"/>
          </a:xfrm>
        </p:spPr>
        <p:txBody>
          <a:bodyPr/>
          <a:lstStyle/>
          <a:p>
            <a:r>
              <a:rPr lang="sk-SK" dirty="0"/>
              <a:t>Prednáška č. 2 – Základné príkazy, premenné, priraďovanie hodnôt premenným, </a:t>
            </a:r>
            <a:br>
              <a:rPr lang="sk-SK" dirty="0"/>
            </a:br>
            <a:r>
              <a:rPr lang="sk-SK" dirty="0"/>
              <a:t>typy premenných, zmena typu premenných, funkcie</a:t>
            </a:r>
          </a:p>
        </p:txBody>
      </p:sp>
      <p:sp>
        <p:nvSpPr>
          <p:cNvPr id="3" name="BlokTextu 2">
            <a:extLst>
              <a:ext uri="{FF2B5EF4-FFF2-40B4-BE49-F238E27FC236}">
                <a16:creationId xmlns:a16="http://schemas.microsoft.com/office/drawing/2014/main" id="{1297C258-BCD4-A431-F2A8-3BB9F3369117}"/>
              </a:ext>
            </a:extLst>
          </p:cNvPr>
          <p:cNvSpPr txBox="1"/>
          <p:nvPr/>
        </p:nvSpPr>
        <p:spPr>
          <a:xfrm>
            <a:off x="1279375" y="2433618"/>
            <a:ext cx="953644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def</a:t>
            </a: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</a:t>
            </a:r>
            <a:r>
              <a:rPr lang="sk-SK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vypocet</a:t>
            </a: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(cislo1, cislo2):</a:t>
            </a:r>
          </a:p>
          <a:p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   </a:t>
            </a:r>
            <a:r>
              <a:rPr lang="sk-SK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sucet</a:t>
            </a: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= cislo1 + cislo2</a:t>
            </a:r>
          </a:p>
          <a:p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   </a:t>
            </a:r>
            <a:r>
              <a:rPr lang="sk-SK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print</a:t>
            </a: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("Súčet čísel je: ", </a:t>
            </a:r>
            <a:r>
              <a:rPr lang="sk-SK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sucet</a:t>
            </a: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)</a:t>
            </a:r>
          </a:p>
          <a:p>
            <a:r>
              <a:rPr lang="sk-SK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vypocet</a:t>
            </a: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(2,3)</a:t>
            </a:r>
          </a:p>
        </p:txBody>
      </p:sp>
    </p:spTree>
    <p:extLst>
      <p:ext uri="{BB962C8B-B14F-4D97-AF65-F5344CB8AC3E}">
        <p14:creationId xmlns:p14="http://schemas.microsoft.com/office/powerpoint/2010/main" val="40149088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ĺžnik 4"/>
          <p:cNvSpPr/>
          <p:nvPr/>
        </p:nvSpPr>
        <p:spPr>
          <a:xfrm>
            <a:off x="1" y="1033274"/>
            <a:ext cx="12191999" cy="548391"/>
          </a:xfrm>
          <a:prstGeom prst="rect">
            <a:avLst/>
          </a:prstGeom>
          <a:solidFill>
            <a:srgbClr val="326D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6" name="BlokTextu 5"/>
          <p:cNvSpPr txBox="1"/>
          <p:nvPr/>
        </p:nvSpPr>
        <p:spPr>
          <a:xfrm>
            <a:off x="387178" y="208999"/>
            <a:ext cx="1190367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4400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Cvičenie</a:t>
            </a:r>
            <a:endParaRPr lang="sk-SK" sz="4400" dirty="0"/>
          </a:p>
        </p:txBody>
      </p:sp>
      <p:pic>
        <p:nvPicPr>
          <p:cNvPr id="7" name="Obrázok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53594" y="234690"/>
            <a:ext cx="3032460" cy="562231"/>
          </a:xfrm>
          <a:prstGeom prst="rect">
            <a:avLst/>
          </a:prstGeom>
        </p:spPr>
      </p:pic>
      <p:pic>
        <p:nvPicPr>
          <p:cNvPr id="10" name="Picture 2" descr="VÃ½sledok vyhÄ¾adÃ¡vania obrÃ¡zkov pre dopyt ustav geografie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62867"/>
            <a:ext cx="2386147" cy="5951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BlokTextu 1"/>
          <p:cNvSpPr txBox="1"/>
          <p:nvPr/>
        </p:nvSpPr>
        <p:spPr>
          <a:xfrm>
            <a:off x="748597" y="1711951"/>
            <a:ext cx="96041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6"/>
            <a:r>
              <a:rPr lang="pl-PL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Zadefinujte funkciu, ktorá urobí súčin (násobenie) dvoch čísel a vypíše text „Výsledok je násobenie dvoch čísel.” mimo túto funkciu.  </a:t>
            </a:r>
            <a:endParaRPr lang="sk-SK" dirty="0">
              <a:solidFill>
                <a:srgbClr val="326D29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9" name="Zástupný objekt pre pätu 8"/>
          <p:cNvSpPr>
            <a:spLocks noGrp="1"/>
          </p:cNvSpPr>
          <p:nvPr>
            <p:ph type="ftr" sz="quarter" idx="11"/>
          </p:nvPr>
        </p:nvSpPr>
        <p:spPr>
          <a:xfrm>
            <a:off x="2585730" y="6381820"/>
            <a:ext cx="7020538" cy="365125"/>
          </a:xfrm>
        </p:spPr>
        <p:txBody>
          <a:bodyPr/>
          <a:lstStyle/>
          <a:p>
            <a:r>
              <a:rPr lang="sk-SK" dirty="0"/>
              <a:t>Prednáška č. 2 – Základné príkazy, premenné, priraďovanie hodnôt premenným, </a:t>
            </a:r>
            <a:br>
              <a:rPr lang="sk-SK" dirty="0"/>
            </a:br>
            <a:r>
              <a:rPr lang="sk-SK" dirty="0"/>
              <a:t>typy premenných, zmena typu premenných, funkcie</a:t>
            </a:r>
          </a:p>
        </p:txBody>
      </p:sp>
    </p:spTree>
    <p:extLst>
      <p:ext uri="{BB962C8B-B14F-4D97-AF65-F5344CB8AC3E}">
        <p14:creationId xmlns:p14="http://schemas.microsoft.com/office/powerpoint/2010/main" val="43231225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ĺžnik 4"/>
          <p:cNvSpPr/>
          <p:nvPr/>
        </p:nvSpPr>
        <p:spPr>
          <a:xfrm>
            <a:off x="1" y="1033274"/>
            <a:ext cx="12191999" cy="548391"/>
          </a:xfrm>
          <a:prstGeom prst="rect">
            <a:avLst/>
          </a:prstGeom>
          <a:solidFill>
            <a:srgbClr val="326D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6" name="BlokTextu 5"/>
          <p:cNvSpPr txBox="1"/>
          <p:nvPr/>
        </p:nvSpPr>
        <p:spPr>
          <a:xfrm>
            <a:off x="387178" y="208999"/>
            <a:ext cx="1190367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4400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Cvičenie - výsledok</a:t>
            </a:r>
            <a:endParaRPr lang="sk-SK" sz="4400" dirty="0"/>
          </a:p>
        </p:txBody>
      </p:sp>
      <p:pic>
        <p:nvPicPr>
          <p:cNvPr id="7" name="Obrázok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53594" y="234690"/>
            <a:ext cx="3032460" cy="562231"/>
          </a:xfrm>
          <a:prstGeom prst="rect">
            <a:avLst/>
          </a:prstGeom>
        </p:spPr>
      </p:pic>
      <p:pic>
        <p:nvPicPr>
          <p:cNvPr id="10" name="Picture 2" descr="VÃ½sledok vyhÄ¾adÃ¡vania obrÃ¡zkov pre dopyt ustav geografie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62867"/>
            <a:ext cx="2386147" cy="5951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BlokTextu 1"/>
          <p:cNvSpPr txBox="1"/>
          <p:nvPr/>
        </p:nvSpPr>
        <p:spPr>
          <a:xfrm>
            <a:off x="748597" y="1711951"/>
            <a:ext cx="96041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6"/>
            <a:r>
              <a:rPr lang="pl-PL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Zadefinujte funkciu, ktorá urobí súčin (násobenie) dvoch čísel a vypíše text „Výsledok je násobenie dvoch čísel.” mimo túto funkciu.</a:t>
            </a:r>
            <a:endParaRPr lang="sk-SK" dirty="0">
              <a:solidFill>
                <a:srgbClr val="326D29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9" name="Zástupný objekt pre pätu 8"/>
          <p:cNvSpPr>
            <a:spLocks noGrp="1"/>
          </p:cNvSpPr>
          <p:nvPr>
            <p:ph type="ftr" sz="quarter" idx="11"/>
          </p:nvPr>
        </p:nvSpPr>
        <p:spPr>
          <a:xfrm>
            <a:off x="2585730" y="6381820"/>
            <a:ext cx="7020538" cy="365125"/>
          </a:xfrm>
        </p:spPr>
        <p:txBody>
          <a:bodyPr/>
          <a:lstStyle/>
          <a:p>
            <a:r>
              <a:rPr lang="sk-SK" dirty="0"/>
              <a:t>Prednáška č. 2 – Základné príkazy, premenné, priraďovanie hodnôt premenným, </a:t>
            </a:r>
            <a:br>
              <a:rPr lang="sk-SK" dirty="0"/>
            </a:br>
            <a:r>
              <a:rPr lang="sk-SK" dirty="0"/>
              <a:t>typy premenných, zmena typu premenných, funkcie</a:t>
            </a:r>
          </a:p>
        </p:txBody>
      </p:sp>
      <p:sp>
        <p:nvSpPr>
          <p:cNvPr id="3" name="BlokTextu 2">
            <a:extLst>
              <a:ext uri="{FF2B5EF4-FFF2-40B4-BE49-F238E27FC236}">
                <a16:creationId xmlns:a16="http://schemas.microsoft.com/office/drawing/2014/main" id="{1297C258-BCD4-A431-F2A8-3BB9F3369117}"/>
              </a:ext>
            </a:extLst>
          </p:cNvPr>
          <p:cNvSpPr txBox="1"/>
          <p:nvPr/>
        </p:nvSpPr>
        <p:spPr>
          <a:xfrm>
            <a:off x="1279375" y="2433618"/>
            <a:ext cx="953644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def</a:t>
            </a: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</a:t>
            </a:r>
            <a:r>
              <a:rPr lang="sk-SK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nasobenie</a:t>
            </a: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(</a:t>
            </a:r>
            <a:r>
              <a:rPr lang="sk-SK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a,b</a:t>
            </a: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):</a:t>
            </a:r>
          </a:p>
          <a:p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   </a:t>
            </a:r>
            <a:r>
              <a:rPr lang="sk-SK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sucin</a:t>
            </a: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= a * b</a:t>
            </a:r>
          </a:p>
          <a:p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   </a:t>
            </a:r>
            <a:r>
              <a:rPr lang="sk-SK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print</a:t>
            </a: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(„Výsledok: ", </a:t>
            </a:r>
            <a:r>
              <a:rPr lang="sk-SK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sucin</a:t>
            </a: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)</a:t>
            </a:r>
          </a:p>
          <a:p>
            <a:r>
              <a:rPr lang="sk-SK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nasobenie</a:t>
            </a: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(4,5)</a:t>
            </a:r>
          </a:p>
          <a:p>
            <a:endParaRPr lang="sk-SK" b="1" dirty="0">
              <a:solidFill>
                <a:srgbClr val="326D29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r>
              <a:rPr lang="sk-SK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print</a:t>
            </a: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("Výsledok je násobenie dvoch čísel.")</a:t>
            </a:r>
          </a:p>
        </p:txBody>
      </p:sp>
    </p:spTree>
    <p:extLst>
      <p:ext uri="{BB962C8B-B14F-4D97-AF65-F5344CB8AC3E}">
        <p14:creationId xmlns:p14="http://schemas.microsoft.com/office/powerpoint/2010/main" val="29953568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ĺžnik 4"/>
          <p:cNvSpPr/>
          <p:nvPr/>
        </p:nvSpPr>
        <p:spPr>
          <a:xfrm>
            <a:off x="1" y="1033274"/>
            <a:ext cx="12191999" cy="548391"/>
          </a:xfrm>
          <a:prstGeom prst="rect">
            <a:avLst/>
          </a:prstGeom>
          <a:solidFill>
            <a:srgbClr val="326D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6" name="BlokTextu 5"/>
          <p:cNvSpPr txBox="1"/>
          <p:nvPr/>
        </p:nvSpPr>
        <p:spPr>
          <a:xfrm>
            <a:off x="387178" y="208999"/>
            <a:ext cx="1190367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4400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Cvičenie</a:t>
            </a:r>
            <a:endParaRPr lang="sk-SK" sz="4400" dirty="0"/>
          </a:p>
        </p:txBody>
      </p:sp>
      <p:pic>
        <p:nvPicPr>
          <p:cNvPr id="7" name="Obrázok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53594" y="234690"/>
            <a:ext cx="3032460" cy="562231"/>
          </a:xfrm>
          <a:prstGeom prst="rect">
            <a:avLst/>
          </a:prstGeom>
        </p:spPr>
      </p:pic>
      <p:pic>
        <p:nvPicPr>
          <p:cNvPr id="10" name="Picture 2" descr="VÃ½sledok vyhÄ¾adÃ¡vania obrÃ¡zkov pre dopyt ustav geografie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62867"/>
            <a:ext cx="2386147" cy="5951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BlokTextu 1"/>
          <p:cNvSpPr txBox="1"/>
          <p:nvPr/>
        </p:nvSpPr>
        <p:spPr>
          <a:xfrm>
            <a:off x="748597" y="1711951"/>
            <a:ext cx="960413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6"/>
            <a:r>
              <a:rPr lang="pl-PL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Vytvorte jednoduchú kalkulačku operujúcu s dvomi číselnými vstupmi (float), ktorá súbežne vyráta súčet, rozdiel, súčin a podiel. Kalkulačku navrhnite tak, aby vám najprv vypísala uvítací text a po vykonaní výpočtov si vypýtala náhodný vstup, pre jej ukončenie. Text oddeľte od výsledkov riadkov (\n – opačné lomítko „pravý alt + q”).</a:t>
            </a:r>
            <a:endParaRPr lang="sk-SK" dirty="0">
              <a:solidFill>
                <a:srgbClr val="326D29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9" name="Zástupný objekt pre pätu 8"/>
          <p:cNvSpPr>
            <a:spLocks noGrp="1"/>
          </p:cNvSpPr>
          <p:nvPr>
            <p:ph type="ftr" sz="quarter" idx="11"/>
          </p:nvPr>
        </p:nvSpPr>
        <p:spPr>
          <a:xfrm>
            <a:off x="2585730" y="6381820"/>
            <a:ext cx="7020538" cy="365125"/>
          </a:xfrm>
        </p:spPr>
        <p:txBody>
          <a:bodyPr/>
          <a:lstStyle/>
          <a:p>
            <a:r>
              <a:rPr lang="sk-SK" dirty="0"/>
              <a:t>Prednáška č. 2 – Základné príkazy, premenné, priraďovanie hodnôt premenným, </a:t>
            </a:r>
            <a:br>
              <a:rPr lang="sk-SK" dirty="0"/>
            </a:br>
            <a:r>
              <a:rPr lang="sk-SK" dirty="0"/>
              <a:t>typy premenných, zmena typu premenných, funkcie</a:t>
            </a:r>
          </a:p>
        </p:txBody>
      </p:sp>
    </p:spTree>
    <p:extLst>
      <p:ext uri="{BB962C8B-B14F-4D97-AF65-F5344CB8AC3E}">
        <p14:creationId xmlns:p14="http://schemas.microsoft.com/office/powerpoint/2010/main" val="232202603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ĺžnik 4"/>
          <p:cNvSpPr/>
          <p:nvPr/>
        </p:nvSpPr>
        <p:spPr>
          <a:xfrm>
            <a:off x="1" y="1033274"/>
            <a:ext cx="12191999" cy="548391"/>
          </a:xfrm>
          <a:prstGeom prst="rect">
            <a:avLst/>
          </a:prstGeom>
          <a:solidFill>
            <a:srgbClr val="326D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6" name="BlokTextu 5"/>
          <p:cNvSpPr txBox="1"/>
          <p:nvPr/>
        </p:nvSpPr>
        <p:spPr>
          <a:xfrm>
            <a:off x="387178" y="208999"/>
            <a:ext cx="1190367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4400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Cvičenie - výsledok</a:t>
            </a:r>
            <a:endParaRPr lang="sk-SK" sz="4400" dirty="0"/>
          </a:p>
        </p:txBody>
      </p:sp>
      <p:pic>
        <p:nvPicPr>
          <p:cNvPr id="7" name="Obrázok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53594" y="234690"/>
            <a:ext cx="3032460" cy="562231"/>
          </a:xfrm>
          <a:prstGeom prst="rect">
            <a:avLst/>
          </a:prstGeom>
        </p:spPr>
      </p:pic>
      <p:pic>
        <p:nvPicPr>
          <p:cNvPr id="10" name="Picture 2" descr="VÃ½sledok vyhÄ¾adÃ¡vania obrÃ¡zkov pre dopyt ustav geografie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62867"/>
            <a:ext cx="2386147" cy="5951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BlokTextu 1"/>
          <p:cNvSpPr txBox="1"/>
          <p:nvPr/>
        </p:nvSpPr>
        <p:spPr>
          <a:xfrm>
            <a:off x="748597" y="1711951"/>
            <a:ext cx="960413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6"/>
            <a:r>
              <a:rPr lang="pl-PL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Vytvorte jednoduchú kalkulačku operujúcu s dvomi číselnými vstupmi (float), ktorá súbežne vyráta súčet, rozdiel, súčin a podiel. Kalkulačku navrhnite tak, aby vám najprv vypísala uvítací text a po vykonaní výpočtov si vypýtala náhodný vstup, pre jej ukončenie. Text oddeľte od výsledkov riadkov (\n – opačné lomítko „pravý alt + q”).</a:t>
            </a:r>
            <a:endParaRPr lang="sk-SK" dirty="0">
              <a:solidFill>
                <a:srgbClr val="326D29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9" name="Zástupný objekt pre pätu 8"/>
          <p:cNvSpPr>
            <a:spLocks noGrp="1"/>
          </p:cNvSpPr>
          <p:nvPr>
            <p:ph type="ftr" sz="quarter" idx="11"/>
          </p:nvPr>
        </p:nvSpPr>
        <p:spPr>
          <a:xfrm>
            <a:off x="2585730" y="6381820"/>
            <a:ext cx="7020538" cy="365125"/>
          </a:xfrm>
        </p:spPr>
        <p:txBody>
          <a:bodyPr/>
          <a:lstStyle/>
          <a:p>
            <a:r>
              <a:rPr lang="sk-SK" dirty="0"/>
              <a:t>Prednáška č. 2 – Základné príkazy, premenné, priraďovanie hodnôt premenným, </a:t>
            </a:r>
            <a:br>
              <a:rPr lang="sk-SK" dirty="0"/>
            </a:br>
            <a:r>
              <a:rPr lang="sk-SK" dirty="0"/>
              <a:t>typy premenných, zmena typu premenných, funkcie</a:t>
            </a:r>
          </a:p>
        </p:txBody>
      </p:sp>
      <p:sp>
        <p:nvSpPr>
          <p:cNvPr id="3" name="BlokTextu 2">
            <a:extLst>
              <a:ext uri="{FF2B5EF4-FFF2-40B4-BE49-F238E27FC236}">
                <a16:creationId xmlns:a16="http://schemas.microsoft.com/office/drawing/2014/main" id="{1297C258-BCD4-A431-F2A8-3BB9F3369117}"/>
              </a:ext>
            </a:extLst>
          </p:cNvPr>
          <p:cNvSpPr txBox="1"/>
          <p:nvPr/>
        </p:nvSpPr>
        <p:spPr>
          <a:xfrm>
            <a:off x="1117450" y="3252768"/>
            <a:ext cx="953644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print</a:t>
            </a: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("Vitajte v kalkulačke\n")</a:t>
            </a:r>
          </a:p>
          <a:p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cislo1 = </a:t>
            </a:r>
            <a:r>
              <a:rPr lang="sk-SK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float</a:t>
            </a: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(</a:t>
            </a:r>
            <a:r>
              <a:rPr lang="sk-SK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input</a:t>
            </a: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("Zadajte prvé číslo: "))</a:t>
            </a:r>
          </a:p>
          <a:p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cislo2 = </a:t>
            </a:r>
            <a:r>
              <a:rPr lang="sk-SK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float</a:t>
            </a: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(</a:t>
            </a:r>
            <a:r>
              <a:rPr lang="sk-SK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input</a:t>
            </a: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("Zadajte druhé číslo: "))</a:t>
            </a:r>
          </a:p>
          <a:p>
            <a:r>
              <a:rPr lang="sk-SK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print</a:t>
            </a: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("Súčet:", cislo1 + cislo2)</a:t>
            </a:r>
          </a:p>
          <a:p>
            <a:r>
              <a:rPr lang="sk-SK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print</a:t>
            </a: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("Rozdiel:", cislo1 - cislo2)</a:t>
            </a:r>
          </a:p>
          <a:p>
            <a:r>
              <a:rPr lang="sk-SK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print</a:t>
            </a: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("Súčin:", cislo1 * cislo2)</a:t>
            </a:r>
          </a:p>
          <a:p>
            <a:r>
              <a:rPr lang="sk-SK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print</a:t>
            </a: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("Podiel:", cislo1 / cislo2)</a:t>
            </a:r>
          </a:p>
          <a:p>
            <a:r>
              <a:rPr lang="sk-SK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input</a:t>
            </a: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("\</a:t>
            </a:r>
            <a:r>
              <a:rPr lang="sk-SK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nĎakujem</a:t>
            </a: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za použitie kalkulačky, aplikáciu ukončíte ľubovoľnou </a:t>
            </a:r>
            <a:r>
              <a:rPr lang="sk-SK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klávesou</a:t>
            </a: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.")</a:t>
            </a:r>
          </a:p>
        </p:txBody>
      </p:sp>
    </p:spTree>
    <p:extLst>
      <p:ext uri="{BB962C8B-B14F-4D97-AF65-F5344CB8AC3E}">
        <p14:creationId xmlns:p14="http://schemas.microsoft.com/office/powerpoint/2010/main" val="1531261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BlokTextu 7"/>
          <p:cNvSpPr txBox="1"/>
          <p:nvPr/>
        </p:nvSpPr>
        <p:spPr>
          <a:xfrm>
            <a:off x="4170414" y="5323951"/>
            <a:ext cx="38511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Mgr. Tomáš Fedor</a:t>
            </a:r>
          </a:p>
          <a:p>
            <a:pPr algn="ctr"/>
            <a:r>
              <a:rPr lang="sk-SK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tomas.fedor</a:t>
            </a:r>
            <a:r>
              <a:rPr lang="en-US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@</a:t>
            </a:r>
            <a:r>
              <a:rPr lang="sk-SK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student.upjs.sk</a:t>
            </a:r>
          </a:p>
        </p:txBody>
      </p:sp>
      <p:sp>
        <p:nvSpPr>
          <p:cNvPr id="5" name="Obdĺžnik 4"/>
          <p:cNvSpPr/>
          <p:nvPr/>
        </p:nvSpPr>
        <p:spPr>
          <a:xfrm>
            <a:off x="0" y="3657602"/>
            <a:ext cx="12191999" cy="889686"/>
          </a:xfrm>
          <a:prstGeom prst="rect">
            <a:avLst/>
          </a:prstGeom>
          <a:solidFill>
            <a:srgbClr val="326D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2" name="BlokTextu 11"/>
          <p:cNvSpPr txBox="1"/>
          <p:nvPr/>
        </p:nvSpPr>
        <p:spPr>
          <a:xfrm>
            <a:off x="3676481" y="3795150"/>
            <a:ext cx="96300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3200" dirty="0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Ďakujem za pozornosť </a:t>
            </a:r>
            <a:r>
              <a:rPr lang="sk-SK" sz="3200" dirty="0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  <a:sym typeface="Wingdings" panose="05000000000000000000" pitchFamily="2" charset="2"/>
              </a:rPr>
              <a:t></a:t>
            </a:r>
            <a:endParaRPr lang="sk-SK" sz="3200" dirty="0">
              <a:solidFill>
                <a:schemeClr val="bg1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9" name="Zástupný objekt pre pätu 8"/>
          <p:cNvSpPr>
            <a:spLocks noGrp="1"/>
          </p:cNvSpPr>
          <p:nvPr>
            <p:ph type="ftr" sz="quarter" idx="11"/>
          </p:nvPr>
        </p:nvSpPr>
        <p:spPr>
          <a:xfrm>
            <a:off x="2585730" y="6381820"/>
            <a:ext cx="7020538" cy="365125"/>
          </a:xfrm>
        </p:spPr>
        <p:txBody>
          <a:bodyPr/>
          <a:lstStyle/>
          <a:p>
            <a:r>
              <a:rPr lang="sk-SK" dirty="0"/>
              <a:t>Prednáška č. 2 – Základné príkazy, premenné, priraďovanie hodnôt premenným, </a:t>
            </a:r>
            <a:br>
              <a:rPr lang="sk-SK" dirty="0"/>
            </a:br>
            <a:r>
              <a:rPr lang="sk-SK" dirty="0"/>
              <a:t>typy premenných, zmena typu premenných, funkcie</a:t>
            </a:r>
          </a:p>
        </p:txBody>
      </p:sp>
    </p:spTree>
    <p:extLst>
      <p:ext uri="{BB962C8B-B14F-4D97-AF65-F5344CB8AC3E}">
        <p14:creationId xmlns:p14="http://schemas.microsoft.com/office/powerpoint/2010/main" val="20729943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ĺžnik 4"/>
          <p:cNvSpPr/>
          <p:nvPr/>
        </p:nvSpPr>
        <p:spPr>
          <a:xfrm>
            <a:off x="1" y="1033274"/>
            <a:ext cx="12191999" cy="548391"/>
          </a:xfrm>
          <a:prstGeom prst="rect">
            <a:avLst/>
          </a:prstGeom>
          <a:solidFill>
            <a:srgbClr val="326D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6" name="BlokTextu 5"/>
          <p:cNvSpPr txBox="1"/>
          <p:nvPr/>
        </p:nvSpPr>
        <p:spPr>
          <a:xfrm>
            <a:off x="387178" y="208999"/>
            <a:ext cx="1190367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4400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Pycharm</a:t>
            </a:r>
            <a:r>
              <a:rPr lang="sk-SK" sz="4400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– najpoužívanejšie skratky</a:t>
            </a:r>
            <a:endParaRPr lang="sk-SK" sz="4400" dirty="0"/>
          </a:p>
        </p:txBody>
      </p:sp>
      <p:pic>
        <p:nvPicPr>
          <p:cNvPr id="7" name="Obrázok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53594" y="234690"/>
            <a:ext cx="3032460" cy="562231"/>
          </a:xfrm>
          <a:prstGeom prst="rect">
            <a:avLst/>
          </a:prstGeom>
        </p:spPr>
      </p:pic>
      <p:pic>
        <p:nvPicPr>
          <p:cNvPr id="10" name="Picture 2" descr="VÃ½sledok vyhÄ¾adÃ¡vania obrÃ¡zkov pre dopyt ustav geografie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62867"/>
            <a:ext cx="2386147" cy="5951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BlokTextu 1"/>
          <p:cNvSpPr txBox="1"/>
          <p:nvPr/>
        </p:nvSpPr>
        <p:spPr>
          <a:xfrm>
            <a:off x="748597" y="1711951"/>
            <a:ext cx="960413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6" indent="-285750">
              <a:buFont typeface="Arial" panose="020B0604020202020204" pitchFamily="34" charset="0"/>
              <a:buChar char="•"/>
            </a:pPr>
            <a:r>
              <a:rPr lang="sk-SK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Ctr</a:t>
            </a:r>
            <a:r>
              <a:rPr lang="sk-SK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+ </a:t>
            </a:r>
            <a:r>
              <a:rPr lang="sk-SK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shift</a:t>
            </a:r>
            <a:r>
              <a:rPr lang="sk-SK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+ a – vyhľadávanie v rámci IDE</a:t>
            </a:r>
          </a:p>
          <a:p>
            <a:pPr marL="285750" lvl="6" indent="-285750">
              <a:buFont typeface="Arial" panose="020B0604020202020204" pitchFamily="34" charset="0"/>
              <a:buChar char="•"/>
            </a:pPr>
            <a:r>
              <a:rPr lang="sk-SK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Ctr</a:t>
            </a:r>
            <a:r>
              <a:rPr lang="sk-SK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+ f – vyhľadávanie v rámci </a:t>
            </a:r>
            <a:r>
              <a:rPr lang="sk-SK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scriptu</a:t>
            </a:r>
            <a:endParaRPr lang="sk-SK" dirty="0">
              <a:solidFill>
                <a:srgbClr val="326D29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pPr marL="285750" lvl="6" indent="-285750">
              <a:buFont typeface="Arial" panose="020B0604020202020204" pitchFamily="34" charset="0"/>
              <a:buChar char="•"/>
            </a:pPr>
            <a:r>
              <a:rPr lang="sk-SK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F2 – navigovanie medzi chybami kódu / skriptu (ak máme veľa textu)</a:t>
            </a:r>
          </a:p>
          <a:p>
            <a:pPr marL="285750" lvl="6" indent="-285750">
              <a:buFont typeface="Arial" panose="020B0604020202020204" pitchFamily="34" charset="0"/>
              <a:buChar char="•"/>
            </a:pPr>
            <a:r>
              <a:rPr lang="sk-SK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Ctr</a:t>
            </a:r>
            <a:r>
              <a:rPr lang="sk-SK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+ w – selekcia premennej</a:t>
            </a:r>
          </a:p>
          <a:p>
            <a:pPr marL="285750" lvl="6" indent="-285750">
              <a:buFont typeface="Arial" panose="020B0604020202020204" pitchFamily="34" charset="0"/>
              <a:buChar char="•"/>
            </a:pPr>
            <a:r>
              <a:rPr lang="sk-SK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Alt + šípka hore alebo dole – pohyb medzi funkciami alebo zadefinovanými premennými</a:t>
            </a:r>
          </a:p>
          <a:p>
            <a:pPr marL="285750" lvl="6" indent="-285750">
              <a:buFont typeface="Arial" panose="020B0604020202020204" pitchFamily="34" charset="0"/>
              <a:buChar char="•"/>
            </a:pPr>
            <a:r>
              <a:rPr lang="sk-SK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Ctr</a:t>
            </a:r>
            <a:r>
              <a:rPr lang="sk-SK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+ d – duplikovanie selektovanej časti skriptu (funguje ale aj klasické </a:t>
            </a:r>
            <a:r>
              <a:rPr lang="sk-SK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ctr</a:t>
            </a:r>
            <a:r>
              <a:rPr lang="sk-SK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+ c a </a:t>
            </a:r>
            <a:r>
              <a:rPr lang="sk-SK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ctr</a:t>
            </a:r>
            <a:r>
              <a:rPr lang="sk-SK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+ v)</a:t>
            </a:r>
          </a:p>
          <a:p>
            <a:pPr marL="285750" lvl="6" indent="-285750">
              <a:buFont typeface="Arial" panose="020B0604020202020204" pitchFamily="34" charset="0"/>
              <a:buChar char="•"/>
            </a:pPr>
            <a:r>
              <a:rPr lang="sk-SK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Ctr</a:t>
            </a: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+ / - komentovanie/</a:t>
            </a:r>
            <a:r>
              <a:rPr lang="sk-SK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odkomentovanie</a:t>
            </a: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časti skriptu (#)</a:t>
            </a:r>
          </a:p>
          <a:p>
            <a:pPr marL="285750" lvl="6" indent="-285750">
              <a:buFont typeface="Arial" panose="020B0604020202020204" pitchFamily="34" charset="0"/>
              <a:buChar char="•"/>
            </a:pPr>
            <a:r>
              <a:rPr lang="sk-SK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Tab</a:t>
            </a: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alebo </a:t>
            </a:r>
            <a:r>
              <a:rPr lang="sk-SK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enter</a:t>
            </a: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– doplnenie návrhu</a:t>
            </a:r>
          </a:p>
          <a:p>
            <a:pPr marL="285750" lvl="6" indent="-285750">
              <a:buFont typeface="Arial" panose="020B0604020202020204" pitchFamily="34" charset="0"/>
              <a:buChar char="•"/>
            </a:pPr>
            <a:r>
              <a:rPr lang="sk-SK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Alt + </a:t>
            </a:r>
            <a:r>
              <a:rPr lang="sk-SK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shift</a:t>
            </a:r>
            <a:r>
              <a:rPr lang="sk-SK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+ c – posledné vykonané zmeny v skripte</a:t>
            </a:r>
          </a:p>
          <a:p>
            <a:pPr marL="285750" lvl="6" indent="-285750">
              <a:buFont typeface="Arial" panose="020B0604020202020204" pitchFamily="34" charset="0"/>
              <a:buChar char="•"/>
            </a:pPr>
            <a:r>
              <a:rPr lang="sk-SK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Shift</a:t>
            </a: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+ F6 – Premenovanie zadefinovanej premennej</a:t>
            </a:r>
          </a:p>
          <a:p>
            <a:pPr marL="285750" lvl="6" indent="-285750">
              <a:buFont typeface="Arial" panose="020B0604020202020204" pitchFamily="34" charset="0"/>
              <a:buChar char="•"/>
            </a:pPr>
            <a:r>
              <a:rPr lang="sk-SK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Shift</a:t>
            </a: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+ F10 – zbehnutie skriptu</a:t>
            </a:r>
          </a:p>
          <a:p>
            <a:pPr marL="0" lvl="6"/>
            <a:endParaRPr lang="sk-SK" dirty="0">
              <a:solidFill>
                <a:srgbClr val="326D29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pPr marL="0" lvl="6"/>
            <a:endParaRPr lang="sk-SK" dirty="0">
              <a:solidFill>
                <a:srgbClr val="326D29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pPr marL="285750" lvl="6" indent="-285750">
              <a:buFont typeface="Arial" panose="020B0604020202020204" pitchFamily="34" charset="0"/>
              <a:buChar char="•"/>
            </a:pPr>
            <a:endParaRPr lang="sk-SK" dirty="0">
              <a:solidFill>
                <a:srgbClr val="326D29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9" name="Zástupný objekt pre pätu 8"/>
          <p:cNvSpPr>
            <a:spLocks noGrp="1"/>
          </p:cNvSpPr>
          <p:nvPr>
            <p:ph type="ftr" sz="quarter" idx="11"/>
          </p:nvPr>
        </p:nvSpPr>
        <p:spPr>
          <a:xfrm>
            <a:off x="2585730" y="6381820"/>
            <a:ext cx="7020538" cy="365125"/>
          </a:xfrm>
        </p:spPr>
        <p:txBody>
          <a:bodyPr/>
          <a:lstStyle/>
          <a:p>
            <a:r>
              <a:rPr lang="sk-SK" dirty="0"/>
              <a:t>Prednáška č. 2 – Základné príkazy, premenné, priraďovanie hodnôt premenným, </a:t>
            </a:r>
            <a:br>
              <a:rPr lang="sk-SK" dirty="0"/>
            </a:br>
            <a:r>
              <a:rPr lang="sk-SK" dirty="0"/>
              <a:t>typy premenných, zmena typu premenných, funkcie</a:t>
            </a:r>
          </a:p>
        </p:txBody>
      </p:sp>
    </p:spTree>
    <p:extLst>
      <p:ext uri="{BB962C8B-B14F-4D97-AF65-F5344CB8AC3E}">
        <p14:creationId xmlns:p14="http://schemas.microsoft.com/office/powerpoint/2010/main" val="36291690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ĺžnik 4"/>
          <p:cNvSpPr/>
          <p:nvPr/>
        </p:nvSpPr>
        <p:spPr>
          <a:xfrm>
            <a:off x="1" y="1033274"/>
            <a:ext cx="12191999" cy="548391"/>
          </a:xfrm>
          <a:prstGeom prst="rect">
            <a:avLst/>
          </a:prstGeom>
          <a:solidFill>
            <a:srgbClr val="326D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6" name="BlokTextu 5"/>
          <p:cNvSpPr txBox="1"/>
          <p:nvPr/>
        </p:nvSpPr>
        <p:spPr>
          <a:xfrm>
            <a:off x="387178" y="208999"/>
            <a:ext cx="1190367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4400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Dátové typy</a:t>
            </a:r>
            <a:endParaRPr lang="sk-SK" sz="4400" dirty="0"/>
          </a:p>
        </p:txBody>
      </p:sp>
      <p:pic>
        <p:nvPicPr>
          <p:cNvPr id="7" name="Obrázok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53594" y="234690"/>
            <a:ext cx="3032460" cy="562231"/>
          </a:xfrm>
          <a:prstGeom prst="rect">
            <a:avLst/>
          </a:prstGeom>
        </p:spPr>
      </p:pic>
      <p:pic>
        <p:nvPicPr>
          <p:cNvPr id="10" name="Picture 2" descr="VÃ½sledok vyhÄ¾adÃ¡vania obrÃ¡zkov pre dopyt ustav geografie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62867"/>
            <a:ext cx="2386147" cy="5951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BlokTextu 1"/>
          <p:cNvSpPr txBox="1"/>
          <p:nvPr/>
        </p:nvSpPr>
        <p:spPr>
          <a:xfrm>
            <a:off x="748597" y="1711951"/>
            <a:ext cx="960413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6"/>
            <a:r>
              <a:rPr lang="sk-SK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String</a:t>
            </a: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(</a:t>
            </a:r>
            <a:r>
              <a:rPr lang="sk-SK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str</a:t>
            </a: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) </a:t>
            </a:r>
            <a:r>
              <a:rPr lang="sk-SK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– celé číslo</a:t>
            </a:r>
          </a:p>
          <a:p>
            <a:pPr marL="0" lvl="6"/>
            <a:r>
              <a:rPr lang="sk-SK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Float</a:t>
            </a: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(</a:t>
            </a:r>
            <a:r>
              <a:rPr lang="sk-SK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float</a:t>
            </a: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) </a:t>
            </a:r>
            <a:r>
              <a:rPr lang="sk-SK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– číslo s desatinným miestom</a:t>
            </a:r>
          </a:p>
          <a:p>
            <a:pPr marL="0" lvl="6"/>
            <a:r>
              <a:rPr lang="sk-SK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Integer</a:t>
            </a: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(</a:t>
            </a:r>
            <a:r>
              <a:rPr lang="sk-SK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int</a:t>
            </a: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) </a:t>
            </a:r>
            <a:r>
              <a:rPr lang="sk-SK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– znakový reťazec</a:t>
            </a:r>
          </a:p>
          <a:p>
            <a:pPr marL="0" lvl="6"/>
            <a:endParaRPr lang="sk-SK" dirty="0">
              <a:solidFill>
                <a:srgbClr val="326D29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pPr marL="0" lvl="6"/>
            <a:r>
              <a:rPr lang="sk-SK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Vypísanie dátového typu:</a:t>
            </a:r>
          </a:p>
          <a:p>
            <a:pPr marL="0" lvl="6"/>
            <a:endParaRPr lang="sk-SK" dirty="0">
              <a:solidFill>
                <a:srgbClr val="326D29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pPr marL="0" lvl="6"/>
            <a:r>
              <a:rPr lang="sk-SK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print</a:t>
            </a:r>
            <a:r>
              <a:rPr lang="sk-SK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(type(x))</a:t>
            </a:r>
          </a:p>
          <a:p>
            <a:pPr marL="0" lvl="6"/>
            <a:r>
              <a:rPr lang="sk-SK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type(x) – v prípade konzoly</a:t>
            </a:r>
          </a:p>
          <a:p>
            <a:pPr marL="0" lvl="6"/>
            <a:r>
              <a:rPr lang="sk-SK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Kde x – zadefinovaná premenná</a:t>
            </a:r>
          </a:p>
        </p:txBody>
      </p:sp>
      <p:sp>
        <p:nvSpPr>
          <p:cNvPr id="9" name="Zástupný objekt pre pätu 8"/>
          <p:cNvSpPr>
            <a:spLocks noGrp="1"/>
          </p:cNvSpPr>
          <p:nvPr>
            <p:ph type="ftr" sz="quarter" idx="11"/>
          </p:nvPr>
        </p:nvSpPr>
        <p:spPr>
          <a:xfrm>
            <a:off x="2585730" y="6381820"/>
            <a:ext cx="7020538" cy="365125"/>
          </a:xfrm>
        </p:spPr>
        <p:txBody>
          <a:bodyPr/>
          <a:lstStyle/>
          <a:p>
            <a:r>
              <a:rPr lang="sk-SK" dirty="0"/>
              <a:t>Prednáška č. 2 – Základné príkazy, premenné, priraďovanie hodnôt premenným, </a:t>
            </a:r>
            <a:br>
              <a:rPr lang="sk-SK" dirty="0"/>
            </a:br>
            <a:r>
              <a:rPr lang="sk-SK" dirty="0"/>
              <a:t>typy premenných, zmena typu premenných, funkcie</a:t>
            </a:r>
          </a:p>
        </p:txBody>
      </p:sp>
      <p:graphicFrame>
        <p:nvGraphicFramePr>
          <p:cNvPr id="4" name="Tabuľka 3">
            <a:extLst>
              <a:ext uri="{FF2B5EF4-FFF2-40B4-BE49-F238E27FC236}">
                <a16:creationId xmlns:a16="http://schemas.microsoft.com/office/drawing/2014/main" id="{4C0C3489-3796-6774-23F7-A4AB0C5F557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2837008"/>
              </p:ext>
            </p:extLst>
          </p:nvPr>
        </p:nvGraphicFramePr>
        <p:xfrm>
          <a:off x="5334000" y="3435350"/>
          <a:ext cx="3916680" cy="1922526"/>
        </p:xfrm>
        <a:graphic>
          <a:graphicData uri="http://schemas.openxmlformats.org/drawingml/2006/table">
            <a:tbl>
              <a:tblPr>
                <a:tableStyleId>{16D9F66E-5EB9-4882-86FB-DCBF35E3C3E4}</a:tableStyleId>
              </a:tblPr>
              <a:tblGrid>
                <a:gridCol w="1305560">
                  <a:extLst>
                    <a:ext uri="{9D8B030D-6E8A-4147-A177-3AD203B41FA5}">
                      <a16:colId xmlns:a16="http://schemas.microsoft.com/office/drawing/2014/main" val="2488560043"/>
                    </a:ext>
                  </a:extLst>
                </a:gridCol>
                <a:gridCol w="1305560">
                  <a:extLst>
                    <a:ext uri="{9D8B030D-6E8A-4147-A177-3AD203B41FA5}">
                      <a16:colId xmlns:a16="http://schemas.microsoft.com/office/drawing/2014/main" val="1140596797"/>
                    </a:ext>
                  </a:extLst>
                </a:gridCol>
                <a:gridCol w="1305560">
                  <a:extLst>
                    <a:ext uri="{9D8B030D-6E8A-4147-A177-3AD203B41FA5}">
                      <a16:colId xmlns:a16="http://schemas.microsoft.com/office/drawing/2014/main" val="1983351168"/>
                    </a:ext>
                  </a:extLst>
                </a:gridCol>
              </a:tblGrid>
              <a:tr h="6985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1200" b="1" dirty="0">
                          <a:effectLst/>
                        </a:rPr>
                        <a:t>funkcia </a:t>
                      </a:r>
                      <a:endParaRPr lang="sk-SK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1200" b="1" dirty="0">
                          <a:effectLst/>
                        </a:rPr>
                        <a:t>popis </a:t>
                      </a:r>
                      <a:endParaRPr lang="sk-SK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1200" b="1" dirty="0">
                          <a:effectLst/>
                        </a:rPr>
                        <a:t>príklad </a:t>
                      </a:r>
                      <a:endParaRPr lang="sk-SK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81321541"/>
                  </a:ext>
                </a:extLst>
              </a:tr>
              <a:tr h="6985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1200" dirty="0" err="1">
                          <a:effectLst/>
                        </a:rPr>
                        <a:t>int</a:t>
                      </a:r>
                      <a:r>
                        <a:rPr lang="sk-SK" sz="1200" dirty="0">
                          <a:effectLst/>
                        </a:rPr>
                        <a:t>() </a:t>
                      </a:r>
                      <a:endParaRPr lang="sk-SK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1200" dirty="0">
                          <a:effectLst/>
                        </a:rPr>
                        <a:t>prevod na premennú typu </a:t>
                      </a:r>
                      <a:r>
                        <a:rPr lang="sk-SK" sz="1200" dirty="0" err="1">
                          <a:effectLst/>
                        </a:rPr>
                        <a:t>integer</a:t>
                      </a:r>
                      <a:r>
                        <a:rPr lang="sk-SK" sz="1200" dirty="0">
                          <a:effectLst/>
                        </a:rPr>
                        <a:t> </a:t>
                      </a:r>
                      <a:endParaRPr lang="sk-SK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1200" dirty="0" err="1">
                          <a:effectLst/>
                        </a:rPr>
                        <a:t>int</a:t>
                      </a:r>
                      <a:r>
                        <a:rPr lang="sk-SK" sz="1200" dirty="0">
                          <a:effectLst/>
                        </a:rPr>
                        <a:t>(12.7) = 12 </a:t>
                      </a:r>
                      <a:endParaRPr lang="sk-SK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3731498"/>
                  </a:ext>
                </a:extLst>
              </a:tr>
              <a:tr h="6985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1200" dirty="0" err="1">
                          <a:effectLst/>
                        </a:rPr>
                        <a:t>float</a:t>
                      </a:r>
                      <a:r>
                        <a:rPr lang="sk-SK" sz="1200" dirty="0">
                          <a:effectLst/>
                        </a:rPr>
                        <a:t>() </a:t>
                      </a:r>
                      <a:endParaRPr lang="sk-SK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1200" dirty="0">
                          <a:effectLst/>
                        </a:rPr>
                        <a:t>prevod na premennú typu </a:t>
                      </a:r>
                      <a:r>
                        <a:rPr lang="sk-SK" sz="1200" dirty="0" err="1">
                          <a:effectLst/>
                        </a:rPr>
                        <a:t>float</a:t>
                      </a:r>
                      <a:r>
                        <a:rPr lang="sk-SK" sz="1200" dirty="0">
                          <a:effectLst/>
                        </a:rPr>
                        <a:t> </a:t>
                      </a:r>
                      <a:endParaRPr lang="sk-SK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1200">
                          <a:effectLst/>
                        </a:rPr>
                        <a:t>float(12) = 12.0 </a:t>
                      </a:r>
                      <a:endParaRPr lang="sk-SK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48722313"/>
                  </a:ext>
                </a:extLst>
              </a:tr>
              <a:tr h="6985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1200" dirty="0" err="1">
                          <a:effectLst/>
                        </a:rPr>
                        <a:t>str</a:t>
                      </a:r>
                      <a:r>
                        <a:rPr lang="sk-SK" sz="1200" dirty="0">
                          <a:effectLst/>
                        </a:rPr>
                        <a:t>() </a:t>
                      </a:r>
                      <a:endParaRPr lang="sk-SK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1200" dirty="0">
                          <a:effectLst/>
                        </a:rPr>
                        <a:t>prevod na premennú typu </a:t>
                      </a:r>
                      <a:r>
                        <a:rPr lang="sk-SK" sz="1200" dirty="0" err="1">
                          <a:effectLst/>
                        </a:rPr>
                        <a:t>string</a:t>
                      </a:r>
                      <a:r>
                        <a:rPr lang="sk-SK" sz="1200" dirty="0">
                          <a:effectLst/>
                        </a:rPr>
                        <a:t> </a:t>
                      </a:r>
                      <a:endParaRPr lang="sk-SK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1200" dirty="0" err="1">
                          <a:effectLst/>
                        </a:rPr>
                        <a:t>str</a:t>
                      </a:r>
                      <a:r>
                        <a:rPr lang="sk-SK" sz="1200" dirty="0">
                          <a:effectLst/>
                        </a:rPr>
                        <a:t>(12) = 12 </a:t>
                      </a:r>
                      <a:endParaRPr lang="sk-SK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861258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221617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ĺžnik 4"/>
          <p:cNvSpPr/>
          <p:nvPr/>
        </p:nvSpPr>
        <p:spPr>
          <a:xfrm>
            <a:off x="1" y="1033274"/>
            <a:ext cx="12191999" cy="548391"/>
          </a:xfrm>
          <a:prstGeom prst="rect">
            <a:avLst/>
          </a:prstGeom>
          <a:solidFill>
            <a:srgbClr val="326D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6" name="BlokTextu 5"/>
          <p:cNvSpPr txBox="1"/>
          <p:nvPr/>
        </p:nvSpPr>
        <p:spPr>
          <a:xfrm>
            <a:off x="387178" y="208999"/>
            <a:ext cx="1190367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4400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Operácie</a:t>
            </a:r>
            <a:endParaRPr lang="sk-SK" sz="4400" dirty="0"/>
          </a:p>
        </p:txBody>
      </p:sp>
      <p:pic>
        <p:nvPicPr>
          <p:cNvPr id="7" name="Obrázok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53594" y="234690"/>
            <a:ext cx="3032460" cy="562231"/>
          </a:xfrm>
          <a:prstGeom prst="rect">
            <a:avLst/>
          </a:prstGeom>
        </p:spPr>
      </p:pic>
      <p:pic>
        <p:nvPicPr>
          <p:cNvPr id="10" name="Picture 2" descr="VÃ½sledok vyhÄ¾adÃ¡vania obrÃ¡zkov pre dopyt ustav geografie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62867"/>
            <a:ext cx="2386147" cy="5951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Zástupný objekt pre pätu 8"/>
          <p:cNvSpPr>
            <a:spLocks noGrp="1"/>
          </p:cNvSpPr>
          <p:nvPr>
            <p:ph type="ftr" sz="quarter" idx="11"/>
          </p:nvPr>
        </p:nvSpPr>
        <p:spPr>
          <a:xfrm>
            <a:off x="2585730" y="6381820"/>
            <a:ext cx="7020538" cy="365125"/>
          </a:xfrm>
        </p:spPr>
        <p:txBody>
          <a:bodyPr/>
          <a:lstStyle/>
          <a:p>
            <a:r>
              <a:rPr lang="sk-SK" dirty="0"/>
              <a:t>Prednáška č. 2 – Základné príkazy, premenné, priraďovanie hodnôt premenným, </a:t>
            </a:r>
            <a:br>
              <a:rPr lang="sk-SK" dirty="0"/>
            </a:br>
            <a:r>
              <a:rPr lang="sk-SK" dirty="0"/>
              <a:t>typy premenných, zmena typu premenných, funkcie</a:t>
            </a:r>
          </a:p>
        </p:txBody>
      </p:sp>
      <p:graphicFrame>
        <p:nvGraphicFramePr>
          <p:cNvPr id="3" name="Tabuľka 2">
            <a:extLst>
              <a:ext uri="{FF2B5EF4-FFF2-40B4-BE49-F238E27FC236}">
                <a16:creationId xmlns:a16="http://schemas.microsoft.com/office/drawing/2014/main" id="{E363088C-F569-997E-3D9B-116A6175BFE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0026381"/>
              </p:ext>
            </p:extLst>
          </p:nvPr>
        </p:nvGraphicFramePr>
        <p:xfrm>
          <a:off x="504825" y="2178050"/>
          <a:ext cx="5546460" cy="3166913"/>
        </p:xfrm>
        <a:graphic>
          <a:graphicData uri="http://schemas.openxmlformats.org/drawingml/2006/table">
            <a:tbl>
              <a:tblPr firstRow="1" firstCol="1" bandRow="1">
                <a:tableStyleId>{16D9F66E-5EB9-4882-86FB-DCBF35E3C3E4}</a:tableStyleId>
              </a:tblPr>
              <a:tblGrid>
                <a:gridCol w="1848820">
                  <a:extLst>
                    <a:ext uri="{9D8B030D-6E8A-4147-A177-3AD203B41FA5}">
                      <a16:colId xmlns:a16="http://schemas.microsoft.com/office/drawing/2014/main" val="2022895423"/>
                    </a:ext>
                  </a:extLst>
                </a:gridCol>
                <a:gridCol w="1848820">
                  <a:extLst>
                    <a:ext uri="{9D8B030D-6E8A-4147-A177-3AD203B41FA5}">
                      <a16:colId xmlns:a16="http://schemas.microsoft.com/office/drawing/2014/main" val="2963533981"/>
                    </a:ext>
                  </a:extLst>
                </a:gridCol>
                <a:gridCol w="1848820">
                  <a:extLst>
                    <a:ext uri="{9D8B030D-6E8A-4147-A177-3AD203B41FA5}">
                      <a16:colId xmlns:a16="http://schemas.microsoft.com/office/drawing/2014/main" val="438584129"/>
                    </a:ext>
                  </a:extLst>
                </a:gridCol>
              </a:tblGrid>
              <a:tr h="370038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+</a:t>
                      </a:r>
                    </a:p>
                  </a:txBody>
                  <a:tcPr marL="76200" marR="76200" marT="76200" marB="762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100" b="0">
                          <a:effectLst/>
                        </a:rPr>
                        <a:t>sčitovanie</a:t>
                      </a:r>
                      <a:endParaRPr lang="sk-SK" sz="11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7620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105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 + 0.2 má hodnotu 1.2</a:t>
                      </a:r>
                    </a:p>
                  </a:txBody>
                  <a:tcPr marL="76200" marR="76200" marT="76200" marB="76200" anchor="ctr"/>
                </a:tc>
                <a:extLst>
                  <a:ext uri="{0D108BD9-81ED-4DB2-BD59-A6C34878D82A}">
                    <a16:rowId xmlns:a16="http://schemas.microsoft.com/office/drawing/2014/main" val="805000326"/>
                  </a:ext>
                </a:extLst>
              </a:tr>
              <a:tr h="370038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76200" marR="76200" marT="76200" marB="762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100" dirty="0">
                          <a:effectLst/>
                        </a:rPr>
                        <a:t>odčitovanie</a:t>
                      </a:r>
                      <a:endParaRPr lang="sk-SK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7620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105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6 - 2.86 má hodnotu 3.14</a:t>
                      </a:r>
                    </a:p>
                  </a:txBody>
                  <a:tcPr marL="76200" marR="76200" marT="76200" marB="76200" anchor="ctr"/>
                </a:tc>
                <a:extLst>
                  <a:ext uri="{0D108BD9-81ED-4DB2-BD59-A6C34878D82A}">
                    <a16:rowId xmlns:a16="http://schemas.microsoft.com/office/drawing/2014/main" val="1427059868"/>
                  </a:ext>
                </a:extLst>
              </a:tr>
              <a:tr h="370038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*</a:t>
                      </a:r>
                    </a:p>
                  </a:txBody>
                  <a:tcPr marL="76200" marR="76200" marT="76200" marB="762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100" dirty="0">
                          <a:effectLst/>
                        </a:rPr>
                        <a:t>násobenie</a:t>
                      </a:r>
                      <a:endParaRPr lang="sk-SK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7620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105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1.5 * 2.5 má hodnotu 3.75</a:t>
                      </a:r>
                    </a:p>
                  </a:txBody>
                  <a:tcPr marL="76200" marR="76200" marT="76200" marB="76200" anchor="ctr"/>
                </a:tc>
                <a:extLst>
                  <a:ext uri="{0D108BD9-81ED-4DB2-BD59-A6C34878D82A}">
                    <a16:rowId xmlns:a16="http://schemas.microsoft.com/office/drawing/2014/main" val="3375836292"/>
                  </a:ext>
                </a:extLst>
              </a:tr>
              <a:tr h="507969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/</a:t>
                      </a:r>
                    </a:p>
                  </a:txBody>
                  <a:tcPr marL="76200" marR="76200" marT="76200" marB="762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100">
                          <a:effectLst/>
                        </a:rPr>
                        <a:t>delenie</a:t>
                      </a:r>
                      <a:endParaRPr lang="sk-S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7620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105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23 / 3 má hodnotu 7.666666666666667</a:t>
                      </a:r>
                    </a:p>
                  </a:txBody>
                  <a:tcPr marL="76200" marR="76200" marT="76200" marB="76200" anchor="ctr"/>
                </a:tc>
                <a:extLst>
                  <a:ext uri="{0D108BD9-81ED-4DB2-BD59-A6C34878D82A}">
                    <a16:rowId xmlns:a16="http://schemas.microsoft.com/office/drawing/2014/main" val="2981100195"/>
                  </a:ext>
                </a:extLst>
              </a:tr>
              <a:tr h="494544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//</a:t>
                      </a:r>
                    </a:p>
                  </a:txBody>
                  <a:tcPr marL="76200" marR="76200" marT="76200" marB="762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100" dirty="0">
                          <a:effectLst/>
                        </a:rPr>
                        <a:t>delenie zaokrúhlené nadol</a:t>
                      </a:r>
                      <a:endParaRPr lang="sk-SK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7620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105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23.0 // 3 má hodnotu 7.0</a:t>
                      </a:r>
                    </a:p>
                  </a:txBody>
                  <a:tcPr marL="76200" marR="76200" marT="76200" marB="76200" anchor="ctr"/>
                </a:tc>
                <a:extLst>
                  <a:ext uri="{0D108BD9-81ED-4DB2-BD59-A6C34878D82A}">
                    <a16:rowId xmlns:a16="http://schemas.microsoft.com/office/drawing/2014/main" val="3792842453"/>
                  </a:ext>
                </a:extLst>
              </a:tr>
              <a:tr h="370038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</a:p>
                  </a:txBody>
                  <a:tcPr marL="76200" marR="76200" marT="76200" marB="762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100" dirty="0">
                          <a:effectLst/>
                        </a:rPr>
                        <a:t>zvyšok po delení</a:t>
                      </a:r>
                      <a:endParaRPr lang="sk-SK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7620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105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23.0 % 3 má hodnotu 2.0</a:t>
                      </a:r>
                    </a:p>
                  </a:txBody>
                  <a:tcPr marL="76200" marR="76200" marT="76200" marB="76200" anchor="ctr"/>
                </a:tc>
                <a:extLst>
                  <a:ext uri="{0D108BD9-81ED-4DB2-BD59-A6C34878D82A}">
                    <a16:rowId xmlns:a16="http://schemas.microsoft.com/office/drawing/2014/main" val="2992982392"/>
                  </a:ext>
                </a:extLst>
              </a:tr>
              <a:tr h="370038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**</a:t>
                      </a:r>
                    </a:p>
                  </a:txBody>
                  <a:tcPr marL="76200" marR="76200" marT="76200" marB="762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100">
                          <a:effectLst/>
                        </a:rPr>
                        <a:t>umocňovanie</a:t>
                      </a:r>
                      <a:endParaRPr lang="sk-S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7620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105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 ** 3. má hodnotu 27.0</a:t>
                      </a:r>
                    </a:p>
                  </a:txBody>
                  <a:tcPr marL="76200" marR="76200" marT="76200" marB="76200" anchor="ctr"/>
                </a:tc>
                <a:extLst>
                  <a:ext uri="{0D108BD9-81ED-4DB2-BD59-A6C34878D82A}">
                    <a16:rowId xmlns:a16="http://schemas.microsoft.com/office/drawing/2014/main" val="40022547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670066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ĺžnik 4"/>
          <p:cNvSpPr/>
          <p:nvPr/>
        </p:nvSpPr>
        <p:spPr>
          <a:xfrm>
            <a:off x="1" y="1033274"/>
            <a:ext cx="12191999" cy="548391"/>
          </a:xfrm>
          <a:prstGeom prst="rect">
            <a:avLst/>
          </a:prstGeom>
          <a:solidFill>
            <a:srgbClr val="326D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6" name="BlokTextu 5"/>
          <p:cNvSpPr txBox="1"/>
          <p:nvPr/>
        </p:nvSpPr>
        <p:spPr>
          <a:xfrm>
            <a:off x="387178" y="208999"/>
            <a:ext cx="1190367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4400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Operandy</a:t>
            </a:r>
            <a:r>
              <a:rPr lang="sk-SK" sz="4400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(logické operátory)</a:t>
            </a:r>
            <a:endParaRPr lang="sk-SK" sz="4400" dirty="0"/>
          </a:p>
        </p:txBody>
      </p:sp>
      <p:pic>
        <p:nvPicPr>
          <p:cNvPr id="7" name="Obrázok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53594" y="234690"/>
            <a:ext cx="3032460" cy="562231"/>
          </a:xfrm>
          <a:prstGeom prst="rect">
            <a:avLst/>
          </a:prstGeom>
        </p:spPr>
      </p:pic>
      <p:pic>
        <p:nvPicPr>
          <p:cNvPr id="10" name="Picture 2" descr="VÃ½sledok vyhÄ¾adÃ¡vania obrÃ¡zkov pre dopyt ustav geografie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62867"/>
            <a:ext cx="2386147" cy="5951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Zástupný objekt pre pätu 8"/>
          <p:cNvSpPr>
            <a:spLocks noGrp="1"/>
          </p:cNvSpPr>
          <p:nvPr>
            <p:ph type="ftr" sz="quarter" idx="11"/>
          </p:nvPr>
        </p:nvSpPr>
        <p:spPr>
          <a:xfrm>
            <a:off x="2585730" y="6381820"/>
            <a:ext cx="7020538" cy="365125"/>
          </a:xfrm>
        </p:spPr>
        <p:txBody>
          <a:bodyPr/>
          <a:lstStyle/>
          <a:p>
            <a:r>
              <a:rPr lang="sk-SK" dirty="0"/>
              <a:t>Prednáška č. 2 – Základné príkazy, premenné, priraďovanie hodnôt premenným, </a:t>
            </a:r>
            <a:br>
              <a:rPr lang="sk-SK" dirty="0"/>
            </a:br>
            <a:r>
              <a:rPr lang="sk-SK" dirty="0"/>
              <a:t>typy premenných, zmena typu premenných, funkcie</a:t>
            </a:r>
          </a:p>
        </p:txBody>
      </p:sp>
      <p:graphicFrame>
        <p:nvGraphicFramePr>
          <p:cNvPr id="2" name="Tabuľka 1">
            <a:extLst>
              <a:ext uri="{FF2B5EF4-FFF2-40B4-BE49-F238E27FC236}">
                <a16:creationId xmlns:a16="http://schemas.microsoft.com/office/drawing/2014/main" id="{5385C394-46DD-FF05-A220-866168AB93D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574504"/>
              </p:ext>
            </p:extLst>
          </p:nvPr>
        </p:nvGraphicFramePr>
        <p:xfrm>
          <a:off x="857250" y="2435225"/>
          <a:ext cx="4746720" cy="2538686"/>
        </p:xfrm>
        <a:graphic>
          <a:graphicData uri="http://schemas.openxmlformats.org/drawingml/2006/table">
            <a:tbl>
              <a:tblPr>
                <a:tableStyleId>{16D9F66E-5EB9-4882-86FB-DCBF35E3C3E4}</a:tableStyleId>
              </a:tblPr>
              <a:tblGrid>
                <a:gridCol w="1582240">
                  <a:extLst>
                    <a:ext uri="{9D8B030D-6E8A-4147-A177-3AD203B41FA5}">
                      <a16:colId xmlns:a16="http://schemas.microsoft.com/office/drawing/2014/main" val="2047193157"/>
                    </a:ext>
                  </a:extLst>
                </a:gridCol>
                <a:gridCol w="1582240">
                  <a:extLst>
                    <a:ext uri="{9D8B030D-6E8A-4147-A177-3AD203B41FA5}">
                      <a16:colId xmlns:a16="http://schemas.microsoft.com/office/drawing/2014/main" val="3367735538"/>
                    </a:ext>
                  </a:extLst>
                </a:gridCol>
                <a:gridCol w="1582240">
                  <a:extLst>
                    <a:ext uri="{9D8B030D-6E8A-4147-A177-3AD203B41FA5}">
                      <a16:colId xmlns:a16="http://schemas.microsoft.com/office/drawing/2014/main" val="935424075"/>
                    </a:ext>
                  </a:extLst>
                </a:gridCol>
              </a:tblGrid>
              <a:tr h="19320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100" b="1" dirty="0" err="1">
                          <a:effectLst/>
                        </a:rPr>
                        <a:t>operand</a:t>
                      </a:r>
                      <a:r>
                        <a:rPr lang="sk-SK" sz="1100" b="1" dirty="0">
                          <a:effectLst/>
                        </a:rPr>
                        <a:t> </a:t>
                      </a:r>
                      <a:endParaRPr lang="sk-SK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100" b="1">
                          <a:effectLst/>
                        </a:rPr>
                        <a:t>popis </a:t>
                      </a:r>
                      <a:endParaRPr lang="sk-SK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100" b="1" dirty="0">
                          <a:effectLst/>
                        </a:rPr>
                        <a:t>príklad </a:t>
                      </a:r>
                      <a:endParaRPr lang="sk-SK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26018804"/>
                  </a:ext>
                </a:extLst>
              </a:tr>
              <a:tr h="28093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600" b="1" dirty="0">
                          <a:effectLst/>
                        </a:rPr>
                        <a:t>== </a:t>
                      </a:r>
                      <a:endParaRPr lang="sk-SK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100" dirty="0">
                          <a:effectLst/>
                        </a:rPr>
                        <a:t>rovná sa </a:t>
                      </a:r>
                      <a:endParaRPr lang="sk-SK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100">
                          <a:effectLst/>
                        </a:rPr>
                        <a:t>2 == 2 True </a:t>
                      </a:r>
                      <a:endParaRPr lang="sk-S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39463485"/>
                  </a:ext>
                </a:extLst>
              </a:tr>
              <a:tr h="28093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600" b="1" dirty="0">
                          <a:effectLst/>
                        </a:rPr>
                        <a:t>!= </a:t>
                      </a:r>
                      <a:endParaRPr lang="sk-SK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100" dirty="0">
                          <a:effectLst/>
                        </a:rPr>
                        <a:t>nerovná sa </a:t>
                      </a:r>
                      <a:endParaRPr lang="sk-SK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100" dirty="0">
                          <a:effectLst/>
                        </a:rPr>
                        <a:t>3!= 2 </a:t>
                      </a:r>
                      <a:r>
                        <a:rPr lang="sk-SK" sz="1100" dirty="0" err="1">
                          <a:effectLst/>
                        </a:rPr>
                        <a:t>True</a:t>
                      </a:r>
                      <a:r>
                        <a:rPr lang="sk-SK" sz="1100" dirty="0">
                          <a:effectLst/>
                        </a:rPr>
                        <a:t> </a:t>
                      </a:r>
                      <a:endParaRPr lang="sk-SK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8266733"/>
                  </a:ext>
                </a:extLst>
              </a:tr>
              <a:tr h="39536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600" b="1">
                          <a:effectLst/>
                        </a:rPr>
                        <a:t>&lt; </a:t>
                      </a:r>
                      <a:endParaRPr lang="sk-SK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100" dirty="0">
                          <a:effectLst/>
                        </a:rPr>
                        <a:t>ľavá časť je menšia ako pravá </a:t>
                      </a:r>
                      <a:endParaRPr lang="sk-SK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100" dirty="0">
                          <a:effectLst/>
                        </a:rPr>
                        <a:t>2 &gt; 4 </a:t>
                      </a:r>
                      <a:r>
                        <a:rPr lang="sk-SK" sz="1100" dirty="0" err="1">
                          <a:effectLst/>
                        </a:rPr>
                        <a:t>False</a:t>
                      </a:r>
                      <a:r>
                        <a:rPr lang="sk-SK" sz="1100" dirty="0">
                          <a:effectLst/>
                        </a:rPr>
                        <a:t> </a:t>
                      </a:r>
                      <a:endParaRPr lang="sk-SK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5188145"/>
                  </a:ext>
                </a:extLst>
              </a:tr>
              <a:tr h="39536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600" b="1">
                          <a:effectLst/>
                        </a:rPr>
                        <a:t>&gt; </a:t>
                      </a:r>
                      <a:endParaRPr lang="sk-SK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100">
                          <a:effectLst/>
                        </a:rPr>
                        <a:t>pravá časť je menšia ako ľavá </a:t>
                      </a:r>
                      <a:endParaRPr lang="sk-S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100" dirty="0">
                          <a:effectLst/>
                        </a:rPr>
                        <a:t>1 &lt; 2 </a:t>
                      </a:r>
                      <a:r>
                        <a:rPr lang="sk-SK" sz="1100" dirty="0" err="1">
                          <a:effectLst/>
                        </a:rPr>
                        <a:t>True</a:t>
                      </a:r>
                      <a:r>
                        <a:rPr lang="sk-SK" sz="1100" dirty="0">
                          <a:effectLst/>
                        </a:rPr>
                        <a:t> </a:t>
                      </a:r>
                      <a:endParaRPr lang="sk-SK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74816127"/>
                  </a:ext>
                </a:extLst>
              </a:tr>
              <a:tr h="59751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600" b="1" dirty="0">
                          <a:effectLst/>
                        </a:rPr>
                        <a:t>&lt;= </a:t>
                      </a:r>
                      <a:endParaRPr lang="sk-SK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100">
                          <a:effectLst/>
                        </a:rPr>
                        <a:t>ľavá časť je menšia alebo rovná ako pravá </a:t>
                      </a:r>
                      <a:endParaRPr lang="sk-S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100" dirty="0">
                          <a:effectLst/>
                        </a:rPr>
                        <a:t>1 &gt;= 1 </a:t>
                      </a:r>
                      <a:r>
                        <a:rPr lang="sk-SK" sz="1100" dirty="0" err="1">
                          <a:effectLst/>
                        </a:rPr>
                        <a:t>True</a:t>
                      </a:r>
                      <a:r>
                        <a:rPr lang="sk-SK" sz="1100" dirty="0">
                          <a:effectLst/>
                        </a:rPr>
                        <a:t> </a:t>
                      </a:r>
                      <a:endParaRPr lang="sk-SK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63182946"/>
                  </a:ext>
                </a:extLst>
              </a:tr>
              <a:tr h="39536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600" b="1" dirty="0">
                          <a:effectLst/>
                        </a:rPr>
                        <a:t>&gt;= </a:t>
                      </a:r>
                      <a:endParaRPr lang="sk-SK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100">
                          <a:effectLst/>
                        </a:rPr>
                        <a:t>pravá časť je menšia alebo rovná ako ľavá </a:t>
                      </a:r>
                      <a:endParaRPr lang="sk-S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100" dirty="0">
                          <a:effectLst/>
                        </a:rPr>
                        <a:t>5 &lt;= 1 </a:t>
                      </a:r>
                      <a:r>
                        <a:rPr lang="sk-SK" sz="1100" dirty="0" err="1">
                          <a:effectLst/>
                        </a:rPr>
                        <a:t>False</a:t>
                      </a:r>
                      <a:r>
                        <a:rPr lang="sk-SK" sz="1100" dirty="0">
                          <a:effectLst/>
                        </a:rPr>
                        <a:t> </a:t>
                      </a:r>
                      <a:endParaRPr lang="sk-SK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279693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664291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ĺžnik 4"/>
          <p:cNvSpPr/>
          <p:nvPr/>
        </p:nvSpPr>
        <p:spPr>
          <a:xfrm>
            <a:off x="1" y="1033274"/>
            <a:ext cx="12191999" cy="548391"/>
          </a:xfrm>
          <a:prstGeom prst="rect">
            <a:avLst/>
          </a:prstGeom>
          <a:solidFill>
            <a:srgbClr val="326D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6" name="BlokTextu 5"/>
          <p:cNvSpPr txBox="1"/>
          <p:nvPr/>
        </p:nvSpPr>
        <p:spPr>
          <a:xfrm>
            <a:off x="387178" y="208999"/>
            <a:ext cx="1190367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4400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Základné operácie, funkcie</a:t>
            </a:r>
            <a:endParaRPr lang="sk-SK" sz="4400" dirty="0"/>
          </a:p>
        </p:txBody>
      </p:sp>
      <p:pic>
        <p:nvPicPr>
          <p:cNvPr id="7" name="Obrázok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53594" y="234690"/>
            <a:ext cx="3032460" cy="562231"/>
          </a:xfrm>
          <a:prstGeom prst="rect">
            <a:avLst/>
          </a:prstGeom>
        </p:spPr>
      </p:pic>
      <p:pic>
        <p:nvPicPr>
          <p:cNvPr id="10" name="Picture 2" descr="VÃ½sledok vyhÄ¾adÃ¡vania obrÃ¡zkov pre dopyt ustav geografie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62867"/>
            <a:ext cx="2386147" cy="5951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BlokTextu 1"/>
          <p:cNvSpPr txBox="1"/>
          <p:nvPr/>
        </p:nvSpPr>
        <p:spPr>
          <a:xfrm>
            <a:off x="748597" y="1711951"/>
            <a:ext cx="9604138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6"/>
            <a:r>
              <a:rPr lang="pl-PL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print</a:t>
            </a:r>
            <a:r>
              <a:rPr lang="pl-PL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– vypísanie / zobrazenie daného prvku</a:t>
            </a:r>
          </a:p>
          <a:p>
            <a:pPr marL="0" lvl="6"/>
            <a:r>
              <a:rPr lang="pl-PL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input</a:t>
            </a:r>
            <a:r>
              <a:rPr lang="pl-PL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– zadefinovanie vstupu, pred ním môže byť uvedený dátový typ, napr. </a:t>
            </a:r>
            <a:r>
              <a:rPr lang="pl-PL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str(input())</a:t>
            </a:r>
          </a:p>
          <a:p>
            <a:pPr marL="0" lvl="6"/>
            <a:endParaRPr lang="pl-PL" dirty="0">
              <a:solidFill>
                <a:srgbClr val="326D29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pPr marL="0" lvl="6"/>
            <a:r>
              <a:rPr lang="pl-PL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Funkcie - v programovacom jazyku sú časti kódu, ktoré možno opakovane spúšťať prostredníctvom ich zavolania </a:t>
            </a:r>
          </a:p>
          <a:p>
            <a:pPr marL="0" lvl="6"/>
            <a:r>
              <a:rPr lang="pl-PL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Základná štruktúra:</a:t>
            </a:r>
          </a:p>
          <a:p>
            <a:pPr marL="0" lvl="6"/>
            <a:endParaRPr lang="pl-PL" dirty="0">
              <a:solidFill>
                <a:srgbClr val="326D29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pPr marL="0" lvl="6"/>
            <a:r>
              <a:rPr lang="pl-PL" b="1" dirty="0">
                <a:solidFill>
                  <a:srgbClr val="7030A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def</a:t>
            </a:r>
            <a:r>
              <a:rPr lang="pl-PL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nazov_funkcie (</a:t>
            </a:r>
            <a:r>
              <a:rPr lang="pl-PL" b="1" dirty="0">
                <a:solidFill>
                  <a:srgbClr val="00B0F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argument</a:t>
            </a:r>
            <a:r>
              <a:rPr lang="pl-PL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): </a:t>
            </a:r>
          </a:p>
          <a:p>
            <a:pPr marL="0" lvl="6"/>
            <a:r>
              <a:rPr lang="pl-PL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	</a:t>
            </a:r>
            <a:r>
              <a:rPr lang="pl-PL" b="1" dirty="0">
                <a:solidFill>
                  <a:srgbClr val="FF000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telo_funkcie </a:t>
            </a:r>
          </a:p>
          <a:p>
            <a:pPr marL="0" lvl="6"/>
            <a:r>
              <a:rPr lang="pl-PL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	</a:t>
            </a:r>
            <a:r>
              <a:rPr lang="pl-PL" b="1" dirty="0">
                <a:solidFill>
                  <a:srgbClr val="7030A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return</a:t>
            </a:r>
            <a:r>
              <a:rPr lang="pl-PL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vystupna_premenna</a:t>
            </a:r>
          </a:p>
          <a:p>
            <a:pPr marL="0" lvl="6"/>
            <a:endParaRPr lang="pl-PL" b="1" dirty="0">
              <a:solidFill>
                <a:srgbClr val="326D29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pPr marL="0" lvl="6"/>
            <a:r>
              <a:rPr lang="pl-PL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Príp: </a:t>
            </a:r>
          </a:p>
          <a:p>
            <a:pPr marL="0" lvl="6"/>
            <a:endParaRPr lang="pl-PL" b="1" dirty="0">
              <a:solidFill>
                <a:srgbClr val="326D29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pPr marL="0" lvl="6"/>
            <a:r>
              <a:rPr lang="pl-PL" b="1" dirty="0">
                <a:solidFill>
                  <a:srgbClr val="7030A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def</a:t>
            </a:r>
            <a:r>
              <a:rPr lang="pl-PL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nazov_funkcie (</a:t>
            </a:r>
            <a:r>
              <a:rPr lang="pl-PL" b="1" dirty="0">
                <a:solidFill>
                  <a:srgbClr val="00B0F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argument</a:t>
            </a:r>
            <a:r>
              <a:rPr lang="pl-PL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): </a:t>
            </a:r>
          </a:p>
          <a:p>
            <a:pPr marL="0" lvl="6"/>
            <a:r>
              <a:rPr lang="pl-PL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	</a:t>
            </a:r>
            <a:r>
              <a:rPr lang="pl-PL" b="1" dirty="0">
                <a:solidFill>
                  <a:srgbClr val="FF000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telo_funkcie </a:t>
            </a:r>
          </a:p>
          <a:p>
            <a:pPr marL="0" lvl="6"/>
            <a:r>
              <a:rPr lang="pl-PL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nazov_funkcie (</a:t>
            </a:r>
            <a:r>
              <a:rPr lang="pl-PL" b="1" dirty="0">
                <a:solidFill>
                  <a:srgbClr val="00B0F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zadefinovany_argument</a:t>
            </a:r>
            <a:r>
              <a:rPr lang="pl-PL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)</a:t>
            </a:r>
          </a:p>
          <a:p>
            <a:pPr marL="0" lvl="6"/>
            <a:endParaRPr lang="pl-PL" b="1" dirty="0">
              <a:solidFill>
                <a:srgbClr val="326D29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pPr marL="0" lvl="6"/>
            <a:endParaRPr lang="pl-PL" dirty="0">
              <a:solidFill>
                <a:srgbClr val="326D29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pPr marL="0" lvl="6"/>
            <a:endParaRPr lang="pl-PL" dirty="0">
              <a:solidFill>
                <a:srgbClr val="326D29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pPr marL="0" lvl="6"/>
            <a:endParaRPr lang="pl-PL" dirty="0">
              <a:solidFill>
                <a:srgbClr val="326D29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pPr marL="0" lvl="6"/>
            <a:endParaRPr lang="pl-PL" dirty="0">
              <a:solidFill>
                <a:srgbClr val="326D29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pPr marL="0" lvl="6"/>
            <a:endParaRPr lang="pl-PL" dirty="0">
              <a:solidFill>
                <a:srgbClr val="326D29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pPr marL="0" lvl="6"/>
            <a:endParaRPr lang="sk-SK" dirty="0">
              <a:solidFill>
                <a:srgbClr val="326D29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9" name="Zástupný objekt pre pätu 8"/>
          <p:cNvSpPr>
            <a:spLocks noGrp="1"/>
          </p:cNvSpPr>
          <p:nvPr>
            <p:ph type="ftr" sz="quarter" idx="11"/>
          </p:nvPr>
        </p:nvSpPr>
        <p:spPr>
          <a:xfrm>
            <a:off x="2585730" y="6381820"/>
            <a:ext cx="7020538" cy="365125"/>
          </a:xfrm>
        </p:spPr>
        <p:txBody>
          <a:bodyPr/>
          <a:lstStyle/>
          <a:p>
            <a:r>
              <a:rPr lang="sk-SK" dirty="0"/>
              <a:t>Prednáška č. 2 – Základné príkazy, premenné, priraďovanie hodnôt premenným, </a:t>
            </a:r>
            <a:br>
              <a:rPr lang="sk-SK" dirty="0"/>
            </a:br>
            <a:r>
              <a:rPr lang="sk-SK" dirty="0"/>
              <a:t>typy premenných, zmena typu premenných, funkcie</a:t>
            </a:r>
          </a:p>
        </p:txBody>
      </p:sp>
    </p:spTree>
    <p:extLst>
      <p:ext uri="{BB962C8B-B14F-4D97-AF65-F5344CB8AC3E}">
        <p14:creationId xmlns:p14="http://schemas.microsoft.com/office/powerpoint/2010/main" val="18111915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ĺžnik 4"/>
          <p:cNvSpPr/>
          <p:nvPr/>
        </p:nvSpPr>
        <p:spPr>
          <a:xfrm>
            <a:off x="1" y="1033274"/>
            <a:ext cx="12191999" cy="548391"/>
          </a:xfrm>
          <a:prstGeom prst="rect">
            <a:avLst/>
          </a:prstGeom>
          <a:solidFill>
            <a:srgbClr val="326D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6" name="BlokTextu 5"/>
          <p:cNvSpPr txBox="1"/>
          <p:nvPr/>
        </p:nvSpPr>
        <p:spPr>
          <a:xfrm>
            <a:off x="387178" y="208999"/>
            <a:ext cx="1190367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4400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Cvičenie</a:t>
            </a:r>
            <a:endParaRPr lang="sk-SK" sz="4400" dirty="0"/>
          </a:p>
        </p:txBody>
      </p:sp>
      <p:pic>
        <p:nvPicPr>
          <p:cNvPr id="7" name="Obrázok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53594" y="234690"/>
            <a:ext cx="3032460" cy="562231"/>
          </a:xfrm>
          <a:prstGeom prst="rect">
            <a:avLst/>
          </a:prstGeom>
        </p:spPr>
      </p:pic>
      <p:pic>
        <p:nvPicPr>
          <p:cNvPr id="10" name="Picture 2" descr="VÃ½sledok vyhÄ¾adÃ¡vania obrÃ¡zkov pre dopyt ustav geografie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62867"/>
            <a:ext cx="2386147" cy="5951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BlokTextu 1"/>
          <p:cNvSpPr txBox="1"/>
          <p:nvPr/>
        </p:nvSpPr>
        <p:spPr>
          <a:xfrm>
            <a:off x="748597" y="1711951"/>
            <a:ext cx="96041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6"/>
            <a:r>
              <a:rPr lang="pl-PL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Vytvorte jednoduchý skript, ktorý odpíše celou vetou, ako sa voláte. Zadefinujte vstup ako 2 premenné – meno a priezvisko.</a:t>
            </a:r>
            <a:endParaRPr lang="sk-SK" dirty="0">
              <a:solidFill>
                <a:srgbClr val="326D29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9" name="Zástupný objekt pre pätu 8"/>
          <p:cNvSpPr>
            <a:spLocks noGrp="1"/>
          </p:cNvSpPr>
          <p:nvPr>
            <p:ph type="ftr" sz="quarter" idx="11"/>
          </p:nvPr>
        </p:nvSpPr>
        <p:spPr>
          <a:xfrm>
            <a:off x="2585730" y="6381820"/>
            <a:ext cx="7020538" cy="365125"/>
          </a:xfrm>
        </p:spPr>
        <p:txBody>
          <a:bodyPr/>
          <a:lstStyle/>
          <a:p>
            <a:r>
              <a:rPr lang="sk-SK" dirty="0"/>
              <a:t>Prednáška č. 2 – Základné príkazy, premenné, priraďovanie hodnôt premenným, </a:t>
            </a:r>
            <a:br>
              <a:rPr lang="sk-SK" dirty="0"/>
            </a:br>
            <a:r>
              <a:rPr lang="sk-SK" dirty="0"/>
              <a:t>typy premenných, zmena typu premenných, funkcie</a:t>
            </a:r>
          </a:p>
        </p:txBody>
      </p:sp>
    </p:spTree>
    <p:extLst>
      <p:ext uri="{BB962C8B-B14F-4D97-AF65-F5344CB8AC3E}">
        <p14:creationId xmlns:p14="http://schemas.microsoft.com/office/powerpoint/2010/main" val="8773918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ĺžnik 4"/>
          <p:cNvSpPr/>
          <p:nvPr/>
        </p:nvSpPr>
        <p:spPr>
          <a:xfrm>
            <a:off x="1" y="1033274"/>
            <a:ext cx="12191999" cy="548391"/>
          </a:xfrm>
          <a:prstGeom prst="rect">
            <a:avLst/>
          </a:prstGeom>
          <a:solidFill>
            <a:srgbClr val="326D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6" name="BlokTextu 5"/>
          <p:cNvSpPr txBox="1"/>
          <p:nvPr/>
        </p:nvSpPr>
        <p:spPr>
          <a:xfrm>
            <a:off x="387178" y="208999"/>
            <a:ext cx="1190367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4400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Cvičenie - riešenie</a:t>
            </a:r>
            <a:endParaRPr lang="sk-SK" sz="4400" dirty="0"/>
          </a:p>
        </p:txBody>
      </p:sp>
      <p:pic>
        <p:nvPicPr>
          <p:cNvPr id="7" name="Obrázok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53594" y="234690"/>
            <a:ext cx="3032460" cy="562231"/>
          </a:xfrm>
          <a:prstGeom prst="rect">
            <a:avLst/>
          </a:prstGeom>
        </p:spPr>
      </p:pic>
      <p:pic>
        <p:nvPicPr>
          <p:cNvPr id="10" name="Picture 2" descr="VÃ½sledok vyhÄ¾adÃ¡vania obrÃ¡zkov pre dopyt ustav geografie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62867"/>
            <a:ext cx="2386147" cy="5951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BlokTextu 1"/>
          <p:cNvSpPr txBox="1"/>
          <p:nvPr/>
        </p:nvSpPr>
        <p:spPr>
          <a:xfrm>
            <a:off x="748597" y="1711951"/>
            <a:ext cx="96041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6"/>
            <a:r>
              <a:rPr lang="pl-PL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Vytvorte jednoduchý skript, ktorý odpíše celou vetou, ako sa voláte. Zadefinujte vstup ako 2 premenné – meno a priezvisko.</a:t>
            </a:r>
            <a:endParaRPr lang="sk-SK" dirty="0">
              <a:solidFill>
                <a:srgbClr val="326D29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9" name="Zástupný objekt pre pätu 8"/>
          <p:cNvSpPr>
            <a:spLocks noGrp="1"/>
          </p:cNvSpPr>
          <p:nvPr>
            <p:ph type="ftr" sz="quarter" idx="11"/>
          </p:nvPr>
        </p:nvSpPr>
        <p:spPr>
          <a:xfrm>
            <a:off x="2585730" y="6381820"/>
            <a:ext cx="7020538" cy="365125"/>
          </a:xfrm>
        </p:spPr>
        <p:txBody>
          <a:bodyPr/>
          <a:lstStyle/>
          <a:p>
            <a:r>
              <a:rPr lang="sk-SK" dirty="0"/>
              <a:t>Prednáška č. 2 – Základné príkazy, premenné, priraďovanie hodnôt premenným, </a:t>
            </a:r>
            <a:br>
              <a:rPr lang="sk-SK" dirty="0"/>
            </a:br>
            <a:r>
              <a:rPr lang="sk-SK" dirty="0"/>
              <a:t>typy premenných, zmena typu premenných, funkcie</a:t>
            </a:r>
          </a:p>
        </p:txBody>
      </p:sp>
      <p:sp>
        <p:nvSpPr>
          <p:cNvPr id="3" name="BlokTextu 2">
            <a:extLst>
              <a:ext uri="{FF2B5EF4-FFF2-40B4-BE49-F238E27FC236}">
                <a16:creationId xmlns:a16="http://schemas.microsoft.com/office/drawing/2014/main" id="{F41BC72C-8870-B00E-6C10-D7B71CF97FC0}"/>
              </a:ext>
            </a:extLst>
          </p:cNvPr>
          <p:cNvSpPr txBox="1"/>
          <p:nvPr/>
        </p:nvSpPr>
        <p:spPr>
          <a:xfrm>
            <a:off x="1279375" y="2433618"/>
            <a:ext cx="953644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meno = "Tomáš"</a:t>
            </a:r>
          </a:p>
          <a:p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priezvisko = "Fedor"</a:t>
            </a:r>
          </a:p>
          <a:p>
            <a:r>
              <a:rPr lang="sk-SK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print</a:t>
            </a: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("Volám sa: ", meno, priezvisko)</a:t>
            </a:r>
          </a:p>
        </p:txBody>
      </p:sp>
    </p:spTree>
    <p:extLst>
      <p:ext uri="{BB962C8B-B14F-4D97-AF65-F5344CB8AC3E}">
        <p14:creationId xmlns:p14="http://schemas.microsoft.com/office/powerpoint/2010/main" val="34922559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Motív balík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ív balík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053DE401341B71438F88AD2C251328FA" ma:contentTypeVersion="2" ma:contentTypeDescription="Umožňuje vytvoriť nový dokument." ma:contentTypeScope="" ma:versionID="8e7075003c76424098716e5b04508a5f">
  <xsd:schema xmlns:xsd="http://www.w3.org/2001/XMLSchema" xmlns:xs="http://www.w3.org/2001/XMLSchema" xmlns:p="http://schemas.microsoft.com/office/2006/metadata/properties" xmlns:ns2="e03dc21f-a94a-4484-a612-8cfbee40929e" targetNamespace="http://schemas.microsoft.com/office/2006/metadata/properties" ma:root="true" ma:fieldsID="5d201ee8badd09835b0341f86ea4fa8e" ns2:_="">
    <xsd:import namespace="e03dc21f-a94a-4484-a612-8cfbee40929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03dc21f-a94a-4484-a612-8cfbee40929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D18176F-E777-4BA1-895F-CCB4C32CF95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0F4850C-1555-4DF8-9AC1-8926DF51470D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637E37B2-74C3-41F1-93EA-6C4BEC9EB05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03dc21f-a94a-4484-a612-8cfbee40929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6309</TotalTime>
  <Words>1973</Words>
  <Application>Microsoft Office PowerPoint</Application>
  <PresentationFormat>Širokouhlá</PresentationFormat>
  <Paragraphs>223</Paragraphs>
  <Slides>26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4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26</vt:i4>
      </vt:variant>
    </vt:vector>
  </HeadingPairs>
  <TitlesOfParts>
    <vt:vector size="31" baseType="lpstr">
      <vt:lpstr>Arial</vt:lpstr>
      <vt:lpstr>Calibri</vt:lpstr>
      <vt:lpstr>Calibri Light</vt:lpstr>
      <vt:lpstr>Segoe UI Light</vt:lpstr>
      <vt:lpstr>Motív balíka Office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Administrator</dc:creator>
  <cp:lastModifiedBy>Tomáš Fedor</cp:lastModifiedBy>
  <cp:revision>189</cp:revision>
  <dcterms:created xsi:type="dcterms:W3CDTF">2017-09-04T08:42:26Z</dcterms:created>
  <dcterms:modified xsi:type="dcterms:W3CDTF">2023-10-04T13:06:06Z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0x010100053DE401341B71438F88AD2C251328FA</vt:lpwstr>
  </property>
</Properties>
</file>