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71" r:id="rId8"/>
    <p:sldId id="285" r:id="rId9"/>
    <p:sldId id="286" r:id="rId10"/>
    <p:sldId id="288" r:id="rId11"/>
    <p:sldId id="279" r:id="rId12"/>
    <p:sldId id="287" r:id="rId13"/>
    <p:sldId id="270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48024"/>
    <a:srgbClr val="78B601"/>
    <a:srgbClr val="FCDC47"/>
    <a:srgbClr val="3771A1"/>
    <a:srgbClr val="0F3258"/>
    <a:srgbClr val="213F57"/>
    <a:srgbClr val="0B2643"/>
    <a:srgbClr val="326D2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616E0-FC22-4E7B-B7E2-BE50CF42EF92}" v="10" dt="2022-09-26T09:59:09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71B616E0-FC22-4E7B-B7E2-BE50CF42EF92}"/>
    <pc:docChg chg="modSld">
      <pc:chgData name="Mgr. Jozef Bogľarský" userId="S::5252592@upjs.sk::550431b2-fa33-4497-98d7-1f21d4e0f2f5" providerId="AD" clId="Web-{71B616E0-FC22-4E7B-B7E2-BE50CF42EF92}" dt="2022-09-26T09:59:09.122" v="3" actId="20577"/>
      <pc:docMkLst>
        <pc:docMk/>
      </pc:docMkLst>
      <pc:sldChg chg="modSp">
        <pc:chgData name="Mgr. Jozef Bogľarský" userId="S::5252592@upjs.sk::550431b2-fa33-4497-98d7-1f21d4e0f2f5" providerId="AD" clId="Web-{71B616E0-FC22-4E7B-B7E2-BE50CF42EF92}" dt="2022-09-26T09:59:09.122" v="3" actId="20577"/>
        <pc:sldMkLst>
          <pc:docMk/>
          <pc:sldMk cId="1458793431" sldId="271"/>
        </pc:sldMkLst>
        <pc:spChg chg="mod">
          <ac:chgData name="Mgr. Jozef Bogľarský" userId="S::5252592@upjs.sk::550431b2-fa33-4497-98d7-1f21d4e0f2f5" providerId="AD" clId="Web-{71B616E0-FC22-4E7B-B7E2-BE50CF42EF92}" dt="2022-09-26T09:59:09.122" v="3" actId="20577"/>
          <ac:spMkLst>
            <pc:docMk/>
            <pc:sldMk cId="1458793431" sldId="271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22. 9. 2023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22. 9. 2023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22. 9. 2023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22. 9. 2023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22. 9. 2023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22. 9. 2023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22. 9. 2023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22. 9. 2023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22. 9. 2023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22. 9. 2023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22. 9. 2023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22. 9. 2023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22. 9. 2023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stackoverflow.com/questions" TargetMode="External"/><Relationship Id="rId13" Type="http://schemas.openxmlformats.org/officeDocument/2006/relationships/hyperlink" Target="https://www.udemy.com/courses/search/?instructional_level=beginner&amp;price=price-free&amp;q=python&amp;sort=relevance&amp;src=ukw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w3schools.com/python/" TargetMode="External"/><Relationship Id="rId12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odecademy.com/catalog/language/python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s://www.learnpython.org/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5.jpe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edu-products/download/other-PCE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181015" y="2735705"/>
            <a:ext cx="7829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Základy programovania (Python)</a:t>
            </a:r>
            <a:endParaRPr lang="sk-SK" sz="4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511811" y="3810057"/>
            <a:ext cx="7168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Úvod do programovania v jazyku Python</a:t>
            </a:r>
            <a:endParaRPr lang="sk-SK" sz="32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2163611" y="2832675"/>
            <a:ext cx="786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Základy programovania (Python)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HODNOTENIE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387178" y="1968843"/>
            <a:ext cx="5815914" cy="344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87177" y="1968843"/>
            <a:ext cx="86991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predmet hodnotený klasifikovaným zápočtom</a:t>
            </a:r>
          </a:p>
          <a:p>
            <a:pPr marL="285750" indent="-285750">
              <a:buFontTx/>
              <a:buChar char="-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klasifikovaný zápočet :	-  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30 %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1. zápočtová písomka (7. týždeň ZS)</a:t>
            </a:r>
          </a:p>
          <a:p>
            <a:pPr marL="3028950" lvl="6" indent="-285750">
              <a:buFontTx/>
              <a:buChar char="-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70 % 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 zápočtová písomka (13. týždeň ZS) </a:t>
            </a:r>
          </a:p>
          <a:p>
            <a:pPr marL="3028950" lvl="6" indent="-285750">
              <a:buFontTx/>
              <a:buChar char="-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Tx/>
              <a:buChar char="-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konzultácie (miestnosť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SJ2O76)     </a:t>
            </a:r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Utorok: 13:00 – 14:00</a:t>
            </a:r>
          </a:p>
          <a:p>
            <a:pPr marL="0" lvl="6"/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		             Štvrtok: 10:00 – 11:00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Tx/>
              <a:buChar char="-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stupnica hodnotenia : 	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= 100-90 %</a:t>
            </a:r>
          </a:p>
          <a:p>
            <a:pPr marL="0" lvl="6"/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                   	B = 89-80 %</a:t>
            </a:r>
          </a:p>
          <a:p>
            <a:pPr marL="0" lvl="6"/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			C = 79-70 %</a:t>
            </a:r>
          </a:p>
          <a:p>
            <a:pPr marL="0" lvl="6"/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			D = 69-60 %</a:t>
            </a:r>
          </a:p>
          <a:p>
            <a:pPr marL="0" lvl="6"/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		E = 59-50 %</a:t>
            </a:r>
          </a:p>
          <a:p>
            <a:pPr marL="0" lvl="6"/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		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Fx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49-0 % </a:t>
            </a:r>
          </a:p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	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21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PREHĽAD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387178" y="1968843"/>
            <a:ext cx="5815914" cy="344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261594" y="1690886"/>
            <a:ext cx="1155426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týždeň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Úvod, informácie k predmetu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týždeň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Úvod do prostredia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Pycharm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operátory, základné informácie.  </a:t>
            </a:r>
            <a:endParaRPr lang="sk-SK" sz="600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týždeň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Základné príkazy, premenné, priraďovanie hodnôt premenným, typy premenných, zmena typu premenných, funkcie. Podmienky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(IF)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podmienené vetvenie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(IF)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 s reťazcami a metódy reťazcov, presmerovanie vstupu a výstupu.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týždeň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Cyklus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funkcia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range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jednoduché matematické algoritmy a algoritmy s reťazcami.</a:t>
            </a:r>
          </a:p>
          <a:p>
            <a:pPr marL="1714500" lvl="3" indent="-342900">
              <a:buFont typeface="+mj-lt"/>
              <a:buAutoNum type="arabicPeriod"/>
            </a:pPr>
            <a:r>
              <a:rPr lang="sk-SK" sz="1600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Cykly s definovaným počtom opakovaní 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(FOR)</a:t>
            </a:r>
          </a:p>
          <a:p>
            <a:pPr marL="1714500" lvl="3" indent="-342900">
              <a:buFont typeface="+mj-lt"/>
              <a:buAutoNum type="arabicPeriod"/>
            </a:pPr>
            <a:r>
              <a:rPr lang="sk-SK" sz="1600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Cykly s nedefinovaným počtom opakovaní 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(WHILE)</a:t>
            </a:r>
          </a:p>
          <a:p>
            <a:pPr marL="1143000" lvl="2" indent="-228600">
              <a:buFont typeface="+mj-lt"/>
              <a:buAutoNum type="arabicPeriod"/>
            </a:pPr>
            <a:endParaRPr lang="sk-SK" sz="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týždeň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Dátové typy (jednoduché typy, sekvencie, množiny, mapy), dátové typy,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list,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 s dátami a jednoduché algoritmy, práca so súbormi - čítanie zo súboru, zapisovanie do súboru. Výnimky a chyby - chyby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syntaktické, logické 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behové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výnimky, odchytávanie a generovanie výnimiek a analýza vstupných dát,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opakovanie.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týždeň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zápočtová písomka (27.10.2022)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653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PREHĽAD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493137" y="1829048"/>
            <a:ext cx="11554267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8. týždeň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Využitie programovacieho jazyka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 QGIS, práca v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console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API, vytvorenie a uloženie skriptu na prácu s priestorovými údajmi.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9. týždeň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Tvorba skriptov v QGIS, základné operácie s priestorovými údajmi pomocou skriptov.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10. týždeň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Tvorba skriptov v GRASS GIS. Predstavenie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PyGRASS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API, využitie príkazového riadku na skriptovanie, automatizácia v GRASS.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11. týždeň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Skriptovanie v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PyGRASS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GRASS GIS moduly.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12. týždeň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Vizuálne programovanie v prostredí GIS.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13. týždeň – Záverečný test.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14. týždeň – rezerva.</a:t>
            </a:r>
          </a:p>
          <a:p>
            <a:pPr marL="342900" indent="-342900">
              <a:buFont typeface="+mj-lt"/>
              <a:buAutoNum type="arabicPeriod" startAt="8"/>
            </a:pPr>
            <a:endParaRPr lang="sk-SK" sz="600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879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en-US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endParaRPr lang="sk-SK" sz="32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629036" y="2214192"/>
            <a:ext cx="94475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Voľne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širiteľný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otvoreným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kódom</a:t>
            </a:r>
            <a:endParaRPr lang="cs-CZ" alt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Cross</a:t>
            </a:r>
            <a:r>
              <a:rPr lang="sk-SK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-platformový</a:t>
            </a: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Python je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podporovaný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rôznych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platformách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vrátane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Windows,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macOS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Linux. Python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môž</a:t>
            </a: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pracovať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ktorejkoľvek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z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týchto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platforiem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minimálnou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zmenou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alebo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často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bez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akejkoľvek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zmeny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Keďže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ArcGIS Pro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beží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iba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Windowse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nemusí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to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zdať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ako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veľká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výhoda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ale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komunita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používateľov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Pythonu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je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veľká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čiastočne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kvôli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jeho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multiplatformnému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charakteru</a:t>
            </a:r>
            <a:r>
              <a:rPr lang="en-US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  <a:endParaRPr lang="sk-SK" alt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objektovo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orientovaný –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zahŕňa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kolekciu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interagujúcich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objektov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na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rozdiel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od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konvenčného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zoznamu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úloh.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Vhodný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automatizáciu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úloh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Obsahuje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menej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kódu v porovnaní s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tradičnými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programovacími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jazykmi</a:t>
            </a:r>
            <a:endParaRPr lang="cs-CZ" alt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Extrahovanie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informácií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z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veľkých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datasetov</a:t>
            </a:r>
            <a:endParaRPr lang="cs-CZ" alt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95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en-US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endParaRPr lang="sk-SK" sz="32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629036" y="2214192"/>
            <a:ext cx="9447530" cy="4611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</a:t>
            </a:r>
          </a:p>
          <a:p>
            <a:pPr>
              <a:lnSpc>
                <a:spcPct val="150000"/>
              </a:lnSpc>
            </a:pP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Reťazce (</a:t>
            </a:r>
            <a:r>
              <a:rPr lang="sk-SK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strings</a:t>
            </a: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uložené v ASCII</a:t>
            </a:r>
          </a:p>
          <a:p>
            <a:pPr>
              <a:lnSpc>
                <a:spcPct val="150000"/>
              </a:lnSpc>
            </a:pP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Podpora zrušená v Januári 2020</a:t>
            </a:r>
          </a:p>
          <a:p>
            <a:pPr>
              <a:lnSpc>
                <a:spcPct val="150000"/>
              </a:lnSpc>
            </a:pP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Nepodporuje knižnice vytvorené v </a:t>
            </a:r>
            <a:r>
              <a:rPr lang="sk-SK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3 </a:t>
            </a:r>
          </a:p>
          <a:p>
            <a:pPr>
              <a:lnSpc>
                <a:spcPct val="150000"/>
              </a:lnSpc>
            </a:pP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Reťazce (</a:t>
            </a:r>
            <a:r>
              <a:rPr lang="sk-SK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strings</a:t>
            </a: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uložené v </a:t>
            </a:r>
            <a:r>
              <a:rPr lang="sk-SK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Unicode</a:t>
            </a:r>
            <a:endParaRPr lang="sk-SK" alt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Veľa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knižníc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využíva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 </a:t>
            </a:r>
            <a:r>
              <a:rPr lang="cs-CZ" altLang="en-US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súčasnosti</a:t>
            </a: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python 3</a:t>
            </a:r>
          </a:p>
          <a:p>
            <a:pPr>
              <a:lnSpc>
                <a:spcPct val="150000"/>
              </a:lnSpc>
            </a:pPr>
            <a:r>
              <a:rPr lang="cs-CZ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Preferovaný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používaní nie je zásadný rozdiel – základ jazyka je totožný </a:t>
            </a:r>
          </a:p>
          <a:p>
            <a:pPr>
              <a:lnSpc>
                <a:spcPct val="150000"/>
              </a:lnSpc>
            </a:pPr>
            <a:endParaRPr lang="cs-CZ" alt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cs-CZ" alt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137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Integrated</a:t>
            </a:r>
            <a:r>
              <a:rPr lang="sk-SK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32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Development</a:t>
            </a:r>
            <a:r>
              <a:rPr lang="sk-SK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32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Environment</a:t>
            </a:r>
            <a:r>
              <a:rPr lang="sk-SK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(IDE)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351C43D-3CA3-773C-BFEE-769EFAA7E4C2}"/>
              </a:ext>
            </a:extLst>
          </p:cNvPr>
          <p:cNvSpPr txBox="1"/>
          <p:nvPr/>
        </p:nvSpPr>
        <p:spPr>
          <a:xfrm>
            <a:off x="629036" y="2214192"/>
            <a:ext cx="9447530" cy="253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Grafické rozhranie </a:t>
            </a: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umožňujúce prípravu kódu/skriptu, jeho ukladanie príp. vizualizáciu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IDE nie je </a:t>
            </a:r>
            <a:r>
              <a:rPr lang="sk-SK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! </a:t>
            </a:r>
            <a:r>
              <a:rPr lang="sk-SK" alt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Predstavuje len rozhranie na používanie/aplikáciu daného jazyka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alt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alt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cs-CZ" alt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cs-CZ" alt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6" name="Picture 2" descr="PyCharm：JetBrains为专业开发者提供的Python IDE">
            <a:extLst>
              <a:ext uri="{FF2B5EF4-FFF2-40B4-BE49-F238E27FC236}">
                <a16:creationId xmlns:a16="http://schemas.microsoft.com/office/drawing/2014/main" id="{1B837C40-AA94-EF83-197E-55E4D7ED4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171" y="3319670"/>
            <a:ext cx="4941333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ia - Cloud and Desktop IDE Platform">
            <a:extLst>
              <a:ext uri="{FF2B5EF4-FFF2-40B4-BE49-F238E27FC236}">
                <a16:creationId xmlns:a16="http://schemas.microsoft.com/office/drawing/2014/main" id="{5B411E71-EE0D-375C-1727-B11E4FE1D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020" y="3322539"/>
            <a:ext cx="4216666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85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en-US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ZDROJE VÝUKY</a:t>
            </a:r>
            <a:endParaRPr lang="sk-SK" sz="32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  <p:pic>
        <p:nvPicPr>
          <p:cNvPr id="9218" name="Picture 2" descr="How can I learn the basics of Python? – Real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247" y="2117074"/>
            <a:ext cx="3991011" cy="22449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lokTextu 8"/>
          <p:cNvSpPr txBox="1"/>
          <p:nvPr/>
        </p:nvSpPr>
        <p:spPr>
          <a:xfrm>
            <a:off x="481361" y="1708133"/>
            <a:ext cx="54191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Learnpython</a:t>
            </a:r>
            <a:endParaRPr lang="sk-SK" b="1" dirty="0">
              <a:solidFill>
                <a:srgbClr val="0B264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400" b="1" dirty="0">
                <a:latin typeface="Segoe UI Light" panose="020B0502040204020203" pitchFamily="34" charset="0"/>
                <a:cs typeface="Segoe UI Light" panose="020B0502040204020203" pitchFamily="34" charset="0"/>
                <a:hlinkClick r:id="rId5"/>
              </a:rPr>
              <a:t>https://www.learnpython.org/</a:t>
            </a:r>
            <a:endParaRPr lang="sk-SK" sz="1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cs-CZ" altLang="en-US" b="1" dirty="0" err="1">
                <a:solidFill>
                  <a:srgbClr val="213F57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Codecademy</a:t>
            </a:r>
            <a:b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cs-CZ" altLang="en-US" sz="1400" b="1" dirty="0">
                <a:latin typeface="Segoe UI Light" panose="020B0502040204020203" pitchFamily="34" charset="0"/>
                <a:cs typeface="Segoe UI Light" panose="020B0502040204020203" pitchFamily="34" charset="0"/>
                <a:hlinkClick r:id="rId6"/>
              </a:rPr>
              <a:t>https://www.codecademy.com/catalog/language/python</a:t>
            </a:r>
            <a:endParaRPr lang="cs-CZ" altLang="en-US" sz="1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cs-CZ" altLang="en-US" sz="1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cs-CZ" altLang="en-US" sz="1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cs-CZ" altLang="en-US" sz="1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cs-CZ" altLang="en-US" sz="1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	</a:t>
            </a:r>
            <a:r>
              <a:rPr lang="cs-CZ" altLang="en-US" b="1" dirty="0">
                <a:solidFill>
                  <a:srgbClr val="78B60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W3schools Python</a:t>
            </a:r>
            <a:b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	</a:t>
            </a:r>
            <a:r>
              <a:rPr lang="cs-CZ" altLang="en-US" sz="1400" b="1" dirty="0">
                <a:latin typeface="Segoe UI Light" panose="020B0502040204020203" pitchFamily="34" charset="0"/>
                <a:cs typeface="Segoe UI Light" panose="020B0502040204020203" pitchFamily="34" charset="0"/>
                <a:hlinkClick r:id="rId7"/>
              </a:rPr>
              <a:t>https://www.w3schools.com/python/</a:t>
            </a:r>
            <a:r>
              <a:rPr lang="cs-CZ" altLang="en-US" sz="1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                </a:t>
            </a:r>
          </a:p>
          <a:p>
            <a:endParaRPr lang="cs-CZ" altLang="en-US" sz="1400" b="1" dirty="0">
              <a:solidFill>
                <a:srgbClr val="F4802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cs-CZ" altLang="en-US" b="1" dirty="0" err="1">
                <a:solidFill>
                  <a:srgbClr val="F48024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StackOverFlow</a:t>
            </a:r>
            <a:endParaRPr lang="cs-CZ" altLang="en-US" b="1" dirty="0">
              <a:solidFill>
                <a:srgbClr val="F4802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cs-CZ" altLang="en-US" sz="1400" b="1" dirty="0">
                <a:latin typeface="Segoe UI Light" panose="020B0502040204020203" pitchFamily="34" charset="0"/>
                <a:cs typeface="Segoe UI Light" panose="020B0502040204020203" pitchFamily="34" charset="0"/>
                <a:hlinkClick r:id="rId8"/>
              </a:rPr>
              <a:t>https://stackoverflow.com/questions</a:t>
            </a:r>
            <a:endParaRPr lang="cs-CZ" altLang="en-US" sz="1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cs-CZ" alt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220" name="Picture 4" descr="Stack Overflow = Programmers' Best Friend | by Om Ashish Mishra | codeburs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5931">
            <a:off x="2971645" y="5458487"/>
            <a:ext cx="1962557" cy="76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W3Schools – Aplikácie v službe Google Pla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4266">
            <a:off x="1129387" y="3919280"/>
            <a:ext cx="1065527" cy="10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odecademy Review | PCMa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35127">
            <a:off x="176127" y="2963177"/>
            <a:ext cx="1638747" cy="56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Want to learn Python? Here's our free 4-hour interactive cours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77" y="1778774"/>
            <a:ext cx="2065634" cy="799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6219645" y="4710023"/>
            <a:ext cx="50550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6600CC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Udemy</a:t>
            </a:r>
            <a:endParaRPr lang="sk-SK" b="1" dirty="0">
              <a:solidFill>
                <a:srgbClr val="6600CC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400" b="1" dirty="0">
                <a:latin typeface="Segoe UI Light" panose="020B0502040204020203" pitchFamily="34" charset="0"/>
                <a:cs typeface="Segoe UI Light" panose="020B0502040204020203" pitchFamily="34" charset="0"/>
                <a:hlinkClick r:id="rId13"/>
              </a:rPr>
              <a:t>https://www.udemy.com/courses/search/?instructional_level=beginner&amp;price=price-free&amp;q=python&amp;sort=relevance&amp;src=ukw</a:t>
            </a:r>
            <a:endParaRPr lang="sk-SK" sz="1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9529417">
            <a:off x="5306594" y="3822804"/>
            <a:ext cx="1826101" cy="95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2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en-US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Inštalácia </a:t>
            </a:r>
            <a:r>
              <a:rPr lang="sk-SK" altLang="en-US" sz="32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altLang="en-US" sz="3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</a:t>
            </a:r>
            <a:r>
              <a:rPr lang="sk-SK" altLang="en-US" sz="32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pycharm</a:t>
            </a:r>
            <a:endParaRPr lang="sk-SK" sz="32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629035" y="2214192"/>
            <a:ext cx="10877165" cy="211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Community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Edition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verzia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zadarmo</a:t>
            </a:r>
          </a:p>
          <a:p>
            <a:pPr>
              <a:lnSpc>
                <a:spcPct val="150000"/>
              </a:lnSpc>
            </a:pP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https://www.jetbrains.com/edu-products/download/other-PCE.html</a:t>
            </a:r>
            <a:endParaRPr lang="cs-CZ" alt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cs-CZ" alt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Umožní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súbežne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inštaláciu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jazyka python (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podľa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volby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verzie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a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Integrated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Development Environment (IDE)</a:t>
            </a:r>
          </a:p>
          <a:p>
            <a:pPr>
              <a:lnSpc>
                <a:spcPct val="150000"/>
              </a:lnSpc>
            </a:pP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inštalácii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cs-CZ" alt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nainštalovať</a:t>
            </a:r>
            <a:r>
              <a:rPr lang="cs-CZ" alt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aj python 3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 dirty="0"/>
              <a:t>Prednáška č. 1 – Základy programovania (</a:t>
            </a:r>
            <a:r>
              <a:rPr lang="sk-SK" dirty="0" err="1"/>
              <a:t>Python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3462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2975F-5D4E-41D6-8384-B3F877FB4A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B6BE9A-61FD-4AF4-8C56-70AD6A5752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81E85-6639-4687-9F2B-76D71E1152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dc21f-a94a-4484-a612-8cfbee4092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841</Words>
  <Application>Microsoft Office PowerPoint</Application>
  <PresentationFormat>Širokouhlá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137</cp:revision>
  <dcterms:created xsi:type="dcterms:W3CDTF">2017-09-04T08:42:26Z</dcterms:created>
  <dcterms:modified xsi:type="dcterms:W3CDTF">2023-09-22T10:02:27Z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