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343" r:id="rId3"/>
    <p:sldId id="368" r:id="rId4"/>
    <p:sldId id="344" r:id="rId5"/>
    <p:sldId id="345" r:id="rId6"/>
    <p:sldId id="346" r:id="rId7"/>
    <p:sldId id="348" r:id="rId8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8580"/>
    <a:srgbClr val="113447"/>
    <a:srgbClr val="98C93F"/>
    <a:srgbClr val="7AA42E"/>
    <a:srgbClr val="008A3E"/>
    <a:srgbClr val="3C4638"/>
    <a:srgbClr val="E9FDF2"/>
    <a:srgbClr val="C6DBD1"/>
    <a:srgbClr val="C3D7C0"/>
    <a:srgbClr val="4157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štýlu, bez mrie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Bez štýlu, mriežka tabuľ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 snapToGrid="0">
      <p:cViewPr>
        <p:scale>
          <a:sx n="75" d="100"/>
          <a:sy n="75" d="100"/>
        </p:scale>
        <p:origin x="1782" y="9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AC67B0-54A2-4831-A4DF-C95C0790FF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385BCF7-FD28-4E16-9868-A1FDAE8B5C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57F0A9E-05AA-446B-B8E1-CFF9C5840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B3591-0761-45F9-84E8-251F963D1FB7}" type="datetimeFigureOut">
              <a:rPr lang="sk-SK" smtClean="0"/>
              <a:t>22. 2. 2023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F611DB7-84F8-4687-BC15-02716F7BC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57BC01F-EC4A-4BF6-BCEF-127F5F0F0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2509-FFE8-43D5-8A92-6D0E35BE616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46674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7BF48C-1B73-4A32-A700-1F12BF1E4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43A9E591-6FB5-48E0-B6BB-A85F01160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0D4D5CF-DDCB-490E-9451-166B10683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B3591-0761-45F9-84E8-251F963D1FB7}" type="datetimeFigureOut">
              <a:rPr lang="sk-SK" smtClean="0"/>
              <a:t>22. 2. 2023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50A9D6C-1705-417D-A581-07BAA7785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0069199-85F1-48B3-AED4-32B0AFEA0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2509-FFE8-43D5-8A92-6D0E35BE616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14075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4858ABEC-DFDB-427C-92FF-3720A662CF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5BA68B36-48D1-42A4-B89A-38E84040A6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6DF6A08-0425-44B2-97CA-0B0E2012F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B3591-0761-45F9-84E8-251F963D1FB7}" type="datetimeFigureOut">
              <a:rPr lang="sk-SK" smtClean="0"/>
              <a:t>22. 2. 2023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519AAB2B-57FA-48AA-AEEA-AA1FDA9DE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243EDA0-C79E-4EF9-A182-14F1A53A5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2509-FFE8-43D5-8A92-6D0E35BE616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92609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E5259B-61CD-4AA3-B611-944F6416C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A24AE0F-9A26-4D15-AAEC-DD7894D41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4977F6D-78F4-494C-BC02-067620836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B3591-0761-45F9-84E8-251F963D1FB7}" type="datetimeFigureOut">
              <a:rPr lang="sk-SK" smtClean="0"/>
              <a:t>22. 2. 2023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2F9300B-4EB7-47A9-BBDA-87064DFDC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C8A4E3C-2736-4E63-AFCF-D4CF626A4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2509-FFE8-43D5-8A92-6D0E35BE616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31440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A7592E-B1FF-4B54-9894-0EBAC8F47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88B74665-4C08-451F-BADB-39DDF92FBA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FCC44A3-DE94-4003-A45C-C7589C8E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B3591-0761-45F9-84E8-251F963D1FB7}" type="datetimeFigureOut">
              <a:rPr lang="sk-SK" smtClean="0"/>
              <a:t>22. 2. 2023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2240952-29BC-41F1-A9A9-275A80ECF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9B196D6-2A0F-4748-95AD-843AE00DD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2509-FFE8-43D5-8A92-6D0E35BE616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20617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284C63-CA76-4DA2-AD63-460402AD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5858925-22F0-4834-B2AB-1DF2F905D6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B6285060-0C89-4623-A4A0-47EC90725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220BA230-902D-4EBC-87D7-357E04573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B3591-0761-45F9-84E8-251F963D1FB7}" type="datetimeFigureOut">
              <a:rPr lang="sk-SK" smtClean="0"/>
              <a:t>22. 2. 2023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E8F6368D-226B-425B-9F6D-77E2AD9AA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B93242F8-8C63-48F9-B8C5-3368921A2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2509-FFE8-43D5-8A92-6D0E35BE616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43562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06CB61-15C3-46DE-9762-731268FAF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3199FC1B-6E6E-45EE-92EB-95A6166FA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106362BC-2DC5-4B2C-9C2A-DB897345BD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EB7D8759-B5DA-430D-84CF-E2449679DB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2E508126-8101-4653-BFDA-AD6FCE8FFC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57A5655A-B717-4EB1-AF7F-3DF9D773C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B3591-0761-45F9-84E8-251F963D1FB7}" type="datetimeFigureOut">
              <a:rPr lang="sk-SK" smtClean="0"/>
              <a:t>22. 2. 2023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F3509110-AC23-4609-8271-4F3C5D3D4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43CC7695-1D26-444B-BCC5-74B3DB485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2509-FFE8-43D5-8A92-6D0E35BE616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88626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818787-B50A-4913-9EDE-77D7CDFC3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2DE5E266-F696-45D5-9B3D-BD15D0B65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B3591-0761-45F9-84E8-251F963D1FB7}" type="datetimeFigureOut">
              <a:rPr lang="sk-SK" smtClean="0"/>
              <a:t>22. 2. 2023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0603766F-48C4-4B6A-B059-3B78A29A7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FF647573-2287-459D-B42D-5E7A8143B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2509-FFE8-43D5-8A92-6D0E35BE616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77387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ADFA9E93-CB08-4FA1-A947-34111467C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B3591-0761-45F9-84E8-251F963D1FB7}" type="datetimeFigureOut">
              <a:rPr lang="sk-SK" smtClean="0"/>
              <a:t>22. 2. 2023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ADFB3230-87AD-4437-9A5D-9CBDAF0A7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B6DD4D84-E3D2-4D58-B579-C6C01DDFB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2509-FFE8-43D5-8A92-6D0E35BE616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4620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5D9618-4550-4E5F-93D2-6DD93B1A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EFD621D-92C4-43B1-8E95-8B22ACAC0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8F175C05-4D3C-4741-AB95-03154F9A42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E8BD2F50-DADF-4D98-8CC0-E59E46F51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B3591-0761-45F9-84E8-251F963D1FB7}" type="datetimeFigureOut">
              <a:rPr lang="sk-SK" smtClean="0"/>
              <a:t>22. 2. 2023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F59F9411-04EE-4B33-836F-21AD37FB9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34ED7963-D4D6-4935-86B0-793C98950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2509-FFE8-43D5-8A92-6D0E35BE616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51134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859D85-5687-444B-85E0-5BDC3EAC7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F0DB7EA3-B372-4C43-BE45-5654E600DF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832B2EAD-5FE9-4DD0-8456-1350F0F471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FDF6197B-A67B-4EFC-8EFD-C61A24175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B3591-0761-45F9-84E8-251F963D1FB7}" type="datetimeFigureOut">
              <a:rPr lang="sk-SK" smtClean="0"/>
              <a:t>22. 2. 2023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1B846380-F870-4261-BE54-843A8A9DA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319C2B94-0CC4-41B9-8E2D-2554961CF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12509-FFE8-43D5-8A92-6D0E35BE616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29726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54D3DA21-6090-45ED-B2FC-24563FF1F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5ED48423-FA9E-4CF6-826D-46E76D383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A57E30A-4C5D-441B-8218-C08F4EEE5F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B3591-0761-45F9-84E8-251F963D1FB7}" type="datetimeFigureOut">
              <a:rPr lang="sk-SK" smtClean="0"/>
              <a:t>22. 2. 2023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BAD4B29-B6AC-44CE-9B5A-D2B3D8279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4257B64-7D2A-4599-960B-3C94B354C6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12509-FFE8-43D5-8A92-6D0E35BE616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55685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Zástupný objekt pre obsah 4">
            <a:extLst>
              <a:ext uri="{FF2B5EF4-FFF2-40B4-BE49-F238E27FC236}">
                <a16:creationId xmlns:a16="http://schemas.microsoft.com/office/drawing/2014/main" id="{9C176E28-A66E-4E95-830C-4A2DE3FBCC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6" r="27819"/>
          <a:stretch/>
        </p:blipFill>
        <p:spPr>
          <a:xfrm>
            <a:off x="5767754" y="10"/>
            <a:ext cx="6424247" cy="685799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solidFill>
            <a:schemeClr val="bg1"/>
          </a:solidFill>
        </p:spPr>
      </p:pic>
      <p:cxnSp>
        <p:nvCxnSpPr>
          <p:cNvPr id="26" name="Straight Arrow Connector 25">
            <a:extLst/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Nadpis 1"/>
          <p:cNvSpPr txBox="1">
            <a:spLocks/>
          </p:cNvSpPr>
          <p:nvPr/>
        </p:nvSpPr>
        <p:spPr>
          <a:xfrm>
            <a:off x="531335" y="2469911"/>
            <a:ext cx="5838471" cy="21630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>
                  <a:outerShdw blurRad="177800" dist="38100" dir="2700000" algn="tl">
                    <a:srgbClr val="000000">
                      <a:alpha val="24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sk-SK" sz="5000" b="1" cap="none" dirty="0">
                <a:solidFill>
                  <a:srgbClr val="1134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</a:rPr>
              <a:t>D</a:t>
            </a:r>
            <a:r>
              <a:rPr lang="sk-SK" altLang="sk-SK" sz="5000" b="1" cap="none" dirty="0" err="1">
                <a:solidFill>
                  <a:srgbClr val="1134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</a:rPr>
              <a:t>iaľkový</a:t>
            </a:r>
            <a:r>
              <a:rPr lang="sk-SK" altLang="sk-SK" sz="5000" b="1" cap="none" dirty="0">
                <a:solidFill>
                  <a:srgbClr val="1134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</a:rPr>
              <a:t> prieskum </a:t>
            </a:r>
            <a:r>
              <a:rPr lang="en-US" altLang="sk-SK" sz="5000" b="1" cap="none" dirty="0">
                <a:solidFill>
                  <a:srgbClr val="1134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</a:rPr>
              <a:t>Z</a:t>
            </a:r>
            <a:r>
              <a:rPr lang="sk-SK" altLang="sk-SK" sz="5000" b="1" cap="none" dirty="0" err="1">
                <a:solidFill>
                  <a:srgbClr val="1134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</a:rPr>
              <a:t>eme</a:t>
            </a:r>
            <a:r>
              <a:rPr lang="sk-SK" altLang="sk-SK" sz="5000" b="1" cap="none" dirty="0">
                <a:solidFill>
                  <a:srgbClr val="1541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</a:rPr>
              <a:t> </a:t>
            </a:r>
            <a:r>
              <a:rPr lang="sk-SK" altLang="sk-SK" sz="5000" b="1" cap="none" dirty="0">
                <a:solidFill>
                  <a:srgbClr val="1134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</a:rPr>
              <a:t>- </a:t>
            </a:r>
            <a:r>
              <a:rPr lang="sk-SK" altLang="sk-SK" sz="4000" b="1" cap="none" dirty="0">
                <a:solidFill>
                  <a:srgbClr val="1134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</a:rPr>
              <a:t>cvičenia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26A70737-8591-42F6-BACA-C0E5872FD956}"/>
              </a:ext>
            </a:extLst>
          </p:cNvPr>
          <p:cNvSpPr/>
          <p:nvPr/>
        </p:nvSpPr>
        <p:spPr>
          <a:xfrm>
            <a:off x="531335" y="6245850"/>
            <a:ext cx="2711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sk-SK" dirty="0">
                <a:latin typeface="Arial" panose="020B0604020202020204" pitchFamily="34" charset="0"/>
                <a:cs typeface="Arial" panose="020B0604020202020204" pitchFamily="34" charset="0"/>
              </a:rPr>
              <a:t>Mgr. Katarína Onačillová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940" y="5891108"/>
            <a:ext cx="3605628" cy="89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2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>
            <a:off x="8153400" y="329412"/>
            <a:ext cx="3916429" cy="6354420"/>
            <a:chOff x="7906043" y="329412"/>
            <a:chExt cx="4049486" cy="6354420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26" t="46563" r="27540" b="18888"/>
            <a:stretch/>
          </p:blipFill>
          <p:spPr bwMode="auto">
            <a:xfrm>
              <a:off x="7906043" y="3614061"/>
              <a:ext cx="4049486" cy="3069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35415" r="77858" b="44691"/>
            <a:stretch/>
          </p:blipFill>
          <p:spPr bwMode="auto">
            <a:xfrm>
              <a:off x="7906043" y="329412"/>
              <a:ext cx="4049486" cy="2046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69488" r="77858" b="19718"/>
            <a:stretch/>
          </p:blipFill>
          <p:spPr bwMode="auto">
            <a:xfrm>
              <a:off x="7906043" y="2375926"/>
              <a:ext cx="4049486" cy="1110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Obdĺžnik 3">
            <a:extLst>
              <a:ext uri="{FF2B5EF4-FFF2-40B4-BE49-F238E27FC236}">
                <a16:creationId xmlns:a16="http://schemas.microsoft.com/office/drawing/2014/main" id="{23DE66C3-1462-4534-82F0-F44CCE46FE9C}"/>
              </a:ext>
            </a:extLst>
          </p:cNvPr>
          <p:cNvSpPr/>
          <p:nvPr/>
        </p:nvSpPr>
        <p:spPr>
          <a:xfrm>
            <a:off x="76196" y="443374"/>
            <a:ext cx="8153403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dirty="0">
                <a:solidFill>
                  <a:srgbClr val="2D85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sk-SK" sz="3200" dirty="0" smtClean="0">
                <a:solidFill>
                  <a:srgbClr val="2D85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limatické </a:t>
            </a:r>
            <a:r>
              <a:rPr lang="sk-SK" sz="3200" dirty="0">
                <a:solidFill>
                  <a:srgbClr val="2D85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zmeny a ústup ľadovca</a:t>
            </a:r>
          </a:p>
          <a:p>
            <a:endParaRPr lang="sk-SK" dirty="0"/>
          </a:p>
          <a:p>
            <a:endParaRPr lang="sk-SK" dirty="0"/>
          </a:p>
          <a:p>
            <a:r>
              <a:rPr lang="sk-SK" sz="2000" dirty="0"/>
              <a:t>1. </a:t>
            </a:r>
            <a:r>
              <a:rPr lang="sk-SK" sz="2000" dirty="0" err="1"/>
              <a:t>EarthExplorer</a:t>
            </a:r>
            <a:r>
              <a:rPr lang="sk-SK" sz="2000" dirty="0"/>
              <a:t> </a:t>
            </a:r>
            <a:r>
              <a:rPr lang="sk-SK" sz="2000" dirty="0" smtClean="0"/>
              <a:t>- Vyhľadanie </a:t>
            </a:r>
            <a:r>
              <a:rPr lang="sk-SK" sz="2000" dirty="0"/>
              <a:t>alebo </a:t>
            </a:r>
            <a:r>
              <a:rPr lang="sk-SK" sz="2000" dirty="0"/>
              <a:t>zoom na “</a:t>
            </a:r>
            <a:r>
              <a:rPr lang="sk-SK" sz="2000" dirty="0" err="1"/>
              <a:t>Jökulsárlón</a:t>
            </a:r>
            <a:r>
              <a:rPr lang="sk-SK" sz="2000" dirty="0"/>
              <a:t>“ </a:t>
            </a:r>
            <a:r>
              <a:rPr lang="sk-SK" sz="2000" dirty="0" smtClean="0"/>
              <a:t>(Island</a:t>
            </a:r>
            <a:r>
              <a:rPr lang="sk-SK" sz="2000" dirty="0"/>
              <a:t>)</a:t>
            </a:r>
            <a:br>
              <a:rPr lang="sk-SK" sz="2000" dirty="0"/>
            </a:br>
            <a:r>
              <a:rPr lang="sk-SK" sz="2000" dirty="0"/>
              <a:t>2. Stiahnutie 2 scén (bez oblakov nad </a:t>
            </a:r>
            <a:r>
              <a:rPr lang="sk-SK" sz="2000" dirty="0" smtClean="0"/>
              <a:t>územím </a:t>
            </a:r>
            <a:r>
              <a:rPr lang="sk-SK" sz="2000" dirty="0"/>
              <a:t>a bez snehu): </a:t>
            </a:r>
            <a:br>
              <a:rPr lang="sk-SK" sz="2000" dirty="0"/>
            </a:br>
            <a:r>
              <a:rPr lang="sk-SK" sz="2000" dirty="0"/>
              <a:t>• Súčasná snímka (</a:t>
            </a:r>
            <a:r>
              <a:rPr lang="sk-SK" sz="2000" dirty="0" smtClean="0"/>
              <a:t>2020-2023)</a:t>
            </a:r>
            <a:r>
              <a:rPr lang="sk-SK" sz="2000" dirty="0"/>
              <a:t/>
            </a:r>
            <a:br>
              <a:rPr lang="sk-SK" sz="2000" dirty="0"/>
            </a:br>
            <a:r>
              <a:rPr lang="sk-SK" sz="2000" dirty="0" smtClean="0"/>
              <a:t>• </a:t>
            </a:r>
            <a:r>
              <a:rPr lang="sk-SK" sz="2000" dirty="0"/>
              <a:t>Snímka z obdobia 1987-1990</a:t>
            </a:r>
            <a:br>
              <a:rPr lang="sk-SK" sz="2000" dirty="0"/>
            </a:br>
            <a:r>
              <a:rPr lang="sk-SK" sz="2000" dirty="0"/>
              <a:t> </a:t>
            </a:r>
          </a:p>
          <a:p>
            <a:r>
              <a:rPr lang="sk-SK" sz="2000" i="1" dirty="0"/>
              <a:t>Pozn.: </a:t>
            </a:r>
            <a:br>
              <a:rPr lang="sk-SK" sz="2000" i="1" dirty="0"/>
            </a:br>
            <a:r>
              <a:rPr lang="sk-SK" sz="2000" i="1" dirty="0"/>
              <a:t>• Využitie „Prídavných kritérií” pre výber scén s malou oblačnosťou</a:t>
            </a:r>
            <a:br>
              <a:rPr lang="sk-SK" sz="2000" i="1" dirty="0"/>
            </a:br>
            <a:r>
              <a:rPr lang="sk-SK" sz="2000" i="1" dirty="0"/>
              <a:t>• Ideálne - </a:t>
            </a:r>
            <a:r>
              <a:rPr lang="sk-SK" sz="2000" dirty="0"/>
              <a:t>stiahnutie  scén iba z obdobia </a:t>
            </a:r>
            <a:r>
              <a:rPr lang="sk-SK" sz="2000" i="1" dirty="0"/>
              <a:t>(pravdepodobnosť čistej snímky) </a:t>
            </a:r>
            <a:br>
              <a:rPr lang="sk-SK" sz="2000" i="1" dirty="0"/>
            </a:br>
            <a:r>
              <a:rPr lang="sk-SK" sz="2000" i="1" dirty="0"/>
              <a:t>• Predpoklad využívania rozličných </a:t>
            </a:r>
            <a:r>
              <a:rPr lang="sk-SK" sz="2000" i="1" dirty="0" err="1"/>
              <a:t>datasetov</a:t>
            </a:r>
            <a:r>
              <a:rPr lang="sk-SK" sz="2000" i="1" dirty="0"/>
              <a:t> (napr. Landsat </a:t>
            </a:r>
            <a:r>
              <a:rPr lang="sk-SK" sz="2000" i="1" dirty="0" smtClean="0"/>
              <a:t>1-5, 4-5</a:t>
            </a:r>
            <a:r>
              <a:rPr lang="sk-SK" sz="2000" i="1" dirty="0"/>
              <a:t>, 7, </a:t>
            </a:r>
            <a:r>
              <a:rPr lang="sk-SK" sz="2000" i="1" dirty="0" smtClean="0"/>
              <a:t>8-9) </a:t>
            </a:r>
            <a:r>
              <a:rPr lang="sk-SK" sz="2000" dirty="0"/>
              <a:t/>
            </a:r>
            <a:br>
              <a:rPr lang="sk-SK" sz="2000" dirty="0"/>
            </a:br>
            <a:endParaRPr lang="sk-SK" sz="2000" dirty="0"/>
          </a:p>
          <a:p>
            <a:r>
              <a:rPr lang="sk-SK" sz="2000" dirty="0"/>
              <a:t>3. </a:t>
            </a:r>
            <a:r>
              <a:rPr lang="sk-SK" sz="2000" dirty="0" err="1"/>
              <a:t>Rozzipovanie</a:t>
            </a:r>
            <a:r>
              <a:rPr lang="sk-SK" sz="2000" dirty="0"/>
              <a:t> stiahnutého súboru</a:t>
            </a:r>
            <a:br>
              <a:rPr lang="sk-SK" sz="2000" dirty="0"/>
            </a:br>
            <a:r>
              <a:rPr lang="sk-SK" sz="2000" dirty="0"/>
              <a:t>4. Skopírovanie potrebných .</a:t>
            </a:r>
            <a:r>
              <a:rPr lang="sk-SK" sz="2000" dirty="0" err="1"/>
              <a:t>tif</a:t>
            </a:r>
            <a:r>
              <a:rPr lang="sk-SK" sz="2000" dirty="0"/>
              <a:t> súborov do nového priečinka </a:t>
            </a:r>
          </a:p>
          <a:p>
            <a:r>
              <a:rPr lang="sk-SK" sz="2000" dirty="0"/>
              <a:t>5</a:t>
            </a:r>
            <a:r>
              <a:rPr lang="en-US" sz="2000" dirty="0"/>
              <a:t>. </a:t>
            </a:r>
            <a:r>
              <a:rPr lang="sk-SK" sz="2000" dirty="0"/>
              <a:t>Skontrolovanie vlastností súboru</a:t>
            </a:r>
            <a:r>
              <a:rPr lang="en-US" sz="2000" dirty="0"/>
              <a:t> (</a:t>
            </a:r>
            <a:r>
              <a:rPr lang="sk-SK" sz="2000" dirty="0"/>
              <a:t>uistenie sa, že majú </a:t>
            </a:r>
            <a:r>
              <a:rPr lang="sk-SK" sz="2000" dirty="0" err="1"/>
              <a:t>súrad</a:t>
            </a:r>
            <a:r>
              <a:rPr lang="sk-SK" sz="2000" dirty="0"/>
              <a:t>. systém</a:t>
            </a:r>
            <a:r>
              <a:rPr lang="en-US" sz="2000" dirty="0"/>
              <a:t>) </a:t>
            </a:r>
            <a:r>
              <a:rPr lang="sk-SK" sz="2000" dirty="0"/>
              <a:t/>
            </a:r>
            <a:br>
              <a:rPr lang="sk-SK" sz="2000" dirty="0"/>
            </a:br>
            <a:r>
              <a:rPr lang="sk-SK" sz="2000" dirty="0"/>
              <a:t>6</a:t>
            </a:r>
            <a:r>
              <a:rPr lang="en-US" sz="2000" dirty="0"/>
              <a:t>. </a:t>
            </a:r>
            <a:r>
              <a:rPr lang="sk-SK" sz="2000" dirty="0"/>
              <a:t>Usporiadanie súborov od najnovších po najstaršie</a:t>
            </a:r>
          </a:p>
        </p:txBody>
      </p:sp>
    </p:spTree>
    <p:extLst>
      <p:ext uri="{BB962C8B-B14F-4D97-AF65-F5344CB8AC3E}">
        <p14:creationId xmlns:p14="http://schemas.microsoft.com/office/powerpoint/2010/main" val="924117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>
            <a:extLst>
              <a:ext uri="{FF2B5EF4-FFF2-40B4-BE49-F238E27FC236}">
                <a16:creationId xmlns:a16="http://schemas.microsoft.com/office/drawing/2014/main" id="{FCB34834-A277-4611-9740-7CE5EE99B44A}"/>
              </a:ext>
            </a:extLst>
          </p:cNvPr>
          <p:cNvSpPr/>
          <p:nvPr/>
        </p:nvSpPr>
        <p:spPr>
          <a:xfrm>
            <a:off x="548640" y="4979"/>
            <a:ext cx="103538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k-SK" sz="2000" dirty="0"/>
          </a:p>
          <a:p>
            <a:r>
              <a:rPr lang="sk-SK" sz="2000" dirty="0"/>
              <a:t> </a:t>
            </a:r>
            <a:r>
              <a:rPr lang="sk-SK" sz="2000" dirty="0" smtClean="0"/>
              <a:t>Ku každej vytvorenej farebnej kompozícii doplňte </a:t>
            </a:r>
            <a:r>
              <a:rPr lang="sk-SK" sz="2000" dirty="0"/>
              <a:t>parametre </a:t>
            </a:r>
            <a:r>
              <a:rPr lang="sk-SK" sz="2000" dirty="0" err="1" smtClean="0"/>
              <a:t>datasetu</a:t>
            </a:r>
            <a:r>
              <a:rPr lang="sk-SK" sz="2000" dirty="0" smtClean="0"/>
              <a:t>, z ktorého bola vytvorená: </a:t>
            </a:r>
            <a:endParaRPr lang="sk-SK" sz="2000" dirty="0"/>
          </a:p>
        </p:txBody>
      </p:sp>
      <p:graphicFrame>
        <p:nvGraphicFramePr>
          <p:cNvPr id="2" name="Tabuľ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718515"/>
              </p:ext>
            </p:extLst>
          </p:nvPr>
        </p:nvGraphicFramePr>
        <p:xfrm>
          <a:off x="4544907" y="821266"/>
          <a:ext cx="6161194" cy="26822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80597">
                  <a:extLst>
                    <a:ext uri="{9D8B030D-6E8A-4147-A177-3AD203B41FA5}">
                      <a16:colId xmlns:a16="http://schemas.microsoft.com/office/drawing/2014/main" val="1592122748"/>
                    </a:ext>
                  </a:extLst>
                </a:gridCol>
                <a:gridCol w="3080597">
                  <a:extLst>
                    <a:ext uri="{9D8B030D-6E8A-4147-A177-3AD203B41FA5}">
                      <a16:colId xmlns:a16="http://schemas.microsoft.com/office/drawing/2014/main" val="3820524158"/>
                    </a:ext>
                  </a:extLst>
                </a:gridCol>
              </a:tblGrid>
              <a:tr h="383177">
                <a:tc gridSpan="2">
                  <a:txBody>
                    <a:bodyPr/>
                    <a:lstStyle/>
                    <a:p>
                      <a:pPr algn="ctr"/>
                      <a:r>
                        <a:rPr lang="sk-SK" sz="1600" b="1" dirty="0" smtClean="0"/>
                        <a:t>SCÉNA</a:t>
                      </a:r>
                      <a:r>
                        <a:rPr lang="sk-SK" sz="1600" b="1" baseline="0" dirty="0" smtClean="0"/>
                        <a:t> 1</a:t>
                      </a:r>
                      <a:endParaRPr lang="sk-SK" sz="16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033429"/>
                  </a:ext>
                </a:extLst>
              </a:tr>
              <a:tr h="383177">
                <a:tc>
                  <a:txBody>
                    <a:bodyPr/>
                    <a:lstStyle/>
                    <a:p>
                      <a:r>
                        <a:rPr lang="sk-SK" sz="1600" dirty="0" smtClean="0"/>
                        <a:t>Identifikátor</a:t>
                      </a:r>
                      <a:endParaRPr lang="sk-SK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4826903"/>
                  </a:ext>
                </a:extLst>
              </a:tr>
              <a:tr h="383177">
                <a:tc>
                  <a:txBody>
                    <a:bodyPr/>
                    <a:lstStyle/>
                    <a:p>
                      <a:r>
                        <a:rPr lang="sk-SK" sz="1600" dirty="0" smtClean="0"/>
                        <a:t>Dátum zhotovenia </a:t>
                      </a:r>
                      <a:r>
                        <a:rPr lang="sk-SK" sz="1600" dirty="0" smtClean="0"/>
                        <a:t>snímky</a:t>
                      </a:r>
                      <a:endParaRPr lang="sk-SK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660965"/>
                  </a:ext>
                </a:extLst>
              </a:tr>
              <a:tr h="383177">
                <a:tc>
                  <a:txBody>
                    <a:bodyPr/>
                    <a:lstStyle/>
                    <a:p>
                      <a:r>
                        <a:rPr lang="sk-SK" sz="1600" dirty="0" smtClean="0"/>
                        <a:t>Družica</a:t>
                      </a:r>
                      <a:endParaRPr lang="sk-SK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6884528"/>
                  </a:ext>
                </a:extLst>
              </a:tr>
              <a:tr h="383177">
                <a:tc>
                  <a:txBody>
                    <a:bodyPr/>
                    <a:lstStyle/>
                    <a:p>
                      <a:r>
                        <a:rPr lang="sk-SK" sz="1600" dirty="0" smtClean="0"/>
                        <a:t>Senzor</a:t>
                      </a:r>
                      <a:endParaRPr lang="sk-SK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9158782"/>
                  </a:ext>
                </a:extLst>
              </a:tr>
              <a:tr h="383177">
                <a:tc>
                  <a:txBody>
                    <a:bodyPr/>
                    <a:lstStyle/>
                    <a:p>
                      <a:r>
                        <a:rPr lang="sk-SK" sz="1600" dirty="0" smtClean="0"/>
                        <a:t>Oblačnosť</a:t>
                      </a:r>
                      <a:endParaRPr lang="sk-SK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6536007"/>
                  </a:ext>
                </a:extLst>
              </a:tr>
              <a:tr h="383177">
                <a:tc>
                  <a:txBody>
                    <a:bodyPr/>
                    <a:lstStyle/>
                    <a:p>
                      <a:r>
                        <a:rPr lang="sk-SK" sz="1600" dirty="0" smtClean="0"/>
                        <a:t>Súradnicový systém</a:t>
                      </a:r>
                      <a:endParaRPr lang="sk-SK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806492"/>
                  </a:ext>
                </a:extLst>
              </a:tr>
            </a:tbl>
          </a:graphicData>
        </a:graphic>
      </p:graphicFrame>
      <p:sp>
        <p:nvSpPr>
          <p:cNvPr id="3" name="Obdĺžnik 2"/>
          <p:cNvSpPr/>
          <p:nvPr/>
        </p:nvSpPr>
        <p:spPr>
          <a:xfrm>
            <a:off x="726441" y="821266"/>
            <a:ext cx="3809999" cy="26822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aphicFrame>
        <p:nvGraphicFramePr>
          <p:cNvPr id="7" name="Tabuľ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164182"/>
              </p:ext>
            </p:extLst>
          </p:nvPr>
        </p:nvGraphicFramePr>
        <p:xfrm>
          <a:off x="4544907" y="3818466"/>
          <a:ext cx="6161194" cy="26822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80597">
                  <a:extLst>
                    <a:ext uri="{9D8B030D-6E8A-4147-A177-3AD203B41FA5}">
                      <a16:colId xmlns:a16="http://schemas.microsoft.com/office/drawing/2014/main" val="1592122748"/>
                    </a:ext>
                  </a:extLst>
                </a:gridCol>
                <a:gridCol w="3080597">
                  <a:extLst>
                    <a:ext uri="{9D8B030D-6E8A-4147-A177-3AD203B41FA5}">
                      <a16:colId xmlns:a16="http://schemas.microsoft.com/office/drawing/2014/main" val="3820524158"/>
                    </a:ext>
                  </a:extLst>
                </a:gridCol>
              </a:tblGrid>
              <a:tr h="383177">
                <a:tc gridSpan="2">
                  <a:txBody>
                    <a:bodyPr/>
                    <a:lstStyle/>
                    <a:p>
                      <a:pPr algn="ctr"/>
                      <a:r>
                        <a:rPr lang="sk-SK" sz="1600" b="1" dirty="0" smtClean="0"/>
                        <a:t>SCÉNA</a:t>
                      </a:r>
                      <a:r>
                        <a:rPr lang="sk-SK" sz="1600" b="1" baseline="0" dirty="0" smtClean="0"/>
                        <a:t> 2</a:t>
                      </a:r>
                      <a:endParaRPr lang="sk-SK" sz="16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033429"/>
                  </a:ext>
                </a:extLst>
              </a:tr>
              <a:tr h="383177">
                <a:tc>
                  <a:txBody>
                    <a:bodyPr/>
                    <a:lstStyle/>
                    <a:p>
                      <a:r>
                        <a:rPr lang="sk-SK" sz="1600" dirty="0" smtClean="0"/>
                        <a:t>Identifikátor</a:t>
                      </a:r>
                      <a:endParaRPr lang="sk-SK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4826903"/>
                  </a:ext>
                </a:extLst>
              </a:tr>
              <a:tr h="383177">
                <a:tc>
                  <a:txBody>
                    <a:bodyPr/>
                    <a:lstStyle/>
                    <a:p>
                      <a:r>
                        <a:rPr lang="sk-SK" sz="1600" dirty="0" smtClean="0"/>
                        <a:t>Dátum zhotovenia </a:t>
                      </a:r>
                      <a:r>
                        <a:rPr lang="sk-SK" sz="1600" dirty="0" smtClean="0"/>
                        <a:t>snímky</a:t>
                      </a:r>
                      <a:endParaRPr lang="sk-SK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660965"/>
                  </a:ext>
                </a:extLst>
              </a:tr>
              <a:tr h="383177">
                <a:tc>
                  <a:txBody>
                    <a:bodyPr/>
                    <a:lstStyle/>
                    <a:p>
                      <a:r>
                        <a:rPr lang="sk-SK" sz="1600" dirty="0" smtClean="0"/>
                        <a:t>Družica</a:t>
                      </a:r>
                      <a:endParaRPr lang="sk-SK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6884528"/>
                  </a:ext>
                </a:extLst>
              </a:tr>
              <a:tr h="383177">
                <a:tc>
                  <a:txBody>
                    <a:bodyPr/>
                    <a:lstStyle/>
                    <a:p>
                      <a:r>
                        <a:rPr lang="sk-SK" sz="1600" dirty="0" smtClean="0"/>
                        <a:t>Senzor</a:t>
                      </a:r>
                      <a:endParaRPr lang="sk-SK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9158782"/>
                  </a:ext>
                </a:extLst>
              </a:tr>
              <a:tr h="383177">
                <a:tc>
                  <a:txBody>
                    <a:bodyPr/>
                    <a:lstStyle/>
                    <a:p>
                      <a:r>
                        <a:rPr lang="sk-SK" sz="1600" dirty="0" smtClean="0"/>
                        <a:t>Oblačnosť</a:t>
                      </a:r>
                      <a:endParaRPr lang="sk-SK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6536007"/>
                  </a:ext>
                </a:extLst>
              </a:tr>
              <a:tr h="383177">
                <a:tc>
                  <a:txBody>
                    <a:bodyPr/>
                    <a:lstStyle/>
                    <a:p>
                      <a:r>
                        <a:rPr lang="sk-SK" sz="1600" dirty="0" smtClean="0"/>
                        <a:t>Súradnicový systém</a:t>
                      </a:r>
                      <a:endParaRPr lang="sk-SK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806492"/>
                  </a:ext>
                </a:extLst>
              </a:tr>
            </a:tbl>
          </a:graphicData>
        </a:graphic>
      </p:graphicFrame>
      <p:sp>
        <p:nvSpPr>
          <p:cNvPr id="8" name="Obdĺžnik 7"/>
          <p:cNvSpPr/>
          <p:nvPr/>
        </p:nvSpPr>
        <p:spPr>
          <a:xfrm>
            <a:off x="726441" y="3818466"/>
            <a:ext cx="3809999" cy="26822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65572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190E768D-2766-47AE-9D6D-EC6B4855EB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46" t="12638" r="15465" b="12977"/>
          <a:stretch/>
        </p:blipFill>
        <p:spPr>
          <a:xfrm>
            <a:off x="1181649" y="194939"/>
            <a:ext cx="9297665" cy="4943055"/>
          </a:xfrm>
          <a:prstGeom prst="rect">
            <a:avLst/>
          </a:prstGeom>
        </p:spPr>
      </p:pic>
      <p:sp>
        <p:nvSpPr>
          <p:cNvPr id="5" name="Obdĺžnik 4">
            <a:extLst>
              <a:ext uri="{FF2B5EF4-FFF2-40B4-BE49-F238E27FC236}">
                <a16:creationId xmlns:a16="http://schemas.microsoft.com/office/drawing/2014/main" id="{1E98F2F2-9BBA-4FCB-B97B-84A4628F3F1E}"/>
              </a:ext>
            </a:extLst>
          </p:cNvPr>
          <p:cNvSpPr/>
          <p:nvPr/>
        </p:nvSpPr>
        <p:spPr>
          <a:xfrm>
            <a:off x="1181649" y="5137994"/>
            <a:ext cx="9958065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sk-SK" dirty="0"/>
              <a:t>7</a:t>
            </a:r>
            <a:r>
              <a:rPr lang="en-US" dirty="0"/>
              <a:t>. </a:t>
            </a:r>
            <a:r>
              <a:rPr lang="sk-SK" dirty="0" smtClean="0"/>
              <a:t>Vytvorenie </a:t>
            </a:r>
            <a:r>
              <a:rPr lang="sk-SK" dirty="0"/>
              <a:t>kompozície v prirodzených farbách (RGB</a:t>
            </a:r>
            <a:r>
              <a:rPr lang="sk-SK" dirty="0" smtClean="0"/>
              <a:t>) pre satelitné snímky za zvolené 3 časové obdobia</a:t>
            </a:r>
          </a:p>
          <a:p>
            <a:pPr>
              <a:spcAft>
                <a:spcPts val="600"/>
              </a:spcAft>
            </a:pPr>
            <a:r>
              <a:rPr lang="sk-SK" dirty="0" smtClean="0"/>
              <a:t>- Zoradenie pásiem pre premietanie cez kanály RGB – Image </a:t>
            </a:r>
            <a:r>
              <a:rPr lang="sk-SK" dirty="0" err="1" smtClean="0"/>
              <a:t>Analysis</a:t>
            </a:r>
            <a:r>
              <a:rPr lang="sk-SK" dirty="0" smtClean="0"/>
              <a:t> – </a:t>
            </a:r>
            <a:r>
              <a:rPr lang="sk-SK" dirty="0" err="1" smtClean="0"/>
              <a:t>Composite</a:t>
            </a:r>
            <a:r>
              <a:rPr lang="sk-SK" dirty="0" smtClean="0"/>
              <a:t> </a:t>
            </a:r>
            <a:r>
              <a:rPr lang="sk-SK" dirty="0" err="1" smtClean="0"/>
              <a:t>Bands</a:t>
            </a:r>
            <a:endParaRPr lang="sk-SK" dirty="0" smtClean="0"/>
          </a:p>
          <a:p>
            <a:pPr>
              <a:spcAft>
                <a:spcPts val="600"/>
              </a:spcAft>
            </a:pPr>
            <a:r>
              <a:rPr lang="sk-SK" dirty="0" smtClean="0"/>
              <a:t>8. Orezanie satelitnej snímky podľa dodanej vrstvy „</a:t>
            </a:r>
            <a:r>
              <a:rPr lang="sk-SK" dirty="0" err="1" smtClean="0"/>
              <a:t>clip</a:t>
            </a:r>
            <a:r>
              <a:rPr lang="sk-SK" dirty="0" smtClean="0"/>
              <a:t>“ (</a:t>
            </a:r>
            <a:r>
              <a:rPr lang="sk-SK" dirty="0" err="1" smtClean="0"/>
              <a:t>ArcToolbox</a:t>
            </a:r>
            <a:r>
              <a:rPr lang="sk-SK" dirty="0" smtClean="0"/>
              <a:t> – </a:t>
            </a:r>
            <a:r>
              <a:rPr lang="sk-SK" dirty="0" err="1" smtClean="0"/>
              <a:t>Spatial</a:t>
            </a:r>
            <a:r>
              <a:rPr lang="sk-SK" dirty="0" smtClean="0"/>
              <a:t> </a:t>
            </a:r>
            <a:r>
              <a:rPr lang="sk-SK" dirty="0" err="1" smtClean="0"/>
              <a:t>Analyst</a:t>
            </a:r>
            <a:r>
              <a:rPr lang="sk-SK" dirty="0" smtClean="0"/>
              <a:t> </a:t>
            </a:r>
            <a:r>
              <a:rPr lang="sk-SK" dirty="0" err="1" smtClean="0"/>
              <a:t>Tools</a:t>
            </a:r>
            <a:r>
              <a:rPr lang="sk-SK" dirty="0" smtClean="0"/>
              <a:t> – </a:t>
            </a:r>
            <a:r>
              <a:rPr lang="sk-SK" dirty="0" err="1" smtClean="0"/>
              <a:t>Extraction</a:t>
            </a:r>
            <a:r>
              <a:rPr lang="sk-SK" dirty="0" smtClean="0"/>
              <a:t> – </a:t>
            </a:r>
            <a:r>
              <a:rPr lang="sk-SK" dirty="0" err="1" smtClean="0"/>
              <a:t>Extract</a:t>
            </a:r>
            <a:r>
              <a:rPr lang="sk-SK" dirty="0" smtClean="0"/>
              <a:t> By </a:t>
            </a:r>
            <a:r>
              <a:rPr lang="sk-SK" dirty="0" err="1" smtClean="0"/>
              <a:t>Mask</a:t>
            </a:r>
            <a:r>
              <a:rPr lang="sk-SK" dirty="0" smtClean="0"/>
              <a:t>) </a:t>
            </a:r>
            <a:r>
              <a:rPr lang="sk-SK" dirty="0"/>
              <a:t>a export vytvorených </a:t>
            </a:r>
            <a:r>
              <a:rPr lang="sk-SK" dirty="0" smtClean="0"/>
              <a:t>výrezov (pravý klik na vrstvu – </a:t>
            </a:r>
            <a:r>
              <a:rPr lang="sk-SK" dirty="0" err="1" smtClean="0"/>
              <a:t>Data</a:t>
            </a:r>
            <a:r>
              <a:rPr lang="sk-SK" dirty="0" smtClean="0"/>
              <a:t> – Export </a:t>
            </a:r>
            <a:r>
              <a:rPr lang="sk-SK" dirty="0" err="1" smtClean="0"/>
              <a:t>Data</a:t>
            </a:r>
            <a:r>
              <a:rPr lang="sk-SK" dirty="0" smtClean="0"/>
              <a:t>)</a:t>
            </a:r>
          </a:p>
          <a:p>
            <a:pPr>
              <a:spcAft>
                <a:spcPts val="600"/>
              </a:spcAft>
            </a:pPr>
            <a:r>
              <a:rPr lang="sk-SK" dirty="0" smtClean="0"/>
              <a:t>9. </a:t>
            </a:r>
            <a:r>
              <a:rPr lang="sk-SK" dirty="0"/>
              <a:t>Z</a:t>
            </a:r>
            <a:r>
              <a:rPr lang="sk-SK" dirty="0" smtClean="0"/>
              <a:t>meranie </a:t>
            </a:r>
            <a:r>
              <a:rPr lang="sk-SK" dirty="0"/>
              <a:t>šírenia ľadovca pozdĺž 5 profilov</a:t>
            </a:r>
            <a:r>
              <a:rPr lang="en-US" dirty="0"/>
              <a:t> </a:t>
            </a:r>
            <a:r>
              <a:rPr lang="en-US" dirty="0" smtClean="0"/>
              <a:t>a </a:t>
            </a:r>
            <a:r>
              <a:rPr lang="sk-SK" dirty="0"/>
              <a:t>spracovanie zistení do </a:t>
            </a:r>
            <a:r>
              <a:rPr lang="sk-SK" dirty="0" smtClean="0"/>
              <a:t>tabuľky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23713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>
            <a:extLst>
              <a:ext uri="{FF2B5EF4-FFF2-40B4-BE49-F238E27FC236}">
                <a16:creationId xmlns:a16="http://schemas.microsoft.com/office/drawing/2014/main" id="{FB76AD6E-7A8E-4C2C-940B-33D6D75EC779}"/>
              </a:ext>
            </a:extLst>
          </p:cNvPr>
          <p:cNvSpPr/>
          <p:nvPr/>
        </p:nvSpPr>
        <p:spPr>
          <a:xfrm>
            <a:off x="662935" y="5543900"/>
            <a:ext cx="110853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/>
              <a:t>10</a:t>
            </a:r>
            <a:r>
              <a:rPr lang="en-US" dirty="0" smtClean="0"/>
              <a:t>. </a:t>
            </a:r>
            <a:r>
              <a:rPr lang="sk-SK" dirty="0"/>
              <a:t>Vytvorenie kompozície v prirodzených farbách (RGB) </a:t>
            </a:r>
            <a:r>
              <a:rPr lang="sk-SK" dirty="0" smtClean="0"/>
              <a:t>zahŕňajúcej: </a:t>
            </a:r>
            <a:r>
              <a:rPr lang="sk-SK" dirty="0" err="1" smtClean="0"/>
              <a:t>severku</a:t>
            </a:r>
            <a:r>
              <a:rPr lang="sk-SK" dirty="0" smtClean="0"/>
              <a:t>, mierku, rok scény</a:t>
            </a:r>
            <a:r>
              <a:rPr lang="en-US" dirty="0" smtClean="0"/>
              <a:t> (</a:t>
            </a:r>
            <a:r>
              <a:rPr lang="sk-SK" dirty="0" smtClean="0"/>
              <a:t>viď obrázok</a:t>
            </a:r>
            <a:r>
              <a:rPr lang="en-US" dirty="0" smtClean="0"/>
              <a:t>) </a:t>
            </a:r>
            <a:endParaRPr lang="sk-SK" dirty="0" smtClean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62CDC5E-156C-4144-BE8C-B9249944F5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31" t="20703" r="33308" b="23679"/>
          <a:stretch/>
        </p:blipFill>
        <p:spPr>
          <a:xfrm>
            <a:off x="6156960" y="460003"/>
            <a:ext cx="5591316" cy="4871651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30D77EFC-C4E6-42CE-A8DE-DB62A44627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62" t="21114" r="33538" b="23885"/>
          <a:stretch/>
        </p:blipFill>
        <p:spPr>
          <a:xfrm>
            <a:off x="629346" y="502207"/>
            <a:ext cx="5527614" cy="482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42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96ECE54C-A63F-49CA-A44C-9DB643E5BC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13" y="0"/>
            <a:ext cx="5597787" cy="5597787"/>
          </a:xfr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822813" y="627062"/>
            <a:ext cx="4598720" cy="63094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sk-SK" altLang="sk-SK" dirty="0">
                <a:solidFill>
                  <a:srgbClr val="000000"/>
                </a:solidFill>
                <a:cs typeface="Courier New" panose="02070309020205020404" pitchFamily="49" charset="0"/>
              </a:rPr>
              <a:t>B</a:t>
            </a:r>
            <a:r>
              <a:rPr lang="sk-SK" altLang="sk-SK" dirty="0" smtClean="0">
                <a:solidFill>
                  <a:srgbClr val="000000"/>
                </a:solidFill>
                <a:cs typeface="Courier New" panose="02070309020205020404" pitchFamily="49" charset="0"/>
              </a:rPr>
              <a:t>ol </a:t>
            </a:r>
            <a:r>
              <a:rPr lang="sk-SK" altLang="sk-SK" dirty="0" smtClean="0">
                <a:solidFill>
                  <a:srgbClr val="000000"/>
                </a:solidFill>
                <a:cs typeface="Courier New" panose="02070309020205020404" pitchFamily="49" charset="0"/>
              </a:rPr>
              <a:t>ústup ľadovca </a:t>
            </a:r>
            <a:r>
              <a:rPr lang="sk-SK" altLang="sk-SK" dirty="0" smtClean="0">
                <a:solidFill>
                  <a:srgbClr val="000000"/>
                </a:solidFill>
                <a:cs typeface="Courier New" panose="02070309020205020404" pitchFamily="49" charset="0"/>
              </a:rPr>
              <a:t>výrazný?</a:t>
            </a:r>
            <a:endParaRPr lang="sk-SK" altLang="sk-SK" dirty="0" smtClean="0">
              <a:solidFill>
                <a:srgbClr val="000000"/>
              </a:solidFill>
              <a:cs typeface="Courier New" panose="020703090202050204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sk-SK" altLang="sk-SK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Courier New" panose="02070309020205020404" pitchFamily="49" charset="0"/>
              </a:rPr>
              <a:t>V</a:t>
            </a:r>
            <a:r>
              <a:rPr kumimoji="0" lang="sk-SK" altLang="sk-SK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cs typeface="Courier New" panose="02070309020205020404" pitchFamily="49" charset="0"/>
              </a:rPr>
              <a:t> ktorej časti ľadovca je ústup najväčší?</a:t>
            </a:r>
          </a:p>
        </p:txBody>
      </p:sp>
      <p:graphicFrame>
        <p:nvGraphicFramePr>
          <p:cNvPr id="4" name="Zástupný objekt pre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5459988"/>
              </p:ext>
            </p:extLst>
          </p:nvPr>
        </p:nvGraphicFramePr>
        <p:xfrm>
          <a:off x="450849" y="5422693"/>
          <a:ext cx="11512553" cy="8100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66531">
                  <a:extLst>
                    <a:ext uri="{9D8B030D-6E8A-4147-A177-3AD203B41FA5}">
                      <a16:colId xmlns:a16="http://schemas.microsoft.com/office/drawing/2014/main" val="1652382462"/>
                    </a:ext>
                  </a:extLst>
                </a:gridCol>
                <a:gridCol w="847124">
                  <a:extLst>
                    <a:ext uri="{9D8B030D-6E8A-4147-A177-3AD203B41FA5}">
                      <a16:colId xmlns:a16="http://schemas.microsoft.com/office/drawing/2014/main" val="1338083524"/>
                    </a:ext>
                  </a:extLst>
                </a:gridCol>
                <a:gridCol w="783448">
                  <a:extLst>
                    <a:ext uri="{9D8B030D-6E8A-4147-A177-3AD203B41FA5}">
                      <a16:colId xmlns:a16="http://schemas.microsoft.com/office/drawing/2014/main" val="4164908387"/>
                    </a:ext>
                  </a:extLst>
                </a:gridCol>
                <a:gridCol w="932368">
                  <a:extLst>
                    <a:ext uri="{9D8B030D-6E8A-4147-A177-3AD203B41FA5}">
                      <a16:colId xmlns:a16="http://schemas.microsoft.com/office/drawing/2014/main" val="2152013326"/>
                    </a:ext>
                  </a:extLst>
                </a:gridCol>
                <a:gridCol w="932368">
                  <a:extLst>
                    <a:ext uri="{9D8B030D-6E8A-4147-A177-3AD203B41FA5}">
                      <a16:colId xmlns:a16="http://schemas.microsoft.com/office/drawing/2014/main" val="3987049351"/>
                    </a:ext>
                  </a:extLst>
                </a:gridCol>
                <a:gridCol w="932368">
                  <a:extLst>
                    <a:ext uri="{9D8B030D-6E8A-4147-A177-3AD203B41FA5}">
                      <a16:colId xmlns:a16="http://schemas.microsoft.com/office/drawing/2014/main" val="1816713374"/>
                    </a:ext>
                  </a:extLst>
                </a:gridCol>
                <a:gridCol w="1660779">
                  <a:extLst>
                    <a:ext uri="{9D8B030D-6E8A-4147-A177-3AD203B41FA5}">
                      <a16:colId xmlns:a16="http://schemas.microsoft.com/office/drawing/2014/main" val="2526700783"/>
                    </a:ext>
                  </a:extLst>
                </a:gridCol>
                <a:gridCol w="1212806">
                  <a:extLst>
                    <a:ext uri="{9D8B030D-6E8A-4147-A177-3AD203B41FA5}">
                      <a16:colId xmlns:a16="http://schemas.microsoft.com/office/drawing/2014/main" val="2870540126"/>
                    </a:ext>
                  </a:extLst>
                </a:gridCol>
                <a:gridCol w="3044761">
                  <a:extLst>
                    <a:ext uri="{9D8B030D-6E8A-4147-A177-3AD203B41FA5}">
                      <a16:colId xmlns:a16="http://schemas.microsoft.com/office/drawing/2014/main" val="3171391488"/>
                    </a:ext>
                  </a:extLst>
                </a:gridCol>
              </a:tblGrid>
              <a:tr h="278337">
                <a:tc>
                  <a:txBody>
                    <a:bodyPr/>
                    <a:lstStyle/>
                    <a:p>
                      <a:pPr algn="ctr" fontAlgn="b"/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Úbytok</a:t>
                      </a:r>
                      <a:r>
                        <a:rPr lang="sk-SK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ľadovcovej morény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79858257"/>
                  </a:ext>
                </a:extLst>
              </a:tr>
              <a:tr h="27833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u="none" strike="noStrike" dirty="0">
                          <a:effectLst/>
                          <a:latin typeface="+mj-lt"/>
                        </a:rPr>
                        <a:t>Obdobie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u="none" strike="noStrike" dirty="0">
                          <a:effectLst/>
                          <a:latin typeface="+mj-lt"/>
                        </a:rPr>
                        <a:t>1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u="none" strike="noStrike" dirty="0">
                          <a:effectLst/>
                          <a:latin typeface="+mj-lt"/>
                        </a:rPr>
                        <a:t>2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u="none" strike="noStrike" dirty="0">
                          <a:effectLst/>
                          <a:latin typeface="+mj-lt"/>
                        </a:rPr>
                        <a:t>3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u="none" strike="noStrike" dirty="0">
                          <a:effectLst/>
                          <a:latin typeface="+mj-lt"/>
                        </a:rPr>
                        <a:t>4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u="none" strike="noStrike" dirty="0">
                          <a:effectLst/>
                          <a:latin typeface="+mj-lt"/>
                        </a:rPr>
                        <a:t>5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u="none" strike="noStrike">
                          <a:effectLst/>
                          <a:latin typeface="+mj-lt"/>
                        </a:rPr>
                        <a:t>Ústup ľadovca (m</a:t>
                      </a:r>
                      <a:r>
                        <a:rPr lang="sk-SK" sz="1600" u="none" strike="noStrike" baseline="30000">
                          <a:effectLst/>
                          <a:latin typeface="+mj-lt"/>
                        </a:rPr>
                        <a:t>2</a:t>
                      </a:r>
                      <a:r>
                        <a:rPr lang="sk-SK" sz="1600" u="none" strike="noStrike">
                          <a:effectLst/>
                          <a:latin typeface="+mj-lt"/>
                        </a:rPr>
                        <a:t>)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u="none" strike="noStrike">
                          <a:effectLst/>
                          <a:latin typeface="+mj-lt"/>
                        </a:rPr>
                        <a:t>Počet rokov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>
                          <a:effectLst/>
                          <a:latin typeface="+mj-lt"/>
                        </a:rPr>
                        <a:t>Ústup ľadovca v priemere za rok (m</a:t>
                      </a:r>
                      <a:r>
                        <a:rPr lang="pl-PL" sz="1600" u="none" strike="noStrike" baseline="30000">
                          <a:effectLst/>
                          <a:latin typeface="+mj-lt"/>
                        </a:rPr>
                        <a:t>2</a:t>
                      </a:r>
                      <a:r>
                        <a:rPr lang="pl-PL" sz="1600" u="none" strike="noStrike">
                          <a:effectLst/>
                          <a:latin typeface="+mj-lt"/>
                        </a:rPr>
                        <a:t>)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5726093"/>
                  </a:ext>
                </a:extLst>
              </a:tr>
              <a:tr h="229930"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u="none" strike="noStrike" dirty="0" smtClean="0">
                          <a:effectLst/>
                          <a:latin typeface="+mj-lt"/>
                        </a:rPr>
                        <a:t>1987-2023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u="none" strike="noStrike">
                          <a:effectLst/>
                          <a:latin typeface="+mj-lt"/>
                        </a:rPr>
                        <a:t> 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u="none" strike="noStrike">
                          <a:effectLst/>
                          <a:latin typeface="+mj-lt"/>
                        </a:rPr>
                        <a:t> 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u="none" strike="noStrike">
                          <a:effectLst/>
                          <a:latin typeface="+mj-lt"/>
                        </a:rPr>
                        <a:t> 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u="none" strike="noStrike">
                          <a:effectLst/>
                          <a:latin typeface="+mj-lt"/>
                        </a:rPr>
                        <a:t> 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u="none" strike="noStrike">
                          <a:effectLst/>
                          <a:latin typeface="+mj-lt"/>
                        </a:rPr>
                        <a:t> 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u="none" strike="noStrike">
                          <a:effectLst/>
                          <a:latin typeface="+mj-lt"/>
                        </a:rPr>
                        <a:t> 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628382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464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Zástupný objekt pre obsah 4">
            <a:extLst>
              <a:ext uri="{FF2B5EF4-FFF2-40B4-BE49-F238E27FC236}">
                <a16:creationId xmlns:a16="http://schemas.microsoft.com/office/drawing/2014/main" id="{9C176E28-A66E-4E95-830C-4A2DE3FBCC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6" r="27819"/>
          <a:stretch/>
        </p:blipFill>
        <p:spPr>
          <a:xfrm>
            <a:off x="5734372" y="10"/>
            <a:ext cx="6457629" cy="685799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solidFill>
            <a:schemeClr val="bg1"/>
          </a:solidFill>
        </p:spPr>
      </p:pic>
      <p:cxnSp>
        <p:nvCxnSpPr>
          <p:cNvPr id="26" name="Straight Arrow Connector 25">
            <a:extLst/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Nadpis 1"/>
          <p:cNvSpPr txBox="1">
            <a:spLocks/>
          </p:cNvSpPr>
          <p:nvPr/>
        </p:nvSpPr>
        <p:spPr>
          <a:xfrm>
            <a:off x="531335" y="2469911"/>
            <a:ext cx="5838471" cy="21630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>
                  <a:outerShdw blurRad="177800" dist="38100" dir="2700000" algn="tl">
                    <a:srgbClr val="000000">
                      <a:alpha val="24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sk-SK" altLang="sk-SK" sz="5400" b="1" cap="none">
                <a:solidFill>
                  <a:srgbClr val="1134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</a:rPr>
              <a:t>Ďakujem </a:t>
            </a:r>
            <a:r>
              <a:rPr lang="sk-SK" altLang="sk-SK" sz="5400" b="1" cap="none" smtClean="0">
                <a:solidFill>
                  <a:srgbClr val="1134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</a:rPr>
              <a:t/>
            </a:r>
            <a:br>
              <a:rPr lang="sk-SK" altLang="sk-SK" sz="5400" b="1" cap="none" smtClean="0">
                <a:solidFill>
                  <a:srgbClr val="1134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</a:rPr>
            </a:br>
            <a:r>
              <a:rPr lang="sk-SK" altLang="sk-SK" sz="5400" b="1" cap="none" smtClean="0">
                <a:solidFill>
                  <a:srgbClr val="1134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</a:rPr>
              <a:t>za </a:t>
            </a:r>
            <a:r>
              <a:rPr lang="sk-SK" altLang="sk-SK" sz="5400" b="1" cap="none" dirty="0" smtClean="0">
                <a:solidFill>
                  <a:srgbClr val="1134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</a:rPr>
              <a:t>pozornosť</a:t>
            </a:r>
            <a:endParaRPr lang="sk-SK" altLang="sk-SK" sz="4400" b="1" cap="none" dirty="0">
              <a:solidFill>
                <a:srgbClr val="1541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 Light"/>
            </a:endParaRPr>
          </a:p>
        </p:txBody>
      </p:sp>
      <p:pic>
        <p:nvPicPr>
          <p:cNvPr id="39" name="Picture 6" descr="http://geo.ics.upjs.sk/images/logo.jpg">
            <a:extLst>
              <a:ext uri="{FF2B5EF4-FFF2-40B4-BE49-F238E27FC236}">
                <a16:creationId xmlns:a16="http://schemas.microsoft.com/office/drawing/2014/main" id="{B19C3779-735E-4F35-AC2C-C030A68EF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825" y="5976116"/>
            <a:ext cx="2687073" cy="639066"/>
          </a:xfrm>
          <a:prstGeom prst="rect">
            <a:avLst/>
          </a:prstGeom>
          <a:noFill/>
          <a:extLst/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26A70737-8591-42F6-BACA-C0E5872FD956}"/>
              </a:ext>
            </a:extLst>
          </p:cNvPr>
          <p:cNvSpPr/>
          <p:nvPr/>
        </p:nvSpPr>
        <p:spPr>
          <a:xfrm>
            <a:off x="531335" y="6245850"/>
            <a:ext cx="2711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sk-SK" dirty="0">
                <a:latin typeface="Arial" panose="020B0604020202020204" pitchFamily="34" charset="0"/>
                <a:cs typeface="Arial" panose="020B0604020202020204" pitchFamily="34" charset="0"/>
              </a:rPr>
              <a:t>Mgr. Katarína Onačillová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54402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3546</TotalTime>
  <Words>217</Words>
  <Application>Microsoft Office PowerPoint</Application>
  <PresentationFormat>Širokouhlá</PresentationFormat>
  <Paragraphs>52</Paragraphs>
  <Slides>7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Courier New</vt:lpstr>
      <vt:lpstr>Helvetica Neue Light</vt:lpstr>
      <vt:lpstr>Motív balíka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Katarína Onačillová</dc:creator>
  <cp:lastModifiedBy>Onačillová</cp:lastModifiedBy>
  <cp:revision>413</cp:revision>
  <dcterms:created xsi:type="dcterms:W3CDTF">2017-09-11T17:24:42Z</dcterms:created>
  <dcterms:modified xsi:type="dcterms:W3CDTF">2023-02-22T09:06:18Z</dcterms:modified>
</cp:coreProperties>
</file>