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8"/>
  </p:notesMasterIdLst>
  <p:sldIdLst>
    <p:sldId id="354" r:id="rId2"/>
    <p:sldId id="360" r:id="rId3"/>
    <p:sldId id="361" r:id="rId4"/>
    <p:sldId id="324" r:id="rId5"/>
    <p:sldId id="369" r:id="rId6"/>
    <p:sldId id="370" r:id="rId7"/>
    <p:sldId id="371" r:id="rId8"/>
    <p:sldId id="373" r:id="rId9"/>
    <p:sldId id="374" r:id="rId10"/>
    <p:sldId id="375" r:id="rId11"/>
    <p:sldId id="376" r:id="rId12"/>
    <p:sldId id="377" r:id="rId13"/>
    <p:sldId id="378" r:id="rId14"/>
    <p:sldId id="379" r:id="rId15"/>
    <p:sldId id="380" r:id="rId16"/>
    <p:sldId id="364"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4C"/>
    <a:srgbClr val="4C4C4C"/>
    <a:srgbClr val="A1522E"/>
    <a:srgbClr val="E566B2"/>
    <a:srgbClr val="2A3AF6"/>
    <a:srgbClr val="006E9F"/>
    <a:srgbClr val="E4252C"/>
    <a:srgbClr val="00202E"/>
    <a:srgbClr val="003046"/>
    <a:srgbClr val="00507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redný štýl 2 - zvýrazneni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Stredný štýl 3 - zvýraznenie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35" autoAdjust="0"/>
    <p:restoredTop sz="93788" autoAdjust="0"/>
  </p:normalViewPr>
  <p:slideViewPr>
    <p:cSldViewPr snapToGrid="0">
      <p:cViewPr varScale="1">
        <p:scale>
          <a:sx n="114" d="100"/>
          <a:sy n="114" d="100"/>
        </p:scale>
        <p:origin x="57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hlavičk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Zástupný objekt pre dá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5C9C87-DE72-44B6-A63E-A85AC2F4C966}" type="datetimeFigureOut">
              <a:rPr lang="sk-SK" smtClean="0"/>
              <a:t>20. 7. 2023</a:t>
            </a:fld>
            <a:endParaRPr lang="sk-SK"/>
          </a:p>
        </p:txBody>
      </p:sp>
      <p:sp>
        <p:nvSpPr>
          <p:cNvPr id="4" name="Zástupný objekt pre obrázok snímky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k-SK"/>
          </a:p>
        </p:txBody>
      </p:sp>
      <p:sp>
        <p:nvSpPr>
          <p:cNvPr id="5" name="Zástupný objekt pre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6" name="Zástupný objekt pre pät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7" name="Zástupný objekt pre číslo snímky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493234-0FB4-411A-A305-7E0424746520}" type="slidenum">
              <a:rPr lang="sk-SK" smtClean="0"/>
              <a:t>‹#›</a:t>
            </a:fld>
            <a:endParaRPr lang="sk-SK"/>
          </a:p>
        </p:txBody>
      </p:sp>
    </p:spTree>
    <p:extLst>
      <p:ext uri="{BB962C8B-B14F-4D97-AF65-F5344CB8AC3E}">
        <p14:creationId xmlns:p14="http://schemas.microsoft.com/office/powerpoint/2010/main" val="3951665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sk-SK"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1</a:t>
            </a:fld>
            <a:endParaRPr lang="sk-SK"/>
          </a:p>
        </p:txBody>
      </p:sp>
    </p:spTree>
    <p:extLst>
      <p:ext uri="{BB962C8B-B14F-4D97-AF65-F5344CB8AC3E}">
        <p14:creationId xmlns:p14="http://schemas.microsoft.com/office/powerpoint/2010/main" val="1231923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342900" marR="0" lvl="1" indent="-342900" algn="just" defTabSz="914400" rtl="0" eaLnBrk="1" fontAlgn="auto" latinLnBrk="0" hangingPunct="1">
              <a:lnSpc>
                <a:spcPct val="100000"/>
              </a:lnSpc>
              <a:spcBef>
                <a:spcPts val="800"/>
              </a:spcBef>
              <a:spcAft>
                <a:spcPts val="0"/>
              </a:spcAft>
              <a:buClrTx/>
              <a:buSzTx/>
              <a:buFont typeface="Arial" charset="0"/>
              <a:buChar char="•"/>
              <a:tabLst/>
              <a:defRPr/>
            </a:pPr>
            <a:r>
              <a:rPr lang="en-GB" sz="2000" dirty="0">
                <a:latin typeface="Segoe UI Light" panose="020B0502040204020203" pitchFamily="34" charset="0"/>
                <a:cs typeface="Segoe UI Light" panose="020B0502040204020203" pitchFamily="34" charset="0"/>
              </a:rPr>
              <a:t>With a push-broom spectrometer</a:t>
            </a:r>
            <a:r>
              <a:rPr lang="sk-SK" sz="2000" dirty="0">
                <a:latin typeface="Segoe UI Light" panose="020B0502040204020203" pitchFamily="34" charset="0"/>
                <a:cs typeface="Segoe UI Light" panose="020B0502040204020203" pitchFamily="34" charset="0"/>
              </a:rPr>
              <a:t>, f</a:t>
            </a:r>
            <a:r>
              <a:rPr lang="en-US" sz="2000" dirty="0" err="1">
                <a:latin typeface="Segoe UI Light" panose="020B0502040204020203" pitchFamily="34" charset="0"/>
                <a:cs typeface="Segoe UI Light" panose="020B0502040204020203" pitchFamily="34" charset="0"/>
              </a:rPr>
              <a:t>ull</a:t>
            </a:r>
            <a:r>
              <a:rPr lang="en-US" sz="2000" dirty="0">
                <a:latin typeface="Segoe UI Light" panose="020B0502040204020203" pitchFamily="34" charset="0"/>
                <a:cs typeface="Segoe UI Light" panose="020B0502040204020203" pitchFamily="34" charset="0"/>
              </a:rPr>
              <a:t> spectral </a:t>
            </a:r>
            <a:r>
              <a:rPr lang="sk-SK" sz="2000" dirty="0">
                <a:latin typeface="Segoe UI Light" panose="020B0502040204020203" pitchFamily="34" charset="0"/>
                <a:cs typeface="Segoe UI Light" panose="020B0502040204020203" pitchFamily="34" charset="0"/>
              </a:rPr>
              <a:t>image </a:t>
            </a:r>
            <a:r>
              <a:rPr lang="sk-SK" sz="2000" dirty="0" err="1">
                <a:latin typeface="Segoe UI Light" panose="020B0502040204020203" pitchFamily="34" charset="0"/>
                <a:cs typeface="Segoe UI Light" panose="020B0502040204020203" pitchFamily="34" charset="0"/>
              </a:rPr>
              <a:t>data</a:t>
            </a:r>
            <a:r>
              <a:rPr lang="sk-SK" sz="2000" dirty="0">
                <a:latin typeface="Segoe UI Light" panose="020B0502040204020203" pitchFamily="34" charset="0"/>
                <a:cs typeface="Segoe UI Light" panose="020B0502040204020203" pitchFamily="34" charset="0"/>
              </a:rPr>
              <a:t> are </a:t>
            </a:r>
            <a:r>
              <a:rPr lang="sk-SK" sz="2000" dirty="0" err="1">
                <a:latin typeface="Segoe UI Light" panose="020B0502040204020203" pitchFamily="34" charset="0"/>
                <a:cs typeface="Segoe UI Light" panose="020B0502040204020203" pitchFamily="34" charset="0"/>
              </a:rPr>
              <a:t>recorded</a:t>
            </a:r>
            <a:r>
              <a:rPr lang="sk-SK" sz="2000" dirty="0">
                <a:latin typeface="Segoe UI Light" panose="020B0502040204020203" pitchFamily="34" charset="0"/>
                <a:cs typeface="Segoe UI Light" panose="020B0502040204020203" pitchFamily="34" charset="0"/>
              </a:rPr>
              <a:t> </a:t>
            </a:r>
            <a:r>
              <a:rPr lang="en-US" sz="2000" dirty="0">
                <a:latin typeface="Segoe UI Light" panose="020B0502040204020203" pitchFamily="34" charset="0"/>
                <a:cs typeface="Segoe UI Light" panose="020B0502040204020203" pitchFamily="34" charset="0"/>
              </a:rPr>
              <a:t>simultaneously</a:t>
            </a:r>
            <a:r>
              <a:rPr lang="sk-SK" sz="2000" dirty="0">
                <a:latin typeface="Segoe UI Light" panose="020B0502040204020203" pitchFamily="34" charset="0"/>
                <a:cs typeface="Segoe UI Light" panose="020B0502040204020203" pitchFamily="34" charset="0"/>
              </a:rPr>
              <a:t> per </a:t>
            </a:r>
            <a:r>
              <a:rPr lang="sk-SK" sz="2000" dirty="0" err="1">
                <a:latin typeface="Segoe UI Light" panose="020B0502040204020203" pitchFamily="34" charset="0"/>
                <a:cs typeface="Segoe UI Light" panose="020B0502040204020203" pitchFamily="34" charset="0"/>
              </a:rPr>
              <a:t>line</a:t>
            </a:r>
            <a:endParaRPr lang="sk-SK" sz="2000" dirty="0"/>
          </a:p>
          <a:p>
            <a:pPr marL="342900" lvl="1" indent="-342900" algn="just">
              <a:spcBef>
                <a:spcPts val="800"/>
              </a:spcBef>
              <a:buFont typeface="Arial" charset="0"/>
              <a:buChar char="•"/>
            </a:pPr>
            <a:r>
              <a:rPr lang="sk-SK" sz="2000" dirty="0" err="1"/>
              <a:t>However</a:t>
            </a:r>
            <a:r>
              <a:rPr lang="sk-SK" sz="2000" dirty="0"/>
              <a:t>, </a:t>
            </a:r>
            <a:r>
              <a:rPr lang="en-US" sz="2000" dirty="0"/>
              <a:t>each line of airborne </a:t>
            </a:r>
            <a:r>
              <a:rPr lang="en-US" sz="2000" dirty="0" err="1"/>
              <a:t>pushbroom</a:t>
            </a:r>
            <a:r>
              <a:rPr lang="en-US" sz="2000" dirty="0"/>
              <a:t> images is collected at different time instants. Perspective geometry varies with each </a:t>
            </a:r>
            <a:r>
              <a:rPr lang="en-US" sz="2000" dirty="0" err="1"/>
              <a:t>pushbroom</a:t>
            </a:r>
            <a:r>
              <a:rPr lang="en-US" sz="2000" dirty="0"/>
              <a:t> line</a:t>
            </a:r>
            <a:r>
              <a:rPr lang="sk-SK" sz="2000" dirty="0"/>
              <a:t>, </a:t>
            </a:r>
            <a:r>
              <a:rPr lang="en-US" sz="2000" dirty="0"/>
              <a:t>leading to different line displacement, and thus turning the rectification process more difficult</a:t>
            </a:r>
            <a:endParaRPr lang="sk-SK" sz="2000"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10</a:t>
            </a:fld>
            <a:endParaRPr lang="sk-SK"/>
          </a:p>
        </p:txBody>
      </p:sp>
    </p:spTree>
    <p:extLst>
      <p:ext uri="{BB962C8B-B14F-4D97-AF65-F5344CB8AC3E}">
        <p14:creationId xmlns:p14="http://schemas.microsoft.com/office/powerpoint/2010/main" val="3858195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342900" marR="0" lvl="1" indent="-342900" algn="just" defTabSz="914400" rtl="0" eaLnBrk="1" fontAlgn="auto" latinLnBrk="0" hangingPunct="1">
              <a:lnSpc>
                <a:spcPct val="100000"/>
              </a:lnSpc>
              <a:spcBef>
                <a:spcPts val="800"/>
              </a:spcBef>
              <a:spcAft>
                <a:spcPts val="0"/>
              </a:spcAft>
              <a:buClrTx/>
              <a:buSzTx/>
              <a:buFont typeface="Arial" charset="0"/>
              <a:buChar char="•"/>
              <a:tabLst/>
              <a:defRPr/>
            </a:pPr>
            <a:r>
              <a:rPr lang="en-GB" sz="2000" dirty="0">
                <a:latin typeface="Segoe UI Light" panose="020B0502040204020203" pitchFamily="34" charset="0"/>
                <a:cs typeface="Segoe UI Light" panose="020B0502040204020203" pitchFamily="34" charset="0"/>
              </a:rPr>
              <a:t>With a push-broom spectrometer</a:t>
            </a:r>
            <a:r>
              <a:rPr lang="sk-SK" sz="2000" dirty="0">
                <a:latin typeface="Segoe UI Light" panose="020B0502040204020203" pitchFamily="34" charset="0"/>
                <a:cs typeface="Segoe UI Light" panose="020B0502040204020203" pitchFamily="34" charset="0"/>
              </a:rPr>
              <a:t>, f</a:t>
            </a:r>
            <a:r>
              <a:rPr lang="en-US" sz="2000" dirty="0" err="1">
                <a:latin typeface="Segoe UI Light" panose="020B0502040204020203" pitchFamily="34" charset="0"/>
                <a:cs typeface="Segoe UI Light" panose="020B0502040204020203" pitchFamily="34" charset="0"/>
              </a:rPr>
              <a:t>ull</a:t>
            </a:r>
            <a:r>
              <a:rPr lang="en-US" sz="2000" dirty="0">
                <a:latin typeface="Segoe UI Light" panose="020B0502040204020203" pitchFamily="34" charset="0"/>
                <a:cs typeface="Segoe UI Light" panose="020B0502040204020203" pitchFamily="34" charset="0"/>
              </a:rPr>
              <a:t> spectral </a:t>
            </a:r>
            <a:r>
              <a:rPr lang="sk-SK" sz="2000" dirty="0">
                <a:latin typeface="Segoe UI Light" panose="020B0502040204020203" pitchFamily="34" charset="0"/>
                <a:cs typeface="Segoe UI Light" panose="020B0502040204020203" pitchFamily="34" charset="0"/>
              </a:rPr>
              <a:t>image </a:t>
            </a:r>
            <a:r>
              <a:rPr lang="sk-SK" sz="2000" dirty="0" err="1">
                <a:latin typeface="Segoe UI Light" panose="020B0502040204020203" pitchFamily="34" charset="0"/>
                <a:cs typeface="Segoe UI Light" panose="020B0502040204020203" pitchFamily="34" charset="0"/>
              </a:rPr>
              <a:t>data</a:t>
            </a:r>
            <a:r>
              <a:rPr lang="sk-SK" sz="2000" dirty="0">
                <a:latin typeface="Segoe UI Light" panose="020B0502040204020203" pitchFamily="34" charset="0"/>
                <a:cs typeface="Segoe UI Light" panose="020B0502040204020203" pitchFamily="34" charset="0"/>
              </a:rPr>
              <a:t> are </a:t>
            </a:r>
            <a:r>
              <a:rPr lang="sk-SK" sz="2000" dirty="0" err="1">
                <a:latin typeface="Segoe UI Light" panose="020B0502040204020203" pitchFamily="34" charset="0"/>
                <a:cs typeface="Segoe UI Light" panose="020B0502040204020203" pitchFamily="34" charset="0"/>
              </a:rPr>
              <a:t>recorded</a:t>
            </a:r>
            <a:r>
              <a:rPr lang="sk-SK" sz="2000" dirty="0">
                <a:latin typeface="Segoe UI Light" panose="020B0502040204020203" pitchFamily="34" charset="0"/>
                <a:cs typeface="Segoe UI Light" panose="020B0502040204020203" pitchFamily="34" charset="0"/>
              </a:rPr>
              <a:t> </a:t>
            </a:r>
            <a:r>
              <a:rPr lang="en-US" sz="2000" dirty="0">
                <a:latin typeface="Segoe UI Light" panose="020B0502040204020203" pitchFamily="34" charset="0"/>
                <a:cs typeface="Segoe UI Light" panose="020B0502040204020203" pitchFamily="34" charset="0"/>
              </a:rPr>
              <a:t>simultaneously</a:t>
            </a:r>
            <a:r>
              <a:rPr lang="sk-SK" sz="2000" dirty="0">
                <a:latin typeface="Segoe UI Light" panose="020B0502040204020203" pitchFamily="34" charset="0"/>
                <a:cs typeface="Segoe UI Light" panose="020B0502040204020203" pitchFamily="34" charset="0"/>
              </a:rPr>
              <a:t> per </a:t>
            </a:r>
            <a:r>
              <a:rPr lang="sk-SK" sz="2000" dirty="0" err="1">
                <a:latin typeface="Segoe UI Light" panose="020B0502040204020203" pitchFamily="34" charset="0"/>
                <a:cs typeface="Segoe UI Light" panose="020B0502040204020203" pitchFamily="34" charset="0"/>
              </a:rPr>
              <a:t>line</a:t>
            </a:r>
            <a:endParaRPr lang="sk-SK" sz="2000" dirty="0"/>
          </a:p>
          <a:p>
            <a:pPr marL="342900" lvl="1" indent="-342900" algn="just">
              <a:spcBef>
                <a:spcPts val="800"/>
              </a:spcBef>
              <a:buFont typeface="Arial" charset="0"/>
              <a:buChar char="•"/>
            </a:pPr>
            <a:r>
              <a:rPr lang="sk-SK" sz="2000" dirty="0" err="1"/>
              <a:t>However</a:t>
            </a:r>
            <a:r>
              <a:rPr lang="sk-SK" sz="2000" dirty="0"/>
              <a:t>, </a:t>
            </a:r>
            <a:r>
              <a:rPr lang="en-US" sz="2000" dirty="0"/>
              <a:t>each line of airborne </a:t>
            </a:r>
            <a:r>
              <a:rPr lang="en-US" sz="2000" dirty="0" err="1"/>
              <a:t>pushbroom</a:t>
            </a:r>
            <a:r>
              <a:rPr lang="en-US" sz="2000" dirty="0"/>
              <a:t> images is collected at different time instants. Perspective geometry varies with each </a:t>
            </a:r>
            <a:r>
              <a:rPr lang="en-US" sz="2000" dirty="0" err="1"/>
              <a:t>pushbroom</a:t>
            </a:r>
            <a:r>
              <a:rPr lang="en-US" sz="2000" dirty="0"/>
              <a:t> line</a:t>
            </a:r>
            <a:r>
              <a:rPr lang="sk-SK" sz="2000" dirty="0"/>
              <a:t>, </a:t>
            </a:r>
            <a:r>
              <a:rPr lang="en-US" sz="2000" dirty="0"/>
              <a:t>leading to different line displacement, and thus turning the rectification process more difficult</a:t>
            </a:r>
            <a:endParaRPr lang="sk-SK" sz="2000"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11</a:t>
            </a:fld>
            <a:endParaRPr lang="sk-SK"/>
          </a:p>
        </p:txBody>
      </p:sp>
    </p:spTree>
    <p:extLst>
      <p:ext uri="{BB962C8B-B14F-4D97-AF65-F5344CB8AC3E}">
        <p14:creationId xmlns:p14="http://schemas.microsoft.com/office/powerpoint/2010/main" val="3775983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342900" marR="0" lvl="1" indent="-342900" algn="just" defTabSz="914400" rtl="0" eaLnBrk="1" fontAlgn="auto" latinLnBrk="0" hangingPunct="1">
              <a:lnSpc>
                <a:spcPct val="100000"/>
              </a:lnSpc>
              <a:spcBef>
                <a:spcPts val="800"/>
              </a:spcBef>
              <a:spcAft>
                <a:spcPts val="0"/>
              </a:spcAft>
              <a:buClrTx/>
              <a:buSzTx/>
              <a:buFont typeface="Arial" charset="0"/>
              <a:buChar char="•"/>
              <a:tabLst/>
              <a:defRPr/>
            </a:pPr>
            <a:r>
              <a:rPr lang="en-GB" sz="2000" dirty="0">
                <a:latin typeface="Segoe UI Light" panose="020B0502040204020203" pitchFamily="34" charset="0"/>
                <a:cs typeface="Segoe UI Light" panose="020B0502040204020203" pitchFamily="34" charset="0"/>
              </a:rPr>
              <a:t>With a push-broom spectrometer</a:t>
            </a:r>
            <a:r>
              <a:rPr lang="sk-SK" sz="2000" dirty="0">
                <a:latin typeface="Segoe UI Light" panose="020B0502040204020203" pitchFamily="34" charset="0"/>
                <a:cs typeface="Segoe UI Light" panose="020B0502040204020203" pitchFamily="34" charset="0"/>
              </a:rPr>
              <a:t>, f</a:t>
            </a:r>
            <a:r>
              <a:rPr lang="en-US" sz="2000" dirty="0" err="1">
                <a:latin typeface="Segoe UI Light" panose="020B0502040204020203" pitchFamily="34" charset="0"/>
                <a:cs typeface="Segoe UI Light" panose="020B0502040204020203" pitchFamily="34" charset="0"/>
              </a:rPr>
              <a:t>ull</a:t>
            </a:r>
            <a:r>
              <a:rPr lang="en-US" sz="2000" dirty="0">
                <a:latin typeface="Segoe UI Light" panose="020B0502040204020203" pitchFamily="34" charset="0"/>
                <a:cs typeface="Segoe UI Light" panose="020B0502040204020203" pitchFamily="34" charset="0"/>
              </a:rPr>
              <a:t> spectral </a:t>
            </a:r>
            <a:r>
              <a:rPr lang="sk-SK" sz="2000" dirty="0">
                <a:latin typeface="Segoe UI Light" panose="020B0502040204020203" pitchFamily="34" charset="0"/>
                <a:cs typeface="Segoe UI Light" panose="020B0502040204020203" pitchFamily="34" charset="0"/>
              </a:rPr>
              <a:t>image </a:t>
            </a:r>
            <a:r>
              <a:rPr lang="sk-SK" sz="2000" dirty="0" err="1">
                <a:latin typeface="Segoe UI Light" panose="020B0502040204020203" pitchFamily="34" charset="0"/>
                <a:cs typeface="Segoe UI Light" panose="020B0502040204020203" pitchFamily="34" charset="0"/>
              </a:rPr>
              <a:t>data</a:t>
            </a:r>
            <a:r>
              <a:rPr lang="sk-SK" sz="2000" dirty="0">
                <a:latin typeface="Segoe UI Light" panose="020B0502040204020203" pitchFamily="34" charset="0"/>
                <a:cs typeface="Segoe UI Light" panose="020B0502040204020203" pitchFamily="34" charset="0"/>
              </a:rPr>
              <a:t> are </a:t>
            </a:r>
            <a:r>
              <a:rPr lang="sk-SK" sz="2000" dirty="0" err="1">
                <a:latin typeface="Segoe UI Light" panose="020B0502040204020203" pitchFamily="34" charset="0"/>
                <a:cs typeface="Segoe UI Light" panose="020B0502040204020203" pitchFamily="34" charset="0"/>
              </a:rPr>
              <a:t>recorded</a:t>
            </a:r>
            <a:r>
              <a:rPr lang="sk-SK" sz="2000" dirty="0">
                <a:latin typeface="Segoe UI Light" panose="020B0502040204020203" pitchFamily="34" charset="0"/>
                <a:cs typeface="Segoe UI Light" panose="020B0502040204020203" pitchFamily="34" charset="0"/>
              </a:rPr>
              <a:t> </a:t>
            </a:r>
            <a:r>
              <a:rPr lang="en-US" sz="2000" dirty="0">
                <a:latin typeface="Segoe UI Light" panose="020B0502040204020203" pitchFamily="34" charset="0"/>
                <a:cs typeface="Segoe UI Light" panose="020B0502040204020203" pitchFamily="34" charset="0"/>
              </a:rPr>
              <a:t>simultaneously</a:t>
            </a:r>
            <a:r>
              <a:rPr lang="sk-SK" sz="2000" dirty="0">
                <a:latin typeface="Segoe UI Light" panose="020B0502040204020203" pitchFamily="34" charset="0"/>
                <a:cs typeface="Segoe UI Light" panose="020B0502040204020203" pitchFamily="34" charset="0"/>
              </a:rPr>
              <a:t> per </a:t>
            </a:r>
            <a:r>
              <a:rPr lang="sk-SK" sz="2000" dirty="0" err="1">
                <a:latin typeface="Segoe UI Light" panose="020B0502040204020203" pitchFamily="34" charset="0"/>
                <a:cs typeface="Segoe UI Light" panose="020B0502040204020203" pitchFamily="34" charset="0"/>
              </a:rPr>
              <a:t>line</a:t>
            </a:r>
            <a:endParaRPr lang="sk-SK" sz="2000" dirty="0"/>
          </a:p>
          <a:p>
            <a:pPr marL="342900" lvl="1" indent="-342900" algn="just">
              <a:spcBef>
                <a:spcPts val="800"/>
              </a:spcBef>
              <a:buFont typeface="Arial" charset="0"/>
              <a:buChar char="•"/>
            </a:pPr>
            <a:r>
              <a:rPr lang="sk-SK" sz="2000" dirty="0" err="1"/>
              <a:t>However</a:t>
            </a:r>
            <a:r>
              <a:rPr lang="sk-SK" sz="2000" dirty="0"/>
              <a:t>, </a:t>
            </a:r>
            <a:r>
              <a:rPr lang="en-US" sz="2000" dirty="0"/>
              <a:t>each line of airborne </a:t>
            </a:r>
            <a:r>
              <a:rPr lang="en-US" sz="2000" dirty="0" err="1"/>
              <a:t>pushbroom</a:t>
            </a:r>
            <a:r>
              <a:rPr lang="en-US" sz="2000" dirty="0"/>
              <a:t> images is collected at different time instants. Perspective geometry varies with each </a:t>
            </a:r>
            <a:r>
              <a:rPr lang="en-US" sz="2000" dirty="0" err="1"/>
              <a:t>pushbroom</a:t>
            </a:r>
            <a:r>
              <a:rPr lang="en-US" sz="2000" dirty="0"/>
              <a:t> line</a:t>
            </a:r>
            <a:r>
              <a:rPr lang="sk-SK" sz="2000" dirty="0"/>
              <a:t>, </a:t>
            </a:r>
            <a:r>
              <a:rPr lang="en-US" sz="2000" dirty="0"/>
              <a:t>leading to different line displacement, and thus turning the rectification process more difficult</a:t>
            </a:r>
            <a:endParaRPr lang="sk-SK" sz="2000"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12</a:t>
            </a:fld>
            <a:endParaRPr lang="sk-SK"/>
          </a:p>
        </p:txBody>
      </p:sp>
    </p:spTree>
    <p:extLst>
      <p:ext uri="{BB962C8B-B14F-4D97-AF65-F5344CB8AC3E}">
        <p14:creationId xmlns:p14="http://schemas.microsoft.com/office/powerpoint/2010/main" val="3470811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342900" marR="0" lvl="1" indent="-342900" algn="just" defTabSz="914400" rtl="0" eaLnBrk="1" fontAlgn="auto" latinLnBrk="0" hangingPunct="1">
              <a:lnSpc>
                <a:spcPct val="100000"/>
              </a:lnSpc>
              <a:spcBef>
                <a:spcPts val="800"/>
              </a:spcBef>
              <a:spcAft>
                <a:spcPts val="0"/>
              </a:spcAft>
              <a:buClrTx/>
              <a:buSzTx/>
              <a:buFont typeface="Arial" charset="0"/>
              <a:buChar char="•"/>
              <a:tabLst/>
              <a:defRPr/>
            </a:pPr>
            <a:r>
              <a:rPr lang="en-GB" sz="2000" dirty="0">
                <a:latin typeface="Segoe UI Light" panose="020B0502040204020203" pitchFamily="34" charset="0"/>
                <a:cs typeface="Segoe UI Light" panose="020B0502040204020203" pitchFamily="34" charset="0"/>
              </a:rPr>
              <a:t>With a push-broom spectrometer</a:t>
            </a:r>
            <a:r>
              <a:rPr lang="sk-SK" sz="2000" dirty="0">
                <a:latin typeface="Segoe UI Light" panose="020B0502040204020203" pitchFamily="34" charset="0"/>
                <a:cs typeface="Segoe UI Light" panose="020B0502040204020203" pitchFamily="34" charset="0"/>
              </a:rPr>
              <a:t>, f</a:t>
            </a:r>
            <a:r>
              <a:rPr lang="en-US" sz="2000" dirty="0" err="1">
                <a:latin typeface="Segoe UI Light" panose="020B0502040204020203" pitchFamily="34" charset="0"/>
                <a:cs typeface="Segoe UI Light" panose="020B0502040204020203" pitchFamily="34" charset="0"/>
              </a:rPr>
              <a:t>ull</a:t>
            </a:r>
            <a:r>
              <a:rPr lang="en-US" sz="2000" dirty="0">
                <a:latin typeface="Segoe UI Light" panose="020B0502040204020203" pitchFamily="34" charset="0"/>
                <a:cs typeface="Segoe UI Light" panose="020B0502040204020203" pitchFamily="34" charset="0"/>
              </a:rPr>
              <a:t> spectral </a:t>
            </a:r>
            <a:r>
              <a:rPr lang="sk-SK" sz="2000" dirty="0">
                <a:latin typeface="Segoe UI Light" panose="020B0502040204020203" pitchFamily="34" charset="0"/>
                <a:cs typeface="Segoe UI Light" panose="020B0502040204020203" pitchFamily="34" charset="0"/>
              </a:rPr>
              <a:t>image </a:t>
            </a:r>
            <a:r>
              <a:rPr lang="sk-SK" sz="2000" dirty="0" err="1">
                <a:latin typeface="Segoe UI Light" panose="020B0502040204020203" pitchFamily="34" charset="0"/>
                <a:cs typeface="Segoe UI Light" panose="020B0502040204020203" pitchFamily="34" charset="0"/>
              </a:rPr>
              <a:t>data</a:t>
            </a:r>
            <a:r>
              <a:rPr lang="sk-SK" sz="2000" dirty="0">
                <a:latin typeface="Segoe UI Light" panose="020B0502040204020203" pitchFamily="34" charset="0"/>
                <a:cs typeface="Segoe UI Light" panose="020B0502040204020203" pitchFamily="34" charset="0"/>
              </a:rPr>
              <a:t> are </a:t>
            </a:r>
            <a:r>
              <a:rPr lang="sk-SK" sz="2000" dirty="0" err="1">
                <a:latin typeface="Segoe UI Light" panose="020B0502040204020203" pitchFamily="34" charset="0"/>
                <a:cs typeface="Segoe UI Light" panose="020B0502040204020203" pitchFamily="34" charset="0"/>
              </a:rPr>
              <a:t>recorded</a:t>
            </a:r>
            <a:r>
              <a:rPr lang="sk-SK" sz="2000" dirty="0">
                <a:latin typeface="Segoe UI Light" panose="020B0502040204020203" pitchFamily="34" charset="0"/>
                <a:cs typeface="Segoe UI Light" panose="020B0502040204020203" pitchFamily="34" charset="0"/>
              </a:rPr>
              <a:t> </a:t>
            </a:r>
            <a:r>
              <a:rPr lang="en-US" sz="2000" dirty="0">
                <a:latin typeface="Segoe UI Light" panose="020B0502040204020203" pitchFamily="34" charset="0"/>
                <a:cs typeface="Segoe UI Light" panose="020B0502040204020203" pitchFamily="34" charset="0"/>
              </a:rPr>
              <a:t>simultaneously</a:t>
            </a:r>
            <a:r>
              <a:rPr lang="sk-SK" sz="2000" dirty="0">
                <a:latin typeface="Segoe UI Light" panose="020B0502040204020203" pitchFamily="34" charset="0"/>
                <a:cs typeface="Segoe UI Light" panose="020B0502040204020203" pitchFamily="34" charset="0"/>
              </a:rPr>
              <a:t> per </a:t>
            </a:r>
            <a:r>
              <a:rPr lang="sk-SK" sz="2000" dirty="0" err="1">
                <a:latin typeface="Segoe UI Light" panose="020B0502040204020203" pitchFamily="34" charset="0"/>
                <a:cs typeface="Segoe UI Light" panose="020B0502040204020203" pitchFamily="34" charset="0"/>
              </a:rPr>
              <a:t>line</a:t>
            </a:r>
            <a:endParaRPr lang="sk-SK" sz="2000" dirty="0"/>
          </a:p>
          <a:p>
            <a:pPr marL="342900" lvl="1" indent="-342900" algn="just">
              <a:spcBef>
                <a:spcPts val="800"/>
              </a:spcBef>
              <a:buFont typeface="Arial" charset="0"/>
              <a:buChar char="•"/>
            </a:pPr>
            <a:r>
              <a:rPr lang="sk-SK" sz="2000" dirty="0" err="1"/>
              <a:t>However</a:t>
            </a:r>
            <a:r>
              <a:rPr lang="sk-SK" sz="2000" dirty="0"/>
              <a:t>, </a:t>
            </a:r>
            <a:r>
              <a:rPr lang="en-US" sz="2000" dirty="0"/>
              <a:t>each line of airborne </a:t>
            </a:r>
            <a:r>
              <a:rPr lang="en-US" sz="2000" dirty="0" err="1"/>
              <a:t>pushbroom</a:t>
            </a:r>
            <a:r>
              <a:rPr lang="en-US" sz="2000" dirty="0"/>
              <a:t> images is collected at different time instants. Perspective geometry varies with each </a:t>
            </a:r>
            <a:r>
              <a:rPr lang="en-US" sz="2000" dirty="0" err="1"/>
              <a:t>pushbroom</a:t>
            </a:r>
            <a:r>
              <a:rPr lang="en-US" sz="2000" dirty="0"/>
              <a:t> line</a:t>
            </a:r>
            <a:r>
              <a:rPr lang="sk-SK" sz="2000" dirty="0"/>
              <a:t>, </a:t>
            </a:r>
            <a:r>
              <a:rPr lang="en-US" sz="2000" dirty="0"/>
              <a:t>leading to different line displacement, and thus turning the rectification process more difficult</a:t>
            </a:r>
            <a:endParaRPr lang="sk-SK" sz="2000"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13</a:t>
            </a:fld>
            <a:endParaRPr lang="sk-SK"/>
          </a:p>
        </p:txBody>
      </p:sp>
    </p:spTree>
    <p:extLst>
      <p:ext uri="{BB962C8B-B14F-4D97-AF65-F5344CB8AC3E}">
        <p14:creationId xmlns:p14="http://schemas.microsoft.com/office/powerpoint/2010/main" val="3106123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342900" marR="0" lvl="1" indent="-342900" algn="just" defTabSz="914400" rtl="0" eaLnBrk="1" fontAlgn="auto" latinLnBrk="0" hangingPunct="1">
              <a:lnSpc>
                <a:spcPct val="100000"/>
              </a:lnSpc>
              <a:spcBef>
                <a:spcPts val="800"/>
              </a:spcBef>
              <a:spcAft>
                <a:spcPts val="0"/>
              </a:spcAft>
              <a:buClrTx/>
              <a:buSzTx/>
              <a:buFont typeface="Arial" charset="0"/>
              <a:buChar char="•"/>
              <a:tabLst/>
              <a:defRPr/>
            </a:pPr>
            <a:r>
              <a:rPr lang="en-GB" sz="2000" dirty="0">
                <a:latin typeface="Segoe UI Light" panose="020B0502040204020203" pitchFamily="34" charset="0"/>
                <a:cs typeface="Segoe UI Light" panose="020B0502040204020203" pitchFamily="34" charset="0"/>
              </a:rPr>
              <a:t>With a push-broom spectrometer</a:t>
            </a:r>
            <a:r>
              <a:rPr lang="sk-SK" sz="2000" dirty="0">
                <a:latin typeface="Segoe UI Light" panose="020B0502040204020203" pitchFamily="34" charset="0"/>
                <a:cs typeface="Segoe UI Light" panose="020B0502040204020203" pitchFamily="34" charset="0"/>
              </a:rPr>
              <a:t>, f</a:t>
            </a:r>
            <a:r>
              <a:rPr lang="en-US" sz="2000" dirty="0" err="1">
                <a:latin typeface="Segoe UI Light" panose="020B0502040204020203" pitchFamily="34" charset="0"/>
                <a:cs typeface="Segoe UI Light" panose="020B0502040204020203" pitchFamily="34" charset="0"/>
              </a:rPr>
              <a:t>ull</a:t>
            </a:r>
            <a:r>
              <a:rPr lang="en-US" sz="2000" dirty="0">
                <a:latin typeface="Segoe UI Light" panose="020B0502040204020203" pitchFamily="34" charset="0"/>
                <a:cs typeface="Segoe UI Light" panose="020B0502040204020203" pitchFamily="34" charset="0"/>
              </a:rPr>
              <a:t> spectral </a:t>
            </a:r>
            <a:r>
              <a:rPr lang="sk-SK" sz="2000" dirty="0">
                <a:latin typeface="Segoe UI Light" panose="020B0502040204020203" pitchFamily="34" charset="0"/>
                <a:cs typeface="Segoe UI Light" panose="020B0502040204020203" pitchFamily="34" charset="0"/>
              </a:rPr>
              <a:t>image </a:t>
            </a:r>
            <a:r>
              <a:rPr lang="sk-SK" sz="2000" dirty="0" err="1">
                <a:latin typeface="Segoe UI Light" panose="020B0502040204020203" pitchFamily="34" charset="0"/>
                <a:cs typeface="Segoe UI Light" panose="020B0502040204020203" pitchFamily="34" charset="0"/>
              </a:rPr>
              <a:t>data</a:t>
            </a:r>
            <a:r>
              <a:rPr lang="sk-SK" sz="2000" dirty="0">
                <a:latin typeface="Segoe UI Light" panose="020B0502040204020203" pitchFamily="34" charset="0"/>
                <a:cs typeface="Segoe UI Light" panose="020B0502040204020203" pitchFamily="34" charset="0"/>
              </a:rPr>
              <a:t> are </a:t>
            </a:r>
            <a:r>
              <a:rPr lang="sk-SK" sz="2000" dirty="0" err="1">
                <a:latin typeface="Segoe UI Light" panose="020B0502040204020203" pitchFamily="34" charset="0"/>
                <a:cs typeface="Segoe UI Light" panose="020B0502040204020203" pitchFamily="34" charset="0"/>
              </a:rPr>
              <a:t>recorded</a:t>
            </a:r>
            <a:r>
              <a:rPr lang="sk-SK" sz="2000" dirty="0">
                <a:latin typeface="Segoe UI Light" panose="020B0502040204020203" pitchFamily="34" charset="0"/>
                <a:cs typeface="Segoe UI Light" panose="020B0502040204020203" pitchFamily="34" charset="0"/>
              </a:rPr>
              <a:t> </a:t>
            </a:r>
            <a:r>
              <a:rPr lang="en-US" sz="2000" dirty="0">
                <a:latin typeface="Segoe UI Light" panose="020B0502040204020203" pitchFamily="34" charset="0"/>
                <a:cs typeface="Segoe UI Light" panose="020B0502040204020203" pitchFamily="34" charset="0"/>
              </a:rPr>
              <a:t>simultaneously</a:t>
            </a:r>
            <a:r>
              <a:rPr lang="sk-SK" sz="2000" dirty="0">
                <a:latin typeface="Segoe UI Light" panose="020B0502040204020203" pitchFamily="34" charset="0"/>
                <a:cs typeface="Segoe UI Light" panose="020B0502040204020203" pitchFamily="34" charset="0"/>
              </a:rPr>
              <a:t> per </a:t>
            </a:r>
            <a:r>
              <a:rPr lang="sk-SK" sz="2000" dirty="0" err="1">
                <a:latin typeface="Segoe UI Light" panose="020B0502040204020203" pitchFamily="34" charset="0"/>
                <a:cs typeface="Segoe UI Light" panose="020B0502040204020203" pitchFamily="34" charset="0"/>
              </a:rPr>
              <a:t>line</a:t>
            </a:r>
            <a:endParaRPr lang="sk-SK" sz="2000" dirty="0"/>
          </a:p>
          <a:p>
            <a:pPr marL="342900" lvl="1" indent="-342900" algn="just">
              <a:spcBef>
                <a:spcPts val="800"/>
              </a:spcBef>
              <a:buFont typeface="Arial" charset="0"/>
              <a:buChar char="•"/>
            </a:pPr>
            <a:r>
              <a:rPr lang="sk-SK" sz="2000" dirty="0" err="1"/>
              <a:t>However</a:t>
            </a:r>
            <a:r>
              <a:rPr lang="sk-SK" sz="2000" dirty="0"/>
              <a:t>, </a:t>
            </a:r>
            <a:r>
              <a:rPr lang="en-US" sz="2000" dirty="0"/>
              <a:t>each line of airborne </a:t>
            </a:r>
            <a:r>
              <a:rPr lang="en-US" sz="2000" dirty="0" err="1"/>
              <a:t>pushbroom</a:t>
            </a:r>
            <a:r>
              <a:rPr lang="en-US" sz="2000" dirty="0"/>
              <a:t> images is collected at different time instants. Perspective geometry varies with each </a:t>
            </a:r>
            <a:r>
              <a:rPr lang="en-US" sz="2000" dirty="0" err="1"/>
              <a:t>pushbroom</a:t>
            </a:r>
            <a:r>
              <a:rPr lang="en-US" sz="2000" dirty="0"/>
              <a:t> line</a:t>
            </a:r>
            <a:r>
              <a:rPr lang="sk-SK" sz="2000" dirty="0"/>
              <a:t>, </a:t>
            </a:r>
            <a:r>
              <a:rPr lang="en-US" sz="2000" dirty="0"/>
              <a:t>leading to different line displacement, and thus turning the rectification process more difficult</a:t>
            </a:r>
            <a:endParaRPr lang="sk-SK" sz="2000"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14</a:t>
            </a:fld>
            <a:endParaRPr lang="sk-SK"/>
          </a:p>
        </p:txBody>
      </p:sp>
    </p:spTree>
    <p:extLst>
      <p:ext uri="{BB962C8B-B14F-4D97-AF65-F5344CB8AC3E}">
        <p14:creationId xmlns:p14="http://schemas.microsoft.com/office/powerpoint/2010/main" val="1022625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342900" marR="0" lvl="1" indent="-342900" algn="just" defTabSz="914400" rtl="0" eaLnBrk="1" fontAlgn="auto" latinLnBrk="0" hangingPunct="1">
              <a:lnSpc>
                <a:spcPct val="100000"/>
              </a:lnSpc>
              <a:spcBef>
                <a:spcPts val="800"/>
              </a:spcBef>
              <a:spcAft>
                <a:spcPts val="0"/>
              </a:spcAft>
              <a:buClrTx/>
              <a:buSzTx/>
              <a:buFont typeface="Arial" charset="0"/>
              <a:buChar char="•"/>
              <a:tabLst/>
              <a:defRPr/>
            </a:pPr>
            <a:r>
              <a:rPr lang="en-GB" sz="2000" dirty="0">
                <a:latin typeface="Segoe UI Light" panose="020B0502040204020203" pitchFamily="34" charset="0"/>
                <a:cs typeface="Segoe UI Light" panose="020B0502040204020203" pitchFamily="34" charset="0"/>
              </a:rPr>
              <a:t>With a push-broom spectrometer</a:t>
            </a:r>
            <a:r>
              <a:rPr lang="sk-SK" sz="2000" dirty="0">
                <a:latin typeface="Segoe UI Light" panose="020B0502040204020203" pitchFamily="34" charset="0"/>
                <a:cs typeface="Segoe UI Light" panose="020B0502040204020203" pitchFamily="34" charset="0"/>
              </a:rPr>
              <a:t>, f</a:t>
            </a:r>
            <a:r>
              <a:rPr lang="en-US" sz="2000" dirty="0" err="1">
                <a:latin typeface="Segoe UI Light" panose="020B0502040204020203" pitchFamily="34" charset="0"/>
                <a:cs typeface="Segoe UI Light" panose="020B0502040204020203" pitchFamily="34" charset="0"/>
              </a:rPr>
              <a:t>ull</a:t>
            </a:r>
            <a:r>
              <a:rPr lang="en-US" sz="2000" dirty="0">
                <a:latin typeface="Segoe UI Light" panose="020B0502040204020203" pitchFamily="34" charset="0"/>
                <a:cs typeface="Segoe UI Light" panose="020B0502040204020203" pitchFamily="34" charset="0"/>
              </a:rPr>
              <a:t> spectral </a:t>
            </a:r>
            <a:r>
              <a:rPr lang="sk-SK" sz="2000" dirty="0">
                <a:latin typeface="Segoe UI Light" panose="020B0502040204020203" pitchFamily="34" charset="0"/>
                <a:cs typeface="Segoe UI Light" panose="020B0502040204020203" pitchFamily="34" charset="0"/>
              </a:rPr>
              <a:t>image </a:t>
            </a:r>
            <a:r>
              <a:rPr lang="sk-SK" sz="2000" dirty="0" err="1">
                <a:latin typeface="Segoe UI Light" panose="020B0502040204020203" pitchFamily="34" charset="0"/>
                <a:cs typeface="Segoe UI Light" panose="020B0502040204020203" pitchFamily="34" charset="0"/>
              </a:rPr>
              <a:t>data</a:t>
            </a:r>
            <a:r>
              <a:rPr lang="sk-SK" sz="2000" dirty="0">
                <a:latin typeface="Segoe UI Light" panose="020B0502040204020203" pitchFamily="34" charset="0"/>
                <a:cs typeface="Segoe UI Light" panose="020B0502040204020203" pitchFamily="34" charset="0"/>
              </a:rPr>
              <a:t> are </a:t>
            </a:r>
            <a:r>
              <a:rPr lang="sk-SK" sz="2000" dirty="0" err="1">
                <a:latin typeface="Segoe UI Light" panose="020B0502040204020203" pitchFamily="34" charset="0"/>
                <a:cs typeface="Segoe UI Light" panose="020B0502040204020203" pitchFamily="34" charset="0"/>
              </a:rPr>
              <a:t>recorded</a:t>
            </a:r>
            <a:r>
              <a:rPr lang="sk-SK" sz="2000" dirty="0">
                <a:latin typeface="Segoe UI Light" panose="020B0502040204020203" pitchFamily="34" charset="0"/>
                <a:cs typeface="Segoe UI Light" panose="020B0502040204020203" pitchFamily="34" charset="0"/>
              </a:rPr>
              <a:t> </a:t>
            </a:r>
            <a:r>
              <a:rPr lang="en-US" sz="2000" dirty="0">
                <a:latin typeface="Segoe UI Light" panose="020B0502040204020203" pitchFamily="34" charset="0"/>
                <a:cs typeface="Segoe UI Light" panose="020B0502040204020203" pitchFamily="34" charset="0"/>
              </a:rPr>
              <a:t>simultaneously</a:t>
            </a:r>
            <a:r>
              <a:rPr lang="sk-SK" sz="2000" dirty="0">
                <a:latin typeface="Segoe UI Light" panose="020B0502040204020203" pitchFamily="34" charset="0"/>
                <a:cs typeface="Segoe UI Light" panose="020B0502040204020203" pitchFamily="34" charset="0"/>
              </a:rPr>
              <a:t> per </a:t>
            </a:r>
            <a:r>
              <a:rPr lang="sk-SK" sz="2000" dirty="0" err="1">
                <a:latin typeface="Segoe UI Light" panose="020B0502040204020203" pitchFamily="34" charset="0"/>
                <a:cs typeface="Segoe UI Light" panose="020B0502040204020203" pitchFamily="34" charset="0"/>
              </a:rPr>
              <a:t>line</a:t>
            </a:r>
            <a:endParaRPr lang="sk-SK" sz="2000" dirty="0"/>
          </a:p>
          <a:p>
            <a:pPr marL="342900" lvl="1" indent="-342900" algn="just">
              <a:spcBef>
                <a:spcPts val="800"/>
              </a:spcBef>
              <a:buFont typeface="Arial" charset="0"/>
              <a:buChar char="•"/>
            </a:pPr>
            <a:r>
              <a:rPr lang="sk-SK" sz="2000" dirty="0" err="1"/>
              <a:t>However</a:t>
            </a:r>
            <a:r>
              <a:rPr lang="sk-SK" sz="2000" dirty="0"/>
              <a:t>, </a:t>
            </a:r>
            <a:r>
              <a:rPr lang="en-US" sz="2000" dirty="0"/>
              <a:t>each line of airborne </a:t>
            </a:r>
            <a:r>
              <a:rPr lang="en-US" sz="2000" dirty="0" err="1"/>
              <a:t>pushbroom</a:t>
            </a:r>
            <a:r>
              <a:rPr lang="en-US" sz="2000" dirty="0"/>
              <a:t> images is collected at different time instants. Perspective geometry varies with each </a:t>
            </a:r>
            <a:r>
              <a:rPr lang="en-US" sz="2000" dirty="0" err="1"/>
              <a:t>pushbroom</a:t>
            </a:r>
            <a:r>
              <a:rPr lang="en-US" sz="2000" dirty="0"/>
              <a:t> line</a:t>
            </a:r>
            <a:r>
              <a:rPr lang="sk-SK" sz="2000" dirty="0"/>
              <a:t>, </a:t>
            </a:r>
            <a:r>
              <a:rPr lang="en-US" sz="2000" dirty="0"/>
              <a:t>leading to different line displacement, and thus turning the rectification process more difficult</a:t>
            </a:r>
            <a:endParaRPr lang="sk-SK" sz="2000"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15</a:t>
            </a:fld>
            <a:endParaRPr lang="sk-SK"/>
          </a:p>
        </p:txBody>
      </p:sp>
    </p:spTree>
    <p:extLst>
      <p:ext uri="{BB962C8B-B14F-4D97-AF65-F5344CB8AC3E}">
        <p14:creationId xmlns:p14="http://schemas.microsoft.com/office/powerpoint/2010/main" val="31160020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sk-SK"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16</a:t>
            </a:fld>
            <a:endParaRPr lang="sk-SK"/>
          </a:p>
        </p:txBody>
      </p:sp>
    </p:spTree>
    <p:extLst>
      <p:ext uri="{BB962C8B-B14F-4D97-AF65-F5344CB8AC3E}">
        <p14:creationId xmlns:p14="http://schemas.microsoft.com/office/powerpoint/2010/main" val="4248731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en-US" dirty="0"/>
              <a:t>While</a:t>
            </a:r>
            <a:r>
              <a:rPr lang="en-US" baseline="0" dirty="0"/>
              <a:t> the photo cameras or multispectral cameras have been the most popular sensors for mini and small UAV systems, the </a:t>
            </a:r>
            <a:r>
              <a:rPr lang="en-US" baseline="0" dirty="0" err="1"/>
              <a:t>i</a:t>
            </a:r>
            <a:r>
              <a:rPr lang="sk-SK" dirty="0" err="1"/>
              <a:t>ntegrated</a:t>
            </a:r>
            <a:r>
              <a:rPr lang="sk-SK" baseline="0" dirty="0"/>
              <a:t> </a:t>
            </a:r>
            <a:r>
              <a:rPr lang="sk-SK" baseline="0" dirty="0" err="1"/>
              <a:t>use</a:t>
            </a:r>
            <a:r>
              <a:rPr lang="sk-SK" baseline="0" dirty="0"/>
              <a:t> of UA</a:t>
            </a:r>
            <a:r>
              <a:rPr lang="en-US" baseline="0" dirty="0"/>
              <a:t>V</a:t>
            </a:r>
            <a:r>
              <a:rPr lang="sk-SK" baseline="0" dirty="0"/>
              <a:t> </a:t>
            </a:r>
            <a:r>
              <a:rPr lang="sk-SK" baseline="0" dirty="0" err="1"/>
              <a:t>hyperspectral</a:t>
            </a:r>
            <a:r>
              <a:rPr lang="sk-SK" baseline="0" dirty="0"/>
              <a:t> </a:t>
            </a:r>
            <a:r>
              <a:rPr lang="sk-SK" baseline="0" dirty="0" err="1"/>
              <a:t>imaging</a:t>
            </a:r>
            <a:r>
              <a:rPr lang="sk-SK" baseline="0" dirty="0"/>
              <a:t> and/or laser </a:t>
            </a:r>
            <a:r>
              <a:rPr lang="sk-SK" baseline="0" dirty="0" err="1"/>
              <a:t>scanning</a:t>
            </a:r>
            <a:r>
              <a:rPr lang="sk-SK" baseline="0" dirty="0"/>
              <a:t> </a:t>
            </a:r>
            <a:r>
              <a:rPr lang="sk-SK" baseline="0" dirty="0" err="1"/>
              <a:t>is</a:t>
            </a:r>
            <a:r>
              <a:rPr lang="sk-SK" baseline="0" dirty="0"/>
              <a:t> a </a:t>
            </a:r>
            <a:r>
              <a:rPr lang="sk-SK" baseline="0" dirty="0" err="1"/>
              <a:t>recent</a:t>
            </a:r>
            <a:r>
              <a:rPr lang="sk-SK" baseline="0" dirty="0"/>
              <a:t> </a:t>
            </a:r>
            <a:r>
              <a:rPr lang="sk-SK" baseline="0" dirty="0" err="1"/>
              <a:t>issue</a:t>
            </a:r>
            <a:r>
              <a:rPr lang="en-US" baseline="0" dirty="0"/>
              <a:t>, because of r</a:t>
            </a:r>
            <a:r>
              <a:rPr lang="en-GB" sz="1200" kern="1200" dirty="0">
                <a:solidFill>
                  <a:schemeClr val="tx1"/>
                </a:solidFill>
                <a:effectLst/>
                <a:latin typeface="+mn-lt"/>
                <a:ea typeface="+mn-ea"/>
                <a:cs typeface="+mn-cs"/>
              </a:rPr>
              <a:t>educing the size and weight of </a:t>
            </a:r>
            <a:r>
              <a:rPr lang="sk-SK" sz="1200" kern="1200" dirty="0" err="1">
                <a:solidFill>
                  <a:schemeClr val="tx1"/>
                </a:solidFill>
                <a:effectLst/>
                <a:latin typeface="+mn-lt"/>
                <a:ea typeface="+mn-ea"/>
                <a:cs typeface="+mn-cs"/>
              </a:rPr>
              <a:t>hyperspectral</a:t>
            </a:r>
            <a:r>
              <a:rPr lang="sk-SK" sz="120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scanner allows for their integration on UAV platforms</a:t>
            </a:r>
            <a:r>
              <a:rPr lang="sk-SK" sz="120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Hyperspectral remote sensing, also known as imaging spectroscopy, is a relatively new technology for UAV platforms that has been used in detection of vegetation species and biomass (Aasen, H. et al., 2015) or precision agriculture (</a:t>
            </a:r>
            <a:r>
              <a:rPr lang="en-GB" sz="1200" kern="1200" dirty="0" err="1">
                <a:solidFill>
                  <a:schemeClr val="tx1"/>
                </a:solidFill>
                <a:effectLst/>
                <a:latin typeface="+mn-lt"/>
                <a:ea typeface="+mn-ea"/>
                <a:cs typeface="+mn-cs"/>
              </a:rPr>
              <a:t>Zarco</a:t>
            </a:r>
            <a:r>
              <a:rPr lang="en-GB" sz="1200" kern="1200" dirty="0">
                <a:solidFill>
                  <a:schemeClr val="tx1"/>
                </a:solidFill>
                <a:effectLst/>
                <a:latin typeface="+mn-lt"/>
                <a:ea typeface="+mn-ea"/>
                <a:cs typeface="+mn-cs"/>
              </a:rPr>
              <a:t>-Tejada et al., 2013; </a:t>
            </a:r>
            <a:r>
              <a:rPr lang="en-GB" sz="1200" kern="1200" dirty="0" err="1">
                <a:solidFill>
                  <a:schemeClr val="tx1"/>
                </a:solidFill>
                <a:effectLst/>
                <a:latin typeface="+mn-lt"/>
                <a:ea typeface="+mn-ea"/>
                <a:cs typeface="+mn-cs"/>
              </a:rPr>
              <a:t>Bareth</a:t>
            </a:r>
            <a:r>
              <a:rPr lang="en-GB" sz="1200" kern="1200" dirty="0">
                <a:solidFill>
                  <a:schemeClr val="tx1"/>
                </a:solidFill>
                <a:effectLst/>
                <a:latin typeface="+mn-lt"/>
                <a:ea typeface="+mn-ea"/>
                <a:cs typeface="+mn-cs"/>
              </a:rPr>
              <a:t> et al., 2015; </a:t>
            </a:r>
            <a:r>
              <a:rPr lang="en-GB" sz="1200" kern="1200" dirty="0" err="1">
                <a:solidFill>
                  <a:schemeClr val="tx1"/>
                </a:solidFill>
                <a:effectLst/>
                <a:latin typeface="+mn-lt"/>
                <a:ea typeface="+mn-ea"/>
                <a:cs typeface="+mn-cs"/>
              </a:rPr>
              <a:t>Sima</a:t>
            </a:r>
            <a:r>
              <a:rPr lang="en-GB" sz="1200" kern="1200" dirty="0">
                <a:solidFill>
                  <a:schemeClr val="tx1"/>
                </a:solidFill>
                <a:effectLst/>
                <a:latin typeface="+mn-lt"/>
                <a:ea typeface="+mn-ea"/>
                <a:cs typeface="+mn-cs"/>
              </a:rPr>
              <a:t> et al., 2016). </a:t>
            </a:r>
            <a:endParaRPr lang="sk-SK" sz="1200" kern="1200" dirty="0">
              <a:solidFill>
                <a:schemeClr val="tx1"/>
              </a:solidFill>
              <a:effectLst/>
              <a:latin typeface="+mn-lt"/>
              <a:ea typeface="+mn-ea"/>
              <a:cs typeface="+mn-cs"/>
            </a:endParaRPr>
          </a:p>
          <a:p>
            <a:endParaRPr lang="sk-SK"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Hyperspectral imaging sensors (spectrometers) capture reflected electromagnetic energy in hundreds of contiguous narrow spectral bands with high spectral resolution, typically in visible and near-infrared spectrum. Such sensors combined with unpiloted aerial systems (UAS) enable fast, flexible and non-destructive detection of subtle spectral features and dynamics of landscape changes. </a:t>
            </a:r>
            <a:endParaRPr lang="sk-SK" sz="1200" kern="1200" dirty="0">
              <a:solidFill>
                <a:schemeClr val="tx1"/>
              </a:solidFill>
              <a:effectLst/>
              <a:latin typeface="+mn-lt"/>
              <a:ea typeface="+mn-ea"/>
              <a:cs typeface="+mn-cs"/>
            </a:endParaRPr>
          </a:p>
          <a:p>
            <a:endParaRPr lang="sk-SK" sz="1200" kern="1200" dirty="0">
              <a:solidFill>
                <a:schemeClr val="tx1"/>
              </a:solidFill>
              <a:effectLst/>
              <a:latin typeface="+mn-lt"/>
              <a:ea typeface="+mn-ea"/>
              <a:cs typeface="+mn-cs"/>
            </a:endParaRPr>
          </a:p>
          <a:p>
            <a:r>
              <a:rPr lang="en-US" dirty="0"/>
              <a:t>The power and value of hyperspectral imaging </a:t>
            </a:r>
            <a:r>
              <a:rPr lang="sk-SK" dirty="0" err="1"/>
              <a:t>four</a:t>
            </a:r>
            <a:r>
              <a:rPr lang="sk-SK" dirty="0"/>
              <a:t> </a:t>
            </a:r>
            <a:r>
              <a:rPr lang="sk-SK" dirty="0" err="1"/>
              <a:t>our</a:t>
            </a:r>
            <a:r>
              <a:rPr lang="sk-SK" dirty="0"/>
              <a:t> team </a:t>
            </a:r>
            <a:r>
              <a:rPr lang="en-US" dirty="0"/>
              <a:t>is in its capability to - Identify, Quantify (Measure) and Map </a:t>
            </a:r>
            <a:r>
              <a:rPr lang="sk-SK" dirty="0" err="1"/>
              <a:t>landscape</a:t>
            </a:r>
            <a:r>
              <a:rPr lang="sk-SK" dirty="0"/>
              <a:t> </a:t>
            </a:r>
            <a:r>
              <a:rPr lang="en-US" dirty="0"/>
              <a:t>properties in each pixel of the target image. </a:t>
            </a:r>
            <a:endParaRPr lang="sk-SK"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2</a:t>
            </a:fld>
            <a:endParaRPr lang="sk-SK"/>
          </a:p>
        </p:txBody>
      </p:sp>
    </p:spTree>
    <p:extLst>
      <p:ext uri="{BB962C8B-B14F-4D97-AF65-F5344CB8AC3E}">
        <p14:creationId xmlns:p14="http://schemas.microsoft.com/office/powerpoint/2010/main" val="2788292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en-US" dirty="0"/>
              <a:t>“</a:t>
            </a:r>
            <a:r>
              <a:rPr lang="en-US" dirty="0" err="1"/>
              <a:t>Pushbroom</a:t>
            </a:r>
            <a:r>
              <a:rPr lang="en-US" dirty="0"/>
              <a:t>” spectrometers use a 2D detector array, and thus collect a vertical slice of the </a:t>
            </a:r>
            <a:r>
              <a:rPr lang="en-US" dirty="0" err="1"/>
              <a:t>datacube</a:t>
            </a:r>
            <a:r>
              <a:rPr lang="en-US" dirty="0"/>
              <a:t> at once so that only one spatial dimension needs to be scanned to fill out the cube.2 A filtered camera, constructed by placing a filter wheel or tunable spectral filter in front of a camera, collects a horizontal slice and thus needs to scan along the spectral dimension to complete the data set.</a:t>
            </a:r>
            <a:endParaRPr lang="sk-SK" dirty="0"/>
          </a:p>
          <a:p>
            <a:endParaRPr lang="sk-SK" dirty="0"/>
          </a:p>
          <a:p>
            <a:r>
              <a:rPr lang="en-US" dirty="0" err="1"/>
              <a:t>Pushbroom</a:t>
            </a:r>
            <a:r>
              <a:rPr lang="sk-SK" dirty="0"/>
              <a:t>:</a:t>
            </a:r>
            <a:r>
              <a:rPr lang="en-US" dirty="0"/>
              <a:t> Full spectral data simultaneously, with spatial line scanning over time. Imaging spectrograph + 2D array detector</a:t>
            </a:r>
            <a:endParaRPr lang="sk-SK" dirty="0"/>
          </a:p>
          <a:p>
            <a:endParaRPr lang="sk-SK" dirty="0"/>
          </a:p>
          <a:p>
            <a:r>
              <a:rPr lang="en-US" dirty="0"/>
              <a:t>The </a:t>
            </a:r>
            <a:r>
              <a:rPr lang="en-US" dirty="0" err="1"/>
              <a:t>pushbroom</a:t>
            </a:r>
            <a:r>
              <a:rPr lang="en-US" dirty="0"/>
              <a:t> approach, also known as line scanning, has been used by some earth observation satellite systems operating from space, such as the SPOT system</a:t>
            </a:r>
            <a:r>
              <a:rPr lang="sk-SK" dirty="0"/>
              <a:t>. </a:t>
            </a:r>
            <a:r>
              <a:rPr lang="en-US" dirty="0"/>
              <a:t>Different from the whiskbroom method that scans one point at a time, the </a:t>
            </a:r>
            <a:r>
              <a:rPr lang="en-US" dirty="0" err="1"/>
              <a:t>pushbroom</a:t>
            </a:r>
            <a:r>
              <a:rPr lang="en-US" dirty="0"/>
              <a:t> method can simultaneously</a:t>
            </a:r>
            <a:r>
              <a:rPr lang="sk-SK" dirty="0"/>
              <a:t>. </a:t>
            </a:r>
            <a:r>
              <a:rPr lang="en-US" dirty="0"/>
              <a:t>acquire a slit of spatial information, as well as spectral information corresponding to each spatial point in the slit for one scan, that is, a special y − λ image with one spatial dimension (y) and one spectral dimension (λ) can be taken at the same time with a matrix detector. As shown in Fig. 2(b), the </a:t>
            </a:r>
            <a:r>
              <a:rPr lang="en-US" dirty="0" err="1"/>
              <a:t>pushbroom</a:t>
            </a:r>
            <a:r>
              <a:rPr lang="en-US" dirty="0"/>
              <a:t> method collects a slit image from the object dispersed onto a 2-D detector, in which the spatial information is displayed along one axis and wavelength information along the other. Then the spectral image data cube can be obtained by scanning the slit in the direction of another spatial axis. A </a:t>
            </a:r>
            <a:r>
              <a:rPr lang="en-US" dirty="0" err="1"/>
              <a:t>pushbroom</a:t>
            </a:r>
            <a:r>
              <a:rPr lang="en-US" dirty="0"/>
              <a:t> scanner can get more light than the whiskbroom one, since it can stay at a particular area for a longer time providing a long exposure on the matrix detector and a relatively high spectral resolution as well. However, in most of the </a:t>
            </a:r>
            <a:r>
              <a:rPr lang="en-US" dirty="0" err="1"/>
              <a:t>pushbroom</a:t>
            </a:r>
            <a:r>
              <a:rPr lang="en-US" dirty="0"/>
              <a:t> imagers, either the camera or the object should move accordingly as one line of the image is acquired at each scan and the move should be synchronized with the frame acquisition rate of the array detector in order to ensure the measurement of a smooth image. Another approach to perform the </a:t>
            </a:r>
            <a:r>
              <a:rPr lang="en-US" dirty="0" err="1"/>
              <a:t>pushbroom</a:t>
            </a:r>
            <a:r>
              <a:rPr lang="en-US" dirty="0"/>
              <a:t> procedure is to put a movable slit aperture or a rolling shutter into the conjugate image plane to eliminate out-of-focus light. This method allows for higher illumination transmission while exhibiting only a slight increase in the confocal depth response, which has been widely used in multispectral line confocal imaging systems.</a:t>
            </a:r>
            <a:endParaRPr lang="sk-SK"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3</a:t>
            </a:fld>
            <a:endParaRPr lang="sk-SK"/>
          </a:p>
        </p:txBody>
      </p:sp>
    </p:spTree>
    <p:extLst>
      <p:ext uri="{BB962C8B-B14F-4D97-AF65-F5344CB8AC3E}">
        <p14:creationId xmlns:p14="http://schemas.microsoft.com/office/powerpoint/2010/main" val="24961642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342900" marR="0" lvl="1" indent="-342900" algn="just" defTabSz="914400" rtl="0" eaLnBrk="1" fontAlgn="auto" latinLnBrk="0" hangingPunct="1">
              <a:lnSpc>
                <a:spcPct val="100000"/>
              </a:lnSpc>
              <a:spcBef>
                <a:spcPts val="800"/>
              </a:spcBef>
              <a:spcAft>
                <a:spcPts val="0"/>
              </a:spcAft>
              <a:buClrTx/>
              <a:buSzTx/>
              <a:buFont typeface="Arial" charset="0"/>
              <a:buChar char="•"/>
              <a:tabLst/>
              <a:defRPr/>
            </a:pPr>
            <a:r>
              <a:rPr lang="en-GB" sz="2000" dirty="0">
                <a:latin typeface="Segoe UI Light" panose="020B0502040204020203" pitchFamily="34" charset="0"/>
                <a:cs typeface="Segoe UI Light" panose="020B0502040204020203" pitchFamily="34" charset="0"/>
              </a:rPr>
              <a:t>With a push-broom spectrometer</a:t>
            </a:r>
            <a:r>
              <a:rPr lang="sk-SK" sz="2000" dirty="0">
                <a:latin typeface="Segoe UI Light" panose="020B0502040204020203" pitchFamily="34" charset="0"/>
                <a:cs typeface="Segoe UI Light" panose="020B0502040204020203" pitchFamily="34" charset="0"/>
              </a:rPr>
              <a:t>, f</a:t>
            </a:r>
            <a:r>
              <a:rPr lang="en-US" sz="2000" dirty="0" err="1">
                <a:latin typeface="Segoe UI Light" panose="020B0502040204020203" pitchFamily="34" charset="0"/>
                <a:cs typeface="Segoe UI Light" panose="020B0502040204020203" pitchFamily="34" charset="0"/>
              </a:rPr>
              <a:t>ull</a:t>
            </a:r>
            <a:r>
              <a:rPr lang="en-US" sz="2000" dirty="0">
                <a:latin typeface="Segoe UI Light" panose="020B0502040204020203" pitchFamily="34" charset="0"/>
                <a:cs typeface="Segoe UI Light" panose="020B0502040204020203" pitchFamily="34" charset="0"/>
              </a:rPr>
              <a:t> spectral </a:t>
            </a:r>
            <a:r>
              <a:rPr lang="sk-SK" sz="2000" dirty="0">
                <a:latin typeface="Segoe UI Light" panose="020B0502040204020203" pitchFamily="34" charset="0"/>
                <a:cs typeface="Segoe UI Light" panose="020B0502040204020203" pitchFamily="34" charset="0"/>
              </a:rPr>
              <a:t>image </a:t>
            </a:r>
            <a:r>
              <a:rPr lang="sk-SK" sz="2000" dirty="0" err="1">
                <a:latin typeface="Segoe UI Light" panose="020B0502040204020203" pitchFamily="34" charset="0"/>
                <a:cs typeface="Segoe UI Light" panose="020B0502040204020203" pitchFamily="34" charset="0"/>
              </a:rPr>
              <a:t>data</a:t>
            </a:r>
            <a:r>
              <a:rPr lang="sk-SK" sz="2000" dirty="0">
                <a:latin typeface="Segoe UI Light" panose="020B0502040204020203" pitchFamily="34" charset="0"/>
                <a:cs typeface="Segoe UI Light" panose="020B0502040204020203" pitchFamily="34" charset="0"/>
              </a:rPr>
              <a:t> are </a:t>
            </a:r>
            <a:r>
              <a:rPr lang="sk-SK" sz="2000" dirty="0" err="1">
                <a:latin typeface="Segoe UI Light" panose="020B0502040204020203" pitchFamily="34" charset="0"/>
                <a:cs typeface="Segoe UI Light" panose="020B0502040204020203" pitchFamily="34" charset="0"/>
              </a:rPr>
              <a:t>recorded</a:t>
            </a:r>
            <a:r>
              <a:rPr lang="sk-SK" sz="2000" dirty="0">
                <a:latin typeface="Segoe UI Light" panose="020B0502040204020203" pitchFamily="34" charset="0"/>
                <a:cs typeface="Segoe UI Light" panose="020B0502040204020203" pitchFamily="34" charset="0"/>
              </a:rPr>
              <a:t> </a:t>
            </a:r>
            <a:r>
              <a:rPr lang="en-US" sz="2000" dirty="0">
                <a:latin typeface="Segoe UI Light" panose="020B0502040204020203" pitchFamily="34" charset="0"/>
                <a:cs typeface="Segoe UI Light" panose="020B0502040204020203" pitchFamily="34" charset="0"/>
              </a:rPr>
              <a:t>simultaneously</a:t>
            </a:r>
            <a:r>
              <a:rPr lang="sk-SK" sz="2000" dirty="0">
                <a:latin typeface="Segoe UI Light" panose="020B0502040204020203" pitchFamily="34" charset="0"/>
                <a:cs typeface="Segoe UI Light" panose="020B0502040204020203" pitchFamily="34" charset="0"/>
              </a:rPr>
              <a:t> per </a:t>
            </a:r>
            <a:r>
              <a:rPr lang="sk-SK" sz="2000" dirty="0" err="1">
                <a:latin typeface="Segoe UI Light" panose="020B0502040204020203" pitchFamily="34" charset="0"/>
                <a:cs typeface="Segoe UI Light" panose="020B0502040204020203" pitchFamily="34" charset="0"/>
              </a:rPr>
              <a:t>line</a:t>
            </a:r>
            <a:endParaRPr lang="sk-SK" sz="2000" dirty="0"/>
          </a:p>
          <a:p>
            <a:pPr marL="342900" lvl="1" indent="-342900" algn="just">
              <a:spcBef>
                <a:spcPts val="800"/>
              </a:spcBef>
              <a:buFont typeface="Arial" charset="0"/>
              <a:buChar char="•"/>
            </a:pPr>
            <a:r>
              <a:rPr lang="sk-SK" sz="2000" dirty="0" err="1"/>
              <a:t>However</a:t>
            </a:r>
            <a:r>
              <a:rPr lang="sk-SK" sz="2000" dirty="0"/>
              <a:t>, </a:t>
            </a:r>
            <a:r>
              <a:rPr lang="en-US" sz="2000" dirty="0"/>
              <a:t>each line of airborne </a:t>
            </a:r>
            <a:r>
              <a:rPr lang="en-US" sz="2000" dirty="0" err="1"/>
              <a:t>pushbroom</a:t>
            </a:r>
            <a:r>
              <a:rPr lang="en-US" sz="2000" dirty="0"/>
              <a:t> images is collected at different time instants. Perspective geometry varies with each </a:t>
            </a:r>
            <a:r>
              <a:rPr lang="en-US" sz="2000" dirty="0" err="1"/>
              <a:t>pushbroom</a:t>
            </a:r>
            <a:r>
              <a:rPr lang="en-US" sz="2000" dirty="0"/>
              <a:t> line</a:t>
            </a:r>
            <a:r>
              <a:rPr lang="sk-SK" sz="2000" dirty="0"/>
              <a:t>, </a:t>
            </a:r>
            <a:r>
              <a:rPr lang="en-US" sz="2000" dirty="0"/>
              <a:t>leading to different line displacement, and thus turning the rectification process more difficult</a:t>
            </a:r>
            <a:endParaRPr lang="sk-SK" sz="2000"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4</a:t>
            </a:fld>
            <a:endParaRPr lang="sk-SK"/>
          </a:p>
        </p:txBody>
      </p:sp>
    </p:spTree>
    <p:extLst>
      <p:ext uri="{BB962C8B-B14F-4D97-AF65-F5344CB8AC3E}">
        <p14:creationId xmlns:p14="http://schemas.microsoft.com/office/powerpoint/2010/main" val="283965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342900" marR="0" lvl="1" indent="-342900" algn="just" defTabSz="914400" rtl="0" eaLnBrk="1" fontAlgn="auto" latinLnBrk="0" hangingPunct="1">
              <a:lnSpc>
                <a:spcPct val="100000"/>
              </a:lnSpc>
              <a:spcBef>
                <a:spcPts val="800"/>
              </a:spcBef>
              <a:spcAft>
                <a:spcPts val="0"/>
              </a:spcAft>
              <a:buClrTx/>
              <a:buSzTx/>
              <a:buFont typeface="Arial" charset="0"/>
              <a:buChar char="•"/>
              <a:tabLst/>
              <a:defRPr/>
            </a:pPr>
            <a:r>
              <a:rPr lang="en-GB" sz="2000" dirty="0">
                <a:latin typeface="Segoe UI Light" panose="020B0502040204020203" pitchFamily="34" charset="0"/>
                <a:cs typeface="Segoe UI Light" panose="020B0502040204020203" pitchFamily="34" charset="0"/>
              </a:rPr>
              <a:t>With a push-broom spectrometer</a:t>
            </a:r>
            <a:r>
              <a:rPr lang="sk-SK" sz="2000" dirty="0">
                <a:latin typeface="Segoe UI Light" panose="020B0502040204020203" pitchFamily="34" charset="0"/>
                <a:cs typeface="Segoe UI Light" panose="020B0502040204020203" pitchFamily="34" charset="0"/>
              </a:rPr>
              <a:t>, f</a:t>
            </a:r>
            <a:r>
              <a:rPr lang="en-US" sz="2000" dirty="0" err="1">
                <a:latin typeface="Segoe UI Light" panose="020B0502040204020203" pitchFamily="34" charset="0"/>
                <a:cs typeface="Segoe UI Light" panose="020B0502040204020203" pitchFamily="34" charset="0"/>
              </a:rPr>
              <a:t>ull</a:t>
            </a:r>
            <a:r>
              <a:rPr lang="en-US" sz="2000" dirty="0">
                <a:latin typeface="Segoe UI Light" panose="020B0502040204020203" pitchFamily="34" charset="0"/>
                <a:cs typeface="Segoe UI Light" panose="020B0502040204020203" pitchFamily="34" charset="0"/>
              </a:rPr>
              <a:t> spectral </a:t>
            </a:r>
            <a:r>
              <a:rPr lang="sk-SK" sz="2000" dirty="0">
                <a:latin typeface="Segoe UI Light" panose="020B0502040204020203" pitchFamily="34" charset="0"/>
                <a:cs typeface="Segoe UI Light" panose="020B0502040204020203" pitchFamily="34" charset="0"/>
              </a:rPr>
              <a:t>image </a:t>
            </a:r>
            <a:r>
              <a:rPr lang="sk-SK" sz="2000" dirty="0" err="1">
                <a:latin typeface="Segoe UI Light" panose="020B0502040204020203" pitchFamily="34" charset="0"/>
                <a:cs typeface="Segoe UI Light" panose="020B0502040204020203" pitchFamily="34" charset="0"/>
              </a:rPr>
              <a:t>data</a:t>
            </a:r>
            <a:r>
              <a:rPr lang="sk-SK" sz="2000" dirty="0">
                <a:latin typeface="Segoe UI Light" panose="020B0502040204020203" pitchFamily="34" charset="0"/>
                <a:cs typeface="Segoe UI Light" panose="020B0502040204020203" pitchFamily="34" charset="0"/>
              </a:rPr>
              <a:t> are </a:t>
            </a:r>
            <a:r>
              <a:rPr lang="sk-SK" sz="2000" dirty="0" err="1">
                <a:latin typeface="Segoe UI Light" panose="020B0502040204020203" pitchFamily="34" charset="0"/>
                <a:cs typeface="Segoe UI Light" panose="020B0502040204020203" pitchFamily="34" charset="0"/>
              </a:rPr>
              <a:t>recorded</a:t>
            </a:r>
            <a:r>
              <a:rPr lang="sk-SK" sz="2000" dirty="0">
                <a:latin typeface="Segoe UI Light" panose="020B0502040204020203" pitchFamily="34" charset="0"/>
                <a:cs typeface="Segoe UI Light" panose="020B0502040204020203" pitchFamily="34" charset="0"/>
              </a:rPr>
              <a:t> </a:t>
            </a:r>
            <a:r>
              <a:rPr lang="en-US" sz="2000" dirty="0">
                <a:latin typeface="Segoe UI Light" panose="020B0502040204020203" pitchFamily="34" charset="0"/>
                <a:cs typeface="Segoe UI Light" panose="020B0502040204020203" pitchFamily="34" charset="0"/>
              </a:rPr>
              <a:t>simultaneously</a:t>
            </a:r>
            <a:r>
              <a:rPr lang="sk-SK" sz="2000" dirty="0">
                <a:latin typeface="Segoe UI Light" panose="020B0502040204020203" pitchFamily="34" charset="0"/>
                <a:cs typeface="Segoe UI Light" panose="020B0502040204020203" pitchFamily="34" charset="0"/>
              </a:rPr>
              <a:t> per </a:t>
            </a:r>
            <a:r>
              <a:rPr lang="sk-SK" sz="2000" dirty="0" err="1">
                <a:latin typeface="Segoe UI Light" panose="020B0502040204020203" pitchFamily="34" charset="0"/>
                <a:cs typeface="Segoe UI Light" panose="020B0502040204020203" pitchFamily="34" charset="0"/>
              </a:rPr>
              <a:t>line</a:t>
            </a:r>
            <a:endParaRPr lang="sk-SK" sz="2000" dirty="0"/>
          </a:p>
          <a:p>
            <a:pPr marL="342900" lvl="1" indent="-342900" algn="just">
              <a:spcBef>
                <a:spcPts val="800"/>
              </a:spcBef>
              <a:buFont typeface="Arial" charset="0"/>
              <a:buChar char="•"/>
            </a:pPr>
            <a:r>
              <a:rPr lang="sk-SK" sz="2000" dirty="0" err="1"/>
              <a:t>However</a:t>
            </a:r>
            <a:r>
              <a:rPr lang="sk-SK" sz="2000" dirty="0"/>
              <a:t>, </a:t>
            </a:r>
            <a:r>
              <a:rPr lang="en-US" sz="2000" dirty="0"/>
              <a:t>each line of airborne </a:t>
            </a:r>
            <a:r>
              <a:rPr lang="en-US" sz="2000" dirty="0" err="1"/>
              <a:t>pushbroom</a:t>
            </a:r>
            <a:r>
              <a:rPr lang="en-US" sz="2000" dirty="0"/>
              <a:t> images is collected at different time instants. Perspective geometry varies with each </a:t>
            </a:r>
            <a:r>
              <a:rPr lang="en-US" sz="2000" dirty="0" err="1"/>
              <a:t>pushbroom</a:t>
            </a:r>
            <a:r>
              <a:rPr lang="en-US" sz="2000" dirty="0"/>
              <a:t> line</a:t>
            </a:r>
            <a:r>
              <a:rPr lang="sk-SK" sz="2000" dirty="0"/>
              <a:t>, </a:t>
            </a:r>
            <a:r>
              <a:rPr lang="en-US" sz="2000" dirty="0"/>
              <a:t>leading to different line displacement, and thus turning the rectification process more difficult</a:t>
            </a:r>
            <a:endParaRPr lang="sk-SK" sz="2000"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5</a:t>
            </a:fld>
            <a:endParaRPr lang="sk-SK"/>
          </a:p>
        </p:txBody>
      </p:sp>
    </p:spTree>
    <p:extLst>
      <p:ext uri="{BB962C8B-B14F-4D97-AF65-F5344CB8AC3E}">
        <p14:creationId xmlns:p14="http://schemas.microsoft.com/office/powerpoint/2010/main" val="1688880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342900" marR="0" lvl="1" indent="-342900" algn="just" defTabSz="914400" rtl="0" eaLnBrk="1" fontAlgn="auto" latinLnBrk="0" hangingPunct="1">
              <a:lnSpc>
                <a:spcPct val="100000"/>
              </a:lnSpc>
              <a:spcBef>
                <a:spcPts val="800"/>
              </a:spcBef>
              <a:spcAft>
                <a:spcPts val="0"/>
              </a:spcAft>
              <a:buClrTx/>
              <a:buSzTx/>
              <a:buFont typeface="Arial" charset="0"/>
              <a:buChar char="•"/>
              <a:tabLst/>
              <a:defRPr/>
            </a:pPr>
            <a:r>
              <a:rPr lang="en-GB" sz="2000" dirty="0">
                <a:latin typeface="Segoe UI Light" panose="020B0502040204020203" pitchFamily="34" charset="0"/>
                <a:cs typeface="Segoe UI Light" panose="020B0502040204020203" pitchFamily="34" charset="0"/>
              </a:rPr>
              <a:t>With a push-broom spectrometer</a:t>
            </a:r>
            <a:r>
              <a:rPr lang="sk-SK" sz="2000" dirty="0">
                <a:latin typeface="Segoe UI Light" panose="020B0502040204020203" pitchFamily="34" charset="0"/>
                <a:cs typeface="Segoe UI Light" panose="020B0502040204020203" pitchFamily="34" charset="0"/>
              </a:rPr>
              <a:t>, f</a:t>
            </a:r>
            <a:r>
              <a:rPr lang="en-US" sz="2000" dirty="0" err="1">
                <a:latin typeface="Segoe UI Light" panose="020B0502040204020203" pitchFamily="34" charset="0"/>
                <a:cs typeface="Segoe UI Light" panose="020B0502040204020203" pitchFamily="34" charset="0"/>
              </a:rPr>
              <a:t>ull</a:t>
            </a:r>
            <a:r>
              <a:rPr lang="en-US" sz="2000" dirty="0">
                <a:latin typeface="Segoe UI Light" panose="020B0502040204020203" pitchFamily="34" charset="0"/>
                <a:cs typeface="Segoe UI Light" panose="020B0502040204020203" pitchFamily="34" charset="0"/>
              </a:rPr>
              <a:t> spectral </a:t>
            </a:r>
            <a:r>
              <a:rPr lang="sk-SK" sz="2000" dirty="0">
                <a:latin typeface="Segoe UI Light" panose="020B0502040204020203" pitchFamily="34" charset="0"/>
                <a:cs typeface="Segoe UI Light" panose="020B0502040204020203" pitchFamily="34" charset="0"/>
              </a:rPr>
              <a:t>image </a:t>
            </a:r>
            <a:r>
              <a:rPr lang="sk-SK" sz="2000" dirty="0" err="1">
                <a:latin typeface="Segoe UI Light" panose="020B0502040204020203" pitchFamily="34" charset="0"/>
                <a:cs typeface="Segoe UI Light" panose="020B0502040204020203" pitchFamily="34" charset="0"/>
              </a:rPr>
              <a:t>data</a:t>
            </a:r>
            <a:r>
              <a:rPr lang="sk-SK" sz="2000" dirty="0">
                <a:latin typeface="Segoe UI Light" panose="020B0502040204020203" pitchFamily="34" charset="0"/>
                <a:cs typeface="Segoe UI Light" panose="020B0502040204020203" pitchFamily="34" charset="0"/>
              </a:rPr>
              <a:t> are </a:t>
            </a:r>
            <a:r>
              <a:rPr lang="sk-SK" sz="2000" dirty="0" err="1">
                <a:latin typeface="Segoe UI Light" panose="020B0502040204020203" pitchFamily="34" charset="0"/>
                <a:cs typeface="Segoe UI Light" panose="020B0502040204020203" pitchFamily="34" charset="0"/>
              </a:rPr>
              <a:t>recorded</a:t>
            </a:r>
            <a:r>
              <a:rPr lang="sk-SK" sz="2000" dirty="0">
                <a:latin typeface="Segoe UI Light" panose="020B0502040204020203" pitchFamily="34" charset="0"/>
                <a:cs typeface="Segoe UI Light" panose="020B0502040204020203" pitchFamily="34" charset="0"/>
              </a:rPr>
              <a:t> </a:t>
            </a:r>
            <a:r>
              <a:rPr lang="en-US" sz="2000" dirty="0">
                <a:latin typeface="Segoe UI Light" panose="020B0502040204020203" pitchFamily="34" charset="0"/>
                <a:cs typeface="Segoe UI Light" panose="020B0502040204020203" pitchFamily="34" charset="0"/>
              </a:rPr>
              <a:t>simultaneously</a:t>
            </a:r>
            <a:r>
              <a:rPr lang="sk-SK" sz="2000" dirty="0">
                <a:latin typeface="Segoe UI Light" panose="020B0502040204020203" pitchFamily="34" charset="0"/>
                <a:cs typeface="Segoe UI Light" panose="020B0502040204020203" pitchFamily="34" charset="0"/>
              </a:rPr>
              <a:t> per </a:t>
            </a:r>
            <a:r>
              <a:rPr lang="sk-SK" sz="2000" dirty="0" err="1">
                <a:latin typeface="Segoe UI Light" panose="020B0502040204020203" pitchFamily="34" charset="0"/>
                <a:cs typeface="Segoe UI Light" panose="020B0502040204020203" pitchFamily="34" charset="0"/>
              </a:rPr>
              <a:t>line</a:t>
            </a:r>
            <a:endParaRPr lang="sk-SK" sz="2000" dirty="0"/>
          </a:p>
          <a:p>
            <a:pPr marL="342900" lvl="1" indent="-342900" algn="just">
              <a:spcBef>
                <a:spcPts val="800"/>
              </a:spcBef>
              <a:buFont typeface="Arial" charset="0"/>
              <a:buChar char="•"/>
            </a:pPr>
            <a:r>
              <a:rPr lang="sk-SK" sz="2000" dirty="0" err="1"/>
              <a:t>However</a:t>
            </a:r>
            <a:r>
              <a:rPr lang="sk-SK" sz="2000" dirty="0"/>
              <a:t>, </a:t>
            </a:r>
            <a:r>
              <a:rPr lang="en-US" sz="2000" dirty="0"/>
              <a:t>each line of airborne </a:t>
            </a:r>
            <a:r>
              <a:rPr lang="en-US" sz="2000" dirty="0" err="1"/>
              <a:t>pushbroom</a:t>
            </a:r>
            <a:r>
              <a:rPr lang="en-US" sz="2000" dirty="0"/>
              <a:t> images is collected at different time instants. Perspective geometry varies with each </a:t>
            </a:r>
            <a:r>
              <a:rPr lang="en-US" sz="2000" dirty="0" err="1"/>
              <a:t>pushbroom</a:t>
            </a:r>
            <a:r>
              <a:rPr lang="en-US" sz="2000" dirty="0"/>
              <a:t> line</a:t>
            </a:r>
            <a:r>
              <a:rPr lang="sk-SK" sz="2000" dirty="0"/>
              <a:t>, </a:t>
            </a:r>
            <a:r>
              <a:rPr lang="en-US" sz="2000" dirty="0"/>
              <a:t>leading to different line displacement, and thus turning the rectification process more difficult</a:t>
            </a:r>
            <a:endParaRPr lang="sk-SK" sz="2000"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6</a:t>
            </a:fld>
            <a:endParaRPr lang="sk-SK"/>
          </a:p>
        </p:txBody>
      </p:sp>
    </p:spTree>
    <p:extLst>
      <p:ext uri="{BB962C8B-B14F-4D97-AF65-F5344CB8AC3E}">
        <p14:creationId xmlns:p14="http://schemas.microsoft.com/office/powerpoint/2010/main" val="20982499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342900" marR="0" lvl="1" indent="-342900" algn="just" defTabSz="914400" rtl="0" eaLnBrk="1" fontAlgn="auto" latinLnBrk="0" hangingPunct="1">
              <a:lnSpc>
                <a:spcPct val="100000"/>
              </a:lnSpc>
              <a:spcBef>
                <a:spcPts val="800"/>
              </a:spcBef>
              <a:spcAft>
                <a:spcPts val="0"/>
              </a:spcAft>
              <a:buClrTx/>
              <a:buSzTx/>
              <a:buFont typeface="Arial" charset="0"/>
              <a:buChar char="•"/>
              <a:tabLst/>
              <a:defRPr/>
            </a:pPr>
            <a:r>
              <a:rPr lang="en-GB" sz="2000" dirty="0">
                <a:latin typeface="Segoe UI Light" panose="020B0502040204020203" pitchFamily="34" charset="0"/>
                <a:cs typeface="Segoe UI Light" panose="020B0502040204020203" pitchFamily="34" charset="0"/>
              </a:rPr>
              <a:t>With a push-broom spectrometer</a:t>
            </a:r>
            <a:r>
              <a:rPr lang="sk-SK" sz="2000" dirty="0">
                <a:latin typeface="Segoe UI Light" panose="020B0502040204020203" pitchFamily="34" charset="0"/>
                <a:cs typeface="Segoe UI Light" panose="020B0502040204020203" pitchFamily="34" charset="0"/>
              </a:rPr>
              <a:t>, f</a:t>
            </a:r>
            <a:r>
              <a:rPr lang="en-US" sz="2000" dirty="0" err="1">
                <a:latin typeface="Segoe UI Light" panose="020B0502040204020203" pitchFamily="34" charset="0"/>
                <a:cs typeface="Segoe UI Light" panose="020B0502040204020203" pitchFamily="34" charset="0"/>
              </a:rPr>
              <a:t>ull</a:t>
            </a:r>
            <a:r>
              <a:rPr lang="en-US" sz="2000" dirty="0">
                <a:latin typeface="Segoe UI Light" panose="020B0502040204020203" pitchFamily="34" charset="0"/>
                <a:cs typeface="Segoe UI Light" panose="020B0502040204020203" pitchFamily="34" charset="0"/>
              </a:rPr>
              <a:t> spectral </a:t>
            </a:r>
            <a:r>
              <a:rPr lang="sk-SK" sz="2000" dirty="0">
                <a:latin typeface="Segoe UI Light" panose="020B0502040204020203" pitchFamily="34" charset="0"/>
                <a:cs typeface="Segoe UI Light" panose="020B0502040204020203" pitchFamily="34" charset="0"/>
              </a:rPr>
              <a:t>image </a:t>
            </a:r>
            <a:r>
              <a:rPr lang="sk-SK" sz="2000" dirty="0" err="1">
                <a:latin typeface="Segoe UI Light" panose="020B0502040204020203" pitchFamily="34" charset="0"/>
                <a:cs typeface="Segoe UI Light" panose="020B0502040204020203" pitchFamily="34" charset="0"/>
              </a:rPr>
              <a:t>data</a:t>
            </a:r>
            <a:r>
              <a:rPr lang="sk-SK" sz="2000" dirty="0">
                <a:latin typeface="Segoe UI Light" panose="020B0502040204020203" pitchFamily="34" charset="0"/>
                <a:cs typeface="Segoe UI Light" panose="020B0502040204020203" pitchFamily="34" charset="0"/>
              </a:rPr>
              <a:t> are </a:t>
            </a:r>
            <a:r>
              <a:rPr lang="sk-SK" sz="2000" dirty="0" err="1">
                <a:latin typeface="Segoe UI Light" panose="020B0502040204020203" pitchFamily="34" charset="0"/>
                <a:cs typeface="Segoe UI Light" panose="020B0502040204020203" pitchFamily="34" charset="0"/>
              </a:rPr>
              <a:t>recorded</a:t>
            </a:r>
            <a:r>
              <a:rPr lang="sk-SK" sz="2000" dirty="0">
                <a:latin typeface="Segoe UI Light" panose="020B0502040204020203" pitchFamily="34" charset="0"/>
                <a:cs typeface="Segoe UI Light" panose="020B0502040204020203" pitchFamily="34" charset="0"/>
              </a:rPr>
              <a:t> </a:t>
            </a:r>
            <a:r>
              <a:rPr lang="en-US" sz="2000" dirty="0">
                <a:latin typeface="Segoe UI Light" panose="020B0502040204020203" pitchFamily="34" charset="0"/>
                <a:cs typeface="Segoe UI Light" panose="020B0502040204020203" pitchFamily="34" charset="0"/>
              </a:rPr>
              <a:t>simultaneously</a:t>
            </a:r>
            <a:r>
              <a:rPr lang="sk-SK" sz="2000" dirty="0">
                <a:latin typeface="Segoe UI Light" panose="020B0502040204020203" pitchFamily="34" charset="0"/>
                <a:cs typeface="Segoe UI Light" panose="020B0502040204020203" pitchFamily="34" charset="0"/>
              </a:rPr>
              <a:t> per </a:t>
            </a:r>
            <a:r>
              <a:rPr lang="sk-SK" sz="2000" dirty="0" err="1">
                <a:latin typeface="Segoe UI Light" panose="020B0502040204020203" pitchFamily="34" charset="0"/>
                <a:cs typeface="Segoe UI Light" panose="020B0502040204020203" pitchFamily="34" charset="0"/>
              </a:rPr>
              <a:t>line</a:t>
            </a:r>
            <a:endParaRPr lang="sk-SK" sz="2000" dirty="0"/>
          </a:p>
          <a:p>
            <a:pPr marL="342900" lvl="1" indent="-342900" algn="just">
              <a:spcBef>
                <a:spcPts val="800"/>
              </a:spcBef>
              <a:buFont typeface="Arial" charset="0"/>
              <a:buChar char="•"/>
            </a:pPr>
            <a:r>
              <a:rPr lang="sk-SK" sz="2000" dirty="0" err="1"/>
              <a:t>However</a:t>
            </a:r>
            <a:r>
              <a:rPr lang="sk-SK" sz="2000" dirty="0"/>
              <a:t>, </a:t>
            </a:r>
            <a:r>
              <a:rPr lang="en-US" sz="2000" dirty="0"/>
              <a:t>each line of airborne </a:t>
            </a:r>
            <a:r>
              <a:rPr lang="en-US" sz="2000" dirty="0" err="1"/>
              <a:t>pushbroom</a:t>
            </a:r>
            <a:r>
              <a:rPr lang="en-US" sz="2000" dirty="0"/>
              <a:t> images is collected at different time instants. Perspective geometry varies with each </a:t>
            </a:r>
            <a:r>
              <a:rPr lang="en-US" sz="2000" dirty="0" err="1"/>
              <a:t>pushbroom</a:t>
            </a:r>
            <a:r>
              <a:rPr lang="en-US" sz="2000" dirty="0"/>
              <a:t> line</a:t>
            </a:r>
            <a:r>
              <a:rPr lang="sk-SK" sz="2000" dirty="0"/>
              <a:t>, </a:t>
            </a:r>
            <a:r>
              <a:rPr lang="en-US" sz="2000" dirty="0"/>
              <a:t>leading to different line displacement, and thus turning the rectification process more difficult</a:t>
            </a:r>
            <a:endParaRPr lang="sk-SK" sz="2000"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7</a:t>
            </a:fld>
            <a:endParaRPr lang="sk-SK"/>
          </a:p>
        </p:txBody>
      </p:sp>
    </p:spTree>
    <p:extLst>
      <p:ext uri="{BB962C8B-B14F-4D97-AF65-F5344CB8AC3E}">
        <p14:creationId xmlns:p14="http://schemas.microsoft.com/office/powerpoint/2010/main" val="9311403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342900" marR="0" lvl="1" indent="-342900" algn="just" defTabSz="914400" rtl="0" eaLnBrk="1" fontAlgn="auto" latinLnBrk="0" hangingPunct="1">
              <a:lnSpc>
                <a:spcPct val="100000"/>
              </a:lnSpc>
              <a:spcBef>
                <a:spcPts val="800"/>
              </a:spcBef>
              <a:spcAft>
                <a:spcPts val="0"/>
              </a:spcAft>
              <a:buClrTx/>
              <a:buSzTx/>
              <a:buFont typeface="Arial" charset="0"/>
              <a:buChar char="•"/>
              <a:tabLst/>
              <a:defRPr/>
            </a:pPr>
            <a:r>
              <a:rPr lang="en-GB" sz="2000" dirty="0">
                <a:latin typeface="Segoe UI Light" panose="020B0502040204020203" pitchFamily="34" charset="0"/>
                <a:cs typeface="Segoe UI Light" panose="020B0502040204020203" pitchFamily="34" charset="0"/>
              </a:rPr>
              <a:t>With a push-broom spectrometer</a:t>
            </a:r>
            <a:r>
              <a:rPr lang="sk-SK" sz="2000" dirty="0">
                <a:latin typeface="Segoe UI Light" panose="020B0502040204020203" pitchFamily="34" charset="0"/>
                <a:cs typeface="Segoe UI Light" panose="020B0502040204020203" pitchFamily="34" charset="0"/>
              </a:rPr>
              <a:t>, f</a:t>
            </a:r>
            <a:r>
              <a:rPr lang="en-US" sz="2000" dirty="0" err="1">
                <a:latin typeface="Segoe UI Light" panose="020B0502040204020203" pitchFamily="34" charset="0"/>
                <a:cs typeface="Segoe UI Light" panose="020B0502040204020203" pitchFamily="34" charset="0"/>
              </a:rPr>
              <a:t>ull</a:t>
            </a:r>
            <a:r>
              <a:rPr lang="en-US" sz="2000" dirty="0">
                <a:latin typeface="Segoe UI Light" panose="020B0502040204020203" pitchFamily="34" charset="0"/>
                <a:cs typeface="Segoe UI Light" panose="020B0502040204020203" pitchFamily="34" charset="0"/>
              </a:rPr>
              <a:t> spectral </a:t>
            </a:r>
            <a:r>
              <a:rPr lang="sk-SK" sz="2000" dirty="0">
                <a:latin typeface="Segoe UI Light" panose="020B0502040204020203" pitchFamily="34" charset="0"/>
                <a:cs typeface="Segoe UI Light" panose="020B0502040204020203" pitchFamily="34" charset="0"/>
              </a:rPr>
              <a:t>image </a:t>
            </a:r>
            <a:r>
              <a:rPr lang="sk-SK" sz="2000" dirty="0" err="1">
                <a:latin typeface="Segoe UI Light" panose="020B0502040204020203" pitchFamily="34" charset="0"/>
                <a:cs typeface="Segoe UI Light" panose="020B0502040204020203" pitchFamily="34" charset="0"/>
              </a:rPr>
              <a:t>data</a:t>
            </a:r>
            <a:r>
              <a:rPr lang="sk-SK" sz="2000" dirty="0">
                <a:latin typeface="Segoe UI Light" panose="020B0502040204020203" pitchFamily="34" charset="0"/>
                <a:cs typeface="Segoe UI Light" panose="020B0502040204020203" pitchFamily="34" charset="0"/>
              </a:rPr>
              <a:t> are </a:t>
            </a:r>
            <a:r>
              <a:rPr lang="sk-SK" sz="2000" dirty="0" err="1">
                <a:latin typeface="Segoe UI Light" panose="020B0502040204020203" pitchFamily="34" charset="0"/>
                <a:cs typeface="Segoe UI Light" panose="020B0502040204020203" pitchFamily="34" charset="0"/>
              </a:rPr>
              <a:t>recorded</a:t>
            </a:r>
            <a:r>
              <a:rPr lang="sk-SK" sz="2000" dirty="0">
                <a:latin typeface="Segoe UI Light" panose="020B0502040204020203" pitchFamily="34" charset="0"/>
                <a:cs typeface="Segoe UI Light" panose="020B0502040204020203" pitchFamily="34" charset="0"/>
              </a:rPr>
              <a:t> </a:t>
            </a:r>
            <a:r>
              <a:rPr lang="en-US" sz="2000" dirty="0">
                <a:latin typeface="Segoe UI Light" panose="020B0502040204020203" pitchFamily="34" charset="0"/>
                <a:cs typeface="Segoe UI Light" panose="020B0502040204020203" pitchFamily="34" charset="0"/>
              </a:rPr>
              <a:t>simultaneously</a:t>
            </a:r>
            <a:r>
              <a:rPr lang="sk-SK" sz="2000" dirty="0">
                <a:latin typeface="Segoe UI Light" panose="020B0502040204020203" pitchFamily="34" charset="0"/>
                <a:cs typeface="Segoe UI Light" panose="020B0502040204020203" pitchFamily="34" charset="0"/>
              </a:rPr>
              <a:t> per </a:t>
            </a:r>
            <a:r>
              <a:rPr lang="sk-SK" sz="2000" dirty="0" err="1">
                <a:latin typeface="Segoe UI Light" panose="020B0502040204020203" pitchFamily="34" charset="0"/>
                <a:cs typeface="Segoe UI Light" panose="020B0502040204020203" pitchFamily="34" charset="0"/>
              </a:rPr>
              <a:t>line</a:t>
            </a:r>
            <a:endParaRPr lang="sk-SK" sz="2000" dirty="0"/>
          </a:p>
          <a:p>
            <a:pPr marL="342900" lvl="1" indent="-342900" algn="just">
              <a:spcBef>
                <a:spcPts val="800"/>
              </a:spcBef>
              <a:buFont typeface="Arial" charset="0"/>
              <a:buChar char="•"/>
            </a:pPr>
            <a:r>
              <a:rPr lang="sk-SK" sz="2000" dirty="0" err="1"/>
              <a:t>However</a:t>
            </a:r>
            <a:r>
              <a:rPr lang="sk-SK" sz="2000" dirty="0"/>
              <a:t>, </a:t>
            </a:r>
            <a:r>
              <a:rPr lang="en-US" sz="2000" dirty="0"/>
              <a:t>each line of airborne </a:t>
            </a:r>
            <a:r>
              <a:rPr lang="en-US" sz="2000" dirty="0" err="1"/>
              <a:t>pushbroom</a:t>
            </a:r>
            <a:r>
              <a:rPr lang="en-US" sz="2000" dirty="0"/>
              <a:t> images is collected at different time instants. Perspective geometry varies with each </a:t>
            </a:r>
            <a:r>
              <a:rPr lang="en-US" sz="2000" dirty="0" err="1"/>
              <a:t>pushbroom</a:t>
            </a:r>
            <a:r>
              <a:rPr lang="en-US" sz="2000" dirty="0"/>
              <a:t> line</a:t>
            </a:r>
            <a:r>
              <a:rPr lang="sk-SK" sz="2000" dirty="0"/>
              <a:t>, </a:t>
            </a:r>
            <a:r>
              <a:rPr lang="en-US" sz="2000" dirty="0"/>
              <a:t>leading to different line displacement, and thus turning the rectification process more difficult</a:t>
            </a:r>
            <a:endParaRPr lang="sk-SK" sz="2000"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8</a:t>
            </a:fld>
            <a:endParaRPr lang="sk-SK"/>
          </a:p>
        </p:txBody>
      </p:sp>
    </p:spTree>
    <p:extLst>
      <p:ext uri="{BB962C8B-B14F-4D97-AF65-F5344CB8AC3E}">
        <p14:creationId xmlns:p14="http://schemas.microsoft.com/office/powerpoint/2010/main" val="3945877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pPr marL="342900" marR="0" lvl="1" indent="-342900" algn="just" defTabSz="914400" rtl="0" eaLnBrk="1" fontAlgn="auto" latinLnBrk="0" hangingPunct="1">
              <a:lnSpc>
                <a:spcPct val="100000"/>
              </a:lnSpc>
              <a:spcBef>
                <a:spcPts val="800"/>
              </a:spcBef>
              <a:spcAft>
                <a:spcPts val="0"/>
              </a:spcAft>
              <a:buClrTx/>
              <a:buSzTx/>
              <a:buFont typeface="Arial" charset="0"/>
              <a:buChar char="•"/>
              <a:tabLst/>
              <a:defRPr/>
            </a:pPr>
            <a:r>
              <a:rPr lang="en-GB" sz="2000" dirty="0">
                <a:latin typeface="Segoe UI Light" panose="020B0502040204020203" pitchFamily="34" charset="0"/>
                <a:cs typeface="Segoe UI Light" panose="020B0502040204020203" pitchFamily="34" charset="0"/>
              </a:rPr>
              <a:t>With a push-broom spectrometer</a:t>
            </a:r>
            <a:r>
              <a:rPr lang="sk-SK" sz="2000" dirty="0">
                <a:latin typeface="Segoe UI Light" panose="020B0502040204020203" pitchFamily="34" charset="0"/>
                <a:cs typeface="Segoe UI Light" panose="020B0502040204020203" pitchFamily="34" charset="0"/>
              </a:rPr>
              <a:t>, f</a:t>
            </a:r>
            <a:r>
              <a:rPr lang="en-US" sz="2000" dirty="0" err="1">
                <a:latin typeface="Segoe UI Light" panose="020B0502040204020203" pitchFamily="34" charset="0"/>
                <a:cs typeface="Segoe UI Light" panose="020B0502040204020203" pitchFamily="34" charset="0"/>
              </a:rPr>
              <a:t>ull</a:t>
            </a:r>
            <a:r>
              <a:rPr lang="en-US" sz="2000" dirty="0">
                <a:latin typeface="Segoe UI Light" panose="020B0502040204020203" pitchFamily="34" charset="0"/>
                <a:cs typeface="Segoe UI Light" panose="020B0502040204020203" pitchFamily="34" charset="0"/>
              </a:rPr>
              <a:t> spectral </a:t>
            </a:r>
            <a:r>
              <a:rPr lang="sk-SK" sz="2000" dirty="0">
                <a:latin typeface="Segoe UI Light" panose="020B0502040204020203" pitchFamily="34" charset="0"/>
                <a:cs typeface="Segoe UI Light" panose="020B0502040204020203" pitchFamily="34" charset="0"/>
              </a:rPr>
              <a:t>image </a:t>
            </a:r>
            <a:r>
              <a:rPr lang="sk-SK" sz="2000" dirty="0" err="1">
                <a:latin typeface="Segoe UI Light" panose="020B0502040204020203" pitchFamily="34" charset="0"/>
                <a:cs typeface="Segoe UI Light" panose="020B0502040204020203" pitchFamily="34" charset="0"/>
              </a:rPr>
              <a:t>data</a:t>
            </a:r>
            <a:r>
              <a:rPr lang="sk-SK" sz="2000" dirty="0">
                <a:latin typeface="Segoe UI Light" panose="020B0502040204020203" pitchFamily="34" charset="0"/>
                <a:cs typeface="Segoe UI Light" panose="020B0502040204020203" pitchFamily="34" charset="0"/>
              </a:rPr>
              <a:t> are </a:t>
            </a:r>
            <a:r>
              <a:rPr lang="sk-SK" sz="2000" dirty="0" err="1">
                <a:latin typeface="Segoe UI Light" panose="020B0502040204020203" pitchFamily="34" charset="0"/>
                <a:cs typeface="Segoe UI Light" panose="020B0502040204020203" pitchFamily="34" charset="0"/>
              </a:rPr>
              <a:t>recorded</a:t>
            </a:r>
            <a:r>
              <a:rPr lang="sk-SK" sz="2000" dirty="0">
                <a:latin typeface="Segoe UI Light" panose="020B0502040204020203" pitchFamily="34" charset="0"/>
                <a:cs typeface="Segoe UI Light" panose="020B0502040204020203" pitchFamily="34" charset="0"/>
              </a:rPr>
              <a:t> </a:t>
            </a:r>
            <a:r>
              <a:rPr lang="en-US" sz="2000" dirty="0">
                <a:latin typeface="Segoe UI Light" panose="020B0502040204020203" pitchFamily="34" charset="0"/>
                <a:cs typeface="Segoe UI Light" panose="020B0502040204020203" pitchFamily="34" charset="0"/>
              </a:rPr>
              <a:t>simultaneously</a:t>
            </a:r>
            <a:r>
              <a:rPr lang="sk-SK" sz="2000" dirty="0">
                <a:latin typeface="Segoe UI Light" panose="020B0502040204020203" pitchFamily="34" charset="0"/>
                <a:cs typeface="Segoe UI Light" panose="020B0502040204020203" pitchFamily="34" charset="0"/>
              </a:rPr>
              <a:t> per </a:t>
            </a:r>
            <a:r>
              <a:rPr lang="sk-SK" sz="2000" dirty="0" err="1">
                <a:latin typeface="Segoe UI Light" panose="020B0502040204020203" pitchFamily="34" charset="0"/>
                <a:cs typeface="Segoe UI Light" panose="020B0502040204020203" pitchFamily="34" charset="0"/>
              </a:rPr>
              <a:t>line</a:t>
            </a:r>
            <a:endParaRPr lang="sk-SK" sz="2000" dirty="0"/>
          </a:p>
          <a:p>
            <a:pPr marL="342900" lvl="1" indent="-342900" algn="just">
              <a:spcBef>
                <a:spcPts val="800"/>
              </a:spcBef>
              <a:buFont typeface="Arial" charset="0"/>
              <a:buChar char="•"/>
            </a:pPr>
            <a:r>
              <a:rPr lang="sk-SK" sz="2000" dirty="0" err="1"/>
              <a:t>However</a:t>
            </a:r>
            <a:r>
              <a:rPr lang="sk-SK" sz="2000" dirty="0"/>
              <a:t>, </a:t>
            </a:r>
            <a:r>
              <a:rPr lang="en-US" sz="2000" dirty="0"/>
              <a:t>each line of airborne </a:t>
            </a:r>
            <a:r>
              <a:rPr lang="en-US" sz="2000" dirty="0" err="1"/>
              <a:t>pushbroom</a:t>
            </a:r>
            <a:r>
              <a:rPr lang="en-US" sz="2000" dirty="0"/>
              <a:t> images is collected at different time instants. Perspective geometry varies with each </a:t>
            </a:r>
            <a:r>
              <a:rPr lang="en-US" sz="2000" dirty="0" err="1"/>
              <a:t>pushbroom</a:t>
            </a:r>
            <a:r>
              <a:rPr lang="en-US" sz="2000" dirty="0"/>
              <a:t> line</a:t>
            </a:r>
            <a:r>
              <a:rPr lang="sk-SK" sz="2000" dirty="0"/>
              <a:t>, </a:t>
            </a:r>
            <a:r>
              <a:rPr lang="en-US" sz="2000" dirty="0"/>
              <a:t>leading to different line displacement, and thus turning the rectification process more difficult</a:t>
            </a:r>
            <a:endParaRPr lang="sk-SK" sz="2000" dirty="0"/>
          </a:p>
        </p:txBody>
      </p:sp>
      <p:sp>
        <p:nvSpPr>
          <p:cNvPr id="4" name="Zástupný objekt pre číslo snímky 3"/>
          <p:cNvSpPr>
            <a:spLocks noGrp="1"/>
          </p:cNvSpPr>
          <p:nvPr>
            <p:ph type="sldNum" sz="quarter" idx="10"/>
          </p:nvPr>
        </p:nvSpPr>
        <p:spPr/>
        <p:txBody>
          <a:bodyPr/>
          <a:lstStyle/>
          <a:p>
            <a:fld id="{8D493234-0FB4-411A-A305-7E0424746520}" type="slidenum">
              <a:rPr lang="sk-SK" smtClean="0"/>
              <a:t>9</a:t>
            </a:fld>
            <a:endParaRPr lang="sk-SK"/>
          </a:p>
        </p:txBody>
      </p:sp>
    </p:spTree>
    <p:extLst>
      <p:ext uri="{BB962C8B-B14F-4D97-AF65-F5344CB8AC3E}">
        <p14:creationId xmlns:p14="http://schemas.microsoft.com/office/powerpoint/2010/main" val="3925798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sk-SK"/>
              <a:t>Kliknutím upravte štýl predlohy nadpisu</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a:t>Kliknutím upravte štýl predlohy podnadpisu</a:t>
            </a:r>
            <a:endParaRPr lang="en-US" dirty="0"/>
          </a:p>
        </p:txBody>
      </p:sp>
      <p:sp>
        <p:nvSpPr>
          <p:cNvPr id="4" name="Date Placeholder 3"/>
          <p:cNvSpPr>
            <a:spLocks noGrp="1"/>
          </p:cNvSpPr>
          <p:nvPr>
            <p:ph type="dt" sz="half" idx="10"/>
          </p:nvPr>
        </p:nvSpPr>
        <p:spPr/>
        <p:txBody>
          <a:bodyPr/>
          <a:lstStyle/>
          <a:p>
            <a:fld id="{421082D8-B61E-4F4E-A501-8AD4F5C187BF}" type="datetimeFigureOut">
              <a:rPr lang="sk-SK" smtClean="0"/>
              <a:t>20. 7. 2023</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3397336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Vertical Text Placeholder 2"/>
          <p:cNvSpPr>
            <a:spLocks noGrp="1"/>
          </p:cNvSpPr>
          <p:nvPr>
            <p:ph type="body" orient="vert" idx="1"/>
          </p:nvPr>
        </p:nvSpPr>
        <p:spPr/>
        <p:txBody>
          <a:bodyPr vert="eaVert"/>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421082D8-B61E-4F4E-A501-8AD4F5C187BF}" type="datetimeFigureOut">
              <a:rPr lang="sk-SK" smtClean="0"/>
              <a:t>20. 7. 2023</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3457117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sk-SK"/>
              <a:t>Kliknutím upravte štýl predlohy nadpisu</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421082D8-B61E-4F4E-A501-8AD4F5C187BF}" type="datetimeFigureOut">
              <a:rPr lang="sk-SK" smtClean="0"/>
              <a:t>20. 7. 2023</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30791812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Content Placeholder 2"/>
          <p:cNvSpPr>
            <a:spLocks noGrp="1"/>
          </p:cNvSpPr>
          <p:nvPr>
            <p:ph idx="1"/>
          </p:nvPr>
        </p:nvSpPr>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421082D8-B61E-4F4E-A501-8AD4F5C187BF}" type="datetimeFigureOut">
              <a:rPr lang="sk-SK" smtClean="0"/>
              <a:t>20. 7. 2023</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102410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sk-SK"/>
              <a:t>Kliknutím upravte štýl predlohy nadpisu</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a:t>Upraviť štýly predlohy textu</a:t>
            </a:r>
          </a:p>
        </p:txBody>
      </p:sp>
      <p:sp>
        <p:nvSpPr>
          <p:cNvPr id="4" name="Date Placeholder 3"/>
          <p:cNvSpPr>
            <a:spLocks noGrp="1"/>
          </p:cNvSpPr>
          <p:nvPr>
            <p:ph type="dt" sz="half" idx="10"/>
          </p:nvPr>
        </p:nvSpPr>
        <p:spPr/>
        <p:txBody>
          <a:bodyPr/>
          <a:lstStyle/>
          <a:p>
            <a:fld id="{421082D8-B61E-4F4E-A501-8AD4F5C187BF}" type="datetimeFigureOut">
              <a:rPr lang="sk-SK" smtClean="0"/>
              <a:t>20. 7. 2023</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3642349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5" name="Date Placeholder 4"/>
          <p:cNvSpPr>
            <a:spLocks noGrp="1"/>
          </p:cNvSpPr>
          <p:nvPr>
            <p:ph type="dt" sz="half" idx="10"/>
          </p:nvPr>
        </p:nvSpPr>
        <p:spPr/>
        <p:txBody>
          <a:bodyPr/>
          <a:lstStyle/>
          <a:p>
            <a:fld id="{421082D8-B61E-4F4E-A501-8AD4F5C187BF}" type="datetimeFigureOut">
              <a:rPr lang="sk-SK" smtClean="0"/>
              <a:t>20. 7. 2023</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1746205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sk-SK"/>
              <a:t>Kliknutím upravte štýl predlohy nadpisu</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Upraviť štýly predlohy textu</a:t>
            </a:r>
          </a:p>
        </p:txBody>
      </p:sp>
      <p:sp>
        <p:nvSpPr>
          <p:cNvPr id="4" name="Content Placeholder 3"/>
          <p:cNvSpPr>
            <a:spLocks noGrp="1"/>
          </p:cNvSpPr>
          <p:nvPr>
            <p:ph sz="half" idx="2"/>
          </p:nvPr>
        </p:nvSpPr>
        <p:spPr>
          <a:xfrm>
            <a:off x="839788" y="2505075"/>
            <a:ext cx="5157787" cy="368458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Upraviť štýly predlohy textu</a:t>
            </a:r>
          </a:p>
        </p:txBody>
      </p:sp>
      <p:sp>
        <p:nvSpPr>
          <p:cNvPr id="6" name="Content Placeholder 5"/>
          <p:cNvSpPr>
            <a:spLocks noGrp="1"/>
          </p:cNvSpPr>
          <p:nvPr>
            <p:ph sz="quarter" idx="4"/>
          </p:nvPr>
        </p:nvSpPr>
        <p:spPr>
          <a:xfrm>
            <a:off x="6172200" y="2505075"/>
            <a:ext cx="5183188" cy="368458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7" name="Date Placeholder 6"/>
          <p:cNvSpPr>
            <a:spLocks noGrp="1"/>
          </p:cNvSpPr>
          <p:nvPr>
            <p:ph type="dt" sz="half" idx="10"/>
          </p:nvPr>
        </p:nvSpPr>
        <p:spPr/>
        <p:txBody>
          <a:bodyPr/>
          <a:lstStyle/>
          <a:p>
            <a:fld id="{421082D8-B61E-4F4E-A501-8AD4F5C187BF}" type="datetimeFigureOut">
              <a:rPr lang="sk-SK" smtClean="0"/>
              <a:t>20. 7. 2023</a:t>
            </a:fld>
            <a:endParaRPr lang="sk-SK"/>
          </a:p>
        </p:txBody>
      </p:sp>
      <p:sp>
        <p:nvSpPr>
          <p:cNvPr id="8" name="Footer Placeholder 7"/>
          <p:cNvSpPr>
            <a:spLocks noGrp="1"/>
          </p:cNvSpPr>
          <p:nvPr>
            <p:ph type="ftr" sz="quarter" idx="11"/>
          </p:nvPr>
        </p:nvSpPr>
        <p:spPr/>
        <p:txBody>
          <a:bodyPr/>
          <a:lstStyle/>
          <a:p>
            <a:endParaRPr lang="sk-SK"/>
          </a:p>
        </p:txBody>
      </p:sp>
      <p:sp>
        <p:nvSpPr>
          <p:cNvPr id="9" name="Slide Number Placeholder 8"/>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7503183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Date Placeholder 2"/>
          <p:cNvSpPr>
            <a:spLocks noGrp="1"/>
          </p:cNvSpPr>
          <p:nvPr>
            <p:ph type="dt" sz="half" idx="10"/>
          </p:nvPr>
        </p:nvSpPr>
        <p:spPr/>
        <p:txBody>
          <a:bodyPr/>
          <a:lstStyle/>
          <a:p>
            <a:fld id="{421082D8-B61E-4F4E-A501-8AD4F5C187BF}" type="datetimeFigureOut">
              <a:rPr lang="sk-SK" smtClean="0"/>
              <a:t>20. 7. 2023</a:t>
            </a:fld>
            <a:endParaRPr lang="sk-SK"/>
          </a:p>
        </p:txBody>
      </p:sp>
      <p:sp>
        <p:nvSpPr>
          <p:cNvPr id="4" name="Footer Placeholder 3"/>
          <p:cNvSpPr>
            <a:spLocks noGrp="1"/>
          </p:cNvSpPr>
          <p:nvPr>
            <p:ph type="ftr" sz="quarter" idx="11"/>
          </p:nvPr>
        </p:nvSpPr>
        <p:spPr/>
        <p:txBody>
          <a:bodyPr/>
          <a:lstStyle/>
          <a:p>
            <a:endParaRPr lang="sk-SK"/>
          </a:p>
        </p:txBody>
      </p:sp>
      <p:sp>
        <p:nvSpPr>
          <p:cNvPr id="5" name="Slide Number Placeholder 4"/>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1073318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1082D8-B61E-4F4E-A501-8AD4F5C187BF}" type="datetimeFigureOut">
              <a:rPr lang="sk-SK" smtClean="0"/>
              <a:t>20. 7. 2023</a:t>
            </a:fld>
            <a:endParaRPr lang="sk-SK"/>
          </a:p>
        </p:txBody>
      </p:sp>
      <p:sp>
        <p:nvSpPr>
          <p:cNvPr id="3" name="Footer Placeholder 2"/>
          <p:cNvSpPr>
            <a:spLocks noGrp="1"/>
          </p:cNvSpPr>
          <p:nvPr>
            <p:ph type="ftr" sz="quarter" idx="11"/>
          </p:nvPr>
        </p:nvSpPr>
        <p:spPr/>
        <p:txBody>
          <a:bodyPr/>
          <a:lstStyle/>
          <a:p>
            <a:endParaRPr lang="sk-SK"/>
          </a:p>
        </p:txBody>
      </p:sp>
      <p:sp>
        <p:nvSpPr>
          <p:cNvPr id="4" name="Slide Number Placeholder 3"/>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1705130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k-SK"/>
              <a:t>Kliknutím upravte štýl predlohy nadpisu</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Upraviť štýly predlohy textu</a:t>
            </a:r>
          </a:p>
        </p:txBody>
      </p:sp>
      <p:sp>
        <p:nvSpPr>
          <p:cNvPr id="5" name="Date Placeholder 4"/>
          <p:cNvSpPr>
            <a:spLocks noGrp="1"/>
          </p:cNvSpPr>
          <p:nvPr>
            <p:ph type="dt" sz="half" idx="10"/>
          </p:nvPr>
        </p:nvSpPr>
        <p:spPr/>
        <p:txBody>
          <a:bodyPr/>
          <a:lstStyle/>
          <a:p>
            <a:fld id="{421082D8-B61E-4F4E-A501-8AD4F5C187BF}" type="datetimeFigureOut">
              <a:rPr lang="sk-SK" smtClean="0"/>
              <a:t>20. 7. 2023</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30098481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k-SK"/>
              <a:t>Kliknutím upravte štýl predlohy nadpisu</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k-SK"/>
              <a:t>Kliknutím na ikonu pridáte obrázok</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Upraviť štýly predlohy textu</a:t>
            </a:r>
          </a:p>
        </p:txBody>
      </p:sp>
      <p:sp>
        <p:nvSpPr>
          <p:cNvPr id="5" name="Date Placeholder 4"/>
          <p:cNvSpPr>
            <a:spLocks noGrp="1"/>
          </p:cNvSpPr>
          <p:nvPr>
            <p:ph type="dt" sz="half" idx="10"/>
          </p:nvPr>
        </p:nvSpPr>
        <p:spPr/>
        <p:txBody>
          <a:bodyPr/>
          <a:lstStyle/>
          <a:p>
            <a:fld id="{421082D8-B61E-4F4E-A501-8AD4F5C187BF}" type="datetimeFigureOut">
              <a:rPr lang="sk-SK" smtClean="0"/>
              <a:t>20. 7. 2023</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83B70953-51BE-4C55-BD88-D1D2D3D9F127}" type="slidenum">
              <a:rPr lang="sk-SK" smtClean="0"/>
              <a:t>‹#›</a:t>
            </a:fld>
            <a:endParaRPr lang="sk-SK"/>
          </a:p>
        </p:txBody>
      </p:sp>
    </p:spTree>
    <p:extLst>
      <p:ext uri="{BB962C8B-B14F-4D97-AF65-F5344CB8AC3E}">
        <p14:creationId xmlns:p14="http://schemas.microsoft.com/office/powerpoint/2010/main" val="8708362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k-SK"/>
              <a:t>Kliknutím upravte štýl predlohy nadpisu</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1082D8-B61E-4F4E-A501-8AD4F5C187BF}" type="datetimeFigureOut">
              <a:rPr lang="sk-SK" smtClean="0"/>
              <a:t>20. 7. 2023</a:t>
            </a:fld>
            <a:endParaRPr lang="sk-SK"/>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B70953-51BE-4C55-BD88-D1D2D3D9F127}" type="slidenum">
              <a:rPr lang="sk-SK" smtClean="0"/>
              <a:t>‹#›</a:t>
            </a:fld>
            <a:endParaRPr lang="sk-SK"/>
          </a:p>
        </p:txBody>
      </p:sp>
    </p:spTree>
    <p:extLst>
      <p:ext uri="{BB962C8B-B14F-4D97-AF65-F5344CB8AC3E}">
        <p14:creationId xmlns:p14="http://schemas.microsoft.com/office/powerpoint/2010/main" val="13204871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png"/><Relationship Id="rId7" Type="http://schemas.microsoft.com/office/2007/relationships/hdphoto" Target="../media/hdphoto2.wdp"/><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7.png"/><Relationship Id="rId5" Type="http://schemas.microsoft.com/office/2007/relationships/hdphoto" Target="../media/hdphoto1.wdp"/><Relationship Id="rId10" Type="http://schemas.openxmlformats.org/officeDocument/2006/relationships/image" Target="../media/image6.jpeg"/><Relationship Id="rId4" Type="http://schemas.openxmlformats.org/officeDocument/2006/relationships/image" Target="../media/image2.pn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2.png"/><Relationship Id="rId7" Type="http://schemas.openxmlformats.org/officeDocument/2006/relationships/image" Target="../media/image28.png"/><Relationship Id="rId12"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6.jpeg"/><Relationship Id="rId5" Type="http://schemas.openxmlformats.org/officeDocument/2006/relationships/image" Target="../media/image3.png"/><Relationship Id="rId10" Type="http://schemas.openxmlformats.org/officeDocument/2006/relationships/image" Target="../media/image5.png"/><Relationship Id="rId4" Type="http://schemas.microsoft.com/office/2007/relationships/hdphoto" Target="../media/hdphoto1.wdp"/><Relationship Id="rId9"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ational Institute of Geophysics and Volcanology (INGV) - EuroGOOS"/>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23281" r="24713"/>
          <a:stretch/>
        </p:blipFill>
        <p:spPr bwMode="auto">
          <a:xfrm>
            <a:off x="73219" y="732317"/>
            <a:ext cx="729739" cy="576507"/>
          </a:xfrm>
          <a:prstGeom prst="rect">
            <a:avLst/>
          </a:prstGeom>
          <a:noFill/>
          <a:extLst>
            <a:ext uri="{909E8E84-426E-40DD-AFC4-6F175D3DCCD1}">
              <a14:hiddenFill xmlns:a14="http://schemas.microsoft.com/office/drawing/2010/main">
                <a:solidFill>
                  <a:srgbClr val="FFFFFF"/>
                </a:solidFill>
              </a14:hiddenFill>
            </a:ext>
          </a:extLst>
        </p:spPr>
      </p:pic>
      <p:sp>
        <p:nvSpPr>
          <p:cNvPr id="31" name="Obdĺžnik 30">
            <a:extLst>
              <a:ext uri="{FF2B5EF4-FFF2-40B4-BE49-F238E27FC236}">
                <a16:creationId xmlns:a16="http://schemas.microsoft.com/office/drawing/2014/main" id="{9725B087-ED2E-484B-A3CC-160A01E709AC}"/>
              </a:ext>
            </a:extLst>
          </p:cNvPr>
          <p:cNvSpPr/>
          <p:nvPr/>
        </p:nvSpPr>
        <p:spPr>
          <a:xfrm>
            <a:off x="19048" y="6043835"/>
            <a:ext cx="12201525" cy="769521"/>
          </a:xfrm>
          <a:prstGeom prst="rect">
            <a:avLst/>
          </a:prstGeom>
          <a:solidFill>
            <a:srgbClr val="002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pic>
        <p:nvPicPr>
          <p:cNvPr id="5" name="Obrázok 4">
            <a:extLst>
              <a:ext uri="{FF2B5EF4-FFF2-40B4-BE49-F238E27FC236}">
                <a16:creationId xmlns:a16="http://schemas.microsoft.com/office/drawing/2014/main" id="{378A2D6C-E501-49CE-8DE1-6F8C5709795F}"/>
              </a:ext>
            </a:extLst>
          </p:cNvPr>
          <p:cNvPicPr>
            <a:picLocks noChangeAspect="1"/>
          </p:cNvPicPr>
          <p:nvPr/>
        </p:nvPicPr>
        <p:blipFill rotWithShape="1">
          <a:blip r:embed="rId4" cstate="hqprint">
            <a:extLst>
              <a:ext uri="{BEBA8EAE-BF5A-486C-A8C5-ECC9F3942E4B}">
                <a14:imgProps xmlns:a14="http://schemas.microsoft.com/office/drawing/2010/main">
                  <a14:imgLayer r:embed="rId5">
                    <a14:imgEffect>
                      <a14:brightnessContrast bright="14000"/>
                    </a14:imgEffect>
                  </a14:imgLayer>
                </a14:imgProps>
              </a:ext>
              <a:ext uri="{28A0092B-C50C-407E-A947-70E740481C1C}">
                <a14:useLocalDpi xmlns:a14="http://schemas.microsoft.com/office/drawing/2010/main" val="0"/>
              </a:ext>
            </a:extLst>
          </a:blip>
          <a:srcRect l="-1" t="22371" r="-312" b="2862"/>
          <a:stretch/>
        </p:blipFill>
        <p:spPr>
          <a:xfrm>
            <a:off x="19049" y="1466850"/>
            <a:ext cx="12230099" cy="4707492"/>
          </a:xfrm>
          <a:prstGeom prst="rect">
            <a:avLst/>
          </a:prstGeom>
        </p:spPr>
      </p:pic>
      <p:grpSp>
        <p:nvGrpSpPr>
          <p:cNvPr id="22" name="Skupina 21">
            <a:extLst>
              <a:ext uri="{FF2B5EF4-FFF2-40B4-BE49-F238E27FC236}">
                <a16:creationId xmlns:a16="http://schemas.microsoft.com/office/drawing/2014/main" id="{D82D859C-F40F-4006-911D-C852C40DD4FC}"/>
              </a:ext>
            </a:extLst>
          </p:cNvPr>
          <p:cNvGrpSpPr/>
          <p:nvPr/>
        </p:nvGrpSpPr>
        <p:grpSpPr>
          <a:xfrm>
            <a:off x="1" y="2353346"/>
            <a:ext cx="8729662" cy="2775876"/>
            <a:chOff x="-83977" y="2985853"/>
            <a:chExt cx="8232182" cy="2955694"/>
          </a:xfrm>
        </p:grpSpPr>
        <p:grpSp>
          <p:nvGrpSpPr>
            <p:cNvPr id="21" name="Skupina 20">
              <a:extLst>
                <a:ext uri="{FF2B5EF4-FFF2-40B4-BE49-F238E27FC236}">
                  <a16:creationId xmlns:a16="http://schemas.microsoft.com/office/drawing/2014/main" id="{BA7BC132-BFC5-4087-A56D-09D6FFBA64E3}"/>
                </a:ext>
              </a:extLst>
            </p:cNvPr>
            <p:cNvGrpSpPr/>
            <p:nvPr/>
          </p:nvGrpSpPr>
          <p:grpSpPr>
            <a:xfrm>
              <a:off x="-83977" y="2985853"/>
              <a:ext cx="7911796" cy="2955694"/>
              <a:chOff x="-83977" y="2985853"/>
              <a:chExt cx="7911796" cy="2955694"/>
            </a:xfrm>
          </p:grpSpPr>
          <p:sp>
            <p:nvSpPr>
              <p:cNvPr id="14" name="Obdĺžnik 13">
                <a:extLst>
                  <a:ext uri="{FF2B5EF4-FFF2-40B4-BE49-F238E27FC236}">
                    <a16:creationId xmlns:a16="http://schemas.microsoft.com/office/drawing/2014/main" id="{EC521153-F2DD-4DEE-A71A-14D52BAF16BF}"/>
                  </a:ext>
                </a:extLst>
              </p:cNvPr>
              <p:cNvSpPr/>
              <p:nvPr/>
            </p:nvSpPr>
            <p:spPr>
              <a:xfrm>
                <a:off x="-83977" y="2985853"/>
                <a:ext cx="7911796" cy="2955694"/>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9" name="BlokTextu 8">
                <a:extLst>
                  <a:ext uri="{FF2B5EF4-FFF2-40B4-BE49-F238E27FC236}">
                    <a16:creationId xmlns:a16="http://schemas.microsoft.com/office/drawing/2014/main" id="{BEF422E0-63F0-4399-85A6-CBA1A7FB00EC}"/>
                  </a:ext>
                </a:extLst>
              </p:cNvPr>
              <p:cNvSpPr txBox="1"/>
              <p:nvPr/>
            </p:nvSpPr>
            <p:spPr>
              <a:xfrm>
                <a:off x="62347" y="3090429"/>
                <a:ext cx="7655507" cy="2772000"/>
              </a:xfrm>
              <a:prstGeom prst="rect">
                <a:avLst/>
              </a:prstGeom>
              <a:solidFill>
                <a:srgbClr val="006E9F"/>
              </a:solidFill>
              <a:ln>
                <a:noFill/>
              </a:ln>
              <a:effectLst/>
            </p:spPr>
            <p:txBody>
              <a:bodyPr wrap="square" rtlCol="0">
                <a:spAutoFit/>
              </a:bodyPr>
              <a:lstStyle/>
              <a:p>
                <a:pPr algn="ctr">
                  <a:lnSpc>
                    <a:spcPct val="120000"/>
                  </a:lnSpc>
                </a:pPr>
                <a:endParaRPr lang="sk-SK" sz="3600" b="1" kern="1000" spc="-30" dirty="0">
                  <a:solidFill>
                    <a:schemeClr val="bg1"/>
                  </a:solidFill>
                  <a:latin typeface="+mj-lt"/>
                </a:endParaRPr>
              </a:p>
            </p:txBody>
          </p:sp>
        </p:grpSp>
        <p:sp>
          <p:nvSpPr>
            <p:cNvPr id="3" name="Obdĺžnik 2">
              <a:extLst>
                <a:ext uri="{FF2B5EF4-FFF2-40B4-BE49-F238E27FC236}">
                  <a16:creationId xmlns:a16="http://schemas.microsoft.com/office/drawing/2014/main" id="{F8BF107A-86E5-487D-81D3-1C3D80EB37D0}"/>
                </a:ext>
              </a:extLst>
            </p:cNvPr>
            <p:cNvSpPr/>
            <p:nvPr/>
          </p:nvSpPr>
          <p:spPr>
            <a:xfrm>
              <a:off x="176622" y="3102872"/>
              <a:ext cx="7971583" cy="1466520"/>
            </a:xfrm>
            <a:prstGeom prst="rect">
              <a:avLst/>
            </a:prstGeom>
          </p:spPr>
          <p:txBody>
            <a:bodyPr wrap="square">
              <a:spAutoFit/>
            </a:bodyPr>
            <a:lstStyle/>
            <a:p>
              <a:pPr>
                <a:spcAft>
                  <a:spcPts val="600"/>
                </a:spcAft>
              </a:pPr>
              <a:r>
                <a:rPr lang="sk-SK" sz="5000" kern="1000" dirty="0" err="1" smtClean="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Airborne</a:t>
              </a:r>
              <a:r>
                <a:rPr lang="sk-SK" sz="5000" kern="1000" dirty="0" smtClean="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 Laser </a:t>
              </a:r>
              <a:r>
                <a:rPr lang="sk-SK" sz="5000" kern="1000" dirty="0" err="1" smtClean="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Scanning</a:t>
              </a:r>
              <a:r>
                <a:rPr lang="sk-SK" sz="1050" kern="1000" dirty="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
              </a:r>
              <a:br>
                <a:rPr lang="sk-SK" sz="1050" kern="1000" dirty="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br>
              <a:endParaRPr lang="sk-SK" sz="1050" kern="1000" dirty="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endParaRPr>
            </a:p>
            <a:p>
              <a:pPr>
                <a:spcAft>
                  <a:spcPts val="600"/>
                </a:spcAft>
              </a:pPr>
              <a:r>
                <a:rPr lang="sk-SK" kern="1000" dirty="0" err="1" smtClean="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data</a:t>
              </a:r>
              <a:r>
                <a:rPr lang="sk-SK" kern="1000" dirty="0" smtClean="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 </a:t>
              </a:r>
              <a:r>
                <a:rPr lang="sk-SK" kern="1000" dirty="0" err="1" smtClean="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quality</a:t>
              </a:r>
              <a:r>
                <a:rPr lang="sk-SK" kern="1000" dirty="0" smtClean="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 </a:t>
              </a:r>
              <a:r>
                <a:rPr lang="sk-SK" kern="1000" dirty="0" err="1" smtClean="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assessment</a:t>
              </a:r>
              <a:r>
                <a:rPr lang="sk-SK" kern="1000" dirty="0" smtClean="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 lidar </a:t>
              </a:r>
              <a:r>
                <a:rPr lang="sk-SK" kern="1000" dirty="0" err="1" smtClean="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data</a:t>
              </a:r>
              <a:r>
                <a:rPr lang="sk-SK" kern="1000" dirty="0" smtClean="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 </a:t>
              </a:r>
              <a:r>
                <a:rPr lang="sk-SK" kern="1000" dirty="0" err="1" smtClean="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classification</a:t>
              </a:r>
              <a:r>
                <a:rPr lang="sk-SK" kern="1000" dirty="0" smtClean="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 </a:t>
              </a:r>
              <a:r>
                <a:rPr lang="sk-SK" kern="1000" dirty="0" err="1" smtClean="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geomorphometric</a:t>
              </a:r>
              <a:r>
                <a:rPr lang="sk-SK" kern="1000" dirty="0" smtClean="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 </a:t>
              </a:r>
              <a:r>
                <a:rPr lang="sk-SK" kern="1000" dirty="0" err="1" smtClean="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analysis</a:t>
              </a:r>
              <a:endParaRPr lang="sk-SK" sz="2400" kern="1000" dirty="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endParaRPr>
            </a:p>
          </p:txBody>
        </p:sp>
      </p:grpSp>
      <p:sp>
        <p:nvSpPr>
          <p:cNvPr id="15" name="Obdĺžnik 14">
            <a:extLst>
              <a:ext uri="{FF2B5EF4-FFF2-40B4-BE49-F238E27FC236}">
                <a16:creationId xmlns:a16="http://schemas.microsoft.com/office/drawing/2014/main" id="{A0A2A15B-4FE8-4C9E-9CB3-ABCDA347CC4A}"/>
              </a:ext>
            </a:extLst>
          </p:cNvPr>
          <p:cNvSpPr/>
          <p:nvPr/>
        </p:nvSpPr>
        <p:spPr>
          <a:xfrm>
            <a:off x="19049" y="113899"/>
            <a:ext cx="12172951" cy="1220847"/>
          </a:xfrm>
          <a:prstGeom prst="rect">
            <a:avLst/>
          </a:prstGeom>
          <a:noFill/>
        </p:spPr>
        <p:txBody>
          <a:bodyPr wrap="square">
            <a:spAutoFit/>
          </a:bodyPr>
          <a:lstStyle/>
          <a:p>
            <a:pPr algn="r" fontAlgn="auto">
              <a:lnSpc>
                <a:spcPts val="2300"/>
              </a:lnSpc>
              <a:spcBef>
                <a:spcPts val="0"/>
              </a:spcBef>
              <a:spcAft>
                <a:spcPts val="300"/>
              </a:spcAft>
              <a:defRPr/>
            </a:pPr>
            <a:r>
              <a:rPr lang="en-GB" sz="1400" cap="all" spc="400" dirty="0">
                <a:solidFill>
                  <a:srgbClr val="333333"/>
                </a:solidFill>
                <a:latin typeface="Segoe UI Light" panose="020B0502040204020203" pitchFamily="34" charset="0"/>
                <a:ea typeface="+mj-ea"/>
                <a:cs typeface="Segoe UI Light" panose="020B0502040204020203" pitchFamily="34" charset="0"/>
              </a:rPr>
              <a:t>INTERNATIONAL REMOTE SENSING SUMMER SCHOOL </a:t>
            </a:r>
            <a:endParaRPr lang="sk-SK" sz="1400" cap="all" spc="400" dirty="0" smtClean="0">
              <a:solidFill>
                <a:srgbClr val="333333"/>
              </a:solidFill>
              <a:latin typeface="Segoe UI Light" panose="020B0502040204020203" pitchFamily="34" charset="0"/>
              <a:ea typeface="+mj-ea"/>
              <a:cs typeface="Segoe UI Light" panose="020B0502040204020203" pitchFamily="34" charset="0"/>
            </a:endParaRPr>
          </a:p>
          <a:p>
            <a:pPr algn="r" fontAlgn="auto">
              <a:lnSpc>
                <a:spcPts val="1800"/>
              </a:lnSpc>
              <a:spcBef>
                <a:spcPts val="0"/>
              </a:spcBef>
              <a:spcAft>
                <a:spcPts val="300"/>
              </a:spcAft>
              <a:defRPr/>
            </a:pPr>
            <a:r>
              <a:rPr lang="en-GB" sz="1400" dirty="0">
                <a:solidFill>
                  <a:srgbClr val="333333"/>
                </a:solidFill>
                <a:latin typeface="Segoe UI Light" panose="020B0502040204020203" pitchFamily="34" charset="0"/>
                <a:ea typeface="+mj-ea"/>
                <a:cs typeface="Segoe UI Light" panose="020B0502040204020203" pitchFamily="34" charset="0"/>
              </a:rPr>
              <a:t>Experiencing Remote Sensing on Sardinia inland site: </a:t>
            </a:r>
            <a:r>
              <a:rPr lang="en-GB" sz="1400" dirty="0" smtClean="0">
                <a:solidFill>
                  <a:srgbClr val="333333"/>
                </a:solidFill>
                <a:latin typeface="Segoe UI Light" panose="020B0502040204020203" pitchFamily="34" charset="0"/>
                <a:ea typeface="+mj-ea"/>
                <a:cs typeface="Segoe UI Light" panose="020B0502040204020203" pitchFamily="34" charset="0"/>
              </a:rPr>
              <a:t>Advanced </a:t>
            </a:r>
            <a:r>
              <a:rPr lang="en-GB" sz="1400" dirty="0">
                <a:solidFill>
                  <a:srgbClr val="333333"/>
                </a:solidFill>
                <a:latin typeface="Segoe UI Light" panose="020B0502040204020203" pitchFamily="34" charset="0"/>
                <a:ea typeface="+mj-ea"/>
                <a:cs typeface="Segoe UI Light" panose="020B0502040204020203" pitchFamily="34" charset="0"/>
              </a:rPr>
              <a:t>summer school </a:t>
            </a:r>
            <a:r>
              <a:rPr lang="sk-SK" sz="1400" dirty="0" smtClean="0">
                <a:solidFill>
                  <a:srgbClr val="333333"/>
                </a:solidFill>
                <a:latin typeface="Segoe UI Light" panose="020B0502040204020203" pitchFamily="34" charset="0"/>
                <a:ea typeface="+mj-ea"/>
                <a:cs typeface="Segoe UI Light" panose="020B0502040204020203" pitchFamily="34" charset="0"/>
              </a:rPr>
              <a:t/>
            </a:r>
            <a:br>
              <a:rPr lang="sk-SK" sz="1400" dirty="0" smtClean="0">
                <a:solidFill>
                  <a:srgbClr val="333333"/>
                </a:solidFill>
                <a:latin typeface="Segoe UI Light" panose="020B0502040204020203" pitchFamily="34" charset="0"/>
                <a:ea typeface="+mj-ea"/>
                <a:cs typeface="Segoe UI Light" panose="020B0502040204020203" pitchFamily="34" charset="0"/>
              </a:rPr>
            </a:br>
            <a:r>
              <a:rPr lang="en-GB" sz="1400" dirty="0" smtClean="0">
                <a:solidFill>
                  <a:srgbClr val="333333"/>
                </a:solidFill>
                <a:latin typeface="Segoe UI Light" panose="020B0502040204020203" pitchFamily="34" charset="0"/>
                <a:ea typeface="+mj-ea"/>
                <a:cs typeface="Segoe UI Light" panose="020B0502040204020203" pitchFamily="34" charset="0"/>
              </a:rPr>
              <a:t>on </a:t>
            </a:r>
            <a:r>
              <a:rPr lang="en-GB" sz="1400" dirty="0">
                <a:solidFill>
                  <a:srgbClr val="333333"/>
                </a:solidFill>
                <a:latin typeface="Segoe UI Light" panose="020B0502040204020203" pitchFamily="34" charset="0"/>
                <a:ea typeface="+mj-ea"/>
                <a:cs typeface="Segoe UI Light" panose="020B0502040204020203" pitchFamily="34" charset="0"/>
              </a:rPr>
              <a:t>instruments and methodology </a:t>
            </a:r>
            <a:r>
              <a:rPr lang="en-GB" sz="1400" dirty="0" smtClean="0">
                <a:solidFill>
                  <a:srgbClr val="333333"/>
                </a:solidFill>
                <a:latin typeface="Segoe UI Light" panose="020B0502040204020203" pitchFamily="34" charset="0"/>
                <a:ea typeface="+mj-ea"/>
                <a:cs typeface="Segoe UI Light" panose="020B0502040204020203" pitchFamily="34" charset="0"/>
              </a:rPr>
              <a:t>for </a:t>
            </a:r>
            <a:r>
              <a:rPr lang="en-GB" sz="1400" dirty="0">
                <a:solidFill>
                  <a:srgbClr val="333333"/>
                </a:solidFill>
                <a:latin typeface="Segoe UI Light" panose="020B0502040204020203" pitchFamily="34" charset="0"/>
                <a:ea typeface="+mj-ea"/>
                <a:cs typeface="Segoe UI Light" panose="020B0502040204020203" pitchFamily="34" charset="0"/>
              </a:rPr>
              <a:t>a CAL/VAL site for Optical data </a:t>
            </a:r>
          </a:p>
          <a:p>
            <a:pPr algn="r" fontAlgn="auto">
              <a:lnSpc>
                <a:spcPts val="2300"/>
              </a:lnSpc>
              <a:spcBef>
                <a:spcPts val="0"/>
              </a:spcBef>
              <a:spcAft>
                <a:spcPts val="0"/>
              </a:spcAft>
              <a:defRPr/>
            </a:pPr>
            <a:r>
              <a:rPr lang="sk-SK" sz="1400" cap="all" dirty="0" smtClean="0">
                <a:solidFill>
                  <a:srgbClr val="333333"/>
                </a:solidFill>
                <a:latin typeface="Segoe UI Light" panose="020B0502040204020203" pitchFamily="34" charset="0"/>
                <a:ea typeface="+mj-ea"/>
                <a:cs typeface="Segoe UI Light" panose="020B0502040204020203" pitchFamily="34" charset="0"/>
              </a:rPr>
              <a:t>San </a:t>
            </a:r>
            <a:r>
              <a:rPr lang="sk-SK" sz="1400" cap="all" dirty="0" err="1" smtClean="0">
                <a:solidFill>
                  <a:srgbClr val="333333"/>
                </a:solidFill>
                <a:latin typeface="Segoe UI Light" panose="020B0502040204020203" pitchFamily="34" charset="0"/>
                <a:ea typeface="+mj-ea"/>
                <a:cs typeface="Segoe UI Light" panose="020B0502040204020203" pitchFamily="34" charset="0"/>
              </a:rPr>
              <a:t>Vero</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cap="all" dirty="0" err="1" smtClean="0">
                <a:solidFill>
                  <a:srgbClr val="333333"/>
                </a:solidFill>
                <a:latin typeface="Segoe UI Light" panose="020B0502040204020203" pitchFamily="34" charset="0"/>
                <a:ea typeface="+mj-ea"/>
                <a:cs typeface="Segoe UI Light" panose="020B0502040204020203" pitchFamily="34" charset="0"/>
              </a:rPr>
              <a:t>MiLIS</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dirty="0">
                <a:solidFill>
                  <a:srgbClr val="333333"/>
                </a:solidFill>
                <a:latin typeface="Segoe UI Light" panose="020B0502040204020203" pitchFamily="34" charset="0"/>
                <a:cs typeface="Segoe UI Light" panose="020B0502040204020203" pitchFamily="34" charset="0"/>
              </a:rPr>
              <a:t>|</a:t>
            </a:r>
            <a:r>
              <a:rPr lang="sk-SK" sz="1400" dirty="0">
                <a:solidFill>
                  <a:srgbClr val="333333"/>
                </a:solidFill>
              </a:rPr>
              <a:t>  </a:t>
            </a:r>
            <a:r>
              <a:rPr lang="sk-SK" sz="1400" cap="all" dirty="0" err="1" smtClean="0">
                <a:solidFill>
                  <a:srgbClr val="333333"/>
                </a:solidFill>
                <a:latin typeface="Segoe UI Light" panose="020B0502040204020203" pitchFamily="34" charset="0"/>
                <a:ea typeface="+mj-ea"/>
                <a:cs typeface="Segoe UI Light" panose="020B0502040204020203" pitchFamily="34" charset="0"/>
              </a:rPr>
              <a:t>italy</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dirty="0">
                <a:solidFill>
                  <a:srgbClr val="333333"/>
                </a:solidFill>
                <a:latin typeface="Segoe UI Light" panose="020B0502040204020203" pitchFamily="34" charset="0"/>
                <a:cs typeface="Segoe UI Light" panose="020B0502040204020203" pitchFamily="34" charset="0"/>
              </a:rPr>
              <a:t>|</a:t>
            </a:r>
            <a:r>
              <a:rPr lang="sk-SK" sz="1400" dirty="0">
                <a:solidFill>
                  <a:srgbClr val="333333"/>
                </a:solidFill>
              </a:rPr>
              <a:t>  </a:t>
            </a:r>
            <a:r>
              <a:rPr lang="sk-SK" sz="1400" cap="all" dirty="0" smtClean="0">
                <a:solidFill>
                  <a:srgbClr val="333333"/>
                </a:solidFill>
                <a:latin typeface="Segoe UI Light" panose="020B0502040204020203" pitchFamily="34" charset="0"/>
                <a:ea typeface="+mj-ea"/>
                <a:cs typeface="Segoe UI Light" panose="020B0502040204020203" pitchFamily="34" charset="0"/>
              </a:rPr>
              <a:t>17</a:t>
            </a:r>
            <a:r>
              <a:rPr lang="nl-NL" sz="1400" cap="all" dirty="0" smtClean="0">
                <a:solidFill>
                  <a:srgbClr val="333333"/>
                </a:solidFill>
                <a:latin typeface="Segoe UI Light" panose="020B0502040204020203" pitchFamily="34" charset="0"/>
                <a:ea typeface="+mj-ea"/>
                <a:cs typeface="Segoe UI Light" panose="020B0502040204020203" pitchFamily="34" charset="0"/>
              </a:rPr>
              <a:t>. </a:t>
            </a:r>
            <a:r>
              <a:rPr lang="nl-NL" sz="1400" cap="all" dirty="0">
                <a:solidFill>
                  <a:srgbClr val="333333"/>
                </a:solidFill>
                <a:latin typeface="Segoe UI Light" panose="020B0502040204020203" pitchFamily="34" charset="0"/>
                <a:ea typeface="+mj-ea"/>
                <a:cs typeface="Segoe UI Light" panose="020B0502040204020203" pitchFamily="34" charset="0"/>
              </a:rPr>
              <a:t>- </a:t>
            </a:r>
            <a:r>
              <a:rPr lang="sk-SK" sz="1400" cap="all" dirty="0" smtClean="0">
                <a:solidFill>
                  <a:srgbClr val="333333"/>
                </a:solidFill>
                <a:latin typeface="Segoe UI Light" panose="020B0502040204020203" pitchFamily="34" charset="0"/>
                <a:ea typeface="+mj-ea"/>
                <a:cs typeface="Segoe UI Light" panose="020B0502040204020203" pitchFamily="34" charset="0"/>
              </a:rPr>
              <a:t>21</a:t>
            </a:r>
            <a:r>
              <a:rPr lang="nl-NL"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cap="all" dirty="0" err="1" smtClean="0">
                <a:solidFill>
                  <a:srgbClr val="333333"/>
                </a:solidFill>
                <a:latin typeface="Segoe UI Light" panose="020B0502040204020203" pitchFamily="34" charset="0"/>
                <a:ea typeface="+mj-ea"/>
                <a:cs typeface="Segoe UI Light" panose="020B0502040204020203" pitchFamily="34" charset="0"/>
              </a:rPr>
              <a:t>july</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nl-NL" sz="1400" cap="all" dirty="0" smtClean="0">
                <a:solidFill>
                  <a:srgbClr val="333333"/>
                </a:solidFill>
                <a:latin typeface="Segoe UI Light" panose="020B0502040204020203" pitchFamily="34" charset="0"/>
                <a:ea typeface="+mj-ea"/>
                <a:cs typeface="Segoe UI Light" panose="020B0502040204020203" pitchFamily="34" charset="0"/>
              </a:rPr>
              <a:t>20</a:t>
            </a:r>
            <a:r>
              <a:rPr lang="sk-SK" sz="1400" cap="all" dirty="0" smtClean="0">
                <a:solidFill>
                  <a:srgbClr val="333333"/>
                </a:solidFill>
                <a:latin typeface="Segoe UI Light" panose="020B0502040204020203" pitchFamily="34" charset="0"/>
                <a:ea typeface="+mj-ea"/>
                <a:cs typeface="Segoe UI Light" panose="020B0502040204020203" pitchFamily="34" charset="0"/>
              </a:rPr>
              <a:t>23</a:t>
            </a:r>
            <a:endParaRPr lang="nl-NL" sz="1400" cap="all" dirty="0">
              <a:solidFill>
                <a:srgbClr val="333333"/>
              </a:solidFill>
              <a:latin typeface="Segoe UI Light" panose="020B0502040204020203" pitchFamily="34" charset="0"/>
              <a:ea typeface="+mj-ea"/>
              <a:cs typeface="Segoe UI Light" panose="020B0502040204020203" pitchFamily="34" charset="0"/>
            </a:endParaRPr>
          </a:p>
        </p:txBody>
      </p:sp>
      <p:sp>
        <p:nvSpPr>
          <p:cNvPr id="2" name="Obdĺžnik 1">
            <a:extLst>
              <a:ext uri="{FF2B5EF4-FFF2-40B4-BE49-F238E27FC236}">
                <a16:creationId xmlns:a16="http://schemas.microsoft.com/office/drawing/2014/main" id="{71D04EB8-D38F-4218-937A-2EE2CA2E9CBC}"/>
              </a:ext>
            </a:extLst>
          </p:cNvPr>
          <p:cNvSpPr/>
          <p:nvPr/>
        </p:nvSpPr>
        <p:spPr>
          <a:xfrm>
            <a:off x="260600" y="6200412"/>
            <a:ext cx="5206750" cy="584775"/>
          </a:xfrm>
          <a:prstGeom prst="rect">
            <a:avLst/>
          </a:prstGeom>
          <a:noFill/>
        </p:spPr>
        <p:txBody>
          <a:bodyPr wrap="square">
            <a:spAutoFit/>
          </a:bodyPr>
          <a:lstStyle/>
          <a:p>
            <a:pPr defTabSz="266700">
              <a:spcBef>
                <a:spcPts val="600"/>
              </a:spcBef>
              <a:spcAft>
                <a:spcPts val="1200"/>
              </a:spcAft>
            </a:pPr>
            <a:r>
              <a:rPr lang="sk-SK" sz="1600" dirty="0">
                <a:solidFill>
                  <a:schemeClr val="bg1"/>
                </a:solidFill>
                <a:latin typeface="Segoe UI Semilight" panose="020B0402040204020203" pitchFamily="34" charset="0"/>
                <a:cs typeface="Segoe UI Semilight" panose="020B0402040204020203" pitchFamily="34" charset="0"/>
              </a:rPr>
              <a:t>INSTITUTE OF GEOGRAPHY, FACULTY OF SCIENCE, PAVOL JOZEF ŠAFÁRIK UNIVERSITY IN KOŠICE, SLOVAKIA</a:t>
            </a:r>
          </a:p>
        </p:txBody>
      </p:sp>
      <p:cxnSp>
        <p:nvCxnSpPr>
          <p:cNvPr id="16" name="Rovná spojnica 15">
            <a:extLst>
              <a:ext uri="{FF2B5EF4-FFF2-40B4-BE49-F238E27FC236}">
                <a16:creationId xmlns:a16="http://schemas.microsoft.com/office/drawing/2014/main" id="{76A747F1-6AF7-4135-9E25-BFE4DB25CEF2}"/>
              </a:ext>
            </a:extLst>
          </p:cNvPr>
          <p:cNvCxnSpPr/>
          <p:nvPr/>
        </p:nvCxnSpPr>
        <p:spPr>
          <a:xfrm>
            <a:off x="19049" y="6132149"/>
            <a:ext cx="12172951" cy="0"/>
          </a:xfrm>
          <a:prstGeom prst="line">
            <a:avLst/>
          </a:prstGeom>
          <a:ln w="60325">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31">
            <a:extLst>
              <a:ext uri="{FF2B5EF4-FFF2-40B4-BE49-F238E27FC236}">
                <a16:creationId xmlns:a16="http://schemas.microsoft.com/office/drawing/2014/main" id="{77E1E941-8D95-447A-9674-75FE0AC916D4}"/>
              </a:ext>
            </a:extLst>
          </p:cNvPr>
          <p:cNvPicPr>
            <a:picLocks noChangeAspect="1" noChangeArrowheads="1"/>
          </p:cNvPicPr>
          <p:nvPr/>
        </p:nvPicPr>
        <p:blipFill>
          <a:blip r:embed="rId6" cstate="print">
            <a:clrChange>
              <a:clrFrom>
                <a:srgbClr val="CCCCCC"/>
              </a:clrFrom>
              <a:clrTo>
                <a:srgbClr val="CCCCCC">
                  <a:alpha val="0"/>
                </a:srgbClr>
              </a:clrTo>
            </a:clrChange>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0915403" y="5677924"/>
            <a:ext cx="1146713" cy="1097333"/>
          </a:xfrm>
          <a:prstGeom prst="rect">
            <a:avLst/>
          </a:prstGeom>
          <a:noFill/>
          <a:ln>
            <a:noFill/>
          </a:ln>
          <a:extLst/>
        </p:spPr>
      </p:pic>
      <p:cxnSp>
        <p:nvCxnSpPr>
          <p:cNvPr id="7" name="Rovná spojnica 6">
            <a:extLst>
              <a:ext uri="{FF2B5EF4-FFF2-40B4-BE49-F238E27FC236}">
                <a16:creationId xmlns:a16="http://schemas.microsoft.com/office/drawing/2014/main" id="{C9625CEA-B349-47F5-850B-186AA5D7D4DD}"/>
              </a:ext>
            </a:extLst>
          </p:cNvPr>
          <p:cNvCxnSpPr/>
          <p:nvPr/>
        </p:nvCxnSpPr>
        <p:spPr>
          <a:xfrm>
            <a:off x="19049" y="1434385"/>
            <a:ext cx="12172951" cy="0"/>
          </a:xfrm>
          <a:prstGeom prst="line">
            <a:avLst/>
          </a:prstGeom>
          <a:ln w="60325">
            <a:solidFill>
              <a:srgbClr val="333333"/>
            </a:solidFill>
          </a:ln>
        </p:spPr>
        <p:style>
          <a:lnRef idx="1">
            <a:schemeClr val="accent1"/>
          </a:lnRef>
          <a:fillRef idx="0">
            <a:schemeClr val="accent1"/>
          </a:fillRef>
          <a:effectRef idx="0">
            <a:schemeClr val="accent1"/>
          </a:effectRef>
          <a:fontRef idx="minor">
            <a:schemeClr val="tx1"/>
          </a:fontRef>
        </p:style>
      </p:cxnSp>
      <p:grpSp>
        <p:nvGrpSpPr>
          <p:cNvPr id="26" name="Skupina 25">
            <a:extLst>
              <a:ext uri="{FF2B5EF4-FFF2-40B4-BE49-F238E27FC236}">
                <a16:creationId xmlns:a16="http://schemas.microsoft.com/office/drawing/2014/main" id="{D075216E-5BD8-42F6-90F6-C707BD1A369B}"/>
              </a:ext>
            </a:extLst>
          </p:cNvPr>
          <p:cNvGrpSpPr/>
          <p:nvPr/>
        </p:nvGrpSpPr>
        <p:grpSpPr>
          <a:xfrm>
            <a:off x="2051105" y="5226026"/>
            <a:ext cx="6354333" cy="369332"/>
            <a:chOff x="2727797" y="4975912"/>
            <a:chExt cx="5184000" cy="369332"/>
          </a:xfrm>
        </p:grpSpPr>
        <p:sp>
          <p:nvSpPr>
            <p:cNvPr id="24" name="Obdĺžnik 23">
              <a:extLst>
                <a:ext uri="{FF2B5EF4-FFF2-40B4-BE49-F238E27FC236}">
                  <a16:creationId xmlns:a16="http://schemas.microsoft.com/office/drawing/2014/main" id="{B1779611-5781-4981-AFE8-D9231F53C81F}"/>
                </a:ext>
              </a:extLst>
            </p:cNvPr>
            <p:cNvSpPr/>
            <p:nvPr/>
          </p:nvSpPr>
          <p:spPr>
            <a:xfrm>
              <a:off x="2727797" y="5001140"/>
              <a:ext cx="5184000" cy="324000"/>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2" name="BlokTextu 11">
              <a:extLst>
                <a:ext uri="{FF2B5EF4-FFF2-40B4-BE49-F238E27FC236}">
                  <a16:creationId xmlns:a16="http://schemas.microsoft.com/office/drawing/2014/main" id="{A005237D-1BA7-4E4A-B435-9E917F3C8CC2}"/>
                </a:ext>
              </a:extLst>
            </p:cNvPr>
            <p:cNvSpPr txBox="1"/>
            <p:nvPr/>
          </p:nvSpPr>
          <p:spPr>
            <a:xfrm>
              <a:off x="2765993" y="4975912"/>
              <a:ext cx="5109522" cy="369332"/>
            </a:xfrm>
            <a:prstGeom prst="rect">
              <a:avLst/>
            </a:prstGeom>
            <a:noFill/>
          </p:spPr>
          <p:txBody>
            <a:bodyPr wrap="square" rtlCol="0">
              <a:spAutoFit/>
            </a:bodyPr>
            <a:lstStyle/>
            <a:p>
              <a:r>
                <a:rPr lang="sk-SK" dirty="0" smtClean="0">
                  <a:solidFill>
                    <a:srgbClr val="006E9F"/>
                  </a:solidFill>
                  <a:latin typeface="Segoe UI Light" panose="020B0502040204020203" pitchFamily="34" charset="0"/>
                  <a:cs typeface="Segoe UI Light" panose="020B0502040204020203" pitchFamily="34" charset="0"/>
                </a:rPr>
                <a:t>Ján</a:t>
              </a:r>
              <a:r>
                <a:rPr lang="sk-SK" cap="all" dirty="0" smtClean="0">
                  <a:solidFill>
                    <a:srgbClr val="006E9F"/>
                  </a:solidFill>
                  <a:latin typeface="Segoe UI Light" panose="020B0502040204020203" pitchFamily="34" charset="0"/>
                  <a:cs typeface="Segoe UI Light" panose="020B0502040204020203" pitchFamily="34" charset="0"/>
                </a:rPr>
                <a:t> </a:t>
              </a:r>
              <a:r>
                <a:rPr lang="sk-SK" cap="all" dirty="0" err="1" smtClean="0">
                  <a:solidFill>
                    <a:srgbClr val="006E9F"/>
                  </a:solidFill>
                  <a:latin typeface="Segoe UI Light" panose="020B0502040204020203" pitchFamily="34" charset="0"/>
                  <a:cs typeface="Segoe UI Light" panose="020B0502040204020203" pitchFamily="34" charset="0"/>
                </a:rPr>
                <a:t>kaňuk</a:t>
              </a:r>
              <a:r>
                <a:rPr lang="sk-SK" cap="all" dirty="0" smtClean="0">
                  <a:solidFill>
                    <a:srgbClr val="006E9F"/>
                  </a:solidFill>
                  <a:latin typeface="Segoe UI Light" panose="020B0502040204020203" pitchFamily="34" charset="0"/>
                  <a:cs typeface="Segoe UI Light" panose="020B0502040204020203" pitchFamily="34" charset="0"/>
                </a:rPr>
                <a:t>, J</a:t>
              </a:r>
              <a:r>
                <a:rPr lang="sk-SK" dirty="0" smtClean="0">
                  <a:solidFill>
                    <a:srgbClr val="006E9F"/>
                  </a:solidFill>
                  <a:latin typeface="Segoe UI Light" panose="020B0502040204020203" pitchFamily="34" charset="0"/>
                  <a:cs typeface="Segoe UI Light" panose="020B0502040204020203" pitchFamily="34" charset="0"/>
                </a:rPr>
                <a:t>án</a:t>
              </a:r>
              <a:r>
                <a:rPr lang="sk-SK" cap="all" dirty="0" smtClean="0">
                  <a:solidFill>
                    <a:srgbClr val="006E9F"/>
                  </a:solidFill>
                  <a:latin typeface="Segoe UI Light" panose="020B0502040204020203" pitchFamily="34" charset="0"/>
                  <a:cs typeface="Segoe UI Light" panose="020B0502040204020203" pitchFamily="34" charset="0"/>
                </a:rPr>
                <a:t> ŠAŠAK, </a:t>
              </a:r>
              <a:r>
                <a:rPr lang="sk-SK" dirty="0">
                  <a:solidFill>
                    <a:srgbClr val="006E9F"/>
                  </a:solidFill>
                  <a:latin typeface="Segoe UI Light" panose="020B0502040204020203" pitchFamily="34" charset="0"/>
                  <a:cs typeface="Segoe UI Light" panose="020B0502040204020203" pitchFamily="34" charset="0"/>
                </a:rPr>
                <a:t>Michal</a:t>
              </a:r>
              <a:r>
                <a:rPr lang="sk-SK" cap="all" dirty="0">
                  <a:solidFill>
                    <a:srgbClr val="006E9F"/>
                  </a:solidFill>
                  <a:latin typeface="Segoe UI Light" panose="020B0502040204020203" pitchFamily="34" charset="0"/>
                  <a:cs typeface="Segoe UI Light" panose="020B0502040204020203" pitchFamily="34" charset="0"/>
                </a:rPr>
                <a:t> </a:t>
              </a:r>
              <a:r>
                <a:rPr lang="sk-SK" cap="all" dirty="0" err="1">
                  <a:solidFill>
                    <a:srgbClr val="006E9F"/>
                  </a:solidFill>
                  <a:latin typeface="Segoe UI Light" panose="020B0502040204020203" pitchFamily="34" charset="0"/>
                  <a:cs typeface="Segoe UI Light" panose="020B0502040204020203" pitchFamily="34" charset="0"/>
                </a:rPr>
                <a:t>gallay</a:t>
              </a:r>
              <a:r>
                <a:rPr lang="sk-SK" cap="all" dirty="0">
                  <a:solidFill>
                    <a:srgbClr val="006E9F"/>
                  </a:solidFill>
                  <a:latin typeface="Segoe UI Light" panose="020B0502040204020203" pitchFamily="34" charset="0"/>
                  <a:cs typeface="Segoe UI Light" panose="020B0502040204020203" pitchFamily="34" charset="0"/>
                </a:rPr>
                <a:t>, </a:t>
              </a:r>
              <a:r>
                <a:rPr lang="sk-SK" dirty="0" smtClean="0">
                  <a:solidFill>
                    <a:srgbClr val="006E9F"/>
                  </a:solidFill>
                  <a:latin typeface="Segoe UI Light" panose="020B0502040204020203" pitchFamily="34" charset="0"/>
                  <a:cs typeface="Segoe UI Light" panose="020B0502040204020203" pitchFamily="34" charset="0"/>
                </a:rPr>
                <a:t>Katarína</a:t>
              </a:r>
              <a:r>
                <a:rPr lang="sk-SK" cap="all" dirty="0" smtClean="0">
                  <a:solidFill>
                    <a:srgbClr val="006E9F"/>
                  </a:solidFill>
                  <a:latin typeface="Segoe UI Light" panose="020B0502040204020203" pitchFamily="34" charset="0"/>
                  <a:cs typeface="Segoe UI Light" panose="020B0502040204020203" pitchFamily="34" charset="0"/>
                </a:rPr>
                <a:t> </a:t>
              </a:r>
              <a:r>
                <a:rPr lang="sk-SK" cap="all" dirty="0" err="1" smtClean="0">
                  <a:solidFill>
                    <a:srgbClr val="006E9F"/>
                  </a:solidFill>
                  <a:latin typeface="Segoe UI Light" panose="020B0502040204020203" pitchFamily="34" charset="0"/>
                  <a:cs typeface="Segoe UI Light" panose="020B0502040204020203" pitchFamily="34" charset="0"/>
                </a:rPr>
                <a:t>onačillová</a:t>
              </a:r>
              <a:r>
                <a:rPr lang="sk-SK" cap="all" dirty="0" smtClean="0">
                  <a:solidFill>
                    <a:srgbClr val="006E9F"/>
                  </a:solidFill>
                  <a:latin typeface="Segoe UI Light" panose="020B0502040204020203" pitchFamily="34" charset="0"/>
                  <a:cs typeface="Segoe UI Light" panose="020B0502040204020203" pitchFamily="34" charset="0"/>
                </a:rPr>
                <a:t> </a:t>
              </a:r>
              <a:endParaRPr lang="sk-SK" dirty="0">
                <a:solidFill>
                  <a:srgbClr val="006E9F"/>
                </a:solidFill>
                <a:latin typeface="Segoe UI Light" panose="020B0502040204020203" pitchFamily="34" charset="0"/>
                <a:cs typeface="Segoe UI Light" panose="020B0502040204020203" pitchFamily="34" charset="0"/>
              </a:endParaRPr>
            </a:p>
          </p:txBody>
        </p:sp>
      </p:grpSp>
      <p:sp>
        <p:nvSpPr>
          <p:cNvPr id="30" name="Obdĺžnik 29">
            <a:extLst>
              <a:ext uri="{FF2B5EF4-FFF2-40B4-BE49-F238E27FC236}">
                <a16:creationId xmlns:a16="http://schemas.microsoft.com/office/drawing/2014/main" id="{A486FAA4-6932-44ED-876E-52C174233B72}"/>
              </a:ext>
            </a:extLst>
          </p:cNvPr>
          <p:cNvSpPr/>
          <p:nvPr/>
        </p:nvSpPr>
        <p:spPr>
          <a:xfrm>
            <a:off x="8261577" y="6165235"/>
            <a:ext cx="2692150" cy="584775"/>
          </a:xfrm>
          <a:prstGeom prst="rect">
            <a:avLst/>
          </a:prstGeom>
          <a:noFill/>
        </p:spPr>
        <p:txBody>
          <a:bodyPr wrap="square">
            <a:spAutoFit/>
          </a:bodyPr>
          <a:lstStyle/>
          <a:p>
            <a:pPr defTabSz="266700">
              <a:spcBef>
                <a:spcPts val="600"/>
              </a:spcBef>
              <a:spcAft>
                <a:spcPts val="1200"/>
              </a:spcAft>
            </a:pPr>
            <a:r>
              <a:rPr lang="sk-SK" sz="1600" spc="30" dirty="0">
                <a:solidFill>
                  <a:schemeClr val="bg1"/>
                </a:solidFill>
                <a:latin typeface="Segoe UI Semilight" panose="020B0402040204020203" pitchFamily="34" charset="0"/>
                <a:cs typeface="Segoe UI Semilight" panose="020B0402040204020203" pitchFamily="34" charset="0"/>
              </a:rPr>
              <a:t>geografia.science.upjs.sk</a:t>
            </a:r>
            <a:br>
              <a:rPr lang="sk-SK" sz="1600" spc="30" dirty="0">
                <a:solidFill>
                  <a:schemeClr val="bg1"/>
                </a:solidFill>
                <a:latin typeface="Segoe UI Semilight" panose="020B0402040204020203" pitchFamily="34" charset="0"/>
                <a:cs typeface="Segoe UI Semilight" panose="020B0402040204020203" pitchFamily="34" charset="0"/>
              </a:rPr>
            </a:br>
            <a:r>
              <a:rPr lang="sk-SK" sz="1600" spc="30" dirty="0" smtClean="0">
                <a:solidFill>
                  <a:schemeClr val="bg1"/>
                </a:solidFill>
                <a:latin typeface="Segoe UI Semilight" panose="020B0402040204020203" pitchFamily="34" charset="0"/>
                <a:cs typeface="Segoe UI Semilight" panose="020B0402040204020203" pitchFamily="34" charset="0"/>
              </a:rPr>
              <a:t>jan.kanuk@upjs.sk</a:t>
            </a:r>
            <a:endParaRPr lang="sk-SK" sz="1600" spc="30" dirty="0">
              <a:solidFill>
                <a:schemeClr val="bg1"/>
              </a:solidFill>
              <a:latin typeface="Segoe UI Semilight" panose="020B0402040204020203" pitchFamily="34" charset="0"/>
              <a:cs typeface="Segoe UI Semilight" panose="020B0402040204020203" pitchFamily="34" charset="0"/>
            </a:endParaRPr>
          </a:p>
        </p:txBody>
      </p:sp>
      <p:pic>
        <p:nvPicPr>
          <p:cNvPr id="4" name="Obrázok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5168" y="76879"/>
            <a:ext cx="2607082" cy="647169"/>
          </a:xfrm>
          <a:prstGeom prst="rect">
            <a:avLst/>
          </a:prstGeom>
        </p:spPr>
      </p:pic>
      <p:pic>
        <p:nvPicPr>
          <p:cNvPr id="1028" name="Picture 4" descr="HOME - www.esspinhorizon.eu"/>
          <p:cNvPicPr>
            <a:picLocks noChangeAspect="1" noChangeArrowheads="1"/>
          </p:cNvPicPr>
          <p:nvPr/>
        </p:nvPicPr>
        <p:blipFill>
          <a:blip r:embed="rId9" cstate="hqprint">
            <a:extLst>
              <a:ext uri="{28A0092B-C50C-407E-A947-70E740481C1C}">
                <a14:useLocalDpi xmlns:a14="http://schemas.microsoft.com/office/drawing/2010/main" val="0"/>
              </a:ext>
            </a:extLst>
          </a:blip>
          <a:srcRect/>
          <a:stretch>
            <a:fillRect/>
          </a:stretch>
        </p:blipFill>
        <p:spPr bwMode="auto">
          <a:xfrm>
            <a:off x="2968750" y="160395"/>
            <a:ext cx="1803275" cy="45962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NanoInnovation2021 - ITALIAN SPACE AGENCY"/>
          <p:cNvPicPr>
            <a:picLocks noChangeAspect="1" noChangeArrowheads="1"/>
          </p:cNvPicPr>
          <p:nvPr/>
        </p:nvPicPr>
        <p:blipFill>
          <a:blip r:embed="rId10" cstate="hqprint">
            <a:extLst>
              <a:ext uri="{28A0092B-C50C-407E-A947-70E740481C1C}">
                <a14:useLocalDpi xmlns:a14="http://schemas.microsoft.com/office/drawing/2010/main" val="0"/>
              </a:ext>
            </a:extLst>
          </a:blip>
          <a:srcRect/>
          <a:stretch>
            <a:fillRect/>
          </a:stretch>
        </p:blipFill>
        <p:spPr bwMode="auto">
          <a:xfrm>
            <a:off x="888594" y="788629"/>
            <a:ext cx="987831" cy="48412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talian Society of Remote Sensing"/>
          <p:cNvPicPr>
            <a:picLocks noChangeAspect="1" noChangeArrowheads="1"/>
          </p:cNvPicPr>
          <p:nvPr/>
        </p:nvPicPr>
        <p:blipFill>
          <a:blip r:embed="rId11" cstate="hqprint">
            <a:extLst>
              <a:ext uri="{28A0092B-C50C-407E-A947-70E740481C1C}">
                <a14:useLocalDpi xmlns:a14="http://schemas.microsoft.com/office/drawing/2010/main" val="0"/>
              </a:ext>
            </a:extLst>
          </a:blip>
          <a:srcRect/>
          <a:stretch>
            <a:fillRect/>
          </a:stretch>
        </p:blipFill>
        <p:spPr bwMode="auto">
          <a:xfrm>
            <a:off x="2019211" y="832780"/>
            <a:ext cx="695414" cy="431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26269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ástupný symbol obsahu 2">
            <a:extLst>
              <a:ext uri="{FF2B5EF4-FFF2-40B4-BE49-F238E27FC236}">
                <a16:creationId xmlns:a16="http://schemas.microsoft.com/office/drawing/2014/main" id="{9D153551-F063-41D9-A9B2-B3417551B9B0}"/>
              </a:ext>
            </a:extLst>
          </p:cNvPr>
          <p:cNvSpPr txBox="1">
            <a:spLocks/>
          </p:cNvSpPr>
          <p:nvPr/>
        </p:nvSpPr>
        <p:spPr>
          <a:xfrm>
            <a:off x="3942615" y="1090399"/>
            <a:ext cx="8149684" cy="875134"/>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5" name="Obdĺžnik 4">
            <a:extLst>
              <a:ext uri="{FF2B5EF4-FFF2-40B4-BE49-F238E27FC236}">
                <a16:creationId xmlns:a16="http://schemas.microsoft.com/office/drawing/2014/main" id="{F3BF9D3B-FCA7-4BE4-BCDA-AECBCF4B2375}"/>
              </a:ext>
            </a:extLst>
          </p:cNvPr>
          <p:cNvSpPr/>
          <p:nvPr/>
        </p:nvSpPr>
        <p:spPr>
          <a:xfrm>
            <a:off x="3600" y="214320"/>
            <a:ext cx="12185396" cy="830997"/>
          </a:xfrm>
          <a:prstGeom prst="rect">
            <a:avLst/>
          </a:prstGeom>
          <a:solidFill>
            <a:srgbClr val="006E9F"/>
          </a:solidFill>
          <a:effectLst/>
        </p:spPr>
        <p:txBody>
          <a:bodyPr wrap="square" anchor="ctr">
            <a:spAutoFit/>
          </a:bodyPr>
          <a:lstStyle/>
          <a:p>
            <a:pPr algn="ctr" fontAlgn="auto">
              <a:spcBef>
                <a:spcPts val="0"/>
              </a:spcBef>
              <a:spcAft>
                <a:spcPts val="0"/>
              </a:spcAft>
              <a:defRPr/>
            </a:pP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LiDAR</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data</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Classification</a:t>
            </a:r>
            <a:endParaRPr lang="sk-SK" sz="4800" b="1" cap="all" spc="300" dirty="0">
              <a:solidFill>
                <a:schemeClr val="bg1"/>
              </a:solidFill>
              <a:latin typeface="Segoe UI Semibold" panose="020B0702040204020203" pitchFamily="34" charset="0"/>
              <a:ea typeface="+mj-ea"/>
              <a:cs typeface="Segoe UI Semibold" panose="020B0702040204020203" pitchFamily="34" charset="0"/>
            </a:endParaRPr>
          </a:p>
        </p:txBody>
      </p:sp>
      <p:sp>
        <p:nvSpPr>
          <p:cNvPr id="6" name="Zástupný symbol obsahu 2">
            <a:extLst>
              <a:ext uri="{FF2B5EF4-FFF2-40B4-BE49-F238E27FC236}">
                <a16:creationId xmlns:a16="http://schemas.microsoft.com/office/drawing/2014/main" id="{413E193D-FFB9-4465-A756-1876B69443FD}"/>
              </a:ext>
            </a:extLst>
          </p:cNvPr>
          <p:cNvSpPr txBox="1">
            <a:spLocks/>
          </p:cNvSpPr>
          <p:nvPr/>
        </p:nvSpPr>
        <p:spPr>
          <a:xfrm>
            <a:off x="190227" y="1090400"/>
            <a:ext cx="3347732"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dirty="0" err="1" smtClean="0">
                <a:solidFill>
                  <a:srgbClr val="006E9F"/>
                </a:solidFill>
                <a:latin typeface="Segoe UI Light" panose="020B0502040204020203" pitchFamily="34" charset="0"/>
                <a:cs typeface="Segoe UI Light" panose="020B0502040204020203" pitchFamily="34" charset="0"/>
              </a:rPr>
              <a:t>Tool</a:t>
            </a:r>
            <a:r>
              <a:rPr lang="sk-SK" sz="3200" dirty="0" smtClean="0">
                <a:solidFill>
                  <a:srgbClr val="006E9F"/>
                </a:solidFill>
                <a:latin typeface="Segoe UI Light" panose="020B0502040204020203" pitchFamily="34" charset="0"/>
                <a:cs typeface="Segoe UI Light" panose="020B0502040204020203" pitchFamily="34" charset="0"/>
              </a:rPr>
              <a:t>:</a:t>
            </a:r>
            <a:r>
              <a:rPr lang="sk-SK" sz="3200" b="1" dirty="0" smtClean="0">
                <a:solidFill>
                  <a:srgbClr val="006E9F"/>
                </a:solidFill>
                <a:latin typeface="Segoe UI Light" panose="020B0502040204020203" pitchFamily="34" charset="0"/>
                <a:cs typeface="Segoe UI Light" panose="020B0502040204020203" pitchFamily="34" charset="0"/>
              </a:rPr>
              <a:t> </a:t>
            </a:r>
            <a:r>
              <a:rPr lang="sk-SK" sz="3200" b="1" dirty="0" err="1" smtClean="0">
                <a:solidFill>
                  <a:srgbClr val="006E9F"/>
                </a:solidFill>
                <a:latin typeface="Segoe UI Light" panose="020B0502040204020203" pitchFamily="34" charset="0"/>
                <a:cs typeface="Segoe UI Light" panose="020B0502040204020203" pitchFamily="34" charset="0"/>
              </a:rPr>
              <a:t>lasground</a:t>
            </a:r>
            <a:endParaRPr lang="sk-SK" sz="3200" b="1" dirty="0">
              <a:solidFill>
                <a:srgbClr val="006E9F"/>
              </a:solidFill>
              <a:latin typeface="Segoe UI Light" panose="020B0502040204020203" pitchFamily="34" charset="0"/>
              <a:cs typeface="Segoe UI Light" panose="020B0502040204020203" pitchFamily="34" charset="0"/>
            </a:endParaRPr>
          </a:p>
        </p:txBody>
      </p:sp>
      <p:cxnSp>
        <p:nvCxnSpPr>
          <p:cNvPr id="7" name="Rovná spojnica 6">
            <a:extLst>
              <a:ext uri="{FF2B5EF4-FFF2-40B4-BE49-F238E27FC236}">
                <a16:creationId xmlns:a16="http://schemas.microsoft.com/office/drawing/2014/main" id="{B7C21B89-7639-4D76-A1E9-F45A478FD070}"/>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sp>
        <p:nvSpPr>
          <p:cNvPr id="65539" name="Zástupný symbol obsahu 2"/>
          <p:cNvSpPr>
            <a:spLocks noGrp="1"/>
          </p:cNvSpPr>
          <p:nvPr>
            <p:ph idx="4294967295"/>
          </p:nvPr>
        </p:nvSpPr>
        <p:spPr>
          <a:xfrm>
            <a:off x="3909375" y="1240435"/>
            <a:ext cx="8182924" cy="725098"/>
          </a:xfrm>
        </p:spPr>
        <p:txBody>
          <a:bodyPr>
            <a:noAutofit/>
          </a:bodyPr>
          <a:lstStyle/>
          <a:p>
            <a:pPr marL="342900" lvl="1" indent="-342900" algn="just">
              <a:spcBef>
                <a:spcPts val="800"/>
              </a:spcBef>
              <a:buClr>
                <a:srgbClr val="005074"/>
              </a:buClr>
              <a:buFont typeface="Wingdings" panose="05000000000000000000" pitchFamily="2" charset="2"/>
              <a:buChar char="§"/>
            </a:pPr>
            <a:r>
              <a:rPr lang="sk-SK" sz="2200" dirty="0" err="1" smtClean="0">
                <a:latin typeface="Segoe UI Light" panose="020B0502040204020203" pitchFamily="34" charset="0"/>
                <a:cs typeface="Segoe UI Light" panose="020B0502040204020203" pitchFamily="34" charset="0"/>
              </a:rPr>
              <a:t>extracts</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ground</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points</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from</a:t>
            </a:r>
            <a:r>
              <a:rPr lang="sk-SK" sz="2200" dirty="0" smtClean="0">
                <a:latin typeface="Segoe UI Light" panose="020B0502040204020203" pitchFamily="34" charset="0"/>
                <a:cs typeface="Segoe UI Light" panose="020B0502040204020203" pitchFamily="34" charset="0"/>
              </a:rPr>
              <a:t> point </a:t>
            </a:r>
            <a:r>
              <a:rPr lang="sk-SK" sz="2200" dirty="0" err="1" smtClean="0">
                <a:latin typeface="Segoe UI Light" panose="020B0502040204020203" pitchFamily="34" charset="0"/>
                <a:cs typeface="Segoe UI Light" panose="020B0502040204020203" pitchFamily="34" charset="0"/>
              </a:rPr>
              <a:t>cloud</a:t>
            </a:r>
            <a:r>
              <a:rPr lang="sk-SK" sz="2200" dirty="0" smtClean="0">
                <a:latin typeface="Segoe UI Light" panose="020B0502040204020203" pitchFamily="34" charset="0"/>
                <a:cs typeface="Segoe UI Light" panose="020B0502040204020203" pitchFamily="34" charset="0"/>
              </a:rPr>
              <a:t> and </a:t>
            </a:r>
            <a:r>
              <a:rPr lang="sk-SK" sz="2200" dirty="0" err="1" smtClean="0">
                <a:latin typeface="Segoe UI Light" panose="020B0502040204020203" pitchFamily="34" charset="0"/>
                <a:cs typeface="Segoe UI Light" panose="020B0502040204020203" pitchFamily="34" charset="0"/>
              </a:rPr>
              <a:t>splits</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the</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points</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into</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two</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categories</a:t>
            </a:r>
            <a:r>
              <a:rPr lang="sk-SK" sz="2200" dirty="0" smtClean="0">
                <a:latin typeface="Segoe UI Light" panose="020B0502040204020203" pitchFamily="34" charset="0"/>
                <a:cs typeface="Segoe UI Light" panose="020B0502040204020203" pitchFamily="34" charset="0"/>
              </a:rPr>
              <a:t> – </a:t>
            </a:r>
            <a:r>
              <a:rPr lang="sk-SK" sz="2200" dirty="0" err="1" smtClean="0">
                <a:latin typeface="Segoe UI Light" panose="020B0502040204020203" pitchFamily="34" charset="0"/>
                <a:cs typeface="Segoe UI Light" panose="020B0502040204020203" pitchFamily="34" charset="0"/>
              </a:rPr>
              <a:t>ground</a:t>
            </a:r>
            <a:r>
              <a:rPr lang="sk-SK" sz="2200" dirty="0" smtClean="0">
                <a:latin typeface="Segoe UI Light" panose="020B0502040204020203" pitchFamily="34" charset="0"/>
                <a:cs typeface="Segoe UI Light" panose="020B0502040204020203" pitchFamily="34" charset="0"/>
              </a:rPr>
              <a:t> and </a:t>
            </a:r>
            <a:r>
              <a:rPr lang="sk-SK" sz="2200" dirty="0" err="1" smtClean="0">
                <a:latin typeface="Segoe UI Light" panose="020B0502040204020203" pitchFamily="34" charset="0"/>
                <a:cs typeface="Segoe UI Light" panose="020B0502040204020203" pitchFamily="34" charset="0"/>
              </a:rPr>
              <a:t>unclassified</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points</a:t>
            </a:r>
            <a:endParaRPr lang="sk-SK" sz="2200" b="1" dirty="0">
              <a:latin typeface="Segoe UI Light" panose="020B0502040204020203" pitchFamily="34" charset="0"/>
              <a:cs typeface="Segoe UI Light" panose="020B0502040204020203" pitchFamily="34" charset="0"/>
            </a:endParaRPr>
          </a:p>
        </p:txBody>
      </p:sp>
      <p:pic>
        <p:nvPicPr>
          <p:cNvPr id="2" name="Obrázok 1"/>
          <p:cNvPicPr>
            <a:picLocks noChangeAspect="1"/>
          </p:cNvPicPr>
          <p:nvPr/>
        </p:nvPicPr>
        <p:blipFill rotWithShape="1">
          <a:blip r:embed="rId3"/>
          <a:srcRect l="1770" t="9627" r="658"/>
          <a:stretch/>
        </p:blipFill>
        <p:spPr>
          <a:xfrm>
            <a:off x="115280" y="3033756"/>
            <a:ext cx="11989583" cy="2290274"/>
          </a:xfrm>
          <a:prstGeom prst="rect">
            <a:avLst/>
          </a:prstGeom>
        </p:spPr>
      </p:pic>
      <p:grpSp>
        <p:nvGrpSpPr>
          <p:cNvPr id="8" name="Skupina 7"/>
          <p:cNvGrpSpPr/>
          <p:nvPr/>
        </p:nvGrpSpPr>
        <p:grpSpPr>
          <a:xfrm>
            <a:off x="9032904" y="5534880"/>
            <a:ext cx="2294617" cy="831736"/>
            <a:chOff x="854579" y="5425648"/>
            <a:chExt cx="2294617" cy="831736"/>
          </a:xfrm>
        </p:grpSpPr>
        <p:sp>
          <p:nvSpPr>
            <p:cNvPr id="3" name="Obdĺžnik 2"/>
            <p:cNvSpPr/>
            <p:nvPr/>
          </p:nvSpPr>
          <p:spPr>
            <a:xfrm>
              <a:off x="863125" y="5546221"/>
              <a:ext cx="222191" cy="162370"/>
            </a:xfrm>
            <a:prstGeom prst="rect">
              <a:avLst/>
            </a:prstGeom>
            <a:solidFill>
              <a:srgbClr val="A152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bdĺžnik 13"/>
            <p:cNvSpPr/>
            <p:nvPr/>
          </p:nvSpPr>
          <p:spPr>
            <a:xfrm>
              <a:off x="854579" y="6006270"/>
              <a:ext cx="222191" cy="162370"/>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BlokTextu 3"/>
            <p:cNvSpPr txBox="1"/>
            <p:nvPr/>
          </p:nvSpPr>
          <p:spPr>
            <a:xfrm>
              <a:off x="1230594" y="5425648"/>
              <a:ext cx="1493294" cy="369332"/>
            </a:xfrm>
            <a:prstGeom prst="rect">
              <a:avLst/>
            </a:prstGeom>
            <a:noFill/>
          </p:spPr>
          <p:txBody>
            <a:bodyPr wrap="none" rtlCol="0">
              <a:spAutoFit/>
            </a:bodyPr>
            <a:lstStyle/>
            <a:p>
              <a:r>
                <a:rPr lang="sk-SK" dirty="0" err="1" smtClean="0"/>
                <a:t>ground</a:t>
              </a:r>
              <a:r>
                <a:rPr lang="sk-SK" dirty="0" smtClean="0"/>
                <a:t> </a:t>
              </a:r>
              <a:r>
                <a:rPr lang="sk-SK" dirty="0" err="1" smtClean="0"/>
                <a:t>points</a:t>
              </a:r>
              <a:endParaRPr lang="en-US" dirty="0"/>
            </a:p>
          </p:txBody>
        </p:sp>
        <p:sp>
          <p:nvSpPr>
            <p:cNvPr id="16" name="BlokTextu 15"/>
            <p:cNvSpPr txBox="1"/>
            <p:nvPr/>
          </p:nvSpPr>
          <p:spPr>
            <a:xfrm>
              <a:off x="1230594" y="5888052"/>
              <a:ext cx="1918602" cy="369332"/>
            </a:xfrm>
            <a:prstGeom prst="rect">
              <a:avLst/>
            </a:prstGeom>
            <a:noFill/>
          </p:spPr>
          <p:txBody>
            <a:bodyPr wrap="none" rtlCol="0">
              <a:spAutoFit/>
            </a:bodyPr>
            <a:lstStyle/>
            <a:p>
              <a:r>
                <a:rPr lang="sk-SK" dirty="0" err="1" smtClean="0"/>
                <a:t>unclassified</a:t>
              </a:r>
              <a:r>
                <a:rPr lang="sk-SK" dirty="0" smtClean="0"/>
                <a:t> </a:t>
              </a:r>
              <a:r>
                <a:rPr lang="sk-SK" dirty="0" err="1" smtClean="0"/>
                <a:t>points</a:t>
              </a:r>
              <a:endParaRPr lang="en-US" dirty="0"/>
            </a:p>
          </p:txBody>
        </p:sp>
      </p:grpSp>
      <p:sp>
        <p:nvSpPr>
          <p:cNvPr id="17" name="Zástupný symbol obsahu 2"/>
          <p:cNvSpPr txBox="1">
            <a:spLocks/>
          </p:cNvSpPr>
          <p:nvPr/>
        </p:nvSpPr>
        <p:spPr>
          <a:xfrm>
            <a:off x="190227" y="5322583"/>
            <a:ext cx="6390038" cy="13494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just">
              <a:spcBef>
                <a:spcPts val="800"/>
              </a:spcBef>
              <a:buClr>
                <a:srgbClr val="005074"/>
              </a:buClr>
              <a:buNone/>
            </a:pPr>
            <a:r>
              <a:rPr lang="en-US" sz="1800" dirty="0" smtClean="0">
                <a:latin typeface="Segoe UI Light" panose="020B0502040204020203" pitchFamily="34" charset="0"/>
                <a:cs typeface="Segoe UI Light" panose="020B0502040204020203" pitchFamily="34" charset="0"/>
              </a:rPr>
              <a:t>Parameters:</a:t>
            </a:r>
            <a:r>
              <a:rPr lang="sk-SK" sz="18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landscape</a:t>
            </a:r>
            <a:r>
              <a:rPr lang="sk-SK" sz="1600" dirty="0" smtClean="0">
                <a:latin typeface="Segoe UI Light" panose="020B0502040204020203" pitchFamily="34" charset="0"/>
                <a:cs typeface="Segoe UI Light" panose="020B0502040204020203" pitchFamily="34" charset="0"/>
              </a:rPr>
              <a:t> type - </a:t>
            </a:r>
            <a:r>
              <a:rPr lang="sk-SK" sz="1600" dirty="0" err="1" smtClean="0">
                <a:latin typeface="Segoe UI Light" panose="020B0502040204020203" pitchFamily="34" charset="0"/>
                <a:cs typeface="Segoe UI Light" panose="020B0502040204020203" pitchFamily="34" charset="0"/>
              </a:rPr>
              <a:t>wilderness</a:t>
            </a:r>
            <a:endParaRPr lang="en-US" sz="1600" dirty="0" smtClean="0">
              <a:latin typeface="Segoe UI Light" panose="020B0502040204020203" pitchFamily="34" charset="0"/>
              <a:cs typeface="Segoe UI Light" panose="020B0502040204020203" pitchFamily="34" charset="0"/>
            </a:endParaRPr>
          </a:p>
          <a:p>
            <a:pPr marL="0" lvl="1" indent="0" algn="just">
              <a:spcBef>
                <a:spcPts val="800"/>
              </a:spcBef>
              <a:buClr>
                <a:srgbClr val="005074"/>
              </a:buClr>
              <a:buNone/>
            </a:pPr>
            <a:r>
              <a:rPr lang="en-US" sz="16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ignore</a:t>
            </a:r>
            <a:r>
              <a:rPr lang="sk-SK" sz="16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points</a:t>
            </a:r>
            <a:r>
              <a:rPr lang="sk-SK" sz="1600" dirty="0" smtClean="0">
                <a:latin typeface="Segoe UI Light" panose="020B0502040204020203" pitchFamily="34" charset="0"/>
                <a:cs typeface="Segoe UI Light" panose="020B0502040204020203" pitchFamily="34" charset="0"/>
              </a:rPr>
              <a:t> – </a:t>
            </a:r>
            <a:r>
              <a:rPr lang="sk-SK" sz="1600" dirty="0" err="1" smtClean="0">
                <a:latin typeface="Segoe UI Light" panose="020B0502040204020203" pitchFamily="34" charset="0"/>
                <a:cs typeface="Segoe UI Light" panose="020B0502040204020203" pitchFamily="34" charset="0"/>
              </a:rPr>
              <a:t>low</a:t>
            </a:r>
            <a:r>
              <a:rPr lang="sk-SK" sz="16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noise</a:t>
            </a:r>
            <a:r>
              <a:rPr lang="sk-SK" sz="1600" dirty="0" smtClean="0">
                <a:latin typeface="Segoe UI Light" panose="020B0502040204020203" pitchFamily="34" charset="0"/>
                <a:cs typeface="Segoe UI Light" panose="020B0502040204020203" pitchFamily="34" charset="0"/>
              </a:rPr>
              <a:t> (7) and </a:t>
            </a:r>
            <a:r>
              <a:rPr lang="sk-SK" sz="1600" dirty="0" err="1" smtClean="0">
                <a:latin typeface="Segoe UI Light" panose="020B0502040204020203" pitchFamily="34" charset="0"/>
                <a:cs typeface="Segoe UI Light" panose="020B0502040204020203" pitchFamily="34" charset="0"/>
              </a:rPr>
              <a:t>high</a:t>
            </a:r>
            <a:r>
              <a:rPr lang="sk-SK" sz="16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noise</a:t>
            </a:r>
            <a:r>
              <a:rPr lang="sk-SK" sz="1600" dirty="0" smtClean="0">
                <a:latin typeface="Segoe UI Light" panose="020B0502040204020203" pitchFamily="34" charset="0"/>
                <a:cs typeface="Segoe UI Light" panose="020B0502040204020203" pitchFamily="34" charset="0"/>
              </a:rPr>
              <a:t> (18)</a:t>
            </a:r>
          </a:p>
          <a:p>
            <a:pPr marL="0" lvl="1" indent="0" algn="just">
              <a:spcBef>
                <a:spcPts val="800"/>
              </a:spcBef>
              <a:buClr>
                <a:srgbClr val="005074"/>
              </a:buClr>
              <a:buNone/>
            </a:pPr>
            <a:r>
              <a:rPr lang="sk-SK" sz="1600" dirty="0">
                <a:latin typeface="Segoe UI Light" panose="020B0502040204020203" pitchFamily="34" charset="0"/>
                <a:cs typeface="Segoe UI Light" panose="020B0502040204020203" pitchFamily="34" charset="0"/>
              </a:rPr>
              <a:t>	</a:t>
            </a:r>
            <a:r>
              <a:rPr lang="sk-SK" sz="16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tick</a:t>
            </a:r>
            <a:r>
              <a:rPr lang="sk-SK" sz="16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the</a:t>
            </a:r>
            <a:r>
              <a:rPr lang="sk-SK" sz="16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option</a:t>
            </a:r>
            <a:r>
              <a:rPr lang="sk-SK" sz="16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compute</a:t>
            </a:r>
            <a:r>
              <a:rPr lang="sk-SK" sz="16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height</a:t>
            </a:r>
            <a:r>
              <a:rPr lang="sk-SK" sz="1600" dirty="0" smtClean="0">
                <a:latin typeface="Segoe UI Light" panose="020B0502040204020203" pitchFamily="34" charset="0"/>
                <a:cs typeface="Segoe UI Light" panose="020B0502040204020203" pitchFamily="34" charset="0"/>
              </a:rPr>
              <a:t>“</a:t>
            </a:r>
            <a:endParaRPr lang="en-US" sz="1600"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4691675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ástupný symbol obsahu 2">
            <a:extLst>
              <a:ext uri="{FF2B5EF4-FFF2-40B4-BE49-F238E27FC236}">
                <a16:creationId xmlns:a16="http://schemas.microsoft.com/office/drawing/2014/main" id="{9D153551-F063-41D9-A9B2-B3417551B9B0}"/>
              </a:ext>
            </a:extLst>
          </p:cNvPr>
          <p:cNvSpPr txBox="1">
            <a:spLocks/>
          </p:cNvSpPr>
          <p:nvPr/>
        </p:nvSpPr>
        <p:spPr>
          <a:xfrm>
            <a:off x="3942615" y="1090399"/>
            <a:ext cx="8149684" cy="875134"/>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5" name="Obdĺžnik 4">
            <a:extLst>
              <a:ext uri="{FF2B5EF4-FFF2-40B4-BE49-F238E27FC236}">
                <a16:creationId xmlns:a16="http://schemas.microsoft.com/office/drawing/2014/main" id="{F3BF9D3B-FCA7-4BE4-BCDA-AECBCF4B2375}"/>
              </a:ext>
            </a:extLst>
          </p:cNvPr>
          <p:cNvSpPr/>
          <p:nvPr/>
        </p:nvSpPr>
        <p:spPr>
          <a:xfrm>
            <a:off x="3600" y="214320"/>
            <a:ext cx="12185396" cy="830997"/>
          </a:xfrm>
          <a:prstGeom prst="rect">
            <a:avLst/>
          </a:prstGeom>
          <a:solidFill>
            <a:srgbClr val="006E9F"/>
          </a:solidFill>
          <a:effectLst/>
        </p:spPr>
        <p:txBody>
          <a:bodyPr wrap="square" anchor="ctr">
            <a:spAutoFit/>
          </a:bodyPr>
          <a:lstStyle/>
          <a:p>
            <a:pPr algn="ctr" fontAlgn="auto">
              <a:spcBef>
                <a:spcPts val="0"/>
              </a:spcBef>
              <a:spcAft>
                <a:spcPts val="0"/>
              </a:spcAft>
              <a:defRPr/>
            </a:pP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LiDAR</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data</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Classification</a:t>
            </a:r>
            <a:endParaRPr lang="sk-SK" sz="4800" b="1" cap="all" spc="300" dirty="0">
              <a:solidFill>
                <a:schemeClr val="bg1"/>
              </a:solidFill>
              <a:latin typeface="Segoe UI Semibold" panose="020B0702040204020203" pitchFamily="34" charset="0"/>
              <a:ea typeface="+mj-ea"/>
              <a:cs typeface="Segoe UI Semibold" panose="020B0702040204020203" pitchFamily="34" charset="0"/>
            </a:endParaRPr>
          </a:p>
        </p:txBody>
      </p:sp>
      <p:sp>
        <p:nvSpPr>
          <p:cNvPr id="6" name="Zástupný symbol obsahu 2">
            <a:extLst>
              <a:ext uri="{FF2B5EF4-FFF2-40B4-BE49-F238E27FC236}">
                <a16:creationId xmlns:a16="http://schemas.microsoft.com/office/drawing/2014/main" id="{413E193D-FFB9-4465-A756-1876B69443FD}"/>
              </a:ext>
            </a:extLst>
          </p:cNvPr>
          <p:cNvSpPr txBox="1">
            <a:spLocks/>
          </p:cNvSpPr>
          <p:nvPr/>
        </p:nvSpPr>
        <p:spPr>
          <a:xfrm>
            <a:off x="190227" y="1090400"/>
            <a:ext cx="3347732"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dirty="0" err="1" smtClean="0">
                <a:solidFill>
                  <a:srgbClr val="006E9F"/>
                </a:solidFill>
                <a:latin typeface="Segoe UI Light" panose="020B0502040204020203" pitchFamily="34" charset="0"/>
                <a:cs typeface="Segoe UI Light" panose="020B0502040204020203" pitchFamily="34" charset="0"/>
              </a:rPr>
              <a:t>Tool</a:t>
            </a:r>
            <a:r>
              <a:rPr lang="sk-SK" sz="3200" dirty="0" smtClean="0">
                <a:solidFill>
                  <a:srgbClr val="006E9F"/>
                </a:solidFill>
                <a:latin typeface="Segoe UI Light" panose="020B0502040204020203" pitchFamily="34" charset="0"/>
                <a:cs typeface="Segoe UI Light" panose="020B0502040204020203" pitchFamily="34" charset="0"/>
              </a:rPr>
              <a:t>:</a:t>
            </a:r>
            <a:r>
              <a:rPr lang="sk-SK" sz="3200" b="1" dirty="0" smtClean="0">
                <a:solidFill>
                  <a:srgbClr val="006E9F"/>
                </a:solidFill>
                <a:latin typeface="Segoe UI Light" panose="020B0502040204020203" pitchFamily="34" charset="0"/>
                <a:cs typeface="Segoe UI Light" panose="020B0502040204020203" pitchFamily="34" charset="0"/>
              </a:rPr>
              <a:t> </a:t>
            </a:r>
            <a:r>
              <a:rPr lang="sk-SK" sz="3200" b="1" dirty="0" err="1" smtClean="0">
                <a:solidFill>
                  <a:srgbClr val="006E9F"/>
                </a:solidFill>
                <a:latin typeface="Segoe UI Light" panose="020B0502040204020203" pitchFamily="34" charset="0"/>
                <a:cs typeface="Segoe UI Light" panose="020B0502040204020203" pitchFamily="34" charset="0"/>
              </a:rPr>
              <a:t>lasclassify</a:t>
            </a:r>
            <a:endParaRPr lang="sk-SK" sz="3200" b="1" dirty="0">
              <a:solidFill>
                <a:srgbClr val="006E9F"/>
              </a:solidFill>
              <a:latin typeface="Segoe UI Light" panose="020B0502040204020203" pitchFamily="34" charset="0"/>
              <a:cs typeface="Segoe UI Light" panose="020B0502040204020203" pitchFamily="34" charset="0"/>
            </a:endParaRPr>
          </a:p>
        </p:txBody>
      </p:sp>
      <p:cxnSp>
        <p:nvCxnSpPr>
          <p:cNvPr id="7" name="Rovná spojnica 6">
            <a:extLst>
              <a:ext uri="{FF2B5EF4-FFF2-40B4-BE49-F238E27FC236}">
                <a16:creationId xmlns:a16="http://schemas.microsoft.com/office/drawing/2014/main" id="{B7C21B89-7639-4D76-A1E9-F45A478FD070}"/>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sp>
        <p:nvSpPr>
          <p:cNvPr id="65539" name="Zástupný symbol obsahu 2"/>
          <p:cNvSpPr>
            <a:spLocks noGrp="1"/>
          </p:cNvSpPr>
          <p:nvPr>
            <p:ph idx="4294967295"/>
          </p:nvPr>
        </p:nvSpPr>
        <p:spPr>
          <a:xfrm>
            <a:off x="3845607" y="1240435"/>
            <a:ext cx="8246692" cy="725098"/>
          </a:xfrm>
        </p:spPr>
        <p:txBody>
          <a:bodyPr>
            <a:noAutofit/>
          </a:bodyPr>
          <a:lstStyle/>
          <a:p>
            <a:pPr marL="342900" lvl="1" indent="-342900" algn="just">
              <a:spcBef>
                <a:spcPts val="800"/>
              </a:spcBef>
              <a:buClr>
                <a:srgbClr val="005074"/>
              </a:buClr>
              <a:buFont typeface="Wingdings" panose="05000000000000000000" pitchFamily="2" charset="2"/>
              <a:buChar char="§"/>
            </a:pPr>
            <a:r>
              <a:rPr lang="sk-SK" sz="2200" dirty="0" err="1" smtClean="0">
                <a:latin typeface="Segoe UI Light" panose="020B0502040204020203" pitchFamily="34" charset="0"/>
                <a:cs typeface="Segoe UI Light" panose="020B0502040204020203" pitchFamily="34" charset="0"/>
              </a:rPr>
              <a:t>classifies</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unclassified</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points</a:t>
            </a:r>
            <a:r>
              <a:rPr lang="sk-SK" sz="2200" dirty="0" smtClean="0">
                <a:latin typeface="Segoe UI Light" panose="020B0502040204020203" pitchFamily="34" charset="0"/>
                <a:cs typeface="Segoe UI Light" panose="020B0502040204020203" pitchFamily="34" charset="0"/>
              </a:rPr>
              <a:t> to </a:t>
            </a:r>
            <a:r>
              <a:rPr lang="sk-SK" sz="2200" dirty="0" err="1" smtClean="0">
                <a:latin typeface="Segoe UI Light" panose="020B0502040204020203" pitchFamily="34" charset="0"/>
                <a:cs typeface="Segoe UI Light" panose="020B0502040204020203" pitchFamily="34" charset="0"/>
              </a:rPr>
              <a:t>buildings</a:t>
            </a:r>
            <a:r>
              <a:rPr lang="sk-SK" sz="2200" dirty="0" smtClean="0">
                <a:latin typeface="Segoe UI Light" panose="020B0502040204020203" pitchFamily="34" charset="0"/>
                <a:cs typeface="Segoe UI Light" panose="020B0502040204020203" pitchFamily="34" charset="0"/>
              </a:rPr>
              <a:t> and </a:t>
            </a:r>
            <a:r>
              <a:rPr lang="sk-SK" sz="2200" dirty="0" err="1" smtClean="0">
                <a:latin typeface="Segoe UI Light" panose="020B0502040204020203" pitchFamily="34" charset="0"/>
                <a:cs typeface="Segoe UI Light" panose="020B0502040204020203" pitchFamily="34" charset="0"/>
              </a:rPr>
              <a:t>vegetation</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categories</a:t>
            </a:r>
            <a:endParaRPr lang="sk-SK" sz="2200" b="1" dirty="0">
              <a:latin typeface="Segoe UI Light" panose="020B0502040204020203" pitchFamily="34" charset="0"/>
              <a:cs typeface="Segoe UI Light" panose="020B0502040204020203" pitchFamily="34" charset="0"/>
            </a:endParaRPr>
          </a:p>
        </p:txBody>
      </p:sp>
      <p:sp>
        <p:nvSpPr>
          <p:cNvPr id="3" name="Obdĺžnik 2"/>
          <p:cNvSpPr/>
          <p:nvPr/>
        </p:nvSpPr>
        <p:spPr>
          <a:xfrm>
            <a:off x="9007267" y="5349436"/>
            <a:ext cx="222191" cy="162370"/>
          </a:xfrm>
          <a:prstGeom prst="rect">
            <a:avLst/>
          </a:prstGeom>
          <a:solidFill>
            <a:srgbClr val="A152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bdĺžnik 13"/>
          <p:cNvSpPr/>
          <p:nvPr/>
        </p:nvSpPr>
        <p:spPr>
          <a:xfrm>
            <a:off x="8998721" y="5809485"/>
            <a:ext cx="222191" cy="162370"/>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BlokTextu 3"/>
          <p:cNvSpPr txBox="1"/>
          <p:nvPr/>
        </p:nvSpPr>
        <p:spPr>
          <a:xfrm>
            <a:off x="9374736" y="5228863"/>
            <a:ext cx="1493294" cy="369332"/>
          </a:xfrm>
          <a:prstGeom prst="rect">
            <a:avLst/>
          </a:prstGeom>
          <a:noFill/>
        </p:spPr>
        <p:txBody>
          <a:bodyPr wrap="none" rtlCol="0">
            <a:spAutoFit/>
          </a:bodyPr>
          <a:lstStyle/>
          <a:p>
            <a:r>
              <a:rPr lang="sk-SK" dirty="0" err="1" smtClean="0"/>
              <a:t>ground</a:t>
            </a:r>
            <a:r>
              <a:rPr lang="sk-SK" dirty="0" smtClean="0"/>
              <a:t> </a:t>
            </a:r>
            <a:r>
              <a:rPr lang="sk-SK" dirty="0" err="1" smtClean="0"/>
              <a:t>points</a:t>
            </a:r>
            <a:endParaRPr lang="en-US" dirty="0"/>
          </a:p>
        </p:txBody>
      </p:sp>
      <p:sp>
        <p:nvSpPr>
          <p:cNvPr id="16" name="BlokTextu 15"/>
          <p:cNvSpPr txBox="1"/>
          <p:nvPr/>
        </p:nvSpPr>
        <p:spPr>
          <a:xfrm>
            <a:off x="9374736" y="5691267"/>
            <a:ext cx="1918602" cy="369332"/>
          </a:xfrm>
          <a:prstGeom prst="rect">
            <a:avLst/>
          </a:prstGeom>
          <a:noFill/>
        </p:spPr>
        <p:txBody>
          <a:bodyPr wrap="none" rtlCol="0">
            <a:spAutoFit/>
          </a:bodyPr>
          <a:lstStyle/>
          <a:p>
            <a:r>
              <a:rPr lang="sk-SK" dirty="0" err="1" smtClean="0"/>
              <a:t>unclassified</a:t>
            </a:r>
            <a:r>
              <a:rPr lang="sk-SK" dirty="0" smtClean="0"/>
              <a:t> </a:t>
            </a:r>
            <a:r>
              <a:rPr lang="sk-SK" dirty="0" err="1" smtClean="0"/>
              <a:t>points</a:t>
            </a:r>
            <a:endParaRPr lang="en-US" dirty="0"/>
          </a:p>
        </p:txBody>
      </p:sp>
      <p:pic>
        <p:nvPicPr>
          <p:cNvPr id="9" name="Obrázok 8"/>
          <p:cNvPicPr>
            <a:picLocks noChangeAspect="1"/>
          </p:cNvPicPr>
          <p:nvPr/>
        </p:nvPicPr>
        <p:blipFill>
          <a:blip r:embed="rId3"/>
          <a:stretch>
            <a:fillRect/>
          </a:stretch>
        </p:blipFill>
        <p:spPr>
          <a:xfrm>
            <a:off x="19049" y="2415299"/>
            <a:ext cx="12169947" cy="2363798"/>
          </a:xfrm>
          <a:prstGeom prst="rect">
            <a:avLst/>
          </a:prstGeom>
        </p:spPr>
      </p:pic>
      <p:sp>
        <p:nvSpPr>
          <p:cNvPr id="15" name="Obdĺžnik 14"/>
          <p:cNvSpPr/>
          <p:nvPr/>
        </p:nvSpPr>
        <p:spPr>
          <a:xfrm>
            <a:off x="8998721" y="6269534"/>
            <a:ext cx="222191" cy="162370"/>
          </a:xfrm>
          <a:prstGeom prst="rect">
            <a:avLst/>
          </a:prstGeom>
          <a:solidFill>
            <a:srgbClr val="00F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BlokTextu 17"/>
          <p:cNvSpPr txBox="1"/>
          <p:nvPr/>
        </p:nvSpPr>
        <p:spPr>
          <a:xfrm>
            <a:off x="9374736" y="6149579"/>
            <a:ext cx="1179425" cy="369332"/>
          </a:xfrm>
          <a:prstGeom prst="rect">
            <a:avLst/>
          </a:prstGeom>
          <a:noFill/>
        </p:spPr>
        <p:txBody>
          <a:bodyPr wrap="none" rtlCol="0">
            <a:spAutoFit/>
          </a:bodyPr>
          <a:lstStyle/>
          <a:p>
            <a:r>
              <a:rPr lang="sk-SK" dirty="0" err="1" smtClean="0"/>
              <a:t>vegetation</a:t>
            </a:r>
            <a:endParaRPr lang="en-US" dirty="0"/>
          </a:p>
        </p:txBody>
      </p:sp>
    </p:spTree>
    <p:extLst>
      <p:ext uri="{BB962C8B-B14F-4D97-AF65-F5344CB8AC3E}">
        <p14:creationId xmlns:p14="http://schemas.microsoft.com/office/powerpoint/2010/main" val="10585424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ástupný symbol obsahu 2">
            <a:extLst>
              <a:ext uri="{FF2B5EF4-FFF2-40B4-BE49-F238E27FC236}">
                <a16:creationId xmlns:a16="http://schemas.microsoft.com/office/drawing/2014/main" id="{9D153551-F063-41D9-A9B2-B3417551B9B0}"/>
              </a:ext>
            </a:extLst>
          </p:cNvPr>
          <p:cNvSpPr txBox="1">
            <a:spLocks/>
          </p:cNvSpPr>
          <p:nvPr/>
        </p:nvSpPr>
        <p:spPr>
          <a:xfrm>
            <a:off x="3942615" y="1090399"/>
            <a:ext cx="6226880" cy="583556"/>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5" name="Obdĺžnik 4">
            <a:extLst>
              <a:ext uri="{FF2B5EF4-FFF2-40B4-BE49-F238E27FC236}">
                <a16:creationId xmlns:a16="http://schemas.microsoft.com/office/drawing/2014/main" id="{F3BF9D3B-FCA7-4BE4-BCDA-AECBCF4B2375}"/>
              </a:ext>
            </a:extLst>
          </p:cNvPr>
          <p:cNvSpPr/>
          <p:nvPr/>
        </p:nvSpPr>
        <p:spPr>
          <a:xfrm>
            <a:off x="3600" y="214320"/>
            <a:ext cx="12185396" cy="830997"/>
          </a:xfrm>
          <a:prstGeom prst="rect">
            <a:avLst/>
          </a:prstGeom>
          <a:solidFill>
            <a:srgbClr val="006E9F"/>
          </a:solidFill>
          <a:effectLst/>
        </p:spPr>
        <p:txBody>
          <a:bodyPr wrap="square" anchor="ctr">
            <a:spAutoFit/>
          </a:bodyPr>
          <a:lstStyle/>
          <a:p>
            <a:pPr algn="ctr" fontAlgn="auto">
              <a:spcBef>
                <a:spcPts val="0"/>
              </a:spcBef>
              <a:spcAft>
                <a:spcPts val="0"/>
              </a:spcAft>
              <a:defRPr/>
            </a:pP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LiDAR</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data</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Classification</a:t>
            </a:r>
            <a:endParaRPr lang="sk-SK" sz="4800" b="1" cap="all" spc="300" dirty="0">
              <a:solidFill>
                <a:schemeClr val="bg1"/>
              </a:solidFill>
              <a:latin typeface="Segoe UI Semibold" panose="020B0702040204020203" pitchFamily="34" charset="0"/>
              <a:ea typeface="+mj-ea"/>
              <a:cs typeface="Segoe UI Semibold" panose="020B0702040204020203" pitchFamily="34" charset="0"/>
            </a:endParaRPr>
          </a:p>
        </p:txBody>
      </p:sp>
      <p:sp>
        <p:nvSpPr>
          <p:cNvPr id="6" name="Zástupný symbol obsahu 2">
            <a:extLst>
              <a:ext uri="{FF2B5EF4-FFF2-40B4-BE49-F238E27FC236}">
                <a16:creationId xmlns:a16="http://schemas.microsoft.com/office/drawing/2014/main" id="{413E193D-FFB9-4465-A756-1876B69443FD}"/>
              </a:ext>
            </a:extLst>
          </p:cNvPr>
          <p:cNvSpPr txBox="1">
            <a:spLocks/>
          </p:cNvSpPr>
          <p:nvPr/>
        </p:nvSpPr>
        <p:spPr>
          <a:xfrm>
            <a:off x="190227" y="1090400"/>
            <a:ext cx="3347732"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dirty="0" err="1" smtClean="0">
                <a:solidFill>
                  <a:srgbClr val="006E9F"/>
                </a:solidFill>
                <a:latin typeface="Segoe UI Light" panose="020B0502040204020203" pitchFamily="34" charset="0"/>
                <a:cs typeface="Segoe UI Light" panose="020B0502040204020203" pitchFamily="34" charset="0"/>
              </a:rPr>
              <a:t>Tool</a:t>
            </a:r>
            <a:r>
              <a:rPr lang="sk-SK" sz="3200" dirty="0" smtClean="0">
                <a:solidFill>
                  <a:srgbClr val="006E9F"/>
                </a:solidFill>
                <a:latin typeface="Segoe UI Light" panose="020B0502040204020203" pitchFamily="34" charset="0"/>
                <a:cs typeface="Segoe UI Light" panose="020B0502040204020203" pitchFamily="34" charset="0"/>
              </a:rPr>
              <a:t>:</a:t>
            </a:r>
            <a:r>
              <a:rPr lang="sk-SK" sz="3200" b="1" dirty="0" smtClean="0">
                <a:solidFill>
                  <a:srgbClr val="006E9F"/>
                </a:solidFill>
                <a:latin typeface="Segoe UI Light" panose="020B0502040204020203" pitchFamily="34" charset="0"/>
                <a:cs typeface="Segoe UI Light" panose="020B0502040204020203" pitchFamily="34" charset="0"/>
              </a:rPr>
              <a:t> las2las</a:t>
            </a:r>
            <a:endParaRPr lang="sk-SK" sz="3200" b="1" dirty="0">
              <a:solidFill>
                <a:srgbClr val="006E9F"/>
              </a:solidFill>
              <a:latin typeface="Segoe UI Light" panose="020B0502040204020203" pitchFamily="34" charset="0"/>
              <a:cs typeface="Segoe UI Light" panose="020B0502040204020203" pitchFamily="34" charset="0"/>
            </a:endParaRPr>
          </a:p>
        </p:txBody>
      </p:sp>
      <p:cxnSp>
        <p:nvCxnSpPr>
          <p:cNvPr id="7" name="Rovná spojnica 6">
            <a:extLst>
              <a:ext uri="{FF2B5EF4-FFF2-40B4-BE49-F238E27FC236}">
                <a16:creationId xmlns:a16="http://schemas.microsoft.com/office/drawing/2014/main" id="{B7C21B89-7639-4D76-A1E9-F45A478FD070}"/>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sp>
        <p:nvSpPr>
          <p:cNvPr id="65539" name="Zástupný symbol obsahu 2"/>
          <p:cNvSpPr>
            <a:spLocks noGrp="1"/>
          </p:cNvSpPr>
          <p:nvPr>
            <p:ph idx="4294967295"/>
          </p:nvPr>
        </p:nvSpPr>
        <p:spPr>
          <a:xfrm>
            <a:off x="3845607" y="1240435"/>
            <a:ext cx="8246692" cy="725098"/>
          </a:xfrm>
        </p:spPr>
        <p:txBody>
          <a:bodyPr>
            <a:noAutofit/>
          </a:bodyPr>
          <a:lstStyle/>
          <a:p>
            <a:pPr marL="342900" lvl="1" indent="-342900" algn="just">
              <a:spcBef>
                <a:spcPts val="800"/>
              </a:spcBef>
              <a:buClr>
                <a:srgbClr val="005074"/>
              </a:buClr>
              <a:buFont typeface="Wingdings" panose="05000000000000000000" pitchFamily="2" charset="2"/>
              <a:buChar char="§"/>
            </a:pPr>
            <a:r>
              <a:rPr lang="sk-SK" sz="2200" dirty="0" err="1" smtClean="0">
                <a:latin typeface="Segoe UI Light" panose="020B0502040204020203" pitchFamily="34" charset="0"/>
                <a:cs typeface="Segoe UI Light" panose="020B0502040204020203" pitchFamily="34" charset="0"/>
              </a:rPr>
              <a:t>exports</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ground</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points</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from</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classified</a:t>
            </a:r>
            <a:r>
              <a:rPr lang="sk-SK" sz="2200" dirty="0" smtClean="0">
                <a:latin typeface="Segoe UI Light" panose="020B0502040204020203" pitchFamily="34" charset="0"/>
                <a:cs typeface="Segoe UI Light" panose="020B0502040204020203" pitchFamily="34" charset="0"/>
              </a:rPr>
              <a:t> point </a:t>
            </a:r>
            <a:r>
              <a:rPr lang="sk-SK" sz="2200" dirty="0" err="1" smtClean="0">
                <a:latin typeface="Segoe UI Light" panose="020B0502040204020203" pitchFamily="34" charset="0"/>
                <a:cs typeface="Segoe UI Light" panose="020B0502040204020203" pitchFamily="34" charset="0"/>
              </a:rPr>
              <a:t>cloud</a:t>
            </a:r>
            <a:endParaRPr lang="sk-SK" sz="2200" b="1" dirty="0">
              <a:latin typeface="Segoe UI Light" panose="020B0502040204020203" pitchFamily="34" charset="0"/>
              <a:cs typeface="Segoe UI Light" panose="020B0502040204020203" pitchFamily="34" charset="0"/>
            </a:endParaRPr>
          </a:p>
        </p:txBody>
      </p:sp>
      <p:sp>
        <p:nvSpPr>
          <p:cNvPr id="17" name="Zástupný symbol obsahu 2"/>
          <p:cNvSpPr txBox="1">
            <a:spLocks/>
          </p:cNvSpPr>
          <p:nvPr/>
        </p:nvSpPr>
        <p:spPr>
          <a:xfrm>
            <a:off x="190227" y="6254074"/>
            <a:ext cx="8338476" cy="42019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just">
              <a:spcBef>
                <a:spcPts val="800"/>
              </a:spcBef>
              <a:buClr>
                <a:srgbClr val="005074"/>
              </a:buClr>
              <a:buNone/>
            </a:pPr>
            <a:r>
              <a:rPr lang="en-US" sz="1800" dirty="0" smtClean="0">
                <a:latin typeface="Segoe UI Light" panose="020B0502040204020203" pitchFamily="34" charset="0"/>
                <a:cs typeface="Segoe UI Light" panose="020B0502040204020203" pitchFamily="34" charset="0"/>
              </a:rPr>
              <a:t>Parameters:</a:t>
            </a:r>
            <a:r>
              <a:rPr lang="sk-SK" sz="1800" dirty="0" smtClean="0">
                <a:latin typeface="Segoe UI Light" panose="020B0502040204020203" pitchFamily="34" charset="0"/>
                <a:cs typeface="Segoe UI Light" panose="020B0502040204020203" pitchFamily="34" charset="0"/>
              </a:rPr>
              <a:t> </a:t>
            </a:r>
            <a:r>
              <a:rPr lang="sk-SK" sz="1600" dirty="0" smtClean="0">
                <a:latin typeface="Segoe UI Light" panose="020B0502040204020203" pitchFamily="34" charset="0"/>
                <a:cs typeface="Segoe UI Light" panose="020B0502040204020203" pitchFamily="34" charset="0"/>
              </a:rPr>
              <a:t>filter by </a:t>
            </a:r>
            <a:r>
              <a:rPr lang="sk-SK" sz="1600" dirty="0" err="1" smtClean="0">
                <a:latin typeface="Segoe UI Light" panose="020B0502040204020203" pitchFamily="34" charset="0"/>
                <a:cs typeface="Segoe UI Light" panose="020B0502040204020203" pitchFamily="34" charset="0"/>
              </a:rPr>
              <a:t>classification</a:t>
            </a:r>
            <a:r>
              <a:rPr lang="sk-SK" sz="1600" dirty="0" smtClean="0">
                <a:latin typeface="Segoe UI Light" panose="020B0502040204020203" pitchFamily="34" charset="0"/>
                <a:cs typeface="Segoe UI Light" panose="020B0502040204020203" pitchFamily="34" charset="0"/>
              </a:rPr>
              <a:t> or </a:t>
            </a:r>
            <a:r>
              <a:rPr lang="sk-SK" sz="1600" dirty="0" err="1" smtClean="0">
                <a:latin typeface="Segoe UI Light" panose="020B0502040204020203" pitchFamily="34" charset="0"/>
                <a:cs typeface="Segoe UI Light" panose="020B0502040204020203" pitchFamily="34" charset="0"/>
              </a:rPr>
              <a:t>return</a:t>
            </a:r>
            <a:r>
              <a:rPr lang="sk-SK" sz="1600" dirty="0" smtClean="0">
                <a:latin typeface="Segoe UI Light" panose="020B0502040204020203" pitchFamily="34" charset="0"/>
                <a:cs typeface="Segoe UI Light" panose="020B0502040204020203" pitchFamily="34" charset="0"/>
              </a:rPr>
              <a:t> – </a:t>
            </a:r>
            <a:r>
              <a:rPr lang="sk-SK" sz="1600" dirty="0" err="1" smtClean="0">
                <a:latin typeface="Segoe UI Light" panose="020B0502040204020203" pitchFamily="34" charset="0"/>
                <a:cs typeface="Segoe UI Light" panose="020B0502040204020203" pitchFamily="34" charset="0"/>
              </a:rPr>
              <a:t>keep_classification</a:t>
            </a:r>
            <a:r>
              <a:rPr lang="sk-SK" sz="1600" dirty="0" smtClean="0">
                <a:latin typeface="Segoe UI Light" panose="020B0502040204020203" pitchFamily="34" charset="0"/>
                <a:cs typeface="Segoe UI Light" panose="020B0502040204020203" pitchFamily="34" charset="0"/>
              </a:rPr>
              <a:t> – </a:t>
            </a:r>
            <a:r>
              <a:rPr lang="sk-SK" sz="1600" dirty="0" err="1" smtClean="0">
                <a:latin typeface="Segoe UI Light" panose="020B0502040204020203" pitchFamily="34" charset="0"/>
                <a:cs typeface="Segoe UI Light" panose="020B0502040204020203" pitchFamily="34" charset="0"/>
              </a:rPr>
              <a:t>number</a:t>
            </a:r>
            <a:r>
              <a:rPr lang="sk-SK" sz="1600" dirty="0" smtClean="0">
                <a:latin typeface="Segoe UI Light" panose="020B0502040204020203" pitchFamily="34" charset="0"/>
                <a:cs typeface="Segoe UI Light" panose="020B0502040204020203" pitchFamily="34" charset="0"/>
              </a:rPr>
              <a:t> or </a:t>
            </a:r>
            <a:r>
              <a:rPr lang="sk-SK" sz="1600" dirty="0" err="1" smtClean="0">
                <a:latin typeface="Segoe UI Light" panose="020B0502040204020203" pitchFamily="34" charset="0"/>
                <a:cs typeface="Segoe UI Light" panose="020B0502040204020203" pitchFamily="34" charset="0"/>
              </a:rPr>
              <a:t>value</a:t>
            </a:r>
            <a:r>
              <a:rPr lang="sk-SK" sz="1600" dirty="0" smtClean="0">
                <a:latin typeface="Segoe UI Light" panose="020B0502040204020203" pitchFamily="34" charset="0"/>
                <a:cs typeface="Segoe UI Light" panose="020B0502040204020203" pitchFamily="34" charset="0"/>
              </a:rPr>
              <a:t> „2“</a:t>
            </a:r>
            <a:endParaRPr lang="en-US" sz="1600" dirty="0" smtClean="0">
              <a:latin typeface="Segoe UI Light" panose="020B0502040204020203" pitchFamily="34" charset="0"/>
              <a:cs typeface="Segoe UI Light" panose="020B0502040204020203" pitchFamily="34" charset="0"/>
            </a:endParaRPr>
          </a:p>
        </p:txBody>
      </p:sp>
      <p:pic>
        <p:nvPicPr>
          <p:cNvPr id="2" name="Obrázok 1"/>
          <p:cNvPicPr>
            <a:picLocks noChangeAspect="1"/>
          </p:cNvPicPr>
          <p:nvPr/>
        </p:nvPicPr>
        <p:blipFill rotWithShape="1">
          <a:blip r:embed="rId3"/>
          <a:srcRect t="9809"/>
          <a:stretch/>
        </p:blipFill>
        <p:spPr>
          <a:xfrm>
            <a:off x="0" y="1823991"/>
            <a:ext cx="8055891" cy="1525960"/>
          </a:xfrm>
          <a:prstGeom prst="rect">
            <a:avLst/>
          </a:prstGeom>
        </p:spPr>
      </p:pic>
      <p:pic>
        <p:nvPicPr>
          <p:cNvPr id="8" name="Obrázok 7"/>
          <p:cNvPicPr>
            <a:picLocks noChangeAspect="1"/>
          </p:cNvPicPr>
          <p:nvPr/>
        </p:nvPicPr>
        <p:blipFill>
          <a:blip r:embed="rId4"/>
          <a:stretch>
            <a:fillRect/>
          </a:stretch>
        </p:blipFill>
        <p:spPr>
          <a:xfrm>
            <a:off x="3110135" y="4128625"/>
            <a:ext cx="8877300" cy="1628775"/>
          </a:xfrm>
          <a:prstGeom prst="rect">
            <a:avLst/>
          </a:prstGeom>
        </p:spPr>
      </p:pic>
      <p:sp>
        <p:nvSpPr>
          <p:cNvPr id="11" name="Šípka nadol 10"/>
          <p:cNvSpPr/>
          <p:nvPr/>
        </p:nvSpPr>
        <p:spPr>
          <a:xfrm>
            <a:off x="6264067" y="3409772"/>
            <a:ext cx="290557" cy="8631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10747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ástupný symbol obsahu 2">
            <a:extLst>
              <a:ext uri="{FF2B5EF4-FFF2-40B4-BE49-F238E27FC236}">
                <a16:creationId xmlns:a16="http://schemas.microsoft.com/office/drawing/2014/main" id="{9D153551-F063-41D9-A9B2-B3417551B9B0}"/>
              </a:ext>
            </a:extLst>
          </p:cNvPr>
          <p:cNvSpPr txBox="1">
            <a:spLocks/>
          </p:cNvSpPr>
          <p:nvPr/>
        </p:nvSpPr>
        <p:spPr>
          <a:xfrm>
            <a:off x="3942614" y="1090399"/>
            <a:ext cx="7066761" cy="583556"/>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5" name="Obdĺžnik 4">
            <a:extLst>
              <a:ext uri="{FF2B5EF4-FFF2-40B4-BE49-F238E27FC236}">
                <a16:creationId xmlns:a16="http://schemas.microsoft.com/office/drawing/2014/main" id="{F3BF9D3B-FCA7-4BE4-BCDA-AECBCF4B2375}"/>
              </a:ext>
            </a:extLst>
          </p:cNvPr>
          <p:cNvSpPr/>
          <p:nvPr/>
        </p:nvSpPr>
        <p:spPr>
          <a:xfrm>
            <a:off x="3600" y="214320"/>
            <a:ext cx="12185396" cy="830997"/>
          </a:xfrm>
          <a:prstGeom prst="rect">
            <a:avLst/>
          </a:prstGeom>
          <a:solidFill>
            <a:srgbClr val="006E9F"/>
          </a:solidFill>
          <a:effectLst/>
        </p:spPr>
        <p:txBody>
          <a:bodyPr wrap="square" anchor="ctr">
            <a:spAutoFit/>
          </a:bodyPr>
          <a:lstStyle/>
          <a:p>
            <a:pPr algn="ctr" fontAlgn="auto">
              <a:spcBef>
                <a:spcPts val="0"/>
              </a:spcBef>
              <a:spcAft>
                <a:spcPts val="0"/>
              </a:spcAft>
              <a:defRPr/>
            </a:pP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GEOmorphometric</a:t>
            </a:r>
            <a:r>
              <a:rPr lang="sk-SK" sz="4800" b="1" cap="all" spc="300" dirty="0" smtClean="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analysis</a:t>
            </a:r>
            <a:endParaRPr lang="sk-SK" sz="4800" b="1" cap="all" spc="300" dirty="0">
              <a:solidFill>
                <a:schemeClr val="bg1"/>
              </a:solidFill>
              <a:latin typeface="Segoe UI Semibold" panose="020B0702040204020203" pitchFamily="34" charset="0"/>
              <a:ea typeface="+mj-ea"/>
              <a:cs typeface="Segoe UI Semibold" panose="020B0702040204020203" pitchFamily="34" charset="0"/>
            </a:endParaRPr>
          </a:p>
        </p:txBody>
      </p:sp>
      <p:sp>
        <p:nvSpPr>
          <p:cNvPr id="6" name="Zástupný symbol obsahu 2">
            <a:extLst>
              <a:ext uri="{FF2B5EF4-FFF2-40B4-BE49-F238E27FC236}">
                <a16:creationId xmlns:a16="http://schemas.microsoft.com/office/drawing/2014/main" id="{413E193D-FFB9-4465-A756-1876B69443FD}"/>
              </a:ext>
            </a:extLst>
          </p:cNvPr>
          <p:cNvSpPr txBox="1">
            <a:spLocks/>
          </p:cNvSpPr>
          <p:nvPr/>
        </p:nvSpPr>
        <p:spPr>
          <a:xfrm>
            <a:off x="190227" y="1090400"/>
            <a:ext cx="3347732"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dirty="0" err="1" smtClean="0">
                <a:solidFill>
                  <a:srgbClr val="006E9F"/>
                </a:solidFill>
                <a:latin typeface="Segoe UI Light" panose="020B0502040204020203" pitchFamily="34" charset="0"/>
                <a:cs typeface="Segoe UI Light" panose="020B0502040204020203" pitchFamily="34" charset="0"/>
              </a:rPr>
              <a:t>Tool</a:t>
            </a:r>
            <a:r>
              <a:rPr lang="sk-SK" sz="3200" dirty="0" smtClean="0">
                <a:solidFill>
                  <a:srgbClr val="006E9F"/>
                </a:solidFill>
                <a:latin typeface="Segoe UI Light" panose="020B0502040204020203" pitchFamily="34" charset="0"/>
                <a:cs typeface="Segoe UI Light" panose="020B0502040204020203" pitchFamily="34" charset="0"/>
              </a:rPr>
              <a:t>:</a:t>
            </a:r>
            <a:r>
              <a:rPr lang="sk-SK" sz="3200" b="1" dirty="0" smtClean="0">
                <a:solidFill>
                  <a:srgbClr val="006E9F"/>
                </a:solidFill>
                <a:latin typeface="Segoe UI Light" panose="020B0502040204020203" pitchFamily="34" charset="0"/>
                <a:cs typeface="Segoe UI Light" panose="020B0502040204020203" pitchFamily="34" charset="0"/>
              </a:rPr>
              <a:t> blas2dem</a:t>
            </a:r>
            <a:endParaRPr lang="sk-SK" sz="3200" b="1" dirty="0">
              <a:solidFill>
                <a:srgbClr val="006E9F"/>
              </a:solidFill>
              <a:latin typeface="Segoe UI Light" panose="020B0502040204020203" pitchFamily="34" charset="0"/>
              <a:cs typeface="Segoe UI Light" panose="020B0502040204020203" pitchFamily="34" charset="0"/>
            </a:endParaRPr>
          </a:p>
        </p:txBody>
      </p:sp>
      <p:cxnSp>
        <p:nvCxnSpPr>
          <p:cNvPr id="7" name="Rovná spojnica 6">
            <a:extLst>
              <a:ext uri="{FF2B5EF4-FFF2-40B4-BE49-F238E27FC236}">
                <a16:creationId xmlns:a16="http://schemas.microsoft.com/office/drawing/2014/main" id="{B7C21B89-7639-4D76-A1E9-F45A478FD070}"/>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sp>
        <p:nvSpPr>
          <p:cNvPr id="65539" name="Zástupný symbol obsahu 2"/>
          <p:cNvSpPr>
            <a:spLocks noGrp="1"/>
          </p:cNvSpPr>
          <p:nvPr>
            <p:ph idx="4294967295"/>
          </p:nvPr>
        </p:nvSpPr>
        <p:spPr>
          <a:xfrm>
            <a:off x="3845607" y="1240435"/>
            <a:ext cx="8246692" cy="725098"/>
          </a:xfrm>
        </p:spPr>
        <p:txBody>
          <a:bodyPr>
            <a:noAutofit/>
          </a:bodyPr>
          <a:lstStyle/>
          <a:p>
            <a:pPr marL="342900" lvl="1" indent="-342900" algn="just">
              <a:spcBef>
                <a:spcPts val="800"/>
              </a:spcBef>
              <a:buClr>
                <a:srgbClr val="005074"/>
              </a:buClr>
              <a:buFont typeface="Wingdings" panose="05000000000000000000" pitchFamily="2" charset="2"/>
              <a:buChar char="§"/>
            </a:pPr>
            <a:r>
              <a:rPr lang="sk-SK" sz="2200" dirty="0" err="1">
                <a:latin typeface="Segoe UI Light" panose="020B0502040204020203" pitchFamily="34" charset="0"/>
                <a:cs typeface="Segoe UI Light" panose="020B0502040204020203" pitchFamily="34" charset="0"/>
              </a:rPr>
              <a:t>c</a:t>
            </a:r>
            <a:r>
              <a:rPr lang="sk-SK" sz="2200" dirty="0" err="1" smtClean="0">
                <a:latin typeface="Segoe UI Light" panose="020B0502040204020203" pitchFamily="34" charset="0"/>
                <a:cs typeface="Segoe UI Light" panose="020B0502040204020203" pitchFamily="34" charset="0"/>
              </a:rPr>
              <a:t>reates</a:t>
            </a:r>
            <a:r>
              <a:rPr lang="sk-SK" sz="2200" dirty="0" smtClean="0">
                <a:latin typeface="Segoe UI Light" panose="020B0502040204020203" pitchFamily="34" charset="0"/>
                <a:cs typeface="Segoe UI Light" panose="020B0502040204020203" pitchFamily="34" charset="0"/>
              </a:rPr>
              <a:t> raster </a:t>
            </a:r>
            <a:r>
              <a:rPr lang="sk-SK" sz="2200" dirty="0" err="1" smtClean="0">
                <a:latin typeface="Segoe UI Light" panose="020B0502040204020203" pitchFamily="34" charset="0"/>
                <a:cs typeface="Segoe UI Light" panose="020B0502040204020203" pitchFamily="34" charset="0"/>
              </a:rPr>
              <a:t>models</a:t>
            </a:r>
            <a:r>
              <a:rPr lang="sk-SK" sz="2200" dirty="0" smtClean="0">
                <a:latin typeface="Segoe UI Light" panose="020B0502040204020203" pitchFamily="34" charset="0"/>
                <a:cs typeface="Segoe UI Light" panose="020B0502040204020203" pitchFamily="34" charset="0"/>
              </a:rPr>
              <a:t> of </a:t>
            </a:r>
            <a:r>
              <a:rPr lang="sk-SK" sz="2200" dirty="0" err="1" smtClean="0">
                <a:latin typeface="Segoe UI Light" panose="020B0502040204020203" pitchFamily="34" charset="0"/>
                <a:cs typeface="Segoe UI Light" panose="020B0502040204020203" pitchFamily="34" charset="0"/>
              </a:rPr>
              <a:t>elevation</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intensity</a:t>
            </a:r>
            <a:r>
              <a:rPr lang="sk-SK" sz="2200" dirty="0" smtClean="0">
                <a:latin typeface="Segoe UI Light" panose="020B0502040204020203" pitchFamily="34" charset="0"/>
                <a:cs typeface="Segoe UI Light" panose="020B0502040204020203" pitchFamily="34" charset="0"/>
              </a:rPr>
              <a:t>, slope or RGB</a:t>
            </a:r>
            <a:endParaRPr lang="sk-SK" sz="2200" b="1" dirty="0">
              <a:latin typeface="Segoe UI Light" panose="020B0502040204020203" pitchFamily="34" charset="0"/>
              <a:cs typeface="Segoe UI Light" panose="020B0502040204020203" pitchFamily="34" charset="0"/>
            </a:endParaRPr>
          </a:p>
        </p:txBody>
      </p:sp>
      <p:sp>
        <p:nvSpPr>
          <p:cNvPr id="17" name="Zástupný symbol obsahu 2"/>
          <p:cNvSpPr txBox="1">
            <a:spLocks/>
          </p:cNvSpPr>
          <p:nvPr/>
        </p:nvSpPr>
        <p:spPr>
          <a:xfrm>
            <a:off x="190227" y="6254074"/>
            <a:ext cx="8338476" cy="42019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just">
              <a:spcBef>
                <a:spcPts val="800"/>
              </a:spcBef>
              <a:buClr>
                <a:srgbClr val="005074"/>
              </a:buClr>
              <a:buNone/>
            </a:pPr>
            <a:r>
              <a:rPr lang="en-US" sz="1800" dirty="0" smtClean="0">
                <a:latin typeface="Segoe UI Light" panose="020B0502040204020203" pitchFamily="34" charset="0"/>
                <a:cs typeface="Segoe UI Light" panose="020B0502040204020203" pitchFamily="34" charset="0"/>
              </a:rPr>
              <a:t>Parameters:</a:t>
            </a:r>
            <a:r>
              <a:rPr lang="sk-SK" sz="1800" dirty="0" smtClean="0">
                <a:latin typeface="Segoe UI Light" panose="020B0502040204020203" pitchFamily="34" charset="0"/>
                <a:cs typeface="Segoe UI Light" panose="020B0502040204020203" pitchFamily="34" charset="0"/>
              </a:rPr>
              <a:t> </a:t>
            </a:r>
            <a:r>
              <a:rPr lang="sk-SK" sz="1600" dirty="0" smtClean="0">
                <a:latin typeface="Segoe UI Light" panose="020B0502040204020203" pitchFamily="34" charset="0"/>
                <a:cs typeface="Segoe UI Light" panose="020B0502040204020203" pitchFamily="34" charset="0"/>
              </a:rPr>
              <a:t>step 0.1 m; </a:t>
            </a:r>
            <a:r>
              <a:rPr lang="sk-SK" sz="1600" dirty="0" err="1" smtClean="0">
                <a:latin typeface="Segoe UI Light" panose="020B0502040204020203" pitchFamily="34" charset="0"/>
                <a:cs typeface="Segoe UI Light" panose="020B0502040204020203" pitchFamily="34" charset="0"/>
              </a:rPr>
              <a:t>item</a:t>
            </a:r>
            <a:r>
              <a:rPr lang="sk-SK" sz="1600" dirty="0">
                <a:latin typeface="Segoe UI Light" panose="020B0502040204020203" pitchFamily="34" charset="0"/>
                <a:cs typeface="Segoe UI Light" panose="020B0502040204020203" pitchFamily="34" charset="0"/>
              </a:rPr>
              <a:t> </a:t>
            </a:r>
            <a:r>
              <a:rPr lang="sk-SK" sz="16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elevation</a:t>
            </a:r>
            <a:endParaRPr lang="en-US" sz="1600" dirty="0" smtClean="0">
              <a:latin typeface="Segoe UI Light" panose="020B0502040204020203" pitchFamily="34" charset="0"/>
              <a:cs typeface="Segoe UI Light" panose="020B0502040204020203" pitchFamily="34" charset="0"/>
            </a:endParaRPr>
          </a:p>
        </p:txBody>
      </p:sp>
      <p:pic>
        <p:nvPicPr>
          <p:cNvPr id="8" name="Obrázok 7"/>
          <p:cNvPicPr>
            <a:picLocks noChangeAspect="1"/>
          </p:cNvPicPr>
          <p:nvPr/>
        </p:nvPicPr>
        <p:blipFill>
          <a:blip r:embed="rId3"/>
          <a:stretch>
            <a:fillRect/>
          </a:stretch>
        </p:blipFill>
        <p:spPr>
          <a:xfrm>
            <a:off x="0" y="1850156"/>
            <a:ext cx="8877300" cy="1628775"/>
          </a:xfrm>
          <a:prstGeom prst="rect">
            <a:avLst/>
          </a:prstGeom>
        </p:spPr>
      </p:pic>
      <p:sp>
        <p:nvSpPr>
          <p:cNvPr id="11" name="Šípka nadol 10"/>
          <p:cNvSpPr/>
          <p:nvPr/>
        </p:nvSpPr>
        <p:spPr>
          <a:xfrm>
            <a:off x="6264067" y="3409772"/>
            <a:ext cx="314015" cy="87399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Obrázok 3"/>
          <p:cNvPicPr>
            <a:picLocks noChangeAspect="1"/>
          </p:cNvPicPr>
          <p:nvPr/>
        </p:nvPicPr>
        <p:blipFill rotWithShape="1">
          <a:blip r:embed="rId4"/>
          <a:srcRect l="807" t="11887"/>
          <a:stretch/>
        </p:blipFill>
        <p:spPr>
          <a:xfrm>
            <a:off x="1930856" y="4283770"/>
            <a:ext cx="10175869" cy="1781891"/>
          </a:xfrm>
          <a:prstGeom prst="rect">
            <a:avLst/>
          </a:prstGeom>
        </p:spPr>
      </p:pic>
    </p:spTree>
    <p:extLst>
      <p:ext uri="{BB962C8B-B14F-4D97-AF65-F5344CB8AC3E}">
        <p14:creationId xmlns:p14="http://schemas.microsoft.com/office/powerpoint/2010/main" val="544246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ástupný symbol obsahu 2">
            <a:extLst>
              <a:ext uri="{FF2B5EF4-FFF2-40B4-BE49-F238E27FC236}">
                <a16:creationId xmlns:a16="http://schemas.microsoft.com/office/drawing/2014/main" id="{9D153551-F063-41D9-A9B2-B3417551B9B0}"/>
              </a:ext>
            </a:extLst>
          </p:cNvPr>
          <p:cNvSpPr txBox="1">
            <a:spLocks/>
          </p:cNvSpPr>
          <p:nvPr/>
        </p:nvSpPr>
        <p:spPr>
          <a:xfrm>
            <a:off x="287234" y="1804587"/>
            <a:ext cx="3351705" cy="1265188"/>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5" name="Obdĺžnik 4">
            <a:extLst>
              <a:ext uri="{FF2B5EF4-FFF2-40B4-BE49-F238E27FC236}">
                <a16:creationId xmlns:a16="http://schemas.microsoft.com/office/drawing/2014/main" id="{F3BF9D3B-FCA7-4BE4-BCDA-AECBCF4B2375}"/>
              </a:ext>
            </a:extLst>
          </p:cNvPr>
          <p:cNvSpPr/>
          <p:nvPr/>
        </p:nvSpPr>
        <p:spPr>
          <a:xfrm>
            <a:off x="3600" y="214320"/>
            <a:ext cx="12185396" cy="830997"/>
          </a:xfrm>
          <a:prstGeom prst="rect">
            <a:avLst/>
          </a:prstGeom>
          <a:solidFill>
            <a:srgbClr val="006E9F"/>
          </a:solidFill>
          <a:effectLst/>
        </p:spPr>
        <p:txBody>
          <a:bodyPr wrap="square" anchor="ctr">
            <a:spAutoFit/>
          </a:bodyPr>
          <a:lstStyle/>
          <a:p>
            <a:pPr algn="ctr" fontAlgn="auto">
              <a:spcBef>
                <a:spcPts val="0"/>
              </a:spcBef>
              <a:spcAft>
                <a:spcPts val="0"/>
              </a:spcAft>
              <a:defRPr/>
            </a:pP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GEOmorphometric</a:t>
            </a:r>
            <a:r>
              <a:rPr lang="sk-SK" sz="4800" b="1" cap="all" spc="300" dirty="0" smtClean="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analysis</a:t>
            </a:r>
            <a:endParaRPr lang="sk-SK" sz="4800" b="1" cap="all" spc="300" dirty="0">
              <a:solidFill>
                <a:schemeClr val="bg1"/>
              </a:solidFill>
              <a:latin typeface="Segoe UI Semibold" panose="020B0702040204020203" pitchFamily="34" charset="0"/>
              <a:ea typeface="+mj-ea"/>
              <a:cs typeface="Segoe UI Semibold" panose="020B0702040204020203" pitchFamily="34" charset="0"/>
            </a:endParaRPr>
          </a:p>
        </p:txBody>
      </p:sp>
      <p:sp>
        <p:nvSpPr>
          <p:cNvPr id="6" name="Zástupný symbol obsahu 2">
            <a:extLst>
              <a:ext uri="{FF2B5EF4-FFF2-40B4-BE49-F238E27FC236}">
                <a16:creationId xmlns:a16="http://schemas.microsoft.com/office/drawing/2014/main" id="{413E193D-FFB9-4465-A756-1876B69443FD}"/>
              </a:ext>
            </a:extLst>
          </p:cNvPr>
          <p:cNvSpPr txBox="1">
            <a:spLocks/>
          </p:cNvSpPr>
          <p:nvPr/>
        </p:nvSpPr>
        <p:spPr>
          <a:xfrm>
            <a:off x="190227" y="1090400"/>
            <a:ext cx="3347732"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dirty="0" smtClean="0">
                <a:solidFill>
                  <a:srgbClr val="006E9F"/>
                </a:solidFill>
                <a:latin typeface="Segoe UI Light" panose="020B0502040204020203" pitchFamily="34" charset="0"/>
                <a:cs typeface="Segoe UI Light" panose="020B0502040204020203" pitchFamily="34" charset="0"/>
              </a:rPr>
              <a:t>Software: </a:t>
            </a:r>
            <a:r>
              <a:rPr lang="sk-SK" sz="3200" b="1" dirty="0" smtClean="0">
                <a:solidFill>
                  <a:srgbClr val="006E9F"/>
                </a:solidFill>
                <a:latin typeface="Segoe UI Light" panose="020B0502040204020203" pitchFamily="34" charset="0"/>
                <a:cs typeface="Segoe UI Light" panose="020B0502040204020203" pitchFamily="34" charset="0"/>
              </a:rPr>
              <a:t>QGIS</a:t>
            </a:r>
            <a:endParaRPr lang="sk-SK" sz="3200" b="1" dirty="0">
              <a:solidFill>
                <a:srgbClr val="006E9F"/>
              </a:solidFill>
              <a:latin typeface="Segoe UI Light" panose="020B0502040204020203" pitchFamily="34" charset="0"/>
              <a:cs typeface="Segoe UI Light" panose="020B0502040204020203" pitchFamily="34" charset="0"/>
            </a:endParaRPr>
          </a:p>
        </p:txBody>
      </p:sp>
      <p:cxnSp>
        <p:nvCxnSpPr>
          <p:cNvPr id="7" name="Rovná spojnica 6">
            <a:extLst>
              <a:ext uri="{FF2B5EF4-FFF2-40B4-BE49-F238E27FC236}">
                <a16:creationId xmlns:a16="http://schemas.microsoft.com/office/drawing/2014/main" id="{B7C21B89-7639-4D76-A1E9-F45A478FD070}"/>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sp>
        <p:nvSpPr>
          <p:cNvPr id="65539" name="Zástupný symbol obsahu 2"/>
          <p:cNvSpPr>
            <a:spLocks noGrp="1"/>
          </p:cNvSpPr>
          <p:nvPr>
            <p:ph idx="4294967295"/>
          </p:nvPr>
        </p:nvSpPr>
        <p:spPr>
          <a:xfrm>
            <a:off x="190227" y="1954623"/>
            <a:ext cx="3347732" cy="1021846"/>
          </a:xfrm>
        </p:spPr>
        <p:txBody>
          <a:bodyPr>
            <a:noAutofit/>
          </a:bodyPr>
          <a:lstStyle/>
          <a:p>
            <a:pPr marL="342900" lvl="1" indent="-342900" algn="just">
              <a:spcBef>
                <a:spcPts val="800"/>
              </a:spcBef>
              <a:buClr>
                <a:srgbClr val="005074"/>
              </a:buClr>
              <a:buFont typeface="Wingdings" panose="05000000000000000000" pitchFamily="2" charset="2"/>
              <a:buChar char="§"/>
            </a:pPr>
            <a:r>
              <a:rPr lang="sk-SK" sz="2200" dirty="0" err="1" smtClean="0">
                <a:latin typeface="Segoe UI Light" panose="020B0502040204020203" pitchFamily="34" charset="0"/>
                <a:cs typeface="Segoe UI Light" panose="020B0502040204020203" pitchFamily="34" charset="0"/>
              </a:rPr>
              <a:t>data</a:t>
            </a:r>
            <a:r>
              <a:rPr lang="sk-SK" sz="2200" dirty="0" smtClean="0">
                <a:latin typeface="Segoe UI Light" panose="020B0502040204020203" pitchFamily="34" charset="0"/>
                <a:cs typeface="Segoe UI Light" panose="020B0502040204020203" pitchFamily="34" charset="0"/>
              </a:rPr>
              <a:t> import: </a:t>
            </a:r>
            <a:r>
              <a:rPr lang="sk-SK" sz="2200" dirty="0" err="1" smtClean="0">
                <a:latin typeface="Segoe UI Light" panose="020B0502040204020203" pitchFamily="34" charset="0"/>
                <a:cs typeface="Segoe UI Light" panose="020B0502040204020203" pitchFamily="34" charset="0"/>
              </a:rPr>
              <a:t>Drag</a:t>
            </a:r>
            <a:r>
              <a:rPr lang="en-US" sz="2200" dirty="0" smtClean="0">
                <a:latin typeface="Segoe UI Light" panose="020B0502040204020203" pitchFamily="34" charset="0"/>
                <a:cs typeface="Segoe UI Light" panose="020B0502040204020203" pitchFamily="34" charset="0"/>
              </a:rPr>
              <a:t> &amp; </a:t>
            </a:r>
            <a:r>
              <a:rPr lang="sk-SK" sz="2200" dirty="0" smtClean="0">
                <a:latin typeface="Segoe UI Light" panose="020B0502040204020203" pitchFamily="34" charset="0"/>
                <a:cs typeface="Segoe UI Light" panose="020B0502040204020203" pitchFamily="34" charset="0"/>
              </a:rPr>
              <a:t>Drop/</a:t>
            </a:r>
            <a:r>
              <a:rPr lang="sk-SK" sz="2200" dirty="0" err="1" smtClean="0">
                <a:latin typeface="Segoe UI Light" panose="020B0502040204020203" pitchFamily="34" charset="0"/>
                <a:cs typeface="Segoe UI Light" panose="020B0502040204020203" pitchFamily="34" charset="0"/>
              </a:rPr>
              <a:t>Layer</a:t>
            </a:r>
            <a:r>
              <a:rPr lang="sk-SK" sz="2200" dirty="0" smtClean="0">
                <a:latin typeface="Segoe UI Light" panose="020B0502040204020203" pitchFamily="34" charset="0"/>
                <a:cs typeface="Segoe UI Light" panose="020B0502040204020203" pitchFamily="34" charset="0"/>
              </a:rPr>
              <a:t> - </a:t>
            </a:r>
            <a:r>
              <a:rPr lang="sk-SK" sz="2200" dirty="0" err="1" smtClean="0">
                <a:latin typeface="Segoe UI Light" panose="020B0502040204020203" pitchFamily="34" charset="0"/>
                <a:cs typeface="Segoe UI Light" panose="020B0502040204020203" pitchFamily="34" charset="0"/>
              </a:rPr>
              <a:t>Add</a:t>
            </a:r>
            <a:r>
              <a:rPr lang="sk-SK" sz="2200" dirty="0" smtClean="0">
                <a:latin typeface="Segoe UI Light" panose="020B0502040204020203" pitchFamily="34" charset="0"/>
                <a:cs typeface="Segoe UI Light" panose="020B0502040204020203" pitchFamily="34" charset="0"/>
              </a:rPr>
              <a:t> </a:t>
            </a:r>
            <a:r>
              <a:rPr lang="sk-SK" sz="2200" dirty="0" err="1">
                <a:latin typeface="Segoe UI Light" panose="020B0502040204020203" pitchFamily="34" charset="0"/>
                <a:cs typeface="Segoe UI Light" panose="020B0502040204020203" pitchFamily="34" charset="0"/>
              </a:rPr>
              <a:t>L</a:t>
            </a:r>
            <a:r>
              <a:rPr lang="sk-SK" sz="2200" dirty="0" err="1" smtClean="0">
                <a:latin typeface="Segoe UI Light" panose="020B0502040204020203" pitchFamily="34" charset="0"/>
                <a:cs typeface="Segoe UI Light" panose="020B0502040204020203" pitchFamily="34" charset="0"/>
              </a:rPr>
              <a:t>ayer</a:t>
            </a:r>
            <a:r>
              <a:rPr lang="sk-SK" sz="2200" dirty="0" smtClean="0">
                <a:latin typeface="Segoe UI Light" panose="020B0502040204020203" pitchFamily="34" charset="0"/>
                <a:cs typeface="Segoe UI Light" panose="020B0502040204020203" pitchFamily="34" charset="0"/>
              </a:rPr>
              <a:t> - </a:t>
            </a:r>
            <a:r>
              <a:rPr lang="sk-SK" sz="2200" dirty="0" err="1" smtClean="0">
                <a:latin typeface="Segoe UI Light" panose="020B0502040204020203" pitchFamily="34" charset="0"/>
                <a:cs typeface="Segoe UI Light" panose="020B0502040204020203" pitchFamily="34" charset="0"/>
              </a:rPr>
              <a:t>Add</a:t>
            </a:r>
            <a:r>
              <a:rPr lang="sk-SK" sz="2200" dirty="0" smtClean="0">
                <a:latin typeface="Segoe UI Light" panose="020B0502040204020203" pitchFamily="34" charset="0"/>
                <a:cs typeface="Segoe UI Light" panose="020B0502040204020203" pitchFamily="34" charset="0"/>
              </a:rPr>
              <a:t> Raster </a:t>
            </a:r>
            <a:r>
              <a:rPr lang="sk-SK" sz="2200" dirty="0" err="1" smtClean="0">
                <a:latin typeface="Segoe UI Light" panose="020B0502040204020203" pitchFamily="34" charset="0"/>
                <a:cs typeface="Segoe UI Light" panose="020B0502040204020203" pitchFamily="34" charset="0"/>
              </a:rPr>
              <a:t>Layer</a:t>
            </a:r>
            <a:endParaRPr lang="sk-SK" sz="2200" dirty="0" smtClean="0">
              <a:latin typeface="Segoe UI Light" panose="020B0502040204020203" pitchFamily="34" charset="0"/>
              <a:cs typeface="Segoe UI Light" panose="020B0502040204020203" pitchFamily="34" charset="0"/>
            </a:endParaRPr>
          </a:p>
          <a:p>
            <a:pPr marL="342900" lvl="1" indent="-342900" algn="just">
              <a:spcBef>
                <a:spcPts val="800"/>
              </a:spcBef>
              <a:buClr>
                <a:srgbClr val="005074"/>
              </a:buClr>
              <a:buFont typeface="Wingdings" panose="05000000000000000000" pitchFamily="2" charset="2"/>
              <a:buChar char="§"/>
            </a:pPr>
            <a:endParaRPr lang="sk-SK" sz="2200" dirty="0" smtClean="0">
              <a:latin typeface="Segoe UI Light" panose="020B0502040204020203" pitchFamily="34" charset="0"/>
              <a:cs typeface="Segoe UI Light" panose="020B0502040204020203" pitchFamily="34" charset="0"/>
            </a:endParaRPr>
          </a:p>
        </p:txBody>
      </p:sp>
      <p:pic>
        <p:nvPicPr>
          <p:cNvPr id="2" name="Obrázok 1"/>
          <p:cNvPicPr>
            <a:picLocks noChangeAspect="1"/>
          </p:cNvPicPr>
          <p:nvPr/>
        </p:nvPicPr>
        <p:blipFill>
          <a:blip r:embed="rId3"/>
          <a:stretch>
            <a:fillRect/>
          </a:stretch>
        </p:blipFill>
        <p:spPr>
          <a:xfrm>
            <a:off x="3853545" y="1604865"/>
            <a:ext cx="8246926" cy="5094291"/>
          </a:xfrm>
          <a:prstGeom prst="rect">
            <a:avLst/>
          </a:prstGeom>
        </p:spPr>
      </p:pic>
    </p:spTree>
    <p:extLst>
      <p:ext uri="{BB962C8B-B14F-4D97-AF65-F5344CB8AC3E}">
        <p14:creationId xmlns:p14="http://schemas.microsoft.com/office/powerpoint/2010/main" val="2498274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ástupný symbol obsahu 2">
            <a:extLst>
              <a:ext uri="{FF2B5EF4-FFF2-40B4-BE49-F238E27FC236}">
                <a16:creationId xmlns:a16="http://schemas.microsoft.com/office/drawing/2014/main" id="{9D153551-F063-41D9-A9B2-B3417551B9B0}"/>
              </a:ext>
            </a:extLst>
          </p:cNvPr>
          <p:cNvSpPr txBox="1">
            <a:spLocks/>
          </p:cNvSpPr>
          <p:nvPr/>
        </p:nvSpPr>
        <p:spPr>
          <a:xfrm>
            <a:off x="287234" y="1804587"/>
            <a:ext cx="11264064" cy="778674"/>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5" name="Obdĺžnik 4">
            <a:extLst>
              <a:ext uri="{FF2B5EF4-FFF2-40B4-BE49-F238E27FC236}">
                <a16:creationId xmlns:a16="http://schemas.microsoft.com/office/drawing/2014/main" id="{F3BF9D3B-FCA7-4BE4-BCDA-AECBCF4B2375}"/>
              </a:ext>
            </a:extLst>
          </p:cNvPr>
          <p:cNvSpPr/>
          <p:nvPr/>
        </p:nvSpPr>
        <p:spPr>
          <a:xfrm>
            <a:off x="3600" y="214320"/>
            <a:ext cx="12185396" cy="830997"/>
          </a:xfrm>
          <a:prstGeom prst="rect">
            <a:avLst/>
          </a:prstGeom>
          <a:solidFill>
            <a:srgbClr val="006E9F"/>
          </a:solidFill>
          <a:effectLst/>
        </p:spPr>
        <p:txBody>
          <a:bodyPr wrap="square" anchor="ctr">
            <a:spAutoFit/>
          </a:bodyPr>
          <a:lstStyle/>
          <a:p>
            <a:pPr algn="ctr" fontAlgn="auto">
              <a:spcBef>
                <a:spcPts val="0"/>
              </a:spcBef>
              <a:spcAft>
                <a:spcPts val="0"/>
              </a:spcAft>
              <a:defRPr/>
            </a:pP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GEOmorphometric</a:t>
            </a:r>
            <a:r>
              <a:rPr lang="sk-SK" sz="4800" b="1" cap="all" spc="300" dirty="0" smtClean="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analysis</a:t>
            </a:r>
            <a:endParaRPr lang="sk-SK" sz="4800" b="1" cap="all" spc="300" dirty="0">
              <a:solidFill>
                <a:schemeClr val="bg1"/>
              </a:solidFill>
              <a:latin typeface="Segoe UI Semibold" panose="020B0702040204020203" pitchFamily="34" charset="0"/>
              <a:ea typeface="+mj-ea"/>
              <a:cs typeface="Segoe UI Semibold" panose="020B0702040204020203" pitchFamily="34" charset="0"/>
            </a:endParaRPr>
          </a:p>
        </p:txBody>
      </p:sp>
      <p:sp>
        <p:nvSpPr>
          <p:cNvPr id="6" name="Zástupný symbol obsahu 2">
            <a:extLst>
              <a:ext uri="{FF2B5EF4-FFF2-40B4-BE49-F238E27FC236}">
                <a16:creationId xmlns:a16="http://schemas.microsoft.com/office/drawing/2014/main" id="{413E193D-FFB9-4465-A756-1876B69443FD}"/>
              </a:ext>
            </a:extLst>
          </p:cNvPr>
          <p:cNvSpPr txBox="1">
            <a:spLocks/>
          </p:cNvSpPr>
          <p:nvPr/>
        </p:nvSpPr>
        <p:spPr>
          <a:xfrm>
            <a:off x="190227" y="1090400"/>
            <a:ext cx="3347732"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dirty="0" smtClean="0">
                <a:solidFill>
                  <a:srgbClr val="006E9F"/>
                </a:solidFill>
                <a:latin typeface="Segoe UI Light" panose="020B0502040204020203" pitchFamily="34" charset="0"/>
                <a:cs typeface="Segoe UI Light" panose="020B0502040204020203" pitchFamily="34" charset="0"/>
              </a:rPr>
              <a:t>Software: </a:t>
            </a:r>
            <a:r>
              <a:rPr lang="sk-SK" sz="3200" b="1" dirty="0" smtClean="0">
                <a:solidFill>
                  <a:srgbClr val="006E9F"/>
                </a:solidFill>
                <a:latin typeface="Segoe UI Light" panose="020B0502040204020203" pitchFamily="34" charset="0"/>
                <a:cs typeface="Segoe UI Light" panose="020B0502040204020203" pitchFamily="34" charset="0"/>
              </a:rPr>
              <a:t>QGIS</a:t>
            </a:r>
            <a:endParaRPr lang="sk-SK" sz="3200" b="1" dirty="0">
              <a:solidFill>
                <a:srgbClr val="006E9F"/>
              </a:solidFill>
              <a:latin typeface="Segoe UI Light" panose="020B0502040204020203" pitchFamily="34" charset="0"/>
              <a:cs typeface="Segoe UI Light" panose="020B0502040204020203" pitchFamily="34" charset="0"/>
            </a:endParaRPr>
          </a:p>
        </p:txBody>
      </p:sp>
      <p:cxnSp>
        <p:nvCxnSpPr>
          <p:cNvPr id="7" name="Rovná spojnica 6">
            <a:extLst>
              <a:ext uri="{FF2B5EF4-FFF2-40B4-BE49-F238E27FC236}">
                <a16:creationId xmlns:a16="http://schemas.microsoft.com/office/drawing/2014/main" id="{B7C21B89-7639-4D76-A1E9-F45A478FD070}"/>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sp>
        <p:nvSpPr>
          <p:cNvPr id="65539" name="Zástupný symbol obsahu 2"/>
          <p:cNvSpPr>
            <a:spLocks noGrp="1"/>
          </p:cNvSpPr>
          <p:nvPr>
            <p:ph idx="4294967295"/>
          </p:nvPr>
        </p:nvSpPr>
        <p:spPr>
          <a:xfrm>
            <a:off x="190227" y="1954623"/>
            <a:ext cx="11249104" cy="1021846"/>
          </a:xfrm>
        </p:spPr>
        <p:txBody>
          <a:bodyPr>
            <a:noAutofit/>
          </a:bodyPr>
          <a:lstStyle/>
          <a:p>
            <a:pPr marL="342900" lvl="1" indent="-342900" algn="just">
              <a:spcBef>
                <a:spcPts val="800"/>
              </a:spcBef>
              <a:buClr>
                <a:srgbClr val="005074"/>
              </a:buClr>
              <a:buFont typeface="Wingdings" panose="05000000000000000000" pitchFamily="2" charset="2"/>
              <a:buChar char="§"/>
            </a:pPr>
            <a:r>
              <a:rPr lang="sk-SK" sz="2200" dirty="0" err="1" smtClean="0">
                <a:latin typeface="Segoe UI Light" panose="020B0502040204020203" pitchFamily="34" charset="0"/>
                <a:cs typeface="Segoe UI Light" panose="020B0502040204020203" pitchFamily="34" charset="0"/>
              </a:rPr>
              <a:t>geomorphometric</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analysis</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Processing</a:t>
            </a:r>
            <a:r>
              <a:rPr lang="sk-SK" sz="2200" dirty="0" smtClean="0">
                <a:latin typeface="Segoe UI Light" panose="020B0502040204020203" pitchFamily="34" charset="0"/>
                <a:cs typeface="Segoe UI Light" panose="020B0502040204020203" pitchFamily="34" charset="0"/>
              </a:rPr>
              <a:t> - </a:t>
            </a:r>
            <a:r>
              <a:rPr lang="sk-SK" sz="2200" dirty="0" err="1" smtClean="0">
                <a:latin typeface="Segoe UI Light" panose="020B0502040204020203" pitchFamily="34" charset="0"/>
                <a:cs typeface="Segoe UI Light" panose="020B0502040204020203" pitchFamily="34" charset="0"/>
              </a:rPr>
              <a:t>Toolbox</a:t>
            </a:r>
            <a:r>
              <a:rPr lang="sk-SK" sz="2200" dirty="0" smtClean="0">
                <a:latin typeface="Segoe UI Light" panose="020B0502040204020203" pitchFamily="34" charset="0"/>
                <a:cs typeface="Segoe UI Light" panose="020B0502040204020203" pitchFamily="34" charset="0"/>
              </a:rPr>
              <a:t> - Raster </a:t>
            </a:r>
            <a:r>
              <a:rPr lang="sk-SK" sz="2200" dirty="0" err="1" smtClean="0">
                <a:latin typeface="Segoe UI Light" panose="020B0502040204020203" pitchFamily="34" charset="0"/>
                <a:cs typeface="Segoe UI Light" panose="020B0502040204020203" pitchFamily="34" charset="0"/>
              </a:rPr>
              <a:t>Terrain</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Analysis</a:t>
            </a:r>
            <a:r>
              <a:rPr lang="sk-SK" sz="2200" dirty="0" smtClean="0">
                <a:latin typeface="Segoe UI Light" panose="020B0502040204020203" pitchFamily="34" charset="0"/>
                <a:cs typeface="Segoe UI Light" panose="020B0502040204020203" pitchFamily="34" charset="0"/>
              </a:rPr>
              <a:t> - Slope/</a:t>
            </a:r>
            <a:r>
              <a:rPr lang="sk-SK" sz="2200" dirty="0" err="1" smtClean="0">
                <a:latin typeface="Segoe UI Light" panose="020B0502040204020203" pitchFamily="34" charset="0"/>
                <a:cs typeface="Segoe UI Light" panose="020B0502040204020203" pitchFamily="34" charset="0"/>
              </a:rPr>
              <a:t>Aspect</a:t>
            </a:r>
            <a:endParaRPr lang="sk-SK" sz="2200" dirty="0" smtClean="0">
              <a:latin typeface="Segoe UI Light" panose="020B0502040204020203" pitchFamily="34" charset="0"/>
              <a:cs typeface="Segoe UI Light" panose="020B0502040204020203" pitchFamily="34" charset="0"/>
            </a:endParaRPr>
          </a:p>
          <a:p>
            <a:pPr marL="342900" lvl="1" indent="-342900" algn="just">
              <a:spcBef>
                <a:spcPts val="800"/>
              </a:spcBef>
              <a:buClr>
                <a:srgbClr val="005074"/>
              </a:buClr>
              <a:buFont typeface="Wingdings" panose="05000000000000000000" pitchFamily="2" charset="2"/>
              <a:buChar char="§"/>
            </a:pPr>
            <a:endParaRPr lang="sk-SK" sz="2200" dirty="0" smtClean="0">
              <a:latin typeface="Segoe UI Light" panose="020B0502040204020203" pitchFamily="34" charset="0"/>
              <a:cs typeface="Segoe UI Light" panose="020B0502040204020203" pitchFamily="34" charset="0"/>
            </a:endParaRPr>
          </a:p>
        </p:txBody>
      </p:sp>
      <p:pic>
        <p:nvPicPr>
          <p:cNvPr id="3" name="Obrázok 2"/>
          <p:cNvPicPr>
            <a:picLocks noChangeAspect="1"/>
          </p:cNvPicPr>
          <p:nvPr/>
        </p:nvPicPr>
        <p:blipFill>
          <a:blip r:embed="rId3"/>
          <a:stretch>
            <a:fillRect/>
          </a:stretch>
        </p:blipFill>
        <p:spPr>
          <a:xfrm>
            <a:off x="2354930" y="2657908"/>
            <a:ext cx="8012956" cy="2034514"/>
          </a:xfrm>
          <a:prstGeom prst="rect">
            <a:avLst/>
          </a:prstGeom>
        </p:spPr>
      </p:pic>
      <p:pic>
        <p:nvPicPr>
          <p:cNvPr id="4" name="Obrázok 3"/>
          <p:cNvPicPr>
            <a:picLocks noChangeAspect="1"/>
          </p:cNvPicPr>
          <p:nvPr/>
        </p:nvPicPr>
        <p:blipFill>
          <a:blip r:embed="rId4"/>
          <a:stretch>
            <a:fillRect/>
          </a:stretch>
        </p:blipFill>
        <p:spPr>
          <a:xfrm>
            <a:off x="2354930" y="4755986"/>
            <a:ext cx="8012956" cy="2054435"/>
          </a:xfrm>
          <a:prstGeom prst="rect">
            <a:avLst/>
          </a:prstGeom>
        </p:spPr>
      </p:pic>
      <p:sp>
        <p:nvSpPr>
          <p:cNvPr id="11" name="Zástupný symbol obsahu 2"/>
          <p:cNvSpPr txBox="1">
            <a:spLocks/>
          </p:cNvSpPr>
          <p:nvPr/>
        </p:nvSpPr>
        <p:spPr>
          <a:xfrm>
            <a:off x="781933" y="3456645"/>
            <a:ext cx="981291" cy="437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just">
              <a:spcBef>
                <a:spcPts val="800"/>
              </a:spcBef>
              <a:buClr>
                <a:srgbClr val="005074"/>
              </a:buClr>
              <a:buNone/>
            </a:pPr>
            <a:r>
              <a:rPr lang="sk-SK" sz="2200" b="1" dirty="0" smtClean="0">
                <a:latin typeface="Segoe UI Light" panose="020B0502040204020203" pitchFamily="34" charset="0"/>
                <a:cs typeface="Segoe UI Light" panose="020B0502040204020203" pitchFamily="34" charset="0"/>
              </a:rPr>
              <a:t>Slope</a:t>
            </a:r>
          </a:p>
          <a:p>
            <a:pPr marL="342900" lvl="1" indent="-342900" algn="just">
              <a:spcBef>
                <a:spcPts val="800"/>
              </a:spcBef>
              <a:buClr>
                <a:srgbClr val="005074"/>
              </a:buClr>
              <a:buFont typeface="Wingdings" panose="05000000000000000000" pitchFamily="2" charset="2"/>
              <a:buChar char="§"/>
            </a:pPr>
            <a:endParaRPr lang="sk-SK" sz="2200" dirty="0" smtClean="0">
              <a:latin typeface="Segoe UI Light" panose="020B0502040204020203" pitchFamily="34" charset="0"/>
              <a:cs typeface="Segoe UI Light" panose="020B0502040204020203" pitchFamily="34" charset="0"/>
            </a:endParaRPr>
          </a:p>
        </p:txBody>
      </p:sp>
      <p:sp>
        <p:nvSpPr>
          <p:cNvPr id="12" name="Zástupný symbol obsahu 2"/>
          <p:cNvSpPr txBox="1">
            <a:spLocks/>
          </p:cNvSpPr>
          <p:nvPr/>
        </p:nvSpPr>
        <p:spPr>
          <a:xfrm>
            <a:off x="781932" y="5564683"/>
            <a:ext cx="981291" cy="437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just">
              <a:spcBef>
                <a:spcPts val="800"/>
              </a:spcBef>
              <a:buClr>
                <a:srgbClr val="005074"/>
              </a:buClr>
              <a:buNone/>
            </a:pPr>
            <a:r>
              <a:rPr lang="sk-SK" sz="2200" b="1" dirty="0" err="1" smtClean="0">
                <a:latin typeface="Segoe UI Light" panose="020B0502040204020203" pitchFamily="34" charset="0"/>
                <a:cs typeface="Segoe UI Light" panose="020B0502040204020203" pitchFamily="34" charset="0"/>
              </a:rPr>
              <a:t>Aspect</a:t>
            </a:r>
            <a:endParaRPr lang="sk-SK" sz="2200" b="1" dirty="0" smtClean="0">
              <a:latin typeface="Segoe UI Light" panose="020B0502040204020203" pitchFamily="34" charset="0"/>
              <a:cs typeface="Segoe UI Light" panose="020B0502040204020203" pitchFamily="34" charset="0"/>
            </a:endParaRPr>
          </a:p>
          <a:p>
            <a:pPr marL="342900" lvl="1" indent="-342900" algn="just">
              <a:spcBef>
                <a:spcPts val="800"/>
              </a:spcBef>
              <a:buClr>
                <a:srgbClr val="005074"/>
              </a:buClr>
              <a:buFont typeface="Wingdings" panose="05000000000000000000" pitchFamily="2" charset="2"/>
              <a:buChar char="§"/>
            </a:pPr>
            <a:endParaRPr lang="sk-SK" sz="2200" dirty="0" smtClean="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798902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Obrázok 37">
            <a:extLst>
              <a:ext uri="{FF2B5EF4-FFF2-40B4-BE49-F238E27FC236}">
                <a16:creationId xmlns:a16="http://schemas.microsoft.com/office/drawing/2014/main" id="{378A2D6C-E501-49CE-8DE1-6F8C5709795F}"/>
              </a:ext>
            </a:extLst>
          </p:cNvPr>
          <p:cNvPicPr>
            <a:picLocks noChangeAspect="1"/>
          </p:cNvPicPr>
          <p:nvPr/>
        </p:nvPicPr>
        <p:blipFill rotWithShape="1">
          <a:blip r:embed="rId3" cstate="hqprint">
            <a:extLst>
              <a:ext uri="{BEBA8EAE-BF5A-486C-A8C5-ECC9F3942E4B}">
                <a14:imgProps xmlns:a14="http://schemas.microsoft.com/office/drawing/2010/main">
                  <a14:imgLayer r:embed="rId4">
                    <a14:imgEffect>
                      <a14:brightnessContrast bright="14000"/>
                    </a14:imgEffect>
                  </a14:imgLayer>
                </a14:imgProps>
              </a:ext>
              <a:ext uri="{28A0092B-C50C-407E-A947-70E740481C1C}">
                <a14:useLocalDpi xmlns:a14="http://schemas.microsoft.com/office/drawing/2010/main" val="0"/>
              </a:ext>
            </a:extLst>
          </a:blip>
          <a:srcRect l="-1" t="22371" r="-312" b="2862"/>
          <a:stretch/>
        </p:blipFill>
        <p:spPr>
          <a:xfrm>
            <a:off x="19049" y="1466850"/>
            <a:ext cx="12230099" cy="4707492"/>
          </a:xfrm>
          <a:prstGeom prst="rect">
            <a:avLst/>
          </a:prstGeom>
        </p:spPr>
      </p:pic>
      <p:sp>
        <p:nvSpPr>
          <p:cNvPr id="31" name="Obdĺžnik 30">
            <a:extLst>
              <a:ext uri="{FF2B5EF4-FFF2-40B4-BE49-F238E27FC236}">
                <a16:creationId xmlns:a16="http://schemas.microsoft.com/office/drawing/2014/main" id="{9725B087-ED2E-484B-A3CC-160A01E709AC}"/>
              </a:ext>
            </a:extLst>
          </p:cNvPr>
          <p:cNvSpPr/>
          <p:nvPr/>
        </p:nvSpPr>
        <p:spPr>
          <a:xfrm>
            <a:off x="19048" y="6043835"/>
            <a:ext cx="12201525" cy="769521"/>
          </a:xfrm>
          <a:prstGeom prst="rect">
            <a:avLst/>
          </a:prstGeom>
          <a:solidFill>
            <a:srgbClr val="002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grpSp>
        <p:nvGrpSpPr>
          <p:cNvPr id="22" name="Skupina 21">
            <a:extLst>
              <a:ext uri="{FF2B5EF4-FFF2-40B4-BE49-F238E27FC236}">
                <a16:creationId xmlns:a16="http://schemas.microsoft.com/office/drawing/2014/main" id="{D82D859C-F40F-4006-911D-C852C40DD4FC}"/>
              </a:ext>
            </a:extLst>
          </p:cNvPr>
          <p:cNvGrpSpPr/>
          <p:nvPr/>
        </p:nvGrpSpPr>
        <p:grpSpPr>
          <a:xfrm>
            <a:off x="1" y="3210591"/>
            <a:ext cx="8232182" cy="1944000"/>
            <a:chOff x="-83977" y="2985853"/>
            <a:chExt cx="8232182" cy="1944000"/>
          </a:xfrm>
        </p:grpSpPr>
        <p:grpSp>
          <p:nvGrpSpPr>
            <p:cNvPr id="21" name="Skupina 20">
              <a:extLst>
                <a:ext uri="{FF2B5EF4-FFF2-40B4-BE49-F238E27FC236}">
                  <a16:creationId xmlns:a16="http://schemas.microsoft.com/office/drawing/2014/main" id="{BA7BC132-BFC5-4087-A56D-09D6FFBA64E3}"/>
                </a:ext>
              </a:extLst>
            </p:cNvPr>
            <p:cNvGrpSpPr/>
            <p:nvPr/>
          </p:nvGrpSpPr>
          <p:grpSpPr>
            <a:xfrm>
              <a:off x="-83977" y="2985853"/>
              <a:ext cx="7911796" cy="1944000"/>
              <a:chOff x="-83977" y="2985853"/>
              <a:chExt cx="7911796" cy="1944000"/>
            </a:xfrm>
          </p:grpSpPr>
          <p:sp>
            <p:nvSpPr>
              <p:cNvPr id="14" name="Obdĺžnik 13">
                <a:extLst>
                  <a:ext uri="{FF2B5EF4-FFF2-40B4-BE49-F238E27FC236}">
                    <a16:creationId xmlns:a16="http://schemas.microsoft.com/office/drawing/2014/main" id="{EC521153-F2DD-4DEE-A71A-14D52BAF16BF}"/>
                  </a:ext>
                </a:extLst>
              </p:cNvPr>
              <p:cNvSpPr/>
              <p:nvPr/>
            </p:nvSpPr>
            <p:spPr>
              <a:xfrm>
                <a:off x="-83977" y="2985853"/>
                <a:ext cx="7911796" cy="1944000"/>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9" name="BlokTextu 8">
                <a:extLst>
                  <a:ext uri="{FF2B5EF4-FFF2-40B4-BE49-F238E27FC236}">
                    <a16:creationId xmlns:a16="http://schemas.microsoft.com/office/drawing/2014/main" id="{BEF422E0-63F0-4399-85A6-CBA1A7FB00EC}"/>
                  </a:ext>
                </a:extLst>
              </p:cNvPr>
              <p:cNvSpPr txBox="1"/>
              <p:nvPr/>
            </p:nvSpPr>
            <p:spPr>
              <a:xfrm>
                <a:off x="62347" y="3090429"/>
                <a:ext cx="7655507" cy="1728000"/>
              </a:xfrm>
              <a:prstGeom prst="rect">
                <a:avLst/>
              </a:prstGeom>
              <a:solidFill>
                <a:srgbClr val="006E9F"/>
              </a:solidFill>
              <a:ln>
                <a:noFill/>
              </a:ln>
              <a:effectLst/>
            </p:spPr>
            <p:txBody>
              <a:bodyPr wrap="square" rtlCol="0">
                <a:spAutoFit/>
              </a:bodyPr>
              <a:lstStyle/>
              <a:p>
                <a:pPr algn="ctr">
                  <a:lnSpc>
                    <a:spcPct val="120000"/>
                  </a:lnSpc>
                </a:pPr>
                <a:endParaRPr lang="sk-SK" sz="3600" b="1" kern="1000" spc="-30" dirty="0">
                  <a:solidFill>
                    <a:schemeClr val="bg1"/>
                  </a:solidFill>
                  <a:latin typeface="+mj-lt"/>
                </a:endParaRPr>
              </a:p>
            </p:txBody>
          </p:sp>
        </p:grpSp>
        <p:sp>
          <p:nvSpPr>
            <p:cNvPr id="3" name="Obdĺžnik 2">
              <a:extLst>
                <a:ext uri="{FF2B5EF4-FFF2-40B4-BE49-F238E27FC236}">
                  <a16:creationId xmlns:a16="http://schemas.microsoft.com/office/drawing/2014/main" id="{F8BF107A-86E5-487D-81D3-1C3D80EB37D0}"/>
                </a:ext>
              </a:extLst>
            </p:cNvPr>
            <p:cNvSpPr/>
            <p:nvPr/>
          </p:nvSpPr>
          <p:spPr>
            <a:xfrm>
              <a:off x="176622" y="3102872"/>
              <a:ext cx="7971583" cy="1754326"/>
            </a:xfrm>
            <a:prstGeom prst="rect">
              <a:avLst/>
            </a:prstGeom>
          </p:spPr>
          <p:txBody>
            <a:bodyPr wrap="square">
              <a:spAutoFit/>
            </a:bodyPr>
            <a:lstStyle/>
            <a:p>
              <a:pPr algn="ctr">
                <a:spcAft>
                  <a:spcPts val="600"/>
                </a:spcAft>
              </a:pPr>
              <a:r>
                <a:rPr lang="sk-SK" sz="4500" kern="1000" dirty="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THANK YOU</a:t>
              </a:r>
              <a:r>
                <a:rPr lang="sk-SK" sz="3000" kern="1000" dirty="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
              </a:r>
              <a:br>
                <a:rPr lang="sk-SK" sz="3000" kern="1000" dirty="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br>
              <a:r>
                <a:rPr lang="sk-SK" sz="2800" kern="1000" dirty="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FOR</a:t>
              </a:r>
              <a:br>
                <a:rPr lang="sk-SK" sz="2800" kern="1000" dirty="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br>
              <a:r>
                <a:rPr lang="sk-SK" sz="3500" kern="1000" dirty="0">
                  <a:solidFill>
                    <a:schemeClr val="bg1"/>
                  </a:solidFill>
                  <a:effectLst>
                    <a:outerShdw blurRad="38100" dist="38100" dir="2700000" algn="tl">
                      <a:srgbClr val="000000">
                        <a:alpha val="43137"/>
                      </a:srgbClr>
                    </a:outerShdw>
                  </a:effectLst>
                  <a:latin typeface="Segoe UI Light" panose="020B0502040204020203" pitchFamily="34" charset="0"/>
                  <a:cs typeface="Segoe UI Light" panose="020B0502040204020203" pitchFamily="34" charset="0"/>
                </a:rPr>
                <a:t>YOUR ATTENTION</a:t>
              </a:r>
            </a:p>
          </p:txBody>
        </p:sp>
      </p:grpSp>
      <p:cxnSp>
        <p:nvCxnSpPr>
          <p:cNvPr id="16" name="Rovná spojnica 15">
            <a:extLst>
              <a:ext uri="{FF2B5EF4-FFF2-40B4-BE49-F238E27FC236}">
                <a16:creationId xmlns:a16="http://schemas.microsoft.com/office/drawing/2014/main" id="{76A747F1-6AF7-4135-9E25-BFE4DB25CEF2}"/>
              </a:ext>
            </a:extLst>
          </p:cNvPr>
          <p:cNvCxnSpPr/>
          <p:nvPr/>
        </p:nvCxnSpPr>
        <p:spPr>
          <a:xfrm>
            <a:off x="19049" y="6001523"/>
            <a:ext cx="12172951" cy="0"/>
          </a:xfrm>
          <a:prstGeom prst="line">
            <a:avLst/>
          </a:prstGeom>
          <a:ln w="60325">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31">
            <a:extLst>
              <a:ext uri="{FF2B5EF4-FFF2-40B4-BE49-F238E27FC236}">
                <a16:creationId xmlns:a16="http://schemas.microsoft.com/office/drawing/2014/main" id="{77E1E941-8D95-447A-9674-75FE0AC916D4}"/>
              </a:ext>
            </a:extLst>
          </p:cNvPr>
          <p:cNvPicPr>
            <a:picLocks noChangeAspect="1" noChangeArrowheads="1"/>
          </p:cNvPicPr>
          <p:nvPr/>
        </p:nvPicPr>
        <p:blipFill>
          <a:blip r:embed="rId5" cstate="print">
            <a:clrChange>
              <a:clrFrom>
                <a:srgbClr val="CCCCCC"/>
              </a:clrFrom>
              <a:clrTo>
                <a:srgbClr val="CCCCCC">
                  <a:alpha val="0"/>
                </a:srgbClr>
              </a:clrTo>
            </a:clrChange>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0915403" y="5677924"/>
            <a:ext cx="1146713" cy="1097333"/>
          </a:xfrm>
          <a:prstGeom prst="rect">
            <a:avLst/>
          </a:prstGeom>
          <a:noFill/>
          <a:ln>
            <a:noFill/>
          </a:ln>
          <a:extLst/>
        </p:spPr>
      </p:pic>
      <p:sp>
        <p:nvSpPr>
          <p:cNvPr id="30" name="Obdĺžnik 29">
            <a:extLst>
              <a:ext uri="{FF2B5EF4-FFF2-40B4-BE49-F238E27FC236}">
                <a16:creationId xmlns:a16="http://schemas.microsoft.com/office/drawing/2014/main" id="{A486FAA4-6932-44ED-876E-52C174233B72}"/>
              </a:ext>
            </a:extLst>
          </p:cNvPr>
          <p:cNvSpPr/>
          <p:nvPr/>
        </p:nvSpPr>
        <p:spPr>
          <a:xfrm>
            <a:off x="8062128" y="6098393"/>
            <a:ext cx="3041930" cy="646331"/>
          </a:xfrm>
          <a:prstGeom prst="rect">
            <a:avLst/>
          </a:prstGeom>
          <a:noFill/>
        </p:spPr>
        <p:txBody>
          <a:bodyPr wrap="square">
            <a:spAutoFit/>
          </a:bodyPr>
          <a:lstStyle/>
          <a:p>
            <a:pPr defTabSz="266700">
              <a:spcBef>
                <a:spcPts val="600"/>
              </a:spcBef>
              <a:spcAft>
                <a:spcPts val="1200"/>
              </a:spcAft>
            </a:pPr>
            <a:r>
              <a:rPr lang="sk-SK" spc="30" dirty="0">
                <a:solidFill>
                  <a:schemeClr val="bg1"/>
                </a:solidFill>
                <a:latin typeface="Segoe UI Semilight" panose="020B0402040204020203" pitchFamily="34" charset="0"/>
                <a:cs typeface="Segoe UI Semilight" panose="020B0402040204020203" pitchFamily="34" charset="0"/>
              </a:rPr>
              <a:t>geografia.science.upjs.sk</a:t>
            </a:r>
            <a:br>
              <a:rPr lang="sk-SK" spc="30" dirty="0">
                <a:solidFill>
                  <a:schemeClr val="bg1"/>
                </a:solidFill>
                <a:latin typeface="Segoe UI Semilight" panose="020B0402040204020203" pitchFamily="34" charset="0"/>
                <a:cs typeface="Segoe UI Semilight" panose="020B0402040204020203" pitchFamily="34" charset="0"/>
              </a:rPr>
            </a:br>
            <a:r>
              <a:rPr lang="sk-SK" spc="30" dirty="0" smtClean="0">
                <a:solidFill>
                  <a:schemeClr val="bg1"/>
                </a:solidFill>
                <a:latin typeface="Segoe UI Semilight" panose="020B0402040204020203" pitchFamily="34" charset="0"/>
                <a:cs typeface="Segoe UI Semilight" panose="020B0402040204020203" pitchFamily="34" charset="0"/>
              </a:rPr>
              <a:t>jan.kanuk@upjs.sk</a:t>
            </a:r>
            <a:endParaRPr lang="sk-SK" spc="30" dirty="0">
              <a:solidFill>
                <a:schemeClr val="bg1"/>
              </a:solidFill>
              <a:latin typeface="Segoe UI Semilight" panose="020B0402040204020203" pitchFamily="34" charset="0"/>
              <a:cs typeface="Segoe UI Semilight" panose="020B0402040204020203" pitchFamily="34" charset="0"/>
            </a:endParaRPr>
          </a:p>
        </p:txBody>
      </p:sp>
      <p:sp>
        <p:nvSpPr>
          <p:cNvPr id="27" name="Obdĺžnik 26">
            <a:extLst>
              <a:ext uri="{FF2B5EF4-FFF2-40B4-BE49-F238E27FC236}">
                <a16:creationId xmlns:a16="http://schemas.microsoft.com/office/drawing/2014/main" id="{9482F24D-70EE-4D4F-A87E-4B8BD633D594}"/>
              </a:ext>
            </a:extLst>
          </p:cNvPr>
          <p:cNvSpPr/>
          <p:nvPr/>
        </p:nvSpPr>
        <p:spPr>
          <a:xfrm>
            <a:off x="143775" y="6115375"/>
            <a:ext cx="5874437" cy="646331"/>
          </a:xfrm>
          <a:prstGeom prst="rect">
            <a:avLst/>
          </a:prstGeom>
          <a:noFill/>
        </p:spPr>
        <p:txBody>
          <a:bodyPr wrap="square">
            <a:spAutoFit/>
          </a:bodyPr>
          <a:lstStyle/>
          <a:p>
            <a:pPr defTabSz="266700">
              <a:spcBef>
                <a:spcPts val="600"/>
              </a:spcBef>
              <a:spcAft>
                <a:spcPts val="1200"/>
              </a:spcAft>
            </a:pPr>
            <a:r>
              <a:rPr lang="sk-SK" dirty="0">
                <a:solidFill>
                  <a:schemeClr val="bg1"/>
                </a:solidFill>
                <a:latin typeface="Segoe UI Semilight" panose="020B0402040204020203" pitchFamily="34" charset="0"/>
                <a:cs typeface="Segoe UI Semilight" panose="020B0402040204020203" pitchFamily="34" charset="0"/>
              </a:rPr>
              <a:t>INSTITUTE OF GEOGRAPHY, FACULTY OF SCIENCE, PAVOL JOZEF ŠAFÁRIK UNIVERSITY IN KOŠICE, SLOVAKIA</a:t>
            </a:r>
          </a:p>
        </p:txBody>
      </p:sp>
      <p:pic>
        <p:nvPicPr>
          <p:cNvPr id="37" name="Obrázok 36">
            <a:extLst>
              <a:ext uri="{FF2B5EF4-FFF2-40B4-BE49-F238E27FC236}">
                <a16:creationId xmlns:a16="http://schemas.microsoft.com/office/drawing/2014/main" id="{4327AD43-0B46-4801-99E6-208F6A5E0235}"/>
              </a:ext>
            </a:extLst>
          </p:cNvPr>
          <p:cNvPicPr>
            <a:picLocks noChangeAspect="1"/>
          </p:cNvPicPr>
          <p:nvPr/>
        </p:nvPicPr>
        <p:blipFill rotWithShape="1">
          <a:blip r:embed="rId7">
            <a:extLst>
              <a:ext uri="{28A0092B-C50C-407E-A947-70E740481C1C}">
                <a14:useLocalDpi xmlns:a14="http://schemas.microsoft.com/office/drawing/2010/main" val="0"/>
              </a:ext>
            </a:extLst>
          </a:blip>
          <a:srcRect l="27199"/>
          <a:stretch/>
        </p:blipFill>
        <p:spPr>
          <a:xfrm>
            <a:off x="6135037" y="5902323"/>
            <a:ext cx="1939508" cy="818659"/>
          </a:xfrm>
          <a:prstGeom prst="rect">
            <a:avLst/>
          </a:prstGeom>
        </p:spPr>
      </p:pic>
      <p:grpSp>
        <p:nvGrpSpPr>
          <p:cNvPr id="23" name="Skupina 22">
            <a:extLst>
              <a:ext uri="{FF2B5EF4-FFF2-40B4-BE49-F238E27FC236}">
                <a16:creationId xmlns:a16="http://schemas.microsoft.com/office/drawing/2014/main" id="{D075216E-5BD8-42F6-90F6-C707BD1A369B}"/>
              </a:ext>
            </a:extLst>
          </p:cNvPr>
          <p:cNvGrpSpPr/>
          <p:nvPr/>
        </p:nvGrpSpPr>
        <p:grpSpPr>
          <a:xfrm>
            <a:off x="1565329" y="5240314"/>
            <a:ext cx="6354333" cy="369332"/>
            <a:chOff x="2727797" y="4975912"/>
            <a:chExt cx="5184000" cy="369332"/>
          </a:xfrm>
        </p:grpSpPr>
        <p:sp>
          <p:nvSpPr>
            <p:cNvPr id="25" name="Obdĺžnik 24">
              <a:extLst>
                <a:ext uri="{FF2B5EF4-FFF2-40B4-BE49-F238E27FC236}">
                  <a16:creationId xmlns:a16="http://schemas.microsoft.com/office/drawing/2014/main" id="{B1779611-5781-4981-AFE8-D9231F53C81F}"/>
                </a:ext>
              </a:extLst>
            </p:cNvPr>
            <p:cNvSpPr/>
            <p:nvPr/>
          </p:nvSpPr>
          <p:spPr>
            <a:xfrm>
              <a:off x="2727797" y="5001140"/>
              <a:ext cx="5184000" cy="324000"/>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6" name="BlokTextu 25">
              <a:extLst>
                <a:ext uri="{FF2B5EF4-FFF2-40B4-BE49-F238E27FC236}">
                  <a16:creationId xmlns:a16="http://schemas.microsoft.com/office/drawing/2014/main" id="{A005237D-1BA7-4E4A-B435-9E917F3C8CC2}"/>
                </a:ext>
              </a:extLst>
            </p:cNvPr>
            <p:cNvSpPr txBox="1"/>
            <p:nvPr/>
          </p:nvSpPr>
          <p:spPr>
            <a:xfrm>
              <a:off x="2765993" y="4975912"/>
              <a:ext cx="5109522" cy="369332"/>
            </a:xfrm>
            <a:prstGeom prst="rect">
              <a:avLst/>
            </a:prstGeom>
            <a:noFill/>
          </p:spPr>
          <p:txBody>
            <a:bodyPr wrap="square" rtlCol="0">
              <a:spAutoFit/>
            </a:bodyPr>
            <a:lstStyle/>
            <a:p>
              <a:r>
                <a:rPr lang="sk-SK" dirty="0" smtClean="0">
                  <a:solidFill>
                    <a:srgbClr val="006E9F"/>
                  </a:solidFill>
                  <a:latin typeface="Segoe UI Light" panose="020B0502040204020203" pitchFamily="34" charset="0"/>
                  <a:cs typeface="Segoe UI Light" panose="020B0502040204020203" pitchFamily="34" charset="0"/>
                </a:rPr>
                <a:t>Ján</a:t>
              </a:r>
              <a:r>
                <a:rPr lang="sk-SK" cap="all" dirty="0" smtClean="0">
                  <a:solidFill>
                    <a:srgbClr val="006E9F"/>
                  </a:solidFill>
                  <a:latin typeface="Segoe UI Light" panose="020B0502040204020203" pitchFamily="34" charset="0"/>
                  <a:cs typeface="Segoe UI Light" panose="020B0502040204020203" pitchFamily="34" charset="0"/>
                </a:rPr>
                <a:t> </a:t>
              </a:r>
              <a:r>
                <a:rPr lang="sk-SK" cap="all" dirty="0" err="1" smtClean="0">
                  <a:solidFill>
                    <a:srgbClr val="006E9F"/>
                  </a:solidFill>
                  <a:latin typeface="Segoe UI Light" panose="020B0502040204020203" pitchFamily="34" charset="0"/>
                  <a:cs typeface="Segoe UI Light" panose="020B0502040204020203" pitchFamily="34" charset="0"/>
                </a:rPr>
                <a:t>kaňuk</a:t>
              </a:r>
              <a:r>
                <a:rPr lang="sk-SK" cap="all" dirty="0" smtClean="0">
                  <a:solidFill>
                    <a:srgbClr val="006E9F"/>
                  </a:solidFill>
                  <a:latin typeface="Segoe UI Light" panose="020B0502040204020203" pitchFamily="34" charset="0"/>
                  <a:cs typeface="Segoe UI Light" panose="020B0502040204020203" pitchFamily="34" charset="0"/>
                </a:rPr>
                <a:t>, J</a:t>
              </a:r>
              <a:r>
                <a:rPr lang="sk-SK" dirty="0" smtClean="0">
                  <a:solidFill>
                    <a:srgbClr val="006E9F"/>
                  </a:solidFill>
                  <a:latin typeface="Segoe UI Light" panose="020B0502040204020203" pitchFamily="34" charset="0"/>
                  <a:cs typeface="Segoe UI Light" panose="020B0502040204020203" pitchFamily="34" charset="0"/>
                </a:rPr>
                <a:t>án</a:t>
              </a:r>
              <a:r>
                <a:rPr lang="sk-SK" cap="all" dirty="0" smtClean="0">
                  <a:solidFill>
                    <a:srgbClr val="006E9F"/>
                  </a:solidFill>
                  <a:latin typeface="Segoe UI Light" panose="020B0502040204020203" pitchFamily="34" charset="0"/>
                  <a:cs typeface="Segoe UI Light" panose="020B0502040204020203" pitchFamily="34" charset="0"/>
                </a:rPr>
                <a:t> ŠAŠAK, </a:t>
              </a:r>
              <a:r>
                <a:rPr lang="sk-SK" dirty="0">
                  <a:solidFill>
                    <a:srgbClr val="006E9F"/>
                  </a:solidFill>
                  <a:latin typeface="Segoe UI Light" panose="020B0502040204020203" pitchFamily="34" charset="0"/>
                  <a:cs typeface="Segoe UI Light" panose="020B0502040204020203" pitchFamily="34" charset="0"/>
                </a:rPr>
                <a:t>Michal</a:t>
              </a:r>
              <a:r>
                <a:rPr lang="sk-SK" cap="all" dirty="0">
                  <a:solidFill>
                    <a:srgbClr val="006E9F"/>
                  </a:solidFill>
                  <a:latin typeface="Segoe UI Light" panose="020B0502040204020203" pitchFamily="34" charset="0"/>
                  <a:cs typeface="Segoe UI Light" panose="020B0502040204020203" pitchFamily="34" charset="0"/>
                </a:rPr>
                <a:t> </a:t>
              </a:r>
              <a:r>
                <a:rPr lang="sk-SK" cap="all" dirty="0" err="1">
                  <a:solidFill>
                    <a:srgbClr val="006E9F"/>
                  </a:solidFill>
                  <a:latin typeface="Segoe UI Light" panose="020B0502040204020203" pitchFamily="34" charset="0"/>
                  <a:cs typeface="Segoe UI Light" panose="020B0502040204020203" pitchFamily="34" charset="0"/>
                </a:rPr>
                <a:t>gallay</a:t>
              </a:r>
              <a:r>
                <a:rPr lang="sk-SK" cap="all" dirty="0">
                  <a:solidFill>
                    <a:srgbClr val="006E9F"/>
                  </a:solidFill>
                  <a:latin typeface="Segoe UI Light" panose="020B0502040204020203" pitchFamily="34" charset="0"/>
                  <a:cs typeface="Segoe UI Light" panose="020B0502040204020203" pitchFamily="34" charset="0"/>
                </a:rPr>
                <a:t>, </a:t>
              </a:r>
              <a:r>
                <a:rPr lang="sk-SK" dirty="0" smtClean="0">
                  <a:solidFill>
                    <a:srgbClr val="006E9F"/>
                  </a:solidFill>
                  <a:latin typeface="Segoe UI Light" panose="020B0502040204020203" pitchFamily="34" charset="0"/>
                  <a:cs typeface="Segoe UI Light" panose="020B0502040204020203" pitchFamily="34" charset="0"/>
                </a:rPr>
                <a:t>Katarína</a:t>
              </a:r>
              <a:r>
                <a:rPr lang="sk-SK" cap="all" dirty="0" smtClean="0">
                  <a:solidFill>
                    <a:srgbClr val="006E9F"/>
                  </a:solidFill>
                  <a:latin typeface="Segoe UI Light" panose="020B0502040204020203" pitchFamily="34" charset="0"/>
                  <a:cs typeface="Segoe UI Light" panose="020B0502040204020203" pitchFamily="34" charset="0"/>
                </a:rPr>
                <a:t> </a:t>
              </a:r>
              <a:r>
                <a:rPr lang="sk-SK" cap="all" dirty="0" err="1" smtClean="0">
                  <a:solidFill>
                    <a:srgbClr val="006E9F"/>
                  </a:solidFill>
                  <a:latin typeface="Segoe UI Light" panose="020B0502040204020203" pitchFamily="34" charset="0"/>
                  <a:cs typeface="Segoe UI Light" panose="020B0502040204020203" pitchFamily="34" charset="0"/>
                </a:rPr>
                <a:t>onačillová</a:t>
              </a:r>
              <a:r>
                <a:rPr lang="sk-SK" cap="all" dirty="0" smtClean="0">
                  <a:solidFill>
                    <a:srgbClr val="006E9F"/>
                  </a:solidFill>
                  <a:latin typeface="Segoe UI Light" panose="020B0502040204020203" pitchFamily="34" charset="0"/>
                  <a:cs typeface="Segoe UI Light" panose="020B0502040204020203" pitchFamily="34" charset="0"/>
                </a:rPr>
                <a:t> </a:t>
              </a:r>
              <a:endParaRPr lang="sk-SK" dirty="0">
                <a:solidFill>
                  <a:srgbClr val="006E9F"/>
                </a:solidFill>
                <a:latin typeface="Segoe UI Light" panose="020B0502040204020203" pitchFamily="34" charset="0"/>
                <a:cs typeface="Segoe UI Light" panose="020B0502040204020203" pitchFamily="34" charset="0"/>
              </a:endParaRPr>
            </a:p>
          </p:txBody>
        </p:sp>
      </p:grpSp>
      <p:pic>
        <p:nvPicPr>
          <p:cNvPr id="28" name="Picture 2" descr="National Institute of Geophysics and Volcanology (INGV) - EuroGOOS"/>
          <p:cNvPicPr>
            <a:picLocks noChangeAspect="1" noChangeArrowheads="1"/>
          </p:cNvPicPr>
          <p:nvPr/>
        </p:nvPicPr>
        <p:blipFill rotWithShape="1">
          <a:blip r:embed="rId8" cstate="hqprint">
            <a:extLst>
              <a:ext uri="{28A0092B-C50C-407E-A947-70E740481C1C}">
                <a14:useLocalDpi xmlns:a14="http://schemas.microsoft.com/office/drawing/2010/main" val="0"/>
              </a:ext>
            </a:extLst>
          </a:blip>
          <a:srcRect l="23281" r="24713"/>
          <a:stretch/>
        </p:blipFill>
        <p:spPr bwMode="auto">
          <a:xfrm>
            <a:off x="73219" y="732317"/>
            <a:ext cx="729739" cy="576507"/>
          </a:xfrm>
          <a:prstGeom prst="rect">
            <a:avLst/>
          </a:prstGeom>
          <a:noFill/>
          <a:extLst>
            <a:ext uri="{909E8E84-426E-40DD-AFC4-6F175D3DCCD1}">
              <a14:hiddenFill xmlns:a14="http://schemas.microsoft.com/office/drawing/2010/main">
                <a:solidFill>
                  <a:srgbClr val="FFFFFF"/>
                </a:solidFill>
              </a14:hiddenFill>
            </a:ext>
          </a:extLst>
        </p:spPr>
      </p:pic>
      <p:sp>
        <p:nvSpPr>
          <p:cNvPr id="29" name="Obdĺžnik 28">
            <a:extLst>
              <a:ext uri="{FF2B5EF4-FFF2-40B4-BE49-F238E27FC236}">
                <a16:creationId xmlns:a16="http://schemas.microsoft.com/office/drawing/2014/main" id="{A0A2A15B-4FE8-4C9E-9CB3-ABCDA347CC4A}"/>
              </a:ext>
            </a:extLst>
          </p:cNvPr>
          <p:cNvSpPr/>
          <p:nvPr/>
        </p:nvSpPr>
        <p:spPr>
          <a:xfrm>
            <a:off x="19049" y="113899"/>
            <a:ext cx="12172951" cy="1220847"/>
          </a:xfrm>
          <a:prstGeom prst="rect">
            <a:avLst/>
          </a:prstGeom>
          <a:noFill/>
        </p:spPr>
        <p:txBody>
          <a:bodyPr wrap="square">
            <a:spAutoFit/>
          </a:bodyPr>
          <a:lstStyle/>
          <a:p>
            <a:pPr algn="r" fontAlgn="auto">
              <a:lnSpc>
                <a:spcPts val="2300"/>
              </a:lnSpc>
              <a:spcBef>
                <a:spcPts val="0"/>
              </a:spcBef>
              <a:spcAft>
                <a:spcPts val="300"/>
              </a:spcAft>
              <a:defRPr/>
            </a:pPr>
            <a:r>
              <a:rPr lang="en-GB" sz="1400" cap="all" spc="400" dirty="0">
                <a:solidFill>
                  <a:srgbClr val="333333"/>
                </a:solidFill>
                <a:latin typeface="Segoe UI Light" panose="020B0502040204020203" pitchFamily="34" charset="0"/>
                <a:ea typeface="+mj-ea"/>
                <a:cs typeface="Segoe UI Light" panose="020B0502040204020203" pitchFamily="34" charset="0"/>
              </a:rPr>
              <a:t>INTERNATIONAL REMOTE SENSING SUMMER SCHOOL </a:t>
            </a:r>
            <a:endParaRPr lang="sk-SK" sz="1400" cap="all" spc="400" dirty="0" smtClean="0">
              <a:solidFill>
                <a:srgbClr val="333333"/>
              </a:solidFill>
              <a:latin typeface="Segoe UI Light" panose="020B0502040204020203" pitchFamily="34" charset="0"/>
              <a:ea typeface="+mj-ea"/>
              <a:cs typeface="Segoe UI Light" panose="020B0502040204020203" pitchFamily="34" charset="0"/>
            </a:endParaRPr>
          </a:p>
          <a:p>
            <a:pPr algn="r" fontAlgn="auto">
              <a:lnSpc>
                <a:spcPts val="1800"/>
              </a:lnSpc>
              <a:spcBef>
                <a:spcPts val="0"/>
              </a:spcBef>
              <a:spcAft>
                <a:spcPts val="300"/>
              </a:spcAft>
              <a:defRPr/>
            </a:pPr>
            <a:r>
              <a:rPr lang="en-GB" sz="1400" dirty="0">
                <a:solidFill>
                  <a:srgbClr val="333333"/>
                </a:solidFill>
                <a:latin typeface="Segoe UI Light" panose="020B0502040204020203" pitchFamily="34" charset="0"/>
                <a:ea typeface="+mj-ea"/>
                <a:cs typeface="Segoe UI Light" panose="020B0502040204020203" pitchFamily="34" charset="0"/>
              </a:rPr>
              <a:t>Experiencing Remote Sensing on Sardinia inland site: </a:t>
            </a:r>
            <a:r>
              <a:rPr lang="en-GB" sz="1400" dirty="0" smtClean="0">
                <a:solidFill>
                  <a:srgbClr val="333333"/>
                </a:solidFill>
                <a:latin typeface="Segoe UI Light" panose="020B0502040204020203" pitchFamily="34" charset="0"/>
                <a:ea typeface="+mj-ea"/>
                <a:cs typeface="Segoe UI Light" panose="020B0502040204020203" pitchFamily="34" charset="0"/>
              </a:rPr>
              <a:t>Advanced </a:t>
            </a:r>
            <a:r>
              <a:rPr lang="en-GB" sz="1400" dirty="0">
                <a:solidFill>
                  <a:srgbClr val="333333"/>
                </a:solidFill>
                <a:latin typeface="Segoe UI Light" panose="020B0502040204020203" pitchFamily="34" charset="0"/>
                <a:ea typeface="+mj-ea"/>
                <a:cs typeface="Segoe UI Light" panose="020B0502040204020203" pitchFamily="34" charset="0"/>
              </a:rPr>
              <a:t>summer school </a:t>
            </a:r>
            <a:r>
              <a:rPr lang="sk-SK" sz="1400" dirty="0" smtClean="0">
                <a:solidFill>
                  <a:srgbClr val="333333"/>
                </a:solidFill>
                <a:latin typeface="Segoe UI Light" panose="020B0502040204020203" pitchFamily="34" charset="0"/>
                <a:ea typeface="+mj-ea"/>
                <a:cs typeface="Segoe UI Light" panose="020B0502040204020203" pitchFamily="34" charset="0"/>
              </a:rPr>
              <a:t/>
            </a:r>
            <a:br>
              <a:rPr lang="sk-SK" sz="1400" dirty="0" smtClean="0">
                <a:solidFill>
                  <a:srgbClr val="333333"/>
                </a:solidFill>
                <a:latin typeface="Segoe UI Light" panose="020B0502040204020203" pitchFamily="34" charset="0"/>
                <a:ea typeface="+mj-ea"/>
                <a:cs typeface="Segoe UI Light" panose="020B0502040204020203" pitchFamily="34" charset="0"/>
              </a:rPr>
            </a:br>
            <a:r>
              <a:rPr lang="en-GB" sz="1400" dirty="0" smtClean="0">
                <a:solidFill>
                  <a:srgbClr val="333333"/>
                </a:solidFill>
                <a:latin typeface="Segoe UI Light" panose="020B0502040204020203" pitchFamily="34" charset="0"/>
                <a:ea typeface="+mj-ea"/>
                <a:cs typeface="Segoe UI Light" panose="020B0502040204020203" pitchFamily="34" charset="0"/>
              </a:rPr>
              <a:t>on </a:t>
            </a:r>
            <a:r>
              <a:rPr lang="en-GB" sz="1400" dirty="0">
                <a:solidFill>
                  <a:srgbClr val="333333"/>
                </a:solidFill>
                <a:latin typeface="Segoe UI Light" panose="020B0502040204020203" pitchFamily="34" charset="0"/>
                <a:ea typeface="+mj-ea"/>
                <a:cs typeface="Segoe UI Light" panose="020B0502040204020203" pitchFamily="34" charset="0"/>
              </a:rPr>
              <a:t>instruments and methodology </a:t>
            </a:r>
            <a:r>
              <a:rPr lang="en-GB" sz="1400" dirty="0" smtClean="0">
                <a:solidFill>
                  <a:srgbClr val="333333"/>
                </a:solidFill>
                <a:latin typeface="Segoe UI Light" panose="020B0502040204020203" pitchFamily="34" charset="0"/>
                <a:ea typeface="+mj-ea"/>
                <a:cs typeface="Segoe UI Light" panose="020B0502040204020203" pitchFamily="34" charset="0"/>
              </a:rPr>
              <a:t>for </a:t>
            </a:r>
            <a:r>
              <a:rPr lang="en-GB" sz="1400" dirty="0">
                <a:solidFill>
                  <a:srgbClr val="333333"/>
                </a:solidFill>
                <a:latin typeface="Segoe UI Light" panose="020B0502040204020203" pitchFamily="34" charset="0"/>
                <a:ea typeface="+mj-ea"/>
                <a:cs typeface="Segoe UI Light" panose="020B0502040204020203" pitchFamily="34" charset="0"/>
              </a:rPr>
              <a:t>a CAL/VAL site for Optical data </a:t>
            </a:r>
          </a:p>
          <a:p>
            <a:pPr algn="r" fontAlgn="auto">
              <a:lnSpc>
                <a:spcPts val="2300"/>
              </a:lnSpc>
              <a:spcBef>
                <a:spcPts val="0"/>
              </a:spcBef>
              <a:spcAft>
                <a:spcPts val="0"/>
              </a:spcAft>
              <a:defRPr/>
            </a:pPr>
            <a:r>
              <a:rPr lang="sk-SK" sz="1400" cap="all" dirty="0" smtClean="0">
                <a:solidFill>
                  <a:srgbClr val="333333"/>
                </a:solidFill>
                <a:latin typeface="Segoe UI Light" panose="020B0502040204020203" pitchFamily="34" charset="0"/>
                <a:ea typeface="+mj-ea"/>
                <a:cs typeface="Segoe UI Light" panose="020B0502040204020203" pitchFamily="34" charset="0"/>
              </a:rPr>
              <a:t>San </a:t>
            </a:r>
            <a:r>
              <a:rPr lang="sk-SK" sz="1400" cap="all" dirty="0" err="1" smtClean="0">
                <a:solidFill>
                  <a:srgbClr val="333333"/>
                </a:solidFill>
                <a:latin typeface="Segoe UI Light" panose="020B0502040204020203" pitchFamily="34" charset="0"/>
                <a:ea typeface="+mj-ea"/>
                <a:cs typeface="Segoe UI Light" panose="020B0502040204020203" pitchFamily="34" charset="0"/>
              </a:rPr>
              <a:t>Vero</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cap="all" dirty="0" err="1" smtClean="0">
                <a:solidFill>
                  <a:srgbClr val="333333"/>
                </a:solidFill>
                <a:latin typeface="Segoe UI Light" panose="020B0502040204020203" pitchFamily="34" charset="0"/>
                <a:ea typeface="+mj-ea"/>
                <a:cs typeface="Segoe UI Light" panose="020B0502040204020203" pitchFamily="34" charset="0"/>
              </a:rPr>
              <a:t>MiLIS</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dirty="0">
                <a:solidFill>
                  <a:srgbClr val="333333"/>
                </a:solidFill>
                <a:latin typeface="Segoe UI Light" panose="020B0502040204020203" pitchFamily="34" charset="0"/>
                <a:cs typeface="Segoe UI Light" panose="020B0502040204020203" pitchFamily="34" charset="0"/>
              </a:rPr>
              <a:t>|</a:t>
            </a:r>
            <a:r>
              <a:rPr lang="sk-SK" sz="1400" dirty="0">
                <a:solidFill>
                  <a:srgbClr val="333333"/>
                </a:solidFill>
              </a:rPr>
              <a:t>  </a:t>
            </a:r>
            <a:r>
              <a:rPr lang="sk-SK" sz="1400" cap="all" dirty="0" err="1" smtClean="0">
                <a:solidFill>
                  <a:srgbClr val="333333"/>
                </a:solidFill>
                <a:latin typeface="Segoe UI Light" panose="020B0502040204020203" pitchFamily="34" charset="0"/>
                <a:ea typeface="+mj-ea"/>
                <a:cs typeface="Segoe UI Light" panose="020B0502040204020203" pitchFamily="34" charset="0"/>
              </a:rPr>
              <a:t>italy</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dirty="0">
                <a:solidFill>
                  <a:srgbClr val="333333"/>
                </a:solidFill>
                <a:latin typeface="Segoe UI Light" panose="020B0502040204020203" pitchFamily="34" charset="0"/>
                <a:cs typeface="Segoe UI Light" panose="020B0502040204020203" pitchFamily="34" charset="0"/>
              </a:rPr>
              <a:t>|</a:t>
            </a:r>
            <a:r>
              <a:rPr lang="sk-SK" sz="1400" dirty="0">
                <a:solidFill>
                  <a:srgbClr val="333333"/>
                </a:solidFill>
              </a:rPr>
              <a:t>  </a:t>
            </a:r>
            <a:r>
              <a:rPr lang="sk-SK" sz="1400" cap="all" dirty="0" smtClean="0">
                <a:solidFill>
                  <a:srgbClr val="333333"/>
                </a:solidFill>
                <a:latin typeface="Segoe UI Light" panose="020B0502040204020203" pitchFamily="34" charset="0"/>
                <a:ea typeface="+mj-ea"/>
                <a:cs typeface="Segoe UI Light" panose="020B0502040204020203" pitchFamily="34" charset="0"/>
              </a:rPr>
              <a:t>17</a:t>
            </a:r>
            <a:r>
              <a:rPr lang="nl-NL" sz="1400" cap="all" dirty="0" smtClean="0">
                <a:solidFill>
                  <a:srgbClr val="333333"/>
                </a:solidFill>
                <a:latin typeface="Segoe UI Light" panose="020B0502040204020203" pitchFamily="34" charset="0"/>
                <a:ea typeface="+mj-ea"/>
                <a:cs typeface="Segoe UI Light" panose="020B0502040204020203" pitchFamily="34" charset="0"/>
              </a:rPr>
              <a:t>. </a:t>
            </a:r>
            <a:r>
              <a:rPr lang="nl-NL" sz="1400" cap="all" dirty="0">
                <a:solidFill>
                  <a:srgbClr val="333333"/>
                </a:solidFill>
                <a:latin typeface="Segoe UI Light" panose="020B0502040204020203" pitchFamily="34" charset="0"/>
                <a:ea typeface="+mj-ea"/>
                <a:cs typeface="Segoe UI Light" panose="020B0502040204020203" pitchFamily="34" charset="0"/>
              </a:rPr>
              <a:t>- </a:t>
            </a:r>
            <a:r>
              <a:rPr lang="sk-SK" sz="1400" cap="all" dirty="0" smtClean="0">
                <a:solidFill>
                  <a:srgbClr val="333333"/>
                </a:solidFill>
                <a:latin typeface="Segoe UI Light" panose="020B0502040204020203" pitchFamily="34" charset="0"/>
                <a:ea typeface="+mj-ea"/>
                <a:cs typeface="Segoe UI Light" panose="020B0502040204020203" pitchFamily="34" charset="0"/>
              </a:rPr>
              <a:t>21</a:t>
            </a:r>
            <a:r>
              <a:rPr lang="nl-NL" sz="1400" cap="all" dirty="0" smtClean="0">
                <a:solidFill>
                  <a:srgbClr val="333333"/>
                </a:solidFill>
                <a:latin typeface="Segoe UI Light" panose="020B0502040204020203" pitchFamily="34" charset="0"/>
                <a:ea typeface="+mj-ea"/>
                <a:cs typeface="Segoe UI Light" panose="020B0502040204020203" pitchFamily="34" charset="0"/>
              </a:rPr>
              <a:t>. </a:t>
            </a:r>
            <a:r>
              <a:rPr lang="sk-SK" sz="1400" cap="all" dirty="0" err="1" smtClean="0">
                <a:solidFill>
                  <a:srgbClr val="333333"/>
                </a:solidFill>
                <a:latin typeface="Segoe UI Light" panose="020B0502040204020203" pitchFamily="34" charset="0"/>
                <a:ea typeface="+mj-ea"/>
                <a:cs typeface="Segoe UI Light" panose="020B0502040204020203" pitchFamily="34" charset="0"/>
              </a:rPr>
              <a:t>july</a:t>
            </a:r>
            <a:r>
              <a:rPr lang="sk-SK" sz="1400" cap="all" dirty="0" smtClean="0">
                <a:solidFill>
                  <a:srgbClr val="333333"/>
                </a:solidFill>
                <a:latin typeface="Segoe UI Light" panose="020B0502040204020203" pitchFamily="34" charset="0"/>
                <a:ea typeface="+mj-ea"/>
                <a:cs typeface="Segoe UI Light" panose="020B0502040204020203" pitchFamily="34" charset="0"/>
              </a:rPr>
              <a:t> </a:t>
            </a:r>
            <a:r>
              <a:rPr lang="nl-NL" sz="1400" cap="all" dirty="0" smtClean="0">
                <a:solidFill>
                  <a:srgbClr val="333333"/>
                </a:solidFill>
                <a:latin typeface="Segoe UI Light" panose="020B0502040204020203" pitchFamily="34" charset="0"/>
                <a:ea typeface="+mj-ea"/>
                <a:cs typeface="Segoe UI Light" panose="020B0502040204020203" pitchFamily="34" charset="0"/>
              </a:rPr>
              <a:t>20</a:t>
            </a:r>
            <a:r>
              <a:rPr lang="sk-SK" sz="1400" cap="all" dirty="0" smtClean="0">
                <a:solidFill>
                  <a:srgbClr val="333333"/>
                </a:solidFill>
                <a:latin typeface="Segoe UI Light" panose="020B0502040204020203" pitchFamily="34" charset="0"/>
                <a:ea typeface="+mj-ea"/>
                <a:cs typeface="Segoe UI Light" panose="020B0502040204020203" pitchFamily="34" charset="0"/>
              </a:rPr>
              <a:t>23</a:t>
            </a:r>
            <a:endParaRPr lang="nl-NL" sz="1400" cap="all" dirty="0">
              <a:solidFill>
                <a:srgbClr val="333333"/>
              </a:solidFill>
              <a:latin typeface="Segoe UI Light" panose="020B0502040204020203" pitchFamily="34" charset="0"/>
              <a:ea typeface="+mj-ea"/>
              <a:cs typeface="Segoe UI Light" panose="020B0502040204020203" pitchFamily="34" charset="0"/>
            </a:endParaRPr>
          </a:p>
        </p:txBody>
      </p:sp>
      <p:cxnSp>
        <p:nvCxnSpPr>
          <p:cNvPr id="32" name="Rovná spojnica 31">
            <a:extLst>
              <a:ext uri="{FF2B5EF4-FFF2-40B4-BE49-F238E27FC236}">
                <a16:creationId xmlns:a16="http://schemas.microsoft.com/office/drawing/2014/main" id="{C9625CEA-B349-47F5-850B-186AA5D7D4DD}"/>
              </a:ext>
            </a:extLst>
          </p:cNvPr>
          <p:cNvCxnSpPr/>
          <p:nvPr/>
        </p:nvCxnSpPr>
        <p:spPr>
          <a:xfrm>
            <a:off x="19049" y="1434385"/>
            <a:ext cx="12172951" cy="0"/>
          </a:xfrm>
          <a:prstGeom prst="line">
            <a:avLst/>
          </a:prstGeom>
          <a:ln w="60325">
            <a:solidFill>
              <a:srgbClr val="333333"/>
            </a:solidFill>
          </a:ln>
        </p:spPr>
        <p:style>
          <a:lnRef idx="1">
            <a:schemeClr val="accent1"/>
          </a:lnRef>
          <a:fillRef idx="0">
            <a:schemeClr val="accent1"/>
          </a:fillRef>
          <a:effectRef idx="0">
            <a:schemeClr val="accent1"/>
          </a:effectRef>
          <a:fontRef idx="minor">
            <a:schemeClr val="tx1"/>
          </a:fontRef>
        </p:style>
      </p:cxnSp>
      <p:pic>
        <p:nvPicPr>
          <p:cNvPr id="33" name="Obrázok 3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5168" y="76879"/>
            <a:ext cx="2607082" cy="647169"/>
          </a:xfrm>
          <a:prstGeom prst="rect">
            <a:avLst/>
          </a:prstGeom>
        </p:spPr>
      </p:pic>
      <p:pic>
        <p:nvPicPr>
          <p:cNvPr id="34" name="Picture 4" descr="HOME - www.esspinhorizon.eu"/>
          <p:cNvPicPr>
            <a:picLocks noChangeAspect="1" noChangeArrowheads="1"/>
          </p:cNvPicPr>
          <p:nvPr/>
        </p:nvPicPr>
        <p:blipFill>
          <a:blip r:embed="rId10" cstate="hqprint">
            <a:extLst>
              <a:ext uri="{28A0092B-C50C-407E-A947-70E740481C1C}">
                <a14:useLocalDpi xmlns:a14="http://schemas.microsoft.com/office/drawing/2010/main" val="0"/>
              </a:ext>
            </a:extLst>
          </a:blip>
          <a:srcRect/>
          <a:stretch>
            <a:fillRect/>
          </a:stretch>
        </p:blipFill>
        <p:spPr bwMode="auto">
          <a:xfrm>
            <a:off x="2968750" y="160395"/>
            <a:ext cx="1803275" cy="45962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descr="NanoInnovation2021 - ITALIAN SPACE AGENCY"/>
          <p:cNvPicPr>
            <a:picLocks noChangeAspect="1" noChangeArrowheads="1"/>
          </p:cNvPicPr>
          <p:nvPr/>
        </p:nvPicPr>
        <p:blipFill>
          <a:blip r:embed="rId11" cstate="hqprint">
            <a:extLst>
              <a:ext uri="{28A0092B-C50C-407E-A947-70E740481C1C}">
                <a14:useLocalDpi xmlns:a14="http://schemas.microsoft.com/office/drawing/2010/main" val="0"/>
              </a:ext>
            </a:extLst>
          </a:blip>
          <a:srcRect/>
          <a:stretch>
            <a:fillRect/>
          </a:stretch>
        </p:blipFill>
        <p:spPr bwMode="auto">
          <a:xfrm>
            <a:off x="888594" y="788629"/>
            <a:ext cx="987831" cy="484126"/>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8" descr="Italian Society of Remote Sensing"/>
          <p:cNvPicPr>
            <a:picLocks noChangeAspect="1" noChangeArrowheads="1"/>
          </p:cNvPicPr>
          <p:nvPr/>
        </p:nvPicPr>
        <p:blipFill>
          <a:blip r:embed="rId12" cstate="hqprint">
            <a:extLst>
              <a:ext uri="{28A0092B-C50C-407E-A947-70E740481C1C}">
                <a14:useLocalDpi xmlns:a14="http://schemas.microsoft.com/office/drawing/2010/main" val="0"/>
              </a:ext>
            </a:extLst>
          </a:blip>
          <a:srcRect/>
          <a:stretch>
            <a:fillRect/>
          </a:stretch>
        </p:blipFill>
        <p:spPr bwMode="auto">
          <a:xfrm>
            <a:off x="2019211" y="832780"/>
            <a:ext cx="695414" cy="431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7664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Zástupný symbol obsahu 2">
            <a:extLst>
              <a:ext uri="{FF2B5EF4-FFF2-40B4-BE49-F238E27FC236}">
                <a16:creationId xmlns:a16="http://schemas.microsoft.com/office/drawing/2014/main" id="{B1D6BC0D-FA18-464D-8567-32B39872E8D6}"/>
              </a:ext>
            </a:extLst>
          </p:cNvPr>
          <p:cNvSpPr txBox="1">
            <a:spLocks/>
          </p:cNvSpPr>
          <p:nvPr/>
        </p:nvSpPr>
        <p:spPr>
          <a:xfrm>
            <a:off x="6581282" y="195031"/>
            <a:ext cx="5480834" cy="5756430"/>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11" name="Zástupný symbol obsahu 2">
            <a:extLst>
              <a:ext uri="{FF2B5EF4-FFF2-40B4-BE49-F238E27FC236}">
                <a16:creationId xmlns:a16="http://schemas.microsoft.com/office/drawing/2014/main" id="{B1D6BC0D-FA18-464D-8567-32B39872E8D6}"/>
              </a:ext>
            </a:extLst>
          </p:cNvPr>
          <p:cNvSpPr txBox="1">
            <a:spLocks/>
          </p:cNvSpPr>
          <p:nvPr/>
        </p:nvSpPr>
        <p:spPr>
          <a:xfrm>
            <a:off x="3006" y="214320"/>
            <a:ext cx="6413836" cy="5756430"/>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7" name="Obdĺžnik 6">
            <a:extLst>
              <a:ext uri="{FF2B5EF4-FFF2-40B4-BE49-F238E27FC236}">
                <a16:creationId xmlns:a16="http://schemas.microsoft.com/office/drawing/2014/main" id="{610B612B-CBB6-4E27-8111-548BFD3D980D}"/>
              </a:ext>
            </a:extLst>
          </p:cNvPr>
          <p:cNvSpPr/>
          <p:nvPr/>
        </p:nvSpPr>
        <p:spPr>
          <a:xfrm>
            <a:off x="19048" y="6043835"/>
            <a:ext cx="12201525" cy="769521"/>
          </a:xfrm>
          <a:prstGeom prst="rect">
            <a:avLst/>
          </a:prstGeom>
          <a:solidFill>
            <a:srgbClr val="002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3" name="Obdĺžnik 12">
            <a:extLst>
              <a:ext uri="{FF2B5EF4-FFF2-40B4-BE49-F238E27FC236}">
                <a16:creationId xmlns:a16="http://schemas.microsoft.com/office/drawing/2014/main" id="{D0701F61-AF22-43CC-8131-8042E4525EE9}"/>
              </a:ext>
            </a:extLst>
          </p:cNvPr>
          <p:cNvSpPr/>
          <p:nvPr/>
        </p:nvSpPr>
        <p:spPr>
          <a:xfrm>
            <a:off x="8261577" y="6136207"/>
            <a:ext cx="2692150" cy="584775"/>
          </a:xfrm>
          <a:prstGeom prst="rect">
            <a:avLst/>
          </a:prstGeom>
          <a:noFill/>
        </p:spPr>
        <p:txBody>
          <a:bodyPr wrap="square">
            <a:spAutoFit/>
          </a:bodyPr>
          <a:lstStyle/>
          <a:p>
            <a:pPr defTabSz="266700">
              <a:spcBef>
                <a:spcPts val="600"/>
              </a:spcBef>
              <a:spcAft>
                <a:spcPts val="1200"/>
              </a:spcAft>
            </a:pPr>
            <a:r>
              <a:rPr lang="sk-SK" sz="1600" spc="30" dirty="0">
                <a:solidFill>
                  <a:schemeClr val="bg1"/>
                </a:solidFill>
                <a:latin typeface="Segoe UI Semilight" panose="020B0402040204020203" pitchFamily="34" charset="0"/>
                <a:cs typeface="Segoe UI Semilight" panose="020B0402040204020203" pitchFamily="34" charset="0"/>
              </a:rPr>
              <a:t>geografia.science.upjs.sk</a:t>
            </a:r>
            <a:br>
              <a:rPr lang="sk-SK" sz="1600" spc="30" dirty="0">
                <a:solidFill>
                  <a:schemeClr val="bg1"/>
                </a:solidFill>
                <a:latin typeface="Segoe UI Semilight" panose="020B0402040204020203" pitchFamily="34" charset="0"/>
                <a:cs typeface="Segoe UI Semilight" panose="020B0402040204020203" pitchFamily="34" charset="0"/>
              </a:rPr>
            </a:br>
            <a:r>
              <a:rPr lang="sk-SK" sz="1600" spc="30" dirty="0">
                <a:solidFill>
                  <a:schemeClr val="bg1"/>
                </a:solidFill>
                <a:latin typeface="Segoe UI Semilight" panose="020B0402040204020203" pitchFamily="34" charset="0"/>
                <a:cs typeface="Segoe UI Semilight" panose="020B0402040204020203" pitchFamily="34" charset="0"/>
              </a:rPr>
              <a:t>jan.kanuk@upjs.sk</a:t>
            </a:r>
          </a:p>
        </p:txBody>
      </p:sp>
      <p:sp>
        <p:nvSpPr>
          <p:cNvPr id="19" name="Zástupný symbol obsahu 2">
            <a:extLst>
              <a:ext uri="{FF2B5EF4-FFF2-40B4-BE49-F238E27FC236}">
                <a16:creationId xmlns:a16="http://schemas.microsoft.com/office/drawing/2014/main" id="{2B81172D-E204-481B-95D1-6C81375B37D5}"/>
              </a:ext>
            </a:extLst>
          </p:cNvPr>
          <p:cNvSpPr txBox="1">
            <a:spLocks/>
          </p:cNvSpPr>
          <p:nvPr/>
        </p:nvSpPr>
        <p:spPr>
          <a:xfrm>
            <a:off x="0" y="1093128"/>
            <a:ext cx="6407389" cy="4824263"/>
          </a:xfrm>
          <a:prstGeom prst="rect">
            <a:avLst/>
          </a:prstGeom>
          <a:solidFill>
            <a:schemeClr val="bg1"/>
          </a:solidFill>
          <a:ln>
            <a:noFill/>
          </a:ln>
          <a:effectLst/>
        </p:spPr>
        <p:txBody>
          <a:bodyPr vert="horz" lIns="91440" tIns="45720" rIns="91440" bIns="45720" rtlCol="0" anchor="t">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dirty="0" smtClean="0">
                <a:solidFill>
                  <a:srgbClr val="006E9F"/>
                </a:solidFill>
                <a:latin typeface="Segoe UI Light" panose="020B0502040204020203" pitchFamily="34" charset="0"/>
                <a:cs typeface="Segoe UI Light" panose="020B0502040204020203" pitchFamily="34" charset="0"/>
              </a:rPr>
              <a:t>1st part: </a:t>
            </a:r>
            <a:r>
              <a:rPr lang="sk-SK" sz="3200" dirty="0" err="1" smtClean="0">
                <a:solidFill>
                  <a:srgbClr val="006E9F"/>
                </a:solidFill>
                <a:latin typeface="Segoe UI Light" panose="020B0502040204020203" pitchFamily="34" charset="0"/>
                <a:cs typeface="Segoe UI Light" panose="020B0502040204020203" pitchFamily="34" charset="0"/>
              </a:rPr>
              <a:t>LiDAR</a:t>
            </a:r>
            <a:r>
              <a:rPr lang="sk-SK" sz="3200" dirty="0" smtClean="0">
                <a:solidFill>
                  <a:srgbClr val="006E9F"/>
                </a:solidFill>
                <a:latin typeface="Segoe UI Light" panose="020B0502040204020203" pitchFamily="34" charset="0"/>
                <a:cs typeface="Segoe UI Light" panose="020B0502040204020203" pitchFamily="34" charset="0"/>
              </a:rPr>
              <a:t> </a:t>
            </a:r>
            <a:r>
              <a:rPr lang="sk-SK" sz="3200" dirty="0" err="1" smtClean="0">
                <a:solidFill>
                  <a:srgbClr val="006E9F"/>
                </a:solidFill>
                <a:latin typeface="Segoe UI Light" panose="020B0502040204020203" pitchFamily="34" charset="0"/>
                <a:cs typeface="Segoe UI Light" panose="020B0502040204020203" pitchFamily="34" charset="0"/>
              </a:rPr>
              <a:t>data</a:t>
            </a:r>
            <a:r>
              <a:rPr lang="sk-SK" sz="3200" dirty="0" smtClean="0">
                <a:solidFill>
                  <a:srgbClr val="006E9F"/>
                </a:solidFill>
                <a:latin typeface="Segoe UI Light" panose="020B0502040204020203" pitchFamily="34" charset="0"/>
                <a:cs typeface="Segoe UI Light" panose="020B0502040204020203" pitchFamily="34" charset="0"/>
              </a:rPr>
              <a:t> </a:t>
            </a:r>
            <a:r>
              <a:rPr lang="sk-SK" sz="3200" dirty="0" err="1" smtClean="0">
                <a:solidFill>
                  <a:srgbClr val="006E9F"/>
                </a:solidFill>
                <a:latin typeface="Segoe UI Light" panose="020B0502040204020203" pitchFamily="34" charset="0"/>
                <a:cs typeface="Segoe UI Light" panose="020B0502040204020203" pitchFamily="34" charset="0"/>
              </a:rPr>
              <a:t>quality</a:t>
            </a:r>
            <a:r>
              <a:rPr lang="sk-SK" sz="3200" dirty="0" smtClean="0">
                <a:solidFill>
                  <a:srgbClr val="006E9F"/>
                </a:solidFill>
                <a:latin typeface="Segoe UI Light" panose="020B0502040204020203" pitchFamily="34" charset="0"/>
                <a:cs typeface="Segoe UI Light" panose="020B0502040204020203" pitchFamily="34" charset="0"/>
              </a:rPr>
              <a:t> </a:t>
            </a:r>
            <a:r>
              <a:rPr lang="sk-SK" sz="3200" dirty="0" err="1" smtClean="0">
                <a:solidFill>
                  <a:srgbClr val="006E9F"/>
                </a:solidFill>
                <a:latin typeface="Segoe UI Light" panose="020B0502040204020203" pitchFamily="34" charset="0"/>
                <a:cs typeface="Segoe UI Light" panose="020B0502040204020203" pitchFamily="34" charset="0"/>
              </a:rPr>
              <a:t>assessment</a:t>
            </a:r>
            <a:endParaRPr lang="sk-SK" sz="3200" dirty="0">
              <a:latin typeface="Segoe UI Light" panose="020B0502040204020203" pitchFamily="34" charset="0"/>
              <a:cs typeface="Segoe UI Light" panose="020B0502040204020203" pitchFamily="34" charset="0"/>
            </a:endParaRPr>
          </a:p>
          <a:p>
            <a:pPr marL="0" indent="0" algn="just">
              <a:lnSpc>
                <a:spcPct val="100000"/>
              </a:lnSpc>
              <a:buClr>
                <a:srgbClr val="14465B"/>
              </a:buClr>
              <a:buNone/>
              <a:defRPr/>
            </a:pPr>
            <a:endParaRPr lang="sk-SK" sz="800" dirty="0">
              <a:latin typeface="Segoe UI Light" panose="020B0502040204020203" pitchFamily="34" charset="0"/>
              <a:cs typeface="Segoe UI Light" panose="020B0502040204020203" pitchFamily="34" charset="0"/>
            </a:endParaRPr>
          </a:p>
          <a:p>
            <a:pPr algn="just">
              <a:lnSpc>
                <a:spcPct val="100000"/>
              </a:lnSpc>
              <a:spcBef>
                <a:spcPts val="1200"/>
              </a:spcBef>
              <a:buClr>
                <a:srgbClr val="005074"/>
              </a:buClr>
              <a:buFont typeface="Wingdings" panose="05000000000000000000" pitchFamily="2" charset="2"/>
              <a:buChar char="§"/>
              <a:defRPr/>
            </a:pPr>
            <a:r>
              <a:rPr lang="sk-SK" sz="2200" spc="-10" dirty="0" err="1" smtClean="0">
                <a:latin typeface="Segoe UI Light" panose="020B0502040204020203" pitchFamily="34" charset="0"/>
                <a:cs typeface="Segoe UI Light" panose="020B0502040204020203" pitchFamily="34" charset="0"/>
              </a:rPr>
              <a:t>flight</a:t>
            </a:r>
            <a:r>
              <a:rPr lang="sk-SK" sz="2200" spc="-10" dirty="0" smtClean="0">
                <a:latin typeface="Segoe UI Light" panose="020B0502040204020203" pitchFamily="34" charset="0"/>
                <a:cs typeface="Segoe UI Light" panose="020B0502040204020203" pitchFamily="34" charset="0"/>
              </a:rPr>
              <a:t> </a:t>
            </a:r>
            <a:r>
              <a:rPr lang="sk-SK" sz="2200" spc="-10" dirty="0" err="1" smtClean="0">
                <a:latin typeface="Segoe UI Light" panose="020B0502040204020203" pitchFamily="34" charset="0"/>
                <a:cs typeface="Segoe UI Light" panose="020B0502040204020203" pitchFamily="34" charset="0"/>
              </a:rPr>
              <a:t>strip</a:t>
            </a:r>
            <a:r>
              <a:rPr lang="sk-SK" sz="2200" spc="-10" dirty="0" smtClean="0">
                <a:latin typeface="Segoe UI Light" panose="020B0502040204020203" pitchFamily="34" charset="0"/>
                <a:cs typeface="Segoe UI Light" panose="020B0502040204020203" pitchFamily="34" charset="0"/>
              </a:rPr>
              <a:t> </a:t>
            </a:r>
            <a:r>
              <a:rPr lang="sk-SK" sz="2200" spc="-10" dirty="0" err="1" smtClean="0">
                <a:latin typeface="Segoe UI Light" panose="020B0502040204020203" pitchFamily="34" charset="0"/>
                <a:cs typeface="Segoe UI Light" panose="020B0502040204020203" pitchFamily="34" charset="0"/>
              </a:rPr>
              <a:t>overlaps</a:t>
            </a:r>
            <a:r>
              <a:rPr lang="sk-SK" sz="2200" spc="-10" dirty="0" smtClean="0">
                <a:latin typeface="Segoe UI Light" panose="020B0502040204020203" pitchFamily="34" charset="0"/>
                <a:cs typeface="Segoe UI Light" panose="020B0502040204020203" pitchFamily="34" charset="0"/>
              </a:rPr>
              <a:t> </a:t>
            </a:r>
            <a:r>
              <a:rPr lang="sk-SK" sz="2200" spc="-10" dirty="0" err="1" smtClean="0">
                <a:latin typeface="Segoe UI Light" panose="020B0502040204020203" pitchFamily="34" charset="0"/>
                <a:cs typeface="Segoe UI Light" panose="020B0502040204020203" pitchFamily="34" charset="0"/>
              </a:rPr>
              <a:t>check</a:t>
            </a:r>
            <a:endParaRPr lang="sk-SK" sz="2200" b="1" spc="-10" dirty="0">
              <a:latin typeface="Segoe UI Light" panose="020B0502040204020203" pitchFamily="34" charset="0"/>
              <a:cs typeface="Segoe UI Light" panose="020B0502040204020203" pitchFamily="34" charset="0"/>
            </a:endParaRPr>
          </a:p>
          <a:p>
            <a:pPr algn="just">
              <a:lnSpc>
                <a:spcPct val="100000"/>
              </a:lnSpc>
              <a:spcBef>
                <a:spcPts val="1200"/>
              </a:spcBef>
              <a:buClr>
                <a:srgbClr val="005074"/>
              </a:buClr>
              <a:buFont typeface="Wingdings" panose="05000000000000000000" pitchFamily="2" charset="2"/>
              <a:buChar char="§"/>
              <a:defRPr/>
            </a:pPr>
            <a:r>
              <a:rPr lang="sk-SK" sz="2200" dirty="0" err="1" smtClean="0">
                <a:latin typeface="Segoe UI Light" panose="020B0502040204020203" pitchFamily="34" charset="0"/>
                <a:cs typeface="Segoe UI Light" panose="020B0502040204020203" pitchFamily="34" charset="0"/>
              </a:rPr>
              <a:t>merging</a:t>
            </a:r>
            <a:r>
              <a:rPr lang="sk-SK" sz="2200" dirty="0" smtClean="0">
                <a:latin typeface="Segoe UI Light" panose="020B0502040204020203" pitchFamily="34" charset="0"/>
                <a:cs typeface="Segoe UI Light" panose="020B0502040204020203" pitchFamily="34" charset="0"/>
              </a:rPr>
              <a:t> of </a:t>
            </a:r>
            <a:r>
              <a:rPr lang="sk-SK" sz="2200" dirty="0" err="1" smtClean="0">
                <a:latin typeface="Segoe UI Light" panose="020B0502040204020203" pitchFamily="34" charset="0"/>
                <a:cs typeface="Segoe UI Light" panose="020B0502040204020203" pitchFamily="34" charset="0"/>
              </a:rPr>
              <a:t>flight</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strips</a:t>
            </a:r>
            <a:endParaRPr lang="sk-SK" sz="2200" dirty="0">
              <a:latin typeface="Segoe UI Light" panose="020B0502040204020203" pitchFamily="34" charset="0"/>
              <a:cs typeface="Segoe UI Light" panose="020B0502040204020203" pitchFamily="34" charset="0"/>
            </a:endParaRPr>
          </a:p>
          <a:p>
            <a:pPr algn="just">
              <a:lnSpc>
                <a:spcPct val="100000"/>
              </a:lnSpc>
              <a:spcBef>
                <a:spcPts val="1200"/>
              </a:spcBef>
              <a:buClr>
                <a:srgbClr val="005074"/>
              </a:buClr>
              <a:buFont typeface="Wingdings" panose="05000000000000000000" pitchFamily="2" charset="2"/>
              <a:buChar char="§"/>
              <a:defRPr/>
            </a:pPr>
            <a:r>
              <a:rPr lang="sk-SK" sz="2200" dirty="0" err="1" smtClean="0">
                <a:latin typeface="Segoe UI Light" panose="020B0502040204020203" pitchFamily="34" charset="0"/>
                <a:cs typeface="Segoe UI Light" panose="020B0502040204020203" pitchFamily="34" charset="0"/>
              </a:rPr>
              <a:t>statistical</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infomration</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about</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LiDAR</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data</a:t>
            </a:r>
            <a:endParaRPr lang="sk-SK" sz="2200" dirty="0" smtClean="0">
              <a:latin typeface="Segoe UI Light" panose="020B0502040204020203" pitchFamily="34" charset="0"/>
              <a:cs typeface="Segoe UI Light" panose="020B0502040204020203" pitchFamily="34" charset="0"/>
            </a:endParaRPr>
          </a:p>
          <a:p>
            <a:pPr algn="just">
              <a:lnSpc>
                <a:spcPct val="100000"/>
              </a:lnSpc>
              <a:spcBef>
                <a:spcPts val="1200"/>
              </a:spcBef>
              <a:buClr>
                <a:srgbClr val="005074"/>
              </a:buClr>
              <a:buFont typeface="Wingdings" panose="05000000000000000000" pitchFamily="2" charset="2"/>
              <a:buChar char="§"/>
              <a:defRPr/>
            </a:pPr>
            <a:endParaRPr lang="sk-SK" sz="2200" b="1" dirty="0">
              <a:latin typeface="Segoe UI Light" panose="020B0502040204020203" pitchFamily="34" charset="0"/>
              <a:cs typeface="Segoe UI Light" panose="020B0502040204020203" pitchFamily="34" charset="0"/>
            </a:endParaRPr>
          </a:p>
          <a:p>
            <a:pPr marL="0" indent="0" algn="just">
              <a:lnSpc>
                <a:spcPct val="100000"/>
              </a:lnSpc>
              <a:buClr>
                <a:srgbClr val="14465B"/>
              </a:buClr>
              <a:buNone/>
              <a:defRPr/>
            </a:pPr>
            <a:r>
              <a:rPr lang="sk-SK" sz="3200" dirty="0" smtClean="0">
                <a:solidFill>
                  <a:srgbClr val="006E9F"/>
                </a:solidFill>
                <a:latin typeface="Segoe UI Light" panose="020B0502040204020203" pitchFamily="34" charset="0"/>
                <a:cs typeface="Segoe UI Light" panose="020B0502040204020203" pitchFamily="34" charset="0"/>
              </a:rPr>
              <a:t>2nd </a:t>
            </a:r>
            <a:r>
              <a:rPr lang="sk-SK" sz="3200" dirty="0">
                <a:solidFill>
                  <a:srgbClr val="006E9F"/>
                </a:solidFill>
                <a:latin typeface="Segoe UI Light" panose="020B0502040204020203" pitchFamily="34" charset="0"/>
                <a:cs typeface="Segoe UI Light" panose="020B0502040204020203" pitchFamily="34" charset="0"/>
              </a:rPr>
              <a:t>part: </a:t>
            </a:r>
            <a:r>
              <a:rPr lang="sk-SK" sz="3200" dirty="0" err="1">
                <a:solidFill>
                  <a:srgbClr val="006E9F"/>
                </a:solidFill>
                <a:latin typeface="Segoe UI Light" panose="020B0502040204020203" pitchFamily="34" charset="0"/>
                <a:cs typeface="Segoe UI Light" panose="020B0502040204020203" pitchFamily="34" charset="0"/>
              </a:rPr>
              <a:t>LiDAR</a:t>
            </a:r>
            <a:r>
              <a:rPr lang="sk-SK" sz="3200" dirty="0">
                <a:solidFill>
                  <a:srgbClr val="006E9F"/>
                </a:solidFill>
                <a:latin typeface="Segoe UI Light" panose="020B0502040204020203" pitchFamily="34" charset="0"/>
                <a:cs typeface="Segoe UI Light" panose="020B0502040204020203" pitchFamily="34" charset="0"/>
              </a:rPr>
              <a:t> </a:t>
            </a:r>
            <a:r>
              <a:rPr lang="sk-SK" sz="3200" dirty="0" err="1">
                <a:solidFill>
                  <a:srgbClr val="006E9F"/>
                </a:solidFill>
                <a:latin typeface="Segoe UI Light" panose="020B0502040204020203" pitchFamily="34" charset="0"/>
                <a:cs typeface="Segoe UI Light" panose="020B0502040204020203" pitchFamily="34" charset="0"/>
              </a:rPr>
              <a:t>data</a:t>
            </a:r>
            <a:r>
              <a:rPr lang="sk-SK" sz="3200" dirty="0">
                <a:solidFill>
                  <a:srgbClr val="006E9F"/>
                </a:solidFill>
                <a:latin typeface="Segoe UI Light" panose="020B0502040204020203" pitchFamily="34" charset="0"/>
                <a:cs typeface="Segoe UI Light" panose="020B0502040204020203" pitchFamily="34" charset="0"/>
              </a:rPr>
              <a:t> </a:t>
            </a:r>
            <a:r>
              <a:rPr lang="sk-SK" sz="3200" dirty="0" err="1" smtClean="0">
                <a:solidFill>
                  <a:srgbClr val="006E9F"/>
                </a:solidFill>
                <a:latin typeface="Segoe UI Light" panose="020B0502040204020203" pitchFamily="34" charset="0"/>
                <a:cs typeface="Segoe UI Light" panose="020B0502040204020203" pitchFamily="34" charset="0"/>
              </a:rPr>
              <a:t>classification</a:t>
            </a:r>
            <a:endParaRPr lang="sk-SK" sz="3200" dirty="0">
              <a:latin typeface="Segoe UI Light" panose="020B0502040204020203" pitchFamily="34" charset="0"/>
              <a:cs typeface="Segoe UI Light" panose="020B0502040204020203" pitchFamily="34" charset="0"/>
            </a:endParaRPr>
          </a:p>
          <a:p>
            <a:pPr marL="0" indent="0" algn="just">
              <a:lnSpc>
                <a:spcPct val="100000"/>
              </a:lnSpc>
              <a:buClr>
                <a:srgbClr val="14465B"/>
              </a:buClr>
              <a:buNone/>
              <a:defRPr/>
            </a:pPr>
            <a:endParaRPr lang="sk-SK" sz="800" dirty="0">
              <a:latin typeface="Segoe UI Light" panose="020B0502040204020203" pitchFamily="34" charset="0"/>
              <a:cs typeface="Segoe UI Light" panose="020B0502040204020203" pitchFamily="34" charset="0"/>
            </a:endParaRPr>
          </a:p>
          <a:p>
            <a:pPr algn="just">
              <a:lnSpc>
                <a:spcPct val="100000"/>
              </a:lnSpc>
              <a:spcBef>
                <a:spcPts val="1200"/>
              </a:spcBef>
              <a:buClr>
                <a:srgbClr val="005074"/>
              </a:buClr>
              <a:buFont typeface="Wingdings" panose="05000000000000000000" pitchFamily="2" charset="2"/>
              <a:buChar char="§"/>
              <a:defRPr/>
            </a:pPr>
            <a:r>
              <a:rPr lang="sk-SK" sz="2200" spc="-10" dirty="0" err="1" smtClean="0">
                <a:latin typeface="Segoe UI Light" panose="020B0502040204020203" pitchFamily="34" charset="0"/>
                <a:cs typeface="Segoe UI Light" panose="020B0502040204020203" pitchFamily="34" charset="0"/>
              </a:rPr>
              <a:t>LiDAR</a:t>
            </a:r>
            <a:r>
              <a:rPr lang="sk-SK" sz="2200" spc="-10" dirty="0" smtClean="0">
                <a:latin typeface="Segoe UI Light" panose="020B0502040204020203" pitchFamily="34" charset="0"/>
                <a:cs typeface="Segoe UI Light" panose="020B0502040204020203" pitchFamily="34" charset="0"/>
              </a:rPr>
              <a:t> </a:t>
            </a:r>
            <a:r>
              <a:rPr lang="sk-SK" sz="2200" spc="-10" dirty="0" err="1" smtClean="0">
                <a:latin typeface="Segoe UI Light" panose="020B0502040204020203" pitchFamily="34" charset="0"/>
                <a:cs typeface="Segoe UI Light" panose="020B0502040204020203" pitchFamily="34" charset="0"/>
              </a:rPr>
              <a:t>data</a:t>
            </a:r>
            <a:r>
              <a:rPr lang="sk-SK" sz="2200" spc="-10" dirty="0" smtClean="0">
                <a:latin typeface="Segoe UI Light" panose="020B0502040204020203" pitchFamily="34" charset="0"/>
                <a:cs typeface="Segoe UI Light" panose="020B0502040204020203" pitchFamily="34" charset="0"/>
              </a:rPr>
              <a:t> </a:t>
            </a:r>
            <a:r>
              <a:rPr lang="sk-SK" sz="2200" spc="-10" dirty="0" err="1" smtClean="0">
                <a:latin typeface="Segoe UI Light" panose="020B0502040204020203" pitchFamily="34" charset="0"/>
                <a:cs typeface="Segoe UI Light" panose="020B0502040204020203" pitchFamily="34" charset="0"/>
              </a:rPr>
              <a:t>tiling</a:t>
            </a:r>
            <a:endParaRPr lang="sk-SK" sz="2200" b="1" spc="-10" dirty="0">
              <a:latin typeface="Segoe UI Light" panose="020B0502040204020203" pitchFamily="34" charset="0"/>
              <a:cs typeface="Segoe UI Light" panose="020B0502040204020203" pitchFamily="34" charset="0"/>
            </a:endParaRPr>
          </a:p>
          <a:p>
            <a:pPr algn="just">
              <a:lnSpc>
                <a:spcPct val="100000"/>
              </a:lnSpc>
              <a:spcBef>
                <a:spcPts val="1200"/>
              </a:spcBef>
              <a:buClr>
                <a:srgbClr val="005074"/>
              </a:buClr>
              <a:buFont typeface="Wingdings" panose="05000000000000000000" pitchFamily="2" charset="2"/>
              <a:buChar char="§"/>
              <a:defRPr/>
            </a:pPr>
            <a:r>
              <a:rPr lang="sk-SK" sz="2200" dirty="0" err="1" smtClean="0">
                <a:latin typeface="Segoe UI Light" panose="020B0502040204020203" pitchFamily="34" charset="0"/>
                <a:cs typeface="Segoe UI Light" panose="020B0502040204020203" pitchFamily="34" charset="0"/>
              </a:rPr>
              <a:t>LiDAR</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data</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denoising</a:t>
            </a:r>
            <a:endParaRPr lang="sk-SK" sz="2200" dirty="0">
              <a:latin typeface="Segoe UI Light" panose="020B0502040204020203" pitchFamily="34" charset="0"/>
              <a:cs typeface="Segoe UI Light" panose="020B0502040204020203" pitchFamily="34" charset="0"/>
            </a:endParaRPr>
          </a:p>
          <a:p>
            <a:pPr algn="just">
              <a:lnSpc>
                <a:spcPct val="100000"/>
              </a:lnSpc>
              <a:spcBef>
                <a:spcPts val="1200"/>
              </a:spcBef>
              <a:buClr>
                <a:srgbClr val="005074"/>
              </a:buClr>
              <a:buFont typeface="Wingdings" panose="05000000000000000000" pitchFamily="2" charset="2"/>
              <a:buChar char="§"/>
              <a:defRPr/>
            </a:pPr>
            <a:r>
              <a:rPr lang="sk-SK" sz="2200" dirty="0" err="1" smtClean="0">
                <a:latin typeface="Segoe UI Light" panose="020B0502040204020203" pitchFamily="34" charset="0"/>
                <a:cs typeface="Segoe UI Light" panose="020B0502040204020203" pitchFamily="34" charset="0"/>
              </a:rPr>
              <a:t>ground</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points</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extraction</a:t>
            </a:r>
            <a:endParaRPr lang="sk-SK" sz="2200" dirty="0" smtClean="0">
              <a:latin typeface="Segoe UI Light" panose="020B0502040204020203" pitchFamily="34" charset="0"/>
              <a:cs typeface="Segoe UI Light" panose="020B0502040204020203" pitchFamily="34" charset="0"/>
            </a:endParaRPr>
          </a:p>
          <a:p>
            <a:pPr algn="just">
              <a:lnSpc>
                <a:spcPct val="100000"/>
              </a:lnSpc>
              <a:spcBef>
                <a:spcPts val="1200"/>
              </a:spcBef>
              <a:buClr>
                <a:srgbClr val="005074"/>
              </a:buClr>
              <a:buFont typeface="Wingdings" panose="05000000000000000000" pitchFamily="2" charset="2"/>
              <a:buChar char="§"/>
              <a:defRPr/>
            </a:pPr>
            <a:r>
              <a:rPr lang="sk-SK" sz="2200" dirty="0" err="1" smtClean="0">
                <a:latin typeface="Segoe UI Light" panose="020B0502040204020203" pitchFamily="34" charset="0"/>
                <a:cs typeface="Segoe UI Light" panose="020B0502040204020203" pitchFamily="34" charset="0"/>
              </a:rPr>
              <a:t>LiDAR</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data</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classification</a:t>
            </a:r>
            <a:endParaRPr lang="sk-SK" sz="2200" dirty="0">
              <a:latin typeface="Segoe UI Light" panose="020B0502040204020203" pitchFamily="34" charset="0"/>
              <a:cs typeface="Segoe UI Light" panose="020B0502040204020203" pitchFamily="34" charset="0"/>
            </a:endParaRPr>
          </a:p>
          <a:p>
            <a:pPr marL="0" indent="0" algn="just">
              <a:lnSpc>
                <a:spcPct val="100000"/>
              </a:lnSpc>
              <a:spcBef>
                <a:spcPts val="1200"/>
              </a:spcBef>
              <a:buClr>
                <a:srgbClr val="005074"/>
              </a:buClr>
              <a:buNone/>
              <a:defRPr/>
            </a:pPr>
            <a:endParaRPr lang="sk-SK" sz="2200" b="1" dirty="0">
              <a:latin typeface="Segoe UI Light" panose="020B0502040204020203" pitchFamily="34" charset="0"/>
              <a:cs typeface="Segoe UI Light" panose="020B0502040204020203" pitchFamily="34" charset="0"/>
            </a:endParaRPr>
          </a:p>
        </p:txBody>
      </p:sp>
      <p:sp>
        <p:nvSpPr>
          <p:cNvPr id="16" name="Obdĺžnik 15">
            <a:extLst>
              <a:ext uri="{FF2B5EF4-FFF2-40B4-BE49-F238E27FC236}">
                <a16:creationId xmlns:a16="http://schemas.microsoft.com/office/drawing/2014/main" id="{C722DE40-B86E-4A73-8AF7-A87EE1B374A7}"/>
              </a:ext>
            </a:extLst>
          </p:cNvPr>
          <p:cNvSpPr/>
          <p:nvPr/>
        </p:nvSpPr>
        <p:spPr>
          <a:xfrm>
            <a:off x="3599" y="214320"/>
            <a:ext cx="12201525" cy="830997"/>
          </a:xfrm>
          <a:prstGeom prst="rect">
            <a:avLst/>
          </a:prstGeom>
          <a:solidFill>
            <a:srgbClr val="006E9F"/>
          </a:solidFill>
          <a:effectLst/>
        </p:spPr>
        <p:txBody>
          <a:bodyPr wrap="square" anchor="ctr">
            <a:spAutoFit/>
          </a:bodyPr>
          <a:lstStyle/>
          <a:p>
            <a:pPr fontAlgn="auto">
              <a:spcBef>
                <a:spcPts val="0"/>
              </a:spcBef>
              <a:spcAft>
                <a:spcPts val="0"/>
              </a:spcAft>
              <a:defRPr/>
            </a:pP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COntent</a:t>
            </a:r>
            <a:endParaRPr lang="nl-NL" sz="4800" b="1" cap="all" spc="300" dirty="0">
              <a:solidFill>
                <a:schemeClr val="bg1"/>
              </a:solidFill>
              <a:latin typeface="Segoe UI Semibold" panose="020B0702040204020203" pitchFamily="34" charset="0"/>
              <a:ea typeface="+mj-ea"/>
              <a:cs typeface="Segoe UI Semibold" panose="020B0702040204020203" pitchFamily="34" charset="0"/>
            </a:endParaRPr>
          </a:p>
        </p:txBody>
      </p:sp>
      <p:pic>
        <p:nvPicPr>
          <p:cNvPr id="9" name="Picture 31">
            <a:extLst>
              <a:ext uri="{FF2B5EF4-FFF2-40B4-BE49-F238E27FC236}">
                <a16:creationId xmlns:a16="http://schemas.microsoft.com/office/drawing/2014/main" id="{05839569-58EB-4C98-8E1A-E22BEACC5F64}"/>
              </a:ext>
            </a:extLst>
          </p:cNvPr>
          <p:cNvPicPr>
            <a:picLocks noChangeAspect="1" noChangeArrowheads="1"/>
          </p:cNvPicPr>
          <p:nvPr/>
        </p:nvPicPr>
        <p:blipFill>
          <a:blip r:embed="rId3" cstate="print">
            <a:clrChange>
              <a:clrFrom>
                <a:srgbClr val="CCCCCC"/>
              </a:clrFrom>
              <a:clrTo>
                <a:srgbClr val="CCCCCC">
                  <a:alpha val="0"/>
                </a:srgbClr>
              </a:clrTo>
            </a:clrChang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0915403" y="5677924"/>
            <a:ext cx="1146713" cy="1097333"/>
          </a:xfrm>
          <a:prstGeom prst="rect">
            <a:avLst/>
          </a:prstGeom>
          <a:noFill/>
          <a:ln>
            <a:noFill/>
          </a:ln>
          <a:extLst/>
        </p:spPr>
      </p:pic>
      <p:cxnSp>
        <p:nvCxnSpPr>
          <p:cNvPr id="17" name="Rovná spojnica 16">
            <a:extLst>
              <a:ext uri="{FF2B5EF4-FFF2-40B4-BE49-F238E27FC236}">
                <a16:creationId xmlns:a16="http://schemas.microsoft.com/office/drawing/2014/main" id="{F8221DAD-26AF-4141-8EA4-17EC91F94B50}"/>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sp>
        <p:nvSpPr>
          <p:cNvPr id="18" name="Obdĺžnik 17">
            <a:extLst>
              <a:ext uri="{FF2B5EF4-FFF2-40B4-BE49-F238E27FC236}">
                <a16:creationId xmlns:a16="http://schemas.microsoft.com/office/drawing/2014/main" id="{3ACDDF28-DF38-4EE6-BE20-D79078FFA5AC}"/>
              </a:ext>
            </a:extLst>
          </p:cNvPr>
          <p:cNvSpPr/>
          <p:nvPr/>
        </p:nvSpPr>
        <p:spPr>
          <a:xfrm>
            <a:off x="260600" y="6142356"/>
            <a:ext cx="5206750" cy="584775"/>
          </a:xfrm>
          <a:prstGeom prst="rect">
            <a:avLst/>
          </a:prstGeom>
          <a:noFill/>
        </p:spPr>
        <p:txBody>
          <a:bodyPr wrap="square">
            <a:spAutoFit/>
          </a:bodyPr>
          <a:lstStyle/>
          <a:p>
            <a:pPr defTabSz="266700">
              <a:spcBef>
                <a:spcPts val="600"/>
              </a:spcBef>
              <a:spcAft>
                <a:spcPts val="1200"/>
              </a:spcAft>
            </a:pPr>
            <a:r>
              <a:rPr lang="sk-SK" sz="1600" dirty="0">
                <a:solidFill>
                  <a:schemeClr val="bg1"/>
                </a:solidFill>
                <a:latin typeface="Segoe UI Semilight" panose="020B0402040204020203" pitchFamily="34" charset="0"/>
                <a:cs typeface="Segoe UI Semilight" panose="020B0402040204020203" pitchFamily="34" charset="0"/>
              </a:rPr>
              <a:t>INSTITUTE OF GEOGRAPHY, FACULTY OF SCIENCE, PAVOL JOZEF ŠAFÁRIK UNIVERSITY IN KOŠICE, SLOVAKIA</a:t>
            </a:r>
          </a:p>
        </p:txBody>
      </p:sp>
      <p:sp>
        <p:nvSpPr>
          <p:cNvPr id="21" name="Zástupný symbol obsahu 2">
            <a:extLst>
              <a:ext uri="{FF2B5EF4-FFF2-40B4-BE49-F238E27FC236}">
                <a16:creationId xmlns:a16="http://schemas.microsoft.com/office/drawing/2014/main" id="{2B81172D-E204-481B-95D1-6C81375B37D5}"/>
              </a:ext>
            </a:extLst>
          </p:cNvPr>
          <p:cNvSpPr txBox="1">
            <a:spLocks/>
          </p:cNvSpPr>
          <p:nvPr/>
        </p:nvSpPr>
        <p:spPr>
          <a:xfrm>
            <a:off x="6676292" y="1086257"/>
            <a:ext cx="5281245" cy="4824263"/>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dirty="0" smtClean="0">
                <a:solidFill>
                  <a:srgbClr val="006E9F"/>
                </a:solidFill>
                <a:latin typeface="Segoe UI Light" panose="020B0502040204020203" pitchFamily="34" charset="0"/>
                <a:cs typeface="Segoe UI Light" panose="020B0502040204020203" pitchFamily="34" charset="0"/>
              </a:rPr>
              <a:t>3rd </a:t>
            </a:r>
            <a:r>
              <a:rPr lang="sk-SK" sz="3200" dirty="0">
                <a:solidFill>
                  <a:srgbClr val="006E9F"/>
                </a:solidFill>
                <a:latin typeface="Segoe UI Light" panose="020B0502040204020203" pitchFamily="34" charset="0"/>
                <a:cs typeface="Segoe UI Light" panose="020B0502040204020203" pitchFamily="34" charset="0"/>
              </a:rPr>
              <a:t>part</a:t>
            </a:r>
            <a:r>
              <a:rPr lang="sk-SK" sz="3200" dirty="0" smtClean="0">
                <a:solidFill>
                  <a:srgbClr val="006E9F"/>
                </a:solidFill>
                <a:latin typeface="Segoe UI Light" panose="020B0502040204020203" pitchFamily="34" charset="0"/>
                <a:cs typeface="Segoe UI Light" panose="020B0502040204020203" pitchFamily="34" charset="0"/>
              </a:rPr>
              <a:t>: </a:t>
            </a:r>
            <a:r>
              <a:rPr lang="sk-SK" sz="3200" dirty="0" err="1" smtClean="0">
                <a:solidFill>
                  <a:srgbClr val="006E9F"/>
                </a:solidFill>
                <a:latin typeface="Segoe UI Light" panose="020B0502040204020203" pitchFamily="34" charset="0"/>
                <a:cs typeface="Segoe UI Light" panose="020B0502040204020203" pitchFamily="34" charset="0"/>
              </a:rPr>
              <a:t>Geomorphometric</a:t>
            </a:r>
            <a:r>
              <a:rPr lang="sk-SK" sz="3200" dirty="0" smtClean="0">
                <a:solidFill>
                  <a:srgbClr val="006E9F"/>
                </a:solidFill>
                <a:latin typeface="Segoe UI Light" panose="020B0502040204020203" pitchFamily="34" charset="0"/>
                <a:cs typeface="Segoe UI Light" panose="020B0502040204020203" pitchFamily="34" charset="0"/>
              </a:rPr>
              <a:t> </a:t>
            </a:r>
            <a:r>
              <a:rPr lang="sk-SK" sz="3200" dirty="0" err="1" smtClean="0">
                <a:solidFill>
                  <a:srgbClr val="006E9F"/>
                </a:solidFill>
                <a:latin typeface="Segoe UI Light" panose="020B0502040204020203" pitchFamily="34" charset="0"/>
                <a:cs typeface="Segoe UI Light" panose="020B0502040204020203" pitchFamily="34" charset="0"/>
              </a:rPr>
              <a:t>analysis</a:t>
            </a:r>
            <a:endParaRPr lang="sk-SK" sz="800" dirty="0">
              <a:latin typeface="Segoe UI Light" panose="020B0502040204020203" pitchFamily="34" charset="0"/>
              <a:cs typeface="Segoe UI Light" panose="020B0502040204020203" pitchFamily="34" charset="0"/>
            </a:endParaRPr>
          </a:p>
          <a:p>
            <a:pPr algn="just">
              <a:lnSpc>
                <a:spcPct val="100000"/>
              </a:lnSpc>
              <a:spcBef>
                <a:spcPts val="1200"/>
              </a:spcBef>
              <a:buClr>
                <a:srgbClr val="005074"/>
              </a:buClr>
              <a:buFont typeface="Wingdings" panose="05000000000000000000" pitchFamily="2" charset="2"/>
              <a:buChar char="§"/>
              <a:defRPr/>
            </a:pPr>
            <a:r>
              <a:rPr lang="sk-SK" sz="2200" spc="-10" dirty="0" smtClean="0">
                <a:latin typeface="Segoe UI Light" panose="020B0502040204020203" pitchFamily="34" charset="0"/>
                <a:cs typeface="Segoe UI Light" panose="020B0502040204020203" pitchFamily="34" charset="0"/>
              </a:rPr>
              <a:t>DTM </a:t>
            </a:r>
            <a:r>
              <a:rPr lang="sk-SK" sz="2200" spc="-10" dirty="0" err="1" smtClean="0">
                <a:latin typeface="Segoe UI Light" panose="020B0502040204020203" pitchFamily="34" charset="0"/>
                <a:cs typeface="Segoe UI Light" panose="020B0502040204020203" pitchFamily="34" charset="0"/>
              </a:rPr>
              <a:t>derivation</a:t>
            </a:r>
            <a:r>
              <a:rPr lang="sk-SK" sz="2200" spc="-10" dirty="0" smtClean="0">
                <a:latin typeface="Segoe UI Light" panose="020B0502040204020203" pitchFamily="34" charset="0"/>
                <a:cs typeface="Segoe UI Light" panose="020B0502040204020203" pitchFamily="34" charset="0"/>
              </a:rPr>
              <a:t> </a:t>
            </a:r>
            <a:r>
              <a:rPr lang="sk-SK" sz="2200" spc="-10" dirty="0" err="1" smtClean="0">
                <a:latin typeface="Segoe UI Light" panose="020B0502040204020203" pitchFamily="34" charset="0"/>
                <a:cs typeface="Segoe UI Light" panose="020B0502040204020203" pitchFamily="34" charset="0"/>
              </a:rPr>
              <a:t>from</a:t>
            </a:r>
            <a:r>
              <a:rPr lang="sk-SK" sz="2200" spc="-10" dirty="0" smtClean="0">
                <a:latin typeface="Segoe UI Light" panose="020B0502040204020203" pitchFamily="34" charset="0"/>
                <a:cs typeface="Segoe UI Light" panose="020B0502040204020203" pitchFamily="34" charset="0"/>
              </a:rPr>
              <a:t> </a:t>
            </a:r>
            <a:r>
              <a:rPr lang="sk-SK" sz="2200" spc="-10" dirty="0" err="1" smtClean="0">
                <a:latin typeface="Segoe UI Light" panose="020B0502040204020203" pitchFamily="34" charset="0"/>
                <a:cs typeface="Segoe UI Light" panose="020B0502040204020203" pitchFamily="34" charset="0"/>
              </a:rPr>
              <a:t>LiDAR</a:t>
            </a:r>
            <a:r>
              <a:rPr lang="sk-SK" sz="2200" spc="-10" dirty="0" smtClean="0">
                <a:latin typeface="Segoe UI Light" panose="020B0502040204020203" pitchFamily="34" charset="0"/>
                <a:cs typeface="Segoe UI Light" panose="020B0502040204020203" pitchFamily="34" charset="0"/>
              </a:rPr>
              <a:t> </a:t>
            </a:r>
            <a:r>
              <a:rPr lang="sk-SK" sz="2200" spc="-10" dirty="0" err="1" smtClean="0">
                <a:latin typeface="Segoe UI Light" panose="020B0502040204020203" pitchFamily="34" charset="0"/>
                <a:cs typeface="Segoe UI Light" panose="020B0502040204020203" pitchFamily="34" charset="0"/>
              </a:rPr>
              <a:t>data</a:t>
            </a:r>
            <a:endParaRPr lang="sk-SK" sz="2200" spc="-10" dirty="0" smtClean="0">
              <a:latin typeface="Segoe UI Light" panose="020B0502040204020203" pitchFamily="34" charset="0"/>
              <a:cs typeface="Segoe UI Light" panose="020B0502040204020203" pitchFamily="34" charset="0"/>
            </a:endParaRPr>
          </a:p>
          <a:p>
            <a:pPr>
              <a:lnSpc>
                <a:spcPct val="100000"/>
              </a:lnSpc>
              <a:spcBef>
                <a:spcPts val="1200"/>
              </a:spcBef>
              <a:buClr>
                <a:srgbClr val="005074"/>
              </a:buClr>
              <a:buFont typeface="Wingdings" panose="05000000000000000000" pitchFamily="2" charset="2"/>
              <a:buChar char="§"/>
              <a:defRPr/>
            </a:pPr>
            <a:r>
              <a:rPr lang="sk-SK" sz="2200" spc="-10" dirty="0" err="1" smtClean="0">
                <a:latin typeface="Segoe UI Light" panose="020B0502040204020203" pitchFamily="34" charset="0"/>
                <a:cs typeface="Segoe UI Light" panose="020B0502040204020203" pitchFamily="34" charset="0"/>
              </a:rPr>
              <a:t>derivation</a:t>
            </a:r>
            <a:r>
              <a:rPr lang="sk-SK" sz="2200" spc="-10" dirty="0" smtClean="0">
                <a:latin typeface="Segoe UI Light" panose="020B0502040204020203" pitchFamily="34" charset="0"/>
                <a:cs typeface="Segoe UI Light" panose="020B0502040204020203" pitchFamily="34" charset="0"/>
              </a:rPr>
              <a:t> of </a:t>
            </a:r>
            <a:r>
              <a:rPr lang="sk-SK" sz="2200" spc="-10" dirty="0" err="1" smtClean="0">
                <a:latin typeface="Segoe UI Light" panose="020B0502040204020203" pitchFamily="34" charset="0"/>
                <a:cs typeface="Segoe UI Light" panose="020B0502040204020203" pitchFamily="34" charset="0"/>
              </a:rPr>
              <a:t>terrain</a:t>
            </a:r>
            <a:r>
              <a:rPr lang="sk-SK" sz="2200" spc="-10" dirty="0" smtClean="0">
                <a:latin typeface="Segoe UI Light" panose="020B0502040204020203" pitchFamily="34" charset="0"/>
                <a:cs typeface="Segoe UI Light" panose="020B0502040204020203" pitchFamily="34" charset="0"/>
              </a:rPr>
              <a:t> </a:t>
            </a:r>
            <a:r>
              <a:rPr lang="sk-SK" sz="2200" spc="-10" dirty="0" err="1" smtClean="0">
                <a:latin typeface="Segoe UI Light" panose="020B0502040204020203" pitchFamily="34" charset="0"/>
                <a:cs typeface="Segoe UI Light" panose="020B0502040204020203" pitchFamily="34" charset="0"/>
              </a:rPr>
              <a:t>morphometric</a:t>
            </a:r>
            <a:r>
              <a:rPr lang="sk-SK" sz="2200" spc="-10" dirty="0" smtClean="0">
                <a:latin typeface="Segoe UI Light" panose="020B0502040204020203" pitchFamily="34" charset="0"/>
                <a:cs typeface="Segoe UI Light" panose="020B0502040204020203" pitchFamily="34" charset="0"/>
              </a:rPr>
              <a:t> </a:t>
            </a:r>
            <a:r>
              <a:rPr lang="sk-SK" sz="2200" spc="-10" dirty="0" err="1" smtClean="0">
                <a:latin typeface="Segoe UI Light" panose="020B0502040204020203" pitchFamily="34" charset="0"/>
                <a:cs typeface="Segoe UI Light" panose="020B0502040204020203" pitchFamily="34" charset="0"/>
              </a:rPr>
              <a:t>parameters</a:t>
            </a:r>
            <a:endParaRPr lang="sk-SK" sz="2200" spc="-10" dirty="0" smtClean="0">
              <a:latin typeface="Segoe UI Light" panose="020B0502040204020203" pitchFamily="34" charset="0"/>
              <a:cs typeface="Segoe UI Light" panose="020B0502040204020203" pitchFamily="34" charset="0"/>
            </a:endParaRPr>
          </a:p>
          <a:p>
            <a:pPr>
              <a:lnSpc>
                <a:spcPct val="100000"/>
              </a:lnSpc>
              <a:spcBef>
                <a:spcPts val="1200"/>
              </a:spcBef>
              <a:buClr>
                <a:srgbClr val="005074"/>
              </a:buClr>
              <a:buFont typeface="Wingdings" panose="05000000000000000000" pitchFamily="2" charset="2"/>
              <a:buChar char="§"/>
              <a:defRPr/>
            </a:pPr>
            <a:r>
              <a:rPr lang="sk-SK" sz="2200" spc="-10" dirty="0" smtClean="0">
                <a:latin typeface="Segoe UI Light" panose="020B0502040204020203" pitchFamily="34" charset="0"/>
                <a:cs typeface="Segoe UI Light" panose="020B0502040204020203" pitchFamily="34" charset="0"/>
              </a:rPr>
              <a:t>raster </a:t>
            </a:r>
            <a:r>
              <a:rPr lang="sk-SK" sz="2200" spc="-10" dirty="0" err="1" smtClean="0">
                <a:latin typeface="Segoe UI Light" panose="020B0502040204020203" pitchFamily="34" charset="0"/>
                <a:cs typeface="Segoe UI Light" panose="020B0502040204020203" pitchFamily="34" charset="0"/>
              </a:rPr>
              <a:t>resampling</a:t>
            </a:r>
            <a:endParaRPr lang="sk-SK" sz="2200" dirty="0">
              <a:latin typeface="Segoe UI Light" panose="020B0502040204020203" pitchFamily="34" charset="0"/>
              <a:cs typeface="Segoe UI Light" panose="020B0502040204020203" pitchFamily="34" charset="0"/>
            </a:endParaRPr>
          </a:p>
          <a:p>
            <a:pPr marL="0" indent="0" algn="just">
              <a:lnSpc>
                <a:spcPct val="100000"/>
              </a:lnSpc>
              <a:spcBef>
                <a:spcPts val="1200"/>
              </a:spcBef>
              <a:buClr>
                <a:srgbClr val="005074"/>
              </a:buClr>
              <a:buNone/>
              <a:defRPr/>
            </a:pPr>
            <a:endParaRPr lang="sk-SK" sz="2200" b="1"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783118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bdĺžnik 16">
            <a:extLst>
              <a:ext uri="{FF2B5EF4-FFF2-40B4-BE49-F238E27FC236}">
                <a16:creationId xmlns:a16="http://schemas.microsoft.com/office/drawing/2014/main" id="{2C76BA3D-1206-44F2-B478-E69B8DEFE635}"/>
              </a:ext>
            </a:extLst>
          </p:cNvPr>
          <p:cNvSpPr/>
          <p:nvPr/>
        </p:nvSpPr>
        <p:spPr>
          <a:xfrm>
            <a:off x="3600" y="214320"/>
            <a:ext cx="12185396" cy="830997"/>
          </a:xfrm>
          <a:prstGeom prst="rect">
            <a:avLst/>
          </a:prstGeom>
          <a:solidFill>
            <a:srgbClr val="006E9F"/>
          </a:solidFill>
          <a:effectLst/>
        </p:spPr>
        <p:txBody>
          <a:bodyPr wrap="square" anchor="ctr">
            <a:spAutoFit/>
          </a:bodyPr>
          <a:lstStyle/>
          <a:p>
            <a:pPr algn="ctr" fontAlgn="auto">
              <a:spcBef>
                <a:spcPts val="0"/>
              </a:spcBef>
              <a:spcAft>
                <a:spcPts val="0"/>
              </a:spcAft>
              <a:defRPr/>
            </a:pP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Data</a:t>
            </a:r>
            <a:r>
              <a:rPr lang="sk-SK" sz="4800" b="1" cap="all" spc="300" dirty="0" smtClean="0">
                <a:solidFill>
                  <a:schemeClr val="bg1"/>
                </a:solidFill>
                <a:latin typeface="Segoe UI Semibold" panose="020B0702040204020203" pitchFamily="34" charset="0"/>
                <a:ea typeface="+mj-ea"/>
                <a:cs typeface="Segoe UI Semibold" panose="020B0702040204020203" pitchFamily="34" charset="0"/>
              </a:rPr>
              <a:t> &amp; Software</a:t>
            </a:r>
            <a:endParaRPr lang="nl-NL" sz="4800" b="1" cap="all" spc="300" dirty="0">
              <a:solidFill>
                <a:schemeClr val="bg1"/>
              </a:solidFill>
              <a:latin typeface="Segoe UI Semibold" panose="020B0702040204020203" pitchFamily="34" charset="0"/>
              <a:ea typeface="+mj-ea"/>
              <a:cs typeface="Segoe UI Semibold" panose="020B0702040204020203" pitchFamily="34" charset="0"/>
            </a:endParaRPr>
          </a:p>
        </p:txBody>
      </p:sp>
      <p:sp>
        <p:nvSpPr>
          <p:cNvPr id="19" name="Zástupný symbol obsahu 2">
            <a:extLst>
              <a:ext uri="{FF2B5EF4-FFF2-40B4-BE49-F238E27FC236}">
                <a16:creationId xmlns:a16="http://schemas.microsoft.com/office/drawing/2014/main" id="{2B81172D-E204-481B-95D1-6C81375B37D5}"/>
              </a:ext>
            </a:extLst>
          </p:cNvPr>
          <p:cNvSpPr txBox="1">
            <a:spLocks/>
          </p:cNvSpPr>
          <p:nvPr/>
        </p:nvSpPr>
        <p:spPr>
          <a:xfrm>
            <a:off x="190227" y="1090400"/>
            <a:ext cx="11811545"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b="1" dirty="0" err="1" smtClean="0">
                <a:solidFill>
                  <a:srgbClr val="006E9F"/>
                </a:solidFill>
                <a:latin typeface="Segoe UI Light" panose="020B0502040204020203" pitchFamily="34" charset="0"/>
                <a:cs typeface="Segoe UI Light" panose="020B0502040204020203" pitchFamily="34" charset="0"/>
              </a:rPr>
              <a:t>Data</a:t>
            </a:r>
            <a:endParaRPr lang="sk-SK" sz="3200" dirty="0">
              <a:solidFill>
                <a:srgbClr val="006E9F"/>
              </a:solidFill>
              <a:latin typeface="Segoe UI Light" panose="020B0502040204020203" pitchFamily="34" charset="0"/>
              <a:cs typeface="Segoe UI Light" panose="020B0502040204020203" pitchFamily="34" charset="0"/>
            </a:endParaRPr>
          </a:p>
          <a:p>
            <a:pPr marL="0" indent="0" algn="ctr">
              <a:lnSpc>
                <a:spcPct val="100000"/>
              </a:lnSpc>
              <a:buClr>
                <a:srgbClr val="14465B"/>
              </a:buClr>
              <a:buNone/>
              <a:defRPr/>
            </a:pPr>
            <a:endParaRPr lang="sk-SK" sz="800" dirty="0">
              <a:solidFill>
                <a:schemeClr val="bg1"/>
              </a:solidFill>
              <a:latin typeface="Segoe UI Light" panose="020B0502040204020203" pitchFamily="34" charset="0"/>
              <a:cs typeface="Segoe UI Light" panose="020B0502040204020203" pitchFamily="34" charset="0"/>
            </a:endParaRPr>
          </a:p>
          <a:p>
            <a:pPr marL="0" indent="0" algn="ctr">
              <a:lnSpc>
                <a:spcPct val="100000"/>
              </a:lnSpc>
              <a:spcBef>
                <a:spcPts val="1200"/>
              </a:spcBef>
              <a:buClr>
                <a:srgbClr val="14465B"/>
              </a:buClr>
              <a:buNone/>
              <a:defRPr/>
            </a:pPr>
            <a:endParaRPr lang="sk-SK" sz="2200" dirty="0">
              <a:latin typeface="Segoe UI Light" panose="020B0502040204020203" pitchFamily="34" charset="0"/>
              <a:cs typeface="Segoe UI Light" panose="020B0502040204020203" pitchFamily="34" charset="0"/>
            </a:endParaRPr>
          </a:p>
        </p:txBody>
      </p:sp>
      <p:sp>
        <p:nvSpPr>
          <p:cNvPr id="11" name="Zástupný symbol obsahu 2">
            <a:extLst>
              <a:ext uri="{FF2B5EF4-FFF2-40B4-BE49-F238E27FC236}">
                <a16:creationId xmlns:a16="http://schemas.microsoft.com/office/drawing/2014/main" id="{B1D6BC0D-FA18-464D-8567-32B39872E8D6}"/>
              </a:ext>
            </a:extLst>
          </p:cNvPr>
          <p:cNvSpPr txBox="1">
            <a:spLocks/>
          </p:cNvSpPr>
          <p:nvPr/>
        </p:nvSpPr>
        <p:spPr>
          <a:xfrm>
            <a:off x="190227" y="1673956"/>
            <a:ext cx="5410474" cy="805475"/>
          </a:xfrm>
          <a:prstGeom prst="rect">
            <a:avLst/>
          </a:prstGeom>
          <a:solidFill>
            <a:schemeClr val="bg1"/>
          </a:solidFill>
          <a:ln>
            <a:noFill/>
          </a:ln>
          <a:effectLst>
            <a:outerShdw blurRad="50800" dist="38100" dir="8100000" algn="tr" rotWithShape="0">
              <a:srgbClr val="E4252C">
                <a:alpha val="40000"/>
              </a:srgb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14" name="Obdĺžnik 13">
            <a:extLst>
              <a:ext uri="{FF2B5EF4-FFF2-40B4-BE49-F238E27FC236}">
                <a16:creationId xmlns:a16="http://schemas.microsoft.com/office/drawing/2014/main" id="{E4C1E576-2EA8-4AA0-BE76-E6DF85F1E217}"/>
              </a:ext>
            </a:extLst>
          </p:cNvPr>
          <p:cNvSpPr/>
          <p:nvPr/>
        </p:nvSpPr>
        <p:spPr>
          <a:xfrm>
            <a:off x="254396" y="1862500"/>
            <a:ext cx="6278289" cy="430887"/>
          </a:xfrm>
          <a:prstGeom prst="rect">
            <a:avLst/>
          </a:prstGeom>
        </p:spPr>
        <p:txBody>
          <a:bodyPr wrap="square">
            <a:spAutoFit/>
          </a:bodyPr>
          <a:lstStyle/>
          <a:p>
            <a:pPr algn="just">
              <a:lnSpc>
                <a:spcPct val="100000"/>
              </a:lnSpc>
              <a:spcBef>
                <a:spcPts val="1200"/>
              </a:spcBef>
              <a:buClr>
                <a:srgbClr val="14465B"/>
              </a:buClr>
              <a:buFont typeface="Wingdings" panose="05000000000000000000" pitchFamily="2" charset="2"/>
              <a:buChar char="§"/>
              <a:defRPr/>
            </a:pP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LiDAR</a:t>
            </a:r>
            <a:r>
              <a:rPr lang="sk-SK" sz="2200" dirty="0" smtClean="0">
                <a:latin typeface="Segoe UI Light" panose="020B0502040204020203" pitchFamily="34" charset="0"/>
                <a:cs typeface="Segoe UI Light" panose="020B0502040204020203" pitchFamily="34" charset="0"/>
              </a:rPr>
              <a:t> point </a:t>
            </a:r>
            <a:r>
              <a:rPr lang="sk-SK" sz="2200" dirty="0" err="1" smtClean="0">
                <a:latin typeface="Segoe UI Light" panose="020B0502040204020203" pitchFamily="34" charset="0"/>
                <a:cs typeface="Segoe UI Light" panose="020B0502040204020203" pitchFamily="34" charset="0"/>
              </a:rPr>
              <a:t>cloud</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devided</a:t>
            </a:r>
            <a:r>
              <a:rPr lang="sk-SK" sz="2200" dirty="0" smtClean="0">
                <a:latin typeface="Segoe UI Light" panose="020B0502040204020203" pitchFamily="34" charset="0"/>
                <a:cs typeface="Segoe UI Light" panose="020B0502040204020203" pitchFamily="34" charset="0"/>
              </a:rPr>
              <a:t> to </a:t>
            </a:r>
            <a:r>
              <a:rPr lang="sk-SK" sz="2200" dirty="0" err="1" smtClean="0">
                <a:latin typeface="Segoe UI Light" panose="020B0502040204020203" pitchFamily="34" charset="0"/>
                <a:cs typeface="Segoe UI Light" panose="020B0502040204020203" pitchFamily="34" charset="0"/>
              </a:rPr>
              <a:t>flight</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strips</a:t>
            </a:r>
            <a:r>
              <a:rPr lang="sk-SK" sz="2200" dirty="0" smtClean="0">
                <a:latin typeface="Segoe UI Light" panose="020B0502040204020203" pitchFamily="34" charset="0"/>
                <a:cs typeface="Segoe UI Light" panose="020B0502040204020203" pitchFamily="34" charset="0"/>
              </a:rPr>
              <a:t> </a:t>
            </a:r>
            <a:endParaRPr lang="sk-SK" sz="2200" dirty="0">
              <a:latin typeface="Segoe UI Light" panose="020B0502040204020203" pitchFamily="34" charset="0"/>
              <a:cs typeface="Segoe UI Light" panose="020B0502040204020203" pitchFamily="34" charset="0"/>
            </a:endParaRPr>
          </a:p>
        </p:txBody>
      </p:sp>
      <p:cxnSp>
        <p:nvCxnSpPr>
          <p:cNvPr id="24" name="Rovná spojnica 23">
            <a:extLst>
              <a:ext uri="{FF2B5EF4-FFF2-40B4-BE49-F238E27FC236}">
                <a16:creationId xmlns:a16="http://schemas.microsoft.com/office/drawing/2014/main" id="{5FA012D6-1FD8-4EFB-B2DE-97B93C3D8A42}"/>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sp>
        <p:nvSpPr>
          <p:cNvPr id="23" name="Zástupný symbol obsahu 2">
            <a:extLst>
              <a:ext uri="{FF2B5EF4-FFF2-40B4-BE49-F238E27FC236}">
                <a16:creationId xmlns:a16="http://schemas.microsoft.com/office/drawing/2014/main" id="{2B81172D-E204-481B-95D1-6C81375B37D5}"/>
              </a:ext>
            </a:extLst>
          </p:cNvPr>
          <p:cNvSpPr txBox="1">
            <a:spLocks/>
          </p:cNvSpPr>
          <p:nvPr/>
        </p:nvSpPr>
        <p:spPr>
          <a:xfrm>
            <a:off x="190226" y="3496673"/>
            <a:ext cx="6017143"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b="1" dirty="0">
                <a:solidFill>
                  <a:srgbClr val="006E9F"/>
                </a:solidFill>
                <a:latin typeface="Segoe UI Light" panose="020B0502040204020203" pitchFamily="34" charset="0"/>
                <a:cs typeface="Segoe UI Light" panose="020B0502040204020203" pitchFamily="34" charset="0"/>
              </a:rPr>
              <a:t>S</a:t>
            </a:r>
            <a:r>
              <a:rPr lang="sk-SK" sz="3200" b="1" dirty="0" smtClean="0">
                <a:solidFill>
                  <a:srgbClr val="006E9F"/>
                </a:solidFill>
                <a:latin typeface="Segoe UI Light" panose="020B0502040204020203" pitchFamily="34" charset="0"/>
                <a:cs typeface="Segoe UI Light" panose="020B0502040204020203" pitchFamily="34" charset="0"/>
              </a:rPr>
              <a:t>oftware</a:t>
            </a:r>
            <a:endParaRPr lang="sk-SK" sz="3200" dirty="0">
              <a:solidFill>
                <a:srgbClr val="006E9F"/>
              </a:solidFill>
              <a:latin typeface="Segoe UI Light" panose="020B0502040204020203" pitchFamily="34" charset="0"/>
              <a:cs typeface="Segoe UI Light" panose="020B0502040204020203" pitchFamily="34" charset="0"/>
            </a:endParaRPr>
          </a:p>
          <a:p>
            <a:pPr marL="0" indent="0" algn="ctr">
              <a:lnSpc>
                <a:spcPct val="100000"/>
              </a:lnSpc>
              <a:buClr>
                <a:srgbClr val="14465B"/>
              </a:buClr>
              <a:buNone/>
              <a:defRPr/>
            </a:pPr>
            <a:endParaRPr lang="sk-SK" sz="800" dirty="0">
              <a:solidFill>
                <a:schemeClr val="bg1"/>
              </a:solidFill>
              <a:latin typeface="Segoe UI Light" panose="020B0502040204020203" pitchFamily="34" charset="0"/>
              <a:cs typeface="Segoe UI Light" panose="020B0502040204020203" pitchFamily="34" charset="0"/>
            </a:endParaRPr>
          </a:p>
          <a:p>
            <a:pPr marL="0" indent="0" algn="ctr">
              <a:lnSpc>
                <a:spcPct val="100000"/>
              </a:lnSpc>
              <a:spcBef>
                <a:spcPts val="1200"/>
              </a:spcBef>
              <a:buClr>
                <a:srgbClr val="14465B"/>
              </a:buClr>
              <a:buNone/>
              <a:defRPr/>
            </a:pPr>
            <a:endParaRPr lang="sk-SK" sz="2200" dirty="0">
              <a:latin typeface="Segoe UI Light" panose="020B0502040204020203" pitchFamily="34" charset="0"/>
              <a:cs typeface="Segoe UI Light" panose="020B0502040204020203" pitchFamily="34" charset="0"/>
            </a:endParaRPr>
          </a:p>
        </p:txBody>
      </p:sp>
      <p:sp>
        <p:nvSpPr>
          <p:cNvPr id="25" name="Zástupný symbol obsahu 2">
            <a:extLst>
              <a:ext uri="{FF2B5EF4-FFF2-40B4-BE49-F238E27FC236}">
                <a16:creationId xmlns:a16="http://schemas.microsoft.com/office/drawing/2014/main" id="{B1D6BC0D-FA18-464D-8567-32B39872E8D6}"/>
              </a:ext>
            </a:extLst>
          </p:cNvPr>
          <p:cNvSpPr txBox="1">
            <a:spLocks/>
          </p:cNvSpPr>
          <p:nvPr/>
        </p:nvSpPr>
        <p:spPr>
          <a:xfrm>
            <a:off x="190227" y="4339711"/>
            <a:ext cx="5410474" cy="2286324"/>
          </a:xfrm>
          <a:prstGeom prst="rect">
            <a:avLst/>
          </a:prstGeom>
          <a:solidFill>
            <a:schemeClr val="bg1"/>
          </a:solidFill>
          <a:ln>
            <a:noFill/>
          </a:ln>
          <a:effectLst>
            <a:outerShdw blurRad="50800" dist="38100" dir="8100000" algn="tr" rotWithShape="0">
              <a:srgbClr val="E4252C">
                <a:alpha val="40000"/>
              </a:srgb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27" name="Obdĺžnik 26">
            <a:extLst>
              <a:ext uri="{FF2B5EF4-FFF2-40B4-BE49-F238E27FC236}">
                <a16:creationId xmlns:a16="http://schemas.microsoft.com/office/drawing/2014/main" id="{E4C1E576-2EA8-4AA0-BE76-E6DF85F1E217}"/>
              </a:ext>
            </a:extLst>
          </p:cNvPr>
          <p:cNvSpPr/>
          <p:nvPr/>
        </p:nvSpPr>
        <p:spPr>
          <a:xfrm>
            <a:off x="254396" y="4528255"/>
            <a:ext cx="6278289" cy="1908215"/>
          </a:xfrm>
          <a:prstGeom prst="rect">
            <a:avLst/>
          </a:prstGeom>
        </p:spPr>
        <p:txBody>
          <a:bodyPr wrap="square">
            <a:spAutoFit/>
          </a:bodyPr>
          <a:lstStyle/>
          <a:p>
            <a:pPr algn="just">
              <a:lnSpc>
                <a:spcPct val="100000"/>
              </a:lnSpc>
              <a:spcBef>
                <a:spcPts val="1200"/>
              </a:spcBef>
              <a:buClr>
                <a:srgbClr val="14465B"/>
              </a:buClr>
              <a:buFont typeface="Wingdings" panose="05000000000000000000" pitchFamily="2" charset="2"/>
              <a:buChar char="§"/>
              <a:defRPr/>
            </a:pP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LAStools</a:t>
            </a:r>
            <a:endParaRPr lang="sk-SK" sz="2200" dirty="0" smtClean="0">
              <a:latin typeface="Segoe UI Light" panose="020B0502040204020203" pitchFamily="34" charset="0"/>
              <a:cs typeface="Segoe UI Light" panose="020B0502040204020203" pitchFamily="34" charset="0"/>
            </a:endParaRPr>
          </a:p>
          <a:p>
            <a:pPr algn="just">
              <a:lnSpc>
                <a:spcPct val="100000"/>
              </a:lnSpc>
              <a:spcBef>
                <a:spcPts val="1200"/>
              </a:spcBef>
              <a:buClr>
                <a:srgbClr val="14465B"/>
              </a:buClr>
              <a:buFont typeface="Wingdings" panose="05000000000000000000" pitchFamily="2" charset="2"/>
              <a:buChar char="§"/>
              <a:defRPr/>
            </a:pPr>
            <a:endParaRPr lang="sk-SK" sz="2200" dirty="0">
              <a:latin typeface="Segoe UI Light" panose="020B0502040204020203" pitchFamily="34" charset="0"/>
              <a:cs typeface="Segoe UI Light" panose="020B0502040204020203" pitchFamily="34" charset="0"/>
            </a:endParaRPr>
          </a:p>
          <a:p>
            <a:pPr algn="just">
              <a:lnSpc>
                <a:spcPct val="100000"/>
              </a:lnSpc>
              <a:spcBef>
                <a:spcPts val="1200"/>
              </a:spcBef>
              <a:buClr>
                <a:srgbClr val="14465B"/>
              </a:buClr>
              <a:defRPr/>
            </a:pPr>
            <a:endParaRPr lang="sk-SK" sz="2200" dirty="0" smtClean="0">
              <a:latin typeface="Segoe UI Light" panose="020B0502040204020203" pitchFamily="34" charset="0"/>
              <a:cs typeface="Segoe UI Light" panose="020B0502040204020203" pitchFamily="34" charset="0"/>
            </a:endParaRPr>
          </a:p>
          <a:p>
            <a:pPr algn="just">
              <a:lnSpc>
                <a:spcPct val="100000"/>
              </a:lnSpc>
              <a:spcBef>
                <a:spcPts val="1200"/>
              </a:spcBef>
              <a:buClr>
                <a:srgbClr val="14465B"/>
              </a:buClr>
              <a:buFont typeface="Wingdings" panose="05000000000000000000" pitchFamily="2" charset="2"/>
              <a:buChar char="§"/>
              <a:defRPr/>
            </a:pPr>
            <a:r>
              <a:rPr lang="sk-SK" sz="2200" dirty="0" smtClean="0">
                <a:latin typeface="Segoe UI Light" panose="020B0502040204020203" pitchFamily="34" charset="0"/>
                <a:cs typeface="Segoe UI Light" panose="020B0502040204020203" pitchFamily="34" charset="0"/>
              </a:rPr>
              <a:t>QGIS</a:t>
            </a:r>
            <a:endParaRPr lang="sk-SK" sz="2200" dirty="0">
              <a:latin typeface="Segoe UI Light" panose="020B0502040204020203" pitchFamily="34" charset="0"/>
              <a:cs typeface="Segoe UI Light" panose="020B0502040204020203" pitchFamily="34" charset="0"/>
            </a:endParaRPr>
          </a:p>
        </p:txBody>
      </p:sp>
      <p:pic>
        <p:nvPicPr>
          <p:cNvPr id="1026" name="Picture 2" descr="LAStools · GitHu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1222" y="4205229"/>
            <a:ext cx="1063240" cy="106324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ile:QGIS logo, 2017.svg - Wikimedia Commons"/>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2593094" y="5945656"/>
            <a:ext cx="1839496" cy="547538"/>
          </a:xfrm>
          <a:prstGeom prst="rect">
            <a:avLst/>
          </a:prstGeom>
          <a:noFill/>
          <a:extLst>
            <a:ext uri="{909E8E84-426E-40DD-AFC4-6F175D3DCCD1}">
              <a14:hiddenFill xmlns:a14="http://schemas.microsoft.com/office/drawing/2010/main">
                <a:solidFill>
                  <a:srgbClr val="FFFFFF"/>
                </a:solidFill>
              </a14:hiddenFill>
            </a:ext>
          </a:extLst>
        </p:spPr>
      </p:pic>
      <p:pic>
        <p:nvPicPr>
          <p:cNvPr id="7" name="Obrázok 6"/>
          <p:cNvPicPr>
            <a:picLocks noChangeAspect="1"/>
          </p:cNvPicPr>
          <p:nvPr/>
        </p:nvPicPr>
        <p:blipFill>
          <a:blip r:embed="rId5"/>
          <a:stretch>
            <a:fillRect/>
          </a:stretch>
        </p:blipFill>
        <p:spPr>
          <a:xfrm>
            <a:off x="6896457" y="1353408"/>
            <a:ext cx="5105316" cy="5003210"/>
          </a:xfrm>
          <a:prstGeom prst="rect">
            <a:avLst/>
          </a:prstGeom>
        </p:spPr>
      </p:pic>
    </p:spTree>
    <p:extLst>
      <p:ext uri="{BB962C8B-B14F-4D97-AF65-F5344CB8AC3E}">
        <p14:creationId xmlns:p14="http://schemas.microsoft.com/office/powerpoint/2010/main" val="34147966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ástupný symbol obsahu 2">
            <a:extLst>
              <a:ext uri="{FF2B5EF4-FFF2-40B4-BE49-F238E27FC236}">
                <a16:creationId xmlns:a16="http://schemas.microsoft.com/office/drawing/2014/main" id="{9D153551-F063-41D9-A9B2-B3417551B9B0}"/>
              </a:ext>
            </a:extLst>
          </p:cNvPr>
          <p:cNvSpPr txBox="1">
            <a:spLocks/>
          </p:cNvSpPr>
          <p:nvPr/>
        </p:nvSpPr>
        <p:spPr>
          <a:xfrm>
            <a:off x="3005" y="1799248"/>
            <a:ext cx="6688352" cy="4923290"/>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5" name="Obdĺžnik 4">
            <a:extLst>
              <a:ext uri="{FF2B5EF4-FFF2-40B4-BE49-F238E27FC236}">
                <a16:creationId xmlns:a16="http://schemas.microsoft.com/office/drawing/2014/main" id="{F3BF9D3B-FCA7-4BE4-BCDA-AECBCF4B2375}"/>
              </a:ext>
            </a:extLst>
          </p:cNvPr>
          <p:cNvSpPr/>
          <p:nvPr/>
        </p:nvSpPr>
        <p:spPr>
          <a:xfrm>
            <a:off x="3600" y="214320"/>
            <a:ext cx="12185396" cy="830997"/>
          </a:xfrm>
          <a:prstGeom prst="rect">
            <a:avLst/>
          </a:prstGeom>
          <a:solidFill>
            <a:srgbClr val="006E9F"/>
          </a:solidFill>
          <a:effectLst/>
        </p:spPr>
        <p:txBody>
          <a:bodyPr wrap="square" anchor="ctr">
            <a:spAutoFit/>
          </a:bodyPr>
          <a:lstStyle/>
          <a:p>
            <a:pPr algn="ctr" fontAlgn="auto">
              <a:spcBef>
                <a:spcPts val="0"/>
              </a:spcBef>
              <a:spcAft>
                <a:spcPts val="0"/>
              </a:spcAft>
              <a:defRPr/>
            </a:pP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LiDAR</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data</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quality</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assessment</a:t>
            </a:r>
            <a:endParaRPr lang="sk-SK" sz="4800" b="1" cap="all" spc="300" dirty="0">
              <a:solidFill>
                <a:schemeClr val="bg1"/>
              </a:solidFill>
              <a:latin typeface="Segoe UI Semibold" panose="020B0702040204020203" pitchFamily="34" charset="0"/>
              <a:ea typeface="+mj-ea"/>
              <a:cs typeface="Segoe UI Semibold" panose="020B0702040204020203" pitchFamily="34" charset="0"/>
            </a:endParaRPr>
          </a:p>
        </p:txBody>
      </p:sp>
      <p:sp>
        <p:nvSpPr>
          <p:cNvPr id="6" name="Zástupný symbol obsahu 2">
            <a:extLst>
              <a:ext uri="{FF2B5EF4-FFF2-40B4-BE49-F238E27FC236}">
                <a16:creationId xmlns:a16="http://schemas.microsoft.com/office/drawing/2014/main" id="{413E193D-FFB9-4465-A756-1876B69443FD}"/>
              </a:ext>
            </a:extLst>
          </p:cNvPr>
          <p:cNvSpPr txBox="1">
            <a:spLocks/>
          </p:cNvSpPr>
          <p:nvPr/>
        </p:nvSpPr>
        <p:spPr>
          <a:xfrm>
            <a:off x="190227" y="1090400"/>
            <a:ext cx="11811545"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dirty="0" err="1" smtClean="0">
                <a:solidFill>
                  <a:srgbClr val="006E9F"/>
                </a:solidFill>
                <a:latin typeface="Segoe UI Light" panose="020B0502040204020203" pitchFamily="34" charset="0"/>
                <a:cs typeface="Segoe UI Light" panose="020B0502040204020203" pitchFamily="34" charset="0"/>
              </a:rPr>
              <a:t>Tool</a:t>
            </a:r>
            <a:r>
              <a:rPr lang="sk-SK" sz="3200" dirty="0" smtClean="0">
                <a:solidFill>
                  <a:srgbClr val="006E9F"/>
                </a:solidFill>
                <a:latin typeface="Segoe UI Light" panose="020B0502040204020203" pitchFamily="34" charset="0"/>
                <a:cs typeface="Segoe UI Light" panose="020B0502040204020203" pitchFamily="34" charset="0"/>
              </a:rPr>
              <a:t>:</a:t>
            </a:r>
            <a:r>
              <a:rPr lang="sk-SK" sz="3200" b="1" dirty="0" smtClean="0">
                <a:solidFill>
                  <a:srgbClr val="006E9F"/>
                </a:solidFill>
                <a:latin typeface="Segoe UI Light" panose="020B0502040204020203" pitchFamily="34" charset="0"/>
                <a:cs typeface="Segoe UI Light" panose="020B0502040204020203" pitchFamily="34" charset="0"/>
              </a:rPr>
              <a:t> </a:t>
            </a:r>
            <a:r>
              <a:rPr lang="sk-SK" sz="3200" b="1" dirty="0" err="1" smtClean="0">
                <a:solidFill>
                  <a:srgbClr val="006E9F"/>
                </a:solidFill>
                <a:latin typeface="Segoe UI Light" panose="020B0502040204020203" pitchFamily="34" charset="0"/>
                <a:cs typeface="Segoe UI Light" panose="020B0502040204020203" pitchFamily="34" charset="0"/>
              </a:rPr>
              <a:t>lasoverlap</a:t>
            </a:r>
            <a:endParaRPr lang="sk-SK" sz="3200" b="1" dirty="0">
              <a:solidFill>
                <a:srgbClr val="006E9F"/>
              </a:solidFill>
              <a:latin typeface="Segoe UI Light" panose="020B0502040204020203" pitchFamily="34" charset="0"/>
              <a:cs typeface="Segoe UI Light" panose="020B0502040204020203" pitchFamily="34" charset="0"/>
            </a:endParaRPr>
          </a:p>
        </p:txBody>
      </p:sp>
      <p:cxnSp>
        <p:nvCxnSpPr>
          <p:cNvPr id="7" name="Rovná spojnica 6">
            <a:extLst>
              <a:ext uri="{FF2B5EF4-FFF2-40B4-BE49-F238E27FC236}">
                <a16:creationId xmlns:a16="http://schemas.microsoft.com/office/drawing/2014/main" id="{B7C21B89-7639-4D76-A1E9-F45A478FD070}"/>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sp>
        <p:nvSpPr>
          <p:cNvPr id="65539" name="Zástupný symbol obsahu 2"/>
          <p:cNvSpPr>
            <a:spLocks noGrp="1"/>
          </p:cNvSpPr>
          <p:nvPr>
            <p:ph idx="4294967295"/>
          </p:nvPr>
        </p:nvSpPr>
        <p:spPr>
          <a:xfrm>
            <a:off x="190224" y="1864895"/>
            <a:ext cx="6390038" cy="801393"/>
          </a:xfrm>
        </p:spPr>
        <p:txBody>
          <a:bodyPr>
            <a:noAutofit/>
          </a:bodyPr>
          <a:lstStyle/>
          <a:p>
            <a:pPr marL="342900" lvl="1" indent="-342900" algn="just">
              <a:spcBef>
                <a:spcPts val="800"/>
              </a:spcBef>
              <a:buClr>
                <a:srgbClr val="005074"/>
              </a:buClr>
              <a:buFont typeface="Wingdings" panose="05000000000000000000" pitchFamily="2" charset="2"/>
              <a:buChar char="§"/>
            </a:pPr>
            <a:r>
              <a:rPr lang="en-US" sz="2200" dirty="0" smtClean="0">
                <a:latin typeface="Segoe UI Light" panose="020B0502040204020203" pitchFamily="34" charset="0"/>
                <a:cs typeface="Segoe UI Light" panose="020B0502040204020203" pitchFamily="34" charset="0"/>
              </a:rPr>
              <a:t>the tool checks </a:t>
            </a:r>
            <a:r>
              <a:rPr lang="en-US" sz="2200" dirty="0">
                <a:latin typeface="Segoe UI Light" panose="020B0502040204020203" pitchFamily="34" charset="0"/>
                <a:cs typeface="Segoe UI Light" panose="020B0502040204020203" pitchFamily="34" charset="0"/>
              </a:rPr>
              <a:t>the flight line overlap and </a:t>
            </a:r>
            <a:r>
              <a:rPr lang="en-US" sz="2200" dirty="0" smtClean="0">
                <a:latin typeface="Segoe UI Light" panose="020B0502040204020203" pitchFamily="34" charset="0"/>
                <a:cs typeface="Segoe UI Light" panose="020B0502040204020203" pitchFamily="34" charset="0"/>
              </a:rPr>
              <a:t>the </a:t>
            </a:r>
            <a:r>
              <a:rPr lang="en-US" sz="2200" dirty="0">
                <a:latin typeface="Segoe UI Light" panose="020B0502040204020203" pitchFamily="34" charset="0"/>
                <a:cs typeface="Segoe UI Light" panose="020B0502040204020203" pitchFamily="34" charset="0"/>
              </a:rPr>
              <a:t>vertical </a:t>
            </a:r>
            <a:r>
              <a:rPr lang="en-US" sz="2200" dirty="0" smtClean="0">
                <a:latin typeface="Segoe UI Light" panose="020B0502040204020203" pitchFamily="34" charset="0"/>
                <a:cs typeface="Segoe UI Light" panose="020B0502040204020203" pitchFamily="34" charset="0"/>
              </a:rPr>
              <a:t>and horizontal alignment</a:t>
            </a:r>
            <a:endParaRPr lang="sk-SK" sz="2200" b="1" dirty="0">
              <a:latin typeface="Segoe UI Light" panose="020B0502040204020203" pitchFamily="34" charset="0"/>
              <a:cs typeface="Segoe UI Light" panose="020B0502040204020203" pitchFamily="34" charset="0"/>
            </a:endParaRPr>
          </a:p>
        </p:txBody>
      </p:sp>
      <p:pic>
        <p:nvPicPr>
          <p:cNvPr id="2" name="Obrázok 1"/>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6301421" y="1145336"/>
            <a:ext cx="5609891" cy="5490673"/>
          </a:xfrm>
          <a:prstGeom prst="rect">
            <a:avLst/>
          </a:prstGeom>
        </p:spPr>
      </p:pic>
      <p:sp>
        <p:nvSpPr>
          <p:cNvPr id="14" name="Zástupný symbol obsahu 2"/>
          <p:cNvSpPr txBox="1">
            <a:spLocks/>
          </p:cNvSpPr>
          <p:nvPr/>
        </p:nvSpPr>
        <p:spPr>
          <a:xfrm>
            <a:off x="190224" y="5055671"/>
            <a:ext cx="6390038" cy="15074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just">
              <a:spcBef>
                <a:spcPts val="800"/>
              </a:spcBef>
              <a:buClr>
                <a:srgbClr val="005074"/>
              </a:buClr>
              <a:buNone/>
            </a:pPr>
            <a:r>
              <a:rPr lang="en-US" sz="1800" dirty="0" smtClean="0">
                <a:latin typeface="Segoe UI Light" panose="020B0502040204020203" pitchFamily="34" charset="0"/>
                <a:cs typeface="Segoe UI Light" panose="020B0502040204020203" pitchFamily="34" charset="0"/>
              </a:rPr>
              <a:t>Parameters:</a:t>
            </a:r>
            <a:r>
              <a:rPr lang="sk-SK" sz="1800" dirty="0" smtClean="0">
                <a:latin typeface="Segoe UI Light" panose="020B0502040204020203" pitchFamily="34" charset="0"/>
                <a:cs typeface="Segoe UI Light" panose="020B0502040204020203" pitchFamily="34" charset="0"/>
              </a:rPr>
              <a:t> 	</a:t>
            </a:r>
            <a:r>
              <a:rPr lang="en-US" sz="1600" dirty="0" smtClean="0">
                <a:latin typeface="Segoe UI Light" panose="020B0502040204020203" pitchFamily="34" charset="0"/>
                <a:cs typeface="Segoe UI Light" panose="020B0502040204020203" pitchFamily="34" charset="0"/>
              </a:rPr>
              <a:t>pixel/step size 0.5 m</a:t>
            </a:r>
          </a:p>
          <a:p>
            <a:pPr marL="0" lvl="1" indent="0" algn="just">
              <a:spcBef>
                <a:spcPts val="800"/>
              </a:spcBef>
              <a:buClr>
                <a:srgbClr val="005074"/>
              </a:buClr>
              <a:buNone/>
            </a:pPr>
            <a:r>
              <a:rPr lang="en-US" sz="1600" dirty="0" smtClean="0">
                <a:latin typeface="Segoe UI Light" panose="020B0502040204020203" pitchFamily="34" charset="0"/>
                <a:cs typeface="Segoe UI Light" panose="020B0502040204020203" pitchFamily="34" charset="0"/>
              </a:rPr>
              <a:t>		subsample 1</a:t>
            </a:r>
          </a:p>
          <a:p>
            <a:pPr marL="0" lvl="1" indent="0" algn="just">
              <a:spcBef>
                <a:spcPts val="800"/>
              </a:spcBef>
              <a:buClr>
                <a:srgbClr val="005074"/>
              </a:buClr>
              <a:buNone/>
            </a:pPr>
            <a:r>
              <a:rPr lang="en-US" sz="1600" dirty="0" smtClean="0">
                <a:latin typeface="Segoe UI Light" panose="020B0502040204020203" pitchFamily="34" charset="0"/>
                <a:cs typeface="Segoe UI Light" panose="020B0502040204020203" pitchFamily="34" charset="0"/>
              </a:rPr>
              <a:t>		min diff value 0</a:t>
            </a:r>
          </a:p>
          <a:p>
            <a:pPr marL="0" lvl="1" indent="0" algn="just">
              <a:spcBef>
                <a:spcPts val="800"/>
              </a:spcBef>
              <a:buClr>
                <a:srgbClr val="005074"/>
              </a:buClr>
              <a:buNone/>
            </a:pPr>
            <a:r>
              <a:rPr lang="en-US" sz="1600" dirty="0" smtClean="0">
                <a:latin typeface="Segoe UI Light" panose="020B0502040204020203" pitchFamily="34" charset="0"/>
                <a:cs typeface="Segoe UI Light" panose="020B0502040204020203" pitchFamily="34" charset="0"/>
              </a:rPr>
              <a:t>		max diff value 0.5</a:t>
            </a:r>
            <a:endParaRPr lang="en-US" sz="1600"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3799323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ástupný symbol obsahu 2">
            <a:extLst>
              <a:ext uri="{FF2B5EF4-FFF2-40B4-BE49-F238E27FC236}">
                <a16:creationId xmlns:a16="http://schemas.microsoft.com/office/drawing/2014/main" id="{9D153551-F063-41D9-A9B2-B3417551B9B0}"/>
              </a:ext>
            </a:extLst>
          </p:cNvPr>
          <p:cNvSpPr txBox="1">
            <a:spLocks/>
          </p:cNvSpPr>
          <p:nvPr/>
        </p:nvSpPr>
        <p:spPr>
          <a:xfrm>
            <a:off x="3942615" y="1090399"/>
            <a:ext cx="7072914" cy="583555"/>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5" name="Obdĺžnik 4">
            <a:extLst>
              <a:ext uri="{FF2B5EF4-FFF2-40B4-BE49-F238E27FC236}">
                <a16:creationId xmlns:a16="http://schemas.microsoft.com/office/drawing/2014/main" id="{F3BF9D3B-FCA7-4BE4-BCDA-AECBCF4B2375}"/>
              </a:ext>
            </a:extLst>
          </p:cNvPr>
          <p:cNvSpPr/>
          <p:nvPr/>
        </p:nvSpPr>
        <p:spPr>
          <a:xfrm>
            <a:off x="3600" y="214320"/>
            <a:ext cx="12185396" cy="830997"/>
          </a:xfrm>
          <a:prstGeom prst="rect">
            <a:avLst/>
          </a:prstGeom>
          <a:solidFill>
            <a:srgbClr val="006E9F"/>
          </a:solidFill>
          <a:effectLst/>
        </p:spPr>
        <p:txBody>
          <a:bodyPr wrap="square" anchor="ctr">
            <a:spAutoFit/>
          </a:bodyPr>
          <a:lstStyle/>
          <a:p>
            <a:pPr algn="ctr" fontAlgn="auto">
              <a:spcBef>
                <a:spcPts val="0"/>
              </a:spcBef>
              <a:spcAft>
                <a:spcPts val="0"/>
              </a:spcAft>
              <a:defRPr/>
            </a:pP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LiDAR</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data</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quality</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assessment</a:t>
            </a:r>
            <a:endParaRPr lang="sk-SK" sz="4800" b="1" cap="all" spc="300" dirty="0">
              <a:solidFill>
                <a:schemeClr val="bg1"/>
              </a:solidFill>
              <a:latin typeface="Segoe UI Semibold" panose="020B0702040204020203" pitchFamily="34" charset="0"/>
              <a:ea typeface="+mj-ea"/>
              <a:cs typeface="Segoe UI Semibold" panose="020B0702040204020203" pitchFamily="34" charset="0"/>
            </a:endParaRPr>
          </a:p>
        </p:txBody>
      </p:sp>
      <p:sp>
        <p:nvSpPr>
          <p:cNvPr id="6" name="Zástupný symbol obsahu 2">
            <a:extLst>
              <a:ext uri="{FF2B5EF4-FFF2-40B4-BE49-F238E27FC236}">
                <a16:creationId xmlns:a16="http://schemas.microsoft.com/office/drawing/2014/main" id="{413E193D-FFB9-4465-A756-1876B69443FD}"/>
              </a:ext>
            </a:extLst>
          </p:cNvPr>
          <p:cNvSpPr txBox="1">
            <a:spLocks/>
          </p:cNvSpPr>
          <p:nvPr/>
        </p:nvSpPr>
        <p:spPr>
          <a:xfrm>
            <a:off x="190227" y="1090400"/>
            <a:ext cx="10715945"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dirty="0" err="1" smtClean="0">
                <a:solidFill>
                  <a:srgbClr val="006E9F"/>
                </a:solidFill>
                <a:latin typeface="Segoe UI Light" panose="020B0502040204020203" pitchFamily="34" charset="0"/>
                <a:cs typeface="Segoe UI Light" panose="020B0502040204020203" pitchFamily="34" charset="0"/>
              </a:rPr>
              <a:t>Tool</a:t>
            </a:r>
            <a:r>
              <a:rPr lang="sk-SK" sz="3200" dirty="0" smtClean="0">
                <a:solidFill>
                  <a:srgbClr val="006E9F"/>
                </a:solidFill>
                <a:latin typeface="Segoe UI Light" panose="020B0502040204020203" pitchFamily="34" charset="0"/>
                <a:cs typeface="Segoe UI Light" panose="020B0502040204020203" pitchFamily="34" charset="0"/>
              </a:rPr>
              <a:t>:</a:t>
            </a:r>
            <a:r>
              <a:rPr lang="sk-SK" sz="3200" b="1" dirty="0" smtClean="0">
                <a:solidFill>
                  <a:srgbClr val="006E9F"/>
                </a:solidFill>
                <a:latin typeface="Segoe UI Light" panose="020B0502040204020203" pitchFamily="34" charset="0"/>
                <a:cs typeface="Segoe UI Light" panose="020B0502040204020203" pitchFamily="34" charset="0"/>
              </a:rPr>
              <a:t> </a:t>
            </a:r>
            <a:r>
              <a:rPr lang="sk-SK" sz="3200" b="1" dirty="0" err="1" smtClean="0">
                <a:solidFill>
                  <a:srgbClr val="006E9F"/>
                </a:solidFill>
                <a:latin typeface="Segoe UI Light" panose="020B0502040204020203" pitchFamily="34" charset="0"/>
                <a:cs typeface="Segoe UI Light" panose="020B0502040204020203" pitchFamily="34" charset="0"/>
              </a:rPr>
              <a:t>lasmerge</a:t>
            </a:r>
            <a:endParaRPr lang="sk-SK" sz="3200" b="1" dirty="0">
              <a:solidFill>
                <a:srgbClr val="006E9F"/>
              </a:solidFill>
              <a:latin typeface="Segoe UI Light" panose="020B0502040204020203" pitchFamily="34" charset="0"/>
              <a:cs typeface="Segoe UI Light" panose="020B0502040204020203" pitchFamily="34" charset="0"/>
            </a:endParaRPr>
          </a:p>
        </p:txBody>
      </p:sp>
      <p:cxnSp>
        <p:nvCxnSpPr>
          <p:cNvPr id="7" name="Rovná spojnica 6">
            <a:extLst>
              <a:ext uri="{FF2B5EF4-FFF2-40B4-BE49-F238E27FC236}">
                <a16:creationId xmlns:a16="http://schemas.microsoft.com/office/drawing/2014/main" id="{B7C21B89-7639-4D76-A1E9-F45A478FD070}"/>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sp>
        <p:nvSpPr>
          <p:cNvPr id="65539" name="Zástupný symbol obsahu 2"/>
          <p:cNvSpPr>
            <a:spLocks noGrp="1"/>
          </p:cNvSpPr>
          <p:nvPr>
            <p:ph idx="4294967295"/>
          </p:nvPr>
        </p:nvSpPr>
        <p:spPr>
          <a:xfrm>
            <a:off x="3849562" y="1240435"/>
            <a:ext cx="7056610" cy="367873"/>
          </a:xfrm>
        </p:spPr>
        <p:txBody>
          <a:bodyPr>
            <a:noAutofit/>
          </a:bodyPr>
          <a:lstStyle/>
          <a:p>
            <a:pPr marL="342900" lvl="1" indent="-342900" algn="just">
              <a:spcBef>
                <a:spcPts val="800"/>
              </a:spcBef>
              <a:buClr>
                <a:srgbClr val="005074"/>
              </a:buClr>
              <a:buFont typeface="Wingdings" panose="05000000000000000000" pitchFamily="2" charset="2"/>
              <a:buChar char="§"/>
            </a:pPr>
            <a:r>
              <a:rPr lang="en-US" sz="2200" dirty="0" smtClean="0">
                <a:latin typeface="Segoe UI Light" panose="020B0502040204020203" pitchFamily="34" charset="0"/>
                <a:cs typeface="Segoe UI Light" panose="020B0502040204020203" pitchFamily="34" charset="0"/>
              </a:rPr>
              <a:t>the tool </a:t>
            </a:r>
            <a:r>
              <a:rPr lang="sk-SK" sz="2200" dirty="0" err="1" smtClean="0">
                <a:latin typeface="Segoe UI Light" panose="020B0502040204020203" pitchFamily="34" charset="0"/>
                <a:cs typeface="Segoe UI Light" panose="020B0502040204020203" pitchFamily="34" charset="0"/>
              </a:rPr>
              <a:t>merges</a:t>
            </a:r>
            <a:r>
              <a:rPr lang="en-US"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several</a:t>
            </a:r>
            <a:r>
              <a:rPr lang="en-US" sz="2200" dirty="0" smtClean="0">
                <a:latin typeface="Segoe UI Light" panose="020B0502040204020203" pitchFamily="34" charset="0"/>
                <a:cs typeface="Segoe UI Light" panose="020B0502040204020203" pitchFamily="34" charset="0"/>
              </a:rPr>
              <a:t> </a:t>
            </a:r>
            <a:r>
              <a:rPr lang="en-US" sz="2200" dirty="0">
                <a:latin typeface="Segoe UI Light" panose="020B0502040204020203" pitchFamily="34" charset="0"/>
                <a:cs typeface="Segoe UI Light" panose="020B0502040204020203" pitchFamily="34" charset="0"/>
              </a:rPr>
              <a:t>flight </a:t>
            </a:r>
            <a:r>
              <a:rPr lang="en-US" sz="2200" dirty="0" smtClean="0">
                <a:latin typeface="Segoe UI Light" panose="020B0502040204020203" pitchFamily="34" charset="0"/>
                <a:cs typeface="Segoe UI Light" panose="020B0502040204020203" pitchFamily="34" charset="0"/>
              </a:rPr>
              <a:t>line</a:t>
            </a:r>
            <a:r>
              <a:rPr lang="sk-SK" sz="2200" dirty="0" smtClean="0">
                <a:latin typeface="Segoe UI Light" panose="020B0502040204020203" pitchFamily="34" charset="0"/>
                <a:cs typeface="Segoe UI Light" panose="020B0502040204020203" pitchFamily="34" charset="0"/>
              </a:rPr>
              <a:t>s</a:t>
            </a:r>
            <a:r>
              <a:rPr lang="en-US"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into</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one</a:t>
            </a:r>
            <a:r>
              <a:rPr lang="sk-SK" sz="2200" dirty="0" smtClean="0">
                <a:latin typeface="Segoe UI Light" panose="020B0502040204020203" pitchFamily="34" charset="0"/>
                <a:cs typeface="Segoe UI Light" panose="020B0502040204020203" pitchFamily="34" charset="0"/>
              </a:rPr>
              <a:t> point </a:t>
            </a:r>
            <a:r>
              <a:rPr lang="sk-SK" sz="2200" dirty="0" err="1" smtClean="0">
                <a:latin typeface="Segoe UI Light" panose="020B0502040204020203" pitchFamily="34" charset="0"/>
                <a:cs typeface="Segoe UI Light" panose="020B0502040204020203" pitchFamily="34" charset="0"/>
              </a:rPr>
              <a:t>cloud</a:t>
            </a:r>
            <a:endParaRPr lang="sk-SK" sz="2200" b="1" dirty="0">
              <a:latin typeface="Segoe UI Light" panose="020B0502040204020203" pitchFamily="34" charset="0"/>
              <a:cs typeface="Segoe UI Light" panose="020B0502040204020203" pitchFamily="34" charset="0"/>
            </a:endParaRPr>
          </a:p>
        </p:txBody>
      </p:sp>
      <p:pic>
        <p:nvPicPr>
          <p:cNvPr id="9" name="Obrázok 8"/>
          <p:cNvPicPr>
            <a:picLocks noChangeAspect="1"/>
          </p:cNvPicPr>
          <p:nvPr/>
        </p:nvPicPr>
        <p:blipFill>
          <a:blip r:embed="rId3"/>
          <a:stretch>
            <a:fillRect/>
          </a:stretch>
        </p:blipFill>
        <p:spPr>
          <a:xfrm>
            <a:off x="863126" y="1779353"/>
            <a:ext cx="4606182" cy="4514058"/>
          </a:xfrm>
          <a:prstGeom prst="rect">
            <a:avLst/>
          </a:prstGeom>
        </p:spPr>
      </p:pic>
      <p:sp>
        <p:nvSpPr>
          <p:cNvPr id="11" name="Zástupný symbol obsahu 2">
            <a:extLst>
              <a:ext uri="{FF2B5EF4-FFF2-40B4-BE49-F238E27FC236}">
                <a16:creationId xmlns:a16="http://schemas.microsoft.com/office/drawing/2014/main" id="{9D153551-F063-41D9-A9B2-B3417551B9B0}"/>
              </a:ext>
            </a:extLst>
          </p:cNvPr>
          <p:cNvSpPr txBox="1">
            <a:spLocks/>
          </p:cNvSpPr>
          <p:nvPr/>
        </p:nvSpPr>
        <p:spPr>
          <a:xfrm>
            <a:off x="5694029" y="6272613"/>
            <a:ext cx="6285750" cy="512486"/>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12" name="Zástupný symbol obsahu 2"/>
          <p:cNvSpPr txBox="1">
            <a:spLocks/>
          </p:cNvSpPr>
          <p:nvPr/>
        </p:nvSpPr>
        <p:spPr>
          <a:xfrm>
            <a:off x="5694029" y="6386607"/>
            <a:ext cx="7056610" cy="36787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gn="just">
              <a:spcBef>
                <a:spcPts val="800"/>
              </a:spcBef>
              <a:buClr>
                <a:srgbClr val="005074"/>
              </a:buClr>
              <a:buFont typeface="Wingdings" panose="05000000000000000000" pitchFamily="2" charset="2"/>
              <a:buChar char="§"/>
            </a:pPr>
            <a:r>
              <a:rPr lang="en-US" sz="2200" dirty="0" smtClean="0">
                <a:latin typeface="Segoe UI Light" panose="020B0502040204020203" pitchFamily="34" charset="0"/>
                <a:cs typeface="Segoe UI Light" panose="020B0502040204020203" pitchFamily="34" charset="0"/>
              </a:rPr>
              <a:t>the </a:t>
            </a:r>
            <a:r>
              <a:rPr lang="sk-SK" sz="2200" dirty="0" smtClean="0">
                <a:latin typeface="Segoe UI Light" panose="020B0502040204020203" pitchFamily="34" charset="0"/>
                <a:cs typeface="Segoe UI Light" panose="020B0502040204020203" pitchFamily="34" charset="0"/>
              </a:rPr>
              <a:t>output point </a:t>
            </a:r>
            <a:r>
              <a:rPr lang="sk-SK" sz="2200" dirty="0" err="1" smtClean="0">
                <a:latin typeface="Segoe UI Light" panose="020B0502040204020203" pitchFamily="34" charset="0"/>
                <a:cs typeface="Segoe UI Light" panose="020B0502040204020203" pitchFamily="34" charset="0"/>
              </a:rPr>
              <a:t>cloud</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is</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saved</a:t>
            </a:r>
            <a:r>
              <a:rPr lang="sk-SK" sz="2200" dirty="0" smtClean="0">
                <a:latin typeface="Segoe UI Light" panose="020B0502040204020203" pitchFamily="34" charset="0"/>
                <a:cs typeface="Segoe UI Light" panose="020B0502040204020203" pitchFamily="34" charset="0"/>
              </a:rPr>
              <a:t> in </a:t>
            </a:r>
            <a:r>
              <a:rPr lang="sk-SK" sz="2200" dirty="0" err="1" smtClean="0">
                <a:latin typeface="Segoe UI Light" panose="020B0502040204020203" pitchFamily="34" charset="0"/>
                <a:cs typeface="Segoe UI Light" panose="020B0502040204020203" pitchFamily="34" charset="0"/>
              </a:rPr>
              <a:t>the</a:t>
            </a:r>
            <a:r>
              <a:rPr lang="sk-SK" sz="2200" dirty="0" smtClean="0">
                <a:latin typeface="Segoe UI Light" panose="020B0502040204020203" pitchFamily="34" charset="0"/>
                <a:cs typeface="Segoe UI Light" panose="020B0502040204020203" pitchFamily="34" charset="0"/>
              </a:rPr>
              <a:t> „bin“ </a:t>
            </a:r>
            <a:r>
              <a:rPr lang="sk-SK" sz="2200" dirty="0" err="1" smtClean="0">
                <a:latin typeface="Segoe UI Light" panose="020B0502040204020203" pitchFamily="34" charset="0"/>
                <a:cs typeface="Segoe UI Light" panose="020B0502040204020203" pitchFamily="34" charset="0"/>
              </a:rPr>
              <a:t>folder</a:t>
            </a:r>
            <a:endParaRPr lang="sk-SK" sz="2200" b="1" dirty="0">
              <a:latin typeface="Segoe UI Light" panose="020B0502040204020203" pitchFamily="34" charset="0"/>
              <a:cs typeface="Segoe UI Light" panose="020B0502040204020203" pitchFamily="34" charset="0"/>
            </a:endParaRPr>
          </a:p>
        </p:txBody>
      </p:sp>
      <p:pic>
        <p:nvPicPr>
          <p:cNvPr id="3" name="Obrázok 2"/>
          <p:cNvPicPr>
            <a:picLocks noChangeAspect="1"/>
          </p:cNvPicPr>
          <p:nvPr/>
        </p:nvPicPr>
        <p:blipFill>
          <a:blip r:embed="rId4"/>
          <a:stretch>
            <a:fillRect/>
          </a:stretch>
        </p:blipFill>
        <p:spPr>
          <a:xfrm>
            <a:off x="7024224" y="1779353"/>
            <a:ext cx="4633900" cy="4535568"/>
          </a:xfrm>
          <a:prstGeom prst="rect">
            <a:avLst/>
          </a:prstGeom>
        </p:spPr>
      </p:pic>
      <p:sp>
        <p:nvSpPr>
          <p:cNvPr id="4" name="Šípka doprava 3"/>
          <p:cNvSpPr/>
          <p:nvPr/>
        </p:nvSpPr>
        <p:spPr>
          <a:xfrm>
            <a:off x="6195701" y="3893312"/>
            <a:ext cx="760576" cy="3076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49207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Obrázok 22"/>
          <p:cNvPicPr>
            <a:picLocks noChangeAspect="1"/>
          </p:cNvPicPr>
          <p:nvPr/>
        </p:nvPicPr>
        <p:blipFill>
          <a:blip r:embed="rId3"/>
          <a:stretch>
            <a:fillRect/>
          </a:stretch>
        </p:blipFill>
        <p:spPr>
          <a:xfrm>
            <a:off x="6431583" y="1993728"/>
            <a:ext cx="5643113" cy="4663730"/>
          </a:xfrm>
          <a:prstGeom prst="rect">
            <a:avLst/>
          </a:prstGeom>
          <a:ln>
            <a:solidFill>
              <a:schemeClr val="tx1"/>
            </a:solidFill>
          </a:ln>
        </p:spPr>
      </p:pic>
      <p:pic>
        <p:nvPicPr>
          <p:cNvPr id="21" name="Obrázok 20"/>
          <p:cNvPicPr>
            <a:picLocks noChangeAspect="1"/>
          </p:cNvPicPr>
          <p:nvPr/>
        </p:nvPicPr>
        <p:blipFill>
          <a:blip r:embed="rId4"/>
          <a:stretch>
            <a:fillRect/>
          </a:stretch>
        </p:blipFill>
        <p:spPr>
          <a:xfrm>
            <a:off x="138073" y="2348285"/>
            <a:ext cx="6079146" cy="3963245"/>
          </a:xfrm>
          <a:prstGeom prst="rect">
            <a:avLst/>
          </a:prstGeom>
          <a:ln>
            <a:solidFill>
              <a:schemeClr val="tx1"/>
            </a:solidFill>
          </a:ln>
        </p:spPr>
      </p:pic>
      <p:sp>
        <p:nvSpPr>
          <p:cNvPr id="10" name="Zástupný symbol obsahu 2">
            <a:extLst>
              <a:ext uri="{FF2B5EF4-FFF2-40B4-BE49-F238E27FC236}">
                <a16:creationId xmlns:a16="http://schemas.microsoft.com/office/drawing/2014/main" id="{9D153551-F063-41D9-A9B2-B3417551B9B0}"/>
              </a:ext>
            </a:extLst>
          </p:cNvPr>
          <p:cNvSpPr txBox="1">
            <a:spLocks/>
          </p:cNvSpPr>
          <p:nvPr/>
        </p:nvSpPr>
        <p:spPr>
          <a:xfrm>
            <a:off x="3942615" y="1090399"/>
            <a:ext cx="7072914" cy="583555"/>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5" name="Obdĺžnik 4">
            <a:extLst>
              <a:ext uri="{FF2B5EF4-FFF2-40B4-BE49-F238E27FC236}">
                <a16:creationId xmlns:a16="http://schemas.microsoft.com/office/drawing/2014/main" id="{F3BF9D3B-FCA7-4BE4-BCDA-AECBCF4B2375}"/>
              </a:ext>
            </a:extLst>
          </p:cNvPr>
          <p:cNvSpPr/>
          <p:nvPr/>
        </p:nvSpPr>
        <p:spPr>
          <a:xfrm>
            <a:off x="3600" y="214320"/>
            <a:ext cx="12185396" cy="830997"/>
          </a:xfrm>
          <a:prstGeom prst="rect">
            <a:avLst/>
          </a:prstGeom>
          <a:solidFill>
            <a:srgbClr val="006E9F"/>
          </a:solidFill>
          <a:effectLst/>
        </p:spPr>
        <p:txBody>
          <a:bodyPr wrap="square" anchor="ctr">
            <a:spAutoFit/>
          </a:bodyPr>
          <a:lstStyle/>
          <a:p>
            <a:pPr algn="ctr" fontAlgn="auto">
              <a:spcBef>
                <a:spcPts val="0"/>
              </a:spcBef>
              <a:spcAft>
                <a:spcPts val="0"/>
              </a:spcAft>
              <a:defRPr/>
            </a:pP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LiDAR</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data</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quality</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assessment</a:t>
            </a:r>
            <a:endParaRPr lang="sk-SK" sz="4800" b="1" cap="all" spc="300" dirty="0">
              <a:solidFill>
                <a:schemeClr val="bg1"/>
              </a:solidFill>
              <a:latin typeface="Segoe UI Semibold" panose="020B0702040204020203" pitchFamily="34" charset="0"/>
              <a:ea typeface="+mj-ea"/>
              <a:cs typeface="Segoe UI Semibold" panose="020B0702040204020203" pitchFamily="34" charset="0"/>
            </a:endParaRPr>
          </a:p>
        </p:txBody>
      </p:sp>
      <p:sp>
        <p:nvSpPr>
          <p:cNvPr id="6" name="Zástupný symbol obsahu 2">
            <a:extLst>
              <a:ext uri="{FF2B5EF4-FFF2-40B4-BE49-F238E27FC236}">
                <a16:creationId xmlns:a16="http://schemas.microsoft.com/office/drawing/2014/main" id="{413E193D-FFB9-4465-A756-1876B69443FD}"/>
              </a:ext>
            </a:extLst>
          </p:cNvPr>
          <p:cNvSpPr txBox="1">
            <a:spLocks/>
          </p:cNvSpPr>
          <p:nvPr/>
        </p:nvSpPr>
        <p:spPr>
          <a:xfrm>
            <a:off x="190227" y="1090400"/>
            <a:ext cx="10715945"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dirty="0" err="1" smtClean="0">
                <a:solidFill>
                  <a:srgbClr val="006E9F"/>
                </a:solidFill>
                <a:latin typeface="Segoe UI Light" panose="020B0502040204020203" pitchFamily="34" charset="0"/>
                <a:cs typeface="Segoe UI Light" panose="020B0502040204020203" pitchFamily="34" charset="0"/>
              </a:rPr>
              <a:t>Tool</a:t>
            </a:r>
            <a:r>
              <a:rPr lang="sk-SK" sz="3200" dirty="0" smtClean="0">
                <a:solidFill>
                  <a:srgbClr val="006E9F"/>
                </a:solidFill>
                <a:latin typeface="Segoe UI Light" panose="020B0502040204020203" pitchFamily="34" charset="0"/>
                <a:cs typeface="Segoe UI Light" panose="020B0502040204020203" pitchFamily="34" charset="0"/>
              </a:rPr>
              <a:t>:</a:t>
            </a:r>
            <a:r>
              <a:rPr lang="sk-SK" sz="3200" b="1" dirty="0" smtClean="0">
                <a:solidFill>
                  <a:srgbClr val="006E9F"/>
                </a:solidFill>
                <a:latin typeface="Segoe UI Light" panose="020B0502040204020203" pitchFamily="34" charset="0"/>
                <a:cs typeface="Segoe UI Light" panose="020B0502040204020203" pitchFamily="34" charset="0"/>
              </a:rPr>
              <a:t> </a:t>
            </a:r>
            <a:r>
              <a:rPr lang="sk-SK" sz="3200" b="1" dirty="0" err="1" smtClean="0">
                <a:solidFill>
                  <a:srgbClr val="006E9F"/>
                </a:solidFill>
                <a:latin typeface="Segoe UI Light" panose="020B0502040204020203" pitchFamily="34" charset="0"/>
                <a:cs typeface="Segoe UI Light" panose="020B0502040204020203" pitchFamily="34" charset="0"/>
              </a:rPr>
              <a:t>lasinfo</a:t>
            </a:r>
            <a:endParaRPr lang="sk-SK" sz="3200" b="1" dirty="0">
              <a:solidFill>
                <a:srgbClr val="006E9F"/>
              </a:solidFill>
              <a:latin typeface="Segoe UI Light" panose="020B0502040204020203" pitchFamily="34" charset="0"/>
              <a:cs typeface="Segoe UI Light" panose="020B0502040204020203" pitchFamily="34" charset="0"/>
            </a:endParaRPr>
          </a:p>
        </p:txBody>
      </p:sp>
      <p:cxnSp>
        <p:nvCxnSpPr>
          <p:cNvPr id="7" name="Rovná spojnica 6">
            <a:extLst>
              <a:ext uri="{FF2B5EF4-FFF2-40B4-BE49-F238E27FC236}">
                <a16:creationId xmlns:a16="http://schemas.microsoft.com/office/drawing/2014/main" id="{B7C21B89-7639-4D76-A1E9-F45A478FD070}"/>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sp>
        <p:nvSpPr>
          <p:cNvPr id="65539" name="Zástupný symbol obsahu 2"/>
          <p:cNvSpPr>
            <a:spLocks noGrp="1"/>
          </p:cNvSpPr>
          <p:nvPr>
            <p:ph idx="4294967295"/>
          </p:nvPr>
        </p:nvSpPr>
        <p:spPr>
          <a:xfrm>
            <a:off x="3849562" y="1240435"/>
            <a:ext cx="7056610" cy="367873"/>
          </a:xfrm>
        </p:spPr>
        <p:txBody>
          <a:bodyPr>
            <a:noAutofit/>
          </a:bodyPr>
          <a:lstStyle/>
          <a:p>
            <a:pPr marL="342900" lvl="1" indent="-342900" algn="just">
              <a:spcBef>
                <a:spcPts val="800"/>
              </a:spcBef>
              <a:buClr>
                <a:srgbClr val="005074"/>
              </a:buClr>
              <a:buFont typeface="Wingdings" panose="05000000000000000000" pitchFamily="2" charset="2"/>
              <a:buChar char="§"/>
            </a:pPr>
            <a:r>
              <a:rPr lang="en-US" sz="2200" dirty="0" smtClean="0">
                <a:latin typeface="Segoe UI Light" panose="020B0502040204020203" pitchFamily="34" charset="0"/>
                <a:cs typeface="Segoe UI Light" panose="020B0502040204020203" pitchFamily="34" charset="0"/>
              </a:rPr>
              <a:t>the tool </a:t>
            </a:r>
            <a:r>
              <a:rPr lang="sk-SK" sz="2200" dirty="0" err="1" smtClean="0">
                <a:latin typeface="Segoe UI Light" panose="020B0502040204020203" pitchFamily="34" charset="0"/>
                <a:cs typeface="Segoe UI Light" panose="020B0502040204020203" pitchFamily="34" charset="0"/>
              </a:rPr>
              <a:t>merges</a:t>
            </a:r>
            <a:r>
              <a:rPr lang="en-US"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several</a:t>
            </a:r>
            <a:r>
              <a:rPr lang="en-US" sz="2200" dirty="0" smtClean="0">
                <a:latin typeface="Segoe UI Light" panose="020B0502040204020203" pitchFamily="34" charset="0"/>
                <a:cs typeface="Segoe UI Light" panose="020B0502040204020203" pitchFamily="34" charset="0"/>
              </a:rPr>
              <a:t> </a:t>
            </a:r>
            <a:r>
              <a:rPr lang="en-US" sz="2200" dirty="0">
                <a:latin typeface="Segoe UI Light" panose="020B0502040204020203" pitchFamily="34" charset="0"/>
                <a:cs typeface="Segoe UI Light" panose="020B0502040204020203" pitchFamily="34" charset="0"/>
              </a:rPr>
              <a:t>flight </a:t>
            </a:r>
            <a:r>
              <a:rPr lang="en-US" sz="2200" dirty="0" smtClean="0">
                <a:latin typeface="Segoe UI Light" panose="020B0502040204020203" pitchFamily="34" charset="0"/>
                <a:cs typeface="Segoe UI Light" panose="020B0502040204020203" pitchFamily="34" charset="0"/>
              </a:rPr>
              <a:t>line</a:t>
            </a:r>
            <a:r>
              <a:rPr lang="sk-SK" sz="2200" dirty="0" smtClean="0">
                <a:latin typeface="Segoe UI Light" panose="020B0502040204020203" pitchFamily="34" charset="0"/>
                <a:cs typeface="Segoe UI Light" panose="020B0502040204020203" pitchFamily="34" charset="0"/>
              </a:rPr>
              <a:t>s</a:t>
            </a:r>
            <a:r>
              <a:rPr lang="en-US"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into</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one</a:t>
            </a:r>
            <a:r>
              <a:rPr lang="sk-SK" sz="2200" dirty="0" smtClean="0">
                <a:latin typeface="Segoe UI Light" panose="020B0502040204020203" pitchFamily="34" charset="0"/>
                <a:cs typeface="Segoe UI Light" panose="020B0502040204020203" pitchFamily="34" charset="0"/>
              </a:rPr>
              <a:t> point </a:t>
            </a:r>
            <a:r>
              <a:rPr lang="sk-SK" sz="2200" dirty="0" err="1" smtClean="0">
                <a:latin typeface="Segoe UI Light" panose="020B0502040204020203" pitchFamily="34" charset="0"/>
                <a:cs typeface="Segoe UI Light" panose="020B0502040204020203" pitchFamily="34" charset="0"/>
              </a:rPr>
              <a:t>cloud</a:t>
            </a:r>
            <a:endParaRPr lang="sk-SK" sz="2200" b="1" dirty="0">
              <a:latin typeface="Segoe UI Light" panose="020B0502040204020203" pitchFamily="34" charset="0"/>
              <a:cs typeface="Segoe UI Light" panose="020B0502040204020203" pitchFamily="34" charset="0"/>
            </a:endParaRPr>
          </a:p>
        </p:txBody>
      </p:sp>
      <p:sp>
        <p:nvSpPr>
          <p:cNvPr id="15" name="Zástupný symbol obsahu 2"/>
          <p:cNvSpPr txBox="1">
            <a:spLocks/>
          </p:cNvSpPr>
          <p:nvPr/>
        </p:nvSpPr>
        <p:spPr>
          <a:xfrm>
            <a:off x="4294880" y="2368579"/>
            <a:ext cx="1868999" cy="37603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just">
              <a:spcBef>
                <a:spcPts val="800"/>
              </a:spcBef>
              <a:buClr>
                <a:srgbClr val="005074"/>
              </a:buClr>
              <a:buNone/>
            </a:pPr>
            <a:r>
              <a:rPr lang="sk-SK" sz="2200" b="1" dirty="0" smtClean="0">
                <a:latin typeface="Segoe UI Light" panose="020B0502040204020203" pitchFamily="34" charset="0"/>
                <a:cs typeface="Segoe UI Light" panose="020B0502040204020203" pitchFamily="34" charset="0"/>
              </a:rPr>
              <a:t>UAV lidar </a:t>
            </a:r>
            <a:r>
              <a:rPr lang="sk-SK" sz="2200" b="1" dirty="0" err="1" smtClean="0">
                <a:latin typeface="Segoe UI Light" panose="020B0502040204020203" pitchFamily="34" charset="0"/>
                <a:cs typeface="Segoe UI Light" panose="020B0502040204020203" pitchFamily="34" charset="0"/>
              </a:rPr>
              <a:t>data</a:t>
            </a:r>
            <a:endParaRPr lang="sk-SK" sz="2200" b="1" dirty="0">
              <a:latin typeface="Segoe UI Light" panose="020B0502040204020203" pitchFamily="34" charset="0"/>
              <a:cs typeface="Segoe UI Light" panose="020B0502040204020203" pitchFamily="34" charset="0"/>
            </a:endParaRPr>
          </a:p>
        </p:txBody>
      </p:sp>
      <p:sp>
        <p:nvSpPr>
          <p:cNvPr id="16" name="Zástupný symbol obsahu 2"/>
          <p:cNvSpPr txBox="1">
            <a:spLocks/>
          </p:cNvSpPr>
          <p:nvPr/>
        </p:nvSpPr>
        <p:spPr>
          <a:xfrm>
            <a:off x="9843153" y="2032014"/>
            <a:ext cx="2204815" cy="7055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just">
              <a:spcBef>
                <a:spcPts val="800"/>
              </a:spcBef>
              <a:buClr>
                <a:srgbClr val="005074"/>
              </a:buClr>
              <a:buNone/>
            </a:pPr>
            <a:r>
              <a:rPr lang="sk-SK" sz="2200" b="1" dirty="0" err="1" smtClean="0">
                <a:latin typeface="Segoe UI Light" panose="020B0502040204020203" pitchFamily="34" charset="0"/>
                <a:cs typeface="Segoe UI Light" panose="020B0502040204020203" pitchFamily="34" charset="0"/>
              </a:rPr>
              <a:t>national</a:t>
            </a:r>
            <a:r>
              <a:rPr lang="sk-SK" sz="2200" b="1" dirty="0" smtClean="0">
                <a:latin typeface="Segoe UI Light" panose="020B0502040204020203" pitchFamily="34" charset="0"/>
                <a:cs typeface="Segoe UI Light" panose="020B0502040204020203" pitchFamily="34" charset="0"/>
              </a:rPr>
              <a:t> </a:t>
            </a:r>
            <a:r>
              <a:rPr lang="sk-SK" sz="2200" b="1" dirty="0" err="1" smtClean="0">
                <a:latin typeface="Segoe UI Light" panose="020B0502040204020203" pitchFamily="34" charset="0"/>
                <a:cs typeface="Segoe UI Light" panose="020B0502040204020203" pitchFamily="34" charset="0"/>
              </a:rPr>
              <a:t>airborne</a:t>
            </a:r>
            <a:r>
              <a:rPr lang="sk-SK" sz="2200" b="1" dirty="0" smtClean="0">
                <a:latin typeface="Segoe UI Light" panose="020B0502040204020203" pitchFamily="34" charset="0"/>
                <a:cs typeface="Segoe UI Light" panose="020B0502040204020203" pitchFamily="34" charset="0"/>
              </a:rPr>
              <a:t> lidar </a:t>
            </a:r>
            <a:r>
              <a:rPr lang="sk-SK" sz="2200" b="1" dirty="0" err="1" smtClean="0">
                <a:latin typeface="Segoe UI Light" panose="020B0502040204020203" pitchFamily="34" charset="0"/>
                <a:cs typeface="Segoe UI Light" panose="020B0502040204020203" pitchFamily="34" charset="0"/>
              </a:rPr>
              <a:t>data</a:t>
            </a:r>
            <a:endParaRPr lang="sk-SK" sz="2200" b="1" dirty="0">
              <a:latin typeface="Segoe UI Light" panose="020B0502040204020203" pitchFamily="34" charset="0"/>
              <a:cs typeface="Segoe UI Light" panose="020B0502040204020203" pitchFamily="34" charset="0"/>
            </a:endParaRPr>
          </a:p>
        </p:txBody>
      </p:sp>
      <p:sp>
        <p:nvSpPr>
          <p:cNvPr id="14" name="Obdĺžnik 13"/>
          <p:cNvSpPr/>
          <p:nvPr/>
        </p:nvSpPr>
        <p:spPr>
          <a:xfrm>
            <a:off x="2219537" y="4259315"/>
            <a:ext cx="550871" cy="1325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bdĺžnik 17"/>
          <p:cNvSpPr/>
          <p:nvPr/>
        </p:nvSpPr>
        <p:spPr>
          <a:xfrm>
            <a:off x="8413489" y="3813967"/>
            <a:ext cx="470955" cy="1325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bdĺžnik 24"/>
          <p:cNvSpPr/>
          <p:nvPr/>
        </p:nvSpPr>
        <p:spPr>
          <a:xfrm>
            <a:off x="1114637" y="5143235"/>
            <a:ext cx="1199938" cy="13255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bdĺžnik 25"/>
          <p:cNvSpPr/>
          <p:nvPr/>
        </p:nvSpPr>
        <p:spPr>
          <a:xfrm>
            <a:off x="7358819" y="4654285"/>
            <a:ext cx="1092237" cy="13255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77878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ástupný symbol obsahu 2">
            <a:extLst>
              <a:ext uri="{FF2B5EF4-FFF2-40B4-BE49-F238E27FC236}">
                <a16:creationId xmlns:a16="http://schemas.microsoft.com/office/drawing/2014/main" id="{9D153551-F063-41D9-A9B2-B3417551B9B0}"/>
              </a:ext>
            </a:extLst>
          </p:cNvPr>
          <p:cNvSpPr txBox="1">
            <a:spLocks/>
          </p:cNvSpPr>
          <p:nvPr/>
        </p:nvSpPr>
        <p:spPr>
          <a:xfrm>
            <a:off x="3942615" y="1090399"/>
            <a:ext cx="6107239" cy="583555"/>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5" name="Obdĺžnik 4">
            <a:extLst>
              <a:ext uri="{FF2B5EF4-FFF2-40B4-BE49-F238E27FC236}">
                <a16:creationId xmlns:a16="http://schemas.microsoft.com/office/drawing/2014/main" id="{F3BF9D3B-FCA7-4BE4-BCDA-AECBCF4B2375}"/>
              </a:ext>
            </a:extLst>
          </p:cNvPr>
          <p:cNvSpPr/>
          <p:nvPr/>
        </p:nvSpPr>
        <p:spPr>
          <a:xfrm>
            <a:off x="3600" y="214320"/>
            <a:ext cx="12185396" cy="830997"/>
          </a:xfrm>
          <a:prstGeom prst="rect">
            <a:avLst/>
          </a:prstGeom>
          <a:solidFill>
            <a:srgbClr val="006E9F"/>
          </a:solidFill>
          <a:effectLst/>
        </p:spPr>
        <p:txBody>
          <a:bodyPr wrap="square" anchor="ctr">
            <a:spAutoFit/>
          </a:bodyPr>
          <a:lstStyle/>
          <a:p>
            <a:pPr algn="ctr" fontAlgn="auto">
              <a:spcBef>
                <a:spcPts val="0"/>
              </a:spcBef>
              <a:spcAft>
                <a:spcPts val="0"/>
              </a:spcAft>
              <a:defRPr/>
            </a:pP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LiDAR</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data</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Classification</a:t>
            </a:r>
            <a:endParaRPr lang="sk-SK" sz="4800" b="1" cap="all" spc="300" dirty="0">
              <a:solidFill>
                <a:schemeClr val="bg1"/>
              </a:solidFill>
              <a:latin typeface="Segoe UI Semibold" panose="020B0702040204020203" pitchFamily="34" charset="0"/>
              <a:ea typeface="+mj-ea"/>
              <a:cs typeface="Segoe UI Semibold" panose="020B0702040204020203" pitchFamily="34" charset="0"/>
            </a:endParaRPr>
          </a:p>
        </p:txBody>
      </p:sp>
      <p:sp>
        <p:nvSpPr>
          <p:cNvPr id="6" name="Zástupný symbol obsahu 2">
            <a:extLst>
              <a:ext uri="{FF2B5EF4-FFF2-40B4-BE49-F238E27FC236}">
                <a16:creationId xmlns:a16="http://schemas.microsoft.com/office/drawing/2014/main" id="{413E193D-FFB9-4465-A756-1876B69443FD}"/>
              </a:ext>
            </a:extLst>
          </p:cNvPr>
          <p:cNvSpPr txBox="1">
            <a:spLocks/>
          </p:cNvSpPr>
          <p:nvPr/>
        </p:nvSpPr>
        <p:spPr>
          <a:xfrm>
            <a:off x="190227" y="1090400"/>
            <a:ext cx="9859627"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dirty="0" err="1" smtClean="0">
                <a:solidFill>
                  <a:srgbClr val="006E9F"/>
                </a:solidFill>
                <a:latin typeface="Segoe UI Light" panose="020B0502040204020203" pitchFamily="34" charset="0"/>
                <a:cs typeface="Segoe UI Light" panose="020B0502040204020203" pitchFamily="34" charset="0"/>
              </a:rPr>
              <a:t>Tool</a:t>
            </a:r>
            <a:r>
              <a:rPr lang="sk-SK" sz="3200" dirty="0" smtClean="0">
                <a:solidFill>
                  <a:srgbClr val="006E9F"/>
                </a:solidFill>
                <a:latin typeface="Segoe UI Light" panose="020B0502040204020203" pitchFamily="34" charset="0"/>
                <a:cs typeface="Segoe UI Light" panose="020B0502040204020203" pitchFamily="34" charset="0"/>
              </a:rPr>
              <a:t>:</a:t>
            </a:r>
            <a:r>
              <a:rPr lang="sk-SK" sz="3200" b="1" dirty="0" smtClean="0">
                <a:solidFill>
                  <a:srgbClr val="006E9F"/>
                </a:solidFill>
                <a:latin typeface="Segoe UI Light" panose="020B0502040204020203" pitchFamily="34" charset="0"/>
                <a:cs typeface="Segoe UI Light" panose="020B0502040204020203" pitchFamily="34" charset="0"/>
              </a:rPr>
              <a:t> </a:t>
            </a:r>
            <a:r>
              <a:rPr lang="sk-SK" sz="3200" b="1" dirty="0" err="1" smtClean="0">
                <a:solidFill>
                  <a:srgbClr val="006E9F"/>
                </a:solidFill>
                <a:latin typeface="Segoe UI Light" panose="020B0502040204020203" pitchFamily="34" charset="0"/>
                <a:cs typeface="Segoe UI Light" panose="020B0502040204020203" pitchFamily="34" charset="0"/>
              </a:rPr>
              <a:t>lasclip</a:t>
            </a:r>
            <a:endParaRPr lang="sk-SK" sz="3200" b="1" dirty="0">
              <a:solidFill>
                <a:srgbClr val="006E9F"/>
              </a:solidFill>
              <a:latin typeface="Segoe UI Light" panose="020B0502040204020203" pitchFamily="34" charset="0"/>
              <a:cs typeface="Segoe UI Light" panose="020B0502040204020203" pitchFamily="34" charset="0"/>
            </a:endParaRPr>
          </a:p>
        </p:txBody>
      </p:sp>
      <p:cxnSp>
        <p:nvCxnSpPr>
          <p:cNvPr id="7" name="Rovná spojnica 6">
            <a:extLst>
              <a:ext uri="{FF2B5EF4-FFF2-40B4-BE49-F238E27FC236}">
                <a16:creationId xmlns:a16="http://schemas.microsoft.com/office/drawing/2014/main" id="{B7C21B89-7639-4D76-A1E9-F45A478FD070}"/>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sp>
        <p:nvSpPr>
          <p:cNvPr id="65539" name="Zástupný symbol obsahu 2"/>
          <p:cNvSpPr>
            <a:spLocks noGrp="1"/>
          </p:cNvSpPr>
          <p:nvPr>
            <p:ph idx="4294967295"/>
          </p:nvPr>
        </p:nvSpPr>
        <p:spPr>
          <a:xfrm>
            <a:off x="3909375" y="1240435"/>
            <a:ext cx="6200292" cy="367873"/>
          </a:xfrm>
        </p:spPr>
        <p:txBody>
          <a:bodyPr>
            <a:noAutofit/>
          </a:bodyPr>
          <a:lstStyle/>
          <a:p>
            <a:pPr marL="342900" lvl="1" indent="-342900" algn="just">
              <a:spcBef>
                <a:spcPts val="800"/>
              </a:spcBef>
              <a:buClr>
                <a:srgbClr val="005074"/>
              </a:buClr>
              <a:buFont typeface="Wingdings" panose="05000000000000000000" pitchFamily="2" charset="2"/>
              <a:buChar char="§"/>
            </a:pPr>
            <a:r>
              <a:rPr lang="en-US" sz="2200" dirty="0" smtClean="0">
                <a:latin typeface="Segoe UI Light" panose="020B0502040204020203" pitchFamily="34" charset="0"/>
                <a:cs typeface="Segoe UI Light" panose="020B0502040204020203" pitchFamily="34" charset="0"/>
              </a:rPr>
              <a:t>the tool </a:t>
            </a:r>
            <a:r>
              <a:rPr lang="sk-SK" sz="2200" dirty="0" err="1" smtClean="0">
                <a:latin typeface="Segoe UI Light" panose="020B0502040204020203" pitchFamily="34" charset="0"/>
                <a:cs typeface="Segoe UI Light" panose="020B0502040204020203" pitchFamily="34" charset="0"/>
              </a:rPr>
              <a:t>clips</a:t>
            </a:r>
            <a:r>
              <a:rPr lang="en-US" sz="2200" dirty="0" smtClean="0">
                <a:latin typeface="Segoe UI Light" panose="020B0502040204020203" pitchFamily="34" charset="0"/>
                <a:cs typeface="Segoe UI Light" panose="020B0502040204020203" pitchFamily="34" charset="0"/>
              </a:rPr>
              <a:t> </a:t>
            </a:r>
            <a:r>
              <a:rPr lang="sk-SK" sz="2200" dirty="0" smtClean="0">
                <a:latin typeface="Segoe UI Light" panose="020B0502040204020203" pitchFamily="34" charset="0"/>
                <a:cs typeface="Segoe UI Light" panose="020B0502040204020203" pitchFamily="34" charset="0"/>
              </a:rPr>
              <a:t>point </a:t>
            </a:r>
            <a:r>
              <a:rPr lang="sk-SK" sz="2200" dirty="0" err="1" smtClean="0">
                <a:latin typeface="Segoe UI Light" panose="020B0502040204020203" pitchFamily="34" charset="0"/>
                <a:cs typeface="Segoe UI Light" panose="020B0502040204020203" pitchFamily="34" charset="0"/>
              </a:rPr>
              <a:t>cloud</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againts</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polygonal</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layer</a:t>
            </a:r>
            <a:endParaRPr lang="sk-SK" sz="2200" b="1" dirty="0">
              <a:latin typeface="Segoe UI Light" panose="020B0502040204020203" pitchFamily="34" charset="0"/>
              <a:cs typeface="Segoe UI Light" panose="020B0502040204020203" pitchFamily="34" charset="0"/>
            </a:endParaRPr>
          </a:p>
        </p:txBody>
      </p:sp>
      <p:pic>
        <p:nvPicPr>
          <p:cNvPr id="2" name="Obrázok 1"/>
          <p:cNvPicPr>
            <a:picLocks noChangeAspect="1"/>
          </p:cNvPicPr>
          <p:nvPr/>
        </p:nvPicPr>
        <p:blipFill>
          <a:blip r:embed="rId3"/>
          <a:stretch>
            <a:fillRect/>
          </a:stretch>
        </p:blipFill>
        <p:spPr>
          <a:xfrm>
            <a:off x="190227" y="1851039"/>
            <a:ext cx="5033809" cy="4917793"/>
          </a:xfrm>
          <a:prstGeom prst="rect">
            <a:avLst/>
          </a:prstGeom>
        </p:spPr>
      </p:pic>
      <p:sp>
        <p:nvSpPr>
          <p:cNvPr id="3" name="BlokTextu 2"/>
          <p:cNvSpPr txBox="1"/>
          <p:nvPr/>
        </p:nvSpPr>
        <p:spPr>
          <a:xfrm>
            <a:off x="3204673" y="5084747"/>
            <a:ext cx="933525" cy="369332"/>
          </a:xfrm>
          <a:prstGeom prst="rect">
            <a:avLst/>
          </a:prstGeom>
          <a:noFill/>
        </p:spPr>
        <p:txBody>
          <a:bodyPr wrap="none" rtlCol="0">
            <a:spAutoFit/>
          </a:bodyPr>
          <a:lstStyle/>
          <a:p>
            <a:r>
              <a:rPr lang="sk-SK" dirty="0" err="1" smtClean="0">
                <a:solidFill>
                  <a:srgbClr val="2A3AF6"/>
                </a:solidFill>
              </a:rPr>
              <a:t>polygon</a:t>
            </a:r>
            <a:endParaRPr lang="en-US" dirty="0">
              <a:solidFill>
                <a:srgbClr val="2A3AF6"/>
              </a:solidFill>
            </a:endParaRPr>
          </a:p>
        </p:txBody>
      </p:sp>
      <p:pic>
        <p:nvPicPr>
          <p:cNvPr id="4" name="Obrázok 3"/>
          <p:cNvPicPr>
            <a:picLocks noChangeAspect="1"/>
          </p:cNvPicPr>
          <p:nvPr/>
        </p:nvPicPr>
        <p:blipFill>
          <a:blip r:embed="rId4"/>
          <a:stretch>
            <a:fillRect/>
          </a:stretch>
        </p:blipFill>
        <p:spPr>
          <a:xfrm>
            <a:off x="7406520" y="2862840"/>
            <a:ext cx="4174143" cy="2965969"/>
          </a:xfrm>
          <a:prstGeom prst="rect">
            <a:avLst/>
          </a:prstGeom>
        </p:spPr>
      </p:pic>
      <p:cxnSp>
        <p:nvCxnSpPr>
          <p:cNvPr id="9" name="Rovná spojovacia šípka 8"/>
          <p:cNvCxnSpPr/>
          <p:nvPr/>
        </p:nvCxnSpPr>
        <p:spPr>
          <a:xfrm flipV="1">
            <a:off x="5120040" y="4435267"/>
            <a:ext cx="2391713" cy="834146"/>
          </a:xfrm>
          <a:prstGeom prst="straightConnector1">
            <a:avLst/>
          </a:prstGeom>
          <a:ln w="28575">
            <a:solidFill>
              <a:srgbClr val="2A3AF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7710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ástupný symbol obsahu 2">
            <a:extLst>
              <a:ext uri="{FF2B5EF4-FFF2-40B4-BE49-F238E27FC236}">
                <a16:creationId xmlns:a16="http://schemas.microsoft.com/office/drawing/2014/main" id="{9D153551-F063-41D9-A9B2-B3417551B9B0}"/>
              </a:ext>
            </a:extLst>
          </p:cNvPr>
          <p:cNvSpPr txBox="1">
            <a:spLocks/>
          </p:cNvSpPr>
          <p:nvPr/>
        </p:nvSpPr>
        <p:spPr>
          <a:xfrm>
            <a:off x="3942615" y="1090399"/>
            <a:ext cx="8149684" cy="583555"/>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5" name="Obdĺžnik 4">
            <a:extLst>
              <a:ext uri="{FF2B5EF4-FFF2-40B4-BE49-F238E27FC236}">
                <a16:creationId xmlns:a16="http://schemas.microsoft.com/office/drawing/2014/main" id="{F3BF9D3B-FCA7-4BE4-BCDA-AECBCF4B2375}"/>
              </a:ext>
            </a:extLst>
          </p:cNvPr>
          <p:cNvSpPr/>
          <p:nvPr/>
        </p:nvSpPr>
        <p:spPr>
          <a:xfrm>
            <a:off x="3600" y="214320"/>
            <a:ext cx="12185396" cy="830997"/>
          </a:xfrm>
          <a:prstGeom prst="rect">
            <a:avLst/>
          </a:prstGeom>
          <a:solidFill>
            <a:srgbClr val="006E9F"/>
          </a:solidFill>
          <a:effectLst/>
        </p:spPr>
        <p:txBody>
          <a:bodyPr wrap="square" anchor="ctr">
            <a:spAutoFit/>
          </a:bodyPr>
          <a:lstStyle/>
          <a:p>
            <a:pPr algn="ctr" fontAlgn="auto">
              <a:spcBef>
                <a:spcPts val="0"/>
              </a:spcBef>
              <a:spcAft>
                <a:spcPts val="0"/>
              </a:spcAft>
              <a:defRPr/>
            </a:pP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LiDAR</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data</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Classification</a:t>
            </a:r>
            <a:endParaRPr lang="sk-SK" sz="4800" b="1" cap="all" spc="300" dirty="0">
              <a:solidFill>
                <a:schemeClr val="bg1"/>
              </a:solidFill>
              <a:latin typeface="Segoe UI Semibold" panose="020B0702040204020203" pitchFamily="34" charset="0"/>
              <a:ea typeface="+mj-ea"/>
              <a:cs typeface="Segoe UI Semibold" panose="020B0702040204020203" pitchFamily="34" charset="0"/>
            </a:endParaRPr>
          </a:p>
        </p:txBody>
      </p:sp>
      <p:sp>
        <p:nvSpPr>
          <p:cNvPr id="6" name="Zástupný symbol obsahu 2">
            <a:extLst>
              <a:ext uri="{FF2B5EF4-FFF2-40B4-BE49-F238E27FC236}">
                <a16:creationId xmlns:a16="http://schemas.microsoft.com/office/drawing/2014/main" id="{413E193D-FFB9-4465-A756-1876B69443FD}"/>
              </a:ext>
            </a:extLst>
          </p:cNvPr>
          <p:cNvSpPr txBox="1">
            <a:spLocks/>
          </p:cNvSpPr>
          <p:nvPr/>
        </p:nvSpPr>
        <p:spPr>
          <a:xfrm>
            <a:off x="190227" y="1090400"/>
            <a:ext cx="3347732"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dirty="0" err="1" smtClean="0">
                <a:solidFill>
                  <a:srgbClr val="006E9F"/>
                </a:solidFill>
                <a:latin typeface="Segoe UI Light" panose="020B0502040204020203" pitchFamily="34" charset="0"/>
                <a:cs typeface="Segoe UI Light" panose="020B0502040204020203" pitchFamily="34" charset="0"/>
              </a:rPr>
              <a:t>Tool</a:t>
            </a:r>
            <a:r>
              <a:rPr lang="sk-SK" sz="3200" dirty="0" smtClean="0">
                <a:solidFill>
                  <a:srgbClr val="006E9F"/>
                </a:solidFill>
                <a:latin typeface="Segoe UI Light" panose="020B0502040204020203" pitchFamily="34" charset="0"/>
                <a:cs typeface="Segoe UI Light" panose="020B0502040204020203" pitchFamily="34" charset="0"/>
              </a:rPr>
              <a:t>:</a:t>
            </a:r>
            <a:r>
              <a:rPr lang="sk-SK" sz="3200" b="1" dirty="0" smtClean="0">
                <a:solidFill>
                  <a:srgbClr val="006E9F"/>
                </a:solidFill>
                <a:latin typeface="Segoe UI Light" panose="020B0502040204020203" pitchFamily="34" charset="0"/>
                <a:cs typeface="Segoe UI Light" panose="020B0502040204020203" pitchFamily="34" charset="0"/>
              </a:rPr>
              <a:t> </a:t>
            </a:r>
            <a:r>
              <a:rPr lang="sk-SK" sz="3200" b="1" dirty="0" err="1" smtClean="0">
                <a:solidFill>
                  <a:srgbClr val="006E9F"/>
                </a:solidFill>
                <a:latin typeface="Segoe UI Light" panose="020B0502040204020203" pitchFamily="34" charset="0"/>
                <a:cs typeface="Segoe UI Light" panose="020B0502040204020203" pitchFamily="34" charset="0"/>
              </a:rPr>
              <a:t>lasindex</a:t>
            </a:r>
            <a:endParaRPr lang="sk-SK" sz="3200" b="1" dirty="0">
              <a:solidFill>
                <a:srgbClr val="006E9F"/>
              </a:solidFill>
              <a:latin typeface="Segoe UI Light" panose="020B0502040204020203" pitchFamily="34" charset="0"/>
              <a:cs typeface="Segoe UI Light" panose="020B0502040204020203" pitchFamily="34" charset="0"/>
            </a:endParaRPr>
          </a:p>
        </p:txBody>
      </p:sp>
      <p:cxnSp>
        <p:nvCxnSpPr>
          <p:cNvPr id="7" name="Rovná spojnica 6">
            <a:extLst>
              <a:ext uri="{FF2B5EF4-FFF2-40B4-BE49-F238E27FC236}">
                <a16:creationId xmlns:a16="http://schemas.microsoft.com/office/drawing/2014/main" id="{B7C21B89-7639-4D76-A1E9-F45A478FD070}"/>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sp>
        <p:nvSpPr>
          <p:cNvPr id="65539" name="Zástupný symbol obsahu 2"/>
          <p:cNvSpPr>
            <a:spLocks noGrp="1"/>
          </p:cNvSpPr>
          <p:nvPr>
            <p:ph idx="4294967295"/>
          </p:nvPr>
        </p:nvSpPr>
        <p:spPr>
          <a:xfrm>
            <a:off x="3909375" y="1240435"/>
            <a:ext cx="8182924" cy="367873"/>
          </a:xfrm>
        </p:spPr>
        <p:txBody>
          <a:bodyPr>
            <a:noAutofit/>
          </a:bodyPr>
          <a:lstStyle/>
          <a:p>
            <a:pPr marL="342900" lvl="1" indent="-342900" algn="just">
              <a:spcBef>
                <a:spcPts val="800"/>
              </a:spcBef>
              <a:buClr>
                <a:srgbClr val="005074"/>
              </a:buClr>
              <a:buFont typeface="Wingdings" panose="05000000000000000000" pitchFamily="2" charset="2"/>
              <a:buChar char="§"/>
            </a:pPr>
            <a:r>
              <a:rPr lang="en-US" sz="2200" dirty="0" smtClean="0">
                <a:latin typeface="Segoe UI Light" panose="020B0502040204020203" pitchFamily="34" charset="0"/>
                <a:cs typeface="Segoe UI Light" panose="020B0502040204020203" pitchFamily="34" charset="0"/>
              </a:rPr>
              <a:t>the tool </a:t>
            </a:r>
            <a:r>
              <a:rPr lang="sk-SK" sz="2200" dirty="0" err="1" smtClean="0">
                <a:latin typeface="Segoe UI Light" panose="020B0502040204020203" pitchFamily="34" charset="0"/>
                <a:cs typeface="Segoe UI Light" panose="020B0502040204020203" pitchFamily="34" charset="0"/>
              </a:rPr>
              <a:t>creates</a:t>
            </a:r>
            <a:r>
              <a:rPr lang="sk-SK" sz="2200" dirty="0" smtClean="0">
                <a:latin typeface="Segoe UI Light" panose="020B0502040204020203" pitchFamily="34" charset="0"/>
                <a:cs typeface="Segoe UI Light" panose="020B0502040204020203" pitchFamily="34" charset="0"/>
              </a:rPr>
              <a:t> LAX </a:t>
            </a:r>
            <a:r>
              <a:rPr lang="sk-SK" sz="2200" dirty="0" err="1" smtClean="0">
                <a:latin typeface="Segoe UI Light" panose="020B0502040204020203" pitchFamily="34" charset="0"/>
                <a:cs typeface="Segoe UI Light" panose="020B0502040204020203" pitchFamily="34" charset="0"/>
              </a:rPr>
              <a:t>file</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that</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contains</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spatial</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indexing</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information</a:t>
            </a:r>
            <a:endParaRPr lang="sk-SK" sz="2200" b="1" dirty="0">
              <a:latin typeface="Segoe UI Light" panose="020B0502040204020203" pitchFamily="34" charset="0"/>
              <a:cs typeface="Segoe UI Light" panose="020B0502040204020203" pitchFamily="34" charset="0"/>
            </a:endParaRPr>
          </a:p>
        </p:txBody>
      </p:sp>
      <p:sp>
        <p:nvSpPr>
          <p:cNvPr id="8" name="Zástupný symbol obsahu 2">
            <a:extLst>
              <a:ext uri="{FF2B5EF4-FFF2-40B4-BE49-F238E27FC236}">
                <a16:creationId xmlns:a16="http://schemas.microsoft.com/office/drawing/2014/main" id="{9D153551-F063-41D9-A9B2-B3417551B9B0}"/>
              </a:ext>
            </a:extLst>
          </p:cNvPr>
          <p:cNvSpPr txBox="1">
            <a:spLocks/>
          </p:cNvSpPr>
          <p:nvPr/>
        </p:nvSpPr>
        <p:spPr>
          <a:xfrm>
            <a:off x="3942615" y="1869072"/>
            <a:ext cx="6107239" cy="583555"/>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9" name="Zástupný symbol obsahu 2">
            <a:extLst>
              <a:ext uri="{FF2B5EF4-FFF2-40B4-BE49-F238E27FC236}">
                <a16:creationId xmlns:a16="http://schemas.microsoft.com/office/drawing/2014/main" id="{413E193D-FFB9-4465-A756-1876B69443FD}"/>
              </a:ext>
            </a:extLst>
          </p:cNvPr>
          <p:cNvSpPr txBox="1">
            <a:spLocks/>
          </p:cNvSpPr>
          <p:nvPr/>
        </p:nvSpPr>
        <p:spPr>
          <a:xfrm>
            <a:off x="190227" y="1869073"/>
            <a:ext cx="9859627"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dirty="0" err="1" smtClean="0">
                <a:solidFill>
                  <a:srgbClr val="006E9F"/>
                </a:solidFill>
                <a:latin typeface="Segoe UI Light" panose="020B0502040204020203" pitchFamily="34" charset="0"/>
                <a:cs typeface="Segoe UI Light" panose="020B0502040204020203" pitchFamily="34" charset="0"/>
              </a:rPr>
              <a:t>Tool</a:t>
            </a:r>
            <a:r>
              <a:rPr lang="sk-SK" sz="3200" dirty="0" smtClean="0">
                <a:solidFill>
                  <a:srgbClr val="006E9F"/>
                </a:solidFill>
                <a:latin typeface="Segoe UI Light" panose="020B0502040204020203" pitchFamily="34" charset="0"/>
                <a:cs typeface="Segoe UI Light" panose="020B0502040204020203" pitchFamily="34" charset="0"/>
              </a:rPr>
              <a:t>:</a:t>
            </a:r>
            <a:r>
              <a:rPr lang="sk-SK" sz="3200" b="1" dirty="0" smtClean="0">
                <a:solidFill>
                  <a:srgbClr val="006E9F"/>
                </a:solidFill>
                <a:latin typeface="Segoe UI Light" panose="020B0502040204020203" pitchFamily="34" charset="0"/>
                <a:cs typeface="Segoe UI Light" panose="020B0502040204020203" pitchFamily="34" charset="0"/>
              </a:rPr>
              <a:t> </a:t>
            </a:r>
            <a:r>
              <a:rPr lang="sk-SK" sz="3200" b="1" dirty="0" err="1" smtClean="0">
                <a:solidFill>
                  <a:srgbClr val="006E9F"/>
                </a:solidFill>
                <a:latin typeface="Segoe UI Light" panose="020B0502040204020203" pitchFamily="34" charset="0"/>
                <a:cs typeface="Segoe UI Light" panose="020B0502040204020203" pitchFamily="34" charset="0"/>
              </a:rPr>
              <a:t>lastile</a:t>
            </a:r>
            <a:endParaRPr lang="sk-SK" sz="3200" b="1" dirty="0">
              <a:solidFill>
                <a:srgbClr val="006E9F"/>
              </a:solidFill>
              <a:latin typeface="Segoe UI Light" panose="020B0502040204020203" pitchFamily="34" charset="0"/>
              <a:cs typeface="Segoe UI Light" panose="020B0502040204020203" pitchFamily="34" charset="0"/>
            </a:endParaRPr>
          </a:p>
        </p:txBody>
      </p:sp>
      <p:sp>
        <p:nvSpPr>
          <p:cNvPr id="11" name="Zástupný symbol obsahu 2"/>
          <p:cNvSpPr txBox="1">
            <a:spLocks/>
          </p:cNvSpPr>
          <p:nvPr/>
        </p:nvSpPr>
        <p:spPr>
          <a:xfrm>
            <a:off x="3909375" y="2019108"/>
            <a:ext cx="6200292" cy="36787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gn="just">
              <a:spcBef>
                <a:spcPts val="800"/>
              </a:spcBef>
              <a:buClr>
                <a:srgbClr val="005074"/>
              </a:buClr>
              <a:buFont typeface="Wingdings" panose="05000000000000000000" pitchFamily="2" charset="2"/>
              <a:buChar char="§"/>
            </a:pPr>
            <a:r>
              <a:rPr lang="en-US" sz="2200" smtClean="0">
                <a:latin typeface="Segoe UI Light" panose="020B0502040204020203" pitchFamily="34" charset="0"/>
                <a:cs typeface="Segoe UI Light" panose="020B0502040204020203" pitchFamily="34" charset="0"/>
              </a:rPr>
              <a:t>the tool </a:t>
            </a:r>
            <a:r>
              <a:rPr lang="sk-SK" sz="2200" smtClean="0">
                <a:latin typeface="Segoe UI Light" panose="020B0502040204020203" pitchFamily="34" charset="0"/>
                <a:cs typeface="Segoe UI Light" panose="020B0502040204020203" pitchFamily="34" charset="0"/>
              </a:rPr>
              <a:t>tiles</a:t>
            </a:r>
            <a:r>
              <a:rPr lang="en-US" sz="2200" smtClean="0">
                <a:latin typeface="Segoe UI Light" panose="020B0502040204020203" pitchFamily="34" charset="0"/>
                <a:cs typeface="Segoe UI Light" panose="020B0502040204020203" pitchFamily="34" charset="0"/>
              </a:rPr>
              <a:t> </a:t>
            </a:r>
            <a:r>
              <a:rPr lang="sk-SK" sz="2200" smtClean="0">
                <a:latin typeface="Segoe UI Light" panose="020B0502040204020203" pitchFamily="34" charset="0"/>
                <a:cs typeface="Segoe UI Light" panose="020B0502040204020203" pitchFamily="34" charset="0"/>
              </a:rPr>
              <a:t>point cloud into regular square tiles</a:t>
            </a:r>
            <a:endParaRPr lang="sk-SK" sz="2200" b="1" dirty="0">
              <a:latin typeface="Segoe UI Light" panose="020B0502040204020203" pitchFamily="34" charset="0"/>
              <a:cs typeface="Segoe UI Light" panose="020B0502040204020203" pitchFamily="34" charset="0"/>
            </a:endParaRPr>
          </a:p>
        </p:txBody>
      </p:sp>
      <p:pic>
        <p:nvPicPr>
          <p:cNvPr id="2" name="Obrázok 1"/>
          <p:cNvPicPr>
            <a:picLocks noChangeAspect="1"/>
          </p:cNvPicPr>
          <p:nvPr/>
        </p:nvPicPr>
        <p:blipFill>
          <a:blip r:embed="rId3"/>
          <a:stretch>
            <a:fillRect/>
          </a:stretch>
        </p:blipFill>
        <p:spPr>
          <a:xfrm>
            <a:off x="281253" y="2797781"/>
            <a:ext cx="4638027" cy="1982063"/>
          </a:xfrm>
          <a:prstGeom prst="rect">
            <a:avLst/>
          </a:prstGeom>
        </p:spPr>
      </p:pic>
      <p:sp>
        <p:nvSpPr>
          <p:cNvPr id="12" name="Zástupný symbol obsahu 2"/>
          <p:cNvSpPr txBox="1">
            <a:spLocks/>
          </p:cNvSpPr>
          <p:nvPr/>
        </p:nvSpPr>
        <p:spPr>
          <a:xfrm>
            <a:off x="190227" y="5508598"/>
            <a:ext cx="6390038" cy="13494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just">
              <a:spcBef>
                <a:spcPts val="800"/>
              </a:spcBef>
              <a:buClr>
                <a:srgbClr val="005074"/>
              </a:buClr>
              <a:buNone/>
            </a:pPr>
            <a:r>
              <a:rPr lang="en-US" sz="1800" dirty="0" smtClean="0">
                <a:latin typeface="Segoe UI Light" panose="020B0502040204020203" pitchFamily="34" charset="0"/>
                <a:cs typeface="Segoe UI Light" panose="020B0502040204020203" pitchFamily="34" charset="0"/>
              </a:rPr>
              <a:t>Parameters:</a:t>
            </a:r>
            <a:r>
              <a:rPr lang="sk-SK" sz="18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tile</a:t>
            </a:r>
            <a:r>
              <a:rPr lang="en-US" sz="1600" dirty="0" smtClean="0">
                <a:latin typeface="Segoe UI Light" panose="020B0502040204020203" pitchFamily="34" charset="0"/>
                <a:cs typeface="Segoe UI Light" panose="020B0502040204020203" pitchFamily="34" charset="0"/>
              </a:rPr>
              <a:t> size 5</a:t>
            </a:r>
            <a:r>
              <a:rPr lang="sk-SK" sz="1600" dirty="0" smtClean="0">
                <a:latin typeface="Segoe UI Light" panose="020B0502040204020203" pitchFamily="34" charset="0"/>
                <a:cs typeface="Segoe UI Light" panose="020B0502040204020203" pitchFamily="34" charset="0"/>
              </a:rPr>
              <a:t>0</a:t>
            </a:r>
            <a:r>
              <a:rPr lang="en-US" sz="1600" dirty="0" smtClean="0">
                <a:latin typeface="Segoe UI Light" panose="020B0502040204020203" pitchFamily="34" charset="0"/>
                <a:cs typeface="Segoe UI Light" panose="020B0502040204020203" pitchFamily="34" charset="0"/>
              </a:rPr>
              <a:t> m</a:t>
            </a:r>
          </a:p>
          <a:p>
            <a:pPr marL="0" lvl="1" indent="0" algn="just">
              <a:spcBef>
                <a:spcPts val="800"/>
              </a:spcBef>
              <a:buClr>
                <a:srgbClr val="005074"/>
              </a:buClr>
              <a:buNone/>
            </a:pPr>
            <a:r>
              <a:rPr lang="en-US" sz="1600" dirty="0" smtClean="0">
                <a:latin typeface="Segoe UI Light" panose="020B0502040204020203" pitchFamily="34" charset="0"/>
                <a:cs typeface="Segoe UI Light" panose="020B0502040204020203" pitchFamily="34" charset="0"/>
              </a:rPr>
              <a:t>		</a:t>
            </a:r>
            <a:r>
              <a:rPr lang="sk-SK" sz="1600" dirty="0" smtClean="0">
                <a:latin typeface="Segoe UI Light" panose="020B0502040204020203" pitchFamily="34" charset="0"/>
                <a:cs typeface="Segoe UI Light" panose="020B0502040204020203" pitchFamily="34" charset="0"/>
              </a:rPr>
              <a:t>buffer</a:t>
            </a:r>
            <a:r>
              <a:rPr lang="en-US" sz="1600" dirty="0" smtClean="0">
                <a:latin typeface="Segoe UI Light" panose="020B0502040204020203" pitchFamily="34" charset="0"/>
                <a:cs typeface="Segoe UI Light" panose="020B0502040204020203" pitchFamily="34" charset="0"/>
              </a:rPr>
              <a:t> </a:t>
            </a:r>
            <a:r>
              <a:rPr lang="sk-SK" sz="1600" dirty="0" smtClean="0">
                <a:latin typeface="Segoe UI Light" panose="020B0502040204020203" pitchFamily="34" charset="0"/>
                <a:cs typeface="Segoe UI Light" panose="020B0502040204020203" pitchFamily="34" charset="0"/>
              </a:rPr>
              <a:t>5 m</a:t>
            </a:r>
            <a:endParaRPr lang="en-US" sz="1600" dirty="0" smtClean="0">
              <a:latin typeface="Segoe UI Light" panose="020B0502040204020203" pitchFamily="34" charset="0"/>
              <a:cs typeface="Segoe UI Light" panose="020B0502040204020203" pitchFamily="34" charset="0"/>
            </a:endParaRPr>
          </a:p>
          <a:p>
            <a:pPr marL="0" lvl="1" indent="0" algn="just">
              <a:spcBef>
                <a:spcPts val="800"/>
              </a:spcBef>
              <a:buClr>
                <a:srgbClr val="005074"/>
              </a:buClr>
              <a:buNone/>
            </a:pPr>
            <a:r>
              <a:rPr lang="en-US" sz="16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ll_x</a:t>
            </a:r>
            <a:r>
              <a:rPr lang="sk-SK" sz="16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shift</a:t>
            </a:r>
            <a:r>
              <a:rPr lang="sk-SK" sz="16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along</a:t>
            </a:r>
            <a:r>
              <a:rPr lang="sk-SK" sz="16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the</a:t>
            </a:r>
            <a:r>
              <a:rPr lang="sk-SK" sz="1600" dirty="0" smtClean="0">
                <a:latin typeface="Segoe UI Light" panose="020B0502040204020203" pitchFamily="34" charset="0"/>
                <a:cs typeface="Segoe UI Light" panose="020B0502040204020203" pitchFamily="34" charset="0"/>
              </a:rPr>
              <a:t> X </a:t>
            </a:r>
            <a:r>
              <a:rPr lang="sk-SK" sz="1600" dirty="0" err="1" smtClean="0">
                <a:latin typeface="Segoe UI Light" panose="020B0502040204020203" pitchFamily="34" charset="0"/>
                <a:cs typeface="Segoe UI Light" panose="020B0502040204020203" pitchFamily="34" charset="0"/>
              </a:rPr>
              <a:t>axis</a:t>
            </a:r>
            <a:r>
              <a:rPr lang="sk-SK" sz="1600" dirty="0" smtClean="0">
                <a:latin typeface="Segoe UI Light" panose="020B0502040204020203" pitchFamily="34" charset="0"/>
                <a:cs typeface="Segoe UI Light" panose="020B0502040204020203" pitchFamily="34" charset="0"/>
              </a:rPr>
              <a:t>)</a:t>
            </a:r>
            <a:r>
              <a:rPr lang="en-US" sz="1600" dirty="0" smtClean="0">
                <a:latin typeface="Segoe UI Light" panose="020B0502040204020203" pitchFamily="34" charset="0"/>
                <a:cs typeface="Segoe UI Light" panose="020B0502040204020203" pitchFamily="34" charset="0"/>
              </a:rPr>
              <a:t> </a:t>
            </a:r>
            <a:r>
              <a:rPr lang="sk-SK" sz="1600" dirty="0" smtClean="0">
                <a:latin typeface="Segoe UI Light" panose="020B0502040204020203" pitchFamily="34" charset="0"/>
                <a:cs typeface="Segoe UI Light" panose="020B0502040204020203" pitchFamily="34" charset="0"/>
              </a:rPr>
              <a:t>57 m</a:t>
            </a:r>
            <a:endParaRPr lang="en-US" sz="1600" dirty="0" smtClean="0">
              <a:latin typeface="Segoe UI Light" panose="020B0502040204020203" pitchFamily="34" charset="0"/>
              <a:cs typeface="Segoe UI Light" panose="020B0502040204020203" pitchFamily="34" charset="0"/>
            </a:endParaRPr>
          </a:p>
          <a:p>
            <a:pPr marL="0" lvl="1" indent="0" algn="just">
              <a:spcBef>
                <a:spcPts val="800"/>
              </a:spcBef>
              <a:buClr>
                <a:srgbClr val="005074"/>
              </a:buClr>
              <a:buNone/>
            </a:pPr>
            <a:r>
              <a:rPr lang="en-US" sz="1600" dirty="0" smtClean="0">
                <a:latin typeface="Segoe UI Light" panose="020B0502040204020203" pitchFamily="34" charset="0"/>
                <a:cs typeface="Segoe UI Light" panose="020B0502040204020203" pitchFamily="34" charset="0"/>
              </a:rPr>
              <a:t>		</a:t>
            </a:r>
            <a:r>
              <a:rPr lang="sk-SK" sz="1600" dirty="0" err="1" smtClean="0">
                <a:latin typeface="Segoe UI Light" panose="020B0502040204020203" pitchFamily="34" charset="0"/>
                <a:cs typeface="Segoe UI Light" panose="020B0502040204020203" pitchFamily="34" charset="0"/>
              </a:rPr>
              <a:t>ll_y</a:t>
            </a:r>
            <a:r>
              <a:rPr lang="sk-SK" sz="1600" dirty="0" smtClean="0">
                <a:latin typeface="Segoe UI Light" panose="020B0502040204020203" pitchFamily="34" charset="0"/>
                <a:cs typeface="Segoe UI Light" panose="020B0502040204020203" pitchFamily="34" charset="0"/>
              </a:rPr>
              <a:t> </a:t>
            </a:r>
            <a:r>
              <a:rPr lang="sk-SK" sz="1600" dirty="0">
                <a:latin typeface="Segoe UI Light" panose="020B0502040204020203" pitchFamily="34" charset="0"/>
                <a:cs typeface="Segoe UI Light" panose="020B0502040204020203" pitchFamily="34" charset="0"/>
              </a:rPr>
              <a:t>(</a:t>
            </a:r>
            <a:r>
              <a:rPr lang="sk-SK" sz="1600" dirty="0" err="1">
                <a:latin typeface="Segoe UI Light" panose="020B0502040204020203" pitchFamily="34" charset="0"/>
                <a:cs typeface="Segoe UI Light" panose="020B0502040204020203" pitchFamily="34" charset="0"/>
              </a:rPr>
              <a:t>shift</a:t>
            </a:r>
            <a:r>
              <a:rPr lang="sk-SK" sz="1600" dirty="0">
                <a:latin typeface="Segoe UI Light" panose="020B0502040204020203" pitchFamily="34" charset="0"/>
                <a:cs typeface="Segoe UI Light" panose="020B0502040204020203" pitchFamily="34" charset="0"/>
              </a:rPr>
              <a:t> </a:t>
            </a:r>
            <a:r>
              <a:rPr lang="sk-SK" sz="1600" dirty="0" err="1">
                <a:latin typeface="Segoe UI Light" panose="020B0502040204020203" pitchFamily="34" charset="0"/>
                <a:cs typeface="Segoe UI Light" panose="020B0502040204020203" pitchFamily="34" charset="0"/>
              </a:rPr>
              <a:t>along</a:t>
            </a:r>
            <a:r>
              <a:rPr lang="sk-SK" sz="1600" dirty="0">
                <a:latin typeface="Segoe UI Light" panose="020B0502040204020203" pitchFamily="34" charset="0"/>
                <a:cs typeface="Segoe UI Light" panose="020B0502040204020203" pitchFamily="34" charset="0"/>
              </a:rPr>
              <a:t> </a:t>
            </a:r>
            <a:r>
              <a:rPr lang="sk-SK" sz="1600" dirty="0" err="1">
                <a:latin typeface="Segoe UI Light" panose="020B0502040204020203" pitchFamily="34" charset="0"/>
                <a:cs typeface="Segoe UI Light" panose="020B0502040204020203" pitchFamily="34" charset="0"/>
              </a:rPr>
              <a:t>the</a:t>
            </a:r>
            <a:r>
              <a:rPr lang="sk-SK" sz="1600" dirty="0">
                <a:latin typeface="Segoe UI Light" panose="020B0502040204020203" pitchFamily="34" charset="0"/>
                <a:cs typeface="Segoe UI Light" panose="020B0502040204020203" pitchFamily="34" charset="0"/>
              </a:rPr>
              <a:t> </a:t>
            </a:r>
            <a:r>
              <a:rPr lang="sk-SK" sz="1600" dirty="0" smtClean="0">
                <a:latin typeface="Segoe UI Light" panose="020B0502040204020203" pitchFamily="34" charset="0"/>
                <a:cs typeface="Segoe UI Light" panose="020B0502040204020203" pitchFamily="34" charset="0"/>
              </a:rPr>
              <a:t>Y </a:t>
            </a:r>
            <a:r>
              <a:rPr lang="sk-SK" sz="1600" dirty="0" err="1">
                <a:latin typeface="Segoe UI Light" panose="020B0502040204020203" pitchFamily="34" charset="0"/>
                <a:cs typeface="Segoe UI Light" panose="020B0502040204020203" pitchFamily="34" charset="0"/>
              </a:rPr>
              <a:t>axis</a:t>
            </a:r>
            <a:r>
              <a:rPr lang="sk-SK" sz="1600" dirty="0">
                <a:latin typeface="Segoe UI Light" panose="020B0502040204020203" pitchFamily="34" charset="0"/>
                <a:cs typeface="Segoe UI Light" panose="020B0502040204020203" pitchFamily="34" charset="0"/>
              </a:rPr>
              <a:t>)</a:t>
            </a:r>
            <a:r>
              <a:rPr lang="en-US" sz="1600" dirty="0">
                <a:latin typeface="Segoe UI Light" panose="020B0502040204020203" pitchFamily="34" charset="0"/>
                <a:cs typeface="Segoe UI Light" panose="020B0502040204020203" pitchFamily="34" charset="0"/>
              </a:rPr>
              <a:t> </a:t>
            </a:r>
            <a:r>
              <a:rPr lang="sk-SK" sz="1600" dirty="0" smtClean="0">
                <a:latin typeface="Segoe UI Light" panose="020B0502040204020203" pitchFamily="34" charset="0"/>
                <a:cs typeface="Segoe UI Light" panose="020B0502040204020203" pitchFamily="34" charset="0"/>
              </a:rPr>
              <a:t>30 </a:t>
            </a:r>
            <a:r>
              <a:rPr lang="sk-SK" sz="1600" dirty="0">
                <a:latin typeface="Segoe UI Light" panose="020B0502040204020203" pitchFamily="34" charset="0"/>
                <a:cs typeface="Segoe UI Light" panose="020B0502040204020203" pitchFamily="34" charset="0"/>
              </a:rPr>
              <a:t>m</a:t>
            </a:r>
            <a:endParaRPr lang="en-US" sz="1600" dirty="0">
              <a:latin typeface="Segoe UI Light" panose="020B0502040204020203" pitchFamily="34" charset="0"/>
              <a:cs typeface="Segoe UI Light" panose="020B0502040204020203" pitchFamily="34" charset="0"/>
            </a:endParaRPr>
          </a:p>
        </p:txBody>
      </p:sp>
      <p:pic>
        <p:nvPicPr>
          <p:cNvPr id="3" name="Obrázok 2"/>
          <p:cNvPicPr>
            <a:picLocks noChangeAspect="1"/>
          </p:cNvPicPr>
          <p:nvPr/>
        </p:nvPicPr>
        <p:blipFill>
          <a:blip r:embed="rId4"/>
          <a:stretch>
            <a:fillRect/>
          </a:stretch>
        </p:blipFill>
        <p:spPr>
          <a:xfrm>
            <a:off x="5983160" y="2991028"/>
            <a:ext cx="6045713" cy="1594644"/>
          </a:xfrm>
          <a:prstGeom prst="rect">
            <a:avLst/>
          </a:prstGeom>
        </p:spPr>
      </p:pic>
      <p:sp>
        <p:nvSpPr>
          <p:cNvPr id="4" name="Šípka doprava 3"/>
          <p:cNvSpPr/>
          <p:nvPr/>
        </p:nvSpPr>
        <p:spPr>
          <a:xfrm>
            <a:off x="5139853" y="3644749"/>
            <a:ext cx="622734" cy="2872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38849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ástupný symbol obsahu 2">
            <a:extLst>
              <a:ext uri="{FF2B5EF4-FFF2-40B4-BE49-F238E27FC236}">
                <a16:creationId xmlns:a16="http://schemas.microsoft.com/office/drawing/2014/main" id="{9D153551-F063-41D9-A9B2-B3417551B9B0}"/>
              </a:ext>
            </a:extLst>
          </p:cNvPr>
          <p:cNvSpPr txBox="1">
            <a:spLocks/>
          </p:cNvSpPr>
          <p:nvPr/>
        </p:nvSpPr>
        <p:spPr>
          <a:xfrm>
            <a:off x="3942615" y="1090399"/>
            <a:ext cx="8149684" cy="583555"/>
          </a:xfrm>
          <a:prstGeom prst="rect">
            <a:avLst/>
          </a:prstGeom>
          <a:solidFill>
            <a:schemeClr val="bg1"/>
          </a:solidFill>
          <a:ln>
            <a:noFill/>
          </a:ln>
          <a:effectLst>
            <a:outerShdw blurRad="50800" dist="38100" dir="2700000" algn="tl" rotWithShape="0">
              <a:prstClr val="black">
                <a:alpha val="40000"/>
              </a:prstClr>
            </a:outerShdw>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buClr>
                <a:srgbClr val="14465B"/>
              </a:buClr>
              <a:buNone/>
              <a:defRPr/>
            </a:pPr>
            <a:endParaRPr lang="sk-SK" sz="2000" dirty="0">
              <a:solidFill>
                <a:prstClr val="white"/>
              </a:solidFill>
            </a:endParaRPr>
          </a:p>
          <a:p>
            <a:pPr marL="0" indent="0" algn="just">
              <a:lnSpc>
                <a:spcPct val="100000"/>
              </a:lnSpc>
              <a:buClr>
                <a:srgbClr val="14465B"/>
              </a:buClr>
              <a:buNone/>
              <a:defRPr/>
            </a:pPr>
            <a:endParaRPr lang="sk-SK" sz="3200" dirty="0">
              <a:solidFill>
                <a:srgbClr val="006E9F"/>
              </a:solidFill>
              <a:latin typeface="Segoe UI Light" panose="020B0502040204020203" pitchFamily="34" charset="0"/>
              <a:cs typeface="Segoe UI Light" panose="020B0502040204020203" pitchFamily="34" charset="0"/>
            </a:endParaRPr>
          </a:p>
        </p:txBody>
      </p:sp>
      <p:sp>
        <p:nvSpPr>
          <p:cNvPr id="5" name="Obdĺžnik 4">
            <a:extLst>
              <a:ext uri="{FF2B5EF4-FFF2-40B4-BE49-F238E27FC236}">
                <a16:creationId xmlns:a16="http://schemas.microsoft.com/office/drawing/2014/main" id="{F3BF9D3B-FCA7-4BE4-BCDA-AECBCF4B2375}"/>
              </a:ext>
            </a:extLst>
          </p:cNvPr>
          <p:cNvSpPr/>
          <p:nvPr/>
        </p:nvSpPr>
        <p:spPr>
          <a:xfrm>
            <a:off x="3600" y="214320"/>
            <a:ext cx="12185396" cy="830997"/>
          </a:xfrm>
          <a:prstGeom prst="rect">
            <a:avLst/>
          </a:prstGeom>
          <a:solidFill>
            <a:srgbClr val="006E9F"/>
          </a:solidFill>
          <a:effectLst/>
        </p:spPr>
        <p:txBody>
          <a:bodyPr wrap="square" anchor="ctr">
            <a:spAutoFit/>
          </a:bodyPr>
          <a:lstStyle/>
          <a:p>
            <a:pPr algn="ctr" fontAlgn="auto">
              <a:spcBef>
                <a:spcPts val="0"/>
              </a:spcBef>
              <a:spcAft>
                <a:spcPts val="0"/>
              </a:spcAft>
              <a:defRPr/>
            </a:pP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LiDAR</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a:solidFill>
                  <a:schemeClr val="bg1"/>
                </a:solidFill>
                <a:latin typeface="Segoe UI Semibold" panose="020B0702040204020203" pitchFamily="34" charset="0"/>
                <a:ea typeface="+mj-ea"/>
                <a:cs typeface="Segoe UI Semibold" panose="020B0702040204020203" pitchFamily="34" charset="0"/>
              </a:rPr>
              <a:t>data</a:t>
            </a:r>
            <a:r>
              <a:rPr lang="sk-SK" sz="4800" b="1" cap="all" spc="300" dirty="0">
                <a:solidFill>
                  <a:schemeClr val="bg1"/>
                </a:solidFill>
                <a:latin typeface="Segoe UI Semibold" panose="020B0702040204020203" pitchFamily="34" charset="0"/>
                <a:ea typeface="+mj-ea"/>
                <a:cs typeface="Segoe UI Semibold" panose="020B0702040204020203" pitchFamily="34" charset="0"/>
              </a:rPr>
              <a:t> </a:t>
            </a:r>
            <a:r>
              <a:rPr lang="sk-SK" sz="4800" b="1" cap="all" spc="300" dirty="0" err="1" smtClean="0">
                <a:solidFill>
                  <a:schemeClr val="bg1"/>
                </a:solidFill>
                <a:latin typeface="Segoe UI Semibold" panose="020B0702040204020203" pitchFamily="34" charset="0"/>
                <a:ea typeface="+mj-ea"/>
                <a:cs typeface="Segoe UI Semibold" panose="020B0702040204020203" pitchFamily="34" charset="0"/>
              </a:rPr>
              <a:t>Classification</a:t>
            </a:r>
            <a:endParaRPr lang="sk-SK" sz="4800" b="1" cap="all" spc="300" dirty="0">
              <a:solidFill>
                <a:schemeClr val="bg1"/>
              </a:solidFill>
              <a:latin typeface="Segoe UI Semibold" panose="020B0702040204020203" pitchFamily="34" charset="0"/>
              <a:ea typeface="+mj-ea"/>
              <a:cs typeface="Segoe UI Semibold" panose="020B0702040204020203" pitchFamily="34" charset="0"/>
            </a:endParaRPr>
          </a:p>
        </p:txBody>
      </p:sp>
      <p:sp>
        <p:nvSpPr>
          <p:cNvPr id="6" name="Zástupný symbol obsahu 2">
            <a:extLst>
              <a:ext uri="{FF2B5EF4-FFF2-40B4-BE49-F238E27FC236}">
                <a16:creationId xmlns:a16="http://schemas.microsoft.com/office/drawing/2014/main" id="{413E193D-FFB9-4465-A756-1876B69443FD}"/>
              </a:ext>
            </a:extLst>
          </p:cNvPr>
          <p:cNvSpPr txBox="1">
            <a:spLocks/>
          </p:cNvSpPr>
          <p:nvPr/>
        </p:nvSpPr>
        <p:spPr>
          <a:xfrm>
            <a:off x="190227" y="1090400"/>
            <a:ext cx="3347732" cy="583555"/>
          </a:xfrm>
          <a:prstGeom prst="rect">
            <a:avLst/>
          </a:prstGeom>
          <a:solidFill>
            <a:schemeClr val="bg1"/>
          </a:solidFill>
          <a:ln>
            <a:noFill/>
          </a:ln>
          <a:effectLst/>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14465B"/>
              </a:buClr>
              <a:buNone/>
              <a:defRPr/>
            </a:pPr>
            <a:r>
              <a:rPr lang="sk-SK" sz="3200" dirty="0" err="1" smtClean="0">
                <a:solidFill>
                  <a:srgbClr val="006E9F"/>
                </a:solidFill>
                <a:latin typeface="Segoe UI Light" panose="020B0502040204020203" pitchFamily="34" charset="0"/>
                <a:cs typeface="Segoe UI Light" panose="020B0502040204020203" pitchFamily="34" charset="0"/>
              </a:rPr>
              <a:t>Tool</a:t>
            </a:r>
            <a:r>
              <a:rPr lang="sk-SK" sz="3200" dirty="0" smtClean="0">
                <a:solidFill>
                  <a:srgbClr val="006E9F"/>
                </a:solidFill>
                <a:latin typeface="Segoe UI Light" panose="020B0502040204020203" pitchFamily="34" charset="0"/>
                <a:cs typeface="Segoe UI Light" panose="020B0502040204020203" pitchFamily="34" charset="0"/>
              </a:rPr>
              <a:t>:</a:t>
            </a:r>
            <a:r>
              <a:rPr lang="sk-SK" sz="3200" b="1" dirty="0" smtClean="0">
                <a:solidFill>
                  <a:srgbClr val="006E9F"/>
                </a:solidFill>
                <a:latin typeface="Segoe UI Light" panose="020B0502040204020203" pitchFamily="34" charset="0"/>
                <a:cs typeface="Segoe UI Light" panose="020B0502040204020203" pitchFamily="34" charset="0"/>
              </a:rPr>
              <a:t> </a:t>
            </a:r>
            <a:r>
              <a:rPr lang="sk-SK" sz="3200" b="1" dirty="0" err="1" smtClean="0">
                <a:solidFill>
                  <a:srgbClr val="006E9F"/>
                </a:solidFill>
                <a:latin typeface="Segoe UI Light" panose="020B0502040204020203" pitchFamily="34" charset="0"/>
                <a:cs typeface="Segoe UI Light" panose="020B0502040204020203" pitchFamily="34" charset="0"/>
              </a:rPr>
              <a:t>lasnoise</a:t>
            </a:r>
            <a:endParaRPr lang="sk-SK" sz="3200" b="1" dirty="0">
              <a:solidFill>
                <a:srgbClr val="006E9F"/>
              </a:solidFill>
              <a:latin typeface="Segoe UI Light" panose="020B0502040204020203" pitchFamily="34" charset="0"/>
              <a:cs typeface="Segoe UI Light" panose="020B0502040204020203" pitchFamily="34" charset="0"/>
            </a:endParaRPr>
          </a:p>
        </p:txBody>
      </p:sp>
      <p:cxnSp>
        <p:nvCxnSpPr>
          <p:cNvPr id="7" name="Rovná spojnica 6">
            <a:extLst>
              <a:ext uri="{FF2B5EF4-FFF2-40B4-BE49-F238E27FC236}">
                <a16:creationId xmlns:a16="http://schemas.microsoft.com/office/drawing/2014/main" id="{B7C21B89-7639-4D76-A1E9-F45A478FD070}"/>
              </a:ext>
            </a:extLst>
          </p:cNvPr>
          <p:cNvCxnSpPr>
            <a:cxnSpLocks/>
          </p:cNvCxnSpPr>
          <p:nvPr/>
        </p:nvCxnSpPr>
        <p:spPr>
          <a:xfrm>
            <a:off x="19049" y="1020042"/>
            <a:ext cx="12172951" cy="0"/>
          </a:xfrm>
          <a:prstGeom prst="line">
            <a:avLst/>
          </a:prstGeom>
          <a:ln w="60325">
            <a:solidFill>
              <a:srgbClr val="00202E"/>
            </a:solidFill>
          </a:ln>
        </p:spPr>
        <p:style>
          <a:lnRef idx="1">
            <a:schemeClr val="accent1"/>
          </a:lnRef>
          <a:fillRef idx="0">
            <a:schemeClr val="accent1"/>
          </a:fillRef>
          <a:effectRef idx="0">
            <a:schemeClr val="accent1"/>
          </a:effectRef>
          <a:fontRef idx="minor">
            <a:schemeClr val="tx1"/>
          </a:fontRef>
        </p:style>
      </p:cxnSp>
      <p:sp>
        <p:nvSpPr>
          <p:cNvPr id="65539" name="Zástupný symbol obsahu 2"/>
          <p:cNvSpPr>
            <a:spLocks noGrp="1"/>
          </p:cNvSpPr>
          <p:nvPr>
            <p:ph idx="4294967295"/>
          </p:nvPr>
        </p:nvSpPr>
        <p:spPr>
          <a:xfrm>
            <a:off x="3909375" y="1240435"/>
            <a:ext cx="8182924" cy="367873"/>
          </a:xfrm>
        </p:spPr>
        <p:txBody>
          <a:bodyPr>
            <a:noAutofit/>
          </a:bodyPr>
          <a:lstStyle/>
          <a:p>
            <a:pPr marL="342900" lvl="1" indent="-342900" algn="just">
              <a:spcBef>
                <a:spcPts val="800"/>
              </a:spcBef>
              <a:buClr>
                <a:srgbClr val="005074"/>
              </a:buClr>
              <a:buFont typeface="Wingdings" panose="05000000000000000000" pitchFamily="2" charset="2"/>
              <a:buChar char="§"/>
            </a:pPr>
            <a:r>
              <a:rPr lang="sk-SK" sz="2200" dirty="0" err="1" smtClean="0">
                <a:latin typeface="Segoe UI Light" panose="020B0502040204020203" pitchFamily="34" charset="0"/>
                <a:cs typeface="Segoe UI Light" panose="020B0502040204020203" pitchFamily="34" charset="0"/>
              </a:rPr>
              <a:t>removes</a:t>
            </a:r>
            <a:r>
              <a:rPr lang="sk-SK" sz="2200" dirty="0" smtClean="0">
                <a:latin typeface="Segoe UI Light" panose="020B0502040204020203" pitchFamily="34" charset="0"/>
                <a:cs typeface="Segoe UI Light" panose="020B0502040204020203" pitchFamily="34" charset="0"/>
              </a:rPr>
              <a:t> or </a:t>
            </a:r>
            <a:r>
              <a:rPr lang="sk-SK" sz="2200" dirty="0" err="1" smtClean="0">
                <a:latin typeface="Segoe UI Light" panose="020B0502040204020203" pitchFamily="34" charset="0"/>
                <a:cs typeface="Segoe UI Light" panose="020B0502040204020203" pitchFamily="34" charset="0"/>
              </a:rPr>
              <a:t>flags</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isolated</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noise</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points</a:t>
            </a:r>
            <a:r>
              <a:rPr lang="sk-SK" sz="2200" dirty="0" smtClean="0">
                <a:latin typeface="Segoe UI Light" panose="020B0502040204020203" pitchFamily="34" charset="0"/>
                <a:cs typeface="Segoe UI Light" panose="020B0502040204020203" pitchFamily="34" charset="0"/>
              </a:rPr>
              <a:t> </a:t>
            </a:r>
            <a:r>
              <a:rPr lang="sk-SK" sz="2200" dirty="0" err="1" smtClean="0">
                <a:latin typeface="Segoe UI Light" panose="020B0502040204020203" pitchFamily="34" charset="0"/>
                <a:cs typeface="Segoe UI Light" panose="020B0502040204020203" pitchFamily="34" charset="0"/>
              </a:rPr>
              <a:t>from</a:t>
            </a:r>
            <a:r>
              <a:rPr lang="sk-SK" sz="2200" dirty="0" smtClean="0">
                <a:latin typeface="Segoe UI Light" panose="020B0502040204020203" pitchFamily="34" charset="0"/>
                <a:cs typeface="Segoe UI Light" panose="020B0502040204020203" pitchFamily="34" charset="0"/>
              </a:rPr>
              <a:t> point </a:t>
            </a:r>
            <a:r>
              <a:rPr lang="sk-SK" sz="2200" dirty="0" err="1" smtClean="0">
                <a:latin typeface="Segoe UI Light" panose="020B0502040204020203" pitchFamily="34" charset="0"/>
                <a:cs typeface="Segoe UI Light" panose="020B0502040204020203" pitchFamily="34" charset="0"/>
              </a:rPr>
              <a:t>cloud</a:t>
            </a:r>
            <a:endParaRPr lang="sk-SK" sz="2200" b="1" dirty="0">
              <a:latin typeface="Segoe UI Light" panose="020B0502040204020203" pitchFamily="34" charset="0"/>
              <a:cs typeface="Segoe UI Light" panose="020B0502040204020203" pitchFamily="34" charset="0"/>
            </a:endParaRPr>
          </a:p>
        </p:txBody>
      </p:sp>
      <p:pic>
        <p:nvPicPr>
          <p:cNvPr id="13" name="Obrázok 12"/>
          <p:cNvPicPr>
            <a:picLocks noChangeAspect="1"/>
          </p:cNvPicPr>
          <p:nvPr/>
        </p:nvPicPr>
        <p:blipFill>
          <a:blip r:embed="rId3"/>
          <a:stretch>
            <a:fillRect/>
          </a:stretch>
        </p:blipFill>
        <p:spPr>
          <a:xfrm>
            <a:off x="19048" y="3383866"/>
            <a:ext cx="12117111" cy="2034168"/>
          </a:xfrm>
          <a:prstGeom prst="rect">
            <a:avLst/>
          </a:prstGeom>
        </p:spPr>
      </p:pic>
      <p:cxnSp>
        <p:nvCxnSpPr>
          <p:cNvPr id="15" name="Rovná spojovacia šípka 14"/>
          <p:cNvCxnSpPr/>
          <p:nvPr/>
        </p:nvCxnSpPr>
        <p:spPr>
          <a:xfrm>
            <a:off x="8819260" y="3406782"/>
            <a:ext cx="615297" cy="891752"/>
          </a:xfrm>
          <a:prstGeom prst="straightConnector1">
            <a:avLst/>
          </a:prstGeom>
          <a:ln w="28575">
            <a:solidFill>
              <a:srgbClr val="E566B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Rovná spojovacia šípka 17"/>
          <p:cNvCxnSpPr/>
          <p:nvPr/>
        </p:nvCxnSpPr>
        <p:spPr>
          <a:xfrm flipH="1">
            <a:off x="8169779" y="3406782"/>
            <a:ext cx="658027" cy="695198"/>
          </a:xfrm>
          <a:prstGeom prst="straightConnector1">
            <a:avLst/>
          </a:prstGeom>
          <a:ln w="28575">
            <a:solidFill>
              <a:srgbClr val="E566B2"/>
            </a:solidFill>
            <a:tailEnd type="triangle"/>
          </a:ln>
        </p:spPr>
        <p:style>
          <a:lnRef idx="1">
            <a:schemeClr val="accent1"/>
          </a:lnRef>
          <a:fillRef idx="0">
            <a:schemeClr val="accent1"/>
          </a:fillRef>
          <a:effectRef idx="0">
            <a:schemeClr val="accent1"/>
          </a:effectRef>
          <a:fontRef idx="minor">
            <a:schemeClr val="tx1"/>
          </a:fontRef>
        </p:style>
      </p:cxnSp>
      <p:sp>
        <p:nvSpPr>
          <p:cNvPr id="19" name="BlokTextu 18"/>
          <p:cNvSpPr txBox="1"/>
          <p:nvPr/>
        </p:nvSpPr>
        <p:spPr>
          <a:xfrm>
            <a:off x="8446932" y="2948887"/>
            <a:ext cx="774571" cy="369332"/>
          </a:xfrm>
          <a:prstGeom prst="rect">
            <a:avLst/>
          </a:prstGeom>
          <a:noFill/>
        </p:spPr>
        <p:txBody>
          <a:bodyPr wrap="none" rtlCol="0">
            <a:spAutoFit/>
          </a:bodyPr>
          <a:lstStyle/>
          <a:p>
            <a:r>
              <a:rPr lang="sk-SK" b="1" dirty="0" smtClean="0">
                <a:solidFill>
                  <a:srgbClr val="E566B2"/>
                </a:solidFill>
              </a:rPr>
              <a:t>NOISE</a:t>
            </a:r>
            <a:endParaRPr lang="en-US" b="1" dirty="0">
              <a:solidFill>
                <a:srgbClr val="E566B2"/>
              </a:solidFill>
            </a:endParaRPr>
          </a:p>
        </p:txBody>
      </p:sp>
    </p:spTree>
    <p:extLst>
      <p:ext uri="{BB962C8B-B14F-4D97-AF65-F5344CB8AC3E}">
        <p14:creationId xmlns:p14="http://schemas.microsoft.com/office/powerpoint/2010/main" val="3448390669"/>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ív balíka Office">
  <a:themeElements>
    <a:clrScheme name="Motív balíka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otív balíka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ív balíka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ív balík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TM03457475[[fn=Rám]]</Template>
  <TotalTime>8736</TotalTime>
  <Words>1741</Words>
  <Application>Microsoft Office PowerPoint</Application>
  <PresentationFormat>Širokouhlá</PresentationFormat>
  <Paragraphs>155</Paragraphs>
  <Slides>16</Slides>
  <Notes>16</Notes>
  <HiddenSlides>0</HiddenSlides>
  <MMClips>0</MMClips>
  <ScaleCrop>false</ScaleCrop>
  <HeadingPairs>
    <vt:vector size="6" baseType="variant">
      <vt:variant>
        <vt:lpstr>Použité písma</vt:lpstr>
      </vt:variant>
      <vt:variant>
        <vt:i4>7</vt:i4>
      </vt:variant>
      <vt:variant>
        <vt:lpstr>Motív</vt:lpstr>
      </vt:variant>
      <vt:variant>
        <vt:i4>1</vt:i4>
      </vt:variant>
      <vt:variant>
        <vt:lpstr>Nadpisy snímok</vt:lpstr>
      </vt:variant>
      <vt:variant>
        <vt:i4>16</vt:i4>
      </vt:variant>
    </vt:vector>
  </HeadingPairs>
  <TitlesOfParts>
    <vt:vector size="24" baseType="lpstr">
      <vt:lpstr>Arial</vt:lpstr>
      <vt:lpstr>Calibri</vt:lpstr>
      <vt:lpstr>Calibri Light</vt:lpstr>
      <vt:lpstr>Segoe UI Light</vt:lpstr>
      <vt:lpstr>Segoe UI Semibold</vt:lpstr>
      <vt:lpstr>Segoe UI Semilight</vt:lpstr>
      <vt:lpstr>Wingdings</vt:lpstr>
      <vt:lpstr>Motív balíka Office</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Katarína Onačillová</dc:creator>
  <cp:lastModifiedBy>Ján Kaňuk</cp:lastModifiedBy>
  <cp:revision>752</cp:revision>
  <dcterms:created xsi:type="dcterms:W3CDTF">2017-06-16T11:25:21Z</dcterms:created>
  <dcterms:modified xsi:type="dcterms:W3CDTF">2023-07-20T04:59:19Z</dcterms:modified>
</cp:coreProperties>
</file>