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77" r:id="rId2"/>
    <p:sldId id="282" r:id="rId3"/>
    <p:sldId id="392" r:id="rId4"/>
    <p:sldId id="395" r:id="rId5"/>
    <p:sldId id="404" r:id="rId6"/>
    <p:sldId id="394" r:id="rId7"/>
    <p:sldId id="397" r:id="rId8"/>
    <p:sldId id="398" r:id="rId9"/>
    <p:sldId id="406" r:id="rId10"/>
    <p:sldId id="399" r:id="rId11"/>
    <p:sldId id="400" r:id="rId12"/>
    <p:sldId id="402" r:id="rId13"/>
    <p:sldId id="408" r:id="rId14"/>
    <p:sldId id="410" r:id="rId15"/>
    <p:sldId id="409" r:id="rId16"/>
    <p:sldId id="412" r:id="rId17"/>
    <p:sldId id="416" r:id="rId18"/>
    <p:sldId id="415" r:id="rId19"/>
    <p:sldId id="348" r:id="rId20"/>
  </p:sldIdLst>
  <p:sldSz cx="12192000" cy="6858000"/>
  <p:notesSz cx="6858000" cy="9144000"/>
  <p:defaultTextStyle>
    <a:defPPr>
      <a:defRPr lang="sk-S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07C7A"/>
    <a:srgbClr val="2D8580"/>
    <a:srgbClr val="008A3E"/>
    <a:srgbClr val="295677"/>
    <a:srgbClr val="4781A0"/>
    <a:srgbClr val="263B58"/>
    <a:srgbClr val="113447"/>
    <a:srgbClr val="98C93F"/>
    <a:srgbClr val="7AA42E"/>
    <a:srgbClr val="3C46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redný štýl 2 - zvýrazneni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030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108" y="1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hlavičk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3" name="Zástupný objekt pre dá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B9CE7A-53A7-4896-938F-64638B3779AE}" type="datetimeFigureOut">
              <a:rPr lang="sk-SK" smtClean="0"/>
              <a:t>15. 2. 2018</a:t>
            </a:fld>
            <a:endParaRPr lang="sk-SK"/>
          </a:p>
        </p:txBody>
      </p:sp>
      <p:sp>
        <p:nvSpPr>
          <p:cNvPr id="4" name="Zástupný objekt pre obrázok snímky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k-SK"/>
          </a:p>
        </p:txBody>
      </p:sp>
      <p:sp>
        <p:nvSpPr>
          <p:cNvPr id="5" name="Zástupný objekt pre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k-SK"/>
              <a:t>Upraviť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6" name="Zástupný objekt pre pät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7" name="Zástupný objekt pre číslo snímky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41C6BC-AEA2-4288-8B88-231659ACF815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40472663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8AC67B0-54A2-4831-A4DF-C95C0790FF7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sk-SK"/>
              <a:t>Upravte štýly predlohy textu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E385BCF7-FD28-4E16-9868-A1FDAE8B5C7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k-SK"/>
              <a:t>Kliknutím upravte štýl predlohy podnadpisov</a:t>
            </a:r>
          </a:p>
        </p:txBody>
      </p:sp>
      <p:sp>
        <p:nvSpPr>
          <p:cNvPr id="4" name="Zástupný objekt pre dátum 3">
            <a:extLst>
              <a:ext uri="{FF2B5EF4-FFF2-40B4-BE49-F238E27FC236}">
                <a16:creationId xmlns:a16="http://schemas.microsoft.com/office/drawing/2014/main" id="{057F0A9E-05AA-446B-B8E1-CFF9C58402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B3591-0761-45F9-84E8-251F963D1FB7}" type="datetimeFigureOut">
              <a:rPr lang="sk-SK" smtClean="0"/>
              <a:t>15. 2. 2018</a:t>
            </a:fld>
            <a:endParaRPr lang="sk-SK"/>
          </a:p>
        </p:txBody>
      </p:sp>
      <p:sp>
        <p:nvSpPr>
          <p:cNvPr id="5" name="Zástupný objekt pre pätu 4">
            <a:extLst>
              <a:ext uri="{FF2B5EF4-FFF2-40B4-BE49-F238E27FC236}">
                <a16:creationId xmlns:a16="http://schemas.microsoft.com/office/drawing/2014/main" id="{4F611DB7-84F8-4687-BC15-02716F7BCB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objekt pre číslo snímky 5">
            <a:extLst>
              <a:ext uri="{FF2B5EF4-FFF2-40B4-BE49-F238E27FC236}">
                <a16:creationId xmlns:a16="http://schemas.microsoft.com/office/drawing/2014/main" id="{657BC01F-EC4A-4BF6-BCEF-127F5F0F08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12509-FFE8-43D5-8A92-6D0E35BE6160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1466747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z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37BF48C-1B73-4A32-A700-1F12BF1E41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/>
              <a:t>Upravte štýly predlohy textu</a:t>
            </a:r>
          </a:p>
        </p:txBody>
      </p:sp>
      <p:sp>
        <p:nvSpPr>
          <p:cNvPr id="3" name="Zástupný objekt pre zvislý text 2">
            <a:extLst>
              <a:ext uri="{FF2B5EF4-FFF2-40B4-BE49-F238E27FC236}">
                <a16:creationId xmlns:a16="http://schemas.microsoft.com/office/drawing/2014/main" id="{43A9E591-6FB5-48E0-B6BB-A85F0116028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k-SK"/>
              <a:t>Upraviť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4" name="Zástupný objekt pre dátum 3">
            <a:extLst>
              <a:ext uri="{FF2B5EF4-FFF2-40B4-BE49-F238E27FC236}">
                <a16:creationId xmlns:a16="http://schemas.microsoft.com/office/drawing/2014/main" id="{20D4D5CF-DDCB-490E-9451-166B106831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B3591-0761-45F9-84E8-251F963D1FB7}" type="datetimeFigureOut">
              <a:rPr lang="sk-SK" smtClean="0"/>
              <a:t>15. 2. 2018</a:t>
            </a:fld>
            <a:endParaRPr lang="sk-SK"/>
          </a:p>
        </p:txBody>
      </p:sp>
      <p:sp>
        <p:nvSpPr>
          <p:cNvPr id="5" name="Zástupný objekt pre pätu 4">
            <a:extLst>
              <a:ext uri="{FF2B5EF4-FFF2-40B4-BE49-F238E27FC236}">
                <a16:creationId xmlns:a16="http://schemas.microsoft.com/office/drawing/2014/main" id="{E50A9D6C-1705-417D-A581-07BAA77857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objekt pre číslo snímky 5">
            <a:extLst>
              <a:ext uri="{FF2B5EF4-FFF2-40B4-BE49-F238E27FC236}">
                <a16:creationId xmlns:a16="http://schemas.microsoft.com/office/drawing/2014/main" id="{B0069199-85F1-48B3-AED4-32B0AFEA01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12509-FFE8-43D5-8A92-6D0E35BE6160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3140757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Z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vislý nadpis 1">
            <a:extLst>
              <a:ext uri="{FF2B5EF4-FFF2-40B4-BE49-F238E27FC236}">
                <a16:creationId xmlns:a16="http://schemas.microsoft.com/office/drawing/2014/main" id="{4858ABEC-DFDB-427C-92FF-3720A662CF4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sk-SK"/>
              <a:t>Upravte štýly predlohy textu</a:t>
            </a:r>
          </a:p>
        </p:txBody>
      </p:sp>
      <p:sp>
        <p:nvSpPr>
          <p:cNvPr id="3" name="Zástupný objekt pre zvislý text 2">
            <a:extLst>
              <a:ext uri="{FF2B5EF4-FFF2-40B4-BE49-F238E27FC236}">
                <a16:creationId xmlns:a16="http://schemas.microsoft.com/office/drawing/2014/main" id="{5BA68B36-48D1-42A4-B89A-38E84040A6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sk-SK"/>
              <a:t>Upraviť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4" name="Zástupný objekt pre dátum 3">
            <a:extLst>
              <a:ext uri="{FF2B5EF4-FFF2-40B4-BE49-F238E27FC236}">
                <a16:creationId xmlns:a16="http://schemas.microsoft.com/office/drawing/2014/main" id="{36DF6A08-0425-44B2-97CA-0B0E2012F2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B3591-0761-45F9-84E8-251F963D1FB7}" type="datetimeFigureOut">
              <a:rPr lang="sk-SK" smtClean="0"/>
              <a:t>15. 2. 2018</a:t>
            </a:fld>
            <a:endParaRPr lang="sk-SK"/>
          </a:p>
        </p:txBody>
      </p:sp>
      <p:sp>
        <p:nvSpPr>
          <p:cNvPr id="5" name="Zástupný objekt pre pätu 4">
            <a:extLst>
              <a:ext uri="{FF2B5EF4-FFF2-40B4-BE49-F238E27FC236}">
                <a16:creationId xmlns:a16="http://schemas.microsoft.com/office/drawing/2014/main" id="{519AAB2B-57FA-48AA-AEEA-AA1FDA9DE0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objekt pre číslo snímky 5">
            <a:extLst>
              <a:ext uri="{FF2B5EF4-FFF2-40B4-BE49-F238E27FC236}">
                <a16:creationId xmlns:a16="http://schemas.microsoft.com/office/drawing/2014/main" id="{4243EDA0-C79E-4EF9-A182-14F1A53A54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12509-FFE8-43D5-8A92-6D0E35BE6160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3926099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DE5259B-61CD-4AA3-B611-944F6416C8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/>
              <a:t>Upravte štýly predlohy textu</a:t>
            </a:r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FA24AE0F-9A26-4D15-AAEC-DD7894D41C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k-SK"/>
              <a:t>Upraviť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4" name="Zástupný objekt pre dátum 3">
            <a:extLst>
              <a:ext uri="{FF2B5EF4-FFF2-40B4-BE49-F238E27FC236}">
                <a16:creationId xmlns:a16="http://schemas.microsoft.com/office/drawing/2014/main" id="{34977F6D-78F4-494C-BC02-067620836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B3591-0761-45F9-84E8-251F963D1FB7}" type="datetimeFigureOut">
              <a:rPr lang="sk-SK" smtClean="0"/>
              <a:t>15. 2. 2018</a:t>
            </a:fld>
            <a:endParaRPr lang="sk-SK"/>
          </a:p>
        </p:txBody>
      </p:sp>
      <p:sp>
        <p:nvSpPr>
          <p:cNvPr id="5" name="Zástupný objekt pre pätu 4">
            <a:extLst>
              <a:ext uri="{FF2B5EF4-FFF2-40B4-BE49-F238E27FC236}">
                <a16:creationId xmlns:a16="http://schemas.microsoft.com/office/drawing/2014/main" id="{12F9300B-4EB7-47A9-BBDA-87064DFDC1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objekt pre číslo snímky 5">
            <a:extLst>
              <a:ext uri="{FF2B5EF4-FFF2-40B4-BE49-F238E27FC236}">
                <a16:creationId xmlns:a16="http://schemas.microsoft.com/office/drawing/2014/main" id="{9C8A4E3C-2736-4E63-AFCF-D4CF626A49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12509-FFE8-43D5-8A92-6D0E35BE6160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8314406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Hlavička sek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7A7592E-B1FF-4B54-9894-0EBAC8F47C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sk-SK"/>
              <a:t>Upravte štýly predlohy textu</a:t>
            </a:r>
          </a:p>
        </p:txBody>
      </p:sp>
      <p:sp>
        <p:nvSpPr>
          <p:cNvPr id="3" name="Zástupný objekt pre text 2">
            <a:extLst>
              <a:ext uri="{FF2B5EF4-FFF2-40B4-BE49-F238E27FC236}">
                <a16:creationId xmlns:a16="http://schemas.microsoft.com/office/drawing/2014/main" id="{88B74665-4C08-451F-BADB-39DDF92FBA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k-SK"/>
              <a:t>Upraviť štýly predlohy textu</a:t>
            </a:r>
          </a:p>
        </p:txBody>
      </p:sp>
      <p:sp>
        <p:nvSpPr>
          <p:cNvPr id="4" name="Zástupný objekt pre dátum 3">
            <a:extLst>
              <a:ext uri="{FF2B5EF4-FFF2-40B4-BE49-F238E27FC236}">
                <a16:creationId xmlns:a16="http://schemas.microsoft.com/office/drawing/2014/main" id="{CFCC44A3-DE94-4003-A45C-C7589C8E9A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B3591-0761-45F9-84E8-251F963D1FB7}" type="datetimeFigureOut">
              <a:rPr lang="sk-SK" smtClean="0"/>
              <a:t>15. 2. 2018</a:t>
            </a:fld>
            <a:endParaRPr lang="sk-SK"/>
          </a:p>
        </p:txBody>
      </p:sp>
      <p:sp>
        <p:nvSpPr>
          <p:cNvPr id="5" name="Zástupný objekt pre pätu 4">
            <a:extLst>
              <a:ext uri="{FF2B5EF4-FFF2-40B4-BE49-F238E27FC236}">
                <a16:creationId xmlns:a16="http://schemas.microsoft.com/office/drawing/2014/main" id="{82240952-29BC-41F1-A9A9-275A80ECFA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objekt pre číslo snímky 5">
            <a:extLst>
              <a:ext uri="{FF2B5EF4-FFF2-40B4-BE49-F238E27FC236}">
                <a16:creationId xmlns:a16="http://schemas.microsoft.com/office/drawing/2014/main" id="{A9B196D6-2A0F-4748-95AD-843AE00DD4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12509-FFE8-43D5-8A92-6D0E35BE6160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3206177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1284C63-CA76-4DA2-AD63-460402AD40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/>
              <a:t>Upravte štýly predlohy textu</a:t>
            </a:r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05858925-22F0-4834-B2AB-1DF2F905D6E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sk-SK"/>
              <a:t>Upraviť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4" name="Zástupný objekt pre obsah 3">
            <a:extLst>
              <a:ext uri="{FF2B5EF4-FFF2-40B4-BE49-F238E27FC236}">
                <a16:creationId xmlns:a16="http://schemas.microsoft.com/office/drawing/2014/main" id="{B6285060-0C89-4623-A4A0-47EC9072593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sk-SK"/>
              <a:t>Upraviť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5" name="Zástupný objekt pre dátum 4">
            <a:extLst>
              <a:ext uri="{FF2B5EF4-FFF2-40B4-BE49-F238E27FC236}">
                <a16:creationId xmlns:a16="http://schemas.microsoft.com/office/drawing/2014/main" id="{220BA230-902D-4EBC-87D7-357E045735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B3591-0761-45F9-84E8-251F963D1FB7}" type="datetimeFigureOut">
              <a:rPr lang="sk-SK" smtClean="0"/>
              <a:t>15. 2. 2018</a:t>
            </a:fld>
            <a:endParaRPr lang="sk-SK"/>
          </a:p>
        </p:txBody>
      </p:sp>
      <p:sp>
        <p:nvSpPr>
          <p:cNvPr id="6" name="Zástupný objekt pre pätu 5">
            <a:extLst>
              <a:ext uri="{FF2B5EF4-FFF2-40B4-BE49-F238E27FC236}">
                <a16:creationId xmlns:a16="http://schemas.microsoft.com/office/drawing/2014/main" id="{E8F6368D-226B-425B-9F6D-77E2AD9AA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Zástupný objekt pre číslo snímky 6">
            <a:extLst>
              <a:ext uri="{FF2B5EF4-FFF2-40B4-BE49-F238E27FC236}">
                <a16:creationId xmlns:a16="http://schemas.microsoft.com/office/drawing/2014/main" id="{B93242F8-8C63-48F9-B8C5-3368921A2B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12509-FFE8-43D5-8A92-6D0E35BE6160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0435627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C06CB61-15C3-46DE-9762-731268FAF6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sk-SK"/>
              <a:t>Upravte štýly predlohy textu</a:t>
            </a:r>
          </a:p>
        </p:txBody>
      </p:sp>
      <p:sp>
        <p:nvSpPr>
          <p:cNvPr id="3" name="Zástupný objekt pre text 2">
            <a:extLst>
              <a:ext uri="{FF2B5EF4-FFF2-40B4-BE49-F238E27FC236}">
                <a16:creationId xmlns:a16="http://schemas.microsoft.com/office/drawing/2014/main" id="{3199FC1B-6E6E-45EE-92EB-95A6166FA6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/>
              <a:t>Upraviť štýly predlohy textu</a:t>
            </a:r>
          </a:p>
        </p:txBody>
      </p:sp>
      <p:sp>
        <p:nvSpPr>
          <p:cNvPr id="4" name="Zástupný objekt pre obsah 3">
            <a:extLst>
              <a:ext uri="{FF2B5EF4-FFF2-40B4-BE49-F238E27FC236}">
                <a16:creationId xmlns:a16="http://schemas.microsoft.com/office/drawing/2014/main" id="{106362BC-2DC5-4B2C-9C2A-DB897345BDC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sk-SK"/>
              <a:t>Upraviť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5" name="Zástupný objekt pre text 4">
            <a:extLst>
              <a:ext uri="{FF2B5EF4-FFF2-40B4-BE49-F238E27FC236}">
                <a16:creationId xmlns:a16="http://schemas.microsoft.com/office/drawing/2014/main" id="{EB7D8759-B5DA-430D-84CF-E2449679DB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/>
              <a:t>Upraviť štýly predlohy textu</a:t>
            </a:r>
          </a:p>
        </p:txBody>
      </p:sp>
      <p:sp>
        <p:nvSpPr>
          <p:cNvPr id="6" name="Zástupný objekt pre obsah 5">
            <a:extLst>
              <a:ext uri="{FF2B5EF4-FFF2-40B4-BE49-F238E27FC236}">
                <a16:creationId xmlns:a16="http://schemas.microsoft.com/office/drawing/2014/main" id="{2E508126-8101-4653-BFDA-AD6FCE8FFCA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sk-SK"/>
              <a:t>Upraviť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7" name="Zástupný objekt pre dátum 6">
            <a:extLst>
              <a:ext uri="{FF2B5EF4-FFF2-40B4-BE49-F238E27FC236}">
                <a16:creationId xmlns:a16="http://schemas.microsoft.com/office/drawing/2014/main" id="{57A5655A-B717-4EB1-AF7F-3DF9D773C7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B3591-0761-45F9-84E8-251F963D1FB7}" type="datetimeFigureOut">
              <a:rPr lang="sk-SK" smtClean="0"/>
              <a:t>15. 2. 2018</a:t>
            </a:fld>
            <a:endParaRPr lang="sk-SK"/>
          </a:p>
        </p:txBody>
      </p:sp>
      <p:sp>
        <p:nvSpPr>
          <p:cNvPr id="8" name="Zástupný objekt pre pätu 7">
            <a:extLst>
              <a:ext uri="{FF2B5EF4-FFF2-40B4-BE49-F238E27FC236}">
                <a16:creationId xmlns:a16="http://schemas.microsoft.com/office/drawing/2014/main" id="{F3509110-AC23-4609-8271-4F3C5D3D47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9" name="Zástupný objekt pre číslo snímky 8">
            <a:extLst>
              <a:ext uri="{FF2B5EF4-FFF2-40B4-BE49-F238E27FC236}">
                <a16:creationId xmlns:a16="http://schemas.microsoft.com/office/drawing/2014/main" id="{43CC7695-1D26-444B-BCC5-74B3DB4850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12509-FFE8-43D5-8A92-6D0E35BE6160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3886262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en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5818787-B50A-4913-9EDE-77D7CDFC3C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/>
              <a:t>Upravte štýly predlohy textu</a:t>
            </a:r>
          </a:p>
        </p:txBody>
      </p:sp>
      <p:sp>
        <p:nvSpPr>
          <p:cNvPr id="3" name="Zástupný objekt pre dátum 2">
            <a:extLst>
              <a:ext uri="{FF2B5EF4-FFF2-40B4-BE49-F238E27FC236}">
                <a16:creationId xmlns:a16="http://schemas.microsoft.com/office/drawing/2014/main" id="{2DE5E266-F696-45D5-9B3D-BD15D0B656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B3591-0761-45F9-84E8-251F963D1FB7}" type="datetimeFigureOut">
              <a:rPr lang="sk-SK" smtClean="0"/>
              <a:t>15. 2. 2018</a:t>
            </a:fld>
            <a:endParaRPr lang="sk-SK"/>
          </a:p>
        </p:txBody>
      </p:sp>
      <p:sp>
        <p:nvSpPr>
          <p:cNvPr id="4" name="Zástupný objekt pre pätu 3">
            <a:extLst>
              <a:ext uri="{FF2B5EF4-FFF2-40B4-BE49-F238E27FC236}">
                <a16:creationId xmlns:a16="http://schemas.microsoft.com/office/drawing/2014/main" id="{0603766F-48C4-4B6A-B059-3B78A29A7D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5" name="Zástupný objekt pre číslo snímky 4">
            <a:extLst>
              <a:ext uri="{FF2B5EF4-FFF2-40B4-BE49-F238E27FC236}">
                <a16:creationId xmlns:a16="http://schemas.microsoft.com/office/drawing/2014/main" id="{FF647573-2287-459D-B42D-5E7A8143B5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12509-FFE8-43D5-8A92-6D0E35BE6160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0773873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dátum 1">
            <a:extLst>
              <a:ext uri="{FF2B5EF4-FFF2-40B4-BE49-F238E27FC236}">
                <a16:creationId xmlns:a16="http://schemas.microsoft.com/office/drawing/2014/main" id="{ADFA9E93-CB08-4FA1-A947-34111467C1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B3591-0761-45F9-84E8-251F963D1FB7}" type="datetimeFigureOut">
              <a:rPr lang="sk-SK" smtClean="0"/>
              <a:t>15. 2. 2018</a:t>
            </a:fld>
            <a:endParaRPr lang="sk-SK"/>
          </a:p>
        </p:txBody>
      </p:sp>
      <p:sp>
        <p:nvSpPr>
          <p:cNvPr id="3" name="Zástupný objekt pre pätu 2">
            <a:extLst>
              <a:ext uri="{FF2B5EF4-FFF2-40B4-BE49-F238E27FC236}">
                <a16:creationId xmlns:a16="http://schemas.microsoft.com/office/drawing/2014/main" id="{ADFB3230-87AD-4437-9A5D-9CBDAF0A75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4" name="Zástupný objekt pre číslo snímky 3">
            <a:extLst>
              <a:ext uri="{FF2B5EF4-FFF2-40B4-BE49-F238E27FC236}">
                <a16:creationId xmlns:a16="http://schemas.microsoft.com/office/drawing/2014/main" id="{B6DD4D84-E3D2-4D58-B579-C6C01DDFB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12509-FFE8-43D5-8A92-6D0E35BE6160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8462089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25D9618-4550-4E5F-93D2-6DD93B1A54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k-SK"/>
              <a:t>Upravte štýly predlohy textu</a:t>
            </a:r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9EFD621D-92C4-43B1-8E95-8B22ACAC02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k-SK"/>
              <a:t>Upraviť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4" name="Zástupný objekt pre text 3">
            <a:extLst>
              <a:ext uri="{FF2B5EF4-FFF2-40B4-BE49-F238E27FC236}">
                <a16:creationId xmlns:a16="http://schemas.microsoft.com/office/drawing/2014/main" id="{8F175C05-4D3C-4741-AB95-03154F9A42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k-SK"/>
              <a:t>Upraviť štýly predlohy textu</a:t>
            </a:r>
          </a:p>
        </p:txBody>
      </p:sp>
      <p:sp>
        <p:nvSpPr>
          <p:cNvPr id="5" name="Zástupný objekt pre dátum 4">
            <a:extLst>
              <a:ext uri="{FF2B5EF4-FFF2-40B4-BE49-F238E27FC236}">
                <a16:creationId xmlns:a16="http://schemas.microsoft.com/office/drawing/2014/main" id="{E8BD2F50-DADF-4D98-8CC0-E59E46F512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B3591-0761-45F9-84E8-251F963D1FB7}" type="datetimeFigureOut">
              <a:rPr lang="sk-SK" smtClean="0"/>
              <a:t>15. 2. 2018</a:t>
            </a:fld>
            <a:endParaRPr lang="sk-SK"/>
          </a:p>
        </p:txBody>
      </p:sp>
      <p:sp>
        <p:nvSpPr>
          <p:cNvPr id="6" name="Zástupný objekt pre pätu 5">
            <a:extLst>
              <a:ext uri="{FF2B5EF4-FFF2-40B4-BE49-F238E27FC236}">
                <a16:creationId xmlns:a16="http://schemas.microsoft.com/office/drawing/2014/main" id="{F59F9411-04EE-4B33-836F-21AD37FB92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Zástupný objekt pre číslo snímky 6">
            <a:extLst>
              <a:ext uri="{FF2B5EF4-FFF2-40B4-BE49-F238E27FC236}">
                <a16:creationId xmlns:a16="http://schemas.microsoft.com/office/drawing/2014/main" id="{34ED7963-D4D6-4935-86B0-793C98950F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12509-FFE8-43D5-8A92-6D0E35BE6160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7511341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ok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0859D85-5687-444B-85E0-5BDC3EAC7F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k-SK"/>
              <a:t>Upravte štýly predlohy textu</a:t>
            </a:r>
          </a:p>
        </p:txBody>
      </p:sp>
      <p:sp>
        <p:nvSpPr>
          <p:cNvPr id="3" name="Zástupný objekt pre obrázok 2">
            <a:extLst>
              <a:ext uri="{FF2B5EF4-FFF2-40B4-BE49-F238E27FC236}">
                <a16:creationId xmlns:a16="http://schemas.microsoft.com/office/drawing/2014/main" id="{F0DB7EA3-B372-4C43-BE45-5654E600DFE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k-SK"/>
          </a:p>
        </p:txBody>
      </p:sp>
      <p:sp>
        <p:nvSpPr>
          <p:cNvPr id="4" name="Zástupný objekt pre text 3">
            <a:extLst>
              <a:ext uri="{FF2B5EF4-FFF2-40B4-BE49-F238E27FC236}">
                <a16:creationId xmlns:a16="http://schemas.microsoft.com/office/drawing/2014/main" id="{832B2EAD-5FE9-4DD0-8456-1350F0F4715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k-SK"/>
              <a:t>Upraviť štýly predlohy textu</a:t>
            </a:r>
          </a:p>
        </p:txBody>
      </p:sp>
      <p:sp>
        <p:nvSpPr>
          <p:cNvPr id="5" name="Zástupný objekt pre dátum 4">
            <a:extLst>
              <a:ext uri="{FF2B5EF4-FFF2-40B4-BE49-F238E27FC236}">
                <a16:creationId xmlns:a16="http://schemas.microsoft.com/office/drawing/2014/main" id="{FDF6197B-A67B-4EFC-8EFD-C61A24175A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B3591-0761-45F9-84E8-251F963D1FB7}" type="datetimeFigureOut">
              <a:rPr lang="sk-SK" smtClean="0"/>
              <a:t>15. 2. 2018</a:t>
            </a:fld>
            <a:endParaRPr lang="sk-SK"/>
          </a:p>
        </p:txBody>
      </p:sp>
      <p:sp>
        <p:nvSpPr>
          <p:cNvPr id="6" name="Zástupný objekt pre pätu 5">
            <a:extLst>
              <a:ext uri="{FF2B5EF4-FFF2-40B4-BE49-F238E27FC236}">
                <a16:creationId xmlns:a16="http://schemas.microsoft.com/office/drawing/2014/main" id="{1B846380-F870-4261-BE54-843A8A9DA7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Zástupný objekt pre číslo snímky 6">
            <a:extLst>
              <a:ext uri="{FF2B5EF4-FFF2-40B4-BE49-F238E27FC236}">
                <a16:creationId xmlns:a16="http://schemas.microsoft.com/office/drawing/2014/main" id="{319C2B94-0CC4-41B9-8E2D-2554961CF1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12509-FFE8-43D5-8A92-6D0E35BE6160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4297262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nadpis 1">
            <a:extLst>
              <a:ext uri="{FF2B5EF4-FFF2-40B4-BE49-F238E27FC236}">
                <a16:creationId xmlns:a16="http://schemas.microsoft.com/office/drawing/2014/main" id="{54D3DA21-6090-45ED-B2FC-24563FF1F6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k-SK"/>
              <a:t>Upravte štýly predlohy textu</a:t>
            </a:r>
          </a:p>
        </p:txBody>
      </p:sp>
      <p:sp>
        <p:nvSpPr>
          <p:cNvPr id="3" name="Zástupný objekt pre text 2">
            <a:extLst>
              <a:ext uri="{FF2B5EF4-FFF2-40B4-BE49-F238E27FC236}">
                <a16:creationId xmlns:a16="http://schemas.microsoft.com/office/drawing/2014/main" id="{5ED48423-FA9E-4CF6-826D-46E76D383D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k-SK"/>
              <a:t>Upraviť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4" name="Zástupný objekt pre dátum 3">
            <a:extLst>
              <a:ext uri="{FF2B5EF4-FFF2-40B4-BE49-F238E27FC236}">
                <a16:creationId xmlns:a16="http://schemas.microsoft.com/office/drawing/2014/main" id="{EA57E30A-4C5D-441B-8218-C08F4EEE5F8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1B3591-0761-45F9-84E8-251F963D1FB7}" type="datetimeFigureOut">
              <a:rPr lang="sk-SK" smtClean="0"/>
              <a:t>15. 2. 2018</a:t>
            </a:fld>
            <a:endParaRPr lang="sk-SK"/>
          </a:p>
        </p:txBody>
      </p:sp>
      <p:sp>
        <p:nvSpPr>
          <p:cNvPr id="5" name="Zástupný objekt pre pätu 4">
            <a:extLst>
              <a:ext uri="{FF2B5EF4-FFF2-40B4-BE49-F238E27FC236}">
                <a16:creationId xmlns:a16="http://schemas.microsoft.com/office/drawing/2014/main" id="{8BAD4B29-B6AC-44CE-9B5A-D2B3D82792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k-SK"/>
          </a:p>
        </p:txBody>
      </p:sp>
      <p:sp>
        <p:nvSpPr>
          <p:cNvPr id="6" name="Zástupný objekt pre číslo snímky 5">
            <a:extLst>
              <a:ext uri="{FF2B5EF4-FFF2-40B4-BE49-F238E27FC236}">
                <a16:creationId xmlns:a16="http://schemas.microsoft.com/office/drawing/2014/main" id="{84257B64-7D2A-4599-960B-3C94B354C6A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912509-FFE8-43D5-8A92-6D0E35BE6160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1556851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k-S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desktop.arcgis.com/en/arcmap/10.3/manage-data/geodatabases/feature-class-basics.htm" TargetMode="External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mailto:katarina.onacillova@student.upjs.sk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4" name="Rectangle 23">
            <a:extLst/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Zástupný objekt pre obsah 4">
            <a:extLst>
              <a:ext uri="{FF2B5EF4-FFF2-40B4-BE49-F238E27FC236}">
                <a16:creationId xmlns:a16="http://schemas.microsoft.com/office/drawing/2014/main" id="{9C176E28-A66E-4E95-830C-4A2DE3FBCC3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86" r="27819"/>
          <a:stretch/>
        </p:blipFill>
        <p:spPr>
          <a:xfrm>
            <a:off x="5921361" y="10"/>
            <a:ext cx="6270640" cy="6857990"/>
          </a:xfrm>
          <a:custGeom>
            <a:avLst/>
            <a:gdLst>
              <a:gd name="connsiteX0" fmla="*/ 45571 w 6278877"/>
              <a:gd name="connsiteY0" fmla="*/ 0 h 6858000"/>
              <a:gd name="connsiteX1" fmla="*/ 6278877 w 6278877"/>
              <a:gd name="connsiteY1" fmla="*/ 0 h 6858000"/>
              <a:gd name="connsiteX2" fmla="*/ 6278877 w 6278877"/>
              <a:gd name="connsiteY2" fmla="*/ 6858000 h 6858000"/>
              <a:gd name="connsiteX3" fmla="*/ 3292307 w 6278877"/>
              <a:gd name="connsiteY3" fmla="*/ 6858000 h 6858000"/>
              <a:gd name="connsiteX4" fmla="*/ 3181525 w 6278877"/>
              <a:gd name="connsiteY4" fmla="*/ 6786980 h 6858000"/>
              <a:gd name="connsiteX5" fmla="*/ 0 w 6278877"/>
              <a:gd name="connsiteY5" fmla="*/ 803252 h 6858000"/>
              <a:gd name="connsiteX6" fmla="*/ 37255 w 6278877"/>
              <a:gd name="connsiteY6" fmla="*/ 6544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278877" h="6858000">
                <a:moveTo>
                  <a:pt x="45571" y="0"/>
                </a:moveTo>
                <a:lnTo>
                  <a:pt x="6278877" y="0"/>
                </a:lnTo>
                <a:lnTo>
                  <a:pt x="6278877" y="6858000"/>
                </a:lnTo>
                <a:lnTo>
                  <a:pt x="3292307" y="6858000"/>
                </a:lnTo>
                <a:lnTo>
                  <a:pt x="3181525" y="6786980"/>
                </a:lnTo>
                <a:cubicBezTo>
                  <a:pt x="1262020" y="5490189"/>
                  <a:pt x="0" y="3294101"/>
                  <a:pt x="0" y="803252"/>
                </a:cubicBezTo>
                <a:cubicBezTo>
                  <a:pt x="0" y="554167"/>
                  <a:pt x="12619" y="308030"/>
                  <a:pt x="37255" y="65445"/>
                </a:cubicBezTo>
                <a:close/>
              </a:path>
            </a:pathLst>
          </a:custGeom>
          <a:solidFill>
            <a:schemeClr val="bg1"/>
          </a:solidFill>
        </p:spPr>
      </p:pic>
      <p:cxnSp>
        <p:nvCxnSpPr>
          <p:cNvPr id="26" name="Straight Arrow Connector 25">
            <a:extLst/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55320" y="2316480"/>
            <a:ext cx="4937760" cy="0"/>
          </a:xfrm>
          <a:prstGeom prst="straightConnector1">
            <a:avLst/>
          </a:prstGeom>
          <a:ln w="19050" cap="sq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Nadpis 1"/>
          <p:cNvSpPr txBox="1">
            <a:spLocks/>
          </p:cNvSpPr>
          <p:nvPr/>
        </p:nvSpPr>
        <p:spPr>
          <a:xfrm>
            <a:off x="506283" y="2469911"/>
            <a:ext cx="5838471" cy="216305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kern="1200" cap="all" baseline="0">
                <a:solidFill>
                  <a:schemeClr val="tx1"/>
                </a:solidFill>
                <a:effectLst>
                  <a:outerShdw blurRad="177800" dist="38100" dir="2700000" algn="tl">
                    <a:srgbClr val="000000">
                      <a:alpha val="24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600"/>
              </a:spcBef>
              <a:spcAft>
                <a:spcPts val="1200"/>
              </a:spcAft>
            </a:pPr>
            <a:r>
              <a:rPr lang="sk-SK" altLang="sk-SK" sz="4400" b="1" cap="none" dirty="0">
                <a:solidFill>
                  <a:srgbClr val="11344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 Neue Light"/>
              </a:rPr>
              <a:t>Základy kartografie</a:t>
            </a:r>
            <a:r>
              <a:rPr lang="sk-SK" altLang="sk-SK" sz="5000" b="1" cap="none" dirty="0">
                <a:solidFill>
                  <a:srgbClr val="11344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 Neue Light"/>
              </a:rPr>
              <a:t/>
            </a:r>
            <a:br>
              <a:rPr lang="sk-SK" altLang="sk-SK" sz="5000" b="1" cap="none" dirty="0">
                <a:solidFill>
                  <a:srgbClr val="11344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 Neue Light"/>
              </a:rPr>
            </a:br>
            <a:r>
              <a:rPr lang="sk-SK" altLang="sk-SK" sz="5000" b="1" cap="none" dirty="0">
                <a:solidFill>
                  <a:srgbClr val="11344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 Neue Light"/>
              </a:rPr>
              <a:t>- </a:t>
            </a:r>
            <a:r>
              <a:rPr lang="sk-SK" altLang="sk-SK" sz="4000" b="1" cap="none" dirty="0">
                <a:solidFill>
                  <a:srgbClr val="11344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 Neue Light"/>
              </a:rPr>
              <a:t>cvičenia</a:t>
            </a:r>
          </a:p>
        </p:txBody>
      </p:sp>
      <p:pic>
        <p:nvPicPr>
          <p:cNvPr id="39" name="Picture 6" descr="http://geo.ics.upjs.sk/images/logo.jpg">
            <a:extLst>
              <a:ext uri="{FF2B5EF4-FFF2-40B4-BE49-F238E27FC236}">
                <a16:creationId xmlns:a16="http://schemas.microsoft.com/office/drawing/2014/main" id="{B19C3779-735E-4F35-AC2C-C030A68EFB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7825" y="5976116"/>
            <a:ext cx="2687073" cy="639066"/>
          </a:xfrm>
          <a:prstGeom prst="rect">
            <a:avLst/>
          </a:prstGeom>
          <a:noFill/>
          <a:extLst/>
        </p:spPr>
      </p:pic>
      <p:sp>
        <p:nvSpPr>
          <p:cNvPr id="2" name="Obdĺžnik 1">
            <a:extLst>
              <a:ext uri="{FF2B5EF4-FFF2-40B4-BE49-F238E27FC236}">
                <a16:creationId xmlns:a16="http://schemas.microsoft.com/office/drawing/2014/main" id="{26A70737-8591-42F6-BACA-C0E5872FD956}"/>
              </a:ext>
            </a:extLst>
          </p:cNvPr>
          <p:cNvSpPr/>
          <p:nvPr/>
        </p:nvSpPr>
        <p:spPr>
          <a:xfrm>
            <a:off x="531335" y="6245850"/>
            <a:ext cx="27110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k-SK" altLang="sk-SK" dirty="0">
                <a:latin typeface="Arial" panose="020B0604020202020204" pitchFamily="34" charset="0"/>
                <a:cs typeface="Arial" panose="020B0604020202020204" pitchFamily="34" charset="0"/>
              </a:rPr>
              <a:t>Mgr. Katarína Onačillová</a:t>
            </a:r>
            <a:endParaRPr lang="sk-SK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6926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1">
            <a:extLst>
              <a:ext uri="{FF2B5EF4-FFF2-40B4-BE49-F238E27FC236}">
                <a16:creationId xmlns:a16="http://schemas.microsoft.com/office/drawing/2014/main" id="{2E2166E5-5BB2-4D56-9044-2815207A8547}"/>
              </a:ext>
            </a:extLst>
          </p:cNvPr>
          <p:cNvSpPr txBox="1">
            <a:spLocks/>
          </p:cNvSpPr>
          <p:nvPr/>
        </p:nvSpPr>
        <p:spPr>
          <a:xfrm>
            <a:off x="820782" y="328215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k-SK" sz="3600" b="1" dirty="0" err="1">
                <a:solidFill>
                  <a:srgbClr val="2D8580"/>
                </a:solidFill>
              </a:rPr>
              <a:t>Shapefile</a:t>
            </a:r>
            <a:endParaRPr lang="sk-SK" sz="3600" b="1" dirty="0">
              <a:solidFill>
                <a:srgbClr val="2D8580"/>
              </a:solidFill>
            </a:endParaRPr>
          </a:p>
        </p:txBody>
      </p:sp>
      <p:sp>
        <p:nvSpPr>
          <p:cNvPr id="6" name="Line 4">
            <a:extLst>
              <a:ext uri="{FF2B5EF4-FFF2-40B4-BE49-F238E27FC236}">
                <a16:creationId xmlns:a16="http://schemas.microsoft.com/office/drawing/2014/main" id="{9298EA69-02BE-484A-AC6E-B8F886B98228}"/>
              </a:ext>
            </a:extLst>
          </p:cNvPr>
          <p:cNvSpPr>
            <a:spLocks noChangeShapeType="1"/>
          </p:cNvSpPr>
          <p:nvPr/>
        </p:nvSpPr>
        <p:spPr bwMode="auto">
          <a:xfrm>
            <a:off x="883326" y="1290156"/>
            <a:ext cx="10845124" cy="0"/>
          </a:xfrm>
          <a:prstGeom prst="line">
            <a:avLst/>
          </a:prstGeom>
          <a:noFill/>
          <a:ln w="12700" cap="flat" cmpd="sng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sk-SK" altLang="sk-SK" sz="1600"/>
          </a:p>
        </p:txBody>
      </p:sp>
      <p:sp>
        <p:nvSpPr>
          <p:cNvPr id="7" name="Obdĺžnik 6">
            <a:extLst>
              <a:ext uri="{FF2B5EF4-FFF2-40B4-BE49-F238E27FC236}">
                <a16:creationId xmlns:a16="http://schemas.microsoft.com/office/drawing/2014/main" id="{66FEABC4-4866-4D16-A37E-04B5C333C981}"/>
              </a:ext>
            </a:extLst>
          </p:cNvPr>
          <p:cNvSpPr/>
          <p:nvPr/>
        </p:nvSpPr>
        <p:spPr>
          <a:xfrm>
            <a:off x="820782" y="1771839"/>
            <a:ext cx="6719886" cy="2769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sk-SK" sz="2400" dirty="0"/>
              <a:t>Dátový formát pre uchovávanie vektorových priestorových dát</a:t>
            </a:r>
          </a:p>
          <a:p>
            <a:pPr marL="342900" indent="-342900" algn="just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sk-SK" sz="2400" dirty="0"/>
              <a:t>Ukladá </a:t>
            </a:r>
            <a:r>
              <a:rPr lang="sk-SK" sz="2400" dirty="0" err="1"/>
              <a:t>netopologickú</a:t>
            </a:r>
            <a:r>
              <a:rPr lang="sk-SK" sz="2400" dirty="0"/>
              <a:t> geometriu a atribútovú informáciu pre priestorové prvky v 1 dátovej sade</a:t>
            </a:r>
          </a:p>
          <a:p>
            <a:pPr marL="342900" indent="-342900" algn="just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sk-SK" sz="2400" dirty="0"/>
              <a:t>Rýchle vykresľovanie dát a editovateľnosť</a:t>
            </a:r>
          </a:p>
          <a:p>
            <a:pPr marL="342900" indent="-342900" algn="just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sk-SK" sz="2400" dirty="0"/>
              <a:t>Otvorený formát pre dátovú </a:t>
            </a:r>
            <a:r>
              <a:rPr lang="sk-SK" sz="2400" dirty="0" err="1"/>
              <a:t>interoperabilitu</a:t>
            </a:r>
            <a:endParaRPr lang="sk-SK" sz="2400" dirty="0"/>
          </a:p>
        </p:txBody>
      </p:sp>
      <p:pic>
        <p:nvPicPr>
          <p:cNvPr id="12" name="Picture 2" descr="https://www.gislounge.com/wp-content/uploads/2015/12/shapefile-vector.png">
            <a:extLst>
              <a:ext uri="{FF2B5EF4-FFF2-40B4-BE49-F238E27FC236}">
                <a16:creationId xmlns:a16="http://schemas.microsoft.com/office/drawing/2014/main" id="{F4448524-051E-4EF2-8BAA-D250A5EE6D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9330" y="1771839"/>
            <a:ext cx="3789120" cy="3031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39546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dĺžnik 5">
            <a:extLst>
              <a:ext uri="{FF2B5EF4-FFF2-40B4-BE49-F238E27FC236}">
                <a16:creationId xmlns:a16="http://schemas.microsoft.com/office/drawing/2014/main" id="{6023FE10-FFAC-4F57-AE64-E79D65F1FC42}"/>
              </a:ext>
            </a:extLst>
          </p:cNvPr>
          <p:cNvSpPr/>
          <p:nvPr/>
        </p:nvSpPr>
        <p:spPr>
          <a:xfrm>
            <a:off x="497931" y="1436147"/>
            <a:ext cx="11196138" cy="398570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endParaRPr lang="sk-SK" sz="2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r>
              <a:rPr lang="en-US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ESRI shapefile</a:t>
            </a:r>
            <a:r>
              <a:rPr lang="sk-SK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pPr algn="just"/>
            <a:endParaRPr lang="sk-SK" sz="2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 algn="just">
              <a:buAutoNum type="alphaLcParenR"/>
            </a:pPr>
            <a:r>
              <a:rPr lang="sk-SK" sz="2000" dirty="0"/>
              <a:t>Hlavný súbor </a:t>
            </a:r>
            <a:r>
              <a:rPr lang="sk-SK" sz="2000" b="1" dirty="0"/>
              <a:t>*.</a:t>
            </a:r>
            <a:r>
              <a:rPr lang="sk-SK" sz="2000" b="1" dirty="0" err="1"/>
              <a:t>shp</a:t>
            </a:r>
            <a:r>
              <a:rPr lang="sk-SK" sz="2000" b="1" dirty="0"/>
              <a:t> </a:t>
            </a:r>
            <a:r>
              <a:rPr lang="sk-SK" sz="2000" dirty="0"/>
              <a:t>- každý záznam popisuje tvar so zoznamom jeho lomových bodov v určených súradniciach</a:t>
            </a:r>
          </a:p>
          <a:p>
            <a:pPr marL="342900" indent="-342900" algn="just">
              <a:buAutoNum type="alphaLcParenR"/>
            </a:pPr>
            <a:r>
              <a:rPr lang="sk-SK" sz="2000" dirty="0"/>
              <a:t>I</a:t>
            </a:r>
            <a:r>
              <a:rPr lang="en-US" sz="2000" dirty="0" err="1"/>
              <a:t>ndex</a:t>
            </a:r>
            <a:r>
              <a:rPr lang="sk-SK" sz="2000" dirty="0" err="1"/>
              <a:t>ový</a:t>
            </a:r>
            <a:r>
              <a:rPr lang="sk-SK" sz="2000" dirty="0"/>
              <a:t> súbor</a:t>
            </a:r>
            <a:r>
              <a:rPr lang="en-US" sz="2000" dirty="0"/>
              <a:t> </a:t>
            </a:r>
            <a:r>
              <a:rPr lang="sk-SK" sz="2000" b="1" dirty="0"/>
              <a:t>*.</a:t>
            </a:r>
            <a:r>
              <a:rPr lang="sk-SK" sz="2000" b="1" dirty="0" err="1"/>
              <a:t>shx</a:t>
            </a:r>
            <a:r>
              <a:rPr lang="sk-SK" sz="2000" b="1" dirty="0"/>
              <a:t> </a:t>
            </a:r>
            <a:r>
              <a:rPr lang="sk-SK" sz="2000" dirty="0"/>
              <a:t>- </a:t>
            </a:r>
            <a:r>
              <a:rPr lang="en-US" sz="2000" dirty="0" err="1"/>
              <a:t>každý</a:t>
            </a:r>
            <a:r>
              <a:rPr lang="en-US" sz="2000" dirty="0"/>
              <a:t> </a:t>
            </a:r>
            <a:r>
              <a:rPr lang="en-US" sz="2000" dirty="0" err="1"/>
              <a:t>záznam</a:t>
            </a:r>
            <a:r>
              <a:rPr lang="en-US" sz="2000" dirty="0"/>
              <a:t> </a:t>
            </a:r>
            <a:r>
              <a:rPr lang="en-US" sz="2000" dirty="0" err="1"/>
              <a:t>obsahuje</a:t>
            </a:r>
            <a:r>
              <a:rPr lang="en-US" sz="2000" dirty="0"/>
              <a:t> </a:t>
            </a:r>
            <a:r>
              <a:rPr lang="en-US" sz="2000" dirty="0" err="1"/>
              <a:t>posun</a:t>
            </a:r>
            <a:r>
              <a:rPr lang="en-US" sz="2000" dirty="0"/>
              <a:t> </a:t>
            </a:r>
            <a:r>
              <a:rPr lang="en-US" sz="2000" dirty="0" err="1"/>
              <a:t>zodpovedajúceho</a:t>
            </a:r>
            <a:r>
              <a:rPr lang="en-US" sz="2000" dirty="0"/>
              <a:t> </a:t>
            </a:r>
            <a:r>
              <a:rPr lang="en-US" sz="2000" dirty="0" err="1"/>
              <a:t>hlavného</a:t>
            </a:r>
            <a:r>
              <a:rPr lang="en-US" sz="2000" dirty="0"/>
              <a:t> </a:t>
            </a:r>
            <a:r>
              <a:rPr lang="en-US" sz="2000" dirty="0" err="1"/>
              <a:t>súborového</a:t>
            </a:r>
            <a:r>
              <a:rPr lang="en-US" sz="2000" dirty="0"/>
              <a:t> </a:t>
            </a:r>
            <a:r>
              <a:rPr lang="en-US" sz="2000" dirty="0" err="1"/>
              <a:t>záznamu</a:t>
            </a:r>
            <a:r>
              <a:rPr lang="en-US" sz="2000" dirty="0"/>
              <a:t> od </a:t>
            </a:r>
            <a:r>
              <a:rPr lang="en-US" sz="2000" dirty="0" err="1"/>
              <a:t>začiatku</a:t>
            </a:r>
            <a:r>
              <a:rPr lang="en-US" sz="2000" dirty="0"/>
              <a:t> </a:t>
            </a:r>
            <a:r>
              <a:rPr lang="en-US" sz="2000" dirty="0" err="1"/>
              <a:t>hlavného</a:t>
            </a:r>
            <a:r>
              <a:rPr lang="en-US" sz="2000" dirty="0"/>
              <a:t> </a:t>
            </a:r>
            <a:r>
              <a:rPr lang="en-US" sz="2000" dirty="0" err="1"/>
              <a:t>súboru</a:t>
            </a:r>
            <a:r>
              <a:rPr lang="sk-SK" sz="2000" dirty="0"/>
              <a:t> (prvok v hlavnom súbore so záznamom v atribútovej tabuľke)</a:t>
            </a:r>
          </a:p>
          <a:p>
            <a:pPr marL="342900" indent="-342900" algn="just">
              <a:spcBef>
                <a:spcPts val="600"/>
              </a:spcBef>
              <a:buAutoNum type="alphaLcParenR"/>
            </a:pPr>
            <a:r>
              <a:rPr lang="sk-SK" sz="2000" dirty="0"/>
              <a:t>Databázová tabuľka </a:t>
            </a:r>
            <a:r>
              <a:rPr lang="en-US" sz="2000" dirty="0" err="1"/>
              <a:t>dBASE</a:t>
            </a:r>
            <a:r>
              <a:rPr lang="sk-SK" sz="2000" dirty="0"/>
              <a:t> </a:t>
            </a:r>
            <a:r>
              <a:rPr lang="sk-SK" sz="2000" b="1" dirty="0"/>
              <a:t>*.</a:t>
            </a:r>
            <a:r>
              <a:rPr lang="sk-SK" sz="2000" b="1" dirty="0" err="1"/>
              <a:t>dbf</a:t>
            </a:r>
            <a:r>
              <a:rPr lang="sk-SK" sz="2000" b="1" dirty="0"/>
              <a:t> </a:t>
            </a:r>
            <a:r>
              <a:rPr lang="sk-SK" sz="2000" dirty="0"/>
              <a:t>- obsahuje atribúty jednotlivých prvkov, každý záznam v tabuľke zodpovedá 1 prvku</a:t>
            </a:r>
          </a:p>
          <a:p>
            <a:pPr marL="342900" indent="-342900" algn="just">
              <a:buAutoNum type="alphaLcParenR"/>
            </a:pPr>
            <a:endParaRPr lang="sk-SK" sz="2000" dirty="0"/>
          </a:p>
          <a:p>
            <a:pPr algn="just"/>
            <a:r>
              <a:rPr lang="sk-SK" sz="2000" i="1" dirty="0"/>
              <a:t>     + doplnkové formáty (napr. *</a:t>
            </a:r>
            <a:r>
              <a:rPr lang="sk-SK" sz="2000" i="1" dirty="0" err="1"/>
              <a:t>prj</a:t>
            </a:r>
            <a:r>
              <a:rPr lang="sk-SK" sz="2000" i="1" dirty="0"/>
              <a:t> – súbor ukladajúci informáciu o súradnicovom systéme a projekcii)</a:t>
            </a:r>
          </a:p>
          <a:p>
            <a:pPr algn="just"/>
            <a:endParaRPr lang="sk-SK" sz="2000" i="1" dirty="0"/>
          </a:p>
        </p:txBody>
      </p:sp>
    </p:spTree>
    <p:extLst>
      <p:ext uri="{BB962C8B-B14F-4D97-AF65-F5344CB8AC3E}">
        <p14:creationId xmlns:p14="http://schemas.microsoft.com/office/powerpoint/2010/main" val="15615703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dĺžnik 3">
            <a:extLst>
              <a:ext uri="{FF2B5EF4-FFF2-40B4-BE49-F238E27FC236}">
                <a16:creationId xmlns:a16="http://schemas.microsoft.com/office/drawing/2014/main" id="{C26BAC2E-4528-497F-A4B8-0FEB8CEE6EA8}"/>
              </a:ext>
            </a:extLst>
          </p:cNvPr>
          <p:cNvSpPr/>
          <p:nvPr/>
        </p:nvSpPr>
        <p:spPr>
          <a:xfrm>
            <a:off x="820782" y="1739072"/>
            <a:ext cx="109076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sk-SK" sz="2400" dirty="0"/>
              <a:t>Dátový (mapový) formát využívaný v ESRI softvéroch, napr. </a:t>
            </a:r>
            <a:r>
              <a:rPr lang="sk-SK" sz="2400" dirty="0" err="1"/>
              <a:t>ArcMap</a:t>
            </a:r>
            <a:endParaRPr lang="sk-SK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k-SK" sz="2400" dirty="0"/>
              <a:t>Popis mapy, </a:t>
            </a:r>
            <a:r>
              <a:rPr lang="en-US" sz="2400" dirty="0"/>
              <a:t>layout a </a:t>
            </a:r>
            <a:r>
              <a:rPr lang="sk-SK" sz="2400" dirty="0"/>
              <a:t>prídavné objekty uložené v mape</a:t>
            </a:r>
          </a:p>
        </p:txBody>
      </p:sp>
      <p:sp>
        <p:nvSpPr>
          <p:cNvPr id="5" name="Nadpis 1">
            <a:extLst>
              <a:ext uri="{FF2B5EF4-FFF2-40B4-BE49-F238E27FC236}">
                <a16:creationId xmlns:a16="http://schemas.microsoft.com/office/drawing/2014/main" id="{A09B1938-3DC4-483C-BDF9-BE3282C0A4B1}"/>
              </a:ext>
            </a:extLst>
          </p:cNvPr>
          <p:cNvSpPr txBox="1">
            <a:spLocks/>
          </p:cNvSpPr>
          <p:nvPr/>
        </p:nvSpPr>
        <p:spPr>
          <a:xfrm>
            <a:off x="820782" y="328215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k-SK" sz="3600" b="1" dirty="0">
                <a:solidFill>
                  <a:srgbClr val="2D8580"/>
                </a:solidFill>
              </a:rPr>
              <a:t>MXD</a:t>
            </a:r>
          </a:p>
        </p:txBody>
      </p:sp>
      <p:sp>
        <p:nvSpPr>
          <p:cNvPr id="6" name="Line 4">
            <a:extLst>
              <a:ext uri="{FF2B5EF4-FFF2-40B4-BE49-F238E27FC236}">
                <a16:creationId xmlns:a16="http://schemas.microsoft.com/office/drawing/2014/main" id="{E5CD7628-4D96-46D5-B6DD-5D5816DCEF47}"/>
              </a:ext>
            </a:extLst>
          </p:cNvPr>
          <p:cNvSpPr>
            <a:spLocks noChangeShapeType="1"/>
          </p:cNvSpPr>
          <p:nvPr/>
        </p:nvSpPr>
        <p:spPr bwMode="auto">
          <a:xfrm>
            <a:off x="883326" y="1290156"/>
            <a:ext cx="10845124" cy="0"/>
          </a:xfrm>
          <a:prstGeom prst="line">
            <a:avLst/>
          </a:prstGeom>
          <a:noFill/>
          <a:ln w="12700" cap="flat" cmpd="sng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sk-SK" altLang="sk-SK" sz="1600"/>
          </a:p>
        </p:txBody>
      </p:sp>
    </p:spTree>
    <p:extLst>
      <p:ext uri="{BB962C8B-B14F-4D97-AF65-F5344CB8AC3E}">
        <p14:creationId xmlns:p14="http://schemas.microsoft.com/office/powerpoint/2010/main" val="14252635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1">
            <a:extLst>
              <a:ext uri="{FF2B5EF4-FFF2-40B4-BE49-F238E27FC236}">
                <a16:creationId xmlns:a16="http://schemas.microsoft.com/office/drawing/2014/main" id="{60F23D23-ADBA-46A0-8D34-671BAF30E8AE}"/>
              </a:ext>
            </a:extLst>
          </p:cNvPr>
          <p:cNvSpPr>
            <a:spLocks/>
          </p:cNvSpPr>
          <p:nvPr/>
        </p:nvSpPr>
        <p:spPr bwMode="auto">
          <a:xfrm>
            <a:off x="-56357" y="-76994"/>
            <a:ext cx="12304713" cy="7011988"/>
          </a:xfrm>
          <a:prstGeom prst="rect">
            <a:avLst/>
          </a:prstGeom>
          <a:noFill/>
          <a:ln>
            <a:noFill/>
          </a:ln>
          <a:effectLst/>
        </p:spPr>
        <p:txBody>
          <a:bodyPr lIns="0" tIns="0" rIns="0" bIns="0" anchor="ctr"/>
          <a:lstStyle/>
          <a:p>
            <a:endParaRPr lang="sk-SK" altLang="sk-SK" sz="1600">
              <a:solidFill>
                <a:srgbClr val="FFFFFF"/>
              </a:solidFill>
            </a:endParaRPr>
          </a:p>
        </p:txBody>
      </p:sp>
      <p:sp>
        <p:nvSpPr>
          <p:cNvPr id="11266" name="Rectangle 2">
            <a:extLst>
              <a:ext uri="{FF2B5EF4-FFF2-40B4-BE49-F238E27FC236}">
                <a16:creationId xmlns:a16="http://schemas.microsoft.com/office/drawing/2014/main" id="{85E90CB8-7DAE-4018-9169-660AFD94AF9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68040" y="2958348"/>
            <a:ext cx="11655918" cy="2324100"/>
          </a:xfrm>
        </p:spPr>
        <p:txBody>
          <a:bodyPr>
            <a:normAutofit/>
          </a:bodyPr>
          <a:lstStyle/>
          <a:p>
            <a:pPr algn="ctr"/>
            <a:r>
              <a:rPr lang="sk-SK" dirty="0">
                <a:solidFill>
                  <a:srgbClr val="008A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Základná terminológia</a:t>
            </a:r>
            <a:r>
              <a:rPr lang="sk-SK" altLang="sk-SK" dirty="0">
                <a:solidFill>
                  <a:srgbClr val="008A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 (Nadpisy)"/>
              </a:rPr>
              <a:t/>
            </a:r>
            <a:br>
              <a:rPr lang="sk-SK" altLang="sk-SK" dirty="0">
                <a:solidFill>
                  <a:srgbClr val="008A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 (Nadpisy)"/>
              </a:rPr>
            </a:br>
            <a:endParaRPr lang="sk-SK" altLang="sk-SK" dirty="0">
              <a:solidFill>
                <a:srgbClr val="008A3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 Light (Nadpisy)"/>
            </a:endParaRPr>
          </a:p>
        </p:txBody>
      </p:sp>
      <p:sp>
        <p:nvSpPr>
          <p:cNvPr id="11268" name="Line 4">
            <a:extLst>
              <a:ext uri="{FF2B5EF4-FFF2-40B4-BE49-F238E27FC236}">
                <a16:creationId xmlns:a16="http://schemas.microsoft.com/office/drawing/2014/main" id="{8299D509-EB2B-46D6-AEDA-495F25DB80D5}"/>
              </a:ext>
            </a:extLst>
          </p:cNvPr>
          <p:cNvSpPr>
            <a:spLocks noChangeShapeType="1"/>
          </p:cNvSpPr>
          <p:nvPr/>
        </p:nvSpPr>
        <p:spPr bwMode="auto">
          <a:xfrm>
            <a:off x="4720257" y="571887"/>
            <a:ext cx="2520000" cy="0"/>
          </a:xfrm>
          <a:prstGeom prst="line">
            <a:avLst/>
          </a:prstGeom>
          <a:noFill/>
          <a:ln w="12700" cap="flat" cmpd="sng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sk-SK" altLang="sk-SK" sz="1600"/>
          </a:p>
        </p:txBody>
      </p:sp>
      <p:sp>
        <p:nvSpPr>
          <p:cNvPr id="11269" name="Rectangle 5">
            <a:extLst>
              <a:ext uri="{FF2B5EF4-FFF2-40B4-BE49-F238E27FC236}">
                <a16:creationId xmlns:a16="http://schemas.microsoft.com/office/drawing/2014/main" id="{60A37838-2F9F-4B48-AF99-11C4F8D8C851}"/>
              </a:ext>
            </a:extLst>
          </p:cNvPr>
          <p:cNvSpPr>
            <a:spLocks/>
          </p:cNvSpPr>
          <p:nvPr/>
        </p:nvSpPr>
        <p:spPr bwMode="auto">
          <a:xfrm>
            <a:off x="5718928" y="662102"/>
            <a:ext cx="538609" cy="12054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25400" tIns="25400" rIns="25400" bIns="25400" anchor="ctr">
            <a:spAutoFit/>
          </a:bodyPr>
          <a:lstStyle/>
          <a:p>
            <a:pPr algn="l"/>
            <a:r>
              <a:rPr lang="sk-SK" altLang="sk-SK" sz="7500" dirty="0">
                <a:solidFill>
                  <a:schemeClr val="bg1">
                    <a:lumMod val="75000"/>
                  </a:schemeClr>
                </a:solidFill>
                <a:latin typeface="+mj-lt"/>
                <a:ea typeface="Baskerville" charset="0"/>
                <a:cs typeface="Baskerville" charset="0"/>
                <a:sym typeface="Baskerville" charset="0"/>
              </a:rPr>
              <a:t>3</a:t>
            </a:r>
            <a:endParaRPr lang="sk-SK" altLang="sk-SK" sz="900" dirty="0">
              <a:solidFill>
                <a:schemeClr val="bg1">
                  <a:lumMod val="75000"/>
                </a:schemeClr>
              </a:solidFill>
              <a:latin typeface="+mj-lt"/>
              <a:ea typeface="Baskerville" charset="0"/>
              <a:cs typeface="Baskerville" charset="0"/>
              <a:sym typeface="Baskerville" charset="0"/>
            </a:endParaRPr>
          </a:p>
        </p:txBody>
      </p:sp>
      <p:sp>
        <p:nvSpPr>
          <p:cNvPr id="11" name="Line 4">
            <a:extLst>
              <a:ext uri="{FF2B5EF4-FFF2-40B4-BE49-F238E27FC236}">
                <a16:creationId xmlns:a16="http://schemas.microsoft.com/office/drawing/2014/main" id="{30CDB5F2-1438-4F53-96DB-C8DB9ED96CBE}"/>
              </a:ext>
            </a:extLst>
          </p:cNvPr>
          <p:cNvSpPr>
            <a:spLocks noChangeShapeType="1"/>
          </p:cNvSpPr>
          <p:nvPr/>
        </p:nvSpPr>
        <p:spPr bwMode="auto">
          <a:xfrm>
            <a:off x="4720257" y="1867560"/>
            <a:ext cx="2520000" cy="0"/>
          </a:xfrm>
          <a:prstGeom prst="line">
            <a:avLst/>
          </a:prstGeom>
          <a:noFill/>
          <a:ln w="12700" cap="flat" cmpd="sng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sk-SK" altLang="sk-SK" sz="1600"/>
          </a:p>
        </p:txBody>
      </p:sp>
    </p:spTree>
    <p:extLst>
      <p:ext uri="{BB962C8B-B14F-4D97-AF65-F5344CB8AC3E}">
        <p14:creationId xmlns:p14="http://schemas.microsoft.com/office/powerpoint/2010/main" val="1266454327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>
            <a:extLst>
              <a:ext uri="{FF2B5EF4-FFF2-40B4-BE49-F238E27FC236}">
                <a16:creationId xmlns:a16="http://schemas.microsoft.com/office/drawing/2014/main" id="{7FA63701-5D11-47C8-9A94-334A94CAF30A}"/>
              </a:ext>
            </a:extLst>
          </p:cNvPr>
          <p:cNvSpPr txBox="1">
            <a:spLocks/>
          </p:cNvSpPr>
          <p:nvPr/>
        </p:nvSpPr>
        <p:spPr>
          <a:xfrm>
            <a:off x="820782" y="328215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k-SK" sz="3600" b="1" dirty="0">
                <a:solidFill>
                  <a:srgbClr val="2D8580"/>
                </a:solidFill>
              </a:rPr>
              <a:t>Projekt</a:t>
            </a:r>
          </a:p>
        </p:txBody>
      </p:sp>
      <p:sp>
        <p:nvSpPr>
          <p:cNvPr id="5" name="Line 4">
            <a:extLst>
              <a:ext uri="{FF2B5EF4-FFF2-40B4-BE49-F238E27FC236}">
                <a16:creationId xmlns:a16="http://schemas.microsoft.com/office/drawing/2014/main" id="{9C053516-7E8A-457F-9242-9C341B5202A7}"/>
              </a:ext>
            </a:extLst>
          </p:cNvPr>
          <p:cNvSpPr>
            <a:spLocks noChangeShapeType="1"/>
          </p:cNvSpPr>
          <p:nvPr/>
        </p:nvSpPr>
        <p:spPr bwMode="auto">
          <a:xfrm>
            <a:off x="883326" y="1290156"/>
            <a:ext cx="10845124" cy="0"/>
          </a:xfrm>
          <a:prstGeom prst="line">
            <a:avLst/>
          </a:prstGeom>
          <a:noFill/>
          <a:ln w="12700" cap="flat" cmpd="sng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sk-SK" altLang="sk-SK" sz="1600"/>
          </a:p>
        </p:txBody>
      </p:sp>
      <p:pic>
        <p:nvPicPr>
          <p:cNvPr id="8" name="Obrázok 7">
            <a:extLst>
              <a:ext uri="{FF2B5EF4-FFF2-40B4-BE49-F238E27FC236}">
                <a16:creationId xmlns:a16="http://schemas.microsoft.com/office/drawing/2014/main" id="{0E29652F-93E7-4B63-9F38-4ECBC704838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4764"/>
          <a:stretch/>
        </p:blipFill>
        <p:spPr>
          <a:xfrm>
            <a:off x="820782" y="1368922"/>
            <a:ext cx="10064336" cy="5388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94792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www.datacarpentry.org/R-spatial-raster-vector-lesson/images/dc-spatial-vector/pnt_line_poly.png">
            <a:extLst>
              <a:ext uri="{FF2B5EF4-FFF2-40B4-BE49-F238E27FC236}">
                <a16:creationId xmlns:a16="http://schemas.microsoft.com/office/drawing/2014/main" id="{E14CE902-39BF-4992-8F2A-D516A21B7B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887" y="2016481"/>
            <a:ext cx="4177508" cy="4221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s://www.gislounge.com/wp-content/uploads/2015/12/shapefile-vector.png">
            <a:extLst>
              <a:ext uri="{FF2B5EF4-FFF2-40B4-BE49-F238E27FC236}">
                <a16:creationId xmlns:a16="http://schemas.microsoft.com/office/drawing/2014/main" id="{5FAF611C-FFB5-47DD-8642-015CD705D0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7788" y="2907409"/>
            <a:ext cx="2593656" cy="2074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Nadpis 1">
            <a:extLst>
              <a:ext uri="{FF2B5EF4-FFF2-40B4-BE49-F238E27FC236}">
                <a16:creationId xmlns:a16="http://schemas.microsoft.com/office/drawing/2014/main" id="{03BD67AD-50CC-4013-AEAF-9CADA41DEB9B}"/>
              </a:ext>
            </a:extLst>
          </p:cNvPr>
          <p:cNvSpPr txBox="1">
            <a:spLocks/>
          </p:cNvSpPr>
          <p:nvPr/>
        </p:nvSpPr>
        <p:spPr>
          <a:xfrm>
            <a:off x="820782" y="328215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k-SK" sz="3600" b="1" dirty="0">
                <a:solidFill>
                  <a:srgbClr val="2D8580"/>
                </a:solidFill>
              </a:rPr>
              <a:t>Údajová vrstva</a:t>
            </a:r>
          </a:p>
        </p:txBody>
      </p:sp>
      <p:sp>
        <p:nvSpPr>
          <p:cNvPr id="7" name="Line 4">
            <a:extLst>
              <a:ext uri="{FF2B5EF4-FFF2-40B4-BE49-F238E27FC236}">
                <a16:creationId xmlns:a16="http://schemas.microsoft.com/office/drawing/2014/main" id="{BBA5380E-3AA8-4987-AF34-D32307DBEB7F}"/>
              </a:ext>
            </a:extLst>
          </p:cNvPr>
          <p:cNvSpPr>
            <a:spLocks noChangeShapeType="1"/>
          </p:cNvSpPr>
          <p:nvPr/>
        </p:nvSpPr>
        <p:spPr bwMode="auto">
          <a:xfrm>
            <a:off x="883326" y="1290156"/>
            <a:ext cx="10845124" cy="0"/>
          </a:xfrm>
          <a:prstGeom prst="line">
            <a:avLst/>
          </a:prstGeom>
          <a:noFill/>
          <a:ln w="12700" cap="flat" cmpd="sng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sk-SK" altLang="sk-SK" sz="1600"/>
          </a:p>
        </p:txBody>
      </p:sp>
      <p:sp>
        <p:nvSpPr>
          <p:cNvPr id="8" name="Obdĺžnik 7">
            <a:extLst>
              <a:ext uri="{FF2B5EF4-FFF2-40B4-BE49-F238E27FC236}">
                <a16:creationId xmlns:a16="http://schemas.microsoft.com/office/drawing/2014/main" id="{F2C89E20-4509-4F2D-BF1F-1E6C4D76C1CF}"/>
              </a:ext>
            </a:extLst>
          </p:cNvPr>
          <p:cNvSpPr/>
          <p:nvPr/>
        </p:nvSpPr>
        <p:spPr>
          <a:xfrm>
            <a:off x="820782" y="1422486"/>
            <a:ext cx="109076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sk-SK" sz="2400" dirty="0"/>
              <a:t>Údajová vrstva: bod, línia, plocha</a:t>
            </a:r>
          </a:p>
        </p:txBody>
      </p:sp>
      <p:pic>
        <p:nvPicPr>
          <p:cNvPr id="10" name="Picture 2" descr="https://www.tualatinoregon.gov/sites/default/files/imageattachments/maps/page/4843/elevation_map1.jpg">
            <a:extLst>
              <a:ext uri="{FF2B5EF4-FFF2-40B4-BE49-F238E27FC236}">
                <a16:creationId xmlns:a16="http://schemas.microsoft.com/office/drawing/2014/main" id="{6C29A6FF-3791-4280-B8C6-D73B7E57C3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1559" y="1884151"/>
            <a:ext cx="3913584" cy="4259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78759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Nadpis 1">
            <a:extLst>
              <a:ext uri="{FF2B5EF4-FFF2-40B4-BE49-F238E27FC236}">
                <a16:creationId xmlns:a16="http://schemas.microsoft.com/office/drawing/2014/main" id="{03BD67AD-50CC-4013-AEAF-9CADA41DEB9B}"/>
              </a:ext>
            </a:extLst>
          </p:cNvPr>
          <p:cNvSpPr txBox="1">
            <a:spLocks/>
          </p:cNvSpPr>
          <p:nvPr/>
        </p:nvSpPr>
        <p:spPr>
          <a:xfrm>
            <a:off x="820782" y="328215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k-SK" sz="3600" b="1" dirty="0" err="1">
                <a:solidFill>
                  <a:srgbClr val="2D8580"/>
                </a:solidFill>
              </a:rPr>
              <a:t>Features</a:t>
            </a:r>
            <a:endParaRPr lang="sk-SK" sz="3600" b="1" dirty="0">
              <a:solidFill>
                <a:srgbClr val="2D8580"/>
              </a:solidFill>
            </a:endParaRPr>
          </a:p>
        </p:txBody>
      </p:sp>
      <p:sp>
        <p:nvSpPr>
          <p:cNvPr id="7" name="Line 4">
            <a:extLst>
              <a:ext uri="{FF2B5EF4-FFF2-40B4-BE49-F238E27FC236}">
                <a16:creationId xmlns:a16="http://schemas.microsoft.com/office/drawing/2014/main" id="{BBA5380E-3AA8-4987-AF34-D32307DBEB7F}"/>
              </a:ext>
            </a:extLst>
          </p:cNvPr>
          <p:cNvSpPr>
            <a:spLocks noChangeShapeType="1"/>
          </p:cNvSpPr>
          <p:nvPr/>
        </p:nvSpPr>
        <p:spPr bwMode="auto">
          <a:xfrm>
            <a:off x="883326" y="1290156"/>
            <a:ext cx="10845124" cy="0"/>
          </a:xfrm>
          <a:prstGeom prst="line">
            <a:avLst/>
          </a:prstGeom>
          <a:noFill/>
          <a:ln w="12700" cap="flat" cmpd="sng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sk-SK" altLang="sk-SK" sz="1600"/>
          </a:p>
        </p:txBody>
      </p:sp>
      <p:sp>
        <p:nvSpPr>
          <p:cNvPr id="8" name="Obdĺžnik 7">
            <a:extLst>
              <a:ext uri="{FF2B5EF4-FFF2-40B4-BE49-F238E27FC236}">
                <a16:creationId xmlns:a16="http://schemas.microsoft.com/office/drawing/2014/main" id="{F2C89E20-4509-4F2D-BF1F-1E6C4D76C1CF}"/>
              </a:ext>
            </a:extLst>
          </p:cNvPr>
          <p:cNvSpPr/>
          <p:nvPr/>
        </p:nvSpPr>
        <p:spPr>
          <a:xfrm>
            <a:off x="820782" y="1422486"/>
            <a:ext cx="1090766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sk-SK" sz="2000" dirty="0"/>
              <a:t>Objekt</a:t>
            </a:r>
            <a:r>
              <a:rPr lang="en-US" sz="2000" dirty="0"/>
              <a:t>, </a:t>
            </a:r>
            <a:r>
              <a:rPr lang="sk-SK" sz="2000" dirty="0"/>
              <a:t>ktorý si uchováva svoju priestorovú geografickú reprezentáciu, ktorou môže byť: </a:t>
            </a:r>
            <a:r>
              <a:rPr lang="sk-SK" sz="2000" b="1" dirty="0"/>
              <a:t>bod, línia, polygón a anotácia, dimenzia, </a:t>
            </a:r>
            <a:r>
              <a:rPr lang="sk-SK" sz="2000" b="1" dirty="0" err="1"/>
              <a:t>multipoint</a:t>
            </a:r>
            <a:r>
              <a:rPr lang="sk-SK" sz="2000" b="1" dirty="0"/>
              <a:t>, </a:t>
            </a:r>
            <a:r>
              <a:rPr lang="sk-SK" sz="2000" b="1" dirty="0" err="1"/>
              <a:t>multipatch</a:t>
            </a:r>
            <a:endParaRPr lang="sk-SK" sz="2000" dirty="0"/>
          </a:p>
        </p:txBody>
      </p:sp>
      <p:pic>
        <p:nvPicPr>
          <p:cNvPr id="6146" name="Picture 2" descr="The four most commonly used feature classes in the geodatabase">
            <a:extLst>
              <a:ext uri="{FF2B5EF4-FFF2-40B4-BE49-F238E27FC236}">
                <a16:creationId xmlns:a16="http://schemas.microsoft.com/office/drawing/2014/main" id="{9F82D1D8-AC56-4BFB-B801-43484E0F42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782" y="2252098"/>
            <a:ext cx="4435514" cy="4458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Obdĺžnik 1">
            <a:extLst>
              <a:ext uri="{FF2B5EF4-FFF2-40B4-BE49-F238E27FC236}">
                <a16:creationId xmlns:a16="http://schemas.microsoft.com/office/drawing/2014/main" id="{FF3ECD55-7573-4D10-9B7A-4EEB9C84CF4F}"/>
              </a:ext>
            </a:extLst>
          </p:cNvPr>
          <p:cNvSpPr/>
          <p:nvPr/>
        </p:nvSpPr>
        <p:spPr>
          <a:xfrm>
            <a:off x="5409046" y="5435514"/>
            <a:ext cx="678295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4D4D4D"/>
                </a:solidFill>
                <a:latin typeface="Lucida Grande"/>
              </a:rPr>
              <a:t>In the illustration, these are used to represent four datasets for the same area: (1) manhole cover locations as points, (2) sewer lines, (3) parcel polygons, and (4) street name annotation.</a:t>
            </a:r>
            <a:endParaRPr lang="sk-SK" dirty="0"/>
          </a:p>
        </p:txBody>
      </p:sp>
      <p:sp>
        <p:nvSpPr>
          <p:cNvPr id="3" name="Obdĺžnik 2">
            <a:extLst>
              <a:ext uri="{FF2B5EF4-FFF2-40B4-BE49-F238E27FC236}">
                <a16:creationId xmlns:a16="http://schemas.microsoft.com/office/drawing/2014/main" id="{CC4EB2F9-98D8-4D0A-B745-593F8FC4DB63}"/>
              </a:ext>
            </a:extLst>
          </p:cNvPr>
          <p:cNvSpPr/>
          <p:nvPr/>
        </p:nvSpPr>
        <p:spPr>
          <a:xfrm>
            <a:off x="6822553" y="6529785"/>
            <a:ext cx="10738894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k-SK" sz="1000" dirty="0">
                <a:hlinkClick r:id="rId3"/>
              </a:rPr>
              <a:t>http://desktop.arcgis.com/en/arcmap/10.3/manage-data/geodatabases/feature-class-basics.htm</a:t>
            </a:r>
            <a:endParaRPr lang="sk-SK" sz="1000" dirty="0"/>
          </a:p>
        </p:txBody>
      </p:sp>
    </p:spTree>
    <p:extLst>
      <p:ext uri="{BB962C8B-B14F-4D97-AF65-F5344CB8AC3E}">
        <p14:creationId xmlns:p14="http://schemas.microsoft.com/office/powerpoint/2010/main" val="269483403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Example styles for dimension features in the geodatabase">
            <a:extLst>
              <a:ext uri="{FF2B5EF4-FFF2-40B4-BE49-F238E27FC236}">
                <a16:creationId xmlns:a16="http://schemas.microsoft.com/office/drawing/2014/main" id="{C5632EC6-C872-4F9D-A7EA-8854DB8432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888" y="450343"/>
            <a:ext cx="4845217" cy="1848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Green points representing the contents of a multipoint feature class of lidar observations">
            <a:extLst>
              <a:ext uri="{FF2B5EF4-FFF2-40B4-BE49-F238E27FC236}">
                <a16:creationId xmlns:a16="http://schemas.microsoft.com/office/drawing/2014/main" id="{911BDB00-0D71-42C3-8AA7-8C35127518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2811" y="1892969"/>
            <a:ext cx="5250301" cy="3890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8" name="Picture 6" descr="A multipatch feature class containing a set of buildings for a downtown area">
            <a:extLst>
              <a:ext uri="{FF2B5EF4-FFF2-40B4-BE49-F238E27FC236}">
                <a16:creationId xmlns:a16="http://schemas.microsoft.com/office/drawing/2014/main" id="{0823B9C6-7193-4371-A5EF-A64A386D36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888" y="3146099"/>
            <a:ext cx="5422733" cy="3563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Obdĺžnik 6">
            <a:extLst>
              <a:ext uri="{FF2B5EF4-FFF2-40B4-BE49-F238E27FC236}">
                <a16:creationId xmlns:a16="http://schemas.microsoft.com/office/drawing/2014/main" id="{C6E5A668-ED63-4CC1-83B3-C7759AFE39D0}"/>
              </a:ext>
            </a:extLst>
          </p:cNvPr>
          <p:cNvSpPr/>
          <p:nvPr/>
        </p:nvSpPr>
        <p:spPr>
          <a:xfrm>
            <a:off x="528888" y="314456"/>
            <a:ext cx="20057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sk-SK" sz="2000" b="1" dirty="0" err="1"/>
              <a:t>Dimensions</a:t>
            </a:r>
            <a:endParaRPr lang="sk-SK" sz="2000" b="1" dirty="0"/>
          </a:p>
        </p:txBody>
      </p:sp>
      <p:sp>
        <p:nvSpPr>
          <p:cNvPr id="8" name="Obdĺžnik 7">
            <a:extLst>
              <a:ext uri="{FF2B5EF4-FFF2-40B4-BE49-F238E27FC236}">
                <a16:creationId xmlns:a16="http://schemas.microsoft.com/office/drawing/2014/main" id="{306605B6-52CE-46C6-A4DF-AF30FD9B3B1D}"/>
              </a:ext>
            </a:extLst>
          </p:cNvPr>
          <p:cNvSpPr/>
          <p:nvPr/>
        </p:nvSpPr>
        <p:spPr>
          <a:xfrm>
            <a:off x="6412811" y="1318713"/>
            <a:ext cx="20057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sk-SK" sz="2000" b="1" dirty="0" err="1"/>
              <a:t>Multipoints</a:t>
            </a:r>
            <a:endParaRPr lang="sk-SK" sz="2000" b="1" dirty="0"/>
          </a:p>
        </p:txBody>
      </p:sp>
      <p:sp>
        <p:nvSpPr>
          <p:cNvPr id="9" name="Obdĺžnik 8">
            <a:extLst>
              <a:ext uri="{FF2B5EF4-FFF2-40B4-BE49-F238E27FC236}">
                <a16:creationId xmlns:a16="http://schemas.microsoft.com/office/drawing/2014/main" id="{23915B0B-16A5-45A0-9467-8B35C0FD3D18}"/>
              </a:ext>
            </a:extLst>
          </p:cNvPr>
          <p:cNvSpPr/>
          <p:nvPr/>
        </p:nvSpPr>
        <p:spPr>
          <a:xfrm>
            <a:off x="528888" y="2622317"/>
            <a:ext cx="20057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sk-SK" sz="2000" b="1" dirty="0" err="1"/>
              <a:t>Multipatches</a:t>
            </a:r>
            <a:endParaRPr lang="sk-SK" sz="2000" b="1" dirty="0"/>
          </a:p>
        </p:txBody>
      </p:sp>
    </p:spTree>
    <p:extLst>
      <p:ext uri="{BB962C8B-B14F-4D97-AF65-F5344CB8AC3E}">
        <p14:creationId xmlns:p14="http://schemas.microsoft.com/office/powerpoint/2010/main" val="349644412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Nadpis 1">
            <a:extLst>
              <a:ext uri="{FF2B5EF4-FFF2-40B4-BE49-F238E27FC236}">
                <a16:creationId xmlns:a16="http://schemas.microsoft.com/office/drawing/2014/main" id="{03BD67AD-50CC-4013-AEAF-9CADA41DEB9B}"/>
              </a:ext>
            </a:extLst>
          </p:cNvPr>
          <p:cNvSpPr txBox="1">
            <a:spLocks/>
          </p:cNvSpPr>
          <p:nvPr/>
        </p:nvSpPr>
        <p:spPr>
          <a:xfrm>
            <a:off x="820782" y="328215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k-SK" sz="3600" b="1" dirty="0" err="1">
                <a:solidFill>
                  <a:srgbClr val="2D8580"/>
                </a:solidFill>
              </a:rPr>
              <a:t>Graphics</a:t>
            </a:r>
            <a:endParaRPr lang="sk-SK" sz="3600" b="1" dirty="0">
              <a:solidFill>
                <a:srgbClr val="2D8580"/>
              </a:solidFill>
            </a:endParaRPr>
          </a:p>
        </p:txBody>
      </p:sp>
      <p:sp>
        <p:nvSpPr>
          <p:cNvPr id="7" name="Line 4">
            <a:extLst>
              <a:ext uri="{FF2B5EF4-FFF2-40B4-BE49-F238E27FC236}">
                <a16:creationId xmlns:a16="http://schemas.microsoft.com/office/drawing/2014/main" id="{BBA5380E-3AA8-4987-AF34-D32307DBEB7F}"/>
              </a:ext>
            </a:extLst>
          </p:cNvPr>
          <p:cNvSpPr>
            <a:spLocks noChangeShapeType="1"/>
          </p:cNvSpPr>
          <p:nvPr/>
        </p:nvSpPr>
        <p:spPr bwMode="auto">
          <a:xfrm>
            <a:off x="883326" y="1290156"/>
            <a:ext cx="10845124" cy="0"/>
          </a:xfrm>
          <a:prstGeom prst="line">
            <a:avLst/>
          </a:prstGeom>
          <a:noFill/>
          <a:ln w="12700" cap="flat" cmpd="sng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sk-SK" altLang="sk-SK" sz="1600"/>
          </a:p>
        </p:txBody>
      </p:sp>
      <p:sp>
        <p:nvSpPr>
          <p:cNvPr id="8" name="Obdĺžnik 7">
            <a:extLst>
              <a:ext uri="{FF2B5EF4-FFF2-40B4-BE49-F238E27FC236}">
                <a16:creationId xmlns:a16="http://schemas.microsoft.com/office/drawing/2014/main" id="{F2C89E20-4509-4F2D-BF1F-1E6C4D76C1CF}"/>
              </a:ext>
            </a:extLst>
          </p:cNvPr>
          <p:cNvSpPr/>
          <p:nvPr/>
        </p:nvSpPr>
        <p:spPr>
          <a:xfrm>
            <a:off x="820782" y="1422486"/>
            <a:ext cx="1090766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sk-SK" sz="2000" dirty="0"/>
              <a:t>Vektorová reprezentácia objektu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k-SK" sz="2000" dirty="0"/>
              <a:t>Môže obsahovať geometriu, symbol, atribút</a:t>
            </a:r>
          </a:p>
        </p:txBody>
      </p:sp>
      <p:pic>
        <p:nvPicPr>
          <p:cNvPr id="4" name="Obrázok 3">
            <a:extLst>
              <a:ext uri="{FF2B5EF4-FFF2-40B4-BE49-F238E27FC236}">
                <a16:creationId xmlns:a16="http://schemas.microsoft.com/office/drawing/2014/main" id="{3A4C187C-5C17-429D-8BDF-5D35D72226D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1053" t="26890" r="58947" b="48303"/>
          <a:stretch/>
        </p:blipFill>
        <p:spPr>
          <a:xfrm>
            <a:off x="674724" y="2273303"/>
            <a:ext cx="2483892" cy="3464362"/>
          </a:xfrm>
          <a:prstGeom prst="rect">
            <a:avLst/>
          </a:prstGeom>
        </p:spPr>
      </p:pic>
      <p:pic>
        <p:nvPicPr>
          <p:cNvPr id="12294" name="Picture 6" descr="https://developers.arcgis.com/ios/latest/swift/sample-code/GUID-C841E90D-26FB-44B1-BCAB-E97AABD83A32-web.png">
            <a:extLst>
              <a:ext uri="{FF2B5EF4-FFF2-40B4-BE49-F238E27FC236}">
                <a16:creationId xmlns:a16="http://schemas.microsoft.com/office/drawing/2014/main" id="{447F981C-0F7A-44FC-8496-59C5D375EA5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259"/>
          <a:stretch/>
        </p:blipFill>
        <p:spPr bwMode="auto">
          <a:xfrm>
            <a:off x="3086706" y="2384428"/>
            <a:ext cx="2337834" cy="3474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6" name="Picture 8" descr="http://www.esri.com/~/media/Images/Content/news/arcuser/0117/why-enterprise_2-lg.jpg">
            <a:extLst>
              <a:ext uri="{FF2B5EF4-FFF2-40B4-BE49-F238E27FC236}">
                <a16:creationId xmlns:a16="http://schemas.microsoft.com/office/drawing/2014/main" id="{CB97B278-8906-4EF5-A0D2-EF31F39D268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45" t="13427" r="15295" b="13427"/>
          <a:stretch/>
        </p:blipFill>
        <p:spPr bwMode="auto">
          <a:xfrm>
            <a:off x="5525602" y="2384428"/>
            <a:ext cx="6202848" cy="3616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258314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4" name="Rectangle 23">
            <a:extLst/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Zástupný objekt pre obsah 4">
            <a:extLst>
              <a:ext uri="{FF2B5EF4-FFF2-40B4-BE49-F238E27FC236}">
                <a16:creationId xmlns:a16="http://schemas.microsoft.com/office/drawing/2014/main" id="{9C176E28-A66E-4E95-830C-4A2DE3FBCC3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86" r="27819"/>
          <a:stretch/>
        </p:blipFill>
        <p:spPr>
          <a:xfrm>
            <a:off x="5734372" y="10"/>
            <a:ext cx="6457629" cy="6857990"/>
          </a:xfrm>
          <a:custGeom>
            <a:avLst/>
            <a:gdLst>
              <a:gd name="connsiteX0" fmla="*/ 45571 w 6278877"/>
              <a:gd name="connsiteY0" fmla="*/ 0 h 6858000"/>
              <a:gd name="connsiteX1" fmla="*/ 6278877 w 6278877"/>
              <a:gd name="connsiteY1" fmla="*/ 0 h 6858000"/>
              <a:gd name="connsiteX2" fmla="*/ 6278877 w 6278877"/>
              <a:gd name="connsiteY2" fmla="*/ 6858000 h 6858000"/>
              <a:gd name="connsiteX3" fmla="*/ 3292307 w 6278877"/>
              <a:gd name="connsiteY3" fmla="*/ 6858000 h 6858000"/>
              <a:gd name="connsiteX4" fmla="*/ 3181525 w 6278877"/>
              <a:gd name="connsiteY4" fmla="*/ 6786980 h 6858000"/>
              <a:gd name="connsiteX5" fmla="*/ 0 w 6278877"/>
              <a:gd name="connsiteY5" fmla="*/ 803252 h 6858000"/>
              <a:gd name="connsiteX6" fmla="*/ 37255 w 6278877"/>
              <a:gd name="connsiteY6" fmla="*/ 6544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278877" h="6858000">
                <a:moveTo>
                  <a:pt x="45571" y="0"/>
                </a:moveTo>
                <a:lnTo>
                  <a:pt x="6278877" y="0"/>
                </a:lnTo>
                <a:lnTo>
                  <a:pt x="6278877" y="6858000"/>
                </a:lnTo>
                <a:lnTo>
                  <a:pt x="3292307" y="6858000"/>
                </a:lnTo>
                <a:lnTo>
                  <a:pt x="3181525" y="6786980"/>
                </a:lnTo>
                <a:cubicBezTo>
                  <a:pt x="1262020" y="5490189"/>
                  <a:pt x="0" y="3294101"/>
                  <a:pt x="0" y="803252"/>
                </a:cubicBezTo>
                <a:cubicBezTo>
                  <a:pt x="0" y="554167"/>
                  <a:pt x="12619" y="308030"/>
                  <a:pt x="37255" y="65445"/>
                </a:cubicBezTo>
                <a:close/>
              </a:path>
            </a:pathLst>
          </a:custGeom>
          <a:solidFill>
            <a:schemeClr val="bg1"/>
          </a:solidFill>
        </p:spPr>
      </p:pic>
      <p:cxnSp>
        <p:nvCxnSpPr>
          <p:cNvPr id="26" name="Straight Arrow Connector 25">
            <a:extLst/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55320" y="2316480"/>
            <a:ext cx="4937760" cy="0"/>
          </a:xfrm>
          <a:prstGeom prst="straightConnector1">
            <a:avLst/>
          </a:prstGeom>
          <a:ln w="19050" cap="sq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Nadpis 1"/>
          <p:cNvSpPr txBox="1">
            <a:spLocks/>
          </p:cNvSpPr>
          <p:nvPr/>
        </p:nvSpPr>
        <p:spPr>
          <a:xfrm>
            <a:off x="531335" y="2469911"/>
            <a:ext cx="5838471" cy="216305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kern="1200" cap="all" baseline="0">
                <a:solidFill>
                  <a:schemeClr val="tx1"/>
                </a:solidFill>
                <a:effectLst>
                  <a:outerShdw blurRad="177800" dist="38100" dir="2700000" algn="tl">
                    <a:srgbClr val="000000">
                      <a:alpha val="24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600"/>
              </a:spcBef>
              <a:spcAft>
                <a:spcPts val="1200"/>
              </a:spcAft>
            </a:pPr>
            <a:r>
              <a:rPr lang="sk-SK" altLang="sk-SK" sz="5400" b="1" cap="none" dirty="0">
                <a:solidFill>
                  <a:srgbClr val="11344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 Neue Light"/>
              </a:rPr>
              <a:t>Ďakujem </a:t>
            </a:r>
            <a:br>
              <a:rPr lang="sk-SK" altLang="sk-SK" sz="5400" b="1" cap="none" dirty="0">
                <a:solidFill>
                  <a:srgbClr val="11344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 Neue Light"/>
              </a:rPr>
            </a:br>
            <a:r>
              <a:rPr lang="sk-SK" altLang="sk-SK" sz="5400" b="1" cap="none" dirty="0">
                <a:solidFill>
                  <a:srgbClr val="11344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 Neue Light"/>
              </a:rPr>
              <a:t>za pozornosť</a:t>
            </a:r>
            <a:endParaRPr lang="sk-SK" altLang="sk-SK" sz="4400" b="1" cap="none" dirty="0">
              <a:solidFill>
                <a:srgbClr val="15415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elvetica Neue Light"/>
            </a:endParaRPr>
          </a:p>
        </p:txBody>
      </p:sp>
      <p:pic>
        <p:nvPicPr>
          <p:cNvPr id="39" name="Picture 6" descr="http://geo.ics.upjs.sk/images/logo.jpg">
            <a:extLst>
              <a:ext uri="{FF2B5EF4-FFF2-40B4-BE49-F238E27FC236}">
                <a16:creationId xmlns:a16="http://schemas.microsoft.com/office/drawing/2014/main" id="{B19C3779-735E-4F35-AC2C-C030A68EFB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7825" y="5976116"/>
            <a:ext cx="2687073" cy="639066"/>
          </a:xfrm>
          <a:prstGeom prst="rect">
            <a:avLst/>
          </a:prstGeom>
          <a:noFill/>
          <a:extLst/>
        </p:spPr>
      </p:pic>
      <p:sp>
        <p:nvSpPr>
          <p:cNvPr id="2" name="Obdĺžnik 1">
            <a:extLst>
              <a:ext uri="{FF2B5EF4-FFF2-40B4-BE49-F238E27FC236}">
                <a16:creationId xmlns:a16="http://schemas.microsoft.com/office/drawing/2014/main" id="{26A70737-8591-42F6-BACA-C0E5872FD956}"/>
              </a:ext>
            </a:extLst>
          </p:cNvPr>
          <p:cNvSpPr/>
          <p:nvPr/>
        </p:nvSpPr>
        <p:spPr>
          <a:xfrm>
            <a:off x="531335" y="6245850"/>
            <a:ext cx="27110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k-SK" altLang="sk-SK" dirty="0">
                <a:latin typeface="Arial" panose="020B0604020202020204" pitchFamily="34" charset="0"/>
                <a:cs typeface="Arial" panose="020B0604020202020204" pitchFamily="34" charset="0"/>
              </a:rPr>
              <a:t>Mgr. Katarína Onačillová</a:t>
            </a:r>
            <a:endParaRPr lang="sk-SK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5544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ástupný symbol obsahu 2"/>
          <p:cNvSpPr txBox="1">
            <a:spLocks/>
          </p:cNvSpPr>
          <p:nvPr/>
        </p:nvSpPr>
        <p:spPr>
          <a:xfrm>
            <a:off x="4902874" y="1747691"/>
            <a:ext cx="6723069" cy="36147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SzPct val="125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effectLst>
                  <a:outerShdw blurRad="152400" dist="38100" dir="2700000" algn="tl">
                    <a:srgbClr val="000000">
                      <a:alpha val="36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effectLst>
                  <a:outerShdw blurRad="152400" dist="38100" dir="2700000" algn="tl">
                    <a:srgbClr val="000000">
                      <a:alpha val="36000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effectLst>
                  <a:outerShdw blurRad="152400" dist="38100" dir="2700000" algn="tl">
                    <a:srgbClr val="000000">
                      <a:alpha val="36000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effectLst>
                  <a:outerShdw blurRad="152400" dist="38100" dir="2700000" algn="tl">
                    <a:srgbClr val="000000">
                      <a:alpha val="36000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effectLst>
                  <a:outerShdw blurRad="152400" dist="38100" dir="2700000" algn="tl">
                    <a:srgbClr val="000000">
                      <a:alpha val="36000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sk-SK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Prednášky: </a:t>
            </a:r>
            <a:r>
              <a:rPr lang="sk-SK" dirty="0">
                <a:effectLst/>
              </a:rPr>
              <a:t>prof. Ing. Vladimír Sedlák, PhD.</a:t>
            </a:r>
          </a:p>
          <a:p>
            <a:pPr lvl="0"/>
            <a:r>
              <a:rPr lang="sk-SK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Cvičenia: Mgr. Katarína Onačillová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buNone/>
            </a:pPr>
            <a:r>
              <a:rPr lang="sk-SK" sz="1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     </a:t>
            </a:r>
            <a:r>
              <a:rPr lang="sk-SK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Kontakt: </a:t>
            </a:r>
            <a:r>
              <a:rPr lang="sk-SK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2"/>
              </a:rPr>
              <a:t>katarina.onacillova@student.upjs.sk</a:t>
            </a:r>
            <a:r>
              <a:rPr lang="sk-SK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sk-SK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sk-SK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                miestnosť č. 315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1200"/>
              </a:spcAft>
              <a:buNone/>
            </a:pPr>
            <a:endParaRPr lang="sk-SK" sz="8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15000"/>
              </a:lnSpc>
              <a:spcBef>
                <a:spcPts val="600"/>
              </a:spcBef>
              <a:spcAft>
                <a:spcPts val="1200"/>
              </a:spcAft>
            </a:pPr>
            <a:r>
              <a:rPr lang="sk-SK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± 13 cvičení </a:t>
            </a:r>
          </a:p>
          <a:p>
            <a:pPr>
              <a:lnSpc>
                <a:spcPct val="115000"/>
              </a:lnSpc>
              <a:spcBef>
                <a:spcPts val="600"/>
              </a:spcBef>
              <a:spcAft>
                <a:spcPts val="1200"/>
              </a:spcAft>
            </a:pPr>
            <a:r>
              <a:rPr lang="sk-SK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2x absencia</a:t>
            </a:r>
          </a:p>
          <a:p>
            <a:pPr>
              <a:lnSpc>
                <a:spcPct val="115000"/>
              </a:lnSpc>
              <a:spcBef>
                <a:spcPts val="600"/>
              </a:spcBef>
              <a:spcAft>
                <a:spcPts val="1200"/>
              </a:spcAft>
            </a:pPr>
            <a:r>
              <a:rPr lang="sk-SK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Informačný list (AIS)</a:t>
            </a:r>
          </a:p>
          <a:p>
            <a:pPr marL="0" lvl="0" indent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endParaRPr lang="sk-SK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spcBef>
                <a:spcPts val="1200"/>
              </a:spcBef>
              <a:spcAft>
                <a:spcPts val="1200"/>
              </a:spcAft>
              <a:buNone/>
              <a:defRPr/>
            </a:pPr>
            <a:endParaRPr lang="en-US" dirty="0"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Nadpis 1">
            <a:extLst>
              <a:ext uri="{FF2B5EF4-FFF2-40B4-BE49-F238E27FC236}">
                <a16:creationId xmlns:a16="http://schemas.microsoft.com/office/drawing/2014/main" id="{3CA0368D-F05E-4AFA-AD35-EB1CBD5315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02874" y="604691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sk-SK" sz="3600" b="1" dirty="0">
                <a:solidFill>
                  <a:srgbClr val="2D8580"/>
                </a:solidFill>
              </a:rPr>
              <a:t>Základné </a:t>
            </a:r>
            <a:r>
              <a:rPr lang="sk-SK" sz="3600" b="1" dirty="0" err="1">
                <a:solidFill>
                  <a:srgbClr val="2D8580"/>
                </a:solidFill>
              </a:rPr>
              <a:t>info</a:t>
            </a:r>
            <a:endParaRPr lang="sk-SK" sz="3600" b="1" dirty="0">
              <a:solidFill>
                <a:srgbClr val="2D8580"/>
              </a:solidFill>
            </a:endParaRPr>
          </a:p>
        </p:txBody>
      </p:sp>
      <p:sp>
        <p:nvSpPr>
          <p:cNvPr id="8" name="Line 4">
            <a:extLst>
              <a:ext uri="{FF2B5EF4-FFF2-40B4-BE49-F238E27FC236}">
                <a16:creationId xmlns:a16="http://schemas.microsoft.com/office/drawing/2014/main" id="{D854F444-F607-480E-874D-EADF75FDD328}"/>
              </a:ext>
            </a:extLst>
          </p:cNvPr>
          <p:cNvSpPr>
            <a:spLocks noChangeShapeType="1"/>
          </p:cNvSpPr>
          <p:nvPr/>
        </p:nvSpPr>
        <p:spPr bwMode="auto">
          <a:xfrm>
            <a:off x="4935050" y="1432479"/>
            <a:ext cx="6690893" cy="9208"/>
          </a:xfrm>
          <a:prstGeom prst="line">
            <a:avLst/>
          </a:prstGeom>
          <a:noFill/>
          <a:ln w="12700" cap="flat" cmpd="sng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sk-SK" altLang="sk-SK" sz="1600"/>
          </a:p>
        </p:txBody>
      </p:sp>
      <p:pic>
        <p:nvPicPr>
          <p:cNvPr id="13" name="Picture 2" descr="http://cloudmapservices.com/wp-content/uploads/2015/02/remote_sensing_clorophyl.jpg">
            <a:extLst>
              <a:ext uri="{FF2B5EF4-FFF2-40B4-BE49-F238E27FC236}">
                <a16:creationId xmlns:a16="http://schemas.microsoft.com/office/drawing/2014/main" id="{7FA0ACB6-7340-46CB-A609-9D19EA01153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rot="5400000">
            <a:off x="-1249350" y="1249349"/>
            <a:ext cx="6858001" cy="435930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4838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ástupný symbol obsahu 2"/>
          <p:cNvSpPr txBox="1">
            <a:spLocks/>
          </p:cNvSpPr>
          <p:nvPr/>
        </p:nvSpPr>
        <p:spPr>
          <a:xfrm>
            <a:off x="606447" y="1685062"/>
            <a:ext cx="6723069" cy="436501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SzPct val="125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effectLst>
                  <a:outerShdw blurRad="152400" dist="38100" dir="2700000" algn="tl">
                    <a:srgbClr val="000000">
                      <a:alpha val="36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effectLst>
                  <a:outerShdw blurRad="152400" dist="38100" dir="2700000" algn="tl">
                    <a:srgbClr val="000000">
                      <a:alpha val="36000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effectLst>
                  <a:outerShdw blurRad="152400" dist="38100" dir="2700000" algn="tl">
                    <a:srgbClr val="000000">
                      <a:alpha val="36000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effectLst>
                  <a:outerShdw blurRad="152400" dist="38100" dir="2700000" algn="tl">
                    <a:srgbClr val="000000">
                      <a:alpha val="36000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effectLst>
                  <a:outerShdw blurRad="152400" dist="38100" dir="2700000" algn="tl">
                    <a:srgbClr val="000000">
                      <a:alpha val="36000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" indent="-144000" algn="just">
              <a:spcBef>
                <a:spcPts val="1200"/>
              </a:spcBef>
            </a:pPr>
            <a:r>
              <a:rPr lang="sk-SK" dirty="0"/>
              <a:t> V priebehu semestra je potrebné odovzdať vypracované výstupy z cvičení </a:t>
            </a:r>
          </a:p>
          <a:p>
            <a:pPr marL="36000" indent="-144000" algn="just">
              <a:spcBef>
                <a:spcPts val="1200"/>
              </a:spcBef>
            </a:pPr>
            <a:r>
              <a:rPr lang="sk-SK" dirty="0"/>
              <a:t> Získané vedomosti na cvičeniach budú overované priebežnými písomnými previerkami (4)</a:t>
            </a:r>
          </a:p>
          <a:p>
            <a:pPr marL="36000" indent="-144000" algn="just">
              <a:spcBef>
                <a:spcPts val="1200"/>
              </a:spcBef>
            </a:pPr>
            <a:r>
              <a:rPr lang="sk-SK" dirty="0"/>
              <a:t> Za splnenie kritérií hodnotenia na cvičení (pracovné výstupy a písomné previerky) je možné získať 30%</a:t>
            </a:r>
          </a:p>
          <a:p>
            <a:pPr marL="36000" indent="-144000" algn="just">
              <a:spcBef>
                <a:spcPts val="1200"/>
              </a:spcBef>
            </a:pPr>
            <a:r>
              <a:rPr lang="sk-SK" dirty="0"/>
              <a:t> Výsledné hodnotenie z cvičení je založené na metóde splnené/nesplnené</a:t>
            </a:r>
            <a:endParaRPr lang="sk-SK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just">
              <a:spcBef>
                <a:spcPts val="1200"/>
              </a:spcBef>
              <a:spcAft>
                <a:spcPts val="1200"/>
              </a:spcAft>
              <a:buNone/>
              <a:defRPr/>
            </a:pPr>
            <a:endParaRPr lang="en-US" dirty="0"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Nadpis 1">
            <a:extLst>
              <a:ext uri="{FF2B5EF4-FFF2-40B4-BE49-F238E27FC236}">
                <a16:creationId xmlns:a16="http://schemas.microsoft.com/office/drawing/2014/main" id="{3CA0368D-F05E-4AFA-AD35-EB1CBD5315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1508" y="504483"/>
            <a:ext cx="8229600" cy="1143000"/>
          </a:xfrm>
        </p:spPr>
        <p:txBody>
          <a:bodyPr>
            <a:normAutofit/>
          </a:bodyPr>
          <a:lstStyle/>
          <a:p>
            <a:r>
              <a:rPr lang="sk-SK" sz="3600" b="1" dirty="0">
                <a:solidFill>
                  <a:srgbClr val="2D8580"/>
                </a:solidFill>
              </a:rPr>
              <a:t>Podmienky na absolvovanie</a:t>
            </a:r>
          </a:p>
        </p:txBody>
      </p:sp>
      <p:sp>
        <p:nvSpPr>
          <p:cNvPr id="8" name="Line 4">
            <a:extLst>
              <a:ext uri="{FF2B5EF4-FFF2-40B4-BE49-F238E27FC236}">
                <a16:creationId xmlns:a16="http://schemas.microsoft.com/office/drawing/2014/main" id="{D854F444-F607-480E-874D-EADF75FDD328}"/>
              </a:ext>
            </a:extLst>
          </p:cNvPr>
          <p:cNvSpPr>
            <a:spLocks noChangeShapeType="1"/>
          </p:cNvSpPr>
          <p:nvPr/>
        </p:nvSpPr>
        <p:spPr bwMode="auto">
          <a:xfrm>
            <a:off x="638623" y="1369850"/>
            <a:ext cx="6690893" cy="9208"/>
          </a:xfrm>
          <a:prstGeom prst="line">
            <a:avLst/>
          </a:prstGeom>
          <a:noFill/>
          <a:ln w="12700" cap="flat" cmpd="sng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sk-SK" altLang="sk-SK" sz="1600"/>
          </a:p>
        </p:txBody>
      </p:sp>
      <p:pic>
        <p:nvPicPr>
          <p:cNvPr id="13" name="Picture 2" descr="http://cloudmapservices.com/wp-content/uploads/2015/02/remote_sensing_clorophyl.jpg">
            <a:extLst>
              <a:ext uri="{FF2B5EF4-FFF2-40B4-BE49-F238E27FC236}">
                <a16:creationId xmlns:a16="http://schemas.microsoft.com/office/drawing/2014/main" id="{7FA0ACB6-7340-46CB-A609-9D19EA01153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rot="5400000">
            <a:off x="6583348" y="1249348"/>
            <a:ext cx="6858001" cy="435930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0987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Zástupný objekt pre obsah 3">
            <a:extLst>
              <a:ext uri="{FF2B5EF4-FFF2-40B4-BE49-F238E27FC236}">
                <a16:creationId xmlns:a16="http://schemas.microsoft.com/office/drawing/2014/main" id="{2B661893-6726-4DA3-9FD2-2BB3EA3C136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68877037"/>
              </p:ext>
            </p:extLst>
          </p:nvPr>
        </p:nvGraphicFramePr>
        <p:xfrm>
          <a:off x="477554" y="1575104"/>
          <a:ext cx="11236891" cy="472214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236891">
                  <a:extLst>
                    <a:ext uri="{9D8B030D-6E8A-4147-A177-3AD203B41FA5}">
                      <a16:colId xmlns:a16="http://schemas.microsoft.com/office/drawing/2014/main" val="458283708"/>
                    </a:ext>
                  </a:extLst>
                </a:gridCol>
              </a:tblGrid>
              <a:tr h="599151">
                <a:tc>
                  <a:txBody>
                    <a:bodyPr/>
                    <a:lstStyle/>
                    <a:p>
                      <a:pPr algn="l" fontAlgn="ctr"/>
                      <a:r>
                        <a:rPr lang="sk-SK" sz="1800" u="none" strike="noStrike" dirty="0">
                          <a:effectLst/>
                        </a:rPr>
                        <a:t>1.) Základné predstavenie programu </a:t>
                      </a:r>
                      <a:r>
                        <a:rPr lang="sk-SK" sz="1800" u="none" strike="noStrike" dirty="0" err="1">
                          <a:effectLst/>
                        </a:rPr>
                        <a:t>ArcGIS</a:t>
                      </a:r>
                      <a:r>
                        <a:rPr lang="sk-SK" sz="1800" u="none" strike="noStrike" dirty="0">
                          <a:effectLst/>
                        </a:rPr>
                        <a:t>, jeho účel a ovládanie, štruktúra programu, formáty údajov (*.</a:t>
                      </a:r>
                      <a:r>
                        <a:rPr lang="sk-SK" sz="1800" u="none" strike="noStrike" dirty="0" err="1">
                          <a:effectLst/>
                        </a:rPr>
                        <a:t>mxd</a:t>
                      </a:r>
                      <a:r>
                        <a:rPr lang="sk-SK" sz="1800" u="none" strike="noStrike" dirty="0">
                          <a:effectLst/>
                        </a:rPr>
                        <a:t>, *.</a:t>
                      </a:r>
                      <a:r>
                        <a:rPr lang="sk-SK" sz="1800" u="none" strike="noStrike" dirty="0" err="1">
                          <a:effectLst/>
                        </a:rPr>
                        <a:t>shp</a:t>
                      </a:r>
                      <a:r>
                        <a:rPr lang="sk-SK" sz="1800" u="none" strike="noStrike" dirty="0">
                          <a:effectLst/>
                        </a:rPr>
                        <a:t>), základná terminológia - projekt, údajová vrstva - bod, línia, plocha, "</a:t>
                      </a:r>
                      <a:r>
                        <a:rPr lang="sk-SK" sz="1800" u="none" strike="noStrike" dirty="0" err="1">
                          <a:effectLst/>
                        </a:rPr>
                        <a:t>features</a:t>
                      </a:r>
                      <a:r>
                        <a:rPr lang="sk-SK" sz="1800" u="none" strike="noStrike" dirty="0">
                          <a:effectLst/>
                        </a:rPr>
                        <a:t>" a "</a:t>
                      </a:r>
                      <a:r>
                        <a:rPr lang="sk-SK" sz="1800" u="none" strike="noStrike" dirty="0" err="1">
                          <a:effectLst/>
                        </a:rPr>
                        <a:t>graphics</a:t>
                      </a:r>
                      <a:r>
                        <a:rPr lang="sk-SK" sz="1800" u="none" strike="noStrike" dirty="0">
                          <a:effectLst/>
                        </a:rPr>
                        <a:t>". </a:t>
                      </a:r>
                      <a:endParaRPr lang="sk-SK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89" marR="7489" marT="7489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07734687"/>
                  </a:ext>
                </a:extLst>
              </a:tr>
              <a:tr h="449364">
                <a:tc>
                  <a:txBody>
                    <a:bodyPr/>
                    <a:lstStyle/>
                    <a:p>
                      <a:pPr algn="l" fontAlgn="ctr"/>
                      <a:r>
                        <a:rPr lang="sk-SK" sz="1800" u="none" strike="noStrike" dirty="0">
                          <a:effectLst/>
                        </a:rPr>
                        <a:t>2.) Základná orientácia v </a:t>
                      </a:r>
                      <a:r>
                        <a:rPr lang="sk-SK" sz="1800" u="none" strike="noStrike" dirty="0" err="1">
                          <a:effectLst/>
                        </a:rPr>
                        <a:t>ArcMap</a:t>
                      </a:r>
                      <a:r>
                        <a:rPr lang="sk-SK" sz="1800" u="none" strike="noStrike" dirty="0">
                          <a:effectLst/>
                        </a:rPr>
                        <a:t>, predstavenie základných nástrojov balíka "Standard" a "</a:t>
                      </a:r>
                      <a:r>
                        <a:rPr lang="sk-SK" sz="1800" u="none" strike="noStrike" dirty="0" err="1">
                          <a:effectLst/>
                        </a:rPr>
                        <a:t>Tools</a:t>
                      </a:r>
                      <a:r>
                        <a:rPr lang="sk-SK" sz="1800" u="none" strike="noStrike" dirty="0">
                          <a:effectLst/>
                        </a:rPr>
                        <a:t>", okno "Table of </a:t>
                      </a:r>
                      <a:r>
                        <a:rPr lang="sk-SK" sz="1800" u="none" strike="noStrike" dirty="0" err="1">
                          <a:effectLst/>
                        </a:rPr>
                        <a:t>contents</a:t>
                      </a:r>
                      <a:r>
                        <a:rPr lang="sk-SK" sz="1800" u="none" strike="noStrike" dirty="0">
                          <a:effectLst/>
                        </a:rPr>
                        <a:t>", usporiadanie a vlastnosti vrstiev, nástroj "</a:t>
                      </a:r>
                      <a:r>
                        <a:rPr lang="sk-SK" sz="1800" u="none" strike="noStrike" dirty="0" err="1">
                          <a:effectLst/>
                        </a:rPr>
                        <a:t>Select</a:t>
                      </a:r>
                      <a:r>
                        <a:rPr lang="sk-SK" sz="1800" u="none" strike="noStrike" dirty="0">
                          <a:effectLst/>
                        </a:rPr>
                        <a:t> </a:t>
                      </a:r>
                      <a:r>
                        <a:rPr lang="sk-SK" sz="1800" u="none" strike="noStrike" dirty="0" err="1">
                          <a:effectLst/>
                        </a:rPr>
                        <a:t>features</a:t>
                      </a:r>
                      <a:r>
                        <a:rPr lang="sk-SK" sz="1800" u="none" strike="noStrike" dirty="0">
                          <a:effectLst/>
                        </a:rPr>
                        <a:t>" a "</a:t>
                      </a:r>
                      <a:r>
                        <a:rPr lang="sk-SK" sz="1800" u="none" strike="noStrike" dirty="0" err="1">
                          <a:effectLst/>
                        </a:rPr>
                        <a:t>Data</a:t>
                      </a:r>
                      <a:r>
                        <a:rPr lang="sk-SK" sz="1800" u="none" strike="noStrike" dirty="0">
                          <a:effectLst/>
                        </a:rPr>
                        <a:t> - Export </a:t>
                      </a:r>
                      <a:r>
                        <a:rPr lang="sk-SK" sz="1800" u="none" strike="noStrike" dirty="0" err="1">
                          <a:effectLst/>
                        </a:rPr>
                        <a:t>Data</a:t>
                      </a:r>
                      <a:r>
                        <a:rPr lang="sk-SK" sz="1800" u="none" strike="noStrike" dirty="0">
                          <a:effectLst/>
                        </a:rPr>
                        <a:t>"</a:t>
                      </a:r>
                      <a:endParaRPr lang="sk-SK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89" marR="7489" marT="7489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49172756"/>
                  </a:ext>
                </a:extLst>
              </a:tr>
              <a:tr h="299576">
                <a:tc>
                  <a:txBody>
                    <a:bodyPr/>
                    <a:lstStyle/>
                    <a:p>
                      <a:pPr algn="l" fontAlgn="ctr"/>
                      <a:r>
                        <a:rPr lang="sk-SK" sz="1800" u="none" strike="noStrike" dirty="0">
                          <a:effectLst/>
                        </a:rPr>
                        <a:t>3.) Definovanie súradnicového systému, kartografické zobrazenia v </a:t>
                      </a:r>
                      <a:r>
                        <a:rPr lang="sk-SK" sz="1800" u="none" strike="noStrike" dirty="0" err="1">
                          <a:effectLst/>
                        </a:rPr>
                        <a:t>ArcGIS</a:t>
                      </a:r>
                      <a:r>
                        <a:rPr lang="sk-SK" sz="1800" u="none" strike="noStrike" dirty="0">
                          <a:effectLst/>
                        </a:rPr>
                        <a:t>-e, </a:t>
                      </a:r>
                      <a:r>
                        <a:rPr lang="sk-SK" sz="1800" u="none" strike="noStrike" dirty="0" err="1">
                          <a:effectLst/>
                        </a:rPr>
                        <a:t>ArcGlobe</a:t>
                      </a:r>
                      <a:endParaRPr lang="sk-SK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89" marR="7489" marT="7489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17821057"/>
                  </a:ext>
                </a:extLst>
              </a:tr>
              <a:tr h="599151">
                <a:tc>
                  <a:txBody>
                    <a:bodyPr/>
                    <a:lstStyle/>
                    <a:p>
                      <a:pPr algn="l" fontAlgn="ctr"/>
                      <a:r>
                        <a:rPr lang="sk-SK" sz="1800" u="none" strike="noStrike" dirty="0">
                          <a:effectLst/>
                        </a:rPr>
                        <a:t>4.) Predstavenie možností dialógového okna "</a:t>
                      </a:r>
                      <a:r>
                        <a:rPr lang="sk-SK" sz="1800" u="none" strike="noStrike" dirty="0" err="1">
                          <a:effectLst/>
                        </a:rPr>
                        <a:t>Layer</a:t>
                      </a:r>
                      <a:r>
                        <a:rPr lang="sk-SK" sz="1800" u="none" strike="noStrike" dirty="0">
                          <a:effectLst/>
                        </a:rPr>
                        <a:t> </a:t>
                      </a:r>
                      <a:r>
                        <a:rPr lang="sk-SK" sz="1800" u="none" strike="noStrike" dirty="0" err="1">
                          <a:effectLst/>
                        </a:rPr>
                        <a:t>Properties</a:t>
                      </a:r>
                      <a:r>
                        <a:rPr lang="sk-SK" sz="1800" u="none" strike="noStrike" dirty="0">
                          <a:effectLst/>
                        </a:rPr>
                        <a:t>", práca s atribútovou tabuľkou, práca </a:t>
                      </a:r>
                      <a:r>
                        <a:rPr lang="sk-SK" sz="1800" u="none" strike="noStrike">
                          <a:effectLst/>
                        </a:rPr>
                        <a:t>so </a:t>
                      </a:r>
                      <a:r>
                        <a:rPr lang="sk-SK" sz="1800" u="none" strike="noStrike" smtClean="0">
                          <a:effectLst/>
                        </a:rPr>
                        <a:t>súbormi </a:t>
                      </a:r>
                      <a:r>
                        <a:rPr lang="sk-SK" sz="1800" u="none" strike="noStrike" dirty="0" smtClean="0">
                          <a:effectLst/>
                        </a:rPr>
                        <a:t/>
                      </a:r>
                      <a:br>
                        <a:rPr lang="sk-SK" sz="1800" u="none" strike="noStrike" dirty="0" smtClean="0">
                          <a:effectLst/>
                        </a:rPr>
                      </a:br>
                      <a:r>
                        <a:rPr lang="sk-SK" sz="1800" u="none" strike="noStrike" dirty="0" smtClean="0">
                          <a:effectLst/>
                        </a:rPr>
                        <a:t>5</a:t>
                      </a:r>
                      <a:r>
                        <a:rPr lang="sk-SK" sz="1800" u="none" strike="noStrike" dirty="0">
                          <a:effectLst/>
                        </a:rPr>
                        <a:t>.) Základná editácia tabuľky, príprava a prepojenie databáz (</a:t>
                      </a:r>
                      <a:r>
                        <a:rPr lang="sk-SK" sz="1800" u="none" strike="noStrike" dirty="0" err="1">
                          <a:effectLst/>
                        </a:rPr>
                        <a:t>excel</a:t>
                      </a:r>
                      <a:r>
                        <a:rPr lang="sk-SK" sz="1800" u="none" strike="noStrike" dirty="0">
                          <a:effectLst/>
                        </a:rPr>
                        <a:t>/</a:t>
                      </a:r>
                      <a:r>
                        <a:rPr lang="sk-SK" sz="1800" u="none" strike="noStrike" dirty="0" err="1">
                          <a:effectLst/>
                        </a:rPr>
                        <a:t>shapefile</a:t>
                      </a:r>
                      <a:r>
                        <a:rPr lang="sk-SK" sz="1800" u="none" strike="noStrike" dirty="0">
                          <a:effectLst/>
                        </a:rPr>
                        <a:t>) pomocou funkcie "</a:t>
                      </a:r>
                      <a:r>
                        <a:rPr lang="sk-SK" sz="1800" u="none" strike="noStrike" dirty="0" err="1">
                          <a:effectLst/>
                        </a:rPr>
                        <a:t>Join</a:t>
                      </a:r>
                      <a:r>
                        <a:rPr lang="sk-SK" sz="1800" u="none" strike="noStrike" dirty="0">
                          <a:effectLst/>
                        </a:rPr>
                        <a:t>"</a:t>
                      </a:r>
                      <a:endParaRPr lang="sk-SK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89" marR="7489" marT="7489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42327132"/>
                  </a:ext>
                </a:extLst>
              </a:tr>
              <a:tr h="299576">
                <a:tc>
                  <a:txBody>
                    <a:bodyPr/>
                    <a:lstStyle/>
                    <a:p>
                      <a:pPr algn="l" fontAlgn="ctr"/>
                      <a:r>
                        <a:rPr lang="sk-SK" sz="1800" u="none" strike="noStrike" dirty="0">
                          <a:effectLst/>
                        </a:rPr>
                        <a:t>6.) Princípy tvorby mapových výstupov, kompozícia, farby, popis</a:t>
                      </a:r>
                      <a:endParaRPr lang="sk-SK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89" marR="7489" marT="7489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30994554"/>
                  </a:ext>
                </a:extLst>
              </a:tr>
              <a:tr h="149788">
                <a:tc>
                  <a:txBody>
                    <a:bodyPr/>
                    <a:lstStyle/>
                    <a:p>
                      <a:pPr algn="l" fontAlgn="ctr"/>
                      <a:r>
                        <a:rPr lang="sk-SK" sz="1800" u="none" strike="noStrike" dirty="0">
                          <a:effectLst/>
                        </a:rPr>
                        <a:t>7.) </a:t>
                      </a:r>
                      <a:r>
                        <a:rPr lang="sk-SK" sz="1800" u="none" strike="noStrike" dirty="0" err="1">
                          <a:effectLst/>
                        </a:rPr>
                        <a:t>Georeferencovanie</a:t>
                      </a:r>
                      <a:endParaRPr lang="sk-SK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89" marR="7489" marT="7489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80274037"/>
                  </a:ext>
                </a:extLst>
              </a:tr>
              <a:tr h="299576">
                <a:tc>
                  <a:txBody>
                    <a:bodyPr/>
                    <a:lstStyle/>
                    <a:p>
                      <a:pPr algn="l" fontAlgn="ctr"/>
                      <a:r>
                        <a:rPr lang="sk-SK" sz="1800" u="none" strike="noStrike" dirty="0">
                          <a:effectLst/>
                        </a:rPr>
                        <a:t>8.) Tvorba bodovej vrstvy + Princípy vyjadrovania bodových javov v </a:t>
                      </a:r>
                      <a:r>
                        <a:rPr lang="sk-SK" sz="1800" u="none" strike="noStrike" dirty="0" err="1">
                          <a:effectLst/>
                        </a:rPr>
                        <a:t>ArcGIS</a:t>
                      </a:r>
                      <a:r>
                        <a:rPr lang="sk-SK" sz="1800" u="none" strike="noStrike" dirty="0">
                          <a:effectLst/>
                        </a:rPr>
                        <a:t>-e</a:t>
                      </a:r>
                      <a:endParaRPr lang="sk-SK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89" marR="7489" marT="7489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62855143"/>
                  </a:ext>
                </a:extLst>
              </a:tr>
              <a:tr h="299576">
                <a:tc>
                  <a:txBody>
                    <a:bodyPr/>
                    <a:lstStyle/>
                    <a:p>
                      <a:pPr algn="l" fontAlgn="ctr"/>
                      <a:r>
                        <a:rPr lang="sk-SK" sz="1800" u="none" strike="noStrike" dirty="0">
                          <a:effectLst/>
                        </a:rPr>
                        <a:t>9.) Tvorba líniovej vrstvy + Princípy vyjadrovania líniových javov v </a:t>
                      </a:r>
                      <a:r>
                        <a:rPr lang="sk-SK" sz="1800" u="none" strike="noStrike" dirty="0" err="1">
                          <a:effectLst/>
                        </a:rPr>
                        <a:t>ArcGIS</a:t>
                      </a:r>
                      <a:r>
                        <a:rPr lang="sk-SK" sz="1800" u="none" strike="noStrike" dirty="0">
                          <a:effectLst/>
                        </a:rPr>
                        <a:t>-e, </a:t>
                      </a:r>
                      <a:r>
                        <a:rPr lang="sk-SK" sz="1800" u="none" strike="noStrike" dirty="0" err="1">
                          <a:effectLst/>
                        </a:rPr>
                        <a:t>izolínie</a:t>
                      </a:r>
                      <a:r>
                        <a:rPr lang="sk-SK" sz="1800" u="none" strike="noStrike" dirty="0">
                          <a:effectLst/>
                        </a:rPr>
                        <a:t>.</a:t>
                      </a:r>
                      <a:endParaRPr lang="sk-SK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89" marR="7489" marT="7489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77640956"/>
                  </a:ext>
                </a:extLst>
              </a:tr>
              <a:tr h="299576">
                <a:tc>
                  <a:txBody>
                    <a:bodyPr/>
                    <a:lstStyle/>
                    <a:p>
                      <a:pPr algn="l" fontAlgn="ctr"/>
                      <a:r>
                        <a:rPr lang="sk-SK" sz="1800" u="none" strike="noStrike" dirty="0">
                          <a:effectLst/>
                        </a:rPr>
                        <a:t>10.) Tvorba plošnej vrstvy + Princípy vyjadrovania plošných javov v </a:t>
                      </a:r>
                      <a:r>
                        <a:rPr lang="sk-SK" sz="1800" u="none" strike="noStrike" dirty="0" err="1">
                          <a:effectLst/>
                        </a:rPr>
                        <a:t>ArcGIS</a:t>
                      </a:r>
                      <a:r>
                        <a:rPr lang="sk-SK" sz="1800" u="none" strike="noStrike" dirty="0">
                          <a:effectLst/>
                        </a:rPr>
                        <a:t>-e, </a:t>
                      </a:r>
                      <a:r>
                        <a:rPr lang="sk-SK" sz="1800" u="none" strike="noStrike" dirty="0" err="1">
                          <a:effectLst/>
                        </a:rPr>
                        <a:t>kartogram</a:t>
                      </a:r>
                      <a:r>
                        <a:rPr lang="sk-SK" sz="1800" u="none" strike="noStrike" dirty="0">
                          <a:effectLst/>
                        </a:rPr>
                        <a:t>, </a:t>
                      </a:r>
                      <a:r>
                        <a:rPr lang="sk-SK" sz="1800" u="none" strike="noStrike" dirty="0" err="1">
                          <a:effectLst/>
                        </a:rPr>
                        <a:t>kartodiagram</a:t>
                      </a:r>
                      <a:r>
                        <a:rPr lang="sk-SK" sz="1800" u="none" strike="noStrike" dirty="0">
                          <a:effectLst/>
                        </a:rPr>
                        <a:t>.</a:t>
                      </a:r>
                      <a:endParaRPr lang="sk-SK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89" marR="7489" marT="7489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95288350"/>
                  </a:ext>
                </a:extLst>
              </a:tr>
              <a:tr h="299576">
                <a:tc>
                  <a:txBody>
                    <a:bodyPr/>
                    <a:lstStyle/>
                    <a:p>
                      <a:pPr algn="l" fontAlgn="ctr"/>
                      <a:r>
                        <a:rPr lang="sk-SK" sz="1800" u="none" strike="noStrike" dirty="0">
                          <a:effectLst/>
                        </a:rPr>
                        <a:t>11.) Pokročilá tvorba mapových výstupov a tvorba šablón</a:t>
                      </a:r>
                      <a:endParaRPr lang="sk-SK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89" marR="7489" marT="7489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27335488"/>
                  </a:ext>
                </a:extLst>
              </a:tr>
              <a:tr h="299576">
                <a:tc>
                  <a:txBody>
                    <a:bodyPr/>
                    <a:lstStyle/>
                    <a:p>
                      <a:pPr algn="l" fontAlgn="ctr"/>
                      <a:r>
                        <a:rPr lang="pl-PL" sz="1800" u="none" strike="noStrike" dirty="0">
                          <a:effectLst/>
                        </a:rPr>
                        <a:t>12.) Práca s papierovými mapami, mierka a meranie na mapách</a:t>
                      </a:r>
                      <a:endParaRPr lang="pl-PL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89" marR="7489" marT="7489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2295189"/>
                  </a:ext>
                </a:extLst>
              </a:tr>
              <a:tr h="149788">
                <a:tc>
                  <a:txBody>
                    <a:bodyPr/>
                    <a:lstStyle/>
                    <a:p>
                      <a:pPr algn="l" fontAlgn="ctr"/>
                      <a:r>
                        <a:rPr lang="sk-SK" sz="1800" u="none" strike="noStrike" dirty="0">
                          <a:effectLst/>
                        </a:rPr>
                        <a:t>13.) Orientácia v teréne pomocou mapy, kompasu, určenie azimutu</a:t>
                      </a:r>
                      <a:endParaRPr lang="sk-SK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89" marR="7489" marT="7489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5518074"/>
                  </a:ext>
                </a:extLst>
              </a:tr>
              <a:tr h="307065">
                <a:tc>
                  <a:txBody>
                    <a:bodyPr/>
                    <a:lstStyle/>
                    <a:p>
                      <a:pPr algn="l" fontAlgn="ctr"/>
                      <a:r>
                        <a:rPr lang="sk-SK" sz="1800" u="none" strike="noStrike" dirty="0">
                          <a:effectLst/>
                        </a:rPr>
                        <a:t>14.) Samostatná práca na zadaní</a:t>
                      </a:r>
                      <a:endParaRPr lang="sk-SK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89" marR="7489" marT="7489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09940417"/>
                  </a:ext>
                </a:extLst>
              </a:tr>
            </a:tbl>
          </a:graphicData>
        </a:graphic>
      </p:graphicFrame>
      <p:sp>
        <p:nvSpPr>
          <p:cNvPr id="5" name="Nadpis 1">
            <a:extLst>
              <a:ext uri="{FF2B5EF4-FFF2-40B4-BE49-F238E27FC236}">
                <a16:creationId xmlns:a16="http://schemas.microsoft.com/office/drawing/2014/main" id="{9DFEED10-9569-4527-B06E-D0F002978F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092" y="504483"/>
            <a:ext cx="8229600" cy="1143000"/>
          </a:xfrm>
        </p:spPr>
        <p:txBody>
          <a:bodyPr>
            <a:normAutofit/>
          </a:bodyPr>
          <a:lstStyle/>
          <a:p>
            <a:r>
              <a:rPr lang="sk-SK" sz="3600" b="1" dirty="0">
                <a:solidFill>
                  <a:srgbClr val="2D8580"/>
                </a:solidFill>
              </a:rPr>
              <a:t>Obsahová náplň cvičení</a:t>
            </a:r>
          </a:p>
        </p:txBody>
      </p:sp>
      <p:sp>
        <p:nvSpPr>
          <p:cNvPr id="6" name="Line 4">
            <a:extLst>
              <a:ext uri="{FF2B5EF4-FFF2-40B4-BE49-F238E27FC236}">
                <a16:creationId xmlns:a16="http://schemas.microsoft.com/office/drawing/2014/main" id="{E7C9BE3B-174C-4685-8398-39A8602FFD69}"/>
              </a:ext>
            </a:extLst>
          </p:cNvPr>
          <p:cNvSpPr>
            <a:spLocks noChangeShapeType="1"/>
          </p:cNvSpPr>
          <p:nvPr/>
        </p:nvSpPr>
        <p:spPr bwMode="auto">
          <a:xfrm>
            <a:off x="438207" y="1369850"/>
            <a:ext cx="6690893" cy="9208"/>
          </a:xfrm>
          <a:prstGeom prst="line">
            <a:avLst/>
          </a:prstGeom>
          <a:noFill/>
          <a:ln w="12700" cap="flat" cmpd="sng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sk-SK" altLang="sk-SK" sz="1600"/>
          </a:p>
        </p:txBody>
      </p:sp>
    </p:spTree>
    <p:extLst>
      <p:ext uri="{BB962C8B-B14F-4D97-AF65-F5344CB8AC3E}">
        <p14:creationId xmlns:p14="http://schemas.microsoft.com/office/powerpoint/2010/main" val="1040009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1">
            <a:extLst>
              <a:ext uri="{FF2B5EF4-FFF2-40B4-BE49-F238E27FC236}">
                <a16:creationId xmlns:a16="http://schemas.microsoft.com/office/drawing/2014/main" id="{60F23D23-ADBA-46A0-8D34-671BAF30E8AE}"/>
              </a:ext>
            </a:extLst>
          </p:cNvPr>
          <p:cNvSpPr>
            <a:spLocks/>
          </p:cNvSpPr>
          <p:nvPr/>
        </p:nvSpPr>
        <p:spPr bwMode="auto">
          <a:xfrm>
            <a:off x="-56357" y="-76994"/>
            <a:ext cx="12304713" cy="7011988"/>
          </a:xfrm>
          <a:prstGeom prst="rect">
            <a:avLst/>
          </a:prstGeom>
          <a:noFill/>
          <a:ln>
            <a:noFill/>
          </a:ln>
          <a:effectLst/>
        </p:spPr>
        <p:txBody>
          <a:bodyPr lIns="0" tIns="0" rIns="0" bIns="0" anchor="ctr"/>
          <a:lstStyle/>
          <a:p>
            <a:endParaRPr lang="sk-SK" altLang="sk-SK" sz="1600">
              <a:solidFill>
                <a:srgbClr val="FFFFFF"/>
              </a:solidFill>
            </a:endParaRPr>
          </a:p>
        </p:txBody>
      </p:sp>
      <p:sp>
        <p:nvSpPr>
          <p:cNvPr id="11266" name="Rectangle 2">
            <a:extLst>
              <a:ext uri="{FF2B5EF4-FFF2-40B4-BE49-F238E27FC236}">
                <a16:creationId xmlns:a16="http://schemas.microsoft.com/office/drawing/2014/main" id="{85E90CB8-7DAE-4018-9169-660AFD94AF9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68040" y="2958348"/>
            <a:ext cx="11655918" cy="2324100"/>
          </a:xfrm>
        </p:spPr>
        <p:txBody>
          <a:bodyPr>
            <a:normAutofit/>
          </a:bodyPr>
          <a:lstStyle/>
          <a:p>
            <a:pPr algn="ctr"/>
            <a:r>
              <a:rPr lang="sk-SK" dirty="0">
                <a:solidFill>
                  <a:srgbClr val="008A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Úvod do </a:t>
            </a:r>
            <a:r>
              <a:rPr lang="sk-SK" dirty="0" err="1">
                <a:solidFill>
                  <a:srgbClr val="008A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ArcGIS</a:t>
            </a:r>
            <a:r>
              <a:rPr lang="sk-SK" dirty="0">
                <a:solidFill>
                  <a:srgbClr val="008A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br>
              <a:rPr lang="sk-SK" dirty="0">
                <a:solidFill>
                  <a:srgbClr val="008A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sk-SK" dirty="0">
                <a:solidFill>
                  <a:srgbClr val="008A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účel, štruktúra programu, ovládanie</a:t>
            </a:r>
            <a:r>
              <a:rPr lang="sk-SK" altLang="sk-SK" dirty="0">
                <a:solidFill>
                  <a:srgbClr val="008A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 (Nadpisy)"/>
              </a:rPr>
              <a:t/>
            </a:r>
            <a:br>
              <a:rPr lang="sk-SK" altLang="sk-SK" dirty="0">
                <a:solidFill>
                  <a:srgbClr val="008A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 (Nadpisy)"/>
              </a:rPr>
            </a:br>
            <a:endParaRPr lang="sk-SK" altLang="sk-SK" dirty="0">
              <a:solidFill>
                <a:srgbClr val="008A3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 Light (Nadpisy)"/>
            </a:endParaRPr>
          </a:p>
        </p:txBody>
      </p:sp>
      <p:sp>
        <p:nvSpPr>
          <p:cNvPr id="11268" name="Line 4">
            <a:extLst>
              <a:ext uri="{FF2B5EF4-FFF2-40B4-BE49-F238E27FC236}">
                <a16:creationId xmlns:a16="http://schemas.microsoft.com/office/drawing/2014/main" id="{8299D509-EB2B-46D6-AEDA-495F25DB80D5}"/>
              </a:ext>
            </a:extLst>
          </p:cNvPr>
          <p:cNvSpPr>
            <a:spLocks noChangeShapeType="1"/>
          </p:cNvSpPr>
          <p:nvPr/>
        </p:nvSpPr>
        <p:spPr bwMode="auto">
          <a:xfrm>
            <a:off x="4720257" y="571887"/>
            <a:ext cx="2520000" cy="0"/>
          </a:xfrm>
          <a:prstGeom prst="line">
            <a:avLst/>
          </a:prstGeom>
          <a:noFill/>
          <a:ln w="12700" cap="flat" cmpd="sng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sk-SK" altLang="sk-SK" sz="1600"/>
          </a:p>
        </p:txBody>
      </p:sp>
      <p:sp>
        <p:nvSpPr>
          <p:cNvPr id="11269" name="Rectangle 5">
            <a:extLst>
              <a:ext uri="{FF2B5EF4-FFF2-40B4-BE49-F238E27FC236}">
                <a16:creationId xmlns:a16="http://schemas.microsoft.com/office/drawing/2014/main" id="{60A37838-2F9F-4B48-AF99-11C4F8D8C851}"/>
              </a:ext>
            </a:extLst>
          </p:cNvPr>
          <p:cNvSpPr>
            <a:spLocks/>
          </p:cNvSpPr>
          <p:nvPr/>
        </p:nvSpPr>
        <p:spPr bwMode="auto">
          <a:xfrm>
            <a:off x="5718928" y="662102"/>
            <a:ext cx="524182" cy="12054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25400" tIns="25400" rIns="25400" bIns="25400" anchor="ctr">
            <a:spAutoFit/>
          </a:bodyPr>
          <a:lstStyle/>
          <a:p>
            <a:pPr algn="l"/>
            <a:r>
              <a:rPr lang="sk-SK" altLang="sk-SK" sz="7500" dirty="0">
                <a:solidFill>
                  <a:schemeClr val="bg1">
                    <a:lumMod val="75000"/>
                  </a:schemeClr>
                </a:solidFill>
                <a:latin typeface="+mj-lt"/>
                <a:ea typeface="Baskerville" charset="0"/>
                <a:cs typeface="Baskerville" charset="0"/>
                <a:sym typeface="Baskerville" charset="0"/>
              </a:rPr>
              <a:t>1</a:t>
            </a:r>
            <a:endParaRPr lang="sk-SK" altLang="sk-SK" sz="900" dirty="0">
              <a:solidFill>
                <a:schemeClr val="bg1">
                  <a:lumMod val="75000"/>
                </a:schemeClr>
              </a:solidFill>
              <a:latin typeface="+mj-lt"/>
              <a:ea typeface="Baskerville" charset="0"/>
              <a:cs typeface="Baskerville" charset="0"/>
              <a:sym typeface="Baskerville" charset="0"/>
            </a:endParaRPr>
          </a:p>
        </p:txBody>
      </p:sp>
      <p:sp>
        <p:nvSpPr>
          <p:cNvPr id="11" name="Line 4">
            <a:extLst>
              <a:ext uri="{FF2B5EF4-FFF2-40B4-BE49-F238E27FC236}">
                <a16:creationId xmlns:a16="http://schemas.microsoft.com/office/drawing/2014/main" id="{30CDB5F2-1438-4F53-96DB-C8DB9ED96CBE}"/>
              </a:ext>
            </a:extLst>
          </p:cNvPr>
          <p:cNvSpPr>
            <a:spLocks noChangeShapeType="1"/>
          </p:cNvSpPr>
          <p:nvPr/>
        </p:nvSpPr>
        <p:spPr bwMode="auto">
          <a:xfrm>
            <a:off x="4720257" y="1867560"/>
            <a:ext cx="2520000" cy="0"/>
          </a:xfrm>
          <a:prstGeom prst="line">
            <a:avLst/>
          </a:prstGeom>
          <a:noFill/>
          <a:ln w="12700" cap="flat" cmpd="sng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sk-SK" altLang="sk-SK" sz="1600"/>
          </a:p>
        </p:txBody>
      </p:sp>
    </p:spTree>
    <p:extLst>
      <p:ext uri="{BB962C8B-B14F-4D97-AF65-F5344CB8AC3E}">
        <p14:creationId xmlns:p14="http://schemas.microsoft.com/office/powerpoint/2010/main" val="287047070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dĺžnik 3">
            <a:extLst>
              <a:ext uri="{FF2B5EF4-FFF2-40B4-BE49-F238E27FC236}">
                <a16:creationId xmlns:a16="http://schemas.microsoft.com/office/drawing/2014/main" id="{98296D4A-E81A-4302-95DB-0A638DF1A423}"/>
              </a:ext>
            </a:extLst>
          </p:cNvPr>
          <p:cNvSpPr/>
          <p:nvPr/>
        </p:nvSpPr>
        <p:spPr>
          <a:xfrm>
            <a:off x="522514" y="1572126"/>
            <a:ext cx="112059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sk-SK" sz="2000" dirty="0"/>
              <a:t>Geografický informačný systém pracujúci s geografickými informáciami</a:t>
            </a:r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sk-SK" sz="2000" dirty="0"/>
              <a:t>Súbor digitálnych máp, tematických vrstiev zameraných na znázornenie geografických objektov a javov</a:t>
            </a:r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sk-SK" sz="2000" dirty="0"/>
              <a:t>Počítačový nástroj na riešenie partikulárnych geografických problémov</a:t>
            </a:r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pl-PL" sz="2000" dirty="0"/>
              <a:t>Systém na podporu priestorového rozhodovania</a:t>
            </a:r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sk-SK" sz="2000" dirty="0"/>
              <a:t>Nástroj výskumu a modelovania krajiny</a:t>
            </a:r>
          </a:p>
        </p:txBody>
      </p:sp>
      <p:sp>
        <p:nvSpPr>
          <p:cNvPr id="6" name="Line 4">
            <a:extLst>
              <a:ext uri="{FF2B5EF4-FFF2-40B4-BE49-F238E27FC236}">
                <a16:creationId xmlns:a16="http://schemas.microsoft.com/office/drawing/2014/main" id="{36EA89B3-53C7-402B-AA4C-FB928D2AA5BA}"/>
              </a:ext>
            </a:extLst>
          </p:cNvPr>
          <p:cNvSpPr>
            <a:spLocks noChangeShapeType="1"/>
          </p:cNvSpPr>
          <p:nvPr/>
        </p:nvSpPr>
        <p:spPr bwMode="auto">
          <a:xfrm>
            <a:off x="883326" y="1290156"/>
            <a:ext cx="10845124" cy="0"/>
          </a:xfrm>
          <a:prstGeom prst="line">
            <a:avLst/>
          </a:prstGeom>
          <a:noFill/>
          <a:ln w="12700" cap="flat" cmpd="sng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sk-SK" altLang="sk-SK" sz="1600"/>
          </a:p>
        </p:txBody>
      </p:sp>
      <p:sp>
        <p:nvSpPr>
          <p:cNvPr id="7" name="Nadpis 1">
            <a:extLst>
              <a:ext uri="{FF2B5EF4-FFF2-40B4-BE49-F238E27FC236}">
                <a16:creationId xmlns:a16="http://schemas.microsoft.com/office/drawing/2014/main" id="{D81B2493-415D-48AA-94D0-ACF4EC044438}"/>
              </a:ext>
            </a:extLst>
          </p:cNvPr>
          <p:cNvSpPr txBox="1">
            <a:spLocks/>
          </p:cNvSpPr>
          <p:nvPr/>
        </p:nvSpPr>
        <p:spPr>
          <a:xfrm>
            <a:off x="820782" y="328215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k-SK" sz="3600" b="1" dirty="0" err="1">
                <a:solidFill>
                  <a:srgbClr val="2D8580"/>
                </a:solidFill>
              </a:rPr>
              <a:t>ArcGIS</a:t>
            </a:r>
            <a:endParaRPr lang="sk-SK" sz="3600" b="1" dirty="0">
              <a:solidFill>
                <a:srgbClr val="2D8580"/>
              </a:solidFill>
            </a:endParaRPr>
          </a:p>
        </p:txBody>
      </p:sp>
      <p:pic>
        <p:nvPicPr>
          <p:cNvPr id="2050" name="Picture 2" descr="http://ourmaps.net/wp-content/uploads/2013/10/icon_arcgis.gif">
            <a:extLst>
              <a:ext uri="{FF2B5EF4-FFF2-40B4-BE49-F238E27FC236}">
                <a16:creationId xmlns:a16="http://schemas.microsoft.com/office/drawing/2014/main" id="{5A6FD80B-A852-4F48-81AC-65C0F764A1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344" y="5070742"/>
            <a:ext cx="2329840" cy="1293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www.arcgis.com/features/img/administration/administration-organize.png">
            <a:extLst>
              <a:ext uri="{FF2B5EF4-FFF2-40B4-BE49-F238E27FC236}">
                <a16:creationId xmlns:a16="http://schemas.microsoft.com/office/drawing/2014/main" id="{330BB204-E147-46B7-B81C-E98A793BE8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4184" y="3428999"/>
            <a:ext cx="9227816" cy="3613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7916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ĺžnik 2"/>
          <p:cNvSpPr/>
          <p:nvPr/>
        </p:nvSpPr>
        <p:spPr>
          <a:xfrm>
            <a:off x="457442" y="1590378"/>
            <a:ext cx="1090766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sk-SK" sz="2000" dirty="0"/>
              <a:t>Tvorba, editácia a spracovanie priestorových údajov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sk-SK" sz="2000" dirty="0"/>
              <a:t>Priestorové analýzy a modelovanie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sk-SK" sz="2000" dirty="0"/>
              <a:t>Tvorba </a:t>
            </a:r>
            <a:r>
              <a:rPr lang="sk-SK" sz="2000" dirty="0" err="1"/>
              <a:t>geopriestorových</a:t>
            </a:r>
            <a:r>
              <a:rPr lang="sk-SK" sz="2000" dirty="0"/>
              <a:t> </a:t>
            </a:r>
            <a:r>
              <a:rPr lang="en-US" sz="2000" dirty="0"/>
              <a:t>2D and 3D </a:t>
            </a:r>
            <a:r>
              <a:rPr lang="sk-SK" sz="2000" dirty="0"/>
              <a:t>výstupov</a:t>
            </a:r>
          </a:p>
        </p:txBody>
      </p:sp>
      <p:pic>
        <p:nvPicPr>
          <p:cNvPr id="27" name="Picture 2" descr="https://imgsblog.files.wordpress.com/2015/09/l8-band-combinations.png">
            <a:extLst>
              <a:ext uri="{FF2B5EF4-FFF2-40B4-BE49-F238E27FC236}">
                <a16:creationId xmlns:a16="http://schemas.microsoft.com/office/drawing/2014/main" id="{E803AB49-9533-452E-B887-94250F4468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916" y="3234636"/>
            <a:ext cx="5933586" cy="3295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Line 4">
            <a:extLst>
              <a:ext uri="{FF2B5EF4-FFF2-40B4-BE49-F238E27FC236}">
                <a16:creationId xmlns:a16="http://schemas.microsoft.com/office/drawing/2014/main" id="{DF6914DD-C887-4F96-84F4-FAA2B709CEEF}"/>
              </a:ext>
            </a:extLst>
          </p:cNvPr>
          <p:cNvSpPr>
            <a:spLocks noChangeShapeType="1"/>
          </p:cNvSpPr>
          <p:nvPr/>
        </p:nvSpPr>
        <p:spPr bwMode="auto">
          <a:xfrm>
            <a:off x="444916" y="1290156"/>
            <a:ext cx="5760000" cy="0"/>
          </a:xfrm>
          <a:prstGeom prst="line">
            <a:avLst/>
          </a:prstGeom>
          <a:noFill/>
          <a:ln w="12700" cap="flat" cmpd="sng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sk-SK" altLang="sk-SK" sz="1600"/>
          </a:p>
        </p:txBody>
      </p:sp>
      <p:sp>
        <p:nvSpPr>
          <p:cNvPr id="8" name="Nadpis 1">
            <a:extLst>
              <a:ext uri="{FF2B5EF4-FFF2-40B4-BE49-F238E27FC236}">
                <a16:creationId xmlns:a16="http://schemas.microsoft.com/office/drawing/2014/main" id="{3DA77A94-D9D8-4769-BDEB-518873FB9A88}"/>
              </a:ext>
            </a:extLst>
          </p:cNvPr>
          <p:cNvSpPr txBox="1">
            <a:spLocks/>
          </p:cNvSpPr>
          <p:nvPr/>
        </p:nvSpPr>
        <p:spPr>
          <a:xfrm>
            <a:off x="394898" y="328215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k-SK" sz="3600" b="1" dirty="0" err="1">
                <a:solidFill>
                  <a:srgbClr val="2D8580"/>
                </a:solidFill>
              </a:rPr>
              <a:t>ArcGIS</a:t>
            </a:r>
            <a:endParaRPr lang="sk-SK" sz="3600" b="1" dirty="0">
              <a:solidFill>
                <a:srgbClr val="2D8580"/>
              </a:solidFill>
            </a:endParaRPr>
          </a:p>
        </p:txBody>
      </p:sp>
      <p:pic>
        <p:nvPicPr>
          <p:cNvPr id="10" name="Obrázok 9">
            <a:extLst>
              <a:ext uri="{FF2B5EF4-FFF2-40B4-BE49-F238E27FC236}">
                <a16:creationId xmlns:a16="http://schemas.microsoft.com/office/drawing/2014/main" id="{29795B1F-7884-48B9-9E5A-C46B5DE117FE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1254" y="189814"/>
            <a:ext cx="5447821" cy="647836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411419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Nadpis 1">
            <a:extLst>
              <a:ext uri="{FF2B5EF4-FFF2-40B4-BE49-F238E27FC236}">
                <a16:creationId xmlns:a16="http://schemas.microsoft.com/office/drawing/2014/main" id="{52842B86-9962-4BE7-97D7-FF43B0F1667C}"/>
              </a:ext>
            </a:extLst>
          </p:cNvPr>
          <p:cNvSpPr txBox="1">
            <a:spLocks/>
          </p:cNvSpPr>
          <p:nvPr/>
        </p:nvSpPr>
        <p:spPr>
          <a:xfrm>
            <a:off x="883326" y="31822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k-SK" sz="3600" b="1" dirty="0">
                <a:solidFill>
                  <a:srgbClr val="2D8580"/>
                </a:solidFill>
              </a:rPr>
              <a:t>Súčasti </a:t>
            </a:r>
            <a:r>
              <a:rPr lang="sk-SK" sz="3600" b="1" dirty="0" err="1">
                <a:solidFill>
                  <a:srgbClr val="2D8580"/>
                </a:solidFill>
              </a:rPr>
              <a:t>ArcGIS</a:t>
            </a:r>
            <a:endParaRPr lang="sk-SK" sz="3600" b="1" dirty="0">
              <a:solidFill>
                <a:srgbClr val="2D8580"/>
              </a:solidFill>
            </a:endParaRPr>
          </a:p>
        </p:txBody>
      </p:sp>
      <p:sp>
        <p:nvSpPr>
          <p:cNvPr id="11" name="Line 4">
            <a:extLst>
              <a:ext uri="{FF2B5EF4-FFF2-40B4-BE49-F238E27FC236}">
                <a16:creationId xmlns:a16="http://schemas.microsoft.com/office/drawing/2014/main" id="{3597505C-1233-4EBA-A15E-05A92B110BBE}"/>
              </a:ext>
            </a:extLst>
          </p:cNvPr>
          <p:cNvSpPr>
            <a:spLocks noChangeShapeType="1"/>
          </p:cNvSpPr>
          <p:nvPr/>
        </p:nvSpPr>
        <p:spPr bwMode="auto">
          <a:xfrm>
            <a:off x="883326" y="1290156"/>
            <a:ext cx="10845124" cy="0"/>
          </a:xfrm>
          <a:prstGeom prst="line">
            <a:avLst/>
          </a:prstGeom>
          <a:noFill/>
          <a:ln w="12700" cap="flat" cmpd="sng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sk-SK" altLang="sk-SK" sz="1600"/>
          </a:p>
        </p:txBody>
      </p:sp>
      <p:sp>
        <p:nvSpPr>
          <p:cNvPr id="3" name="Obdĺžnik 2"/>
          <p:cNvSpPr/>
          <p:nvPr/>
        </p:nvSpPr>
        <p:spPr>
          <a:xfrm>
            <a:off x="820782" y="1471215"/>
            <a:ext cx="1090766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sk-SK" sz="2400" dirty="0" err="1"/>
              <a:t>ArcMap</a:t>
            </a:r>
            <a:endParaRPr lang="sk-SK" sz="2400" dirty="0"/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sk-SK" sz="2400" dirty="0" err="1"/>
              <a:t>ArcScene</a:t>
            </a:r>
            <a:endParaRPr lang="sk-SK" sz="2400" dirty="0"/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sk-SK" sz="2400" dirty="0" err="1"/>
              <a:t>ArcGlobe</a:t>
            </a:r>
            <a:endParaRPr lang="sk-SK" sz="2400" dirty="0"/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sk-SK" sz="2400" dirty="0" err="1"/>
              <a:t>ArcInfo</a:t>
            </a:r>
            <a:r>
              <a:rPr lang="sk-SK" sz="2400" dirty="0"/>
              <a:t>...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sk-SK" sz="2400" dirty="0"/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9C0EBA8F-5A0E-4D54-92F9-AC589F14987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14" t="32469" r="17986" b="42099"/>
          <a:stretch/>
        </p:blipFill>
        <p:spPr bwMode="auto">
          <a:xfrm>
            <a:off x="702457" y="3834281"/>
            <a:ext cx="11206861" cy="2466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801205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1">
            <a:extLst>
              <a:ext uri="{FF2B5EF4-FFF2-40B4-BE49-F238E27FC236}">
                <a16:creationId xmlns:a16="http://schemas.microsoft.com/office/drawing/2014/main" id="{60F23D23-ADBA-46A0-8D34-671BAF30E8AE}"/>
              </a:ext>
            </a:extLst>
          </p:cNvPr>
          <p:cNvSpPr>
            <a:spLocks/>
          </p:cNvSpPr>
          <p:nvPr/>
        </p:nvSpPr>
        <p:spPr bwMode="auto">
          <a:xfrm>
            <a:off x="-56357" y="-76994"/>
            <a:ext cx="12304713" cy="7011988"/>
          </a:xfrm>
          <a:prstGeom prst="rect">
            <a:avLst/>
          </a:prstGeom>
          <a:noFill/>
          <a:ln>
            <a:noFill/>
          </a:ln>
          <a:effectLst/>
        </p:spPr>
        <p:txBody>
          <a:bodyPr lIns="0" tIns="0" rIns="0" bIns="0" anchor="ctr"/>
          <a:lstStyle/>
          <a:p>
            <a:endParaRPr lang="sk-SK" altLang="sk-SK" sz="1600">
              <a:solidFill>
                <a:srgbClr val="FFFFFF"/>
              </a:solidFill>
            </a:endParaRPr>
          </a:p>
        </p:txBody>
      </p:sp>
      <p:sp>
        <p:nvSpPr>
          <p:cNvPr id="11266" name="Rectangle 2">
            <a:extLst>
              <a:ext uri="{FF2B5EF4-FFF2-40B4-BE49-F238E27FC236}">
                <a16:creationId xmlns:a16="http://schemas.microsoft.com/office/drawing/2014/main" id="{85E90CB8-7DAE-4018-9169-660AFD94AF9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68040" y="2958348"/>
            <a:ext cx="11655918" cy="2324100"/>
          </a:xfrm>
        </p:spPr>
        <p:txBody>
          <a:bodyPr>
            <a:normAutofit/>
          </a:bodyPr>
          <a:lstStyle/>
          <a:p>
            <a:pPr algn="ctr"/>
            <a:r>
              <a:rPr lang="sk-SK" dirty="0">
                <a:solidFill>
                  <a:srgbClr val="008A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Základné formáty súborov</a:t>
            </a:r>
            <a:r>
              <a:rPr lang="sk-SK" altLang="sk-SK" dirty="0">
                <a:solidFill>
                  <a:srgbClr val="008A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 (Nadpisy)"/>
              </a:rPr>
              <a:t/>
            </a:r>
            <a:br>
              <a:rPr lang="sk-SK" altLang="sk-SK" dirty="0">
                <a:solidFill>
                  <a:srgbClr val="008A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 (Nadpisy)"/>
              </a:rPr>
            </a:br>
            <a:endParaRPr lang="sk-SK" altLang="sk-SK" dirty="0">
              <a:solidFill>
                <a:srgbClr val="008A3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 Light (Nadpisy)"/>
            </a:endParaRPr>
          </a:p>
        </p:txBody>
      </p:sp>
      <p:sp>
        <p:nvSpPr>
          <p:cNvPr id="11268" name="Line 4">
            <a:extLst>
              <a:ext uri="{FF2B5EF4-FFF2-40B4-BE49-F238E27FC236}">
                <a16:creationId xmlns:a16="http://schemas.microsoft.com/office/drawing/2014/main" id="{8299D509-EB2B-46D6-AEDA-495F25DB80D5}"/>
              </a:ext>
            </a:extLst>
          </p:cNvPr>
          <p:cNvSpPr>
            <a:spLocks noChangeShapeType="1"/>
          </p:cNvSpPr>
          <p:nvPr/>
        </p:nvSpPr>
        <p:spPr bwMode="auto">
          <a:xfrm>
            <a:off x="4720257" y="571887"/>
            <a:ext cx="2520000" cy="0"/>
          </a:xfrm>
          <a:prstGeom prst="line">
            <a:avLst/>
          </a:prstGeom>
          <a:noFill/>
          <a:ln w="12700" cap="flat" cmpd="sng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sk-SK" altLang="sk-SK" sz="1600"/>
          </a:p>
        </p:txBody>
      </p:sp>
      <p:sp>
        <p:nvSpPr>
          <p:cNvPr id="11269" name="Rectangle 5">
            <a:extLst>
              <a:ext uri="{FF2B5EF4-FFF2-40B4-BE49-F238E27FC236}">
                <a16:creationId xmlns:a16="http://schemas.microsoft.com/office/drawing/2014/main" id="{60A37838-2F9F-4B48-AF99-11C4F8D8C851}"/>
              </a:ext>
            </a:extLst>
          </p:cNvPr>
          <p:cNvSpPr>
            <a:spLocks/>
          </p:cNvSpPr>
          <p:nvPr/>
        </p:nvSpPr>
        <p:spPr bwMode="auto">
          <a:xfrm>
            <a:off x="5718928" y="662102"/>
            <a:ext cx="538609" cy="12054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25400" tIns="25400" rIns="25400" bIns="25400" anchor="ctr">
            <a:spAutoFit/>
          </a:bodyPr>
          <a:lstStyle/>
          <a:p>
            <a:pPr algn="l"/>
            <a:r>
              <a:rPr lang="sk-SK" altLang="sk-SK" sz="7500" dirty="0">
                <a:solidFill>
                  <a:schemeClr val="bg1">
                    <a:lumMod val="75000"/>
                  </a:schemeClr>
                </a:solidFill>
                <a:latin typeface="+mj-lt"/>
                <a:ea typeface="Baskerville" charset="0"/>
                <a:cs typeface="Baskerville" charset="0"/>
                <a:sym typeface="Baskerville" charset="0"/>
              </a:rPr>
              <a:t>2</a:t>
            </a:r>
            <a:endParaRPr lang="sk-SK" altLang="sk-SK" sz="900" dirty="0">
              <a:solidFill>
                <a:schemeClr val="bg1">
                  <a:lumMod val="75000"/>
                </a:schemeClr>
              </a:solidFill>
              <a:latin typeface="+mj-lt"/>
              <a:ea typeface="Baskerville" charset="0"/>
              <a:cs typeface="Baskerville" charset="0"/>
              <a:sym typeface="Baskerville" charset="0"/>
            </a:endParaRPr>
          </a:p>
        </p:txBody>
      </p:sp>
      <p:sp>
        <p:nvSpPr>
          <p:cNvPr id="11" name="Line 4">
            <a:extLst>
              <a:ext uri="{FF2B5EF4-FFF2-40B4-BE49-F238E27FC236}">
                <a16:creationId xmlns:a16="http://schemas.microsoft.com/office/drawing/2014/main" id="{30CDB5F2-1438-4F53-96DB-C8DB9ED96CBE}"/>
              </a:ext>
            </a:extLst>
          </p:cNvPr>
          <p:cNvSpPr>
            <a:spLocks noChangeShapeType="1"/>
          </p:cNvSpPr>
          <p:nvPr/>
        </p:nvSpPr>
        <p:spPr bwMode="auto">
          <a:xfrm>
            <a:off x="4720257" y="1867560"/>
            <a:ext cx="2520000" cy="0"/>
          </a:xfrm>
          <a:prstGeom prst="line">
            <a:avLst/>
          </a:prstGeom>
          <a:noFill/>
          <a:ln w="12700" cap="flat" cmpd="sng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sk-SK" altLang="sk-SK" sz="1600"/>
          </a:p>
        </p:txBody>
      </p:sp>
    </p:spTree>
    <p:extLst>
      <p:ext uri="{BB962C8B-B14F-4D97-AF65-F5344CB8AC3E}">
        <p14:creationId xmlns:p14="http://schemas.microsoft.com/office/powerpoint/2010/main" val="4258911426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Motív balík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ív balík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4004</TotalTime>
  <Words>623</Words>
  <Application>Microsoft Office PowerPoint</Application>
  <PresentationFormat>Širokouhlá</PresentationFormat>
  <Paragraphs>81</Paragraphs>
  <Slides>19</Slides>
  <Notes>0</Notes>
  <HiddenSlides>0</HiddenSlides>
  <MMClips>0</MMClips>
  <ScaleCrop>false</ScaleCrop>
  <HeadingPairs>
    <vt:vector size="6" baseType="variant">
      <vt:variant>
        <vt:lpstr>Použité písma</vt:lpstr>
      </vt:variant>
      <vt:variant>
        <vt:i4>7</vt:i4>
      </vt:variant>
      <vt:variant>
        <vt:lpstr>Motív</vt:lpstr>
      </vt:variant>
      <vt:variant>
        <vt:i4>1</vt:i4>
      </vt:variant>
      <vt:variant>
        <vt:lpstr>Nadpisy snímok</vt:lpstr>
      </vt:variant>
      <vt:variant>
        <vt:i4>19</vt:i4>
      </vt:variant>
    </vt:vector>
  </HeadingPairs>
  <TitlesOfParts>
    <vt:vector size="27" baseType="lpstr">
      <vt:lpstr>Arial</vt:lpstr>
      <vt:lpstr>Baskerville</vt:lpstr>
      <vt:lpstr>Calibri</vt:lpstr>
      <vt:lpstr>Calibri Light</vt:lpstr>
      <vt:lpstr>Calibri Light (Nadpisy)</vt:lpstr>
      <vt:lpstr>Helvetica Neue Light</vt:lpstr>
      <vt:lpstr>Lucida Grande</vt:lpstr>
      <vt:lpstr>Motív balíka Office</vt:lpstr>
      <vt:lpstr>Prezentácia programu PowerPoint</vt:lpstr>
      <vt:lpstr>Základné info</vt:lpstr>
      <vt:lpstr>Podmienky na absolvovanie</vt:lpstr>
      <vt:lpstr>Obsahová náplň cvičení</vt:lpstr>
      <vt:lpstr>Úvod do ArcGIS  - účel, štruktúra programu, ovládanie </vt:lpstr>
      <vt:lpstr>Prezentácia programu PowerPoint</vt:lpstr>
      <vt:lpstr>Prezentácia programu PowerPoint</vt:lpstr>
      <vt:lpstr>Prezentácia programu PowerPoint</vt:lpstr>
      <vt:lpstr>Základné formáty súborov </vt:lpstr>
      <vt:lpstr>Prezentácia programu PowerPoint</vt:lpstr>
      <vt:lpstr>Prezentácia programu PowerPoint</vt:lpstr>
      <vt:lpstr>Prezentácia programu PowerPoint</vt:lpstr>
      <vt:lpstr>Základná terminológia 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Prezentácia programu PowerPoint</dc:title>
  <dc:creator>Katarína Onačillová</dc:creator>
  <cp:lastModifiedBy>pc12</cp:lastModifiedBy>
  <cp:revision>521</cp:revision>
  <dcterms:created xsi:type="dcterms:W3CDTF">2017-09-11T17:24:42Z</dcterms:created>
  <dcterms:modified xsi:type="dcterms:W3CDTF">2018-02-15T15:47:45Z</dcterms:modified>
</cp:coreProperties>
</file>