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9" r:id="rId2"/>
    <p:sldId id="257" r:id="rId3"/>
    <p:sldId id="258" r:id="rId4"/>
    <p:sldId id="270" r:id="rId5"/>
    <p:sldId id="272" r:id="rId6"/>
    <p:sldId id="259" r:id="rId7"/>
    <p:sldId id="261" r:id="rId8"/>
    <p:sldId id="262" r:id="rId9"/>
    <p:sldId id="273" r:id="rId10"/>
    <p:sldId id="265" r:id="rId11"/>
    <p:sldId id="263" r:id="rId12"/>
    <p:sldId id="271" r:id="rId13"/>
    <p:sldId id="274" r:id="rId14"/>
    <p:sldId id="280" r:id="rId15"/>
    <p:sldId id="281" r:id="rId16"/>
    <p:sldId id="282" r:id="rId17"/>
    <p:sldId id="283" r:id="rId18"/>
    <p:sldId id="284" r:id="rId19"/>
    <p:sldId id="266" r:id="rId20"/>
    <p:sldId id="268" r:id="rId21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0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A6E34E-CD25-4970-AE6F-1A426992E97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6DB003-463B-46A6-9542-D8607D807C66}">
      <dgm:prSet custT="1"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r>
            <a:rPr lang="sk-SK" sz="2400" dirty="0">
              <a:solidFill>
                <a:schemeClr val="tx1"/>
              </a:solidFill>
            </a:rPr>
            <a:t>štatistické spracovanie dát (Excel)</a:t>
          </a:r>
          <a:endParaRPr lang="en-US" sz="2400" dirty="0">
            <a:solidFill>
              <a:schemeClr val="tx1"/>
            </a:solidFill>
          </a:endParaRPr>
        </a:p>
      </dgm:t>
    </dgm:pt>
    <dgm:pt modelId="{EAD2FCB4-45FF-4B8E-A625-1B8E466789F1}" type="parTrans" cxnId="{1E95560B-6CAB-4894-8A8A-49CBE6B30BFC}">
      <dgm:prSet/>
      <dgm:spPr/>
      <dgm:t>
        <a:bodyPr/>
        <a:lstStyle/>
        <a:p>
          <a:endParaRPr lang="en-US"/>
        </a:p>
      </dgm:t>
    </dgm:pt>
    <dgm:pt modelId="{C0D6E4F2-42A2-4F40-8033-EB5EC029B2F9}" type="sibTrans" cxnId="{1E95560B-6CAB-4894-8A8A-49CBE6B30BFC}">
      <dgm:prSet/>
      <dgm:spPr/>
      <dgm:t>
        <a:bodyPr/>
        <a:lstStyle/>
        <a:p>
          <a:endParaRPr lang="en-US"/>
        </a:p>
      </dgm:t>
    </dgm:pt>
    <dgm:pt modelId="{A8AC96AA-4601-428E-8A98-582C65BD04E4}">
      <dgm:prSet custT="1"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r>
            <a:rPr lang="sk-SK" sz="2400" dirty="0">
              <a:solidFill>
                <a:schemeClr val="tx1"/>
              </a:solidFill>
            </a:rPr>
            <a:t>vývoj školských indikátorov- index zmeny</a:t>
          </a:r>
          <a:endParaRPr lang="en-US" sz="2400" dirty="0">
            <a:solidFill>
              <a:schemeClr val="tx1"/>
            </a:solidFill>
          </a:endParaRPr>
        </a:p>
      </dgm:t>
    </dgm:pt>
    <dgm:pt modelId="{E6F22657-52FA-4356-AF8C-DB0133E18482}" type="parTrans" cxnId="{2D64E8ED-4C41-43E7-A55A-8E95C84C1FBA}">
      <dgm:prSet/>
      <dgm:spPr/>
      <dgm:t>
        <a:bodyPr/>
        <a:lstStyle/>
        <a:p>
          <a:endParaRPr lang="en-US"/>
        </a:p>
      </dgm:t>
    </dgm:pt>
    <dgm:pt modelId="{0FE7B348-0D0A-4324-98A7-AEB722D3DC77}" type="sibTrans" cxnId="{2D64E8ED-4C41-43E7-A55A-8E95C84C1FBA}">
      <dgm:prSet/>
      <dgm:spPr/>
      <dgm:t>
        <a:bodyPr/>
        <a:lstStyle/>
        <a:p>
          <a:endParaRPr lang="en-US"/>
        </a:p>
      </dgm:t>
    </dgm:pt>
    <dgm:pt modelId="{FAB18288-0EF0-4D46-B860-2D3B060A66FB}">
      <dgm:prSet custT="1"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r>
            <a:rPr lang="sk-SK" sz="2400" dirty="0">
              <a:solidFill>
                <a:schemeClr val="tx1"/>
              </a:solidFill>
            </a:rPr>
            <a:t>mapy- </a:t>
          </a:r>
          <a:r>
            <a:rPr lang="sk-SK" sz="2400" dirty="0" err="1">
              <a:solidFill>
                <a:schemeClr val="tx1"/>
              </a:solidFill>
            </a:rPr>
            <a:t>kartogram</a:t>
          </a:r>
          <a:r>
            <a:rPr lang="sk-SK" sz="2400" dirty="0">
              <a:solidFill>
                <a:schemeClr val="tx1"/>
              </a:solidFill>
            </a:rPr>
            <a:t>, </a:t>
          </a:r>
          <a:r>
            <a:rPr lang="sk-SK" sz="2400" dirty="0" err="1">
              <a:solidFill>
                <a:schemeClr val="tx1"/>
              </a:solidFill>
            </a:rPr>
            <a:t>kartodiagram</a:t>
          </a:r>
          <a:r>
            <a:rPr lang="sk-SK" sz="2400" dirty="0">
              <a:solidFill>
                <a:schemeClr val="tx1"/>
              </a:solidFill>
            </a:rPr>
            <a:t> (</a:t>
          </a:r>
          <a:r>
            <a:rPr lang="sk-SK" sz="2400" dirty="0" err="1">
              <a:solidFill>
                <a:schemeClr val="tx1"/>
              </a:solidFill>
            </a:rPr>
            <a:t>ArcGIS</a:t>
          </a:r>
          <a:r>
            <a:rPr lang="sk-SK" sz="2400" dirty="0">
              <a:solidFill>
                <a:schemeClr val="tx1"/>
              </a:solidFill>
            </a:rPr>
            <a:t>)</a:t>
          </a:r>
          <a:endParaRPr lang="en-US" sz="2400" dirty="0">
            <a:solidFill>
              <a:schemeClr val="tx1"/>
            </a:solidFill>
          </a:endParaRPr>
        </a:p>
      </dgm:t>
    </dgm:pt>
    <dgm:pt modelId="{8EED0BEF-4C2E-427F-A713-12C50FE9A37B}" type="parTrans" cxnId="{31BD23BA-26CC-4B4B-B473-FC3B4E2D8F4A}">
      <dgm:prSet/>
      <dgm:spPr/>
      <dgm:t>
        <a:bodyPr/>
        <a:lstStyle/>
        <a:p>
          <a:endParaRPr lang="en-US"/>
        </a:p>
      </dgm:t>
    </dgm:pt>
    <dgm:pt modelId="{C356971A-70C0-4FDC-9F8E-A94D81E909CC}" type="sibTrans" cxnId="{31BD23BA-26CC-4B4B-B473-FC3B4E2D8F4A}">
      <dgm:prSet/>
      <dgm:spPr/>
      <dgm:t>
        <a:bodyPr/>
        <a:lstStyle/>
        <a:p>
          <a:endParaRPr lang="en-US"/>
        </a:p>
      </dgm:t>
    </dgm:pt>
    <dgm:pt modelId="{8140FF33-40EA-4087-9920-130E384F5F7C}">
      <dgm:prSet custT="1"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pPr algn="l"/>
          <a:r>
            <a:rPr lang="sk-SK" sz="2400" dirty="0" err="1">
              <a:solidFill>
                <a:schemeClr val="tx1"/>
              </a:solidFill>
            </a:rPr>
            <a:t>kohortno</a:t>
          </a:r>
          <a:r>
            <a:rPr lang="sk-SK" sz="2400" dirty="0">
              <a:solidFill>
                <a:schemeClr val="tx1"/>
              </a:solidFill>
            </a:rPr>
            <a:t>-komponentná metóda prognózovania</a:t>
          </a:r>
          <a:endParaRPr lang="en-US" sz="2400" dirty="0">
            <a:solidFill>
              <a:schemeClr val="tx1"/>
            </a:solidFill>
          </a:endParaRPr>
        </a:p>
      </dgm:t>
    </dgm:pt>
    <dgm:pt modelId="{654E0D3F-CB77-4DB7-BCBF-05ECDACBA02D}" type="parTrans" cxnId="{CDD37227-9060-41AA-9A4E-7487E87B3AE6}">
      <dgm:prSet/>
      <dgm:spPr/>
      <dgm:t>
        <a:bodyPr/>
        <a:lstStyle/>
        <a:p>
          <a:endParaRPr lang="en-US"/>
        </a:p>
      </dgm:t>
    </dgm:pt>
    <dgm:pt modelId="{2232FF5B-F4C8-4B74-A0D2-ECD1BDD4A074}" type="sibTrans" cxnId="{CDD37227-9060-41AA-9A4E-7487E87B3AE6}">
      <dgm:prSet/>
      <dgm:spPr/>
      <dgm:t>
        <a:bodyPr/>
        <a:lstStyle/>
        <a:p>
          <a:endParaRPr lang="en-US"/>
        </a:p>
      </dgm:t>
    </dgm:pt>
    <dgm:pt modelId="{9FC4BC25-D295-4EB7-9BAF-1BACBB265A7B}">
      <dgm:prSet custT="1"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r>
            <a:rPr lang="sk-SK" sz="2400" dirty="0">
              <a:solidFill>
                <a:schemeClr val="tx1"/>
              </a:solidFill>
            </a:rPr>
            <a:t>úhrnná a špecifická miera plodnosti</a:t>
          </a:r>
          <a:endParaRPr lang="en-US" sz="2400" dirty="0">
            <a:solidFill>
              <a:schemeClr val="tx1"/>
            </a:solidFill>
          </a:endParaRPr>
        </a:p>
      </dgm:t>
    </dgm:pt>
    <dgm:pt modelId="{BFC1779E-D984-42C2-BA0E-3D3CD19F16D1}" type="parTrans" cxnId="{B6D427AA-7762-439F-9BD4-8C7140B0DF58}">
      <dgm:prSet/>
      <dgm:spPr/>
      <dgm:t>
        <a:bodyPr/>
        <a:lstStyle/>
        <a:p>
          <a:endParaRPr lang="sk-SK"/>
        </a:p>
      </dgm:t>
    </dgm:pt>
    <dgm:pt modelId="{ECCFDE72-0996-4722-BE94-0C99F8B43112}" type="sibTrans" cxnId="{B6D427AA-7762-439F-9BD4-8C7140B0DF58}">
      <dgm:prSet/>
      <dgm:spPr/>
      <dgm:t>
        <a:bodyPr/>
        <a:lstStyle/>
        <a:p>
          <a:endParaRPr lang="sk-SK"/>
        </a:p>
      </dgm:t>
    </dgm:pt>
    <dgm:pt modelId="{DFE4DCFF-008C-4730-9798-48EEA66D947D}" type="pres">
      <dgm:prSet presAssocID="{C3A6E34E-CD25-4970-AE6F-1A426992E97C}" presName="linear" presStyleCnt="0">
        <dgm:presLayoutVars>
          <dgm:dir/>
          <dgm:animLvl val="lvl"/>
          <dgm:resizeHandles val="exact"/>
        </dgm:presLayoutVars>
      </dgm:prSet>
      <dgm:spPr/>
    </dgm:pt>
    <dgm:pt modelId="{8DEAC2EA-DD17-4C35-BB2C-3E1901309CFD}" type="pres">
      <dgm:prSet presAssocID="{5D6DB003-463B-46A6-9542-D8607D807C66}" presName="parentLin" presStyleCnt="0"/>
      <dgm:spPr/>
    </dgm:pt>
    <dgm:pt modelId="{8C2FD693-BB40-4E53-9879-2C8AA1409150}" type="pres">
      <dgm:prSet presAssocID="{5D6DB003-463B-46A6-9542-D8607D807C66}" presName="parentLeftMargin" presStyleLbl="node1" presStyleIdx="0" presStyleCnt="5"/>
      <dgm:spPr/>
    </dgm:pt>
    <dgm:pt modelId="{3B57DF16-D145-444B-A61F-57660BAEBF8F}" type="pres">
      <dgm:prSet presAssocID="{5D6DB003-463B-46A6-9542-D8607D807C6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C7CA325-A485-48BC-8D1E-0B17ACD07551}" type="pres">
      <dgm:prSet presAssocID="{5D6DB003-463B-46A6-9542-D8607D807C66}" presName="negativeSpace" presStyleCnt="0"/>
      <dgm:spPr/>
    </dgm:pt>
    <dgm:pt modelId="{3B3F4AE6-25B8-4116-918D-358A394B888F}" type="pres">
      <dgm:prSet presAssocID="{5D6DB003-463B-46A6-9542-D8607D807C66}" presName="childText" presStyleLbl="conFgAcc1" presStyleIdx="0" presStyleCnt="5">
        <dgm:presLayoutVars>
          <dgm:bulletEnabled val="1"/>
        </dgm:presLayoutVars>
      </dgm:prSet>
      <dgm:spPr>
        <a:ln>
          <a:solidFill>
            <a:schemeClr val="tx1"/>
          </a:solidFill>
        </a:ln>
      </dgm:spPr>
    </dgm:pt>
    <dgm:pt modelId="{21B7D90C-1B68-4E39-83E2-6870211A84D8}" type="pres">
      <dgm:prSet presAssocID="{C0D6E4F2-42A2-4F40-8033-EB5EC029B2F9}" presName="spaceBetweenRectangles" presStyleCnt="0"/>
      <dgm:spPr/>
    </dgm:pt>
    <dgm:pt modelId="{635CA894-C714-4A06-B94D-94A37F7EF214}" type="pres">
      <dgm:prSet presAssocID="{9FC4BC25-D295-4EB7-9BAF-1BACBB265A7B}" presName="parentLin" presStyleCnt="0"/>
      <dgm:spPr/>
    </dgm:pt>
    <dgm:pt modelId="{D62F9A73-9069-4C08-8F1F-D425719A880E}" type="pres">
      <dgm:prSet presAssocID="{9FC4BC25-D295-4EB7-9BAF-1BACBB265A7B}" presName="parentLeftMargin" presStyleLbl="node1" presStyleIdx="0" presStyleCnt="5"/>
      <dgm:spPr/>
    </dgm:pt>
    <dgm:pt modelId="{AD4AC600-8013-4784-8056-652141E9B3DA}" type="pres">
      <dgm:prSet presAssocID="{9FC4BC25-D295-4EB7-9BAF-1BACBB265A7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F407E1D-B323-493C-AB71-A53C01573CEC}" type="pres">
      <dgm:prSet presAssocID="{9FC4BC25-D295-4EB7-9BAF-1BACBB265A7B}" presName="negativeSpace" presStyleCnt="0"/>
      <dgm:spPr/>
    </dgm:pt>
    <dgm:pt modelId="{8E589A2B-934A-46C9-A06A-5DED55DC0555}" type="pres">
      <dgm:prSet presAssocID="{9FC4BC25-D295-4EB7-9BAF-1BACBB265A7B}" presName="childText" presStyleLbl="conFgAcc1" presStyleIdx="1" presStyleCnt="5">
        <dgm:presLayoutVars>
          <dgm:bulletEnabled val="1"/>
        </dgm:presLayoutVars>
      </dgm:prSet>
      <dgm:spPr>
        <a:ln>
          <a:solidFill>
            <a:schemeClr val="tx1"/>
          </a:solidFill>
        </a:ln>
      </dgm:spPr>
    </dgm:pt>
    <dgm:pt modelId="{13A8CE20-A708-463E-9721-B826D4594C7B}" type="pres">
      <dgm:prSet presAssocID="{ECCFDE72-0996-4722-BE94-0C99F8B43112}" presName="spaceBetweenRectangles" presStyleCnt="0"/>
      <dgm:spPr/>
    </dgm:pt>
    <dgm:pt modelId="{442FC0C3-D2FE-4913-A999-D44FD8F7ED0F}" type="pres">
      <dgm:prSet presAssocID="{A8AC96AA-4601-428E-8A98-582C65BD04E4}" presName="parentLin" presStyleCnt="0"/>
      <dgm:spPr/>
    </dgm:pt>
    <dgm:pt modelId="{16065C4B-F4D4-4BE5-AA60-E76CD9F47F65}" type="pres">
      <dgm:prSet presAssocID="{A8AC96AA-4601-428E-8A98-582C65BD04E4}" presName="parentLeftMargin" presStyleLbl="node1" presStyleIdx="1" presStyleCnt="5"/>
      <dgm:spPr/>
    </dgm:pt>
    <dgm:pt modelId="{06E77DE1-DB1A-4CF9-932C-6C6B863F2248}" type="pres">
      <dgm:prSet presAssocID="{A8AC96AA-4601-428E-8A98-582C65BD04E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9F09688-D6C4-4246-A681-4B03A06EC870}" type="pres">
      <dgm:prSet presAssocID="{A8AC96AA-4601-428E-8A98-582C65BD04E4}" presName="negativeSpace" presStyleCnt="0"/>
      <dgm:spPr/>
    </dgm:pt>
    <dgm:pt modelId="{6490E6B2-C5E0-40F2-993D-17A35DD627DE}" type="pres">
      <dgm:prSet presAssocID="{A8AC96AA-4601-428E-8A98-582C65BD04E4}" presName="childText" presStyleLbl="conFgAcc1" presStyleIdx="2" presStyleCnt="5">
        <dgm:presLayoutVars>
          <dgm:bulletEnabled val="1"/>
        </dgm:presLayoutVars>
      </dgm:prSet>
      <dgm:spPr>
        <a:ln>
          <a:solidFill>
            <a:schemeClr val="tx1"/>
          </a:solidFill>
        </a:ln>
      </dgm:spPr>
    </dgm:pt>
    <dgm:pt modelId="{2362FE10-963B-4CD7-AFE6-71466C6C762C}" type="pres">
      <dgm:prSet presAssocID="{0FE7B348-0D0A-4324-98A7-AEB722D3DC77}" presName="spaceBetweenRectangles" presStyleCnt="0"/>
      <dgm:spPr/>
    </dgm:pt>
    <dgm:pt modelId="{1D856D44-0BFD-4CF5-A537-56297B7E700B}" type="pres">
      <dgm:prSet presAssocID="{FAB18288-0EF0-4D46-B860-2D3B060A66FB}" presName="parentLin" presStyleCnt="0"/>
      <dgm:spPr/>
    </dgm:pt>
    <dgm:pt modelId="{0E7023C2-C303-44D4-B795-E5CE0340DEFA}" type="pres">
      <dgm:prSet presAssocID="{FAB18288-0EF0-4D46-B860-2D3B060A66FB}" presName="parentLeftMargin" presStyleLbl="node1" presStyleIdx="2" presStyleCnt="5"/>
      <dgm:spPr/>
    </dgm:pt>
    <dgm:pt modelId="{C006916E-A0DC-462C-8836-9C7007A26657}" type="pres">
      <dgm:prSet presAssocID="{FAB18288-0EF0-4D46-B860-2D3B060A66FB}" presName="parentText" presStyleLbl="node1" presStyleIdx="3" presStyleCnt="5" custLinFactNeighborX="536" custLinFactNeighborY="1301">
        <dgm:presLayoutVars>
          <dgm:chMax val="0"/>
          <dgm:bulletEnabled val="1"/>
        </dgm:presLayoutVars>
      </dgm:prSet>
      <dgm:spPr/>
    </dgm:pt>
    <dgm:pt modelId="{0FD78AB1-1BC3-43CF-A92F-97ACB9DBFEA6}" type="pres">
      <dgm:prSet presAssocID="{FAB18288-0EF0-4D46-B860-2D3B060A66FB}" presName="negativeSpace" presStyleCnt="0"/>
      <dgm:spPr/>
    </dgm:pt>
    <dgm:pt modelId="{188C3A44-F4A5-4599-A5DE-989F7664BB0A}" type="pres">
      <dgm:prSet presAssocID="{FAB18288-0EF0-4D46-B860-2D3B060A66FB}" presName="childText" presStyleLbl="conFgAcc1" presStyleIdx="3" presStyleCnt="5">
        <dgm:presLayoutVars>
          <dgm:bulletEnabled val="1"/>
        </dgm:presLayoutVars>
      </dgm:prSet>
      <dgm:spPr>
        <a:ln>
          <a:solidFill>
            <a:schemeClr val="tx1"/>
          </a:solidFill>
        </a:ln>
      </dgm:spPr>
    </dgm:pt>
    <dgm:pt modelId="{9BC943BE-C905-47AB-A097-E23273980C52}" type="pres">
      <dgm:prSet presAssocID="{C356971A-70C0-4FDC-9F8E-A94D81E909CC}" presName="spaceBetweenRectangles" presStyleCnt="0"/>
      <dgm:spPr/>
    </dgm:pt>
    <dgm:pt modelId="{2B88C080-4CFE-43BB-AF73-2377E5957E3B}" type="pres">
      <dgm:prSet presAssocID="{8140FF33-40EA-4087-9920-130E384F5F7C}" presName="parentLin" presStyleCnt="0"/>
      <dgm:spPr/>
    </dgm:pt>
    <dgm:pt modelId="{8885A8B9-1344-4061-9531-4E6BC338FB69}" type="pres">
      <dgm:prSet presAssocID="{8140FF33-40EA-4087-9920-130E384F5F7C}" presName="parentLeftMargin" presStyleLbl="node1" presStyleIdx="3" presStyleCnt="5"/>
      <dgm:spPr/>
    </dgm:pt>
    <dgm:pt modelId="{52DDC416-16AC-4AEB-BC99-B57500B27BD1}" type="pres">
      <dgm:prSet presAssocID="{8140FF33-40EA-4087-9920-130E384F5F7C}" presName="parentText" presStyleLbl="node1" presStyleIdx="4" presStyleCnt="5" custScaleX="100693">
        <dgm:presLayoutVars>
          <dgm:chMax val="0"/>
          <dgm:bulletEnabled val="1"/>
        </dgm:presLayoutVars>
      </dgm:prSet>
      <dgm:spPr/>
    </dgm:pt>
    <dgm:pt modelId="{32A705FF-7A03-43AD-BD8A-4A7E0D4A6BC5}" type="pres">
      <dgm:prSet presAssocID="{8140FF33-40EA-4087-9920-130E384F5F7C}" presName="negativeSpace" presStyleCnt="0"/>
      <dgm:spPr/>
    </dgm:pt>
    <dgm:pt modelId="{542BDB41-01A7-4EC8-AE52-48F9D47CD8BD}" type="pres">
      <dgm:prSet presAssocID="{8140FF33-40EA-4087-9920-130E384F5F7C}" presName="childText" presStyleLbl="conFgAcc1" presStyleIdx="4" presStyleCnt="5">
        <dgm:presLayoutVars>
          <dgm:bulletEnabled val="1"/>
        </dgm:presLayoutVars>
      </dgm:prSet>
      <dgm:spPr>
        <a:ln>
          <a:solidFill>
            <a:schemeClr val="tx1"/>
          </a:solidFill>
        </a:ln>
      </dgm:spPr>
    </dgm:pt>
  </dgm:ptLst>
  <dgm:cxnLst>
    <dgm:cxn modelId="{1E95560B-6CAB-4894-8A8A-49CBE6B30BFC}" srcId="{C3A6E34E-CD25-4970-AE6F-1A426992E97C}" destId="{5D6DB003-463B-46A6-9542-D8607D807C66}" srcOrd="0" destOrd="0" parTransId="{EAD2FCB4-45FF-4B8E-A625-1B8E466789F1}" sibTransId="{C0D6E4F2-42A2-4F40-8033-EB5EC029B2F9}"/>
    <dgm:cxn modelId="{27DB3211-CCA7-4285-83C5-FDAB28EC8547}" type="presOf" srcId="{8140FF33-40EA-4087-9920-130E384F5F7C}" destId="{52DDC416-16AC-4AEB-BC99-B57500B27BD1}" srcOrd="1" destOrd="0" presId="urn:microsoft.com/office/officeart/2005/8/layout/list1"/>
    <dgm:cxn modelId="{CDD37227-9060-41AA-9A4E-7487E87B3AE6}" srcId="{C3A6E34E-CD25-4970-AE6F-1A426992E97C}" destId="{8140FF33-40EA-4087-9920-130E384F5F7C}" srcOrd="4" destOrd="0" parTransId="{654E0D3F-CB77-4DB7-BCBF-05ECDACBA02D}" sibTransId="{2232FF5B-F4C8-4B74-A0D2-ECD1BDD4A074}"/>
    <dgm:cxn modelId="{77435B33-6DE3-42A4-BADB-DBE23E7EE55E}" type="presOf" srcId="{8140FF33-40EA-4087-9920-130E384F5F7C}" destId="{8885A8B9-1344-4061-9531-4E6BC338FB69}" srcOrd="0" destOrd="0" presId="urn:microsoft.com/office/officeart/2005/8/layout/list1"/>
    <dgm:cxn modelId="{FFF87844-93E0-41FE-B293-17288D83ED2C}" type="presOf" srcId="{C3A6E34E-CD25-4970-AE6F-1A426992E97C}" destId="{DFE4DCFF-008C-4730-9798-48EEA66D947D}" srcOrd="0" destOrd="0" presId="urn:microsoft.com/office/officeart/2005/8/layout/list1"/>
    <dgm:cxn modelId="{4836E544-E74F-4C5C-9608-57AD2FAD41C3}" type="presOf" srcId="{5D6DB003-463B-46A6-9542-D8607D807C66}" destId="{3B57DF16-D145-444B-A61F-57660BAEBF8F}" srcOrd="1" destOrd="0" presId="urn:microsoft.com/office/officeart/2005/8/layout/list1"/>
    <dgm:cxn modelId="{097BEE56-D58B-46C4-B21D-496DEF05190A}" type="presOf" srcId="{9FC4BC25-D295-4EB7-9BAF-1BACBB265A7B}" destId="{D62F9A73-9069-4C08-8F1F-D425719A880E}" srcOrd="0" destOrd="0" presId="urn:microsoft.com/office/officeart/2005/8/layout/list1"/>
    <dgm:cxn modelId="{93861477-9005-4990-9040-2C331513E280}" type="presOf" srcId="{FAB18288-0EF0-4D46-B860-2D3B060A66FB}" destId="{0E7023C2-C303-44D4-B795-E5CE0340DEFA}" srcOrd="0" destOrd="0" presId="urn:microsoft.com/office/officeart/2005/8/layout/list1"/>
    <dgm:cxn modelId="{41288D92-45D8-4D0E-B42C-6E9B53EC860D}" type="presOf" srcId="{5D6DB003-463B-46A6-9542-D8607D807C66}" destId="{8C2FD693-BB40-4E53-9879-2C8AA1409150}" srcOrd="0" destOrd="0" presId="urn:microsoft.com/office/officeart/2005/8/layout/list1"/>
    <dgm:cxn modelId="{A7636997-7516-4343-A72D-DF6BE81AC4C5}" type="presOf" srcId="{FAB18288-0EF0-4D46-B860-2D3B060A66FB}" destId="{C006916E-A0DC-462C-8836-9C7007A26657}" srcOrd="1" destOrd="0" presId="urn:microsoft.com/office/officeart/2005/8/layout/list1"/>
    <dgm:cxn modelId="{B6D427AA-7762-439F-9BD4-8C7140B0DF58}" srcId="{C3A6E34E-CD25-4970-AE6F-1A426992E97C}" destId="{9FC4BC25-D295-4EB7-9BAF-1BACBB265A7B}" srcOrd="1" destOrd="0" parTransId="{BFC1779E-D984-42C2-BA0E-3D3CD19F16D1}" sibTransId="{ECCFDE72-0996-4722-BE94-0C99F8B43112}"/>
    <dgm:cxn modelId="{31BD23BA-26CC-4B4B-B473-FC3B4E2D8F4A}" srcId="{C3A6E34E-CD25-4970-AE6F-1A426992E97C}" destId="{FAB18288-0EF0-4D46-B860-2D3B060A66FB}" srcOrd="3" destOrd="0" parTransId="{8EED0BEF-4C2E-427F-A713-12C50FE9A37B}" sibTransId="{C356971A-70C0-4FDC-9F8E-A94D81E909CC}"/>
    <dgm:cxn modelId="{8756C3D9-BD06-48F5-9B6B-CE436FB7C821}" type="presOf" srcId="{A8AC96AA-4601-428E-8A98-582C65BD04E4}" destId="{16065C4B-F4D4-4BE5-AA60-E76CD9F47F65}" srcOrd="0" destOrd="0" presId="urn:microsoft.com/office/officeart/2005/8/layout/list1"/>
    <dgm:cxn modelId="{EBF66FE3-A913-44F0-B1F3-B5380239D68F}" type="presOf" srcId="{A8AC96AA-4601-428E-8A98-582C65BD04E4}" destId="{06E77DE1-DB1A-4CF9-932C-6C6B863F2248}" srcOrd="1" destOrd="0" presId="urn:microsoft.com/office/officeart/2005/8/layout/list1"/>
    <dgm:cxn modelId="{DC555EEB-A333-4018-A197-A5233B7B38AE}" type="presOf" srcId="{9FC4BC25-D295-4EB7-9BAF-1BACBB265A7B}" destId="{AD4AC600-8013-4784-8056-652141E9B3DA}" srcOrd="1" destOrd="0" presId="urn:microsoft.com/office/officeart/2005/8/layout/list1"/>
    <dgm:cxn modelId="{2D64E8ED-4C41-43E7-A55A-8E95C84C1FBA}" srcId="{C3A6E34E-CD25-4970-AE6F-1A426992E97C}" destId="{A8AC96AA-4601-428E-8A98-582C65BD04E4}" srcOrd="2" destOrd="0" parTransId="{E6F22657-52FA-4356-AF8C-DB0133E18482}" sibTransId="{0FE7B348-0D0A-4324-98A7-AEB722D3DC77}"/>
    <dgm:cxn modelId="{F70E5F29-5F94-4AF3-8554-ED9019123388}" type="presParOf" srcId="{DFE4DCFF-008C-4730-9798-48EEA66D947D}" destId="{8DEAC2EA-DD17-4C35-BB2C-3E1901309CFD}" srcOrd="0" destOrd="0" presId="urn:microsoft.com/office/officeart/2005/8/layout/list1"/>
    <dgm:cxn modelId="{BC483C72-EA96-4AF6-BCA8-5C762F92B297}" type="presParOf" srcId="{8DEAC2EA-DD17-4C35-BB2C-3E1901309CFD}" destId="{8C2FD693-BB40-4E53-9879-2C8AA1409150}" srcOrd="0" destOrd="0" presId="urn:microsoft.com/office/officeart/2005/8/layout/list1"/>
    <dgm:cxn modelId="{F8B9C284-20FA-42F9-B1EF-F2DD1A3BD127}" type="presParOf" srcId="{8DEAC2EA-DD17-4C35-BB2C-3E1901309CFD}" destId="{3B57DF16-D145-444B-A61F-57660BAEBF8F}" srcOrd="1" destOrd="0" presId="urn:microsoft.com/office/officeart/2005/8/layout/list1"/>
    <dgm:cxn modelId="{680166CC-D4A6-49EB-82EF-CC43E81C6656}" type="presParOf" srcId="{DFE4DCFF-008C-4730-9798-48EEA66D947D}" destId="{3C7CA325-A485-48BC-8D1E-0B17ACD07551}" srcOrd="1" destOrd="0" presId="urn:microsoft.com/office/officeart/2005/8/layout/list1"/>
    <dgm:cxn modelId="{835EF9F7-71D7-4EAA-A20A-E88F0F62A100}" type="presParOf" srcId="{DFE4DCFF-008C-4730-9798-48EEA66D947D}" destId="{3B3F4AE6-25B8-4116-918D-358A394B888F}" srcOrd="2" destOrd="0" presId="urn:microsoft.com/office/officeart/2005/8/layout/list1"/>
    <dgm:cxn modelId="{5945C971-6F32-4975-87DA-8E61463EBAB8}" type="presParOf" srcId="{DFE4DCFF-008C-4730-9798-48EEA66D947D}" destId="{21B7D90C-1B68-4E39-83E2-6870211A84D8}" srcOrd="3" destOrd="0" presId="urn:microsoft.com/office/officeart/2005/8/layout/list1"/>
    <dgm:cxn modelId="{8202CB08-BECD-4BE1-982D-2D53A5FC3E6B}" type="presParOf" srcId="{DFE4DCFF-008C-4730-9798-48EEA66D947D}" destId="{635CA894-C714-4A06-B94D-94A37F7EF214}" srcOrd="4" destOrd="0" presId="urn:microsoft.com/office/officeart/2005/8/layout/list1"/>
    <dgm:cxn modelId="{062D450D-5094-4C56-8BF7-2BDB14354F60}" type="presParOf" srcId="{635CA894-C714-4A06-B94D-94A37F7EF214}" destId="{D62F9A73-9069-4C08-8F1F-D425719A880E}" srcOrd="0" destOrd="0" presId="urn:microsoft.com/office/officeart/2005/8/layout/list1"/>
    <dgm:cxn modelId="{D8BAEB1A-4920-4DC8-B4AC-9A9109D9DA18}" type="presParOf" srcId="{635CA894-C714-4A06-B94D-94A37F7EF214}" destId="{AD4AC600-8013-4784-8056-652141E9B3DA}" srcOrd="1" destOrd="0" presId="urn:microsoft.com/office/officeart/2005/8/layout/list1"/>
    <dgm:cxn modelId="{9011C0AA-FE63-4643-BFDA-9EF0099871CD}" type="presParOf" srcId="{DFE4DCFF-008C-4730-9798-48EEA66D947D}" destId="{3F407E1D-B323-493C-AB71-A53C01573CEC}" srcOrd="5" destOrd="0" presId="urn:microsoft.com/office/officeart/2005/8/layout/list1"/>
    <dgm:cxn modelId="{9DD598BE-BC54-446E-B82A-83A9C3AAD476}" type="presParOf" srcId="{DFE4DCFF-008C-4730-9798-48EEA66D947D}" destId="{8E589A2B-934A-46C9-A06A-5DED55DC0555}" srcOrd="6" destOrd="0" presId="urn:microsoft.com/office/officeart/2005/8/layout/list1"/>
    <dgm:cxn modelId="{B43020E3-83CF-4078-8E1B-583E1D78E7CB}" type="presParOf" srcId="{DFE4DCFF-008C-4730-9798-48EEA66D947D}" destId="{13A8CE20-A708-463E-9721-B826D4594C7B}" srcOrd="7" destOrd="0" presId="urn:microsoft.com/office/officeart/2005/8/layout/list1"/>
    <dgm:cxn modelId="{738B941F-F213-4091-A9FF-DADC903B71F5}" type="presParOf" srcId="{DFE4DCFF-008C-4730-9798-48EEA66D947D}" destId="{442FC0C3-D2FE-4913-A999-D44FD8F7ED0F}" srcOrd="8" destOrd="0" presId="urn:microsoft.com/office/officeart/2005/8/layout/list1"/>
    <dgm:cxn modelId="{98F762E3-9F6E-4C03-8109-A620597D29CB}" type="presParOf" srcId="{442FC0C3-D2FE-4913-A999-D44FD8F7ED0F}" destId="{16065C4B-F4D4-4BE5-AA60-E76CD9F47F65}" srcOrd="0" destOrd="0" presId="urn:microsoft.com/office/officeart/2005/8/layout/list1"/>
    <dgm:cxn modelId="{F3D5A900-39BD-47AA-BE42-E92BBB54C191}" type="presParOf" srcId="{442FC0C3-D2FE-4913-A999-D44FD8F7ED0F}" destId="{06E77DE1-DB1A-4CF9-932C-6C6B863F2248}" srcOrd="1" destOrd="0" presId="urn:microsoft.com/office/officeart/2005/8/layout/list1"/>
    <dgm:cxn modelId="{EF964BF1-3187-4527-89E5-640F038BA638}" type="presParOf" srcId="{DFE4DCFF-008C-4730-9798-48EEA66D947D}" destId="{69F09688-D6C4-4246-A681-4B03A06EC870}" srcOrd="9" destOrd="0" presId="urn:microsoft.com/office/officeart/2005/8/layout/list1"/>
    <dgm:cxn modelId="{982AD3E7-2D6B-4454-B33D-2B63E4433D00}" type="presParOf" srcId="{DFE4DCFF-008C-4730-9798-48EEA66D947D}" destId="{6490E6B2-C5E0-40F2-993D-17A35DD627DE}" srcOrd="10" destOrd="0" presId="urn:microsoft.com/office/officeart/2005/8/layout/list1"/>
    <dgm:cxn modelId="{974DB548-E768-4FE5-B91A-EA7159DC3B5B}" type="presParOf" srcId="{DFE4DCFF-008C-4730-9798-48EEA66D947D}" destId="{2362FE10-963B-4CD7-AFE6-71466C6C762C}" srcOrd="11" destOrd="0" presId="urn:microsoft.com/office/officeart/2005/8/layout/list1"/>
    <dgm:cxn modelId="{F3415E29-768E-45D6-AEDA-B2D816A1557C}" type="presParOf" srcId="{DFE4DCFF-008C-4730-9798-48EEA66D947D}" destId="{1D856D44-0BFD-4CF5-A537-56297B7E700B}" srcOrd="12" destOrd="0" presId="urn:microsoft.com/office/officeart/2005/8/layout/list1"/>
    <dgm:cxn modelId="{E3016164-0F82-4B7E-8BD0-67E12D16C6B0}" type="presParOf" srcId="{1D856D44-0BFD-4CF5-A537-56297B7E700B}" destId="{0E7023C2-C303-44D4-B795-E5CE0340DEFA}" srcOrd="0" destOrd="0" presId="urn:microsoft.com/office/officeart/2005/8/layout/list1"/>
    <dgm:cxn modelId="{8AE9E66B-CDF8-4C43-91B3-8602E0FEBAB1}" type="presParOf" srcId="{1D856D44-0BFD-4CF5-A537-56297B7E700B}" destId="{C006916E-A0DC-462C-8836-9C7007A26657}" srcOrd="1" destOrd="0" presId="urn:microsoft.com/office/officeart/2005/8/layout/list1"/>
    <dgm:cxn modelId="{BFBC8BA7-97C7-48E7-8985-185AA9392EAA}" type="presParOf" srcId="{DFE4DCFF-008C-4730-9798-48EEA66D947D}" destId="{0FD78AB1-1BC3-43CF-A92F-97ACB9DBFEA6}" srcOrd="13" destOrd="0" presId="urn:microsoft.com/office/officeart/2005/8/layout/list1"/>
    <dgm:cxn modelId="{DAA8210B-E720-4F07-8E7B-5FC6BE1C6EFE}" type="presParOf" srcId="{DFE4DCFF-008C-4730-9798-48EEA66D947D}" destId="{188C3A44-F4A5-4599-A5DE-989F7664BB0A}" srcOrd="14" destOrd="0" presId="urn:microsoft.com/office/officeart/2005/8/layout/list1"/>
    <dgm:cxn modelId="{A28C3C78-4C84-4A1F-8C3C-3AAE4CB6EF76}" type="presParOf" srcId="{DFE4DCFF-008C-4730-9798-48EEA66D947D}" destId="{9BC943BE-C905-47AB-A097-E23273980C52}" srcOrd="15" destOrd="0" presId="urn:microsoft.com/office/officeart/2005/8/layout/list1"/>
    <dgm:cxn modelId="{E1AAAF03-C8E0-4F2F-8947-BE024A761EBF}" type="presParOf" srcId="{DFE4DCFF-008C-4730-9798-48EEA66D947D}" destId="{2B88C080-4CFE-43BB-AF73-2377E5957E3B}" srcOrd="16" destOrd="0" presId="urn:microsoft.com/office/officeart/2005/8/layout/list1"/>
    <dgm:cxn modelId="{51523C74-B04F-4935-9CD5-7E517DB4BE2F}" type="presParOf" srcId="{2B88C080-4CFE-43BB-AF73-2377E5957E3B}" destId="{8885A8B9-1344-4061-9531-4E6BC338FB69}" srcOrd="0" destOrd="0" presId="urn:microsoft.com/office/officeart/2005/8/layout/list1"/>
    <dgm:cxn modelId="{AD116332-A965-477D-91DF-31521D2048B1}" type="presParOf" srcId="{2B88C080-4CFE-43BB-AF73-2377E5957E3B}" destId="{52DDC416-16AC-4AEB-BC99-B57500B27BD1}" srcOrd="1" destOrd="0" presId="urn:microsoft.com/office/officeart/2005/8/layout/list1"/>
    <dgm:cxn modelId="{95B9C4E1-6986-447C-BC32-30998D49DCFA}" type="presParOf" srcId="{DFE4DCFF-008C-4730-9798-48EEA66D947D}" destId="{32A705FF-7A03-43AD-BD8A-4A7E0D4A6BC5}" srcOrd="17" destOrd="0" presId="urn:microsoft.com/office/officeart/2005/8/layout/list1"/>
    <dgm:cxn modelId="{5A76456F-752A-4C24-8177-EC9A23F953A4}" type="presParOf" srcId="{DFE4DCFF-008C-4730-9798-48EEA66D947D}" destId="{542BDB41-01A7-4EC8-AE52-48F9D47CD8BD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0F7E2B-BCAB-42A4-9EBA-E6F62DD5586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3FC5EB-0CD7-46C6-8B11-D992A9139DA3}">
      <dgm:prSet/>
      <dgm:spPr>
        <a:solidFill>
          <a:srgbClr val="FFC000"/>
        </a:solidFill>
      </dgm:spPr>
      <dgm:t>
        <a:bodyPr/>
        <a:lstStyle/>
        <a:p>
          <a:r>
            <a:rPr lang="sk-SK" dirty="0">
              <a:solidFill>
                <a:schemeClr val="tx1"/>
              </a:solidFill>
            </a:rPr>
            <a:t>Starnutie zdola priamo pôsobí na sieť ZŠ na Slovensku </a:t>
          </a:r>
          <a:endParaRPr lang="en-US" dirty="0">
            <a:solidFill>
              <a:schemeClr val="tx1"/>
            </a:solidFill>
          </a:endParaRPr>
        </a:p>
      </dgm:t>
    </dgm:pt>
    <dgm:pt modelId="{18198CF1-99A0-4642-A01F-EA2A5019518A}" type="parTrans" cxnId="{85EA21DB-F6D3-4DD6-8A6A-925CD859B7FF}">
      <dgm:prSet/>
      <dgm:spPr/>
      <dgm:t>
        <a:bodyPr/>
        <a:lstStyle/>
        <a:p>
          <a:endParaRPr lang="en-US"/>
        </a:p>
      </dgm:t>
    </dgm:pt>
    <dgm:pt modelId="{1A7DFD4F-FE45-4020-8804-E31C7527A39D}" type="sibTrans" cxnId="{85EA21DB-F6D3-4DD6-8A6A-925CD859B7FF}">
      <dgm:prSet/>
      <dgm:spPr/>
      <dgm:t>
        <a:bodyPr/>
        <a:lstStyle/>
        <a:p>
          <a:endParaRPr lang="en-US"/>
        </a:p>
      </dgm:t>
    </dgm:pt>
    <dgm:pt modelId="{95F370B8-B89F-40B8-A28E-EAF15C690E0C}">
      <dgm:prSet/>
      <dgm:spPr>
        <a:solidFill>
          <a:srgbClr val="FFC000"/>
        </a:solidFill>
      </dgm:spPr>
      <dgm:t>
        <a:bodyPr/>
        <a:lstStyle/>
        <a:p>
          <a:r>
            <a:rPr lang="sk-SK" dirty="0">
              <a:solidFill>
                <a:schemeClr val="tx1"/>
              </a:solidFill>
            </a:rPr>
            <a:t>Znižoval sa počet školopovinných detí</a:t>
          </a:r>
          <a:endParaRPr lang="en-US" dirty="0">
            <a:solidFill>
              <a:schemeClr val="tx1"/>
            </a:solidFill>
          </a:endParaRPr>
        </a:p>
      </dgm:t>
    </dgm:pt>
    <dgm:pt modelId="{5C145B3F-4327-4318-8CC5-4180C3EAE0DE}" type="parTrans" cxnId="{42AEF3A5-7A71-4F3A-99C7-507B2EB66CAD}">
      <dgm:prSet/>
      <dgm:spPr/>
      <dgm:t>
        <a:bodyPr/>
        <a:lstStyle/>
        <a:p>
          <a:endParaRPr lang="en-US"/>
        </a:p>
      </dgm:t>
    </dgm:pt>
    <dgm:pt modelId="{FF384B26-E193-4F7E-8291-05E8CED477A2}" type="sibTrans" cxnId="{42AEF3A5-7A71-4F3A-99C7-507B2EB66CAD}">
      <dgm:prSet/>
      <dgm:spPr/>
      <dgm:t>
        <a:bodyPr/>
        <a:lstStyle/>
        <a:p>
          <a:endParaRPr lang="en-US"/>
        </a:p>
      </dgm:t>
    </dgm:pt>
    <dgm:pt modelId="{0C54C931-DC16-4DB6-913E-BA8E8C68AB4A}">
      <dgm:prSet/>
      <dgm:spPr>
        <a:solidFill>
          <a:srgbClr val="FFC000"/>
        </a:solidFill>
      </dgm:spPr>
      <dgm:t>
        <a:bodyPr/>
        <a:lstStyle/>
        <a:p>
          <a:r>
            <a:rPr lang="sk-SK" dirty="0">
              <a:solidFill>
                <a:schemeClr val="tx1"/>
              </a:solidFill>
            </a:rPr>
            <a:t>Znižoval sa počet škôl a tried ZŠ</a:t>
          </a:r>
          <a:endParaRPr lang="en-US" dirty="0">
            <a:solidFill>
              <a:schemeClr val="tx1"/>
            </a:solidFill>
          </a:endParaRPr>
        </a:p>
      </dgm:t>
    </dgm:pt>
    <dgm:pt modelId="{33128553-34A3-4E05-B47C-3848862FF84E}" type="parTrans" cxnId="{33BFD5C3-3083-4761-9287-8ED2261143EA}">
      <dgm:prSet/>
      <dgm:spPr/>
      <dgm:t>
        <a:bodyPr/>
        <a:lstStyle/>
        <a:p>
          <a:endParaRPr lang="en-US"/>
        </a:p>
      </dgm:t>
    </dgm:pt>
    <dgm:pt modelId="{7E60495F-FCE8-4CDA-B95B-024746F7D643}" type="sibTrans" cxnId="{33BFD5C3-3083-4761-9287-8ED2261143EA}">
      <dgm:prSet/>
      <dgm:spPr/>
      <dgm:t>
        <a:bodyPr/>
        <a:lstStyle/>
        <a:p>
          <a:endParaRPr lang="en-US"/>
        </a:p>
      </dgm:t>
    </dgm:pt>
    <dgm:pt modelId="{02C31D63-BDBE-4A35-BAA3-32FD5B6AB527}">
      <dgm:prSet/>
      <dgm:spPr>
        <a:solidFill>
          <a:srgbClr val="FFC000"/>
        </a:solidFill>
      </dgm:spPr>
      <dgm:t>
        <a:bodyPr/>
        <a:lstStyle/>
        <a:p>
          <a:r>
            <a:rPr lang="sk-SK" dirty="0">
              <a:solidFill>
                <a:schemeClr val="tx1"/>
              </a:solidFill>
            </a:rPr>
            <a:t>V posledných rokoch stabilizácia vývoja </a:t>
          </a:r>
          <a:endParaRPr lang="en-US" dirty="0">
            <a:solidFill>
              <a:schemeClr val="tx1"/>
            </a:solidFill>
          </a:endParaRPr>
        </a:p>
      </dgm:t>
    </dgm:pt>
    <dgm:pt modelId="{9C276B14-2AED-4363-AF10-460BB1DD436D}" type="parTrans" cxnId="{54940888-F773-446F-86CE-71DE4AAC4656}">
      <dgm:prSet/>
      <dgm:spPr/>
      <dgm:t>
        <a:bodyPr/>
        <a:lstStyle/>
        <a:p>
          <a:endParaRPr lang="en-US"/>
        </a:p>
      </dgm:t>
    </dgm:pt>
    <dgm:pt modelId="{AAA36BD4-D8BD-4CAD-B657-09EEF53C545F}" type="sibTrans" cxnId="{54940888-F773-446F-86CE-71DE4AAC4656}">
      <dgm:prSet/>
      <dgm:spPr/>
      <dgm:t>
        <a:bodyPr/>
        <a:lstStyle/>
        <a:p>
          <a:endParaRPr lang="en-US"/>
        </a:p>
      </dgm:t>
    </dgm:pt>
    <dgm:pt modelId="{418AE001-F969-4060-9A3E-7F19E5CEBBE9}">
      <dgm:prSet/>
      <dgm:spPr>
        <a:solidFill>
          <a:srgbClr val="FFC000"/>
        </a:solidFill>
      </dgm:spPr>
      <dgm:t>
        <a:bodyPr/>
        <a:lstStyle/>
        <a:p>
          <a:r>
            <a:rPr lang="sk-SK" dirty="0">
              <a:solidFill>
                <a:schemeClr val="tx1"/>
              </a:solidFill>
            </a:rPr>
            <a:t>Ďalší vývoj regionálne podmienený </a:t>
          </a:r>
          <a:endParaRPr lang="en-US" dirty="0">
            <a:solidFill>
              <a:schemeClr val="tx1"/>
            </a:solidFill>
          </a:endParaRPr>
        </a:p>
      </dgm:t>
    </dgm:pt>
    <dgm:pt modelId="{B58CA610-D5EC-4EF5-B6FE-30CB2554F151}" type="parTrans" cxnId="{6780F49A-6CE5-4AFF-86A4-FD40D14C9C1D}">
      <dgm:prSet/>
      <dgm:spPr/>
      <dgm:t>
        <a:bodyPr/>
        <a:lstStyle/>
        <a:p>
          <a:endParaRPr lang="sk-SK"/>
        </a:p>
      </dgm:t>
    </dgm:pt>
    <dgm:pt modelId="{0E51CEB8-8CC0-4FAF-BFB8-FB0EB97DBFAA}" type="sibTrans" cxnId="{6780F49A-6CE5-4AFF-86A4-FD40D14C9C1D}">
      <dgm:prSet/>
      <dgm:spPr/>
      <dgm:t>
        <a:bodyPr/>
        <a:lstStyle/>
        <a:p>
          <a:endParaRPr lang="sk-SK"/>
        </a:p>
      </dgm:t>
    </dgm:pt>
    <dgm:pt modelId="{5535E2D4-B338-4606-BDD3-261673661D5B}" type="pres">
      <dgm:prSet presAssocID="{920F7E2B-BCAB-42A4-9EBA-E6F62DD5586E}" presName="outerComposite" presStyleCnt="0">
        <dgm:presLayoutVars>
          <dgm:chMax val="5"/>
          <dgm:dir/>
          <dgm:resizeHandles val="exact"/>
        </dgm:presLayoutVars>
      </dgm:prSet>
      <dgm:spPr/>
    </dgm:pt>
    <dgm:pt modelId="{C0628B1A-96BE-4214-A5E5-1F9BD8D0CA78}" type="pres">
      <dgm:prSet presAssocID="{920F7E2B-BCAB-42A4-9EBA-E6F62DD5586E}" presName="dummyMaxCanvas" presStyleCnt="0">
        <dgm:presLayoutVars/>
      </dgm:prSet>
      <dgm:spPr/>
    </dgm:pt>
    <dgm:pt modelId="{B3E4520C-7DC7-43ED-A103-E55C74799C7C}" type="pres">
      <dgm:prSet presAssocID="{920F7E2B-BCAB-42A4-9EBA-E6F62DD5586E}" presName="FiveNodes_1" presStyleLbl="node1" presStyleIdx="0" presStyleCnt="5">
        <dgm:presLayoutVars>
          <dgm:bulletEnabled val="1"/>
        </dgm:presLayoutVars>
      </dgm:prSet>
      <dgm:spPr/>
    </dgm:pt>
    <dgm:pt modelId="{3AD63A01-534C-426E-9D36-8B0BFD45FEF1}" type="pres">
      <dgm:prSet presAssocID="{920F7E2B-BCAB-42A4-9EBA-E6F62DD5586E}" presName="FiveNodes_2" presStyleLbl="node1" presStyleIdx="1" presStyleCnt="5">
        <dgm:presLayoutVars>
          <dgm:bulletEnabled val="1"/>
        </dgm:presLayoutVars>
      </dgm:prSet>
      <dgm:spPr/>
    </dgm:pt>
    <dgm:pt modelId="{E9E532BD-4CEE-4B24-B5C2-B6C951B8C92D}" type="pres">
      <dgm:prSet presAssocID="{920F7E2B-BCAB-42A4-9EBA-E6F62DD5586E}" presName="FiveNodes_3" presStyleLbl="node1" presStyleIdx="2" presStyleCnt="5">
        <dgm:presLayoutVars>
          <dgm:bulletEnabled val="1"/>
        </dgm:presLayoutVars>
      </dgm:prSet>
      <dgm:spPr/>
    </dgm:pt>
    <dgm:pt modelId="{CF1BBAAB-0519-485C-B436-54246FCE219A}" type="pres">
      <dgm:prSet presAssocID="{920F7E2B-BCAB-42A4-9EBA-E6F62DD5586E}" presName="FiveNodes_4" presStyleLbl="node1" presStyleIdx="3" presStyleCnt="5">
        <dgm:presLayoutVars>
          <dgm:bulletEnabled val="1"/>
        </dgm:presLayoutVars>
      </dgm:prSet>
      <dgm:spPr/>
    </dgm:pt>
    <dgm:pt modelId="{7D15FE6A-BE83-4BBA-BB7A-41D4E500C485}" type="pres">
      <dgm:prSet presAssocID="{920F7E2B-BCAB-42A4-9EBA-E6F62DD5586E}" presName="FiveNodes_5" presStyleLbl="node1" presStyleIdx="4" presStyleCnt="5">
        <dgm:presLayoutVars>
          <dgm:bulletEnabled val="1"/>
        </dgm:presLayoutVars>
      </dgm:prSet>
      <dgm:spPr/>
    </dgm:pt>
    <dgm:pt modelId="{141710D1-66AA-4CCA-A4D3-BCEE402B05DF}" type="pres">
      <dgm:prSet presAssocID="{920F7E2B-BCAB-42A4-9EBA-E6F62DD5586E}" presName="FiveConn_1-2" presStyleLbl="fgAccFollowNode1" presStyleIdx="0" presStyleCnt="4">
        <dgm:presLayoutVars>
          <dgm:bulletEnabled val="1"/>
        </dgm:presLayoutVars>
      </dgm:prSet>
      <dgm:spPr/>
    </dgm:pt>
    <dgm:pt modelId="{C4646ECF-26D3-489E-AAA6-FACAA6D39ED8}" type="pres">
      <dgm:prSet presAssocID="{920F7E2B-BCAB-42A4-9EBA-E6F62DD5586E}" presName="FiveConn_2-3" presStyleLbl="fgAccFollowNode1" presStyleIdx="1" presStyleCnt="4">
        <dgm:presLayoutVars>
          <dgm:bulletEnabled val="1"/>
        </dgm:presLayoutVars>
      </dgm:prSet>
      <dgm:spPr/>
    </dgm:pt>
    <dgm:pt modelId="{E6566C52-3CB1-4F47-9DC1-06CCF705E508}" type="pres">
      <dgm:prSet presAssocID="{920F7E2B-BCAB-42A4-9EBA-E6F62DD5586E}" presName="FiveConn_3-4" presStyleLbl="fgAccFollowNode1" presStyleIdx="2" presStyleCnt="4">
        <dgm:presLayoutVars>
          <dgm:bulletEnabled val="1"/>
        </dgm:presLayoutVars>
      </dgm:prSet>
      <dgm:spPr/>
    </dgm:pt>
    <dgm:pt modelId="{EAB48570-6A4A-4F7A-95E7-8622CE57DDB8}" type="pres">
      <dgm:prSet presAssocID="{920F7E2B-BCAB-42A4-9EBA-E6F62DD5586E}" presName="FiveConn_4-5" presStyleLbl="fgAccFollowNode1" presStyleIdx="3" presStyleCnt="4">
        <dgm:presLayoutVars>
          <dgm:bulletEnabled val="1"/>
        </dgm:presLayoutVars>
      </dgm:prSet>
      <dgm:spPr/>
    </dgm:pt>
    <dgm:pt modelId="{8B7CB430-FBC7-494E-B31F-CE38D432259A}" type="pres">
      <dgm:prSet presAssocID="{920F7E2B-BCAB-42A4-9EBA-E6F62DD5586E}" presName="FiveNodes_1_text" presStyleLbl="node1" presStyleIdx="4" presStyleCnt="5">
        <dgm:presLayoutVars>
          <dgm:bulletEnabled val="1"/>
        </dgm:presLayoutVars>
      </dgm:prSet>
      <dgm:spPr/>
    </dgm:pt>
    <dgm:pt modelId="{0763D2A9-9BD0-4927-96F2-57F4A49860B8}" type="pres">
      <dgm:prSet presAssocID="{920F7E2B-BCAB-42A4-9EBA-E6F62DD5586E}" presName="FiveNodes_2_text" presStyleLbl="node1" presStyleIdx="4" presStyleCnt="5">
        <dgm:presLayoutVars>
          <dgm:bulletEnabled val="1"/>
        </dgm:presLayoutVars>
      </dgm:prSet>
      <dgm:spPr/>
    </dgm:pt>
    <dgm:pt modelId="{B12D808B-D946-42CA-86B1-8EE698C2BC6F}" type="pres">
      <dgm:prSet presAssocID="{920F7E2B-BCAB-42A4-9EBA-E6F62DD5586E}" presName="FiveNodes_3_text" presStyleLbl="node1" presStyleIdx="4" presStyleCnt="5">
        <dgm:presLayoutVars>
          <dgm:bulletEnabled val="1"/>
        </dgm:presLayoutVars>
      </dgm:prSet>
      <dgm:spPr/>
    </dgm:pt>
    <dgm:pt modelId="{566CC2CB-8BAD-4380-8F2E-AF87A350594B}" type="pres">
      <dgm:prSet presAssocID="{920F7E2B-BCAB-42A4-9EBA-E6F62DD5586E}" presName="FiveNodes_4_text" presStyleLbl="node1" presStyleIdx="4" presStyleCnt="5">
        <dgm:presLayoutVars>
          <dgm:bulletEnabled val="1"/>
        </dgm:presLayoutVars>
      </dgm:prSet>
      <dgm:spPr/>
    </dgm:pt>
    <dgm:pt modelId="{5007092A-2CB5-4C9D-B403-3029F033044B}" type="pres">
      <dgm:prSet presAssocID="{920F7E2B-BCAB-42A4-9EBA-E6F62DD5586E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6BD4A01B-452B-498B-8F32-0C5A5B72F4F9}" type="presOf" srcId="{02C31D63-BDBE-4A35-BAA3-32FD5B6AB527}" destId="{CF1BBAAB-0519-485C-B436-54246FCE219A}" srcOrd="0" destOrd="0" presId="urn:microsoft.com/office/officeart/2005/8/layout/vProcess5"/>
    <dgm:cxn modelId="{1741971F-6CBC-4F03-B49C-8291BEC9D84C}" type="presOf" srcId="{418AE001-F969-4060-9A3E-7F19E5CEBBE9}" destId="{5007092A-2CB5-4C9D-B403-3029F033044B}" srcOrd="1" destOrd="0" presId="urn:microsoft.com/office/officeart/2005/8/layout/vProcess5"/>
    <dgm:cxn modelId="{E56B3520-D45D-4DBE-AA0B-DE267D538B8D}" type="presOf" srcId="{FF384B26-E193-4F7E-8291-05E8CED477A2}" destId="{C4646ECF-26D3-489E-AAA6-FACAA6D39ED8}" srcOrd="0" destOrd="0" presId="urn:microsoft.com/office/officeart/2005/8/layout/vProcess5"/>
    <dgm:cxn modelId="{524D4339-6716-46D0-BEBB-05238EC4D3AA}" type="presOf" srcId="{02C31D63-BDBE-4A35-BAA3-32FD5B6AB527}" destId="{566CC2CB-8BAD-4380-8F2E-AF87A350594B}" srcOrd="1" destOrd="0" presId="urn:microsoft.com/office/officeart/2005/8/layout/vProcess5"/>
    <dgm:cxn modelId="{0A067E3C-7844-407D-A9C7-A8650CBEB9FD}" type="presOf" srcId="{95F370B8-B89F-40B8-A28E-EAF15C690E0C}" destId="{3AD63A01-534C-426E-9D36-8B0BFD45FEF1}" srcOrd="0" destOrd="0" presId="urn:microsoft.com/office/officeart/2005/8/layout/vProcess5"/>
    <dgm:cxn modelId="{88267F45-E1CB-4186-BA40-F59433C0804B}" type="presOf" srcId="{920F7E2B-BCAB-42A4-9EBA-E6F62DD5586E}" destId="{5535E2D4-B338-4606-BDD3-261673661D5B}" srcOrd="0" destOrd="0" presId="urn:microsoft.com/office/officeart/2005/8/layout/vProcess5"/>
    <dgm:cxn modelId="{2C68ED4C-BCBD-476E-9938-D18303FF9EA1}" type="presOf" srcId="{AAA36BD4-D8BD-4CAD-B657-09EEF53C545F}" destId="{EAB48570-6A4A-4F7A-95E7-8622CE57DDB8}" srcOrd="0" destOrd="0" presId="urn:microsoft.com/office/officeart/2005/8/layout/vProcess5"/>
    <dgm:cxn modelId="{04E14B79-ED65-4BB1-8F61-48C82978B149}" type="presOf" srcId="{0C54C931-DC16-4DB6-913E-BA8E8C68AB4A}" destId="{B12D808B-D946-42CA-86B1-8EE698C2BC6F}" srcOrd="1" destOrd="0" presId="urn:microsoft.com/office/officeart/2005/8/layout/vProcess5"/>
    <dgm:cxn modelId="{54940888-F773-446F-86CE-71DE4AAC4656}" srcId="{920F7E2B-BCAB-42A4-9EBA-E6F62DD5586E}" destId="{02C31D63-BDBE-4A35-BAA3-32FD5B6AB527}" srcOrd="3" destOrd="0" parTransId="{9C276B14-2AED-4363-AF10-460BB1DD436D}" sibTransId="{AAA36BD4-D8BD-4CAD-B657-09EEF53C545F}"/>
    <dgm:cxn modelId="{AF085599-872D-43E1-AE47-534AD060A5EF}" type="presOf" srcId="{B33FC5EB-0CD7-46C6-8B11-D992A9139DA3}" destId="{8B7CB430-FBC7-494E-B31F-CE38D432259A}" srcOrd="1" destOrd="0" presId="urn:microsoft.com/office/officeart/2005/8/layout/vProcess5"/>
    <dgm:cxn modelId="{6780F49A-6CE5-4AFF-86A4-FD40D14C9C1D}" srcId="{920F7E2B-BCAB-42A4-9EBA-E6F62DD5586E}" destId="{418AE001-F969-4060-9A3E-7F19E5CEBBE9}" srcOrd="4" destOrd="0" parTransId="{B58CA610-D5EC-4EF5-B6FE-30CB2554F151}" sibTransId="{0E51CEB8-8CC0-4FAF-BFB8-FB0EB97DBFAA}"/>
    <dgm:cxn modelId="{42AEF3A5-7A71-4F3A-99C7-507B2EB66CAD}" srcId="{920F7E2B-BCAB-42A4-9EBA-E6F62DD5586E}" destId="{95F370B8-B89F-40B8-A28E-EAF15C690E0C}" srcOrd="1" destOrd="0" parTransId="{5C145B3F-4327-4318-8CC5-4180C3EAE0DE}" sibTransId="{FF384B26-E193-4F7E-8291-05E8CED477A2}"/>
    <dgm:cxn modelId="{B450D2A9-2F3C-43C2-AAE3-C2BF4AB32881}" type="presOf" srcId="{418AE001-F969-4060-9A3E-7F19E5CEBBE9}" destId="{7D15FE6A-BE83-4BBA-BB7A-41D4E500C485}" srcOrd="0" destOrd="0" presId="urn:microsoft.com/office/officeart/2005/8/layout/vProcess5"/>
    <dgm:cxn modelId="{705712B7-C173-4B4F-9F78-D90347E1B47D}" type="presOf" srcId="{B33FC5EB-0CD7-46C6-8B11-D992A9139DA3}" destId="{B3E4520C-7DC7-43ED-A103-E55C74799C7C}" srcOrd="0" destOrd="0" presId="urn:microsoft.com/office/officeart/2005/8/layout/vProcess5"/>
    <dgm:cxn modelId="{33BFD5C3-3083-4761-9287-8ED2261143EA}" srcId="{920F7E2B-BCAB-42A4-9EBA-E6F62DD5586E}" destId="{0C54C931-DC16-4DB6-913E-BA8E8C68AB4A}" srcOrd="2" destOrd="0" parTransId="{33128553-34A3-4E05-B47C-3848862FF84E}" sibTransId="{7E60495F-FCE8-4CDA-B95B-024746F7D643}"/>
    <dgm:cxn modelId="{CEA560C6-CA37-41D7-A9C0-5EA93FA4F098}" type="presOf" srcId="{1A7DFD4F-FE45-4020-8804-E31C7527A39D}" destId="{141710D1-66AA-4CCA-A4D3-BCEE402B05DF}" srcOrd="0" destOrd="0" presId="urn:microsoft.com/office/officeart/2005/8/layout/vProcess5"/>
    <dgm:cxn modelId="{85EA21DB-F6D3-4DD6-8A6A-925CD859B7FF}" srcId="{920F7E2B-BCAB-42A4-9EBA-E6F62DD5586E}" destId="{B33FC5EB-0CD7-46C6-8B11-D992A9139DA3}" srcOrd="0" destOrd="0" parTransId="{18198CF1-99A0-4642-A01F-EA2A5019518A}" sibTransId="{1A7DFD4F-FE45-4020-8804-E31C7527A39D}"/>
    <dgm:cxn modelId="{EB6654E4-914E-44E6-A45B-8A85CC397EEE}" type="presOf" srcId="{7E60495F-FCE8-4CDA-B95B-024746F7D643}" destId="{E6566C52-3CB1-4F47-9DC1-06CCF705E508}" srcOrd="0" destOrd="0" presId="urn:microsoft.com/office/officeart/2005/8/layout/vProcess5"/>
    <dgm:cxn modelId="{F67CCCE8-D7D4-426F-8FA7-B4136179104D}" type="presOf" srcId="{0C54C931-DC16-4DB6-913E-BA8E8C68AB4A}" destId="{E9E532BD-4CEE-4B24-B5C2-B6C951B8C92D}" srcOrd="0" destOrd="0" presId="urn:microsoft.com/office/officeart/2005/8/layout/vProcess5"/>
    <dgm:cxn modelId="{1E5980F1-8C00-4C26-96E5-0400A564F163}" type="presOf" srcId="{95F370B8-B89F-40B8-A28E-EAF15C690E0C}" destId="{0763D2A9-9BD0-4927-96F2-57F4A49860B8}" srcOrd="1" destOrd="0" presId="urn:microsoft.com/office/officeart/2005/8/layout/vProcess5"/>
    <dgm:cxn modelId="{AD3A9F7B-4E34-4446-AC54-C91F546022D3}" type="presParOf" srcId="{5535E2D4-B338-4606-BDD3-261673661D5B}" destId="{C0628B1A-96BE-4214-A5E5-1F9BD8D0CA78}" srcOrd="0" destOrd="0" presId="urn:microsoft.com/office/officeart/2005/8/layout/vProcess5"/>
    <dgm:cxn modelId="{ABDFE6A8-8CAC-427A-82DA-F92FD82B9774}" type="presParOf" srcId="{5535E2D4-B338-4606-BDD3-261673661D5B}" destId="{B3E4520C-7DC7-43ED-A103-E55C74799C7C}" srcOrd="1" destOrd="0" presId="urn:microsoft.com/office/officeart/2005/8/layout/vProcess5"/>
    <dgm:cxn modelId="{D2E4B69F-91EA-426A-8519-7DC7148E28DC}" type="presParOf" srcId="{5535E2D4-B338-4606-BDD3-261673661D5B}" destId="{3AD63A01-534C-426E-9D36-8B0BFD45FEF1}" srcOrd="2" destOrd="0" presId="urn:microsoft.com/office/officeart/2005/8/layout/vProcess5"/>
    <dgm:cxn modelId="{854B0A8E-CEA1-46AF-B6F6-90CACAA43CDA}" type="presParOf" srcId="{5535E2D4-B338-4606-BDD3-261673661D5B}" destId="{E9E532BD-4CEE-4B24-B5C2-B6C951B8C92D}" srcOrd="3" destOrd="0" presId="urn:microsoft.com/office/officeart/2005/8/layout/vProcess5"/>
    <dgm:cxn modelId="{92C5D633-126D-4FF2-ACD8-3B920012437F}" type="presParOf" srcId="{5535E2D4-B338-4606-BDD3-261673661D5B}" destId="{CF1BBAAB-0519-485C-B436-54246FCE219A}" srcOrd="4" destOrd="0" presId="urn:microsoft.com/office/officeart/2005/8/layout/vProcess5"/>
    <dgm:cxn modelId="{F1359A32-9484-4710-A026-4779D856F079}" type="presParOf" srcId="{5535E2D4-B338-4606-BDD3-261673661D5B}" destId="{7D15FE6A-BE83-4BBA-BB7A-41D4E500C485}" srcOrd="5" destOrd="0" presId="urn:microsoft.com/office/officeart/2005/8/layout/vProcess5"/>
    <dgm:cxn modelId="{8E4FF5D5-B18A-43F0-832E-3C728864B8D1}" type="presParOf" srcId="{5535E2D4-B338-4606-BDD3-261673661D5B}" destId="{141710D1-66AA-4CCA-A4D3-BCEE402B05DF}" srcOrd="6" destOrd="0" presId="urn:microsoft.com/office/officeart/2005/8/layout/vProcess5"/>
    <dgm:cxn modelId="{D889E738-1FB5-454F-B6F9-A4F919F8D707}" type="presParOf" srcId="{5535E2D4-B338-4606-BDD3-261673661D5B}" destId="{C4646ECF-26D3-489E-AAA6-FACAA6D39ED8}" srcOrd="7" destOrd="0" presId="urn:microsoft.com/office/officeart/2005/8/layout/vProcess5"/>
    <dgm:cxn modelId="{55715BB0-2561-4890-B367-04F7360591AC}" type="presParOf" srcId="{5535E2D4-B338-4606-BDD3-261673661D5B}" destId="{E6566C52-3CB1-4F47-9DC1-06CCF705E508}" srcOrd="8" destOrd="0" presId="urn:microsoft.com/office/officeart/2005/8/layout/vProcess5"/>
    <dgm:cxn modelId="{D360D688-5D06-4560-B177-66060FB277B8}" type="presParOf" srcId="{5535E2D4-B338-4606-BDD3-261673661D5B}" destId="{EAB48570-6A4A-4F7A-95E7-8622CE57DDB8}" srcOrd="9" destOrd="0" presId="urn:microsoft.com/office/officeart/2005/8/layout/vProcess5"/>
    <dgm:cxn modelId="{16C0DA3F-D05E-44F5-A8B5-980BF2D3E871}" type="presParOf" srcId="{5535E2D4-B338-4606-BDD3-261673661D5B}" destId="{8B7CB430-FBC7-494E-B31F-CE38D432259A}" srcOrd="10" destOrd="0" presId="urn:microsoft.com/office/officeart/2005/8/layout/vProcess5"/>
    <dgm:cxn modelId="{BB8D4C0C-829D-41E8-93BC-9C5F018FF20D}" type="presParOf" srcId="{5535E2D4-B338-4606-BDD3-261673661D5B}" destId="{0763D2A9-9BD0-4927-96F2-57F4A49860B8}" srcOrd="11" destOrd="0" presId="urn:microsoft.com/office/officeart/2005/8/layout/vProcess5"/>
    <dgm:cxn modelId="{0A148F6B-59C8-494E-8EDA-10408ED37966}" type="presParOf" srcId="{5535E2D4-B338-4606-BDD3-261673661D5B}" destId="{B12D808B-D946-42CA-86B1-8EE698C2BC6F}" srcOrd="12" destOrd="0" presId="urn:microsoft.com/office/officeart/2005/8/layout/vProcess5"/>
    <dgm:cxn modelId="{10588AF2-158D-4D92-886A-E52238D4FF2F}" type="presParOf" srcId="{5535E2D4-B338-4606-BDD3-261673661D5B}" destId="{566CC2CB-8BAD-4380-8F2E-AF87A350594B}" srcOrd="13" destOrd="0" presId="urn:microsoft.com/office/officeart/2005/8/layout/vProcess5"/>
    <dgm:cxn modelId="{ECFAC46D-D16C-4A55-B73C-7AD3966E9B90}" type="presParOf" srcId="{5535E2D4-B338-4606-BDD3-261673661D5B}" destId="{5007092A-2CB5-4C9D-B403-3029F033044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3F4AE6-25B8-4116-918D-358A394B888F}">
      <dsp:nvSpPr>
        <dsp:cNvPr id="0" name=""/>
        <dsp:cNvSpPr/>
      </dsp:nvSpPr>
      <dsp:spPr>
        <a:xfrm>
          <a:off x="0" y="477701"/>
          <a:ext cx="572758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57DF16-D145-444B-A61F-57660BAEBF8F}">
      <dsp:nvSpPr>
        <dsp:cNvPr id="0" name=""/>
        <dsp:cNvSpPr/>
      </dsp:nvSpPr>
      <dsp:spPr>
        <a:xfrm>
          <a:off x="286379" y="108701"/>
          <a:ext cx="4009306" cy="738000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542" tIns="0" rIns="15154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kern="1200" dirty="0">
              <a:solidFill>
                <a:schemeClr val="tx1"/>
              </a:solidFill>
            </a:rPr>
            <a:t>štatistické spracovanie dát (Excel)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322405" y="144727"/>
        <a:ext cx="3937254" cy="665948"/>
      </dsp:txXfrm>
    </dsp:sp>
    <dsp:sp modelId="{8E589A2B-934A-46C9-A06A-5DED55DC0555}">
      <dsp:nvSpPr>
        <dsp:cNvPr id="0" name=""/>
        <dsp:cNvSpPr/>
      </dsp:nvSpPr>
      <dsp:spPr>
        <a:xfrm>
          <a:off x="0" y="1611701"/>
          <a:ext cx="572758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4AC600-8013-4784-8056-652141E9B3DA}">
      <dsp:nvSpPr>
        <dsp:cNvPr id="0" name=""/>
        <dsp:cNvSpPr/>
      </dsp:nvSpPr>
      <dsp:spPr>
        <a:xfrm>
          <a:off x="286379" y="1242701"/>
          <a:ext cx="4009306" cy="738000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542" tIns="0" rIns="15154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kern="1200" dirty="0">
              <a:solidFill>
                <a:schemeClr val="tx1"/>
              </a:solidFill>
            </a:rPr>
            <a:t>úhrnná a špecifická miera plodnosti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322405" y="1278727"/>
        <a:ext cx="3937254" cy="665948"/>
      </dsp:txXfrm>
    </dsp:sp>
    <dsp:sp modelId="{6490E6B2-C5E0-40F2-993D-17A35DD627DE}">
      <dsp:nvSpPr>
        <dsp:cNvPr id="0" name=""/>
        <dsp:cNvSpPr/>
      </dsp:nvSpPr>
      <dsp:spPr>
        <a:xfrm>
          <a:off x="0" y="2745701"/>
          <a:ext cx="572758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E77DE1-DB1A-4CF9-932C-6C6B863F2248}">
      <dsp:nvSpPr>
        <dsp:cNvPr id="0" name=""/>
        <dsp:cNvSpPr/>
      </dsp:nvSpPr>
      <dsp:spPr>
        <a:xfrm>
          <a:off x="286379" y="2376701"/>
          <a:ext cx="4009306" cy="738000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542" tIns="0" rIns="15154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kern="1200" dirty="0">
              <a:solidFill>
                <a:schemeClr val="tx1"/>
              </a:solidFill>
            </a:rPr>
            <a:t>vývoj školských indikátorov- index zmeny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322405" y="2412727"/>
        <a:ext cx="3937254" cy="665948"/>
      </dsp:txXfrm>
    </dsp:sp>
    <dsp:sp modelId="{188C3A44-F4A5-4599-A5DE-989F7664BB0A}">
      <dsp:nvSpPr>
        <dsp:cNvPr id="0" name=""/>
        <dsp:cNvSpPr/>
      </dsp:nvSpPr>
      <dsp:spPr>
        <a:xfrm>
          <a:off x="0" y="3879702"/>
          <a:ext cx="572758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06916E-A0DC-462C-8836-9C7007A26657}">
      <dsp:nvSpPr>
        <dsp:cNvPr id="0" name=""/>
        <dsp:cNvSpPr/>
      </dsp:nvSpPr>
      <dsp:spPr>
        <a:xfrm>
          <a:off x="287913" y="3520303"/>
          <a:ext cx="4009306" cy="738000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542" tIns="0" rIns="15154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kern="1200" dirty="0">
              <a:solidFill>
                <a:schemeClr val="tx1"/>
              </a:solidFill>
            </a:rPr>
            <a:t>mapy- </a:t>
          </a:r>
          <a:r>
            <a:rPr lang="sk-SK" sz="2400" kern="1200" dirty="0" err="1">
              <a:solidFill>
                <a:schemeClr val="tx1"/>
              </a:solidFill>
            </a:rPr>
            <a:t>kartogram</a:t>
          </a:r>
          <a:r>
            <a:rPr lang="sk-SK" sz="2400" kern="1200" dirty="0">
              <a:solidFill>
                <a:schemeClr val="tx1"/>
              </a:solidFill>
            </a:rPr>
            <a:t>, </a:t>
          </a:r>
          <a:r>
            <a:rPr lang="sk-SK" sz="2400" kern="1200" dirty="0" err="1">
              <a:solidFill>
                <a:schemeClr val="tx1"/>
              </a:solidFill>
            </a:rPr>
            <a:t>kartodiagram</a:t>
          </a:r>
          <a:r>
            <a:rPr lang="sk-SK" sz="2400" kern="1200" dirty="0">
              <a:solidFill>
                <a:schemeClr val="tx1"/>
              </a:solidFill>
            </a:rPr>
            <a:t> (</a:t>
          </a:r>
          <a:r>
            <a:rPr lang="sk-SK" sz="2400" kern="1200" dirty="0" err="1">
              <a:solidFill>
                <a:schemeClr val="tx1"/>
              </a:solidFill>
            </a:rPr>
            <a:t>ArcGIS</a:t>
          </a:r>
          <a:r>
            <a:rPr lang="sk-SK" sz="2400" kern="1200" dirty="0">
              <a:solidFill>
                <a:schemeClr val="tx1"/>
              </a:solidFill>
            </a:rPr>
            <a:t>)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323939" y="3556329"/>
        <a:ext cx="3937254" cy="665948"/>
      </dsp:txXfrm>
    </dsp:sp>
    <dsp:sp modelId="{542BDB41-01A7-4EC8-AE52-48F9D47CD8BD}">
      <dsp:nvSpPr>
        <dsp:cNvPr id="0" name=""/>
        <dsp:cNvSpPr/>
      </dsp:nvSpPr>
      <dsp:spPr>
        <a:xfrm>
          <a:off x="0" y="5013702"/>
          <a:ext cx="572758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DDC416-16AC-4AEB-BC99-B57500B27BD1}">
      <dsp:nvSpPr>
        <dsp:cNvPr id="0" name=""/>
        <dsp:cNvSpPr/>
      </dsp:nvSpPr>
      <dsp:spPr>
        <a:xfrm>
          <a:off x="286379" y="4644702"/>
          <a:ext cx="4037090" cy="738000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542" tIns="0" rIns="15154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kern="1200" dirty="0" err="1">
              <a:solidFill>
                <a:schemeClr val="tx1"/>
              </a:solidFill>
            </a:rPr>
            <a:t>kohortno</a:t>
          </a:r>
          <a:r>
            <a:rPr lang="sk-SK" sz="2400" kern="1200" dirty="0">
              <a:solidFill>
                <a:schemeClr val="tx1"/>
              </a:solidFill>
            </a:rPr>
            <a:t>-komponentná metóda prognózovania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322405" y="4680728"/>
        <a:ext cx="3965038" cy="665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E4520C-7DC7-43ED-A103-E55C74799C7C}">
      <dsp:nvSpPr>
        <dsp:cNvPr id="0" name=""/>
        <dsp:cNvSpPr/>
      </dsp:nvSpPr>
      <dsp:spPr>
        <a:xfrm>
          <a:off x="0" y="0"/>
          <a:ext cx="6766964" cy="622396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>
              <a:solidFill>
                <a:schemeClr val="tx1"/>
              </a:solidFill>
            </a:rPr>
            <a:t>Starnutie zdola priamo pôsobí na sieť ZŠ na Slovensku 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18229" y="18229"/>
        <a:ext cx="6022531" cy="585938"/>
      </dsp:txXfrm>
    </dsp:sp>
    <dsp:sp modelId="{3AD63A01-534C-426E-9D36-8B0BFD45FEF1}">
      <dsp:nvSpPr>
        <dsp:cNvPr id="0" name=""/>
        <dsp:cNvSpPr/>
      </dsp:nvSpPr>
      <dsp:spPr>
        <a:xfrm>
          <a:off x="505325" y="708840"/>
          <a:ext cx="6766964" cy="622396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>
              <a:solidFill>
                <a:schemeClr val="tx1"/>
              </a:solidFill>
            </a:rPr>
            <a:t>Znižoval sa počet školopovinných detí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523554" y="727069"/>
        <a:ext cx="5820623" cy="585938"/>
      </dsp:txXfrm>
    </dsp:sp>
    <dsp:sp modelId="{E9E532BD-4CEE-4B24-B5C2-B6C951B8C92D}">
      <dsp:nvSpPr>
        <dsp:cNvPr id="0" name=""/>
        <dsp:cNvSpPr/>
      </dsp:nvSpPr>
      <dsp:spPr>
        <a:xfrm>
          <a:off x="1010650" y="1417680"/>
          <a:ext cx="6766964" cy="622396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>
              <a:solidFill>
                <a:schemeClr val="tx1"/>
              </a:solidFill>
            </a:rPr>
            <a:t>Znižoval sa počet škôl a tried ZŠ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1028879" y="1435909"/>
        <a:ext cx="5820623" cy="585938"/>
      </dsp:txXfrm>
    </dsp:sp>
    <dsp:sp modelId="{CF1BBAAB-0519-485C-B436-54246FCE219A}">
      <dsp:nvSpPr>
        <dsp:cNvPr id="0" name=""/>
        <dsp:cNvSpPr/>
      </dsp:nvSpPr>
      <dsp:spPr>
        <a:xfrm>
          <a:off x="1515975" y="2126520"/>
          <a:ext cx="6766964" cy="622396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>
              <a:solidFill>
                <a:schemeClr val="tx1"/>
              </a:solidFill>
            </a:rPr>
            <a:t>V posledných rokoch stabilizácia vývoja 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1534204" y="2144749"/>
        <a:ext cx="5820623" cy="585938"/>
      </dsp:txXfrm>
    </dsp:sp>
    <dsp:sp modelId="{7D15FE6A-BE83-4BBA-BB7A-41D4E500C485}">
      <dsp:nvSpPr>
        <dsp:cNvPr id="0" name=""/>
        <dsp:cNvSpPr/>
      </dsp:nvSpPr>
      <dsp:spPr>
        <a:xfrm>
          <a:off x="2021301" y="2835360"/>
          <a:ext cx="6766964" cy="622396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>
              <a:solidFill>
                <a:schemeClr val="tx1"/>
              </a:solidFill>
            </a:rPr>
            <a:t>Ďalší vývoj regionálne podmienený 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2039530" y="2853589"/>
        <a:ext cx="5820623" cy="585938"/>
      </dsp:txXfrm>
    </dsp:sp>
    <dsp:sp modelId="{141710D1-66AA-4CCA-A4D3-BCEE402B05DF}">
      <dsp:nvSpPr>
        <dsp:cNvPr id="0" name=""/>
        <dsp:cNvSpPr/>
      </dsp:nvSpPr>
      <dsp:spPr>
        <a:xfrm>
          <a:off x="6362407" y="454695"/>
          <a:ext cx="404557" cy="40455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6453432" y="454695"/>
        <a:ext cx="222507" cy="304429"/>
      </dsp:txXfrm>
    </dsp:sp>
    <dsp:sp modelId="{C4646ECF-26D3-489E-AAA6-FACAA6D39ED8}">
      <dsp:nvSpPr>
        <dsp:cNvPr id="0" name=""/>
        <dsp:cNvSpPr/>
      </dsp:nvSpPr>
      <dsp:spPr>
        <a:xfrm>
          <a:off x="6867732" y="1163535"/>
          <a:ext cx="404557" cy="40455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6958757" y="1163535"/>
        <a:ext cx="222507" cy="304429"/>
      </dsp:txXfrm>
    </dsp:sp>
    <dsp:sp modelId="{E6566C52-3CB1-4F47-9DC1-06CCF705E508}">
      <dsp:nvSpPr>
        <dsp:cNvPr id="0" name=""/>
        <dsp:cNvSpPr/>
      </dsp:nvSpPr>
      <dsp:spPr>
        <a:xfrm>
          <a:off x="7373057" y="1862002"/>
          <a:ext cx="404557" cy="40455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7464082" y="1862002"/>
        <a:ext cx="222507" cy="304429"/>
      </dsp:txXfrm>
    </dsp:sp>
    <dsp:sp modelId="{EAB48570-6A4A-4F7A-95E7-8622CE57DDB8}">
      <dsp:nvSpPr>
        <dsp:cNvPr id="0" name=""/>
        <dsp:cNvSpPr/>
      </dsp:nvSpPr>
      <dsp:spPr>
        <a:xfrm>
          <a:off x="7878383" y="2577757"/>
          <a:ext cx="404557" cy="40455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7969408" y="2577757"/>
        <a:ext cx="222507" cy="3044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EF1445-C6FD-4C1E-B3B2-B4F63855D64E}" type="datetimeFigureOut">
              <a:rPr lang="sk-SK" smtClean="0"/>
              <a:t>20. 4. 2022</a:t>
            </a:fld>
            <a:endParaRPr lang="sk-SK" dirty="0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dirty="0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A1E15-DA26-41B8-BC14-ACD756260AAA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23908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A1E15-DA26-41B8-BC14-ACD756260AAA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67833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A1E15-DA26-41B8-BC14-ACD756260AAA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72169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03FB6A-D60D-4AD1-A49F-9235B8058A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21C3EED-7FE6-4FE0-B80A-084B60B30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B4B413A-85FA-4252-A1D6-C8E08E42D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EE419-160C-4E6C-AE07-2CE60E6090E0}" type="datetimeFigureOut">
              <a:rPr lang="sk-SK" smtClean="0"/>
              <a:t>20. 4. 2022</a:t>
            </a:fld>
            <a:endParaRPr lang="sk-SK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A2F53D46-9CC9-4872-B4ED-F495AA13D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B89F6F0-0D98-4636-B318-8A0D4C8FC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9363-2C7E-4396-96CD-030EC3028E88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42914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CFCA8B-07DF-41BD-BA9F-E83F7F1EC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175CE786-F728-49E0-A50C-4BA988F8FD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3603E54-B660-4C15-B4AB-169966B60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EE419-160C-4E6C-AE07-2CE60E6090E0}" type="datetimeFigureOut">
              <a:rPr lang="sk-SK" smtClean="0"/>
              <a:t>20. 4. 2022</a:t>
            </a:fld>
            <a:endParaRPr lang="sk-SK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C04E33B-9104-4B6A-810B-3A48759FD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86ED538-A332-4B35-A958-27C5E74F8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9363-2C7E-4396-96CD-030EC3028E88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9387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F46D547A-532F-4623-9030-59FB03F480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10C99783-5729-4478-A2B3-A3318FABD5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4DEDB78-C771-4AD2-A988-E1A230298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EE419-160C-4E6C-AE07-2CE60E6090E0}" type="datetimeFigureOut">
              <a:rPr lang="sk-SK" smtClean="0"/>
              <a:t>20. 4. 2022</a:t>
            </a:fld>
            <a:endParaRPr lang="sk-SK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AAEFEEC-E9D5-4569-A737-B665B0867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01190BB-72F3-4D59-831C-EF7364CE2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9363-2C7E-4396-96CD-030EC3028E88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42591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4107C2-55AD-4CFF-8E43-7596435F7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E5D36FC-7B5D-4AE6-A0DF-176ABEDF2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A43294D-6A64-44C9-8E5A-6FB2D19F2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EE419-160C-4E6C-AE07-2CE60E6090E0}" type="datetimeFigureOut">
              <a:rPr lang="sk-SK" smtClean="0"/>
              <a:t>20. 4. 2022</a:t>
            </a:fld>
            <a:endParaRPr lang="sk-SK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03FEB2D-461B-4448-9338-2E57A44F6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3A409CB-4B6D-46BC-89A7-D4FF0F224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9363-2C7E-4396-96CD-030EC3028E88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02675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80DF86-FDCA-450C-9D87-EA936EC00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DCC09CF-C010-4F79-8061-E2CDDF74C9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4354BBB-46BB-4E59-8B9F-E6F05A658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EE419-160C-4E6C-AE07-2CE60E6090E0}" type="datetimeFigureOut">
              <a:rPr lang="sk-SK" smtClean="0"/>
              <a:t>20. 4. 2022</a:t>
            </a:fld>
            <a:endParaRPr lang="sk-SK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BA9C8CA-D28F-485A-872A-50AD53EED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6BDDC18-FFFB-467A-86EE-ADF06CA3C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9363-2C7E-4396-96CD-030EC3028E88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4330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2D10CF-6FA0-4D33-9A07-6749AACE9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E4106F1-2A18-41C6-B656-84625406CA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8ADC59D4-73F1-49D7-AF9D-72745AC0C4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856E140B-22B2-411D-810E-F958A84A6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EE419-160C-4E6C-AE07-2CE60E6090E0}" type="datetimeFigureOut">
              <a:rPr lang="sk-SK" smtClean="0"/>
              <a:t>20. 4. 2022</a:t>
            </a:fld>
            <a:endParaRPr lang="sk-SK" dirty="0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646929E1-352A-4D89-BBEF-17DB07354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357D2D72-1429-44D8-9075-757C176EA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9363-2C7E-4396-96CD-030EC3028E88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30688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E9E49E-41B3-4277-BB66-72C8DA489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71DA247-002A-421B-BEE4-843EE7AF2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43859787-5B62-467E-9F2F-A611580CB3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19787E3-E99A-47D9-9B26-FAED410A00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CB605179-E0DD-4F47-84F6-D4AC7D029D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437015B4-D7DD-4790-AA36-C2CAE4C68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EE419-160C-4E6C-AE07-2CE60E6090E0}" type="datetimeFigureOut">
              <a:rPr lang="sk-SK" smtClean="0"/>
              <a:t>20. 4. 2022</a:t>
            </a:fld>
            <a:endParaRPr lang="sk-SK" dirty="0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314D0FC0-991E-40B5-BC13-DC40C2833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EA2276C7-EF92-4D1D-A8C7-765DA69A4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9363-2C7E-4396-96CD-030EC3028E88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24593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F98741-5BFD-4CC3-A093-5BDACFCDF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DB04FE2A-6AB8-44A3-8797-D208162C1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EE419-160C-4E6C-AE07-2CE60E6090E0}" type="datetimeFigureOut">
              <a:rPr lang="sk-SK" smtClean="0"/>
              <a:t>20. 4. 2022</a:t>
            </a:fld>
            <a:endParaRPr lang="sk-SK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E45915F9-7B47-4F59-9EEC-E7A3E7AAE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CAE836B2-4BB5-4C28-BD78-3BB921B5A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9363-2C7E-4396-96CD-030EC3028E88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84428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FD5C6833-A5FE-4C0D-A149-96E775A52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EE419-160C-4E6C-AE07-2CE60E6090E0}" type="datetimeFigureOut">
              <a:rPr lang="sk-SK" smtClean="0"/>
              <a:t>20. 4. 2022</a:t>
            </a:fld>
            <a:endParaRPr lang="sk-SK" dirty="0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B7BCD4AD-ECC6-4C5F-A6C1-4AA585AF1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D3962495-8494-4929-8DDF-58DB0BF98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9363-2C7E-4396-96CD-030EC3028E88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78063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043EC5-D06E-43E8-9EAF-BF7668C2E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FC2FFBD-D799-4F83-B5AF-B1680FCFF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45FEF96-3DA5-449B-BBCF-2B4682B037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B29B340B-EA81-41AC-888D-6C1C89D63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EE419-160C-4E6C-AE07-2CE60E6090E0}" type="datetimeFigureOut">
              <a:rPr lang="sk-SK" smtClean="0"/>
              <a:t>20. 4. 2022</a:t>
            </a:fld>
            <a:endParaRPr lang="sk-SK" dirty="0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B6C2049-8546-4B2B-B34F-C51BE7D92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A36702B3-F178-48B1-8523-646915E37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9363-2C7E-4396-96CD-030EC3028E88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53144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11C4DA-443D-44DB-BDEA-60A24F0DA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BFBB6147-57B0-4377-A7FC-5318DA4746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86CDEF8-F846-467A-9E7E-BD54C0D4BA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0BD377CA-9FFD-43A0-8782-630BE1FF1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EE419-160C-4E6C-AE07-2CE60E6090E0}" type="datetimeFigureOut">
              <a:rPr lang="sk-SK" smtClean="0"/>
              <a:t>20. 4. 2022</a:t>
            </a:fld>
            <a:endParaRPr lang="sk-SK" dirty="0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263FA8AF-DC41-404E-9A48-8FED2E6D7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E04239BA-1207-4BB0-9CB6-BA0D157B7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9363-2C7E-4396-96CD-030EC3028E88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85564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70B01EE3-C709-4006-B4E2-2B7400E0A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A53350C-64E2-48C3-90DA-6213ECFE1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2C270A4-BC51-49E8-8235-3749196387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EE419-160C-4E6C-AE07-2CE60E6090E0}" type="datetimeFigureOut">
              <a:rPr lang="sk-SK" smtClean="0"/>
              <a:t>20. 4. 2022</a:t>
            </a:fld>
            <a:endParaRPr lang="sk-SK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0841AC3-28F1-45BC-B2B1-C3C0ACAE0A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253410F-C426-4D43-9D98-72F4CDF201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89363-2C7E-4396-96CD-030EC3028E88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07188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95C1F4-AE7F-44E4-8693-40D3D6831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34DDD3-F723-4DD3-8ABE-EC0B2AC87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22324" y="-15978"/>
            <a:ext cx="7147352" cy="5876916"/>
            <a:chOff x="329184" y="-99107"/>
            <a:chExt cx="524256" cy="587691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7C8EA93-3210-4C62-99E9-153C275E3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EB7D2A2-F448-44D4-938C-DC84CBCB3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-99107"/>
              <a:ext cx="524256" cy="5631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1055718"/>
            <a:ext cx="10999072" cy="33583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98B2A33-426B-4D3A-A1CB-D72C97C079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42750"/>
            <a:ext cx="9378462" cy="3186463"/>
          </a:xfrm>
        </p:spPr>
        <p:txBody>
          <a:bodyPr anchor="ctr">
            <a:normAutofit fontScale="90000"/>
          </a:bodyPr>
          <a:lstStyle/>
          <a:p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DOPADY STARNUTIA POPULÁCIE NA SIEŤ ZÁKLADNÝCH ŠKÔL                     NA SLOVENSKU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B8D04FB-E108-46A6-885D-9A6CE4C62A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16391"/>
            <a:ext cx="9144000" cy="1182135"/>
          </a:xfrm>
        </p:spPr>
        <p:txBody>
          <a:bodyPr anchor="ctr">
            <a:normAutofit/>
          </a:bodyPr>
          <a:lstStyle/>
          <a:p>
            <a:r>
              <a:rPr 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Denisa Jacková </a:t>
            </a:r>
          </a:p>
          <a:p>
            <a:endParaRPr lang="sk-SK" sz="2800" dirty="0"/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BCF3FC16-E38D-495C-945D-152E0B72167B}"/>
              </a:ext>
            </a:extLst>
          </p:cNvPr>
          <p:cNvSpPr txBox="1"/>
          <p:nvPr/>
        </p:nvSpPr>
        <p:spPr>
          <a:xfrm>
            <a:off x="2717218" y="131837"/>
            <a:ext cx="67516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Ústav geografie, Prírodovedecká fakulta,</a:t>
            </a:r>
          </a:p>
          <a:p>
            <a:pPr algn="ctr"/>
            <a:r>
              <a:rPr lang="sk-S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Univerzita Pavla Jozefa Šafárika v Košiciach </a:t>
            </a: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61DA9441-B488-4CA9-8218-4B0E6811CCC9}"/>
              </a:ext>
            </a:extLst>
          </p:cNvPr>
          <p:cNvSpPr txBox="1"/>
          <p:nvPr/>
        </p:nvSpPr>
        <p:spPr>
          <a:xfrm>
            <a:off x="596464" y="6185704"/>
            <a:ext cx="71440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Školiteľ: RNDr. </a:t>
            </a:r>
            <a:r>
              <a:rPr lang="sk-SK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Janetta</a:t>
            </a:r>
            <a:r>
              <a:rPr lang="sk-SK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Nestorová</a:t>
            </a:r>
            <a:r>
              <a:rPr lang="sk-SK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</a:t>
            </a:r>
            <a:r>
              <a:rPr lang="sk-SK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Dická</a:t>
            </a:r>
            <a:r>
              <a:rPr lang="sk-SK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PhD. </a:t>
            </a:r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1E50E4B6-9838-4201-AC80-FF95ED6F8339}"/>
              </a:ext>
            </a:extLst>
          </p:cNvPr>
          <p:cNvSpPr txBox="1"/>
          <p:nvPr/>
        </p:nvSpPr>
        <p:spPr>
          <a:xfrm>
            <a:off x="8542830" y="6185704"/>
            <a:ext cx="31834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Akademický rok: 2021/2022</a:t>
            </a:r>
          </a:p>
        </p:txBody>
      </p:sp>
    </p:spTree>
    <p:extLst>
      <p:ext uri="{BB962C8B-B14F-4D97-AF65-F5344CB8AC3E}">
        <p14:creationId xmlns:p14="http://schemas.microsoft.com/office/powerpoint/2010/main" val="3886282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5199994-21AE-49A2-BA0D-12E295989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5" name="Zástupný objekt pre obsah 4" descr="Obrázok, na ktorom je mapa&#10;&#10;Automaticky generovaný popis">
            <a:extLst>
              <a:ext uri="{FF2B5EF4-FFF2-40B4-BE49-F238E27FC236}">
                <a16:creationId xmlns:a16="http://schemas.microsoft.com/office/drawing/2014/main" id="{46B0C65F-A718-4EFF-B511-D43D7BBFE9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" t="8854" r="1912" b="3280"/>
          <a:stretch/>
        </p:blipFill>
        <p:spPr>
          <a:xfrm>
            <a:off x="160077" y="704250"/>
            <a:ext cx="9403023" cy="6060808"/>
          </a:xfrm>
          <a:custGeom>
            <a:avLst/>
            <a:gdLst/>
            <a:ahLst/>
            <a:cxnLst/>
            <a:rect l="l" t="t" r="r" b="b"/>
            <a:pathLst>
              <a:path w="4643496" h="5550370">
                <a:moveTo>
                  <a:pt x="81586" y="0"/>
                </a:moveTo>
                <a:lnTo>
                  <a:pt x="4561910" y="0"/>
                </a:lnTo>
                <a:cubicBezTo>
                  <a:pt x="4606969" y="0"/>
                  <a:pt x="4643496" y="36527"/>
                  <a:pt x="4643496" y="81586"/>
                </a:cubicBezTo>
                <a:lnTo>
                  <a:pt x="4643496" y="5468784"/>
                </a:lnTo>
                <a:cubicBezTo>
                  <a:pt x="4643496" y="5513843"/>
                  <a:pt x="4606969" y="5550370"/>
                  <a:pt x="4561910" y="5550370"/>
                </a:cubicBezTo>
                <a:lnTo>
                  <a:pt x="81586" y="5550370"/>
                </a:lnTo>
                <a:cubicBezTo>
                  <a:pt x="36527" y="5550370"/>
                  <a:pt x="0" y="5513843"/>
                  <a:pt x="0" y="5468784"/>
                </a:cubicBezTo>
                <a:lnTo>
                  <a:pt x="0" y="81586"/>
                </a:lnTo>
                <a:cubicBezTo>
                  <a:pt x="0" y="36527"/>
                  <a:pt x="36527" y="0"/>
                  <a:pt x="81586" y="0"/>
                </a:cubicBezTo>
                <a:close/>
              </a:path>
            </a:pathLst>
          </a:custGeom>
        </p:spPr>
      </p:pic>
      <p:sp>
        <p:nvSpPr>
          <p:cNvPr id="26" name="Arc 25">
            <a:extLst>
              <a:ext uri="{FF2B5EF4-FFF2-40B4-BE49-F238E27FC236}">
                <a16:creationId xmlns:a16="http://schemas.microsoft.com/office/drawing/2014/main" id="{A2C34835-4F79-4934-B151-D68E79764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CE9902E1-E6E8-4E17-AC2F-E246C1878FD7}"/>
              </a:ext>
            </a:extLst>
          </p:cNvPr>
          <p:cNvSpPr txBox="1"/>
          <p:nvPr/>
        </p:nvSpPr>
        <p:spPr>
          <a:xfrm>
            <a:off x="1770850" y="19981"/>
            <a:ext cx="89839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1800" b="1" dirty="0"/>
              <a:t>Ústav geografie, Prírodovedecká fakulta, Univerzita Pavla Jozefa Šafárika v Košiciach 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92988792-A1E8-479E-85FF-143F57BA14E7}"/>
              </a:ext>
            </a:extLst>
          </p:cNvPr>
          <p:cNvSpPr txBox="1"/>
          <p:nvPr/>
        </p:nvSpPr>
        <p:spPr>
          <a:xfrm>
            <a:off x="9733582" y="1042014"/>
            <a:ext cx="217247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2000" b="1" dirty="0">
                <a:effectLst/>
                <a:ea typeface="Calibri" panose="020F0502020204030204" pitchFamily="34" charset="0"/>
              </a:rPr>
              <a:t>Obr. 5: </a:t>
            </a:r>
          </a:p>
          <a:p>
            <a:r>
              <a:rPr lang="sk-SK" sz="2000" dirty="0">
                <a:effectLst/>
                <a:ea typeface="Calibri" panose="020F0502020204030204" pitchFamily="34" charset="0"/>
              </a:rPr>
              <a:t>Populačná zmena 6 – 9 ročných detí v okresoch Slovensku	 v období rokov 1996 – 2020,                  zdroj dát: ŠÚSR (1996 – 2020a)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2912171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Zástupný objekt pre obsah 4" descr="Obrázok, na ktorom je mapa&#10;&#10;Automaticky generovaný popis">
            <a:extLst>
              <a:ext uri="{FF2B5EF4-FFF2-40B4-BE49-F238E27FC236}">
                <a16:creationId xmlns:a16="http://schemas.microsoft.com/office/drawing/2014/main" id="{52DC40BE-DB02-4E0F-94AC-6300D3461E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" t="7198" r="1504" b="3074"/>
          <a:stretch/>
        </p:blipFill>
        <p:spPr>
          <a:xfrm>
            <a:off x="2647950" y="556258"/>
            <a:ext cx="9544050" cy="6301741"/>
          </a:xfr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4031A7B2-46D5-4F5D-8862-ECCC70280CD0}"/>
              </a:ext>
            </a:extLst>
          </p:cNvPr>
          <p:cNvSpPr txBox="1"/>
          <p:nvPr/>
        </p:nvSpPr>
        <p:spPr>
          <a:xfrm>
            <a:off x="1758572" y="24637"/>
            <a:ext cx="88582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1800" b="1" dirty="0"/>
              <a:t>Ústav geografie, Prírodovedecká fakulta, Univerzita Pavla Jozefa Šafárika v Košiciach 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6331359A-72BA-435B-BC6A-8D1C3DE881E1}"/>
              </a:ext>
            </a:extLst>
          </p:cNvPr>
          <p:cNvSpPr txBox="1"/>
          <p:nvPr/>
        </p:nvSpPr>
        <p:spPr>
          <a:xfrm>
            <a:off x="555710" y="827678"/>
            <a:ext cx="199187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2000" b="1" dirty="0">
                <a:effectLst/>
                <a:ea typeface="Calibri" panose="020F0502020204030204" pitchFamily="34" charset="0"/>
              </a:rPr>
              <a:t>Obr. 6:  </a:t>
            </a:r>
            <a:r>
              <a:rPr lang="sk-SK" sz="2000" dirty="0">
                <a:effectLst/>
                <a:ea typeface="Calibri" panose="020F0502020204030204" pitchFamily="34" charset="0"/>
              </a:rPr>
              <a:t>Populačná zmena 10 – 14 ročných detí        v okresoch Slovenska            v období rokov    1996 – 2020,                  zdroj dát: ŠÚSR (1996 – 2020a)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1801928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8A54973-FE61-4E86-8CBB-FCE878815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912" y="776087"/>
            <a:ext cx="1578893" cy="1554480"/>
          </a:xfrm>
        </p:spPr>
        <p:txBody>
          <a:bodyPr anchor="ctr">
            <a:noAutofit/>
          </a:bodyPr>
          <a:lstStyle/>
          <a:p>
            <a:r>
              <a:rPr lang="sk-SK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SIEŤZŠ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BlokTextu 13">
            <a:extLst>
              <a:ext uri="{FF2B5EF4-FFF2-40B4-BE49-F238E27FC236}">
                <a16:creationId xmlns:a16="http://schemas.microsoft.com/office/drawing/2014/main" id="{AFC1C804-98C9-4D4F-BE9A-A8B130F5BB24}"/>
              </a:ext>
            </a:extLst>
          </p:cNvPr>
          <p:cNvSpPr txBox="1"/>
          <p:nvPr/>
        </p:nvSpPr>
        <p:spPr>
          <a:xfrm>
            <a:off x="1585545" y="70587"/>
            <a:ext cx="90209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1800" b="1" dirty="0"/>
              <a:t>Ústav geografie, Prírodovedecká fakulta, Univerzita Pavla Jozefa Šafárika v Košiciach </a:t>
            </a:r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3C219D6C-3EFB-4D1C-9AD7-B87814B1B73A}"/>
              </a:ext>
            </a:extLst>
          </p:cNvPr>
          <p:cNvSpPr txBox="1"/>
          <p:nvPr/>
        </p:nvSpPr>
        <p:spPr>
          <a:xfrm>
            <a:off x="264354" y="3122024"/>
            <a:ext cx="239443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2000" b="1" dirty="0">
                <a:effectLst/>
                <a:ea typeface="Calibri" panose="020F0502020204030204" pitchFamily="34" charset="0"/>
              </a:rPr>
              <a:t>Obr. 7:  </a:t>
            </a:r>
            <a:r>
              <a:rPr lang="sk-SK" sz="2000" dirty="0">
                <a:effectLst/>
                <a:ea typeface="Calibri" panose="020F0502020204030204" pitchFamily="34" charset="0"/>
              </a:rPr>
              <a:t>Vývoj počtu škôl na Slovensku      v období rokov       1996 – 2020,        zdroj dát: ŠÚSR (1996 – 2020c)</a:t>
            </a:r>
            <a:endParaRPr lang="sk-SK" sz="2000" dirty="0"/>
          </a:p>
        </p:txBody>
      </p:sp>
      <p:pic>
        <p:nvPicPr>
          <p:cNvPr id="18" name="Zástupný objekt pre obsah 17">
            <a:extLst>
              <a:ext uri="{FF2B5EF4-FFF2-40B4-BE49-F238E27FC236}">
                <a16:creationId xmlns:a16="http://schemas.microsoft.com/office/drawing/2014/main" id="{D9FBA381-A4A1-4DD7-BA4E-FF53AAD7B1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087" y="1510460"/>
            <a:ext cx="9002573" cy="47451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5388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5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27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29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490BAF7A-900B-4A9D-92C7-CBEE720507FA}"/>
              </a:ext>
            </a:extLst>
          </p:cNvPr>
          <p:cNvSpPr txBox="1"/>
          <p:nvPr/>
        </p:nvSpPr>
        <p:spPr>
          <a:xfrm>
            <a:off x="9352443" y="2389218"/>
            <a:ext cx="2058677" cy="3639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 err="1">
                <a:effectLst/>
              </a:rPr>
              <a:t>Obr</a:t>
            </a:r>
            <a:r>
              <a:rPr lang="en-US" sz="2400" b="1" dirty="0">
                <a:effectLst/>
              </a:rPr>
              <a:t>. 8:  </a:t>
            </a:r>
            <a:endParaRPr lang="sk-SK" sz="24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k-SK" sz="2400" dirty="0">
                <a:effectLst/>
              </a:rPr>
              <a:t>Vývoj počtu </a:t>
            </a:r>
            <a:r>
              <a:rPr lang="en-US" sz="2400" dirty="0">
                <a:effectLst/>
              </a:rPr>
              <a:t>ZŠ v </a:t>
            </a:r>
            <a:r>
              <a:rPr lang="en-US" sz="2400" dirty="0" err="1">
                <a:effectLst/>
              </a:rPr>
              <a:t>okresoch</a:t>
            </a:r>
            <a:r>
              <a:rPr lang="en-US" sz="2400" dirty="0">
                <a:effectLst/>
              </a:rPr>
              <a:t> SR          v </a:t>
            </a:r>
            <a:r>
              <a:rPr lang="en-US" sz="2400" dirty="0" err="1">
                <a:effectLst/>
              </a:rPr>
              <a:t>období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rokov</a:t>
            </a:r>
            <a:r>
              <a:rPr lang="en-US" sz="2400" dirty="0">
                <a:effectLst/>
              </a:rPr>
              <a:t> 1996 – 2020, </a:t>
            </a:r>
            <a:r>
              <a:rPr lang="en-US" sz="2400" dirty="0" err="1">
                <a:effectLst/>
              </a:rPr>
              <a:t>zdroj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dát</a:t>
            </a:r>
            <a:r>
              <a:rPr lang="en-US" sz="2400" dirty="0">
                <a:effectLst/>
              </a:rPr>
              <a:t>: ŠÚSR (1996 – 2020c)</a:t>
            </a:r>
            <a:endParaRPr lang="en-US" sz="2400" dirty="0"/>
          </a:p>
        </p:txBody>
      </p:sp>
      <p:pic>
        <p:nvPicPr>
          <p:cNvPr id="7" name="Zástupný objekt pre obsah 4">
            <a:extLst>
              <a:ext uri="{FF2B5EF4-FFF2-40B4-BE49-F238E27FC236}">
                <a16:creationId xmlns:a16="http://schemas.microsoft.com/office/drawing/2014/main" id="{7A36F95C-FB66-405C-8139-B7AA437E38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" t="10530" r="294" b="1827"/>
          <a:stretch/>
        </p:blipFill>
        <p:spPr>
          <a:xfrm>
            <a:off x="-27758" y="627228"/>
            <a:ext cx="9426548" cy="5843842"/>
          </a:xfrm>
          <a:prstGeom prst="rect">
            <a:avLst/>
          </a:prstGeom>
        </p:spPr>
      </p:pic>
      <p:sp>
        <p:nvSpPr>
          <p:cNvPr id="37" name="Rectangle 31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D093A942-6E7D-498C-B1F8-F814D324835B}"/>
              </a:ext>
            </a:extLst>
          </p:cNvPr>
          <p:cNvSpPr txBox="1"/>
          <p:nvPr/>
        </p:nvSpPr>
        <p:spPr>
          <a:xfrm>
            <a:off x="1720291" y="12529"/>
            <a:ext cx="87514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1800" b="1" dirty="0"/>
              <a:t>Ústav geografie, Prírodovedecká fakulta, Univerzita Pavla Jozefa Šafárika v Košiciach </a:t>
            </a:r>
          </a:p>
        </p:txBody>
      </p:sp>
    </p:spTree>
    <p:extLst>
      <p:ext uri="{BB962C8B-B14F-4D97-AF65-F5344CB8AC3E}">
        <p14:creationId xmlns:p14="http://schemas.microsoft.com/office/powerpoint/2010/main" val="2500117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7976D8B-CA4B-4A48-B8D8-4E38DBCF1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123" y="536408"/>
            <a:ext cx="9849751" cy="773019"/>
          </a:xfrm>
        </p:spPr>
        <p:txBody>
          <a:bodyPr anchor="b">
            <a:normAutofit fontScale="90000"/>
          </a:bodyPr>
          <a:lstStyle/>
          <a:p>
            <a:r>
              <a:rPr lang="sk-SK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75978FDA-7B46-4CE7-A9F2-8DA8EACF498C}"/>
              </a:ext>
            </a:extLst>
          </p:cNvPr>
          <p:cNvSpPr txBox="1"/>
          <p:nvPr/>
        </p:nvSpPr>
        <p:spPr>
          <a:xfrm>
            <a:off x="2309463" y="-24721"/>
            <a:ext cx="88967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1800" b="1" dirty="0"/>
              <a:t>Ústav geografie, Prírodovedecká fakulta, Univerzita Pavla Jozefa Šafárika v Košiciach 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05A6EF2B-8EF8-40B2-969B-743EDC236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41702" y="1177484"/>
            <a:ext cx="2233992" cy="4431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b="1" dirty="0"/>
              <a:t>Obr. 9: </a:t>
            </a:r>
            <a:r>
              <a:rPr lang="sk-SK" sz="2400" dirty="0"/>
              <a:t>Vývoj počtu ZŠ s 1. stupňom na Slovensku v období rokov 1996 – 2020, zdroj dát: ŠÚSR (1996 – 2020c) </a:t>
            </a:r>
          </a:p>
        </p:txBody>
      </p:sp>
      <p:pic>
        <p:nvPicPr>
          <p:cNvPr id="4" name="Obrázok 3" descr="Obrázok, na ktorom je mapa&#10;&#10;Automaticky generovaný popis">
            <a:extLst>
              <a:ext uri="{FF2B5EF4-FFF2-40B4-BE49-F238E27FC236}">
                <a16:creationId xmlns:a16="http://schemas.microsoft.com/office/drawing/2014/main" id="{B4E549B4-3556-4DF9-8AF3-1606D6A7F8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8" b="1432"/>
          <a:stretch/>
        </p:blipFill>
        <p:spPr>
          <a:xfrm>
            <a:off x="859786" y="802822"/>
            <a:ext cx="8655016" cy="546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235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4031A7B2-46D5-4F5D-8862-ECCC70280CD0}"/>
              </a:ext>
            </a:extLst>
          </p:cNvPr>
          <p:cNvSpPr txBox="1"/>
          <p:nvPr/>
        </p:nvSpPr>
        <p:spPr>
          <a:xfrm>
            <a:off x="1758572" y="24637"/>
            <a:ext cx="88582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1800" b="1" dirty="0"/>
              <a:t>Ústav geografie, Prírodovedecká fakulta, Univerzita Pavla Jozefa Šafárika v Košiciach 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6331359A-72BA-435B-BC6A-8D1C3DE881E1}"/>
              </a:ext>
            </a:extLst>
          </p:cNvPr>
          <p:cNvSpPr txBox="1"/>
          <p:nvPr/>
        </p:nvSpPr>
        <p:spPr>
          <a:xfrm>
            <a:off x="547597" y="950227"/>
            <a:ext cx="222963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2400" b="1" dirty="0">
                <a:effectLst/>
                <a:ea typeface="Calibri" panose="020F0502020204030204" pitchFamily="34" charset="0"/>
              </a:rPr>
              <a:t>Obr. 10: </a:t>
            </a:r>
          </a:p>
          <a:p>
            <a:r>
              <a:rPr lang="sk-SK" sz="2400" dirty="0">
                <a:effectLst/>
                <a:ea typeface="Calibri" panose="020F0502020204030204" pitchFamily="34" charset="0"/>
              </a:rPr>
              <a:t>Vývoj počtu tried na Slovensku           v období rokov    1996 – 2020,                  zdroj dát: ŠÚSR (1996 – 2020e)</a:t>
            </a:r>
            <a:endParaRPr lang="sk-SK" sz="2400" dirty="0"/>
          </a:p>
        </p:txBody>
      </p:sp>
      <p:pic>
        <p:nvPicPr>
          <p:cNvPr id="10" name="Zástupný objekt pre obsah 9">
            <a:extLst>
              <a:ext uri="{FF2B5EF4-FFF2-40B4-BE49-F238E27FC236}">
                <a16:creationId xmlns:a16="http://schemas.microsoft.com/office/drawing/2014/main" id="{3C7E496A-9DB9-46E1-BEAB-4F06893CAB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560" y="1219326"/>
            <a:ext cx="8726476" cy="51864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371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5199994-21AE-49A2-BA0D-12E295989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A2C34835-4F79-4934-B151-D68E79764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CE9902E1-E6E8-4E17-AC2F-E246C1878FD7}"/>
              </a:ext>
            </a:extLst>
          </p:cNvPr>
          <p:cNvSpPr txBox="1"/>
          <p:nvPr/>
        </p:nvSpPr>
        <p:spPr>
          <a:xfrm>
            <a:off x="1770850" y="19981"/>
            <a:ext cx="89839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1800" b="1" dirty="0"/>
              <a:t>Ústav geografie, Prírodovedecká fakulta, Univerzita Pavla Jozefa Šafárika v Košiciach 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92988792-A1E8-479E-85FF-143F57BA14E7}"/>
              </a:ext>
            </a:extLst>
          </p:cNvPr>
          <p:cNvSpPr txBox="1"/>
          <p:nvPr/>
        </p:nvSpPr>
        <p:spPr>
          <a:xfrm>
            <a:off x="9198176" y="1133673"/>
            <a:ext cx="258532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2400" b="1" dirty="0">
                <a:effectLst/>
                <a:ea typeface="Calibri" panose="020F0502020204030204" pitchFamily="34" charset="0"/>
              </a:rPr>
              <a:t>Obr. 11:  </a:t>
            </a:r>
            <a:r>
              <a:rPr lang="sk-SK" sz="2400" dirty="0">
                <a:effectLst/>
                <a:ea typeface="Calibri" panose="020F0502020204030204" pitchFamily="34" charset="0"/>
              </a:rPr>
              <a:t>Populačná prognóza detí vo veku 6 – 14 rokov do roku 2026 v okresoch Slovenska, zdroj dát: ŠÚSR (1996 – 2020a), ŠÚSR (2016 – 2020d,e)</a:t>
            </a:r>
            <a:endParaRPr lang="sk-SK" sz="2400" dirty="0"/>
          </a:p>
        </p:txBody>
      </p:sp>
      <p:pic>
        <p:nvPicPr>
          <p:cNvPr id="9" name="Obrázok 8" descr="Obrázok, na ktorom je mapa&#10;&#10;Automaticky generovaný popis">
            <a:extLst>
              <a:ext uri="{FF2B5EF4-FFF2-40B4-BE49-F238E27FC236}">
                <a16:creationId xmlns:a16="http://schemas.microsoft.com/office/drawing/2014/main" id="{91C07659-F80A-4BA9-AFE6-6415E8A013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8" b="2942"/>
          <a:stretch/>
        </p:blipFill>
        <p:spPr bwMode="auto">
          <a:xfrm>
            <a:off x="0" y="1123018"/>
            <a:ext cx="9032936" cy="57150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BlokTextu 9">
            <a:extLst>
              <a:ext uri="{FF2B5EF4-FFF2-40B4-BE49-F238E27FC236}">
                <a16:creationId xmlns:a16="http://schemas.microsoft.com/office/drawing/2014/main" id="{13F8C18B-FA6D-437C-BEC5-B24C9B41C847}"/>
              </a:ext>
            </a:extLst>
          </p:cNvPr>
          <p:cNvSpPr txBox="1"/>
          <p:nvPr/>
        </p:nvSpPr>
        <p:spPr>
          <a:xfrm>
            <a:off x="466719" y="538243"/>
            <a:ext cx="61085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PROGNÓZA DO ROKU 2026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1730050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5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27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29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1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D093A942-6E7D-498C-B1F8-F814D324835B}"/>
              </a:ext>
            </a:extLst>
          </p:cNvPr>
          <p:cNvSpPr txBox="1"/>
          <p:nvPr/>
        </p:nvSpPr>
        <p:spPr>
          <a:xfrm>
            <a:off x="1720291" y="12529"/>
            <a:ext cx="87514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1800" b="1" dirty="0"/>
              <a:t>Ústav geografie, Prírodovedecká fakulta, Univerzita Pavla Jozefa Šafárika v Košiciach </a:t>
            </a:r>
          </a:p>
        </p:txBody>
      </p:sp>
      <p:pic>
        <p:nvPicPr>
          <p:cNvPr id="5" name="Zástupný objekt pre obsah 4" descr="Obrázok, na ktorom je mapa&#10;&#10;Automaticky generovaný popis">
            <a:extLst>
              <a:ext uri="{FF2B5EF4-FFF2-40B4-BE49-F238E27FC236}">
                <a16:creationId xmlns:a16="http://schemas.microsoft.com/office/drawing/2014/main" id="{73FD0151-C76E-42D1-88D3-E021793FAC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9" b="3298"/>
          <a:stretch/>
        </p:blipFill>
        <p:spPr>
          <a:xfrm>
            <a:off x="0" y="803264"/>
            <a:ext cx="8936503" cy="5667806"/>
          </a:xfrm>
        </p:spPr>
      </p:pic>
      <p:sp>
        <p:nvSpPr>
          <p:cNvPr id="13" name="BlokTextu 12">
            <a:extLst>
              <a:ext uri="{FF2B5EF4-FFF2-40B4-BE49-F238E27FC236}">
                <a16:creationId xmlns:a16="http://schemas.microsoft.com/office/drawing/2014/main" id="{4EB46D47-233C-4DD3-9FE6-18541C1AF3A2}"/>
              </a:ext>
            </a:extLst>
          </p:cNvPr>
          <p:cNvSpPr txBox="1"/>
          <p:nvPr/>
        </p:nvSpPr>
        <p:spPr>
          <a:xfrm>
            <a:off x="8985772" y="2380706"/>
            <a:ext cx="250765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2400" b="1" dirty="0">
                <a:effectLst/>
                <a:ea typeface="Calibri" panose="020F0502020204030204" pitchFamily="34" charset="0"/>
              </a:rPr>
              <a:t>Obr. 12:  </a:t>
            </a:r>
            <a:r>
              <a:rPr lang="sk-SK" sz="2400" dirty="0">
                <a:effectLst/>
                <a:ea typeface="Calibri" panose="020F0502020204030204" pitchFamily="34" charset="0"/>
              </a:rPr>
              <a:t>Populačná prognóza detí vo veku 6 – 9 rokov do roku 2026 v okresoch Slovenska, zdroj dát: ŠÚSR (1996 – 2020a), ŠÚSR (2016 – 2020d,e)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1310914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4031A7B2-46D5-4F5D-8862-ECCC70280CD0}"/>
              </a:ext>
            </a:extLst>
          </p:cNvPr>
          <p:cNvSpPr txBox="1"/>
          <p:nvPr/>
        </p:nvSpPr>
        <p:spPr>
          <a:xfrm>
            <a:off x="1758572" y="24637"/>
            <a:ext cx="88582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1800" b="1" dirty="0"/>
              <a:t>Ústav geografie, Prírodovedecká fakulta, Univerzita Pavla Jozefa Šafárika v Košiciach </a:t>
            </a:r>
          </a:p>
        </p:txBody>
      </p:sp>
      <p:pic>
        <p:nvPicPr>
          <p:cNvPr id="5" name="Zástupný objekt pre obsah 4" descr="Obrázok, na ktorom je mapa&#10;&#10;Automaticky generovaný popis">
            <a:extLst>
              <a:ext uri="{FF2B5EF4-FFF2-40B4-BE49-F238E27FC236}">
                <a16:creationId xmlns:a16="http://schemas.microsoft.com/office/drawing/2014/main" id="{FD651F68-25AB-4CF9-8F11-827AFC015D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7" b="3575"/>
          <a:stretch/>
        </p:blipFill>
        <p:spPr>
          <a:xfrm>
            <a:off x="2921786" y="872613"/>
            <a:ext cx="8840216" cy="5642132"/>
          </a:xfrm>
        </p:spPr>
      </p:pic>
      <p:sp>
        <p:nvSpPr>
          <p:cNvPr id="12" name="BlokTextu 11">
            <a:extLst>
              <a:ext uri="{FF2B5EF4-FFF2-40B4-BE49-F238E27FC236}">
                <a16:creationId xmlns:a16="http://schemas.microsoft.com/office/drawing/2014/main" id="{65F29065-8251-4AA5-BE10-DAE3992CB650}"/>
              </a:ext>
            </a:extLst>
          </p:cNvPr>
          <p:cNvSpPr txBox="1"/>
          <p:nvPr/>
        </p:nvSpPr>
        <p:spPr>
          <a:xfrm>
            <a:off x="555710" y="693792"/>
            <a:ext cx="269342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2400" b="1" dirty="0">
                <a:effectLst/>
                <a:ea typeface="Calibri" panose="020F0502020204030204" pitchFamily="34" charset="0"/>
              </a:rPr>
              <a:t>Obr. 13:  </a:t>
            </a:r>
            <a:r>
              <a:rPr lang="sk-SK" sz="2400" dirty="0">
                <a:effectLst/>
                <a:ea typeface="Calibri" panose="020F0502020204030204" pitchFamily="34" charset="0"/>
              </a:rPr>
              <a:t>Populačná prognóza detí vo veku 10 – 14 rokov do roku 2026 v okresoch Slovenska, zdroj dát: ŠÚSR (1996 – 2020a), ŠÚSR (2016 – 2020d,e)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77336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5" name="Zástupný objekt pre obsah 8">
            <a:extLst>
              <a:ext uri="{FF2B5EF4-FFF2-40B4-BE49-F238E27FC236}">
                <a16:creationId xmlns:a16="http://schemas.microsoft.com/office/drawing/2014/main" id="{786EA2DD-06B9-47D4-BCE9-DA3A3B4EFC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4416926"/>
              </p:ext>
            </p:extLst>
          </p:nvPr>
        </p:nvGraphicFramePr>
        <p:xfrm>
          <a:off x="836500" y="1984786"/>
          <a:ext cx="8788266" cy="3457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Nadpis 15">
            <a:extLst>
              <a:ext uri="{FF2B5EF4-FFF2-40B4-BE49-F238E27FC236}">
                <a16:creationId xmlns:a16="http://schemas.microsoft.com/office/drawing/2014/main" id="{82675AF0-E5BE-4812-99AE-D4EA20D25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500" y="623275"/>
            <a:ext cx="10515600" cy="1325563"/>
          </a:xfrm>
        </p:spPr>
        <p:txBody>
          <a:bodyPr>
            <a:normAutofit/>
          </a:bodyPr>
          <a:lstStyle/>
          <a:p>
            <a:r>
              <a:rPr lang="sk-SK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Závery</a:t>
            </a:r>
            <a:endParaRPr lang="sk-SK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BlokTextu 19">
            <a:extLst>
              <a:ext uri="{FF2B5EF4-FFF2-40B4-BE49-F238E27FC236}">
                <a16:creationId xmlns:a16="http://schemas.microsoft.com/office/drawing/2014/main" id="{8FB1B3DE-065D-4E06-A01B-8DC6B75349F6}"/>
              </a:ext>
            </a:extLst>
          </p:cNvPr>
          <p:cNvSpPr txBox="1"/>
          <p:nvPr/>
        </p:nvSpPr>
        <p:spPr>
          <a:xfrm>
            <a:off x="1585545" y="70587"/>
            <a:ext cx="90209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1800" b="1" dirty="0"/>
              <a:t>Ústav geografie, Prírodovedecká fakulta, Univerzita Pavla Jozefa Šafárika v Košiciach </a:t>
            </a:r>
          </a:p>
        </p:txBody>
      </p:sp>
    </p:spTree>
    <p:extLst>
      <p:ext uri="{BB962C8B-B14F-4D97-AF65-F5344CB8AC3E}">
        <p14:creationId xmlns:p14="http://schemas.microsoft.com/office/powerpoint/2010/main" val="3041730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8902572-F258-4269-987C-114AB715C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801" y="1095504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sk-SK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5E5D3B4-421C-4096-B82B-EE613908E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7809" y="1223723"/>
            <a:ext cx="5203618" cy="4776065"/>
          </a:xfrm>
        </p:spPr>
        <p:txBody>
          <a:bodyPr anchor="ctr">
            <a:normAutofit/>
          </a:bodyPr>
          <a:lstStyle/>
          <a:p>
            <a:r>
              <a:rPr lang="sk-SK" dirty="0"/>
              <a:t>analýza zmeny v školopovinných kohortách na Slovensku a v jeho regiónoch (okresy) v období rokov 1996 – 2020</a:t>
            </a:r>
          </a:p>
          <a:p>
            <a:r>
              <a:rPr lang="sk-SK" dirty="0"/>
              <a:t>prognóza vývoja do roku 2026</a:t>
            </a:r>
          </a:p>
          <a:p>
            <a:r>
              <a:rPr lang="sk-SK" dirty="0"/>
              <a:t>analýza zmeny v sieti základných škôl na Slovensku a v jeho regiónoch (okresy) v období rokov 1996 – 2020 </a:t>
            </a:r>
          </a:p>
          <a:p>
            <a:r>
              <a:rPr lang="sk-SK" dirty="0"/>
              <a:t>možná prognóza ďalšieho vývoja siete ZŠ </a:t>
            </a:r>
          </a:p>
          <a:p>
            <a:endParaRPr lang="sk-SK" dirty="0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7D4E6C1E-F224-405E-8FF4-BC574FFB1C48}"/>
              </a:ext>
            </a:extLst>
          </p:cNvPr>
          <p:cNvSpPr txBox="1"/>
          <p:nvPr/>
        </p:nvSpPr>
        <p:spPr>
          <a:xfrm>
            <a:off x="1872130" y="116876"/>
            <a:ext cx="90021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1800" b="1" dirty="0"/>
              <a:t>Ústav geografie, Prírodovedecká fakulta, Univerzita Pavla Jozefa Šafárika v Košiciach </a:t>
            </a:r>
          </a:p>
        </p:txBody>
      </p:sp>
    </p:spTree>
    <p:extLst>
      <p:ext uri="{BB962C8B-B14F-4D97-AF65-F5344CB8AC3E}">
        <p14:creationId xmlns:p14="http://schemas.microsoft.com/office/powerpoint/2010/main" val="30815179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C7E0A2C-7C0A-4AAC-B3B0-6C12B2EBA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A8A3CE7-B06B-4572-A43B-CA2E64CE2E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7703" y="2593572"/>
            <a:ext cx="10236591" cy="1257049"/>
          </a:xfrm>
        </p:spPr>
        <p:txBody>
          <a:bodyPr>
            <a:normAutofit/>
          </a:bodyPr>
          <a:lstStyle/>
          <a:p>
            <a:r>
              <a:rPr lang="sk-SK" sz="7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ĎAKUJEM ZA POZORNOSŤ </a:t>
            </a:r>
            <a:endParaRPr lang="sk-SK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>
            <a:extLst>
              <a:ext uri="{FF2B5EF4-FFF2-40B4-BE49-F238E27FC236}">
                <a16:creationId xmlns:a16="http://schemas.microsoft.com/office/drawing/2014/main" id="{8022657C-9225-47F3-BCB8-15CC66501CB5}"/>
              </a:ext>
            </a:extLst>
          </p:cNvPr>
          <p:cNvSpPr txBox="1"/>
          <p:nvPr/>
        </p:nvSpPr>
        <p:spPr>
          <a:xfrm>
            <a:off x="1937824" y="91315"/>
            <a:ext cx="87615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1800" b="1" dirty="0"/>
              <a:t>Ústav geografie, Prírodovedecká fakulta, Univerzita Pavla Jozefa Šafárika v Košiciach </a:t>
            </a:r>
          </a:p>
        </p:txBody>
      </p:sp>
    </p:spTree>
    <p:extLst>
      <p:ext uri="{BB962C8B-B14F-4D97-AF65-F5344CB8AC3E}">
        <p14:creationId xmlns:p14="http://schemas.microsoft.com/office/powerpoint/2010/main" val="1164796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16">
            <a:extLst>
              <a:ext uri="{FF2B5EF4-FFF2-40B4-BE49-F238E27FC236}">
                <a16:creationId xmlns:a16="http://schemas.microsoft.com/office/drawing/2014/main" id="{6AB33354-5302-409E-90BF-4E7A98AFB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7976D8B-CA4B-4A48-B8D8-4E38DBCF1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012" y="860595"/>
            <a:ext cx="4488641" cy="4666206"/>
          </a:xfrm>
        </p:spPr>
        <p:txBody>
          <a:bodyPr anchor="ctr">
            <a:normAutofit/>
          </a:bodyPr>
          <a:lstStyle/>
          <a:p>
            <a:r>
              <a:rPr lang="sk-SK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TEORETICKÉ VÝCHODISKÁ</a:t>
            </a:r>
          </a:p>
        </p:txBody>
      </p:sp>
      <p:grpSp>
        <p:nvGrpSpPr>
          <p:cNvPr id="34" name="Group 18">
            <a:extLst>
              <a:ext uri="{FF2B5EF4-FFF2-40B4-BE49-F238E27FC236}">
                <a16:creationId xmlns:a16="http://schemas.microsoft.com/office/drawing/2014/main" id="{0C66A8B6-1F6E-4FCC-93B9-B9986B6FD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576" y="5945955"/>
            <a:ext cx="12109423" cy="525780"/>
            <a:chOff x="82576" y="5945955"/>
            <a:chExt cx="12109423" cy="525780"/>
          </a:xfrm>
        </p:grpSpPr>
        <p:sp>
          <p:nvSpPr>
            <p:cNvPr id="35" name="Rectangle 19">
              <a:extLst>
                <a:ext uri="{FF2B5EF4-FFF2-40B4-BE49-F238E27FC236}">
                  <a16:creationId xmlns:a16="http://schemas.microsoft.com/office/drawing/2014/main" id="{CAF7C4FD-65AD-4BBE-886A-D2E923F94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103361" y="6131892"/>
              <a:ext cx="524256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BA8278B-6DF7-481F-B1FA-FFE7D6C3C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5998176" y="277912"/>
              <a:ext cx="524256" cy="1186339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6599F31-2C96-4F0E-9878-FDA437EDF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188" y="707010"/>
            <a:ext cx="6196818" cy="5363852"/>
          </a:xfrm>
        </p:spPr>
        <p:txBody>
          <a:bodyPr anchor="ctr">
            <a:normAutofit fontScale="92500"/>
          </a:bodyPr>
          <a:lstStyle/>
          <a:p>
            <a:r>
              <a:rPr lang="sk-SK" sz="3600" dirty="0"/>
              <a:t>starnutie zdola- znižovanie mier plodnosti a pôrodnosti </a:t>
            </a:r>
          </a:p>
          <a:p>
            <a:r>
              <a:rPr lang="sk-SK" sz="3600" dirty="0"/>
              <a:t>druhý demografický prechod- zmeny v reprodukčnom správaní </a:t>
            </a:r>
          </a:p>
          <a:p>
            <a:r>
              <a:rPr lang="sk-SK" sz="3600" dirty="0"/>
              <a:t>regresívny vývoj plodnosti na Slovensku </a:t>
            </a:r>
          </a:p>
          <a:p>
            <a:r>
              <a:rPr lang="sk-SK" sz="3600" dirty="0"/>
              <a:t>regresívny vývoj počtu žien vo fertilnom veku</a:t>
            </a:r>
          </a:p>
          <a:p>
            <a:r>
              <a:rPr lang="sk-SK" sz="3600" dirty="0"/>
              <a:t>všetky ukazovatele silno regionálne diferencované </a:t>
            </a:r>
          </a:p>
        </p:txBody>
      </p:sp>
      <p:sp>
        <p:nvSpPr>
          <p:cNvPr id="29" name="BlokTextu 28">
            <a:extLst>
              <a:ext uri="{FF2B5EF4-FFF2-40B4-BE49-F238E27FC236}">
                <a16:creationId xmlns:a16="http://schemas.microsoft.com/office/drawing/2014/main" id="{55AE1043-E9EC-4220-A3CE-0F7CBB066399}"/>
              </a:ext>
            </a:extLst>
          </p:cNvPr>
          <p:cNvSpPr txBox="1"/>
          <p:nvPr/>
        </p:nvSpPr>
        <p:spPr>
          <a:xfrm>
            <a:off x="1585545" y="70587"/>
            <a:ext cx="90209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1800" b="1" dirty="0"/>
              <a:t>Ústav geografie, Prírodovedecká fakulta, Univerzita Pavla Jozefa Šafárika v Košiciach </a:t>
            </a:r>
          </a:p>
        </p:txBody>
      </p:sp>
    </p:spTree>
    <p:extLst>
      <p:ext uri="{BB962C8B-B14F-4D97-AF65-F5344CB8AC3E}">
        <p14:creationId xmlns:p14="http://schemas.microsoft.com/office/powerpoint/2010/main" val="612773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Zástupný objekt pre obsah 9">
            <a:extLst>
              <a:ext uri="{FF2B5EF4-FFF2-40B4-BE49-F238E27FC236}">
                <a16:creationId xmlns:a16="http://schemas.microsoft.com/office/drawing/2014/main" id="{27C7CBDC-36B2-46DC-975B-5BEA5F792F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91344"/>
            <a:ext cx="10218787" cy="501332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Arc 1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4680BB03-3089-4EC2-AEB4-25BBBFF156B5}"/>
              </a:ext>
            </a:extLst>
          </p:cNvPr>
          <p:cNvSpPr txBox="1"/>
          <p:nvPr/>
        </p:nvSpPr>
        <p:spPr>
          <a:xfrm>
            <a:off x="1524000" y="26154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1800" b="1" dirty="0"/>
              <a:t>Ústav geografie, Prírodovedecká fakulta, Univerzita Pavla Jozefa Šafárika v Košiciach 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F40940EB-37C9-41A0-9BD6-E370F240F5FD}"/>
              </a:ext>
            </a:extLst>
          </p:cNvPr>
          <p:cNvSpPr txBox="1"/>
          <p:nvPr/>
        </p:nvSpPr>
        <p:spPr>
          <a:xfrm>
            <a:off x="2597426" y="5739666"/>
            <a:ext cx="86196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>
                <a:cs typeface="Times New Roman" panose="02020603050405020304" pitchFamily="18" charset="0"/>
              </a:rPr>
              <a:t>Obr. 1:</a:t>
            </a:r>
            <a:r>
              <a:rPr lang="sk-SK" sz="2400" dirty="0">
                <a:cs typeface="Times New Roman" panose="02020603050405020304" pitchFamily="18" charset="0"/>
              </a:rPr>
              <a:t> Vývoj úhrnnej plodnosti na Slovensku v období rokov      1950- 2020, zdroj dát: </a:t>
            </a:r>
            <a:r>
              <a:rPr lang="sk-SK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VDC (2019), ŠÚSR (2020a,b)</a:t>
            </a:r>
            <a:endParaRPr lang="sk-SK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076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1">
            <a:extLst>
              <a:ext uri="{FF2B5EF4-FFF2-40B4-BE49-F238E27FC236}">
                <a16:creationId xmlns:a16="http://schemas.microsoft.com/office/drawing/2014/main" id="{95199994-21AE-49A2-BA0D-12E295989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Zástupný objekt pre obsah 4" descr="Obrázok, na ktorom je mapa&#10;&#10;Automaticky generovaný popis">
            <a:extLst>
              <a:ext uri="{FF2B5EF4-FFF2-40B4-BE49-F238E27FC236}">
                <a16:creationId xmlns:a16="http://schemas.microsoft.com/office/drawing/2014/main" id="{FBF47998-EF55-4394-95CA-9AE4CCB014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77" y="204647"/>
            <a:ext cx="8977496" cy="6351574"/>
          </a:xfrm>
          <a:custGeom>
            <a:avLst/>
            <a:gdLst/>
            <a:ahLst/>
            <a:cxnLst/>
            <a:rect l="l" t="t" r="r" b="b"/>
            <a:pathLst>
              <a:path w="4643496" h="5550370">
                <a:moveTo>
                  <a:pt x="81586" y="0"/>
                </a:moveTo>
                <a:lnTo>
                  <a:pt x="4561910" y="0"/>
                </a:lnTo>
                <a:cubicBezTo>
                  <a:pt x="4606969" y="0"/>
                  <a:pt x="4643496" y="36527"/>
                  <a:pt x="4643496" y="81586"/>
                </a:cubicBezTo>
                <a:lnTo>
                  <a:pt x="4643496" y="5468784"/>
                </a:lnTo>
                <a:cubicBezTo>
                  <a:pt x="4643496" y="5513843"/>
                  <a:pt x="4606969" y="5550370"/>
                  <a:pt x="4561910" y="5550370"/>
                </a:cubicBezTo>
                <a:lnTo>
                  <a:pt x="81586" y="5550370"/>
                </a:lnTo>
                <a:cubicBezTo>
                  <a:pt x="36527" y="5550370"/>
                  <a:pt x="0" y="5513843"/>
                  <a:pt x="0" y="5468784"/>
                </a:cubicBezTo>
                <a:lnTo>
                  <a:pt x="0" y="81586"/>
                </a:lnTo>
                <a:cubicBezTo>
                  <a:pt x="0" y="36527"/>
                  <a:pt x="36527" y="0"/>
                  <a:pt x="81586" y="0"/>
                </a:cubicBezTo>
                <a:close/>
              </a:path>
            </a:pathLst>
          </a:custGeom>
        </p:spPr>
      </p:pic>
      <p:sp>
        <p:nvSpPr>
          <p:cNvPr id="14" name="Arc 13">
            <a:extLst>
              <a:ext uri="{FF2B5EF4-FFF2-40B4-BE49-F238E27FC236}">
                <a16:creationId xmlns:a16="http://schemas.microsoft.com/office/drawing/2014/main" id="{A2C34835-4F79-4934-B151-D68E79764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38B7C87E-1524-4D9E-A92E-24B42CA739C7}"/>
              </a:ext>
            </a:extLst>
          </p:cNvPr>
          <p:cNvSpPr txBox="1"/>
          <p:nvPr/>
        </p:nvSpPr>
        <p:spPr>
          <a:xfrm>
            <a:off x="1895475" y="85444"/>
            <a:ext cx="8401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1800" b="1" dirty="0"/>
              <a:t>Ústav geografie, Prírodovedecká fakulta, Univerzita Pavla Jozefa Šafárika v Košiciach 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2380587F-F7F8-4A81-9B30-C49A9EC0F998}"/>
              </a:ext>
            </a:extLst>
          </p:cNvPr>
          <p:cNvSpPr txBox="1"/>
          <p:nvPr/>
        </p:nvSpPr>
        <p:spPr>
          <a:xfrm>
            <a:off x="9368762" y="827842"/>
            <a:ext cx="27432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2400" b="1" dirty="0">
                <a:cs typeface="Times New Roman" panose="02020603050405020304" pitchFamily="18" charset="0"/>
              </a:rPr>
              <a:t>Obr. 2: </a:t>
            </a:r>
          </a:p>
          <a:p>
            <a:pPr algn="ctr"/>
            <a:r>
              <a:rPr lang="sk-SK" sz="2400" dirty="0">
                <a:cs typeface="Times New Roman" panose="02020603050405020304" pitchFamily="18" charset="0"/>
              </a:rPr>
              <a:t>Populačná zmena žien vo fertilnom veku okresoch Slovenska v období rokov 1996 – 2020, zdroj dát: </a:t>
            </a:r>
            <a:r>
              <a:rPr lang="sk-SK" sz="2400" dirty="0">
                <a:effectLst/>
                <a:ea typeface="Calibri" panose="020F0502020204030204" pitchFamily="34" charset="0"/>
              </a:rPr>
              <a:t>ŠÚSR (1996 – 2020a)</a:t>
            </a:r>
            <a:endParaRPr lang="sk-SK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961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95D367A-30FA-4A76-B434-6F74493EA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sk-SK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DÁTA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BlokTextu 14">
            <a:extLst>
              <a:ext uri="{FF2B5EF4-FFF2-40B4-BE49-F238E27FC236}">
                <a16:creationId xmlns:a16="http://schemas.microsoft.com/office/drawing/2014/main" id="{4C55FC18-0157-42DC-B7ED-3F5D19CF5CBA}"/>
              </a:ext>
            </a:extLst>
          </p:cNvPr>
          <p:cNvSpPr txBox="1"/>
          <p:nvPr/>
        </p:nvSpPr>
        <p:spPr>
          <a:xfrm>
            <a:off x="1880353" y="57237"/>
            <a:ext cx="84995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1800" b="1" dirty="0"/>
              <a:t>Ústav geografie, Prírodovedecká fakulta, Univerzita Pavla Jozefa Šafárika v Košiciach 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03090497-508A-4D37-A0BE-A4359E4AD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1957" y="3319255"/>
            <a:ext cx="5157247" cy="3481508"/>
          </a:xfrm>
        </p:spPr>
        <p:txBody>
          <a:bodyPr>
            <a:normAutofit/>
          </a:bodyPr>
          <a:lstStyle/>
          <a:p>
            <a:pPr>
              <a:buFont typeface="Calibri" panose="020F0502020204030204" pitchFamily="34" charset="0"/>
              <a:buChar char="-"/>
            </a:pPr>
            <a:r>
              <a:rPr lang="sk-SK" dirty="0"/>
              <a:t>Migračné saldo podľa veku a pohlavia</a:t>
            </a:r>
          </a:p>
          <a:p>
            <a:pPr>
              <a:buFont typeface="Calibri" panose="020F0502020204030204" pitchFamily="34" charset="0"/>
              <a:buChar char="-"/>
            </a:pPr>
            <a:r>
              <a:rPr lang="sk-SK" dirty="0"/>
              <a:t>Zomrelí podľa veku a pohlavia </a:t>
            </a:r>
          </a:p>
          <a:p>
            <a:endParaRPr lang="sk-SK" dirty="0"/>
          </a:p>
          <a:p>
            <a:r>
              <a:rPr lang="sk-SK" sz="3200" dirty="0"/>
              <a:t>VDC: </a:t>
            </a:r>
          </a:p>
          <a:p>
            <a:pPr>
              <a:buFont typeface="Calibri" panose="020F0502020204030204" pitchFamily="34" charset="0"/>
              <a:buChar char="-"/>
            </a:pPr>
            <a:r>
              <a:rPr lang="sk-SK" dirty="0">
                <a:effectLst/>
                <a:ea typeface="Calibri" panose="020F0502020204030204" pitchFamily="34" charset="0"/>
              </a:rPr>
              <a:t>Tabuľka základných údajov SR</a:t>
            </a:r>
          </a:p>
          <a:p>
            <a:pPr marL="0" indent="0">
              <a:buNone/>
            </a:pPr>
            <a:endParaRPr lang="sk-SK" sz="2400" dirty="0">
              <a:latin typeface="Times New Roman" panose="02020603050405020304" pitchFamily="18" charset="0"/>
            </a:endParaRPr>
          </a:p>
          <a:p>
            <a:pPr>
              <a:buFont typeface="Calibri" panose="020F0502020204030204" pitchFamily="34" charset="0"/>
              <a:buChar char="-"/>
            </a:pPr>
            <a:endParaRPr lang="sk-SK" sz="3600" dirty="0"/>
          </a:p>
        </p:txBody>
      </p:sp>
      <p:sp>
        <p:nvSpPr>
          <p:cNvPr id="17" name="Zástupný objekt pre obsah 3">
            <a:extLst>
              <a:ext uri="{FF2B5EF4-FFF2-40B4-BE49-F238E27FC236}">
                <a16:creationId xmlns:a16="http://schemas.microsoft.com/office/drawing/2014/main" id="{95592156-1E16-424B-A79C-F396A7E70843}"/>
              </a:ext>
            </a:extLst>
          </p:cNvPr>
          <p:cNvSpPr txBox="1">
            <a:spLocks/>
          </p:cNvSpPr>
          <p:nvPr/>
        </p:nvSpPr>
        <p:spPr>
          <a:xfrm>
            <a:off x="838200" y="2704014"/>
            <a:ext cx="5384099" cy="3547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3200" dirty="0"/>
              <a:t>ŠÚ SR (</a:t>
            </a:r>
            <a:r>
              <a:rPr lang="sk-SK" sz="3200" dirty="0" err="1"/>
              <a:t>DATAcube</a:t>
            </a:r>
            <a:r>
              <a:rPr lang="sk-SK" sz="3200" dirty="0"/>
              <a:t>): </a:t>
            </a:r>
          </a:p>
          <a:p>
            <a:pPr>
              <a:buFont typeface="Times New Roman" panose="02020603050405020304" pitchFamily="18" charset="0"/>
              <a:buChar char="-"/>
            </a:pPr>
            <a:r>
              <a:rPr lang="sk-SK" dirty="0">
                <a:ea typeface="Calibri" panose="020F0502020204030204" pitchFamily="34" charset="0"/>
              </a:rPr>
              <a:t>Vekové zloženie obyvateľstva SR podľa pohlavia a veku</a:t>
            </a:r>
          </a:p>
          <a:p>
            <a:pPr>
              <a:buFont typeface="Times New Roman" panose="02020603050405020304" pitchFamily="18" charset="0"/>
              <a:buChar char="-"/>
            </a:pPr>
            <a:r>
              <a:rPr lang="sk-SK" dirty="0" err="1">
                <a:ea typeface="Calibri" panose="020F0502020204030204" pitchFamily="34" charset="0"/>
              </a:rPr>
              <a:t>Živorodičky</a:t>
            </a:r>
            <a:r>
              <a:rPr lang="sk-SK" dirty="0">
                <a:ea typeface="Calibri" panose="020F0502020204030204" pitchFamily="34" charset="0"/>
              </a:rPr>
              <a:t> podľa veku</a:t>
            </a:r>
          </a:p>
          <a:p>
            <a:pPr>
              <a:buFont typeface="Times New Roman" panose="02020603050405020304" pitchFamily="18" charset="0"/>
              <a:buChar char="-"/>
            </a:pPr>
            <a:r>
              <a:rPr lang="sk-SK" dirty="0">
                <a:ea typeface="Calibri" panose="020F0502020204030204" pitchFamily="34" charset="0"/>
              </a:rPr>
              <a:t>Priemerné veky matky pri pôrode</a:t>
            </a:r>
          </a:p>
          <a:p>
            <a:pPr>
              <a:buFont typeface="Times New Roman" panose="02020603050405020304" pitchFamily="18" charset="0"/>
              <a:buChar char="-"/>
            </a:pPr>
            <a:r>
              <a:rPr lang="sk-SK" dirty="0">
                <a:ea typeface="Calibri" panose="020F0502020204030204" pitchFamily="34" charset="0"/>
              </a:rPr>
              <a:t>Prehľad pohybu obyvateľstva</a:t>
            </a:r>
          </a:p>
          <a:p>
            <a:pPr>
              <a:buFont typeface="Times New Roman" panose="02020603050405020304" pitchFamily="18" charset="0"/>
              <a:buChar char="-"/>
            </a:pPr>
            <a:r>
              <a:rPr lang="sk-SK" dirty="0">
                <a:ea typeface="Calibri" panose="020F0502020204030204" pitchFamily="34" charset="0"/>
              </a:rPr>
              <a:t>Základné školy</a:t>
            </a:r>
          </a:p>
          <a:p>
            <a:pPr>
              <a:buFont typeface="Times New Roman" panose="02020603050405020304" pitchFamily="18" charset="0"/>
              <a:buChar char="-"/>
            </a:pPr>
            <a:endParaRPr lang="sk-SK" sz="3600" dirty="0"/>
          </a:p>
        </p:txBody>
      </p:sp>
    </p:spTree>
    <p:extLst>
      <p:ext uri="{BB962C8B-B14F-4D97-AF65-F5344CB8AC3E}">
        <p14:creationId xmlns:p14="http://schemas.microsoft.com/office/powerpoint/2010/main" val="1109341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8902572-F258-4269-987C-114AB715C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088390"/>
            <a:ext cx="4008586" cy="4680583"/>
          </a:xfrm>
        </p:spPr>
        <p:txBody>
          <a:bodyPr anchor="ctr">
            <a:normAutofit/>
          </a:bodyPr>
          <a:lstStyle/>
          <a:p>
            <a:r>
              <a:rPr lang="sk-SK" sz="6600" b="1" dirty="0"/>
              <a:t>METÓDY</a:t>
            </a:r>
          </a:p>
        </p:txBody>
      </p:sp>
      <p:graphicFrame>
        <p:nvGraphicFramePr>
          <p:cNvPr id="18" name="Zástupný objekt pre obsah 2">
            <a:extLst>
              <a:ext uri="{FF2B5EF4-FFF2-40B4-BE49-F238E27FC236}">
                <a16:creationId xmlns:a16="http://schemas.microsoft.com/office/drawing/2014/main" id="{4E19DEFF-2FA8-4D14-97F5-0D83CD28EC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6484749"/>
              </p:ext>
            </p:extLst>
          </p:nvPr>
        </p:nvGraphicFramePr>
        <p:xfrm>
          <a:off x="4850133" y="622511"/>
          <a:ext cx="5727580" cy="5752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BlokTextu 12">
            <a:extLst>
              <a:ext uri="{FF2B5EF4-FFF2-40B4-BE49-F238E27FC236}">
                <a16:creationId xmlns:a16="http://schemas.microsoft.com/office/drawing/2014/main" id="{7E28C84A-582D-496B-B232-6DD5CC32D9A7}"/>
              </a:ext>
            </a:extLst>
          </p:cNvPr>
          <p:cNvSpPr txBox="1"/>
          <p:nvPr/>
        </p:nvSpPr>
        <p:spPr>
          <a:xfrm>
            <a:off x="1834563" y="40982"/>
            <a:ext cx="85228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1800" b="1" dirty="0"/>
              <a:t>Ústav geografie, Prírodovedecká fakulta, Univerzita Pavla Jozefa Šafárika v Košiciach </a:t>
            </a:r>
          </a:p>
        </p:txBody>
      </p:sp>
    </p:spTree>
    <p:extLst>
      <p:ext uri="{BB962C8B-B14F-4D97-AF65-F5344CB8AC3E}">
        <p14:creationId xmlns:p14="http://schemas.microsoft.com/office/powerpoint/2010/main" val="2931410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7976D8B-CA4B-4A48-B8D8-4E38DBCF1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123" y="536408"/>
            <a:ext cx="9849751" cy="773019"/>
          </a:xfrm>
        </p:spPr>
        <p:txBody>
          <a:bodyPr anchor="b">
            <a:normAutofit fontScale="90000"/>
          </a:bodyPr>
          <a:lstStyle/>
          <a:p>
            <a:r>
              <a:rPr lang="sk-SK" sz="7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VÝSLEDKY</a:t>
            </a:r>
            <a:r>
              <a:rPr lang="sk-SK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75978FDA-7B46-4CE7-A9F2-8DA8EACF498C}"/>
              </a:ext>
            </a:extLst>
          </p:cNvPr>
          <p:cNvSpPr txBox="1"/>
          <p:nvPr/>
        </p:nvSpPr>
        <p:spPr>
          <a:xfrm>
            <a:off x="2309463" y="-24721"/>
            <a:ext cx="88967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1800" b="1" dirty="0"/>
              <a:t>Ústav geografie, Prírodovedecká fakulta, Univerzita Pavla Jozefa Šafárika v Košiciach 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05A6EF2B-8EF8-40B2-969B-743EDC236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1959" y="1348998"/>
            <a:ext cx="2233992" cy="4431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b="1" dirty="0"/>
              <a:t>Obr. 3: </a:t>
            </a:r>
          </a:p>
          <a:p>
            <a:pPr marL="0" indent="0">
              <a:buNone/>
            </a:pPr>
            <a:r>
              <a:rPr lang="sk-SK" sz="2400" dirty="0"/>
              <a:t>Vývoj počtu školopovinných detí na Slovensku v období rokov 1996 – 2020,     s prognózou    do roku 2030,  zdroj dát: ŠÚSR (1996 – 2020b), </a:t>
            </a:r>
            <a:r>
              <a:rPr lang="sk-SK" sz="2400" dirty="0" err="1"/>
              <a:t>Šprocha</a:t>
            </a:r>
            <a:r>
              <a:rPr lang="sk-SK" sz="2400" dirty="0"/>
              <a:t> (2018)</a:t>
            </a:r>
          </a:p>
        </p:txBody>
      </p:sp>
      <p:pic>
        <p:nvPicPr>
          <p:cNvPr id="15" name="Obrázok 14">
            <a:extLst>
              <a:ext uri="{FF2B5EF4-FFF2-40B4-BE49-F238E27FC236}">
                <a16:creationId xmlns:a16="http://schemas.microsoft.com/office/drawing/2014/main" id="{3D3263CA-C4C8-4204-9106-8364E15508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81" y="1192169"/>
            <a:ext cx="8917961" cy="48033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2077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Zástupný objekt pre obsah 4" descr="Obrázok, na ktorom je mapa&#10;&#10;Automaticky generovaný popis">
            <a:extLst>
              <a:ext uri="{FF2B5EF4-FFF2-40B4-BE49-F238E27FC236}">
                <a16:creationId xmlns:a16="http://schemas.microsoft.com/office/drawing/2014/main" id="{B2A00222-CFD7-43C1-9CD0-44A037E27E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1" b="3484"/>
          <a:stretch/>
        </p:blipFill>
        <p:spPr>
          <a:xfrm>
            <a:off x="2530235" y="477997"/>
            <a:ext cx="9658717" cy="5999003"/>
          </a:xfrm>
        </p:spPr>
      </p:pic>
      <p:sp>
        <p:nvSpPr>
          <p:cNvPr id="9" name="BlokTextu 8">
            <a:extLst>
              <a:ext uri="{FF2B5EF4-FFF2-40B4-BE49-F238E27FC236}">
                <a16:creationId xmlns:a16="http://schemas.microsoft.com/office/drawing/2014/main" id="{9C168011-D745-4EDA-95D3-EE935D813175}"/>
              </a:ext>
            </a:extLst>
          </p:cNvPr>
          <p:cNvSpPr txBox="1"/>
          <p:nvPr/>
        </p:nvSpPr>
        <p:spPr>
          <a:xfrm>
            <a:off x="397334" y="745152"/>
            <a:ext cx="197822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2000" b="1" dirty="0">
                <a:effectLst/>
                <a:ea typeface="Calibri" panose="020F0502020204030204" pitchFamily="34" charset="0"/>
              </a:rPr>
              <a:t>Obr. 4:  </a:t>
            </a:r>
            <a:r>
              <a:rPr lang="sk-SK" sz="2000" dirty="0">
                <a:effectLst/>
                <a:ea typeface="Calibri" panose="020F0502020204030204" pitchFamily="34" charset="0"/>
              </a:rPr>
              <a:t>Populačná zmena 6 – 14 ročných detí v okresoch Slovenska v období rokov    1996 – 2020, zdroj dát: ŠÚSR (1996 – 2020a)</a:t>
            </a:r>
            <a:endParaRPr lang="sk-SK" sz="2000" dirty="0"/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2823E0EB-90C3-44DC-AF12-074490F643C7}"/>
              </a:ext>
            </a:extLst>
          </p:cNvPr>
          <p:cNvSpPr txBox="1"/>
          <p:nvPr/>
        </p:nvSpPr>
        <p:spPr>
          <a:xfrm>
            <a:off x="1689979" y="54333"/>
            <a:ext cx="85882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1800" b="1" dirty="0"/>
              <a:t>Ústav geografie, Prírodovedecká fakulta, Univerzita Pavla Jozefa Šafárika v Košiciach </a:t>
            </a:r>
          </a:p>
        </p:txBody>
      </p:sp>
    </p:spTree>
    <p:extLst>
      <p:ext uri="{BB962C8B-B14F-4D97-AF65-F5344CB8AC3E}">
        <p14:creationId xmlns:p14="http://schemas.microsoft.com/office/powerpoint/2010/main" val="1650330003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866</Words>
  <Application>Microsoft Office PowerPoint</Application>
  <PresentationFormat>Širokouhlá</PresentationFormat>
  <Paragraphs>85</Paragraphs>
  <Slides>20</Slides>
  <Notes>2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Motív Office</vt:lpstr>
      <vt:lpstr>DOPADY STARNUTIA POPULÁCIE NA SIEŤ ZÁKLADNÝCH ŠKÔL                     NA SLOVENSKU </vt:lpstr>
      <vt:lpstr>CIELE</vt:lpstr>
      <vt:lpstr>TEORETICKÉ VÝCHODISKÁ</vt:lpstr>
      <vt:lpstr>Prezentácia programu PowerPoint</vt:lpstr>
      <vt:lpstr>Prezentácia programu PowerPoint</vt:lpstr>
      <vt:lpstr>DÁTA</vt:lpstr>
      <vt:lpstr>METÓDY</vt:lpstr>
      <vt:lpstr>VÝSLEDKY </vt:lpstr>
      <vt:lpstr>Prezentácia programu PowerPoint</vt:lpstr>
      <vt:lpstr>Prezentácia programu PowerPoint</vt:lpstr>
      <vt:lpstr>Prezentácia programu PowerPoint</vt:lpstr>
      <vt:lpstr>SIEŤZŠ</vt:lpstr>
      <vt:lpstr>Prezentácia programu PowerPoint</vt:lpstr>
      <vt:lpstr> </vt:lpstr>
      <vt:lpstr>Prezentácia programu PowerPoint</vt:lpstr>
      <vt:lpstr>Prezentácia programu PowerPoint</vt:lpstr>
      <vt:lpstr>Prezentácia programu PowerPoint</vt:lpstr>
      <vt:lpstr>Prezentácia programu PowerPoint</vt:lpstr>
      <vt:lpstr>Závery</vt:lpstr>
      <vt:lpstr>ĎAKUJEM ZA POZORNOSŤ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Denisa Jacková</dc:creator>
  <cp:lastModifiedBy>Denisa Jacková</cp:lastModifiedBy>
  <cp:revision>17</cp:revision>
  <dcterms:created xsi:type="dcterms:W3CDTF">2022-03-04T19:57:43Z</dcterms:created>
  <dcterms:modified xsi:type="dcterms:W3CDTF">2022-04-20T17:14:57Z</dcterms:modified>
</cp:coreProperties>
</file>