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61" r:id="rId4"/>
    <p:sldId id="260" r:id="rId5"/>
    <p:sldId id="259" r:id="rId6"/>
    <p:sldId id="258" r:id="rId7"/>
    <p:sldId id="262" r:id="rId8"/>
    <p:sldId id="265" r:id="rId9"/>
    <p:sldId id="270" r:id="rId10"/>
    <p:sldId id="268" r:id="rId11"/>
    <p:sldId id="272" r:id="rId12"/>
    <p:sldId id="269" r:id="rId13"/>
    <p:sldId id="271" r:id="rId14"/>
    <p:sldId id="26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2" autoAdjust="0"/>
    <p:restoredTop sz="94660"/>
  </p:normalViewPr>
  <p:slideViewPr>
    <p:cSldViewPr snapToGrid="0">
      <p:cViewPr varScale="1">
        <p:scale>
          <a:sx n="69" d="100"/>
          <a:sy n="69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2E5946-CE3E-465B-B986-E9E31AE043A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D6441BA-46E2-4741-839A-3BB52F9A1ED8}">
      <dgm:prSet/>
      <dgm:spPr/>
      <dgm:t>
        <a:bodyPr/>
        <a:lstStyle/>
        <a:p>
          <a:r>
            <a:rPr lang="sk-SK" dirty="0"/>
            <a:t>mapovanie a charakterizovanie povrchových krasových a montánnych antropogénnych foriem reliéfu </a:t>
          </a:r>
          <a:r>
            <a:rPr lang="sk-SK" dirty="0" err="1"/>
            <a:t>Ponického</a:t>
          </a:r>
          <a:r>
            <a:rPr lang="sk-SK" dirty="0"/>
            <a:t> krasu a ich vzájomné ovplyvnenie</a:t>
          </a:r>
          <a:endParaRPr lang="en-US" dirty="0"/>
        </a:p>
      </dgm:t>
    </dgm:pt>
    <dgm:pt modelId="{A033EC98-2A05-44A3-B0D0-17E85B0D964F}" type="parTrans" cxnId="{77111AAC-7B46-4530-A143-256BCBE6553E}">
      <dgm:prSet/>
      <dgm:spPr/>
      <dgm:t>
        <a:bodyPr/>
        <a:lstStyle/>
        <a:p>
          <a:endParaRPr lang="en-US"/>
        </a:p>
      </dgm:t>
    </dgm:pt>
    <dgm:pt modelId="{6A079305-5237-489F-9BC5-AA403EC8CB8F}" type="sibTrans" cxnId="{77111AAC-7B46-4530-A143-256BCBE6553E}">
      <dgm:prSet/>
      <dgm:spPr/>
      <dgm:t>
        <a:bodyPr/>
        <a:lstStyle/>
        <a:p>
          <a:endParaRPr lang="en-US"/>
        </a:p>
      </dgm:t>
    </dgm:pt>
    <dgm:pt modelId="{C149F308-1759-41A2-9693-44CAF3722683}">
      <dgm:prSet/>
      <dgm:spPr/>
      <dgm:t>
        <a:bodyPr/>
        <a:lstStyle/>
        <a:p>
          <a:r>
            <a:rPr lang="sk-SK" dirty="0"/>
            <a:t>základná </a:t>
          </a:r>
          <a:r>
            <a:rPr lang="sk-SK" dirty="0" err="1"/>
            <a:t>morfometrická</a:t>
          </a:r>
          <a:r>
            <a:rPr lang="sk-SK" dirty="0"/>
            <a:t> analýza jednotlivých povrchových foriem reliéfu</a:t>
          </a:r>
          <a:endParaRPr lang="en-US" dirty="0"/>
        </a:p>
      </dgm:t>
    </dgm:pt>
    <dgm:pt modelId="{12769000-ED16-41B3-9FC6-777E50317069}" type="parTrans" cxnId="{72BB0C18-B662-4BC7-85A1-89B5A7809B16}">
      <dgm:prSet/>
      <dgm:spPr/>
      <dgm:t>
        <a:bodyPr/>
        <a:lstStyle/>
        <a:p>
          <a:endParaRPr lang="en-US"/>
        </a:p>
      </dgm:t>
    </dgm:pt>
    <dgm:pt modelId="{1297D17C-58CE-4A40-9B09-3E39D6DDA6AA}" type="sibTrans" cxnId="{72BB0C18-B662-4BC7-85A1-89B5A7809B16}">
      <dgm:prSet/>
      <dgm:spPr/>
      <dgm:t>
        <a:bodyPr/>
        <a:lstStyle/>
        <a:p>
          <a:endParaRPr lang="en-US"/>
        </a:p>
      </dgm:t>
    </dgm:pt>
    <dgm:pt modelId="{5CF6D39E-5220-4D05-8F36-AF73A08C429A}">
      <dgm:prSet/>
      <dgm:spPr/>
      <dgm:t>
        <a:bodyPr/>
        <a:lstStyle/>
        <a:p>
          <a:r>
            <a:rPr lang="sk-SK" dirty="0"/>
            <a:t>mapovanie výskytu podzemných krasových foriem reliéfu (jaskyne)</a:t>
          </a:r>
          <a:endParaRPr lang="en-US" dirty="0"/>
        </a:p>
      </dgm:t>
    </dgm:pt>
    <dgm:pt modelId="{56FED573-A2A7-40A7-88E4-EF97C646B4D1}" type="parTrans" cxnId="{C60036CE-1195-4746-86EA-FE3D17DD5FEB}">
      <dgm:prSet/>
      <dgm:spPr/>
      <dgm:t>
        <a:bodyPr/>
        <a:lstStyle/>
        <a:p>
          <a:endParaRPr lang="en-US"/>
        </a:p>
      </dgm:t>
    </dgm:pt>
    <dgm:pt modelId="{5CA9E668-8BD3-4134-BC83-003199C14ECF}" type="sibTrans" cxnId="{C60036CE-1195-4746-86EA-FE3D17DD5FEB}">
      <dgm:prSet/>
      <dgm:spPr/>
      <dgm:t>
        <a:bodyPr/>
        <a:lstStyle/>
        <a:p>
          <a:endParaRPr lang="en-US"/>
        </a:p>
      </dgm:t>
    </dgm:pt>
    <dgm:pt modelId="{40C3314C-AB6F-4FA1-9D59-DCDDCCB3F463}">
      <dgm:prSet/>
      <dgm:spPr/>
      <dgm:t>
        <a:bodyPr/>
        <a:lstStyle/>
        <a:p>
          <a:r>
            <a:rPr lang="sk-SK" dirty="0"/>
            <a:t>identifikácia a charakterizovanie jednotlivých výskytov </a:t>
          </a:r>
          <a:r>
            <a:rPr lang="sk-SK" dirty="0" err="1"/>
            <a:t>alochtónnych</a:t>
          </a:r>
          <a:r>
            <a:rPr lang="sk-SK" dirty="0"/>
            <a:t> jaskynných sedimentov v sledovanej oblasti a ich inventarizácia </a:t>
          </a:r>
          <a:endParaRPr lang="en-US" dirty="0"/>
        </a:p>
      </dgm:t>
    </dgm:pt>
    <dgm:pt modelId="{D4DC27A9-AE08-489A-BAF0-CD28E28ADDE7}" type="parTrans" cxnId="{83B67B01-6AE7-430F-BA80-D1154E6DE4F3}">
      <dgm:prSet/>
      <dgm:spPr/>
      <dgm:t>
        <a:bodyPr/>
        <a:lstStyle/>
        <a:p>
          <a:endParaRPr lang="en-US"/>
        </a:p>
      </dgm:t>
    </dgm:pt>
    <dgm:pt modelId="{080E7F9C-BCAD-4647-B33D-8492CB7B3F77}" type="sibTrans" cxnId="{83B67B01-6AE7-430F-BA80-D1154E6DE4F3}">
      <dgm:prSet/>
      <dgm:spPr/>
      <dgm:t>
        <a:bodyPr/>
        <a:lstStyle/>
        <a:p>
          <a:endParaRPr lang="en-US"/>
        </a:p>
      </dgm:t>
    </dgm:pt>
    <dgm:pt modelId="{9D07E0C3-B089-4DA8-8C53-86301B8A35F5}" type="pres">
      <dgm:prSet presAssocID="{502E5946-CE3E-465B-B986-E9E31AE043A4}" presName="linear" presStyleCnt="0">
        <dgm:presLayoutVars>
          <dgm:animLvl val="lvl"/>
          <dgm:resizeHandles val="exact"/>
        </dgm:presLayoutVars>
      </dgm:prSet>
      <dgm:spPr/>
    </dgm:pt>
    <dgm:pt modelId="{BFF2E9F8-2BC5-46ED-AE21-AE474F631A33}" type="pres">
      <dgm:prSet presAssocID="{3D6441BA-46E2-4741-839A-3BB52F9A1ED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2C706E0-044B-4493-97BE-EC1052D7B829}" type="pres">
      <dgm:prSet presAssocID="{6A079305-5237-489F-9BC5-AA403EC8CB8F}" presName="spacer" presStyleCnt="0"/>
      <dgm:spPr/>
    </dgm:pt>
    <dgm:pt modelId="{26EC26D2-C32C-4DC9-B41F-EA871C0E5134}" type="pres">
      <dgm:prSet presAssocID="{C149F308-1759-41A2-9693-44CAF372268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9719322-B42A-46BC-9458-E8C8B8A4A94A}" type="pres">
      <dgm:prSet presAssocID="{1297D17C-58CE-4A40-9B09-3E39D6DDA6AA}" presName="spacer" presStyleCnt="0"/>
      <dgm:spPr/>
    </dgm:pt>
    <dgm:pt modelId="{A5863F5A-FEBF-4FDE-BBBE-D74B1CACDD69}" type="pres">
      <dgm:prSet presAssocID="{5CF6D39E-5220-4D05-8F36-AF73A08C429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F61F379-4E8B-4258-94D8-B904D0E13CD7}" type="pres">
      <dgm:prSet presAssocID="{5CA9E668-8BD3-4134-BC83-003199C14ECF}" presName="spacer" presStyleCnt="0"/>
      <dgm:spPr/>
    </dgm:pt>
    <dgm:pt modelId="{F6439914-C6D2-4AD1-A7CC-01C74EF8E4B2}" type="pres">
      <dgm:prSet presAssocID="{40C3314C-AB6F-4FA1-9D59-DCDDCCB3F463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3B67B01-6AE7-430F-BA80-D1154E6DE4F3}" srcId="{502E5946-CE3E-465B-B986-E9E31AE043A4}" destId="{40C3314C-AB6F-4FA1-9D59-DCDDCCB3F463}" srcOrd="3" destOrd="0" parTransId="{D4DC27A9-AE08-489A-BAF0-CD28E28ADDE7}" sibTransId="{080E7F9C-BCAD-4647-B33D-8492CB7B3F77}"/>
    <dgm:cxn modelId="{72BB0C18-B662-4BC7-85A1-89B5A7809B16}" srcId="{502E5946-CE3E-465B-B986-E9E31AE043A4}" destId="{C149F308-1759-41A2-9693-44CAF3722683}" srcOrd="1" destOrd="0" parTransId="{12769000-ED16-41B3-9FC6-777E50317069}" sibTransId="{1297D17C-58CE-4A40-9B09-3E39D6DDA6AA}"/>
    <dgm:cxn modelId="{A21B5D18-0643-4430-96F1-203DDB7D7926}" type="presOf" srcId="{5CF6D39E-5220-4D05-8F36-AF73A08C429A}" destId="{A5863F5A-FEBF-4FDE-BBBE-D74B1CACDD69}" srcOrd="0" destOrd="0" presId="urn:microsoft.com/office/officeart/2005/8/layout/vList2"/>
    <dgm:cxn modelId="{05C25F5A-611C-4AD4-B51C-0BD0EF359645}" type="presOf" srcId="{40C3314C-AB6F-4FA1-9D59-DCDDCCB3F463}" destId="{F6439914-C6D2-4AD1-A7CC-01C74EF8E4B2}" srcOrd="0" destOrd="0" presId="urn:microsoft.com/office/officeart/2005/8/layout/vList2"/>
    <dgm:cxn modelId="{6C800C93-992A-429B-95F0-19389CF4B7BD}" type="presOf" srcId="{502E5946-CE3E-465B-B986-E9E31AE043A4}" destId="{9D07E0C3-B089-4DA8-8C53-86301B8A35F5}" srcOrd="0" destOrd="0" presId="urn:microsoft.com/office/officeart/2005/8/layout/vList2"/>
    <dgm:cxn modelId="{B08C3BAA-C3C8-4F39-864A-9E79B75175C2}" type="presOf" srcId="{C149F308-1759-41A2-9693-44CAF3722683}" destId="{26EC26D2-C32C-4DC9-B41F-EA871C0E5134}" srcOrd="0" destOrd="0" presId="urn:microsoft.com/office/officeart/2005/8/layout/vList2"/>
    <dgm:cxn modelId="{77111AAC-7B46-4530-A143-256BCBE6553E}" srcId="{502E5946-CE3E-465B-B986-E9E31AE043A4}" destId="{3D6441BA-46E2-4741-839A-3BB52F9A1ED8}" srcOrd="0" destOrd="0" parTransId="{A033EC98-2A05-44A3-B0D0-17E85B0D964F}" sibTransId="{6A079305-5237-489F-9BC5-AA403EC8CB8F}"/>
    <dgm:cxn modelId="{C60036CE-1195-4746-86EA-FE3D17DD5FEB}" srcId="{502E5946-CE3E-465B-B986-E9E31AE043A4}" destId="{5CF6D39E-5220-4D05-8F36-AF73A08C429A}" srcOrd="2" destOrd="0" parTransId="{56FED573-A2A7-40A7-88E4-EF97C646B4D1}" sibTransId="{5CA9E668-8BD3-4134-BC83-003199C14ECF}"/>
    <dgm:cxn modelId="{67A512D9-6F45-4063-BB92-644EDE0E5264}" type="presOf" srcId="{3D6441BA-46E2-4741-839A-3BB52F9A1ED8}" destId="{BFF2E9F8-2BC5-46ED-AE21-AE474F631A33}" srcOrd="0" destOrd="0" presId="urn:microsoft.com/office/officeart/2005/8/layout/vList2"/>
    <dgm:cxn modelId="{679075A4-7B9F-425F-ABF1-EA53FDBCA008}" type="presParOf" srcId="{9D07E0C3-B089-4DA8-8C53-86301B8A35F5}" destId="{BFF2E9F8-2BC5-46ED-AE21-AE474F631A33}" srcOrd="0" destOrd="0" presId="urn:microsoft.com/office/officeart/2005/8/layout/vList2"/>
    <dgm:cxn modelId="{98D64052-0841-4468-B74B-6DD56A855425}" type="presParOf" srcId="{9D07E0C3-B089-4DA8-8C53-86301B8A35F5}" destId="{22C706E0-044B-4493-97BE-EC1052D7B829}" srcOrd="1" destOrd="0" presId="urn:microsoft.com/office/officeart/2005/8/layout/vList2"/>
    <dgm:cxn modelId="{9A9527F4-C6F6-457A-BCD2-D4FA7DA4AE8C}" type="presParOf" srcId="{9D07E0C3-B089-4DA8-8C53-86301B8A35F5}" destId="{26EC26D2-C32C-4DC9-B41F-EA871C0E5134}" srcOrd="2" destOrd="0" presId="urn:microsoft.com/office/officeart/2005/8/layout/vList2"/>
    <dgm:cxn modelId="{44B1C48F-A677-4B81-BCC3-FF96A924BD52}" type="presParOf" srcId="{9D07E0C3-B089-4DA8-8C53-86301B8A35F5}" destId="{A9719322-B42A-46BC-9458-E8C8B8A4A94A}" srcOrd="3" destOrd="0" presId="urn:microsoft.com/office/officeart/2005/8/layout/vList2"/>
    <dgm:cxn modelId="{CEC4A9D4-5083-4249-9FC7-18148DFC81FC}" type="presParOf" srcId="{9D07E0C3-B089-4DA8-8C53-86301B8A35F5}" destId="{A5863F5A-FEBF-4FDE-BBBE-D74B1CACDD69}" srcOrd="4" destOrd="0" presId="urn:microsoft.com/office/officeart/2005/8/layout/vList2"/>
    <dgm:cxn modelId="{40D5D9C7-60F4-4C46-BAFC-C63BDA6C9B16}" type="presParOf" srcId="{9D07E0C3-B089-4DA8-8C53-86301B8A35F5}" destId="{0F61F379-4E8B-4258-94D8-B904D0E13CD7}" srcOrd="5" destOrd="0" presId="urn:microsoft.com/office/officeart/2005/8/layout/vList2"/>
    <dgm:cxn modelId="{C53478EF-8D44-4384-B172-9029F65DB77B}" type="presParOf" srcId="{9D07E0C3-B089-4DA8-8C53-86301B8A35F5}" destId="{F6439914-C6D2-4AD1-A7CC-01C74EF8E4B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884180D-7254-40AA-BFF4-CD791FF2C60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59C2069-5397-4D88-8041-3F86417D3F01}">
      <dgm:prSet/>
      <dgm:spPr/>
      <dgm:t>
        <a:bodyPr/>
        <a:lstStyle/>
        <a:p>
          <a:r>
            <a:rPr lang="sk-SK" dirty="0" err="1"/>
            <a:t>lidarový</a:t>
          </a:r>
          <a:r>
            <a:rPr lang="sk-SK" dirty="0"/>
            <a:t> DMR územia </a:t>
          </a:r>
          <a:r>
            <a:rPr lang="sk-SK" dirty="0" err="1"/>
            <a:t>Ponického</a:t>
          </a:r>
          <a:r>
            <a:rPr lang="sk-SK" dirty="0"/>
            <a:t> krasu</a:t>
          </a:r>
          <a:endParaRPr lang="en-US" dirty="0"/>
        </a:p>
      </dgm:t>
    </dgm:pt>
    <dgm:pt modelId="{3AFF8BA1-5F09-4266-BE78-B6B3B64B800D}" type="parTrans" cxnId="{26DC1E18-AFB0-4638-87BD-79F76AF7E1EA}">
      <dgm:prSet/>
      <dgm:spPr/>
      <dgm:t>
        <a:bodyPr/>
        <a:lstStyle/>
        <a:p>
          <a:endParaRPr lang="en-US"/>
        </a:p>
      </dgm:t>
    </dgm:pt>
    <dgm:pt modelId="{5BDE40EE-406E-4443-8C46-8E18F4F9A3AE}" type="sibTrans" cxnId="{26DC1E18-AFB0-4638-87BD-79F76AF7E1EA}">
      <dgm:prSet/>
      <dgm:spPr/>
      <dgm:t>
        <a:bodyPr/>
        <a:lstStyle/>
        <a:p>
          <a:endParaRPr lang="en-US"/>
        </a:p>
      </dgm:t>
    </dgm:pt>
    <dgm:pt modelId="{D727FE22-D532-48FB-97E7-60D264EFC780}">
      <dgm:prSet/>
      <dgm:spPr/>
      <dgm:t>
        <a:bodyPr/>
        <a:lstStyle/>
        <a:p>
          <a:r>
            <a:rPr lang="sk-SK" dirty="0"/>
            <a:t>fotografie foriem jednotlivých reliéfu </a:t>
          </a:r>
          <a:endParaRPr lang="en-US" dirty="0"/>
        </a:p>
      </dgm:t>
    </dgm:pt>
    <dgm:pt modelId="{150DE291-3530-4343-9275-07C6E3E99024}" type="parTrans" cxnId="{29894598-28ED-4880-82E1-B2D0BF51C3E7}">
      <dgm:prSet/>
      <dgm:spPr/>
      <dgm:t>
        <a:bodyPr/>
        <a:lstStyle/>
        <a:p>
          <a:endParaRPr lang="en-US"/>
        </a:p>
      </dgm:t>
    </dgm:pt>
    <dgm:pt modelId="{00EB5584-7AE9-4E84-A966-664911F970B8}" type="sibTrans" cxnId="{29894598-28ED-4880-82E1-B2D0BF51C3E7}">
      <dgm:prSet/>
      <dgm:spPr/>
      <dgm:t>
        <a:bodyPr/>
        <a:lstStyle/>
        <a:p>
          <a:endParaRPr lang="en-US"/>
        </a:p>
      </dgm:t>
    </dgm:pt>
    <dgm:pt modelId="{CB2CEA33-BDF0-49B2-9B2E-46DDF55A1855}">
      <dgm:prSet/>
      <dgm:spPr/>
      <dgm:t>
        <a:bodyPr/>
        <a:lstStyle/>
        <a:p>
          <a:r>
            <a:rPr lang="sk-SK" dirty="0"/>
            <a:t>parametre foriem reliéfu získané </a:t>
          </a:r>
          <a:r>
            <a:rPr lang="sk-SK" dirty="0" err="1"/>
            <a:t>morfometrickou</a:t>
          </a:r>
          <a:r>
            <a:rPr lang="sk-SK" dirty="0"/>
            <a:t> analýzou (priemer, hĺbka, obvod ...)</a:t>
          </a:r>
          <a:endParaRPr lang="en-US" dirty="0"/>
        </a:p>
      </dgm:t>
    </dgm:pt>
    <dgm:pt modelId="{D05158B3-A4E0-4AD1-965E-4354ECCB71CA}" type="parTrans" cxnId="{50B99780-5D80-4642-BD5A-0A116F4B1840}">
      <dgm:prSet/>
      <dgm:spPr/>
      <dgm:t>
        <a:bodyPr/>
        <a:lstStyle/>
        <a:p>
          <a:endParaRPr lang="en-US"/>
        </a:p>
      </dgm:t>
    </dgm:pt>
    <dgm:pt modelId="{65E0C57D-2DDC-4E27-AA12-E773908E593A}" type="sibTrans" cxnId="{50B99780-5D80-4642-BD5A-0A116F4B1840}">
      <dgm:prSet/>
      <dgm:spPr/>
      <dgm:t>
        <a:bodyPr/>
        <a:lstStyle/>
        <a:p>
          <a:endParaRPr lang="en-US"/>
        </a:p>
      </dgm:t>
    </dgm:pt>
    <dgm:pt modelId="{6C48030F-4F91-44FF-9316-86EB375DB0E2}">
      <dgm:prSet/>
      <dgm:spPr/>
      <dgm:t>
        <a:bodyPr/>
        <a:lstStyle/>
        <a:p>
          <a:r>
            <a:rPr lang="sk-SK" dirty="0"/>
            <a:t>odobrané vzorky </a:t>
          </a:r>
          <a:r>
            <a:rPr lang="sk-SK" dirty="0" err="1"/>
            <a:t>alochtónnych</a:t>
          </a:r>
          <a:r>
            <a:rPr lang="sk-SK" dirty="0"/>
            <a:t> jaskynných sedimentov</a:t>
          </a:r>
          <a:endParaRPr lang="en-US" dirty="0"/>
        </a:p>
      </dgm:t>
    </dgm:pt>
    <dgm:pt modelId="{090608EE-538C-4F86-A500-7B9B946BD4A7}" type="parTrans" cxnId="{910C4629-720E-4690-87AA-414FB05AB64C}">
      <dgm:prSet/>
      <dgm:spPr/>
      <dgm:t>
        <a:bodyPr/>
        <a:lstStyle/>
        <a:p>
          <a:endParaRPr lang="en-US"/>
        </a:p>
      </dgm:t>
    </dgm:pt>
    <dgm:pt modelId="{B8AC3E9A-CF14-41DF-B35C-FB5E45A9DD0B}" type="sibTrans" cxnId="{910C4629-720E-4690-87AA-414FB05AB64C}">
      <dgm:prSet/>
      <dgm:spPr/>
      <dgm:t>
        <a:bodyPr/>
        <a:lstStyle/>
        <a:p>
          <a:endParaRPr lang="en-US"/>
        </a:p>
      </dgm:t>
    </dgm:pt>
    <dgm:pt modelId="{732869BA-923B-4A44-BA47-80A911570CEA}" type="pres">
      <dgm:prSet presAssocID="{6884180D-7254-40AA-BFF4-CD791FF2C60F}" presName="linear" presStyleCnt="0">
        <dgm:presLayoutVars>
          <dgm:animLvl val="lvl"/>
          <dgm:resizeHandles val="exact"/>
        </dgm:presLayoutVars>
      </dgm:prSet>
      <dgm:spPr/>
    </dgm:pt>
    <dgm:pt modelId="{D358A654-D014-4722-8516-A1D60FCE7674}" type="pres">
      <dgm:prSet presAssocID="{559C2069-5397-4D88-8041-3F86417D3F0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284F6A2-2E48-4784-A777-8DF654C7475E}" type="pres">
      <dgm:prSet presAssocID="{5BDE40EE-406E-4443-8C46-8E18F4F9A3AE}" presName="spacer" presStyleCnt="0"/>
      <dgm:spPr/>
    </dgm:pt>
    <dgm:pt modelId="{9600DDF3-EF43-4361-A98F-A7891FCA0B09}" type="pres">
      <dgm:prSet presAssocID="{D727FE22-D532-48FB-97E7-60D264EFC78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632951C-F3BE-432B-BDD5-5EEF41445F35}" type="pres">
      <dgm:prSet presAssocID="{00EB5584-7AE9-4E84-A966-664911F970B8}" presName="spacer" presStyleCnt="0"/>
      <dgm:spPr/>
    </dgm:pt>
    <dgm:pt modelId="{A7557077-0D93-4EB8-8BAF-D5A84F7CE98E}" type="pres">
      <dgm:prSet presAssocID="{CB2CEA33-BDF0-49B2-9B2E-46DDF55A185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4904E6A-40D6-49C6-BE6A-745AD79DC0DE}" type="pres">
      <dgm:prSet presAssocID="{65E0C57D-2DDC-4E27-AA12-E773908E593A}" presName="spacer" presStyleCnt="0"/>
      <dgm:spPr/>
    </dgm:pt>
    <dgm:pt modelId="{81C2E699-D1FC-4CBA-B823-F34C4818730A}" type="pres">
      <dgm:prSet presAssocID="{6C48030F-4F91-44FF-9316-86EB375DB0E2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26DC1E18-AFB0-4638-87BD-79F76AF7E1EA}" srcId="{6884180D-7254-40AA-BFF4-CD791FF2C60F}" destId="{559C2069-5397-4D88-8041-3F86417D3F01}" srcOrd="0" destOrd="0" parTransId="{3AFF8BA1-5F09-4266-BE78-B6B3B64B800D}" sibTransId="{5BDE40EE-406E-4443-8C46-8E18F4F9A3AE}"/>
    <dgm:cxn modelId="{910C4629-720E-4690-87AA-414FB05AB64C}" srcId="{6884180D-7254-40AA-BFF4-CD791FF2C60F}" destId="{6C48030F-4F91-44FF-9316-86EB375DB0E2}" srcOrd="3" destOrd="0" parTransId="{090608EE-538C-4F86-A500-7B9B946BD4A7}" sibTransId="{B8AC3E9A-CF14-41DF-B35C-FB5E45A9DD0B}"/>
    <dgm:cxn modelId="{76890260-24D5-4DBA-8951-72F9470979CA}" type="presOf" srcId="{6C48030F-4F91-44FF-9316-86EB375DB0E2}" destId="{81C2E699-D1FC-4CBA-B823-F34C4818730A}" srcOrd="0" destOrd="0" presId="urn:microsoft.com/office/officeart/2005/8/layout/vList2"/>
    <dgm:cxn modelId="{52362E60-1E69-4C93-8F5D-873BBDFD1D9C}" type="presOf" srcId="{6884180D-7254-40AA-BFF4-CD791FF2C60F}" destId="{732869BA-923B-4A44-BA47-80A911570CEA}" srcOrd="0" destOrd="0" presId="urn:microsoft.com/office/officeart/2005/8/layout/vList2"/>
    <dgm:cxn modelId="{A4DDB641-B526-40EC-802F-DB6799C454DE}" type="presOf" srcId="{D727FE22-D532-48FB-97E7-60D264EFC780}" destId="{9600DDF3-EF43-4361-A98F-A7891FCA0B09}" srcOrd="0" destOrd="0" presId="urn:microsoft.com/office/officeart/2005/8/layout/vList2"/>
    <dgm:cxn modelId="{50B99780-5D80-4642-BD5A-0A116F4B1840}" srcId="{6884180D-7254-40AA-BFF4-CD791FF2C60F}" destId="{CB2CEA33-BDF0-49B2-9B2E-46DDF55A1855}" srcOrd="2" destOrd="0" parTransId="{D05158B3-A4E0-4AD1-965E-4354ECCB71CA}" sibTransId="{65E0C57D-2DDC-4E27-AA12-E773908E593A}"/>
    <dgm:cxn modelId="{29894598-28ED-4880-82E1-B2D0BF51C3E7}" srcId="{6884180D-7254-40AA-BFF4-CD791FF2C60F}" destId="{D727FE22-D532-48FB-97E7-60D264EFC780}" srcOrd="1" destOrd="0" parTransId="{150DE291-3530-4343-9275-07C6E3E99024}" sibTransId="{00EB5584-7AE9-4E84-A966-664911F970B8}"/>
    <dgm:cxn modelId="{7A2E0ADD-B649-4E7F-88A9-9379A4A7BBFB}" type="presOf" srcId="{559C2069-5397-4D88-8041-3F86417D3F01}" destId="{D358A654-D014-4722-8516-A1D60FCE7674}" srcOrd="0" destOrd="0" presId="urn:microsoft.com/office/officeart/2005/8/layout/vList2"/>
    <dgm:cxn modelId="{248DA2F5-57D5-4BB1-B2A7-988D76304176}" type="presOf" srcId="{CB2CEA33-BDF0-49B2-9B2E-46DDF55A1855}" destId="{A7557077-0D93-4EB8-8BAF-D5A84F7CE98E}" srcOrd="0" destOrd="0" presId="urn:microsoft.com/office/officeart/2005/8/layout/vList2"/>
    <dgm:cxn modelId="{C2253D44-319E-447B-A381-AA6DF325D142}" type="presParOf" srcId="{732869BA-923B-4A44-BA47-80A911570CEA}" destId="{D358A654-D014-4722-8516-A1D60FCE7674}" srcOrd="0" destOrd="0" presId="urn:microsoft.com/office/officeart/2005/8/layout/vList2"/>
    <dgm:cxn modelId="{58571873-DB58-4BAE-BF0D-CFE85E82D930}" type="presParOf" srcId="{732869BA-923B-4A44-BA47-80A911570CEA}" destId="{9284F6A2-2E48-4784-A777-8DF654C7475E}" srcOrd="1" destOrd="0" presId="urn:microsoft.com/office/officeart/2005/8/layout/vList2"/>
    <dgm:cxn modelId="{E8E75874-6ADB-4B0C-AE76-22603EDCA074}" type="presParOf" srcId="{732869BA-923B-4A44-BA47-80A911570CEA}" destId="{9600DDF3-EF43-4361-A98F-A7891FCA0B09}" srcOrd="2" destOrd="0" presId="urn:microsoft.com/office/officeart/2005/8/layout/vList2"/>
    <dgm:cxn modelId="{685190D8-F4D1-484E-B9EC-53A38BAEFE34}" type="presParOf" srcId="{732869BA-923B-4A44-BA47-80A911570CEA}" destId="{3632951C-F3BE-432B-BDD5-5EEF41445F35}" srcOrd="3" destOrd="0" presId="urn:microsoft.com/office/officeart/2005/8/layout/vList2"/>
    <dgm:cxn modelId="{5460F0CD-34C6-4D12-B143-B73348CDA2A8}" type="presParOf" srcId="{732869BA-923B-4A44-BA47-80A911570CEA}" destId="{A7557077-0D93-4EB8-8BAF-D5A84F7CE98E}" srcOrd="4" destOrd="0" presId="urn:microsoft.com/office/officeart/2005/8/layout/vList2"/>
    <dgm:cxn modelId="{39AAB8DE-86E1-4524-8C0C-B5CEA0EF36CC}" type="presParOf" srcId="{732869BA-923B-4A44-BA47-80A911570CEA}" destId="{54904E6A-40D6-49C6-BE6A-745AD79DC0DE}" srcOrd="5" destOrd="0" presId="urn:microsoft.com/office/officeart/2005/8/layout/vList2"/>
    <dgm:cxn modelId="{3E4B0363-FBDE-427D-9673-89D34F0ADB56}" type="presParOf" srcId="{732869BA-923B-4A44-BA47-80A911570CEA}" destId="{81C2E699-D1FC-4CBA-B823-F34C4818730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EFB7638-927F-4ECD-8979-A37B69474B76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D1471A6-44C4-4943-B243-77E39B11103A}">
      <dgm:prSet/>
      <dgm:spPr/>
      <dgm:t>
        <a:bodyPr/>
        <a:lstStyle/>
        <a:p>
          <a:r>
            <a:rPr lang="sk-SK" dirty="0"/>
            <a:t>štúdium a analýza </a:t>
          </a:r>
          <a:r>
            <a:rPr lang="sk-SK" dirty="0" err="1"/>
            <a:t>lidarového</a:t>
          </a:r>
          <a:r>
            <a:rPr lang="sk-SK" dirty="0"/>
            <a:t> DMR – softvéry </a:t>
          </a:r>
          <a:r>
            <a:rPr lang="sk-SK" dirty="0" err="1"/>
            <a:t>ArcGIS</a:t>
          </a:r>
          <a:r>
            <a:rPr lang="sk-SK" dirty="0"/>
            <a:t>, QGIS (farbenie, tieňovanie, </a:t>
          </a:r>
          <a:r>
            <a:rPr lang="sk-SK" dirty="0" err="1"/>
            <a:t>sklonitosť</a:t>
          </a:r>
          <a:r>
            <a:rPr lang="sk-SK" dirty="0"/>
            <a:t>, meranie </a:t>
          </a:r>
          <a:r>
            <a:rPr lang="sk-SK" dirty="0" err="1"/>
            <a:t>morfometrických</a:t>
          </a:r>
          <a:r>
            <a:rPr lang="sk-SK" dirty="0"/>
            <a:t> parametrov)</a:t>
          </a:r>
        </a:p>
      </dgm:t>
    </dgm:pt>
    <dgm:pt modelId="{D16D923F-23FC-4531-B4A4-5011EBDC39E8}" type="parTrans" cxnId="{A3A3A98C-6050-44EF-866E-D67806AF84E4}">
      <dgm:prSet/>
      <dgm:spPr/>
      <dgm:t>
        <a:bodyPr/>
        <a:lstStyle/>
        <a:p>
          <a:endParaRPr lang="en-US"/>
        </a:p>
      </dgm:t>
    </dgm:pt>
    <dgm:pt modelId="{05D99A73-6159-4582-9BA5-C1CBC17441A1}" type="sibTrans" cxnId="{A3A3A98C-6050-44EF-866E-D67806AF84E4}">
      <dgm:prSet/>
      <dgm:spPr/>
      <dgm:t>
        <a:bodyPr/>
        <a:lstStyle/>
        <a:p>
          <a:endParaRPr lang="en-US"/>
        </a:p>
      </dgm:t>
    </dgm:pt>
    <dgm:pt modelId="{DFF516C7-C09B-44A8-A9F1-342DBB5678E8}">
      <dgm:prSet/>
      <dgm:spPr/>
      <dgm:t>
        <a:bodyPr/>
        <a:lstStyle/>
        <a:p>
          <a:r>
            <a:rPr lang="sk-SK" dirty="0"/>
            <a:t>terénny výskum a mapovanie (meranie </a:t>
          </a:r>
          <a:r>
            <a:rPr lang="sk-SK" dirty="0" err="1"/>
            <a:t>morfometrických</a:t>
          </a:r>
          <a:r>
            <a:rPr lang="sk-SK" dirty="0"/>
            <a:t> parametrov foriem reliéfu, vyhotovenie </a:t>
          </a:r>
          <a:r>
            <a:rPr lang="sk-SK" dirty="0" err="1"/>
            <a:t>forografií</a:t>
          </a:r>
          <a:r>
            <a:rPr lang="sk-SK" dirty="0"/>
            <a:t>)</a:t>
          </a:r>
          <a:endParaRPr lang="en-US" dirty="0"/>
        </a:p>
      </dgm:t>
    </dgm:pt>
    <dgm:pt modelId="{786519FB-DAB9-4C80-9F28-6E33FA2BAFD6}" type="parTrans" cxnId="{98E1A16D-07C0-40B2-B023-E9FFC67F2E95}">
      <dgm:prSet/>
      <dgm:spPr/>
      <dgm:t>
        <a:bodyPr/>
        <a:lstStyle/>
        <a:p>
          <a:endParaRPr lang="en-US"/>
        </a:p>
      </dgm:t>
    </dgm:pt>
    <dgm:pt modelId="{8500C4F9-7A91-4C14-9292-183DBFC32036}" type="sibTrans" cxnId="{98E1A16D-07C0-40B2-B023-E9FFC67F2E95}">
      <dgm:prSet/>
      <dgm:spPr/>
      <dgm:t>
        <a:bodyPr/>
        <a:lstStyle/>
        <a:p>
          <a:endParaRPr lang="en-US"/>
        </a:p>
      </dgm:t>
    </dgm:pt>
    <dgm:pt modelId="{A125D592-A047-4419-AFD2-4609630FF200}">
      <dgm:prSet/>
      <dgm:spPr/>
      <dgm:t>
        <a:bodyPr/>
        <a:lstStyle/>
        <a:p>
          <a:r>
            <a:rPr lang="sk-SK" dirty="0"/>
            <a:t>odber vzoriek jaskynných sedimentov (priamy odber zásekom)</a:t>
          </a:r>
          <a:endParaRPr lang="en-US" dirty="0"/>
        </a:p>
      </dgm:t>
    </dgm:pt>
    <dgm:pt modelId="{8450A2A1-7925-4EC5-9622-4E532F877A0C}" type="parTrans" cxnId="{449C51BF-88B2-485D-8AB7-4BAD78DDEA2A}">
      <dgm:prSet/>
      <dgm:spPr/>
      <dgm:t>
        <a:bodyPr/>
        <a:lstStyle/>
        <a:p>
          <a:endParaRPr lang="en-US"/>
        </a:p>
      </dgm:t>
    </dgm:pt>
    <dgm:pt modelId="{427E678C-D71C-4E8A-BFB4-DADEA7B7880C}" type="sibTrans" cxnId="{449C51BF-88B2-485D-8AB7-4BAD78DDEA2A}">
      <dgm:prSet/>
      <dgm:spPr/>
      <dgm:t>
        <a:bodyPr/>
        <a:lstStyle/>
        <a:p>
          <a:endParaRPr lang="en-US"/>
        </a:p>
      </dgm:t>
    </dgm:pt>
    <dgm:pt modelId="{E3FB2E5A-BF9B-476B-AB6F-877F4E28A765}">
      <dgm:prSet/>
      <dgm:spPr/>
      <dgm:t>
        <a:bodyPr/>
        <a:lstStyle/>
        <a:p>
          <a:r>
            <a:rPr lang="sk-SK" dirty="0"/>
            <a:t>vyhodnotenie a porovnanie výsledkov </a:t>
          </a:r>
          <a:r>
            <a:rPr lang="sk-SK" dirty="0" err="1"/>
            <a:t>morfometrickej</a:t>
          </a:r>
          <a:r>
            <a:rPr lang="sk-SK" dirty="0"/>
            <a:t> analýzy v Microsoft Excel</a:t>
          </a:r>
          <a:endParaRPr lang="en-US" dirty="0"/>
        </a:p>
      </dgm:t>
    </dgm:pt>
    <dgm:pt modelId="{E0D392E7-F79B-4DE2-B9A7-5125EE8A1328}" type="parTrans" cxnId="{740C509F-66A1-4FF1-9F18-176933CF760F}">
      <dgm:prSet/>
      <dgm:spPr/>
      <dgm:t>
        <a:bodyPr/>
        <a:lstStyle/>
        <a:p>
          <a:endParaRPr lang="en-US"/>
        </a:p>
      </dgm:t>
    </dgm:pt>
    <dgm:pt modelId="{92A08C4E-D883-4209-BB7F-21F3FCC86BC6}" type="sibTrans" cxnId="{740C509F-66A1-4FF1-9F18-176933CF760F}">
      <dgm:prSet/>
      <dgm:spPr/>
      <dgm:t>
        <a:bodyPr/>
        <a:lstStyle/>
        <a:p>
          <a:endParaRPr lang="en-US"/>
        </a:p>
      </dgm:t>
    </dgm:pt>
    <dgm:pt modelId="{A9339C4E-315B-4616-B521-E33A6E7C9A89}" type="pres">
      <dgm:prSet presAssocID="{7EFB7638-927F-4ECD-8979-A37B69474B76}" presName="diagram" presStyleCnt="0">
        <dgm:presLayoutVars>
          <dgm:dir/>
          <dgm:resizeHandles val="exact"/>
        </dgm:presLayoutVars>
      </dgm:prSet>
      <dgm:spPr/>
    </dgm:pt>
    <dgm:pt modelId="{7BC0A95E-AFCB-4FA2-ADA7-BA9B579133C0}" type="pres">
      <dgm:prSet presAssocID="{3D1471A6-44C4-4943-B243-77E39B11103A}" presName="node" presStyleLbl="node1" presStyleIdx="0" presStyleCnt="4">
        <dgm:presLayoutVars>
          <dgm:bulletEnabled val="1"/>
        </dgm:presLayoutVars>
      </dgm:prSet>
      <dgm:spPr/>
    </dgm:pt>
    <dgm:pt modelId="{D0DEF917-B286-40F9-9551-218D9E147EDE}" type="pres">
      <dgm:prSet presAssocID="{05D99A73-6159-4582-9BA5-C1CBC17441A1}" presName="sibTrans" presStyleCnt="0"/>
      <dgm:spPr/>
    </dgm:pt>
    <dgm:pt modelId="{ED4F23C8-6A71-45B2-9D0D-360ADF01CCC8}" type="pres">
      <dgm:prSet presAssocID="{DFF516C7-C09B-44A8-A9F1-342DBB5678E8}" presName="node" presStyleLbl="node1" presStyleIdx="1" presStyleCnt="4" custLinFactNeighborX="-422" custLinFactNeighborY="-2354">
        <dgm:presLayoutVars>
          <dgm:bulletEnabled val="1"/>
        </dgm:presLayoutVars>
      </dgm:prSet>
      <dgm:spPr/>
    </dgm:pt>
    <dgm:pt modelId="{70BA7008-6A16-49EC-AF52-E8625F583FBD}" type="pres">
      <dgm:prSet presAssocID="{8500C4F9-7A91-4C14-9292-183DBFC32036}" presName="sibTrans" presStyleCnt="0"/>
      <dgm:spPr/>
    </dgm:pt>
    <dgm:pt modelId="{33D14AC6-07E0-437B-BD77-B1F96CEE9666}" type="pres">
      <dgm:prSet presAssocID="{A125D592-A047-4419-AFD2-4609630FF200}" presName="node" presStyleLbl="node1" presStyleIdx="2" presStyleCnt="4">
        <dgm:presLayoutVars>
          <dgm:bulletEnabled val="1"/>
        </dgm:presLayoutVars>
      </dgm:prSet>
      <dgm:spPr/>
    </dgm:pt>
    <dgm:pt modelId="{5C55C28D-EAFB-4BCE-A43D-8B8B1A47EAA6}" type="pres">
      <dgm:prSet presAssocID="{427E678C-D71C-4E8A-BFB4-DADEA7B7880C}" presName="sibTrans" presStyleCnt="0"/>
      <dgm:spPr/>
    </dgm:pt>
    <dgm:pt modelId="{DE2E2D26-25D5-453A-90F2-20EB7E6713B2}" type="pres">
      <dgm:prSet presAssocID="{E3FB2E5A-BF9B-476B-AB6F-877F4E28A765}" presName="node" presStyleLbl="node1" presStyleIdx="3" presStyleCnt="4">
        <dgm:presLayoutVars>
          <dgm:bulletEnabled val="1"/>
        </dgm:presLayoutVars>
      </dgm:prSet>
      <dgm:spPr/>
    </dgm:pt>
  </dgm:ptLst>
  <dgm:cxnLst>
    <dgm:cxn modelId="{E0E00419-93E6-4928-91B8-965021798D3F}" type="presOf" srcId="{7EFB7638-927F-4ECD-8979-A37B69474B76}" destId="{A9339C4E-315B-4616-B521-E33A6E7C9A89}" srcOrd="0" destOrd="0" presId="urn:microsoft.com/office/officeart/2005/8/layout/default"/>
    <dgm:cxn modelId="{98E1A16D-07C0-40B2-B023-E9FFC67F2E95}" srcId="{7EFB7638-927F-4ECD-8979-A37B69474B76}" destId="{DFF516C7-C09B-44A8-A9F1-342DBB5678E8}" srcOrd="1" destOrd="0" parTransId="{786519FB-DAB9-4C80-9F28-6E33FA2BAFD6}" sibTransId="{8500C4F9-7A91-4C14-9292-183DBFC32036}"/>
    <dgm:cxn modelId="{89B3978B-F6CF-458D-8486-B0904323998B}" type="presOf" srcId="{DFF516C7-C09B-44A8-A9F1-342DBB5678E8}" destId="{ED4F23C8-6A71-45B2-9D0D-360ADF01CCC8}" srcOrd="0" destOrd="0" presId="urn:microsoft.com/office/officeart/2005/8/layout/default"/>
    <dgm:cxn modelId="{A3A3A98C-6050-44EF-866E-D67806AF84E4}" srcId="{7EFB7638-927F-4ECD-8979-A37B69474B76}" destId="{3D1471A6-44C4-4943-B243-77E39B11103A}" srcOrd="0" destOrd="0" parTransId="{D16D923F-23FC-4531-B4A4-5011EBDC39E8}" sibTransId="{05D99A73-6159-4582-9BA5-C1CBC17441A1}"/>
    <dgm:cxn modelId="{740C509F-66A1-4FF1-9F18-176933CF760F}" srcId="{7EFB7638-927F-4ECD-8979-A37B69474B76}" destId="{E3FB2E5A-BF9B-476B-AB6F-877F4E28A765}" srcOrd="3" destOrd="0" parTransId="{E0D392E7-F79B-4DE2-B9A7-5125EE8A1328}" sibTransId="{92A08C4E-D883-4209-BB7F-21F3FCC86BC6}"/>
    <dgm:cxn modelId="{CAE3F7AA-AFDA-40BC-A63B-24D4A900FC9D}" type="presOf" srcId="{A125D592-A047-4419-AFD2-4609630FF200}" destId="{33D14AC6-07E0-437B-BD77-B1F96CEE9666}" srcOrd="0" destOrd="0" presId="urn:microsoft.com/office/officeart/2005/8/layout/default"/>
    <dgm:cxn modelId="{449C51BF-88B2-485D-8AB7-4BAD78DDEA2A}" srcId="{7EFB7638-927F-4ECD-8979-A37B69474B76}" destId="{A125D592-A047-4419-AFD2-4609630FF200}" srcOrd="2" destOrd="0" parTransId="{8450A2A1-7925-4EC5-9622-4E532F877A0C}" sibTransId="{427E678C-D71C-4E8A-BFB4-DADEA7B7880C}"/>
    <dgm:cxn modelId="{96183ED6-47A8-4053-946A-34B37E4F72A8}" type="presOf" srcId="{E3FB2E5A-BF9B-476B-AB6F-877F4E28A765}" destId="{DE2E2D26-25D5-453A-90F2-20EB7E6713B2}" srcOrd="0" destOrd="0" presId="urn:microsoft.com/office/officeart/2005/8/layout/default"/>
    <dgm:cxn modelId="{6C5671FF-44E8-4B0E-9439-FE6E3EE38A6C}" type="presOf" srcId="{3D1471A6-44C4-4943-B243-77E39B11103A}" destId="{7BC0A95E-AFCB-4FA2-ADA7-BA9B579133C0}" srcOrd="0" destOrd="0" presId="urn:microsoft.com/office/officeart/2005/8/layout/default"/>
    <dgm:cxn modelId="{3F0FAD04-1EA9-4C2D-87CB-0AE10EEF1608}" type="presParOf" srcId="{A9339C4E-315B-4616-B521-E33A6E7C9A89}" destId="{7BC0A95E-AFCB-4FA2-ADA7-BA9B579133C0}" srcOrd="0" destOrd="0" presId="urn:microsoft.com/office/officeart/2005/8/layout/default"/>
    <dgm:cxn modelId="{92E2773C-8FC1-4ACE-B6E0-AC2BA5569A89}" type="presParOf" srcId="{A9339C4E-315B-4616-B521-E33A6E7C9A89}" destId="{D0DEF917-B286-40F9-9551-218D9E147EDE}" srcOrd="1" destOrd="0" presId="urn:microsoft.com/office/officeart/2005/8/layout/default"/>
    <dgm:cxn modelId="{556A8A56-ED81-4D7B-B822-173842CE62E8}" type="presParOf" srcId="{A9339C4E-315B-4616-B521-E33A6E7C9A89}" destId="{ED4F23C8-6A71-45B2-9D0D-360ADF01CCC8}" srcOrd="2" destOrd="0" presId="urn:microsoft.com/office/officeart/2005/8/layout/default"/>
    <dgm:cxn modelId="{49AC3C3D-57DF-421B-A899-2804976D7EC6}" type="presParOf" srcId="{A9339C4E-315B-4616-B521-E33A6E7C9A89}" destId="{70BA7008-6A16-49EC-AF52-E8625F583FBD}" srcOrd="3" destOrd="0" presId="urn:microsoft.com/office/officeart/2005/8/layout/default"/>
    <dgm:cxn modelId="{60595D5E-3131-46AB-B677-87B501EF4FFD}" type="presParOf" srcId="{A9339C4E-315B-4616-B521-E33A6E7C9A89}" destId="{33D14AC6-07E0-437B-BD77-B1F96CEE9666}" srcOrd="4" destOrd="0" presId="urn:microsoft.com/office/officeart/2005/8/layout/default"/>
    <dgm:cxn modelId="{E6EE0850-882F-477F-8E73-E1B16844B206}" type="presParOf" srcId="{A9339C4E-315B-4616-B521-E33A6E7C9A89}" destId="{5C55C28D-EAFB-4BCE-A43D-8B8B1A47EAA6}" srcOrd="5" destOrd="0" presId="urn:microsoft.com/office/officeart/2005/8/layout/default"/>
    <dgm:cxn modelId="{F40636BF-AA40-4F91-89A4-BDBCB115851E}" type="presParOf" srcId="{A9339C4E-315B-4616-B521-E33A6E7C9A89}" destId="{DE2E2D26-25D5-453A-90F2-20EB7E6713B2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D09D03D-29F6-4164-BC69-FEA6E8F2D510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45266F-D219-4B2F-9B3C-93C81820ED4B}">
      <dgm:prSet/>
      <dgm:spPr/>
      <dgm:t>
        <a:bodyPr/>
        <a:lstStyle/>
        <a:p>
          <a:r>
            <a:rPr lang="sk-SK" dirty="0"/>
            <a:t>Zmapovanie výskytu jednotlivých foriem reliéfu, zhotovenie a porovnanie </a:t>
          </a:r>
          <a:r>
            <a:rPr lang="sk-SK" dirty="0" err="1"/>
            <a:t>morfometrickej</a:t>
          </a:r>
          <a:r>
            <a:rPr lang="sk-SK" dirty="0"/>
            <a:t> analýzy – ucelený prehľad – geografické a geomorfologické účely (štúdium banských území v okolí Banskej Bystrice), didaktické vzdelávanie – štúdium v teréne</a:t>
          </a:r>
          <a:endParaRPr lang="en-US" dirty="0"/>
        </a:p>
      </dgm:t>
    </dgm:pt>
    <dgm:pt modelId="{220323A9-5618-49D3-AAEA-58EB5ADEF3A2}" type="parTrans" cxnId="{ECDA9D1D-895B-4C9D-9C88-9DFA4B2E24B7}">
      <dgm:prSet/>
      <dgm:spPr/>
      <dgm:t>
        <a:bodyPr/>
        <a:lstStyle/>
        <a:p>
          <a:endParaRPr lang="en-US"/>
        </a:p>
      </dgm:t>
    </dgm:pt>
    <dgm:pt modelId="{2D6B930E-58F5-40ED-A1B9-72566D99364A}" type="sibTrans" cxnId="{ECDA9D1D-895B-4C9D-9C88-9DFA4B2E24B7}">
      <dgm:prSet/>
      <dgm:spPr/>
      <dgm:t>
        <a:bodyPr/>
        <a:lstStyle/>
        <a:p>
          <a:endParaRPr lang="en-US"/>
        </a:p>
      </dgm:t>
    </dgm:pt>
    <dgm:pt modelId="{191AF125-D011-4264-81DE-983DA1E419B9}">
      <dgm:prSet/>
      <dgm:spPr/>
      <dgm:t>
        <a:bodyPr/>
        <a:lstStyle/>
        <a:p>
          <a:r>
            <a:rPr lang="sk-SK" dirty="0"/>
            <a:t>Určenie výskytu jaskýň na základe podložia, charakter sedimentov – geologické účely (výskyty </a:t>
          </a:r>
          <a:r>
            <a:rPr lang="sk-SK" dirty="0" err="1"/>
            <a:t>alochtónnych</a:t>
          </a:r>
          <a:r>
            <a:rPr lang="sk-SK" dirty="0"/>
            <a:t> sedimentov v okolí Banskej Bystrice), didaktické vzdelávanie – štúdium v teréne</a:t>
          </a:r>
          <a:endParaRPr lang="en-US" dirty="0"/>
        </a:p>
      </dgm:t>
    </dgm:pt>
    <dgm:pt modelId="{019AC660-5340-4218-B729-E628729B3933}" type="parTrans" cxnId="{9899B7B7-9D53-4D5D-8E06-8A913553C96F}">
      <dgm:prSet/>
      <dgm:spPr/>
      <dgm:t>
        <a:bodyPr/>
        <a:lstStyle/>
        <a:p>
          <a:endParaRPr lang="en-US"/>
        </a:p>
      </dgm:t>
    </dgm:pt>
    <dgm:pt modelId="{60DF4CCE-B17F-4BE2-9E98-AC825F0BBAD4}" type="sibTrans" cxnId="{9899B7B7-9D53-4D5D-8E06-8A913553C96F}">
      <dgm:prSet/>
      <dgm:spPr/>
      <dgm:t>
        <a:bodyPr/>
        <a:lstStyle/>
        <a:p>
          <a:endParaRPr lang="en-US"/>
        </a:p>
      </dgm:t>
    </dgm:pt>
    <dgm:pt modelId="{7BBE2EE2-3847-4C44-A096-C599E0F530C2}" type="pres">
      <dgm:prSet presAssocID="{0D09D03D-29F6-4164-BC69-FEA6E8F2D51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8024785-C72A-4B7B-AE02-4277909196AC}" type="pres">
      <dgm:prSet presAssocID="{4945266F-D219-4B2F-9B3C-93C81820ED4B}" presName="hierRoot1" presStyleCnt="0"/>
      <dgm:spPr/>
    </dgm:pt>
    <dgm:pt modelId="{767DA08E-7F1A-48EF-BD9D-25F9C8193523}" type="pres">
      <dgm:prSet presAssocID="{4945266F-D219-4B2F-9B3C-93C81820ED4B}" presName="composite" presStyleCnt="0"/>
      <dgm:spPr/>
    </dgm:pt>
    <dgm:pt modelId="{CF0E8B0E-FC74-4306-9578-9E0F9192ACDD}" type="pres">
      <dgm:prSet presAssocID="{4945266F-D219-4B2F-9B3C-93C81820ED4B}" presName="background" presStyleLbl="node0" presStyleIdx="0" presStyleCnt="2"/>
      <dgm:spPr/>
    </dgm:pt>
    <dgm:pt modelId="{2EE41768-0757-48CF-8202-6793444F17AF}" type="pres">
      <dgm:prSet presAssocID="{4945266F-D219-4B2F-9B3C-93C81820ED4B}" presName="text" presStyleLbl="fgAcc0" presStyleIdx="0" presStyleCnt="2">
        <dgm:presLayoutVars>
          <dgm:chPref val="3"/>
        </dgm:presLayoutVars>
      </dgm:prSet>
      <dgm:spPr/>
    </dgm:pt>
    <dgm:pt modelId="{282411AA-1DAB-481F-B0A0-8B794EEB7314}" type="pres">
      <dgm:prSet presAssocID="{4945266F-D219-4B2F-9B3C-93C81820ED4B}" presName="hierChild2" presStyleCnt="0"/>
      <dgm:spPr/>
    </dgm:pt>
    <dgm:pt modelId="{ED620243-9B14-47FE-871A-0256BC26F1D9}" type="pres">
      <dgm:prSet presAssocID="{191AF125-D011-4264-81DE-983DA1E419B9}" presName="hierRoot1" presStyleCnt="0"/>
      <dgm:spPr/>
    </dgm:pt>
    <dgm:pt modelId="{02B26DB7-46A0-4601-9259-C6E23845F542}" type="pres">
      <dgm:prSet presAssocID="{191AF125-D011-4264-81DE-983DA1E419B9}" presName="composite" presStyleCnt="0"/>
      <dgm:spPr/>
    </dgm:pt>
    <dgm:pt modelId="{707868C4-D38E-4C76-A49D-82A61A0746E5}" type="pres">
      <dgm:prSet presAssocID="{191AF125-D011-4264-81DE-983DA1E419B9}" presName="background" presStyleLbl="node0" presStyleIdx="1" presStyleCnt="2"/>
      <dgm:spPr/>
    </dgm:pt>
    <dgm:pt modelId="{52536291-134A-4B9B-A82F-E5BF97B39FC8}" type="pres">
      <dgm:prSet presAssocID="{191AF125-D011-4264-81DE-983DA1E419B9}" presName="text" presStyleLbl="fgAcc0" presStyleIdx="1" presStyleCnt="2">
        <dgm:presLayoutVars>
          <dgm:chPref val="3"/>
        </dgm:presLayoutVars>
      </dgm:prSet>
      <dgm:spPr/>
    </dgm:pt>
    <dgm:pt modelId="{CFEBD3B2-116F-41F2-93FD-5283CBAF1760}" type="pres">
      <dgm:prSet presAssocID="{191AF125-D011-4264-81DE-983DA1E419B9}" presName="hierChild2" presStyleCnt="0"/>
      <dgm:spPr/>
    </dgm:pt>
  </dgm:ptLst>
  <dgm:cxnLst>
    <dgm:cxn modelId="{ECDA9D1D-895B-4C9D-9C88-9DFA4B2E24B7}" srcId="{0D09D03D-29F6-4164-BC69-FEA6E8F2D510}" destId="{4945266F-D219-4B2F-9B3C-93C81820ED4B}" srcOrd="0" destOrd="0" parTransId="{220323A9-5618-49D3-AAEA-58EB5ADEF3A2}" sibTransId="{2D6B930E-58F5-40ED-A1B9-72566D99364A}"/>
    <dgm:cxn modelId="{1D600268-6A79-4226-8573-7DE2459AC706}" type="presOf" srcId="{0D09D03D-29F6-4164-BC69-FEA6E8F2D510}" destId="{7BBE2EE2-3847-4C44-A096-C599E0F530C2}" srcOrd="0" destOrd="0" presId="urn:microsoft.com/office/officeart/2005/8/layout/hierarchy1"/>
    <dgm:cxn modelId="{658DC19D-571A-44EE-9BA8-26E692FC9132}" type="presOf" srcId="{4945266F-D219-4B2F-9B3C-93C81820ED4B}" destId="{2EE41768-0757-48CF-8202-6793444F17AF}" srcOrd="0" destOrd="0" presId="urn:microsoft.com/office/officeart/2005/8/layout/hierarchy1"/>
    <dgm:cxn modelId="{9899B7B7-9D53-4D5D-8E06-8A913553C96F}" srcId="{0D09D03D-29F6-4164-BC69-FEA6E8F2D510}" destId="{191AF125-D011-4264-81DE-983DA1E419B9}" srcOrd="1" destOrd="0" parTransId="{019AC660-5340-4218-B729-E628729B3933}" sibTransId="{60DF4CCE-B17F-4BE2-9E98-AC825F0BBAD4}"/>
    <dgm:cxn modelId="{7C963AC8-B4A6-4548-A3A5-B42AADAF5AFE}" type="presOf" srcId="{191AF125-D011-4264-81DE-983DA1E419B9}" destId="{52536291-134A-4B9B-A82F-E5BF97B39FC8}" srcOrd="0" destOrd="0" presId="urn:microsoft.com/office/officeart/2005/8/layout/hierarchy1"/>
    <dgm:cxn modelId="{A8446698-52A2-4545-94F7-73032ED85902}" type="presParOf" srcId="{7BBE2EE2-3847-4C44-A096-C599E0F530C2}" destId="{F8024785-C72A-4B7B-AE02-4277909196AC}" srcOrd="0" destOrd="0" presId="urn:microsoft.com/office/officeart/2005/8/layout/hierarchy1"/>
    <dgm:cxn modelId="{E774CC8F-923F-43B1-96A2-3D4F8521FF07}" type="presParOf" srcId="{F8024785-C72A-4B7B-AE02-4277909196AC}" destId="{767DA08E-7F1A-48EF-BD9D-25F9C8193523}" srcOrd="0" destOrd="0" presId="urn:microsoft.com/office/officeart/2005/8/layout/hierarchy1"/>
    <dgm:cxn modelId="{0F3B597C-FC15-48C6-9528-F3974F38AC03}" type="presParOf" srcId="{767DA08E-7F1A-48EF-BD9D-25F9C8193523}" destId="{CF0E8B0E-FC74-4306-9578-9E0F9192ACDD}" srcOrd="0" destOrd="0" presId="urn:microsoft.com/office/officeart/2005/8/layout/hierarchy1"/>
    <dgm:cxn modelId="{4D1D5F85-D701-4990-9E7A-5A123FEBB2FF}" type="presParOf" srcId="{767DA08E-7F1A-48EF-BD9D-25F9C8193523}" destId="{2EE41768-0757-48CF-8202-6793444F17AF}" srcOrd="1" destOrd="0" presId="urn:microsoft.com/office/officeart/2005/8/layout/hierarchy1"/>
    <dgm:cxn modelId="{B158041D-4B59-4505-87E6-5458E71CA08A}" type="presParOf" srcId="{F8024785-C72A-4B7B-AE02-4277909196AC}" destId="{282411AA-1DAB-481F-B0A0-8B794EEB7314}" srcOrd="1" destOrd="0" presId="urn:microsoft.com/office/officeart/2005/8/layout/hierarchy1"/>
    <dgm:cxn modelId="{669ECF04-DEFA-4231-B8CB-9FB65710803F}" type="presParOf" srcId="{7BBE2EE2-3847-4C44-A096-C599E0F530C2}" destId="{ED620243-9B14-47FE-871A-0256BC26F1D9}" srcOrd="1" destOrd="0" presId="urn:microsoft.com/office/officeart/2005/8/layout/hierarchy1"/>
    <dgm:cxn modelId="{A273AABE-5309-41BE-BA6B-84D97BCA78E5}" type="presParOf" srcId="{ED620243-9B14-47FE-871A-0256BC26F1D9}" destId="{02B26DB7-46A0-4601-9259-C6E23845F542}" srcOrd="0" destOrd="0" presId="urn:microsoft.com/office/officeart/2005/8/layout/hierarchy1"/>
    <dgm:cxn modelId="{0FBF514C-A1DE-4B83-861C-9C38966DE2CC}" type="presParOf" srcId="{02B26DB7-46A0-4601-9259-C6E23845F542}" destId="{707868C4-D38E-4C76-A49D-82A61A0746E5}" srcOrd="0" destOrd="0" presId="urn:microsoft.com/office/officeart/2005/8/layout/hierarchy1"/>
    <dgm:cxn modelId="{85F0C5BE-FCCC-45FD-87C9-A824F48F1212}" type="presParOf" srcId="{02B26DB7-46A0-4601-9259-C6E23845F542}" destId="{52536291-134A-4B9B-A82F-E5BF97B39FC8}" srcOrd="1" destOrd="0" presId="urn:microsoft.com/office/officeart/2005/8/layout/hierarchy1"/>
    <dgm:cxn modelId="{8B06A2AC-FB28-413F-848D-07C91A048D35}" type="presParOf" srcId="{ED620243-9B14-47FE-871A-0256BC26F1D9}" destId="{CFEBD3B2-116F-41F2-93FD-5283CBAF176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F2E9F8-2BC5-46ED-AE21-AE474F631A33}">
      <dsp:nvSpPr>
        <dsp:cNvPr id="0" name=""/>
        <dsp:cNvSpPr/>
      </dsp:nvSpPr>
      <dsp:spPr>
        <a:xfrm>
          <a:off x="0" y="23642"/>
          <a:ext cx="10906125" cy="92663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400" kern="1200" dirty="0"/>
            <a:t>mapovanie a charakterizovanie povrchových krasových a montánnych antropogénnych foriem reliéfu </a:t>
          </a:r>
          <a:r>
            <a:rPr lang="sk-SK" sz="2400" kern="1200" dirty="0" err="1"/>
            <a:t>Ponického</a:t>
          </a:r>
          <a:r>
            <a:rPr lang="sk-SK" sz="2400" kern="1200" dirty="0"/>
            <a:t> krasu a ich vzájomné ovplyvnenie</a:t>
          </a:r>
          <a:endParaRPr lang="en-US" sz="2400" kern="1200" dirty="0"/>
        </a:p>
      </dsp:txBody>
      <dsp:txXfrm>
        <a:off x="45235" y="68877"/>
        <a:ext cx="10815655" cy="836169"/>
      </dsp:txXfrm>
    </dsp:sp>
    <dsp:sp modelId="{26EC26D2-C32C-4DC9-B41F-EA871C0E5134}">
      <dsp:nvSpPr>
        <dsp:cNvPr id="0" name=""/>
        <dsp:cNvSpPr/>
      </dsp:nvSpPr>
      <dsp:spPr>
        <a:xfrm>
          <a:off x="0" y="1019402"/>
          <a:ext cx="10906125" cy="926639"/>
        </a:xfrm>
        <a:prstGeom prst="roundRect">
          <a:avLst/>
        </a:prstGeom>
        <a:solidFill>
          <a:schemeClr val="accent5">
            <a:hueOff val="785595"/>
            <a:satOff val="-3757"/>
            <a:lumOff val="4118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400" kern="1200" dirty="0"/>
            <a:t>základná </a:t>
          </a:r>
          <a:r>
            <a:rPr lang="sk-SK" sz="2400" kern="1200" dirty="0" err="1"/>
            <a:t>morfometrická</a:t>
          </a:r>
          <a:r>
            <a:rPr lang="sk-SK" sz="2400" kern="1200" dirty="0"/>
            <a:t> analýza jednotlivých povrchových foriem reliéfu</a:t>
          </a:r>
          <a:endParaRPr lang="en-US" sz="2400" kern="1200" dirty="0"/>
        </a:p>
      </dsp:txBody>
      <dsp:txXfrm>
        <a:off x="45235" y="1064637"/>
        <a:ext cx="10815655" cy="836169"/>
      </dsp:txXfrm>
    </dsp:sp>
    <dsp:sp modelId="{A5863F5A-FEBF-4FDE-BBBE-D74B1CACDD69}">
      <dsp:nvSpPr>
        <dsp:cNvPr id="0" name=""/>
        <dsp:cNvSpPr/>
      </dsp:nvSpPr>
      <dsp:spPr>
        <a:xfrm>
          <a:off x="0" y="2015162"/>
          <a:ext cx="10906125" cy="926639"/>
        </a:xfrm>
        <a:prstGeom prst="roundRect">
          <a:avLst/>
        </a:prstGeom>
        <a:solidFill>
          <a:schemeClr val="accent5">
            <a:hueOff val="1571189"/>
            <a:satOff val="-7513"/>
            <a:lumOff val="8235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400" kern="1200" dirty="0"/>
            <a:t>mapovanie výskytu podzemných krasových foriem reliéfu (jaskyne)</a:t>
          </a:r>
          <a:endParaRPr lang="en-US" sz="2400" kern="1200" dirty="0"/>
        </a:p>
      </dsp:txBody>
      <dsp:txXfrm>
        <a:off x="45235" y="2060397"/>
        <a:ext cx="10815655" cy="836169"/>
      </dsp:txXfrm>
    </dsp:sp>
    <dsp:sp modelId="{F6439914-C6D2-4AD1-A7CC-01C74EF8E4B2}">
      <dsp:nvSpPr>
        <dsp:cNvPr id="0" name=""/>
        <dsp:cNvSpPr/>
      </dsp:nvSpPr>
      <dsp:spPr>
        <a:xfrm>
          <a:off x="0" y="3010922"/>
          <a:ext cx="10906125" cy="926639"/>
        </a:xfrm>
        <a:prstGeom prst="roundRect">
          <a:avLst/>
        </a:prstGeom>
        <a:solidFill>
          <a:schemeClr val="accent5">
            <a:hueOff val="2356783"/>
            <a:satOff val="-11270"/>
            <a:lumOff val="12353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400" kern="1200" dirty="0"/>
            <a:t>identifikácia a charakterizovanie jednotlivých výskytov </a:t>
          </a:r>
          <a:r>
            <a:rPr lang="sk-SK" sz="2400" kern="1200" dirty="0" err="1"/>
            <a:t>alochtónnych</a:t>
          </a:r>
          <a:r>
            <a:rPr lang="sk-SK" sz="2400" kern="1200" dirty="0"/>
            <a:t> jaskynných sedimentov v sledovanej oblasti a ich inventarizácia </a:t>
          </a:r>
          <a:endParaRPr lang="en-US" sz="2400" kern="1200" dirty="0"/>
        </a:p>
      </dsp:txBody>
      <dsp:txXfrm>
        <a:off x="45235" y="3056157"/>
        <a:ext cx="10815655" cy="8361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58A654-D014-4722-8516-A1D60FCE7674}">
      <dsp:nvSpPr>
        <dsp:cNvPr id="0" name=""/>
        <dsp:cNvSpPr/>
      </dsp:nvSpPr>
      <dsp:spPr>
        <a:xfrm>
          <a:off x="0" y="329339"/>
          <a:ext cx="6478587" cy="9126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400" kern="1200" dirty="0" err="1"/>
            <a:t>lidarový</a:t>
          </a:r>
          <a:r>
            <a:rPr lang="sk-SK" sz="2400" kern="1200" dirty="0"/>
            <a:t> DMR územia </a:t>
          </a:r>
          <a:r>
            <a:rPr lang="sk-SK" sz="2400" kern="1200" dirty="0" err="1"/>
            <a:t>Ponického</a:t>
          </a:r>
          <a:r>
            <a:rPr lang="sk-SK" sz="2400" kern="1200" dirty="0"/>
            <a:t> krasu</a:t>
          </a:r>
          <a:endParaRPr lang="en-US" sz="2400" kern="1200" dirty="0"/>
        </a:p>
      </dsp:txBody>
      <dsp:txXfrm>
        <a:off x="44549" y="373888"/>
        <a:ext cx="6389489" cy="823502"/>
      </dsp:txXfrm>
    </dsp:sp>
    <dsp:sp modelId="{9600DDF3-EF43-4361-A98F-A7891FCA0B09}">
      <dsp:nvSpPr>
        <dsp:cNvPr id="0" name=""/>
        <dsp:cNvSpPr/>
      </dsp:nvSpPr>
      <dsp:spPr>
        <a:xfrm>
          <a:off x="0" y="1311059"/>
          <a:ext cx="6478587" cy="912600"/>
        </a:xfrm>
        <a:prstGeom prst="roundRect">
          <a:avLst/>
        </a:prstGeom>
        <a:solidFill>
          <a:schemeClr val="accent5">
            <a:hueOff val="785595"/>
            <a:satOff val="-3757"/>
            <a:lumOff val="4118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400" kern="1200" dirty="0"/>
            <a:t>fotografie foriem jednotlivých reliéfu </a:t>
          </a:r>
          <a:endParaRPr lang="en-US" sz="2400" kern="1200" dirty="0"/>
        </a:p>
      </dsp:txBody>
      <dsp:txXfrm>
        <a:off x="44549" y="1355608"/>
        <a:ext cx="6389489" cy="823502"/>
      </dsp:txXfrm>
    </dsp:sp>
    <dsp:sp modelId="{A7557077-0D93-4EB8-8BAF-D5A84F7CE98E}">
      <dsp:nvSpPr>
        <dsp:cNvPr id="0" name=""/>
        <dsp:cNvSpPr/>
      </dsp:nvSpPr>
      <dsp:spPr>
        <a:xfrm>
          <a:off x="0" y="2292779"/>
          <a:ext cx="6478587" cy="912600"/>
        </a:xfrm>
        <a:prstGeom prst="roundRect">
          <a:avLst/>
        </a:prstGeom>
        <a:solidFill>
          <a:schemeClr val="accent5">
            <a:hueOff val="1571189"/>
            <a:satOff val="-7513"/>
            <a:lumOff val="8235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400" kern="1200" dirty="0"/>
            <a:t>parametre foriem reliéfu získané </a:t>
          </a:r>
          <a:r>
            <a:rPr lang="sk-SK" sz="2400" kern="1200" dirty="0" err="1"/>
            <a:t>morfometrickou</a:t>
          </a:r>
          <a:r>
            <a:rPr lang="sk-SK" sz="2400" kern="1200" dirty="0"/>
            <a:t> analýzou (priemer, hĺbka, obvod ...)</a:t>
          </a:r>
          <a:endParaRPr lang="en-US" sz="2400" kern="1200" dirty="0"/>
        </a:p>
      </dsp:txBody>
      <dsp:txXfrm>
        <a:off x="44549" y="2337328"/>
        <a:ext cx="6389489" cy="823502"/>
      </dsp:txXfrm>
    </dsp:sp>
    <dsp:sp modelId="{81C2E699-D1FC-4CBA-B823-F34C4818730A}">
      <dsp:nvSpPr>
        <dsp:cNvPr id="0" name=""/>
        <dsp:cNvSpPr/>
      </dsp:nvSpPr>
      <dsp:spPr>
        <a:xfrm>
          <a:off x="0" y="3274499"/>
          <a:ext cx="6478587" cy="912600"/>
        </a:xfrm>
        <a:prstGeom prst="roundRect">
          <a:avLst/>
        </a:prstGeom>
        <a:solidFill>
          <a:schemeClr val="accent5">
            <a:hueOff val="2356783"/>
            <a:satOff val="-11270"/>
            <a:lumOff val="12353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400" kern="1200" dirty="0"/>
            <a:t>odobrané vzorky </a:t>
          </a:r>
          <a:r>
            <a:rPr lang="sk-SK" sz="2400" kern="1200" dirty="0" err="1"/>
            <a:t>alochtónnych</a:t>
          </a:r>
          <a:r>
            <a:rPr lang="sk-SK" sz="2400" kern="1200" dirty="0"/>
            <a:t> jaskynných sedimentov</a:t>
          </a:r>
          <a:endParaRPr lang="en-US" sz="2400" kern="1200" dirty="0"/>
        </a:p>
      </dsp:txBody>
      <dsp:txXfrm>
        <a:off x="44549" y="3319048"/>
        <a:ext cx="6389489" cy="8235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C0A95E-AFCB-4FA2-ADA7-BA9B579133C0}">
      <dsp:nvSpPr>
        <dsp:cNvPr id="0" name=""/>
        <dsp:cNvSpPr/>
      </dsp:nvSpPr>
      <dsp:spPr>
        <a:xfrm>
          <a:off x="930572" y="3032"/>
          <a:ext cx="2833338" cy="170000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900" kern="1200" dirty="0"/>
            <a:t>štúdium a analýza </a:t>
          </a:r>
          <a:r>
            <a:rPr lang="sk-SK" sz="1900" kern="1200" dirty="0" err="1"/>
            <a:t>lidarového</a:t>
          </a:r>
          <a:r>
            <a:rPr lang="sk-SK" sz="1900" kern="1200" dirty="0"/>
            <a:t> DMR – softvéry </a:t>
          </a:r>
          <a:r>
            <a:rPr lang="sk-SK" sz="1900" kern="1200" dirty="0" err="1"/>
            <a:t>ArcGIS</a:t>
          </a:r>
          <a:r>
            <a:rPr lang="sk-SK" sz="1900" kern="1200" dirty="0"/>
            <a:t>, QGIS (farbenie, tieňovanie, </a:t>
          </a:r>
          <a:r>
            <a:rPr lang="sk-SK" sz="1900" kern="1200" dirty="0" err="1"/>
            <a:t>sklonitosť</a:t>
          </a:r>
          <a:r>
            <a:rPr lang="sk-SK" sz="1900" kern="1200" dirty="0"/>
            <a:t>, meranie </a:t>
          </a:r>
          <a:r>
            <a:rPr lang="sk-SK" sz="1900" kern="1200" dirty="0" err="1"/>
            <a:t>morfometrických</a:t>
          </a:r>
          <a:r>
            <a:rPr lang="sk-SK" sz="1900" kern="1200" dirty="0"/>
            <a:t> parametrov)</a:t>
          </a:r>
        </a:p>
      </dsp:txBody>
      <dsp:txXfrm>
        <a:off x="930572" y="3032"/>
        <a:ext cx="2833338" cy="1700003"/>
      </dsp:txXfrm>
    </dsp:sp>
    <dsp:sp modelId="{ED4F23C8-6A71-45B2-9D0D-360ADF01CCC8}">
      <dsp:nvSpPr>
        <dsp:cNvPr id="0" name=""/>
        <dsp:cNvSpPr/>
      </dsp:nvSpPr>
      <dsp:spPr>
        <a:xfrm>
          <a:off x="4035288" y="0"/>
          <a:ext cx="2833338" cy="170000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900" kern="1200" dirty="0"/>
            <a:t>terénny výskum a mapovanie (meranie </a:t>
          </a:r>
          <a:r>
            <a:rPr lang="sk-SK" sz="1900" kern="1200" dirty="0" err="1"/>
            <a:t>morfometrických</a:t>
          </a:r>
          <a:r>
            <a:rPr lang="sk-SK" sz="1900" kern="1200" dirty="0"/>
            <a:t> parametrov foriem reliéfu, vyhotovenie </a:t>
          </a:r>
          <a:r>
            <a:rPr lang="sk-SK" sz="1900" kern="1200" dirty="0" err="1"/>
            <a:t>forografií</a:t>
          </a:r>
          <a:r>
            <a:rPr lang="sk-SK" sz="1900" kern="1200" dirty="0"/>
            <a:t>)</a:t>
          </a:r>
          <a:endParaRPr lang="en-US" sz="1900" kern="1200" dirty="0"/>
        </a:p>
      </dsp:txBody>
      <dsp:txXfrm>
        <a:off x="4035288" y="0"/>
        <a:ext cx="2833338" cy="1700003"/>
      </dsp:txXfrm>
    </dsp:sp>
    <dsp:sp modelId="{33D14AC6-07E0-437B-BD77-B1F96CEE9666}">
      <dsp:nvSpPr>
        <dsp:cNvPr id="0" name=""/>
        <dsp:cNvSpPr/>
      </dsp:nvSpPr>
      <dsp:spPr>
        <a:xfrm>
          <a:off x="7163917" y="3032"/>
          <a:ext cx="2833338" cy="170000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900" kern="1200" dirty="0"/>
            <a:t>odber vzoriek jaskynných sedimentov (priamy odber zásekom)</a:t>
          </a:r>
          <a:endParaRPr lang="en-US" sz="1900" kern="1200" dirty="0"/>
        </a:p>
      </dsp:txBody>
      <dsp:txXfrm>
        <a:off x="7163917" y="3032"/>
        <a:ext cx="2833338" cy="1700003"/>
      </dsp:txXfrm>
    </dsp:sp>
    <dsp:sp modelId="{DE2E2D26-25D5-453A-90F2-20EB7E6713B2}">
      <dsp:nvSpPr>
        <dsp:cNvPr id="0" name=""/>
        <dsp:cNvSpPr/>
      </dsp:nvSpPr>
      <dsp:spPr>
        <a:xfrm>
          <a:off x="4047245" y="1986369"/>
          <a:ext cx="2833338" cy="170000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900" kern="1200" dirty="0"/>
            <a:t>vyhodnotenie a porovnanie výsledkov </a:t>
          </a:r>
          <a:r>
            <a:rPr lang="sk-SK" sz="1900" kern="1200" dirty="0" err="1"/>
            <a:t>morfometrickej</a:t>
          </a:r>
          <a:r>
            <a:rPr lang="sk-SK" sz="1900" kern="1200" dirty="0"/>
            <a:t> analýzy v Microsoft Excel</a:t>
          </a:r>
          <a:endParaRPr lang="en-US" sz="1900" kern="1200" dirty="0"/>
        </a:p>
      </dsp:txBody>
      <dsp:txXfrm>
        <a:off x="4047245" y="1986369"/>
        <a:ext cx="2833338" cy="17000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0E8B0E-FC74-4306-9578-9E0F9192ACDD}">
      <dsp:nvSpPr>
        <dsp:cNvPr id="0" name=""/>
        <dsp:cNvSpPr/>
      </dsp:nvSpPr>
      <dsp:spPr>
        <a:xfrm>
          <a:off x="1346" y="239732"/>
          <a:ext cx="4725823" cy="30008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E41768-0757-48CF-8202-6793444F17AF}">
      <dsp:nvSpPr>
        <dsp:cNvPr id="0" name=""/>
        <dsp:cNvSpPr/>
      </dsp:nvSpPr>
      <dsp:spPr>
        <a:xfrm>
          <a:off x="526437" y="738569"/>
          <a:ext cx="4725823" cy="30008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400" kern="1200" dirty="0"/>
            <a:t>Zmapovanie výskytu jednotlivých foriem reliéfu, zhotovenie a porovnanie </a:t>
          </a:r>
          <a:r>
            <a:rPr lang="sk-SK" sz="2400" kern="1200" dirty="0" err="1"/>
            <a:t>morfometrickej</a:t>
          </a:r>
          <a:r>
            <a:rPr lang="sk-SK" sz="2400" kern="1200" dirty="0"/>
            <a:t> analýzy – ucelený prehľad – geografické a geomorfologické účely (štúdium banských území v okolí Banskej Bystrice), didaktické vzdelávanie – štúdium v teréne</a:t>
          </a:r>
          <a:endParaRPr lang="en-US" sz="2400" kern="1200" dirty="0"/>
        </a:p>
      </dsp:txBody>
      <dsp:txXfrm>
        <a:off x="614330" y="826462"/>
        <a:ext cx="4550037" cy="2825112"/>
      </dsp:txXfrm>
    </dsp:sp>
    <dsp:sp modelId="{707868C4-D38E-4C76-A49D-82A61A0746E5}">
      <dsp:nvSpPr>
        <dsp:cNvPr id="0" name=""/>
        <dsp:cNvSpPr/>
      </dsp:nvSpPr>
      <dsp:spPr>
        <a:xfrm>
          <a:off x="5777353" y="239732"/>
          <a:ext cx="4725823" cy="30008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536291-134A-4B9B-A82F-E5BF97B39FC8}">
      <dsp:nvSpPr>
        <dsp:cNvPr id="0" name=""/>
        <dsp:cNvSpPr/>
      </dsp:nvSpPr>
      <dsp:spPr>
        <a:xfrm>
          <a:off x="6302444" y="738569"/>
          <a:ext cx="4725823" cy="30008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400" kern="1200" dirty="0"/>
            <a:t>Určenie výskytu jaskýň na základe podložia, charakter sedimentov – geologické účely (výskyty </a:t>
          </a:r>
          <a:r>
            <a:rPr lang="sk-SK" sz="2400" kern="1200" dirty="0" err="1"/>
            <a:t>alochtónnych</a:t>
          </a:r>
          <a:r>
            <a:rPr lang="sk-SK" sz="2400" kern="1200" dirty="0"/>
            <a:t> sedimentov v okolí Banskej Bystrice), didaktické vzdelávanie – štúdium v teréne</a:t>
          </a:r>
          <a:endParaRPr lang="en-US" sz="2400" kern="1200" dirty="0"/>
        </a:p>
      </dsp:txBody>
      <dsp:txXfrm>
        <a:off x="6390337" y="826462"/>
        <a:ext cx="4550037" cy="28251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C7622E06-81C2-4052-8A3A-AD271E9869B1}" type="datetimeFigureOut">
              <a:rPr lang="sk-SK" smtClean="0"/>
              <a:t>20. 4. 2022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1E6BB6D-5A01-4B3C-85A0-D74F6BC5873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9078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2E06-81C2-4052-8A3A-AD271E9869B1}" type="datetimeFigureOut">
              <a:rPr lang="sk-SK" smtClean="0"/>
              <a:t>20. 4. 2022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BB6D-5A01-4B3C-85A0-D74F6BC5873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60486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C7622E06-81C2-4052-8A3A-AD271E9869B1}" type="datetimeFigureOut">
              <a:rPr lang="sk-SK" smtClean="0"/>
              <a:t>20. 4. 2022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1E6BB6D-5A01-4B3C-85A0-D74F6BC5873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45364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2E06-81C2-4052-8A3A-AD271E9869B1}" type="datetimeFigureOut">
              <a:rPr lang="sk-SK" smtClean="0"/>
              <a:t>20. 4. 2022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E1E6BB6D-5A01-4B3C-85A0-D74F6BC5873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41268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C7622E06-81C2-4052-8A3A-AD271E9869B1}" type="datetimeFigureOut">
              <a:rPr lang="sk-SK" smtClean="0"/>
              <a:t>20. 4. 2022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1E6BB6D-5A01-4B3C-85A0-D74F6BC5873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7243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2E06-81C2-4052-8A3A-AD271E9869B1}" type="datetimeFigureOut">
              <a:rPr lang="sk-SK" smtClean="0"/>
              <a:t>20. 4. 2022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BB6D-5A01-4B3C-85A0-D74F6BC5873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17087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2E06-81C2-4052-8A3A-AD271E9869B1}" type="datetimeFigureOut">
              <a:rPr lang="sk-SK" smtClean="0"/>
              <a:t>20. 4. 2022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BB6D-5A01-4B3C-85A0-D74F6BC5873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90221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2E06-81C2-4052-8A3A-AD271E9869B1}" type="datetimeFigureOut">
              <a:rPr lang="sk-SK" smtClean="0"/>
              <a:t>20. 4. 2022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BB6D-5A01-4B3C-85A0-D74F6BC5873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48866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2E06-81C2-4052-8A3A-AD271E9869B1}" type="datetimeFigureOut">
              <a:rPr lang="sk-SK" smtClean="0"/>
              <a:t>20. 4. 2022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BB6D-5A01-4B3C-85A0-D74F6BC5873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45740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C7622E06-81C2-4052-8A3A-AD271E9869B1}" type="datetimeFigureOut">
              <a:rPr lang="sk-SK" smtClean="0"/>
              <a:t>20. 4. 2022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1E6BB6D-5A01-4B3C-85A0-D74F6BC5873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98132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2E06-81C2-4052-8A3A-AD271E9869B1}" type="datetimeFigureOut">
              <a:rPr lang="sk-SK" smtClean="0"/>
              <a:t>20. 4. 2022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BB6D-5A01-4B3C-85A0-D74F6BC5873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82526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C7622E06-81C2-4052-8A3A-AD271E9869B1}" type="datetimeFigureOut">
              <a:rPr lang="sk-SK" smtClean="0"/>
              <a:t>20. 4. 2022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E1E6BB6D-5A01-4B3C-85A0-D74F6BC58734}" type="slidenum">
              <a:rPr lang="sk-SK" smtClean="0"/>
              <a:t>‹#›</a:t>
            </a:fld>
            <a:endParaRPr lang="sk-SK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23179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2.xml"/><Relationship Id="rId7" Type="http://schemas.openxmlformats.org/officeDocument/2006/relationships/image" Target="../media/image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701350-E2F2-48B3-9F14-DB42C86B53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2626" y="927111"/>
            <a:ext cx="7792277" cy="2150719"/>
          </a:xfrm>
          <a:noFill/>
        </p:spPr>
        <p:txBody>
          <a:bodyPr anchor="ctr">
            <a:noAutofit/>
          </a:bodyPr>
          <a:lstStyle/>
          <a:p>
            <a:pPr algn="ctr"/>
            <a:r>
              <a:rPr lang="sk-SK" sz="2400" b="1" dirty="0">
                <a:solidFill>
                  <a:schemeClr val="tx1"/>
                </a:solidFill>
              </a:rPr>
              <a:t>Charakteristické prvky reliéfu a inventarizácia výskytov </a:t>
            </a:r>
            <a:r>
              <a:rPr lang="sk-SK" sz="2400" b="1" dirty="0" err="1">
                <a:solidFill>
                  <a:schemeClr val="tx1"/>
                </a:solidFill>
              </a:rPr>
              <a:t>alochtónnych</a:t>
            </a:r>
            <a:r>
              <a:rPr lang="sk-SK" sz="2400" b="1" dirty="0">
                <a:solidFill>
                  <a:schemeClr val="tx1"/>
                </a:solidFill>
              </a:rPr>
              <a:t> jaskynných sedimentov </a:t>
            </a:r>
            <a:r>
              <a:rPr lang="sk-SK" sz="2400" b="1" dirty="0" err="1">
                <a:solidFill>
                  <a:schemeClr val="tx1"/>
                </a:solidFill>
              </a:rPr>
              <a:t>Ponického</a:t>
            </a:r>
            <a:r>
              <a:rPr lang="sk-SK" sz="2400" b="1" dirty="0">
                <a:solidFill>
                  <a:schemeClr val="tx1"/>
                </a:solidFill>
              </a:rPr>
              <a:t> krasu 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632ED2E-F3B2-44CD-BD3E-CB2116799A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4641" y="4086672"/>
            <a:ext cx="5782716" cy="1141851"/>
          </a:xfrm>
          <a:noFill/>
        </p:spPr>
        <p:txBody>
          <a:bodyPr>
            <a:noAutofit/>
          </a:bodyPr>
          <a:lstStyle/>
          <a:p>
            <a:pPr algn="ctr"/>
            <a:r>
              <a:rPr lang="sk-SK" sz="2400" dirty="0">
                <a:solidFill>
                  <a:schemeClr val="bg1"/>
                </a:solidFill>
              </a:rPr>
              <a:t>Autor: Bianka Lajgútová, 3BGb1</a:t>
            </a:r>
          </a:p>
          <a:p>
            <a:pPr algn="ctr"/>
            <a:r>
              <a:rPr lang="sk-SK" sz="2400" dirty="0">
                <a:solidFill>
                  <a:schemeClr val="bg1"/>
                </a:solidFill>
              </a:rPr>
              <a:t>Školiteľ: Ing. Ján </a:t>
            </a:r>
            <a:r>
              <a:rPr lang="sk-SK" sz="2400" dirty="0" err="1">
                <a:solidFill>
                  <a:schemeClr val="bg1"/>
                </a:solidFill>
              </a:rPr>
              <a:t>Bóna</a:t>
            </a:r>
            <a:endParaRPr lang="sk-SK" sz="2400" dirty="0">
              <a:solidFill>
                <a:schemeClr val="bg1"/>
              </a:solidFill>
            </a:endParaRP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3D5069B6-733C-400E-A274-3B57B308BD4D}"/>
              </a:ext>
            </a:extLst>
          </p:cNvPr>
          <p:cNvSpPr txBox="1"/>
          <p:nvPr/>
        </p:nvSpPr>
        <p:spPr>
          <a:xfrm>
            <a:off x="9673883" y="6121510"/>
            <a:ext cx="2053883" cy="369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891E50C9-F018-4CB7-8700-7A6B22D8B817}"/>
              </a:ext>
            </a:extLst>
          </p:cNvPr>
          <p:cNvSpPr txBox="1"/>
          <p:nvPr/>
        </p:nvSpPr>
        <p:spPr>
          <a:xfrm>
            <a:off x="10363608" y="5937122"/>
            <a:ext cx="1710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2021/2022</a:t>
            </a:r>
          </a:p>
        </p:txBody>
      </p:sp>
      <p:sp>
        <p:nvSpPr>
          <p:cNvPr id="8" name="BlokTextu 3">
            <a:extLst>
              <a:ext uri="{FF2B5EF4-FFF2-40B4-BE49-F238E27FC236}">
                <a16:creationId xmlns:a16="http://schemas.microsoft.com/office/drawing/2014/main" id="{4C5DC3C7-5020-4D53-BA12-802F0C103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 err="1"/>
              <a:t>Ústav</a:t>
            </a:r>
            <a:r>
              <a:rPr lang="en-GB" altLang="en-US" sz="1800" dirty="0"/>
              <a:t> </a:t>
            </a:r>
            <a:r>
              <a:rPr lang="en-GB" altLang="en-US" sz="1800" dirty="0" err="1"/>
              <a:t>geografie</a:t>
            </a:r>
            <a:r>
              <a:rPr lang="en-GB" altLang="en-US" sz="1800" dirty="0"/>
              <a:t>, </a:t>
            </a:r>
            <a:r>
              <a:rPr lang="en-GB" altLang="en-US" sz="1800" dirty="0" err="1"/>
              <a:t>Prírodovedecká</a:t>
            </a:r>
            <a:r>
              <a:rPr lang="en-GB" altLang="en-US" sz="1800" dirty="0"/>
              <a:t> </a:t>
            </a:r>
            <a:r>
              <a:rPr lang="en-GB" altLang="en-US" sz="1800" dirty="0" err="1"/>
              <a:t>fakulta</a:t>
            </a:r>
            <a:r>
              <a:rPr lang="en-GB" altLang="en-US" sz="1800" dirty="0"/>
              <a:t>, </a:t>
            </a:r>
            <a:r>
              <a:rPr lang="en-GB" altLang="en-US" sz="1800" dirty="0" err="1"/>
              <a:t>Univerzita</a:t>
            </a:r>
            <a:r>
              <a:rPr lang="en-GB" altLang="en-US" sz="1800" dirty="0"/>
              <a:t> </a:t>
            </a:r>
            <a:r>
              <a:rPr lang="en-GB" altLang="en-US" sz="1800" dirty="0" err="1"/>
              <a:t>Pavla</a:t>
            </a:r>
            <a:r>
              <a:rPr lang="en-GB" altLang="en-US" sz="1800" dirty="0"/>
              <a:t> </a:t>
            </a:r>
            <a:r>
              <a:rPr lang="en-GB" altLang="en-US" sz="1800" dirty="0" err="1"/>
              <a:t>Jozefa</a:t>
            </a:r>
            <a:r>
              <a:rPr lang="en-GB" altLang="en-US" sz="1800" dirty="0"/>
              <a:t> </a:t>
            </a:r>
            <a:r>
              <a:rPr lang="en-GB" altLang="en-US" sz="1800" dirty="0" err="1"/>
              <a:t>Šafárika</a:t>
            </a:r>
            <a:r>
              <a:rPr lang="en-GB" altLang="en-US" sz="1800" dirty="0"/>
              <a:t> v </a:t>
            </a:r>
            <a:r>
              <a:rPr lang="en-GB" altLang="en-US" sz="1800" dirty="0" err="1"/>
              <a:t>Košiciach</a:t>
            </a:r>
            <a:endParaRPr lang="en-GB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837240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EF43E6-3626-4C3A-B769-3878D4793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166" y="334166"/>
            <a:ext cx="2696580" cy="1000035"/>
          </a:xfrm>
        </p:spPr>
        <p:txBody>
          <a:bodyPr>
            <a:normAutofit fontScale="90000"/>
          </a:bodyPr>
          <a:lstStyle/>
          <a:p>
            <a:r>
              <a:rPr lang="sk-SK" sz="4400" dirty="0"/>
              <a:t>výsledky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AC49BA2-E083-46DB-A56C-C9447CB010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166" y="3429000"/>
            <a:ext cx="5230198" cy="3509494"/>
          </a:xfrm>
        </p:spPr>
        <p:txBody>
          <a:bodyPr>
            <a:normAutofit/>
          </a:bodyPr>
          <a:lstStyle/>
          <a:p>
            <a:endParaRPr lang="sk-SK" sz="24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sk-SK" sz="2400" dirty="0">
                <a:solidFill>
                  <a:schemeClr val="accent2">
                    <a:lumMod val="50000"/>
                  </a:schemeClr>
                </a:solidFill>
              </a:rPr>
              <a:t>Efektivita digitálnej analýzy foriem reliéfu pri </a:t>
            </a:r>
            <a:r>
              <a:rPr lang="sk-SK" sz="2400" dirty="0" err="1">
                <a:solidFill>
                  <a:schemeClr val="accent2">
                    <a:lumMod val="50000"/>
                  </a:schemeClr>
                </a:solidFill>
              </a:rPr>
              <a:t>makroformách</a:t>
            </a:r>
            <a:r>
              <a:rPr lang="sk-SK" sz="2400" dirty="0">
                <a:solidFill>
                  <a:schemeClr val="accent2">
                    <a:lumMod val="50000"/>
                  </a:schemeClr>
                </a:solidFill>
              </a:rPr>
              <a:t> (veľké rozmery, ťažké terénne merania)</a:t>
            </a:r>
          </a:p>
          <a:p>
            <a:r>
              <a:rPr lang="sk-SK" sz="2400" dirty="0" err="1">
                <a:solidFill>
                  <a:schemeClr val="accent2">
                    <a:lumMod val="50000"/>
                  </a:schemeClr>
                </a:solidFill>
              </a:rPr>
              <a:t>Mikroformy</a:t>
            </a:r>
            <a:r>
              <a:rPr lang="sk-SK" sz="2400" dirty="0">
                <a:solidFill>
                  <a:schemeClr val="accent2">
                    <a:lumMod val="50000"/>
                  </a:schemeClr>
                </a:solidFill>
              </a:rPr>
              <a:t> (</a:t>
            </a:r>
            <a:r>
              <a:rPr lang="sk-SK" sz="2400" dirty="0" err="1">
                <a:solidFill>
                  <a:schemeClr val="accent2">
                    <a:lumMod val="50000"/>
                  </a:schemeClr>
                </a:solidFill>
              </a:rPr>
              <a:t>pingy</a:t>
            </a:r>
            <a:r>
              <a:rPr lang="sk-SK" sz="2400" dirty="0">
                <a:solidFill>
                  <a:schemeClr val="accent2">
                    <a:lumMod val="50000"/>
                  </a:schemeClr>
                </a:solidFill>
              </a:rPr>
              <a:t>) – terénna analýza </a:t>
            </a:r>
          </a:p>
        </p:txBody>
      </p:sp>
      <p:graphicFrame>
        <p:nvGraphicFramePr>
          <p:cNvPr id="5" name="Tabuľka 4">
            <a:extLst>
              <a:ext uri="{FF2B5EF4-FFF2-40B4-BE49-F238E27FC236}">
                <a16:creationId xmlns:a16="http://schemas.microsoft.com/office/drawing/2014/main" id="{E7D9BD23-72AA-4EF7-9684-4A34186C79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1347481"/>
              </p:ext>
            </p:extLst>
          </p:nvPr>
        </p:nvGraphicFramePr>
        <p:xfrm>
          <a:off x="2253049" y="1418125"/>
          <a:ext cx="9488785" cy="28141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2438">
                  <a:extLst>
                    <a:ext uri="{9D8B030D-6E8A-4147-A177-3AD203B41FA5}">
                      <a16:colId xmlns:a16="http://schemas.microsoft.com/office/drawing/2014/main" val="1581040734"/>
                    </a:ext>
                  </a:extLst>
                </a:gridCol>
                <a:gridCol w="733654">
                  <a:extLst>
                    <a:ext uri="{9D8B030D-6E8A-4147-A177-3AD203B41FA5}">
                      <a16:colId xmlns:a16="http://schemas.microsoft.com/office/drawing/2014/main" val="3897978436"/>
                    </a:ext>
                  </a:extLst>
                </a:gridCol>
                <a:gridCol w="1089017">
                  <a:extLst>
                    <a:ext uri="{9D8B030D-6E8A-4147-A177-3AD203B41FA5}">
                      <a16:colId xmlns:a16="http://schemas.microsoft.com/office/drawing/2014/main" val="3132598590"/>
                    </a:ext>
                  </a:extLst>
                </a:gridCol>
                <a:gridCol w="1023104">
                  <a:extLst>
                    <a:ext uri="{9D8B030D-6E8A-4147-A177-3AD203B41FA5}">
                      <a16:colId xmlns:a16="http://schemas.microsoft.com/office/drawing/2014/main" val="243887819"/>
                    </a:ext>
                  </a:extLst>
                </a:gridCol>
                <a:gridCol w="1111946">
                  <a:extLst>
                    <a:ext uri="{9D8B030D-6E8A-4147-A177-3AD203B41FA5}">
                      <a16:colId xmlns:a16="http://schemas.microsoft.com/office/drawing/2014/main" val="3030122829"/>
                    </a:ext>
                  </a:extLst>
                </a:gridCol>
                <a:gridCol w="1031701">
                  <a:extLst>
                    <a:ext uri="{9D8B030D-6E8A-4147-A177-3AD203B41FA5}">
                      <a16:colId xmlns:a16="http://schemas.microsoft.com/office/drawing/2014/main" val="2666036577"/>
                    </a:ext>
                  </a:extLst>
                </a:gridCol>
                <a:gridCol w="1057493">
                  <a:extLst>
                    <a:ext uri="{9D8B030D-6E8A-4147-A177-3AD203B41FA5}">
                      <a16:colId xmlns:a16="http://schemas.microsoft.com/office/drawing/2014/main" val="4048454810"/>
                    </a:ext>
                  </a:extLst>
                </a:gridCol>
                <a:gridCol w="1573344">
                  <a:extLst>
                    <a:ext uri="{9D8B030D-6E8A-4147-A177-3AD203B41FA5}">
                      <a16:colId xmlns:a16="http://schemas.microsoft.com/office/drawing/2014/main" val="518628429"/>
                    </a:ext>
                  </a:extLst>
                </a:gridCol>
                <a:gridCol w="1536088">
                  <a:extLst>
                    <a:ext uri="{9D8B030D-6E8A-4147-A177-3AD203B41FA5}">
                      <a16:colId xmlns:a16="http://schemas.microsoft.com/office/drawing/2014/main" val="1063199922"/>
                    </a:ext>
                  </a:extLst>
                </a:gridCol>
              </a:tblGrid>
              <a:tr h="534607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 dirty="0" err="1">
                          <a:effectLst/>
                        </a:rPr>
                        <a:t>P.č</a:t>
                      </a:r>
                      <a:r>
                        <a:rPr lang="sk-SK" sz="1100" u="none" strike="noStrike" dirty="0">
                          <a:effectLst/>
                        </a:rPr>
                        <a:t>.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>
                          <a:effectLst/>
                        </a:rPr>
                        <a:t>Tvar pingy</a:t>
                      </a:r>
                      <a:endParaRPr lang="sk-SK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 dirty="0">
                          <a:effectLst/>
                        </a:rPr>
                        <a:t>Priemer </a:t>
                      </a:r>
                      <a:r>
                        <a:rPr lang="sk-SK" sz="1100" u="none" strike="noStrike" dirty="0" err="1">
                          <a:effectLst/>
                        </a:rPr>
                        <a:t>pingy</a:t>
                      </a:r>
                      <a:r>
                        <a:rPr lang="sk-SK" sz="1100" u="none" strike="noStrike" dirty="0">
                          <a:effectLst/>
                        </a:rPr>
                        <a:t> (m)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>
                          <a:effectLst/>
                        </a:rPr>
                        <a:t>Hĺbka pingy (m)</a:t>
                      </a:r>
                      <a:endParaRPr lang="sk-SK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>
                          <a:effectLst/>
                        </a:rPr>
                        <a:t>Dĺžka obvalu (m)</a:t>
                      </a:r>
                      <a:endParaRPr lang="sk-SK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>
                          <a:effectLst/>
                        </a:rPr>
                        <a:t>Šírka obvalu (m)</a:t>
                      </a:r>
                      <a:endParaRPr lang="sk-SK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 dirty="0">
                          <a:effectLst/>
                        </a:rPr>
                        <a:t>Výška </a:t>
                      </a:r>
                      <a:r>
                        <a:rPr lang="sk-SK" sz="1100" u="none" strike="noStrike" dirty="0" err="1">
                          <a:effectLst/>
                        </a:rPr>
                        <a:t>obvalu</a:t>
                      </a:r>
                      <a:r>
                        <a:rPr lang="sk-SK" sz="1100" u="none" strike="noStrike" dirty="0">
                          <a:effectLst/>
                        </a:rPr>
                        <a:t> (m)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100" u="none" strike="noStrike">
                          <a:effectLst/>
                        </a:rPr>
                        <a:t>Priemer pingy v DMR (m)</a:t>
                      </a:r>
                      <a:endParaRPr lang="nb-NO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Obvod pingy v DMR (m)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extLst>
                  <a:ext uri="{0D108BD9-81ED-4DB2-BD59-A6C34878D82A}">
                    <a16:rowId xmlns:a16="http://schemas.microsoft.com/office/drawing/2014/main" val="1336075712"/>
                  </a:ext>
                </a:extLst>
              </a:tr>
              <a:tr h="284943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>
                          <a:effectLst/>
                        </a:rPr>
                        <a:t>1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>
                          <a:effectLst/>
                        </a:rPr>
                        <a:t>kruhovitý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5.5</a:t>
                      </a:r>
                      <a:endParaRPr lang="sk-SK" sz="11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>
                          <a:effectLst/>
                        </a:rPr>
                        <a:t>1.1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>
                          <a:effectLst/>
                        </a:rPr>
                        <a:t>4.5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>
                          <a:effectLst/>
                        </a:rPr>
                        <a:t>0.8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 dirty="0">
                          <a:effectLst/>
                        </a:rPr>
                        <a:t>0.4</a:t>
                      </a:r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6.2</a:t>
                      </a:r>
                      <a:endParaRPr lang="sk-SK" sz="11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>
                          <a:effectLst/>
                        </a:rPr>
                        <a:t>25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extLst>
                  <a:ext uri="{0D108BD9-81ED-4DB2-BD59-A6C34878D82A}">
                    <a16:rowId xmlns:a16="http://schemas.microsoft.com/office/drawing/2014/main" val="955226724"/>
                  </a:ext>
                </a:extLst>
              </a:tr>
              <a:tr h="284943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>
                          <a:effectLst/>
                        </a:rPr>
                        <a:t>2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>
                          <a:effectLst/>
                        </a:rPr>
                        <a:t>kruhovitý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6.5</a:t>
                      </a:r>
                      <a:endParaRPr lang="sk-SK" sz="11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>
                          <a:effectLst/>
                        </a:rPr>
                        <a:t>1.3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>
                          <a:effectLst/>
                        </a:rPr>
                        <a:t>6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>
                          <a:effectLst/>
                        </a:rPr>
                        <a:t>0.9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>
                          <a:effectLst/>
                        </a:rPr>
                        <a:t>0.1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6.7</a:t>
                      </a:r>
                      <a:endParaRPr lang="sk-SK" sz="11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>
                          <a:effectLst/>
                        </a:rPr>
                        <a:t>23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extLst>
                  <a:ext uri="{0D108BD9-81ED-4DB2-BD59-A6C34878D82A}">
                    <a16:rowId xmlns:a16="http://schemas.microsoft.com/office/drawing/2014/main" val="226468791"/>
                  </a:ext>
                </a:extLst>
              </a:tr>
              <a:tr h="284943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>
                          <a:effectLst/>
                        </a:rPr>
                        <a:t>3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>
                          <a:effectLst/>
                        </a:rPr>
                        <a:t>kruhovitý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</a:t>
                      </a:r>
                      <a:endParaRPr lang="sk-SK" sz="11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 dirty="0">
                          <a:effectLst/>
                        </a:rPr>
                        <a:t>3</a:t>
                      </a:r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>
                          <a:effectLst/>
                        </a:rPr>
                        <a:t>7.5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>
                          <a:effectLst/>
                        </a:rPr>
                        <a:t>1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>
                          <a:effectLst/>
                        </a:rPr>
                        <a:t>0.5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8.2</a:t>
                      </a:r>
                      <a:endParaRPr lang="sk-SK" sz="11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>
                          <a:effectLst/>
                        </a:rPr>
                        <a:t>30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extLst>
                  <a:ext uri="{0D108BD9-81ED-4DB2-BD59-A6C34878D82A}">
                    <a16:rowId xmlns:a16="http://schemas.microsoft.com/office/drawing/2014/main" val="1088414347"/>
                  </a:ext>
                </a:extLst>
              </a:tr>
              <a:tr h="284943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>
                          <a:effectLst/>
                        </a:rPr>
                        <a:t>4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>
                          <a:effectLst/>
                        </a:rPr>
                        <a:t>elipsovitý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9 - 14</a:t>
                      </a:r>
                      <a:endParaRPr lang="sk-SK" sz="11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>
                          <a:effectLst/>
                        </a:rPr>
                        <a:t>3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>
                          <a:effectLst/>
                        </a:rPr>
                        <a:t>9.5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>
                          <a:effectLst/>
                        </a:rPr>
                        <a:t>0.8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>
                          <a:effectLst/>
                        </a:rPr>
                        <a:t>0.3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9.1-13.3</a:t>
                      </a:r>
                      <a:endParaRPr lang="sk-SK" sz="11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>
                          <a:effectLst/>
                        </a:rPr>
                        <a:t>45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extLst>
                  <a:ext uri="{0D108BD9-81ED-4DB2-BD59-A6C34878D82A}">
                    <a16:rowId xmlns:a16="http://schemas.microsoft.com/office/drawing/2014/main" val="1444660266"/>
                  </a:ext>
                </a:extLst>
              </a:tr>
              <a:tr h="284943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>
                          <a:effectLst/>
                        </a:rPr>
                        <a:t>5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>
                          <a:effectLst/>
                        </a:rPr>
                        <a:t>kruhovitý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sk-SK" sz="11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>
                          <a:effectLst/>
                        </a:rPr>
                        <a:t>0.4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>
                          <a:effectLst/>
                        </a:rPr>
                        <a:t> - 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>
                          <a:effectLst/>
                        </a:rPr>
                        <a:t> - 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>
                          <a:effectLst/>
                        </a:rPr>
                        <a:t> - 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2.5</a:t>
                      </a:r>
                      <a:endParaRPr lang="sk-SK" sz="11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>
                          <a:effectLst/>
                        </a:rPr>
                        <a:t>10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extLst>
                  <a:ext uri="{0D108BD9-81ED-4DB2-BD59-A6C34878D82A}">
                    <a16:rowId xmlns:a16="http://schemas.microsoft.com/office/drawing/2014/main" val="626573933"/>
                  </a:ext>
                </a:extLst>
              </a:tr>
              <a:tr h="284943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>
                          <a:effectLst/>
                        </a:rPr>
                        <a:t>6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>
                          <a:effectLst/>
                        </a:rPr>
                        <a:t>elipsovitý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5.5 - 6.5</a:t>
                      </a:r>
                      <a:endParaRPr lang="sk-SK" sz="11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>
                          <a:effectLst/>
                        </a:rPr>
                        <a:t>1.2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>
                          <a:effectLst/>
                        </a:rPr>
                        <a:t>6.4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>
                          <a:effectLst/>
                        </a:rPr>
                        <a:t>1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>
                          <a:effectLst/>
                        </a:rPr>
                        <a:t>0.4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5.4-6.6</a:t>
                      </a:r>
                      <a:endParaRPr lang="sk-SK" sz="11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>
                          <a:effectLst/>
                        </a:rPr>
                        <a:t>28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extLst>
                  <a:ext uri="{0D108BD9-81ED-4DB2-BD59-A6C34878D82A}">
                    <a16:rowId xmlns:a16="http://schemas.microsoft.com/office/drawing/2014/main" val="2413347154"/>
                  </a:ext>
                </a:extLst>
              </a:tr>
              <a:tr h="284943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>
                          <a:effectLst/>
                        </a:rPr>
                        <a:t>7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>
                          <a:effectLst/>
                        </a:rPr>
                        <a:t>elipsovitý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2 - 4</a:t>
                      </a:r>
                      <a:endParaRPr lang="sk-SK" sz="11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>
                          <a:effectLst/>
                        </a:rPr>
                        <a:t>1.8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>
                          <a:effectLst/>
                        </a:rPr>
                        <a:t>3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>
                          <a:effectLst/>
                        </a:rPr>
                        <a:t>0.7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>
                          <a:effectLst/>
                        </a:rPr>
                        <a:t>0.3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3-4</a:t>
                      </a:r>
                      <a:endParaRPr lang="sk-SK" sz="11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>
                          <a:effectLst/>
                        </a:rPr>
                        <a:t>17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extLst>
                  <a:ext uri="{0D108BD9-81ED-4DB2-BD59-A6C34878D82A}">
                    <a16:rowId xmlns:a16="http://schemas.microsoft.com/office/drawing/2014/main" val="3874837843"/>
                  </a:ext>
                </a:extLst>
              </a:tr>
              <a:tr h="284943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>
                          <a:effectLst/>
                        </a:rPr>
                        <a:t>8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>
                          <a:effectLst/>
                        </a:rPr>
                        <a:t>kruhovitý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endParaRPr lang="sk-SK" sz="11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>
                          <a:effectLst/>
                        </a:rPr>
                        <a:t>3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 dirty="0">
                          <a:effectLst/>
                        </a:rPr>
                        <a:t>5</a:t>
                      </a:r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>
                          <a:effectLst/>
                        </a:rPr>
                        <a:t>0.8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>
                          <a:effectLst/>
                        </a:rPr>
                        <a:t>0.3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5.5</a:t>
                      </a:r>
                      <a:endParaRPr lang="sk-SK" sz="11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u="none" strike="noStrike" dirty="0">
                          <a:effectLst/>
                        </a:rPr>
                        <a:t>26</a:t>
                      </a:r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81" marR="8281" marT="8281" marB="0" anchor="ctr"/>
                </a:tc>
                <a:extLst>
                  <a:ext uri="{0D108BD9-81ED-4DB2-BD59-A6C34878D82A}">
                    <a16:rowId xmlns:a16="http://schemas.microsoft.com/office/drawing/2014/main" val="2607916532"/>
                  </a:ext>
                </a:extLst>
              </a:tr>
            </a:tbl>
          </a:graphicData>
        </a:graphic>
      </p:graphicFrame>
      <p:graphicFrame>
        <p:nvGraphicFramePr>
          <p:cNvPr id="6" name="Tabuľka 5">
            <a:extLst>
              <a:ext uri="{FF2B5EF4-FFF2-40B4-BE49-F238E27FC236}">
                <a16:creationId xmlns:a16="http://schemas.microsoft.com/office/drawing/2014/main" id="{A8EBA93C-A785-4B42-B00C-500BAB2DC7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3276762"/>
              </p:ext>
            </p:extLst>
          </p:nvPr>
        </p:nvGraphicFramePr>
        <p:xfrm>
          <a:off x="5469582" y="4252770"/>
          <a:ext cx="6272252" cy="25431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8023">
                  <a:extLst>
                    <a:ext uri="{9D8B030D-6E8A-4147-A177-3AD203B41FA5}">
                      <a16:colId xmlns:a16="http://schemas.microsoft.com/office/drawing/2014/main" val="805206871"/>
                    </a:ext>
                  </a:extLst>
                </a:gridCol>
                <a:gridCol w="1192902">
                  <a:extLst>
                    <a:ext uri="{9D8B030D-6E8A-4147-A177-3AD203B41FA5}">
                      <a16:colId xmlns:a16="http://schemas.microsoft.com/office/drawing/2014/main" val="507037747"/>
                    </a:ext>
                  </a:extLst>
                </a:gridCol>
                <a:gridCol w="1205592">
                  <a:extLst>
                    <a:ext uri="{9D8B030D-6E8A-4147-A177-3AD203B41FA5}">
                      <a16:colId xmlns:a16="http://schemas.microsoft.com/office/drawing/2014/main" val="1072489601"/>
                    </a:ext>
                  </a:extLst>
                </a:gridCol>
                <a:gridCol w="1132622">
                  <a:extLst>
                    <a:ext uri="{9D8B030D-6E8A-4147-A177-3AD203B41FA5}">
                      <a16:colId xmlns:a16="http://schemas.microsoft.com/office/drawing/2014/main" val="3184424411"/>
                    </a:ext>
                  </a:extLst>
                </a:gridCol>
                <a:gridCol w="1230973">
                  <a:extLst>
                    <a:ext uri="{9D8B030D-6E8A-4147-A177-3AD203B41FA5}">
                      <a16:colId xmlns:a16="http://schemas.microsoft.com/office/drawing/2014/main" val="2809572725"/>
                    </a:ext>
                  </a:extLst>
                </a:gridCol>
                <a:gridCol w="1142140">
                  <a:extLst>
                    <a:ext uri="{9D8B030D-6E8A-4147-A177-3AD203B41FA5}">
                      <a16:colId xmlns:a16="http://schemas.microsoft.com/office/drawing/2014/main" val="10452608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 dirty="0" err="1">
                          <a:effectLst/>
                        </a:rPr>
                        <a:t>P.č</a:t>
                      </a:r>
                      <a:r>
                        <a:rPr lang="sk-SK" sz="1200" u="none" strike="noStrike" dirty="0">
                          <a:effectLst/>
                        </a:rPr>
                        <a:t>.</a:t>
                      </a:r>
                      <a:endParaRPr lang="sk-SK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>
                          <a:effectLst/>
                        </a:rPr>
                        <a:t>Tvar závrtu podľa pôdorysu</a:t>
                      </a:r>
                      <a:endParaRPr lang="sk-SK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>
                          <a:effectLst/>
                        </a:rPr>
                        <a:t>Tvar závrtu podľa profilu</a:t>
                      </a:r>
                      <a:endParaRPr lang="sk-SK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>
                          <a:effectLst/>
                        </a:rPr>
                        <a:t>Priemer závrtu (m)</a:t>
                      </a:r>
                      <a:endParaRPr lang="sk-SK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 dirty="0">
                          <a:effectLst/>
                        </a:rPr>
                        <a:t>Priemer </a:t>
                      </a:r>
                      <a:r>
                        <a:rPr lang="sk-SK" sz="1200" u="none" strike="noStrike" dirty="0" err="1">
                          <a:effectLst/>
                        </a:rPr>
                        <a:t>závrtu</a:t>
                      </a:r>
                      <a:r>
                        <a:rPr lang="sk-SK" sz="1200" u="none" strike="noStrike" dirty="0">
                          <a:effectLst/>
                        </a:rPr>
                        <a:t> v DMR (m)</a:t>
                      </a:r>
                      <a:endParaRPr lang="sk-SK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>
                          <a:effectLst/>
                        </a:rPr>
                        <a:t>Obvod závrtu v DMR (m)</a:t>
                      </a:r>
                      <a:endParaRPr lang="sk-SK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710432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>
                          <a:effectLst/>
                        </a:rPr>
                        <a:t>1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>
                          <a:effectLst/>
                        </a:rPr>
                        <a:t>elipsovitý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>
                          <a:effectLst/>
                        </a:rPr>
                        <a:t>misovitý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50-70</a:t>
                      </a:r>
                      <a:endParaRPr lang="sk-SK" sz="12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52-71</a:t>
                      </a:r>
                      <a:endParaRPr lang="sk-SK" sz="12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>
                          <a:effectLst/>
                        </a:rPr>
                        <a:t>226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544186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>
                          <a:effectLst/>
                        </a:rPr>
                        <a:t>2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 dirty="0">
                          <a:effectLst/>
                        </a:rPr>
                        <a:t>elipsovitý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>
                          <a:effectLst/>
                        </a:rPr>
                        <a:t>misovitý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30-60</a:t>
                      </a:r>
                      <a:endParaRPr lang="sk-SK" sz="12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43-62</a:t>
                      </a:r>
                      <a:endParaRPr lang="sk-SK" sz="12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>
                          <a:effectLst/>
                        </a:rPr>
                        <a:t>195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4770889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>
                          <a:effectLst/>
                        </a:rPr>
                        <a:t>3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>
                          <a:effectLst/>
                        </a:rPr>
                        <a:t>kruhový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>
                          <a:effectLst/>
                        </a:rPr>
                        <a:t>misovitý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50</a:t>
                      </a:r>
                      <a:endParaRPr lang="sk-SK" sz="12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55</a:t>
                      </a:r>
                      <a:endParaRPr lang="sk-SK" sz="12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>
                          <a:effectLst/>
                        </a:rPr>
                        <a:t>196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2886512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>
                          <a:effectLst/>
                        </a:rPr>
                        <a:t>4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>
                          <a:effectLst/>
                        </a:rPr>
                        <a:t>kruhový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>
                          <a:effectLst/>
                        </a:rPr>
                        <a:t>misovitý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50</a:t>
                      </a:r>
                      <a:endParaRPr lang="sk-SK" sz="12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56</a:t>
                      </a:r>
                      <a:endParaRPr lang="sk-SK" sz="12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>
                          <a:effectLst/>
                        </a:rPr>
                        <a:t>239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550990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>
                          <a:effectLst/>
                        </a:rPr>
                        <a:t>5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>
                          <a:effectLst/>
                        </a:rPr>
                        <a:t>elipsovitý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>
                          <a:effectLst/>
                        </a:rPr>
                        <a:t>misovitý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40-50</a:t>
                      </a:r>
                      <a:endParaRPr lang="sk-SK" sz="12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42-57</a:t>
                      </a:r>
                      <a:endParaRPr lang="sk-SK" sz="12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>
                          <a:effectLst/>
                        </a:rPr>
                        <a:t>210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3660603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>
                          <a:effectLst/>
                        </a:rPr>
                        <a:t>6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>
                          <a:effectLst/>
                        </a:rPr>
                        <a:t>elipsovitý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 dirty="0">
                          <a:effectLst/>
                        </a:rPr>
                        <a:t>misovitý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4.3-5.1</a:t>
                      </a:r>
                      <a:endParaRPr lang="sk-SK" sz="12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4.2-5.2</a:t>
                      </a:r>
                      <a:endParaRPr lang="sk-SK" sz="12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>
                          <a:effectLst/>
                        </a:rPr>
                        <a:t>20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4759322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>
                          <a:effectLst/>
                        </a:rPr>
                        <a:t>7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>
                          <a:effectLst/>
                        </a:rPr>
                        <a:t>zúžený asymetrický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>
                          <a:effectLst/>
                        </a:rPr>
                        <a:t>tanierovitý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60-100</a:t>
                      </a:r>
                      <a:endParaRPr lang="sk-SK" sz="12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58-98</a:t>
                      </a:r>
                      <a:endParaRPr lang="sk-SK" sz="12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>
                          <a:effectLst/>
                        </a:rPr>
                        <a:t>312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97741880"/>
                  </a:ext>
                </a:extLst>
              </a:tr>
              <a:tr h="187825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>
                          <a:effectLst/>
                        </a:rPr>
                        <a:t>8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>
                          <a:effectLst/>
                        </a:rPr>
                        <a:t>kruhový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>
                          <a:effectLst/>
                        </a:rPr>
                        <a:t>misovitý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20</a:t>
                      </a:r>
                      <a:endParaRPr lang="sk-SK" sz="12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18</a:t>
                      </a:r>
                      <a:endParaRPr lang="sk-SK" sz="12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>
                          <a:effectLst/>
                        </a:rPr>
                        <a:t>50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5087953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>
                          <a:effectLst/>
                        </a:rPr>
                        <a:t>9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>
                          <a:effectLst/>
                        </a:rPr>
                        <a:t>kruhový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>
                          <a:effectLst/>
                        </a:rPr>
                        <a:t>misovitý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sk-SK" sz="12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3.1</a:t>
                      </a:r>
                      <a:endParaRPr lang="sk-SK" sz="12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>
                          <a:effectLst/>
                        </a:rPr>
                        <a:t>13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7526892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>
                          <a:effectLst/>
                        </a:rPr>
                        <a:t>10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>
                          <a:effectLst/>
                        </a:rPr>
                        <a:t>elipsovitý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>
                          <a:effectLst/>
                        </a:rPr>
                        <a:t>tanierovitý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55-80</a:t>
                      </a:r>
                      <a:endParaRPr lang="sk-SK" sz="12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48-88</a:t>
                      </a:r>
                      <a:endParaRPr lang="sk-SK" sz="12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u="none" strike="noStrike" dirty="0">
                          <a:effectLst/>
                        </a:rPr>
                        <a:t>255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77795446"/>
                  </a:ext>
                </a:extLst>
              </a:tr>
            </a:tbl>
          </a:graphicData>
        </a:graphic>
      </p:graphicFrame>
      <p:sp>
        <p:nvSpPr>
          <p:cNvPr id="7" name="BlokTextu 3">
            <a:extLst>
              <a:ext uri="{FF2B5EF4-FFF2-40B4-BE49-F238E27FC236}">
                <a16:creationId xmlns:a16="http://schemas.microsoft.com/office/drawing/2014/main" id="{BD3FB49C-2782-4411-86E0-0AC53B4F5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/>
              <a:t>Ústav geografie, Prírodovedecká fakulta, Univerzita Pavla Jozefa Šafárika v Košiciach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FD4984E9-E12D-4DEC-9A52-72881ADB0577}"/>
              </a:ext>
            </a:extLst>
          </p:cNvPr>
          <p:cNvSpPr txBox="1"/>
          <p:nvPr/>
        </p:nvSpPr>
        <p:spPr>
          <a:xfrm>
            <a:off x="6700706" y="550737"/>
            <a:ext cx="5125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i="1" dirty="0">
                <a:solidFill>
                  <a:schemeClr val="bg1"/>
                </a:solidFill>
                <a:cs typeface="Times New Roman" panose="02020603050405020304" pitchFamily="18" charset="0"/>
              </a:rPr>
              <a:t>Tab. 1. </a:t>
            </a:r>
            <a:r>
              <a:rPr lang="sk-SK" sz="1600" i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Morfometrické</a:t>
            </a:r>
            <a:r>
              <a:rPr lang="sk-SK" sz="1600" i="1" dirty="0">
                <a:solidFill>
                  <a:schemeClr val="bg1"/>
                </a:solidFill>
                <a:cs typeface="Times New Roman" panose="02020603050405020304" pitchFamily="18" charset="0"/>
              </a:rPr>
              <a:t> parametre </a:t>
            </a:r>
            <a:r>
              <a:rPr lang="sk-SK" sz="1600" i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píng</a:t>
            </a:r>
            <a:r>
              <a:rPr lang="sk-SK" sz="1600" i="1" dirty="0">
                <a:solidFill>
                  <a:schemeClr val="bg1"/>
                </a:solidFill>
                <a:cs typeface="Times New Roman" panose="02020603050405020304" pitchFamily="18" charset="0"/>
              </a:rPr>
              <a:t>. Vlastné spracovanie. </a:t>
            </a:r>
          </a:p>
          <a:p>
            <a:r>
              <a:rPr lang="sk-SK" sz="1600" i="1" dirty="0">
                <a:solidFill>
                  <a:schemeClr val="bg1"/>
                </a:solidFill>
                <a:cs typeface="Times New Roman" panose="02020603050405020304" pitchFamily="18" charset="0"/>
              </a:rPr>
              <a:t>Tab. 2. </a:t>
            </a:r>
            <a:r>
              <a:rPr lang="sk-SK" sz="1600" i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Morfometrické</a:t>
            </a:r>
            <a:r>
              <a:rPr lang="sk-SK" sz="1600" i="1" dirty="0">
                <a:solidFill>
                  <a:schemeClr val="bg1"/>
                </a:solidFill>
                <a:cs typeface="Times New Roman" panose="02020603050405020304" pitchFamily="18" charset="0"/>
              </a:rPr>
              <a:t> parametre </a:t>
            </a:r>
            <a:r>
              <a:rPr lang="sk-SK" sz="1600" i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závrtov</a:t>
            </a:r>
            <a:r>
              <a:rPr lang="sk-SK" sz="1600" i="1" dirty="0">
                <a:solidFill>
                  <a:schemeClr val="bg1"/>
                </a:solidFill>
                <a:cs typeface="Times New Roman" panose="02020603050405020304" pitchFamily="18" charset="0"/>
              </a:rPr>
              <a:t>. Vlastné spracovanie. </a:t>
            </a:r>
          </a:p>
        </p:txBody>
      </p:sp>
    </p:spTree>
    <p:extLst>
      <p:ext uri="{BB962C8B-B14F-4D97-AF65-F5344CB8AC3E}">
        <p14:creationId xmlns:p14="http://schemas.microsoft.com/office/powerpoint/2010/main" val="4168594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B1E63C-C0A9-4D44-8A6B-FC2D932FB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647" y="134120"/>
            <a:ext cx="11029616" cy="1013800"/>
          </a:xfrm>
        </p:spPr>
        <p:txBody>
          <a:bodyPr/>
          <a:lstStyle/>
          <a:p>
            <a:r>
              <a:rPr lang="sk-SK" dirty="0"/>
              <a:t>Výsledky</a:t>
            </a:r>
          </a:p>
        </p:txBody>
      </p:sp>
      <p:pic>
        <p:nvPicPr>
          <p:cNvPr id="4" name="Obrázok 3" descr="Obrázok, na ktorom je mapa&#10;&#10;Automaticky generovaný popis">
            <a:extLst>
              <a:ext uri="{FF2B5EF4-FFF2-40B4-BE49-F238E27FC236}">
                <a16:creationId xmlns:a16="http://schemas.microsoft.com/office/drawing/2014/main" id="{0CDA0359-CBAD-47C3-A5AB-018BB88D15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" r="6891"/>
          <a:stretch/>
        </p:blipFill>
        <p:spPr bwMode="auto">
          <a:xfrm>
            <a:off x="270807" y="2372469"/>
            <a:ext cx="5825193" cy="3612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ok 4" descr="Obrázok, na ktorom je mapa&#10;&#10;Automaticky generovaný popis">
            <a:extLst>
              <a:ext uri="{FF2B5EF4-FFF2-40B4-BE49-F238E27FC236}">
                <a16:creationId xmlns:a16="http://schemas.microsoft.com/office/drawing/2014/main" id="{FFB488BD-5AA2-4BC2-BB34-35530FABF9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" r="4487"/>
          <a:stretch/>
        </p:blipFill>
        <p:spPr bwMode="auto">
          <a:xfrm>
            <a:off x="6096000" y="2360132"/>
            <a:ext cx="5825194" cy="36250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Šípka: doľava 5">
            <a:extLst>
              <a:ext uri="{FF2B5EF4-FFF2-40B4-BE49-F238E27FC236}">
                <a16:creationId xmlns:a16="http://schemas.microsoft.com/office/drawing/2014/main" id="{B02BD9DA-84C3-4907-9450-B024CC15DD98}"/>
              </a:ext>
            </a:extLst>
          </p:cNvPr>
          <p:cNvSpPr/>
          <p:nvPr/>
        </p:nvSpPr>
        <p:spPr>
          <a:xfrm>
            <a:off x="1763313" y="3255817"/>
            <a:ext cx="443345" cy="22167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Šípka: doľava 6">
            <a:extLst>
              <a:ext uri="{FF2B5EF4-FFF2-40B4-BE49-F238E27FC236}">
                <a16:creationId xmlns:a16="http://schemas.microsoft.com/office/drawing/2014/main" id="{9255BB07-038F-46C5-99FF-65CD76388EBB}"/>
              </a:ext>
            </a:extLst>
          </p:cNvPr>
          <p:cNvSpPr/>
          <p:nvPr/>
        </p:nvSpPr>
        <p:spPr>
          <a:xfrm>
            <a:off x="4897581" y="5437909"/>
            <a:ext cx="443345" cy="22167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Šípka: doľava 7">
            <a:extLst>
              <a:ext uri="{FF2B5EF4-FFF2-40B4-BE49-F238E27FC236}">
                <a16:creationId xmlns:a16="http://schemas.microsoft.com/office/drawing/2014/main" id="{CF0BE1CB-C5B2-43EE-9130-0431FA357FA8}"/>
              </a:ext>
            </a:extLst>
          </p:cNvPr>
          <p:cNvSpPr/>
          <p:nvPr/>
        </p:nvSpPr>
        <p:spPr>
          <a:xfrm>
            <a:off x="5022273" y="3477490"/>
            <a:ext cx="443345" cy="22167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9" name="Šípka: doľava 8">
            <a:extLst>
              <a:ext uri="{FF2B5EF4-FFF2-40B4-BE49-F238E27FC236}">
                <a16:creationId xmlns:a16="http://schemas.microsoft.com/office/drawing/2014/main" id="{7E1DCFF5-5BE0-417E-80A6-365A387252F3}"/>
              </a:ext>
            </a:extLst>
          </p:cNvPr>
          <p:cNvSpPr/>
          <p:nvPr/>
        </p:nvSpPr>
        <p:spPr>
          <a:xfrm>
            <a:off x="1984985" y="5437909"/>
            <a:ext cx="443345" cy="22167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Šípka: nadol 9">
            <a:extLst>
              <a:ext uri="{FF2B5EF4-FFF2-40B4-BE49-F238E27FC236}">
                <a16:creationId xmlns:a16="http://schemas.microsoft.com/office/drawing/2014/main" id="{82BD15F6-DDBD-4EAA-90AB-5D5A31C63072}"/>
              </a:ext>
            </a:extLst>
          </p:cNvPr>
          <p:cNvSpPr/>
          <p:nvPr/>
        </p:nvSpPr>
        <p:spPr>
          <a:xfrm>
            <a:off x="7883236" y="2656609"/>
            <a:ext cx="235527" cy="3671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1" name="Šípka: nadol 10">
            <a:extLst>
              <a:ext uri="{FF2B5EF4-FFF2-40B4-BE49-F238E27FC236}">
                <a16:creationId xmlns:a16="http://schemas.microsoft.com/office/drawing/2014/main" id="{BADB43B9-95C5-4CEA-B8A2-DEAF00B775B3}"/>
              </a:ext>
            </a:extLst>
          </p:cNvPr>
          <p:cNvSpPr/>
          <p:nvPr/>
        </p:nvSpPr>
        <p:spPr>
          <a:xfrm>
            <a:off x="11236736" y="4418842"/>
            <a:ext cx="235527" cy="3671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Šípka: nadol 11">
            <a:extLst>
              <a:ext uri="{FF2B5EF4-FFF2-40B4-BE49-F238E27FC236}">
                <a16:creationId xmlns:a16="http://schemas.microsoft.com/office/drawing/2014/main" id="{4F5C5472-16C3-4D02-A1C6-394D2E7DB9EC}"/>
              </a:ext>
            </a:extLst>
          </p:cNvPr>
          <p:cNvSpPr/>
          <p:nvPr/>
        </p:nvSpPr>
        <p:spPr>
          <a:xfrm>
            <a:off x="10889673" y="2473037"/>
            <a:ext cx="235527" cy="3671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Šípka: nadol 12">
            <a:extLst>
              <a:ext uri="{FF2B5EF4-FFF2-40B4-BE49-F238E27FC236}">
                <a16:creationId xmlns:a16="http://schemas.microsoft.com/office/drawing/2014/main" id="{47B41D0A-21C6-4C16-A2C1-376F7F41A050}"/>
              </a:ext>
            </a:extLst>
          </p:cNvPr>
          <p:cNvSpPr/>
          <p:nvPr/>
        </p:nvSpPr>
        <p:spPr>
          <a:xfrm>
            <a:off x="8285018" y="4418842"/>
            <a:ext cx="235527" cy="3671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9F87A34C-18D7-405D-A85B-D3C2BC9C78F1}"/>
              </a:ext>
            </a:extLst>
          </p:cNvPr>
          <p:cNvSpPr txBox="1"/>
          <p:nvPr/>
        </p:nvSpPr>
        <p:spPr>
          <a:xfrm>
            <a:off x="5975095" y="5941493"/>
            <a:ext cx="57042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Obr. </a:t>
            </a:r>
            <a:r>
              <a:rPr lang="sk-SK" sz="1400" dirty="0">
                <a:ea typeface="Calibri" panose="020F0502020204030204" pitchFamily="34" charset="0"/>
                <a:cs typeface="Arial" panose="020B0604020202020204" pitchFamily="34" charset="0"/>
              </a:rPr>
              <a:t>13</a:t>
            </a:r>
            <a:r>
              <a:rPr lang="sk-SK" sz="14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sk-SK" sz="1400" b="1" i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k-SK" sz="1400" i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Krasové depresie (</a:t>
            </a:r>
            <a:r>
              <a:rPr lang="sk-SK" sz="1400" i="1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závrty</a:t>
            </a:r>
            <a:r>
              <a:rPr lang="sk-SK" sz="1400" i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) v lokalite kóty Drienok (606 m n. m.). </a:t>
            </a:r>
            <a:r>
              <a:rPr lang="sk-SK" sz="1400" i="1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A.ortofoto</a:t>
            </a:r>
            <a:r>
              <a:rPr lang="sk-SK" sz="1400" i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mapa, </a:t>
            </a:r>
            <a:r>
              <a:rPr lang="sk-SK" sz="1400" i="1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B.mapa</a:t>
            </a:r>
            <a:r>
              <a:rPr lang="sk-SK" sz="1400" i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ZM10, </a:t>
            </a:r>
            <a:r>
              <a:rPr lang="sk-SK" sz="1400" i="1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C.mapa</a:t>
            </a:r>
            <a:r>
              <a:rPr lang="sk-SK" sz="1400" i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tieňovaného reliéfu, </a:t>
            </a:r>
            <a:r>
              <a:rPr lang="sk-SK" sz="1400" i="1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D.mapa</a:t>
            </a:r>
            <a:r>
              <a:rPr lang="sk-SK" sz="1400" i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k-SK" sz="1400" i="1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sklonitosti</a:t>
            </a:r>
            <a:r>
              <a:rPr lang="sk-SK" sz="1400" i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reliéfu. Zdroj dát: terénne mapovanie, GKÚ Bratislava. Súr. systém: S-JTSK.</a:t>
            </a:r>
            <a:r>
              <a:rPr lang="sk-SK" sz="1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k-SK" sz="1400" i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A. spracovanie (2022).</a:t>
            </a:r>
            <a:endParaRPr lang="sk-SK" sz="14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sk-SK" sz="1400" dirty="0"/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3F216104-CFE5-49E6-A70F-E25AFDB4E1BB}"/>
              </a:ext>
            </a:extLst>
          </p:cNvPr>
          <p:cNvSpPr txBox="1"/>
          <p:nvPr/>
        </p:nvSpPr>
        <p:spPr>
          <a:xfrm>
            <a:off x="210355" y="5895635"/>
            <a:ext cx="57042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Obr. </a:t>
            </a:r>
            <a:r>
              <a:rPr lang="sk-SK" sz="1400" dirty="0">
                <a:ea typeface="Calibri" panose="020F0502020204030204" pitchFamily="34" charset="0"/>
                <a:cs typeface="Arial" panose="020B0604020202020204" pitchFamily="34" charset="0"/>
              </a:rPr>
              <a:t>12</a:t>
            </a:r>
            <a:r>
              <a:rPr lang="sk-SK" sz="14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sk-SK" sz="1400" i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Prieskumná oblasť </a:t>
            </a:r>
            <a:r>
              <a:rPr lang="sk-SK" sz="1400" i="1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Ponického</a:t>
            </a:r>
            <a:r>
              <a:rPr lang="sk-SK" sz="1400" i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krasu v lokalite kóty Drienok (606 m n. m.). </a:t>
            </a:r>
            <a:r>
              <a:rPr lang="sk-SK" sz="1400" i="1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A.ortofoto</a:t>
            </a:r>
            <a:r>
              <a:rPr lang="sk-SK" sz="1400" i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mapa, </a:t>
            </a:r>
            <a:r>
              <a:rPr lang="sk-SK" sz="1400" i="1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B.mapa</a:t>
            </a:r>
            <a:r>
              <a:rPr lang="sk-SK" sz="1400" i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ZM10, </a:t>
            </a:r>
            <a:r>
              <a:rPr lang="sk-SK" sz="1400" i="1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C.mapa</a:t>
            </a:r>
            <a:r>
              <a:rPr lang="sk-SK" sz="1400" i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tieňovaného reliéfu, </a:t>
            </a:r>
            <a:r>
              <a:rPr lang="sk-SK" sz="1400" i="1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D.mapa</a:t>
            </a:r>
            <a:r>
              <a:rPr lang="sk-SK" sz="1400" i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k-SK" sz="1400" i="1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sklonitosti</a:t>
            </a:r>
            <a:r>
              <a:rPr lang="sk-SK" sz="1400" i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reliéfu. Zdroj dát: terénne mapovanie, GKÚ Bratislava. Súr. systém: S-JTSK. A. spracovanie (2022).</a:t>
            </a:r>
            <a:endParaRPr lang="sk-SK" sz="14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sk-SK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sk-SK" dirty="0"/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50B249D6-5141-41F1-AF3F-62D3B0C1BC0E}"/>
              </a:ext>
            </a:extLst>
          </p:cNvPr>
          <p:cNvSpPr txBox="1"/>
          <p:nvPr/>
        </p:nvSpPr>
        <p:spPr>
          <a:xfrm>
            <a:off x="2206658" y="553784"/>
            <a:ext cx="95426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chemeClr val="bg1"/>
                </a:solidFill>
              </a:rPr>
              <a:t>Porovnanie </a:t>
            </a:r>
            <a:r>
              <a:rPr lang="sk-SK" sz="2000" dirty="0" err="1">
                <a:solidFill>
                  <a:schemeClr val="bg1"/>
                </a:solidFill>
              </a:rPr>
              <a:t>ortofoto</a:t>
            </a:r>
            <a:r>
              <a:rPr lang="sk-SK" sz="2000" dirty="0">
                <a:solidFill>
                  <a:schemeClr val="bg1"/>
                </a:solidFill>
              </a:rPr>
              <a:t> snímky, základnej mapy v mierke 1: 10000, mapy tieňovaného reliéfu a mapy </a:t>
            </a:r>
            <a:r>
              <a:rPr lang="sk-SK" sz="2000" dirty="0" err="1">
                <a:solidFill>
                  <a:schemeClr val="bg1"/>
                </a:solidFill>
              </a:rPr>
              <a:t>sklonitosti</a:t>
            </a:r>
            <a:r>
              <a:rPr lang="sk-SK" sz="2000" dirty="0">
                <a:solidFill>
                  <a:schemeClr val="bg1"/>
                </a:solidFill>
              </a:rPr>
              <a:t> reliéfu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000" dirty="0">
                <a:solidFill>
                  <a:schemeClr val="bg1"/>
                </a:solidFill>
              </a:rPr>
              <a:t>Najlepšie viditeľné krasové aj montánne antropogénne formy reliéfu na modely tieňovaného reliéfu a modely </a:t>
            </a:r>
            <a:r>
              <a:rPr lang="sk-SK" sz="2000" dirty="0" err="1">
                <a:solidFill>
                  <a:schemeClr val="bg1"/>
                </a:solidFill>
              </a:rPr>
              <a:t>sklonitosti</a:t>
            </a:r>
            <a:r>
              <a:rPr lang="sk-SK" sz="2000" dirty="0">
                <a:solidFill>
                  <a:schemeClr val="bg1"/>
                </a:solidFill>
              </a:rPr>
              <a:t> reliéfu</a:t>
            </a:r>
          </a:p>
        </p:txBody>
      </p:sp>
    </p:spTree>
    <p:extLst>
      <p:ext uri="{BB962C8B-B14F-4D97-AF65-F5344CB8AC3E}">
        <p14:creationId xmlns:p14="http://schemas.microsoft.com/office/powerpoint/2010/main" val="2314606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BE717B-8BF4-40F7-B309-50532AAE5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720" y="492301"/>
            <a:ext cx="11029616" cy="1013800"/>
          </a:xfrm>
        </p:spPr>
        <p:txBody>
          <a:bodyPr>
            <a:normAutofit/>
          </a:bodyPr>
          <a:lstStyle/>
          <a:p>
            <a:r>
              <a:rPr lang="sk-SK" sz="4000" dirty="0"/>
              <a:t>Výsledky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A9D8DB3-FC2F-41CF-8B13-BEB9998BD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068" y="1816895"/>
            <a:ext cx="3623520" cy="4706673"/>
          </a:xfrm>
        </p:spPr>
        <p:txBody>
          <a:bodyPr>
            <a:normAutofit fontScale="92500" lnSpcReduction="20000"/>
          </a:bodyPr>
          <a:lstStyle/>
          <a:p>
            <a:r>
              <a:rPr lang="sk-SK" sz="2800" dirty="0">
                <a:solidFill>
                  <a:schemeClr val="accent2">
                    <a:lumMod val="50000"/>
                  </a:schemeClr>
                </a:solidFill>
              </a:rPr>
              <a:t>Dokázaný výskyt </a:t>
            </a:r>
            <a:r>
              <a:rPr lang="sk-SK" sz="2800" dirty="0" err="1">
                <a:solidFill>
                  <a:schemeClr val="accent2">
                    <a:lumMod val="50000"/>
                  </a:schemeClr>
                </a:solidFill>
              </a:rPr>
              <a:t>alochtónnych</a:t>
            </a:r>
            <a:r>
              <a:rPr lang="sk-SK" sz="2800" dirty="0">
                <a:solidFill>
                  <a:schemeClr val="accent2">
                    <a:lumMod val="50000"/>
                  </a:schemeClr>
                </a:solidFill>
              </a:rPr>
              <a:t> jaskynných sedimentov (piesky rôzneho charakteru, štrky, okruhliaky, jaskynné hliny, brekcie, </a:t>
            </a:r>
            <a:r>
              <a:rPr lang="sk-SK" sz="2800" dirty="0" err="1">
                <a:solidFill>
                  <a:schemeClr val="accent2">
                    <a:lumMod val="50000"/>
                  </a:schemeClr>
                </a:solidFill>
              </a:rPr>
              <a:t>pyroklastiká</a:t>
            </a:r>
            <a:r>
              <a:rPr lang="sk-SK" sz="2800" dirty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  <a:p>
            <a:r>
              <a:rPr lang="sk-SK" sz="2800" dirty="0">
                <a:solidFill>
                  <a:schemeClr val="accent2">
                    <a:lumMod val="50000"/>
                  </a:schemeClr>
                </a:solidFill>
              </a:rPr>
              <a:t>Významné autochtónne sedimenty (úlomky minerálov, kvapľovej výzdoby, kryštalické kôry)</a:t>
            </a:r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B3C8742C-27FB-4A70-99CD-6CA5705842B2}"/>
              </a:ext>
            </a:extLst>
          </p:cNvPr>
          <p:cNvSpPr/>
          <p:nvPr/>
        </p:nvSpPr>
        <p:spPr>
          <a:xfrm>
            <a:off x="11429336" y="334432"/>
            <a:ext cx="654812" cy="16350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BlokTextu 3">
            <a:extLst>
              <a:ext uri="{FF2B5EF4-FFF2-40B4-BE49-F238E27FC236}">
                <a16:creationId xmlns:a16="http://schemas.microsoft.com/office/drawing/2014/main" id="{71ADCDF8-DBB2-4927-AD24-1EE28B730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/>
              <a:t>Ústav geografie, Prírodovedecká fakulta, Univerzita Pavla Jozefa Šafárika v Košiciach</a:t>
            </a:r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id="{617036D6-E84D-441C-A43C-BDFB05207B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t="7294" r="5812" b="14302"/>
          <a:stretch/>
        </p:blipFill>
        <p:spPr bwMode="auto">
          <a:xfrm>
            <a:off x="3888940" y="1816895"/>
            <a:ext cx="8195208" cy="43993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Obdĺžnik 7">
            <a:extLst>
              <a:ext uri="{FF2B5EF4-FFF2-40B4-BE49-F238E27FC236}">
                <a16:creationId xmlns:a16="http://schemas.microsoft.com/office/drawing/2014/main" id="{530F2212-C213-45E6-AD2C-D1651E23D5B7}"/>
              </a:ext>
            </a:extLst>
          </p:cNvPr>
          <p:cNvSpPr/>
          <p:nvPr/>
        </p:nvSpPr>
        <p:spPr>
          <a:xfrm>
            <a:off x="4087091" y="1969477"/>
            <a:ext cx="540327" cy="44121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268A7C9A-CDC9-4480-A63D-816FBCF02E8E}"/>
              </a:ext>
            </a:extLst>
          </p:cNvPr>
          <p:cNvSpPr txBox="1"/>
          <p:nvPr/>
        </p:nvSpPr>
        <p:spPr>
          <a:xfrm>
            <a:off x="3979588" y="6216196"/>
            <a:ext cx="8104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 i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Obr. </a:t>
            </a:r>
            <a:r>
              <a:rPr lang="sk-SK" i="1" dirty="0">
                <a:ea typeface="Calibri" panose="020F0502020204030204" pitchFamily="34" charset="0"/>
                <a:cs typeface="Arial" panose="020B0604020202020204" pitchFamily="34" charset="0"/>
              </a:rPr>
              <a:t>14</a:t>
            </a:r>
            <a:r>
              <a:rPr lang="sk-SK" sz="1800" i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: úlomok kryštalického kvapľa z jaskyne Slepúchova diera v lokalite kóty Drienok (606 m n. m.). Autor: Bianka Lajgútová (2022).</a:t>
            </a:r>
            <a:endParaRPr lang="sk-SK" sz="18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75870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70130DC-F780-43D2-B26A-92EACD789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FB01751-9E3B-4766-8264-22FC58128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41653"/>
            <a:ext cx="11029616" cy="1095560"/>
          </a:xfrm>
        </p:spPr>
        <p:txBody>
          <a:bodyPr anchor="t">
            <a:normAutofit/>
          </a:bodyPr>
          <a:lstStyle/>
          <a:p>
            <a:r>
              <a:rPr lang="sk-SK" sz="4400" dirty="0">
                <a:solidFill>
                  <a:schemeClr val="accent2"/>
                </a:solidFill>
              </a:rPr>
              <a:t>záver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676E0E-5B44-4166-8EDD-CFDBAC622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457201"/>
            <a:ext cx="11298933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14" name="Zástupný objekt pre obsah 2">
            <a:extLst>
              <a:ext uri="{FF2B5EF4-FFF2-40B4-BE49-F238E27FC236}">
                <a16:creationId xmlns:a16="http://schemas.microsoft.com/office/drawing/2014/main" id="{725ABE74-18D7-47BC-A242-6D46160AB4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8620585"/>
              </p:ext>
            </p:extLst>
          </p:nvPr>
        </p:nvGraphicFramePr>
        <p:xfrm>
          <a:off x="581192" y="1879600"/>
          <a:ext cx="11029615" cy="397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BlokTextu 3">
            <a:extLst>
              <a:ext uri="{FF2B5EF4-FFF2-40B4-BE49-F238E27FC236}">
                <a16:creationId xmlns:a16="http://schemas.microsoft.com/office/drawing/2014/main" id="{AB288FE4-2E1F-45FC-AD16-52F3C0C6F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/>
              <a:t>Ústav geografie, Prírodovedecká fakulta, Univerzita Pavla Jozefa Šafárika v Košiciach</a:t>
            </a:r>
          </a:p>
        </p:txBody>
      </p:sp>
    </p:spTree>
    <p:extLst>
      <p:ext uri="{BB962C8B-B14F-4D97-AF65-F5344CB8AC3E}">
        <p14:creationId xmlns:p14="http://schemas.microsoft.com/office/powerpoint/2010/main" val="1513766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9AA9F65-94B8-41A5-A7FF-23D2CFB11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8B0F8E-3F6C-4541-B9C1-774D80A08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45F5BC-32D1-41CD-B270-C46F18CA1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57EE13-72B0-4FFA-ACE1-EBDE89340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4BFB7C5-23B6-4047-BF5E-F9EEBB437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37DA931-62D6-4B32-9103-84C0960AE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84420" y="457200"/>
            <a:ext cx="6248454" cy="58597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C18F6EB-89F5-40BB-9BE2-F992994FF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6346" y="849745"/>
            <a:ext cx="5526993" cy="474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>
                <a:solidFill>
                  <a:srgbClr val="FFFFFF"/>
                </a:solidFill>
              </a:rPr>
              <a:t>Ďakujem za pozornosť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695E140-9B6E-43E9-B17E-CDFE3FCA8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2" y="453642"/>
            <a:ext cx="3615595" cy="586329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BC3CD9F-A361-4496-A6E0-24338B2A69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1191" y="457201"/>
            <a:ext cx="1106164" cy="585973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BlokTextu 3">
            <a:extLst>
              <a:ext uri="{FF2B5EF4-FFF2-40B4-BE49-F238E27FC236}">
                <a16:creationId xmlns:a16="http://schemas.microsoft.com/office/drawing/2014/main" id="{ACC09C61-E6CB-4367-8B96-54153915B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/>
              <a:t>Ústav geografie, Prírodovedecká fakulta, Univerzita Pavla Jozefa Šafárika v Košiciach</a:t>
            </a:r>
          </a:p>
        </p:txBody>
      </p:sp>
    </p:spTree>
    <p:extLst>
      <p:ext uri="{BB962C8B-B14F-4D97-AF65-F5344CB8AC3E}">
        <p14:creationId xmlns:p14="http://schemas.microsoft.com/office/powerpoint/2010/main" val="3532458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88E2400-FAC4-468B-846D-75E60D0A0D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12"/>
            <a:ext cx="12192000" cy="63212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AD2CA5C-E1A7-4B7C-8BD8-210689271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1797C03-8885-438D-8DA0-548A1BB1D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5264487"/>
            <a:ext cx="11029616" cy="718870"/>
          </a:xfrm>
        </p:spPr>
        <p:txBody>
          <a:bodyPr>
            <a:normAutofit/>
          </a:bodyPr>
          <a:lstStyle/>
          <a:p>
            <a:r>
              <a:rPr lang="sk-SK">
                <a:solidFill>
                  <a:srgbClr val="FFFEFF"/>
                </a:solidFill>
              </a:rPr>
              <a:t>Ciele práce</a:t>
            </a:r>
          </a:p>
        </p:txBody>
      </p:sp>
      <p:graphicFrame>
        <p:nvGraphicFramePr>
          <p:cNvPr id="18" name="Zástupný objekt pre obsah 2">
            <a:extLst>
              <a:ext uri="{FF2B5EF4-FFF2-40B4-BE49-F238E27FC236}">
                <a16:creationId xmlns:a16="http://schemas.microsoft.com/office/drawing/2014/main" id="{4F0CF252-2135-4CB0-B5F7-3F6360816A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695619"/>
              </p:ext>
            </p:extLst>
          </p:nvPr>
        </p:nvGraphicFramePr>
        <p:xfrm>
          <a:off x="642938" y="858445"/>
          <a:ext cx="10906125" cy="3961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BlokTextu 3">
            <a:extLst>
              <a:ext uri="{FF2B5EF4-FFF2-40B4-BE49-F238E27FC236}">
                <a16:creationId xmlns:a16="http://schemas.microsoft.com/office/drawing/2014/main" id="{55AB01BA-3A66-4263-B2DD-4779521A8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/>
              <a:t>Ústav geografie, Prírodovedecká fakulta, Univerzita Pavla Jozefa Šafárika v Košiciach</a:t>
            </a:r>
          </a:p>
        </p:txBody>
      </p:sp>
    </p:spTree>
    <p:extLst>
      <p:ext uri="{BB962C8B-B14F-4D97-AF65-F5344CB8AC3E}">
        <p14:creationId xmlns:p14="http://schemas.microsoft.com/office/powerpoint/2010/main" val="2815362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636F6DB7-CF8D-494A-82F6-13B58DCA9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B7E5194-6E82-4A44-99C3-FE7D87F34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1694B34-AD9B-4919-81A6-5B2601E9B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110" y="826346"/>
            <a:ext cx="3171905" cy="10138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200" dirty="0" err="1">
                <a:solidFill>
                  <a:srgbClr val="FFFFFF"/>
                </a:solidFill>
              </a:rPr>
              <a:t>Teoretické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východiská</a:t>
            </a:r>
            <a:endParaRPr lang="en-US" sz="3200" dirty="0">
              <a:solidFill>
                <a:srgbClr val="FFFFFF"/>
              </a:solidFill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49FCC1E1-84D3-494D-A0A0-286AFA1C3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6E09E90-FF79-402E-AF01-97A279BEA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EC6946F8-4B9B-4C51-9F51-2DB377392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7B3D2B3D-A285-438C-A344-AED3E46A0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BlokTextu 2">
            <a:extLst>
              <a:ext uri="{FF2B5EF4-FFF2-40B4-BE49-F238E27FC236}">
                <a16:creationId xmlns:a16="http://schemas.microsoft.com/office/drawing/2014/main" id="{D64EA01F-A1C9-490F-9135-051FD422AA01}"/>
              </a:ext>
            </a:extLst>
          </p:cNvPr>
          <p:cNvSpPr txBox="1"/>
          <p:nvPr/>
        </p:nvSpPr>
        <p:spPr>
          <a:xfrm>
            <a:off x="764110" y="2052084"/>
            <a:ext cx="3033249" cy="385622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sk-SK" sz="3200" dirty="0">
                <a:solidFill>
                  <a:srgbClr val="FFFFFF"/>
                </a:solidFill>
              </a:rPr>
              <a:t>krasové </a:t>
            </a:r>
            <a:r>
              <a:rPr lang="en-US" sz="3200" dirty="0" err="1">
                <a:solidFill>
                  <a:srgbClr val="FFFFFF"/>
                </a:solidFill>
              </a:rPr>
              <a:t>formy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reliéfu</a:t>
            </a:r>
            <a:r>
              <a:rPr lang="sk-SK" sz="3200" dirty="0">
                <a:solidFill>
                  <a:srgbClr val="FFFFFF"/>
                </a:solidFill>
              </a:rPr>
              <a:t> (</a:t>
            </a:r>
            <a:r>
              <a:rPr lang="sk-SK" sz="3200" dirty="0" err="1">
                <a:solidFill>
                  <a:srgbClr val="FFFFFF"/>
                </a:solidFill>
              </a:rPr>
              <a:t>závrty</a:t>
            </a:r>
            <a:r>
              <a:rPr lang="sk-SK" sz="3200" dirty="0">
                <a:solidFill>
                  <a:srgbClr val="FFFFFF"/>
                </a:solidFill>
              </a:rPr>
              <a:t>, </a:t>
            </a:r>
            <a:r>
              <a:rPr lang="sk-SK" sz="3200" dirty="0" err="1">
                <a:solidFill>
                  <a:srgbClr val="FFFFFF"/>
                </a:solidFill>
              </a:rPr>
              <a:t>škrapy</a:t>
            </a:r>
            <a:r>
              <a:rPr lang="sk-SK" sz="3200" dirty="0">
                <a:solidFill>
                  <a:srgbClr val="FFFFFF"/>
                </a:solidFill>
              </a:rPr>
              <a:t>...)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sk-SK" sz="3200" dirty="0">
                <a:solidFill>
                  <a:srgbClr val="FFFFFF"/>
                </a:solidFill>
              </a:rPr>
              <a:t>montánne antropogénne formy reliéfu (</a:t>
            </a:r>
            <a:r>
              <a:rPr lang="sk-SK" sz="3200" dirty="0" err="1">
                <a:solidFill>
                  <a:srgbClr val="FFFFFF"/>
                </a:solidFill>
              </a:rPr>
              <a:t>pingy</a:t>
            </a:r>
            <a:r>
              <a:rPr lang="sk-SK" sz="3200" dirty="0">
                <a:solidFill>
                  <a:srgbClr val="FFFFFF"/>
                </a:solidFill>
              </a:rPr>
              <a:t>, prieskumné ryhy, lomy...)</a:t>
            </a:r>
            <a:endParaRPr lang="en-US" sz="3200" dirty="0">
              <a:solidFill>
                <a:srgbClr val="FFFFFF"/>
              </a:solidFill>
            </a:endParaRP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sk-SK" sz="3200" dirty="0">
                <a:solidFill>
                  <a:srgbClr val="FFFFFF"/>
                </a:solidFill>
              </a:rPr>
              <a:t>a</a:t>
            </a:r>
            <a:r>
              <a:rPr lang="en-US" sz="3200" dirty="0" err="1">
                <a:solidFill>
                  <a:srgbClr val="FFFFFF"/>
                </a:solidFill>
              </a:rPr>
              <a:t>lochtónne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jaskynné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sedimenty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A9B29CF-2DC1-4AC5-B19D-9BC06028F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68800" y="1376994"/>
            <a:ext cx="6866506" cy="410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2B186EFA-3BD7-46B2-8F74-B7808913E819}"/>
              </a:ext>
            </a:extLst>
          </p:cNvPr>
          <p:cNvSpPr txBox="1"/>
          <p:nvPr/>
        </p:nvSpPr>
        <p:spPr>
          <a:xfrm>
            <a:off x="4698609" y="5479731"/>
            <a:ext cx="67292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i="1" dirty="0">
                <a:solidFill>
                  <a:schemeClr val="bg1"/>
                </a:solidFill>
              </a:rPr>
              <a:t>Obr. 1. Jaskynné sedimenty. Zdroj: </a:t>
            </a:r>
            <a:r>
              <a:rPr lang="sk-SK" i="1" dirty="0" err="1">
                <a:solidFill>
                  <a:schemeClr val="bg1"/>
                </a:solidFill>
              </a:rPr>
              <a:t>Ones</a:t>
            </a:r>
            <a:r>
              <a:rPr lang="sk-SK" i="1" dirty="0">
                <a:solidFill>
                  <a:schemeClr val="bg1"/>
                </a:solidFill>
              </a:rPr>
              <a:t>, B., 2003: </a:t>
            </a:r>
            <a:r>
              <a:rPr lang="sk-SK" i="1" dirty="0" err="1">
                <a:solidFill>
                  <a:schemeClr val="bg1"/>
                </a:solidFill>
              </a:rPr>
              <a:t>Cave</a:t>
            </a:r>
            <a:r>
              <a:rPr lang="sk-SK" i="1" dirty="0">
                <a:solidFill>
                  <a:schemeClr val="bg1"/>
                </a:solidFill>
              </a:rPr>
              <a:t> </a:t>
            </a:r>
            <a:r>
              <a:rPr lang="sk-SK" i="1" dirty="0" err="1">
                <a:solidFill>
                  <a:schemeClr val="bg1"/>
                </a:solidFill>
              </a:rPr>
              <a:t>sediments</a:t>
            </a:r>
            <a:r>
              <a:rPr lang="sk-SK" i="1" dirty="0">
                <a:solidFill>
                  <a:schemeClr val="bg1"/>
                </a:solidFill>
              </a:rPr>
              <a:t>. </a:t>
            </a:r>
            <a:r>
              <a:rPr lang="sk-SK" i="1" dirty="0" err="1">
                <a:solidFill>
                  <a:schemeClr val="bg1"/>
                </a:solidFill>
              </a:rPr>
              <a:t>Eds</a:t>
            </a:r>
            <a:r>
              <a:rPr lang="sk-SK" i="1" dirty="0">
                <a:solidFill>
                  <a:schemeClr val="bg1"/>
                </a:solidFill>
              </a:rPr>
              <a:t>: </a:t>
            </a:r>
            <a:r>
              <a:rPr lang="sk-SK" i="1" dirty="0" err="1">
                <a:solidFill>
                  <a:schemeClr val="bg1"/>
                </a:solidFill>
                <a:effectLst/>
              </a:rPr>
              <a:t>Middleton</a:t>
            </a:r>
            <a:r>
              <a:rPr lang="sk-SK" i="1" dirty="0">
                <a:solidFill>
                  <a:schemeClr val="bg1"/>
                </a:solidFill>
                <a:effectLst/>
              </a:rPr>
              <a:t>, G.V., </a:t>
            </a:r>
            <a:r>
              <a:rPr lang="sk-SK" i="1" dirty="0" err="1">
                <a:solidFill>
                  <a:schemeClr val="bg1"/>
                </a:solidFill>
                <a:effectLst/>
              </a:rPr>
              <a:t>Church</a:t>
            </a:r>
            <a:r>
              <a:rPr lang="sk-SK" i="1" dirty="0">
                <a:solidFill>
                  <a:schemeClr val="bg1"/>
                </a:solidFill>
                <a:effectLst/>
              </a:rPr>
              <a:t>, M. J., </a:t>
            </a:r>
            <a:r>
              <a:rPr lang="sk-SK" i="1" dirty="0" err="1">
                <a:solidFill>
                  <a:schemeClr val="bg1"/>
                </a:solidFill>
                <a:effectLst/>
              </a:rPr>
              <a:t>Coniglio</a:t>
            </a:r>
            <a:r>
              <a:rPr lang="sk-SK" i="1" dirty="0">
                <a:solidFill>
                  <a:schemeClr val="bg1"/>
                </a:solidFill>
                <a:effectLst/>
              </a:rPr>
              <a:t>, M., </a:t>
            </a:r>
            <a:r>
              <a:rPr lang="sk-SK" i="1" dirty="0" err="1">
                <a:solidFill>
                  <a:schemeClr val="bg1"/>
                </a:solidFill>
                <a:effectLst/>
              </a:rPr>
              <a:t>Hardie</a:t>
            </a:r>
            <a:r>
              <a:rPr lang="sk-SK" i="1" dirty="0">
                <a:solidFill>
                  <a:schemeClr val="bg1"/>
                </a:solidFill>
                <a:effectLst/>
              </a:rPr>
              <a:t>, L.A., </a:t>
            </a:r>
            <a:r>
              <a:rPr lang="sk-SK" i="1" dirty="0" err="1">
                <a:solidFill>
                  <a:schemeClr val="bg1"/>
                </a:solidFill>
                <a:effectLst/>
              </a:rPr>
              <a:t>Longstaffe</a:t>
            </a:r>
            <a:r>
              <a:rPr lang="sk-SK" i="1" dirty="0">
                <a:solidFill>
                  <a:schemeClr val="bg1"/>
                </a:solidFill>
                <a:effectLst/>
              </a:rPr>
              <a:t>. F.J. </a:t>
            </a:r>
            <a:r>
              <a:rPr lang="en-US" i="1" dirty="0">
                <a:solidFill>
                  <a:schemeClr val="bg1"/>
                </a:solidFill>
                <a:effectLst/>
              </a:rPr>
              <a:t>Encyclopedia of Sediments and Sedimentary Rocks</a:t>
            </a:r>
            <a:r>
              <a:rPr lang="sk-SK" i="1" dirty="0">
                <a:solidFill>
                  <a:schemeClr val="bg1"/>
                </a:solidFill>
                <a:effectLst/>
              </a:rPr>
              <a:t>.</a:t>
            </a:r>
            <a:r>
              <a:rPr lang="en-US" i="1" dirty="0">
                <a:solidFill>
                  <a:schemeClr val="bg1"/>
                </a:solidFill>
              </a:rPr>
              <a:t> Edmonton</a:t>
            </a:r>
            <a:r>
              <a:rPr lang="sk-SK" i="1" dirty="0">
                <a:solidFill>
                  <a:schemeClr val="bg1"/>
                </a:solidFill>
              </a:rPr>
              <a:t>, </a:t>
            </a:r>
            <a:r>
              <a:rPr lang="en-US" i="1" dirty="0">
                <a:solidFill>
                  <a:schemeClr val="bg1"/>
                </a:solidFill>
              </a:rPr>
              <a:t>Canada</a:t>
            </a:r>
            <a:r>
              <a:rPr lang="sk-SK" i="1" dirty="0">
                <a:solidFill>
                  <a:schemeClr val="bg1"/>
                </a:solidFill>
              </a:rPr>
              <a:t>. </a:t>
            </a:r>
            <a:r>
              <a:rPr lang="en-US" i="1" dirty="0">
                <a:solidFill>
                  <a:schemeClr val="bg1"/>
                </a:solidFill>
                <a:effectLst/>
              </a:rPr>
              <a:t>Department of Earth and Atmospheric Sciences</a:t>
            </a:r>
            <a:r>
              <a:rPr lang="sk-SK" i="1" dirty="0">
                <a:solidFill>
                  <a:schemeClr val="bg1"/>
                </a:solidFill>
                <a:effectLst/>
              </a:rPr>
              <a:t> </a:t>
            </a:r>
            <a:r>
              <a:rPr lang="en-US" i="1" dirty="0">
                <a:solidFill>
                  <a:schemeClr val="bg1"/>
                </a:solidFill>
                <a:effectLst/>
              </a:rPr>
              <a:t>University of Alberta</a:t>
            </a:r>
            <a:r>
              <a:rPr lang="sk-SK" i="1" dirty="0">
                <a:solidFill>
                  <a:schemeClr val="bg1"/>
                </a:solidFill>
                <a:effectLst/>
              </a:rPr>
              <a:t>.</a:t>
            </a:r>
            <a:endParaRPr lang="sk-SK" i="1" dirty="0">
              <a:solidFill>
                <a:schemeClr val="bg1"/>
              </a:solidFill>
            </a:endParaRPr>
          </a:p>
        </p:txBody>
      </p:sp>
      <p:sp>
        <p:nvSpPr>
          <p:cNvPr id="12" name="BlokTextu 3">
            <a:extLst>
              <a:ext uri="{FF2B5EF4-FFF2-40B4-BE49-F238E27FC236}">
                <a16:creationId xmlns:a16="http://schemas.microsoft.com/office/drawing/2014/main" id="{8531331C-6283-4580-A79B-52D45D3A4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 err="1">
                <a:solidFill>
                  <a:schemeClr val="bg1"/>
                </a:solidFill>
              </a:rPr>
              <a:t>Ústav</a:t>
            </a:r>
            <a:r>
              <a:rPr lang="en-GB" altLang="en-US" sz="1800" dirty="0">
                <a:solidFill>
                  <a:schemeClr val="bg1"/>
                </a:solidFill>
              </a:rPr>
              <a:t> </a:t>
            </a:r>
            <a:r>
              <a:rPr lang="en-GB" altLang="en-US" sz="1800" dirty="0" err="1">
                <a:solidFill>
                  <a:schemeClr val="bg1"/>
                </a:solidFill>
              </a:rPr>
              <a:t>geografie</a:t>
            </a:r>
            <a:r>
              <a:rPr lang="en-GB" altLang="en-US" sz="1800" dirty="0">
                <a:solidFill>
                  <a:schemeClr val="bg1"/>
                </a:solidFill>
              </a:rPr>
              <a:t>, </a:t>
            </a:r>
            <a:r>
              <a:rPr lang="en-GB" altLang="en-US" sz="1800" dirty="0" err="1">
                <a:solidFill>
                  <a:schemeClr val="bg1"/>
                </a:solidFill>
              </a:rPr>
              <a:t>Prírodovedecká</a:t>
            </a:r>
            <a:r>
              <a:rPr lang="en-GB" altLang="en-US" sz="1800" dirty="0">
                <a:solidFill>
                  <a:schemeClr val="bg1"/>
                </a:solidFill>
              </a:rPr>
              <a:t> </a:t>
            </a:r>
            <a:r>
              <a:rPr lang="en-GB" altLang="en-US" sz="1800" dirty="0" err="1">
                <a:solidFill>
                  <a:schemeClr val="bg1"/>
                </a:solidFill>
              </a:rPr>
              <a:t>fakulta</a:t>
            </a:r>
            <a:r>
              <a:rPr lang="en-GB" altLang="en-US" sz="1800" dirty="0">
                <a:solidFill>
                  <a:schemeClr val="bg1"/>
                </a:solidFill>
              </a:rPr>
              <a:t>, </a:t>
            </a:r>
            <a:r>
              <a:rPr lang="en-GB" altLang="en-US" sz="1800" dirty="0" err="1">
                <a:solidFill>
                  <a:schemeClr val="bg1"/>
                </a:solidFill>
              </a:rPr>
              <a:t>Univerzita</a:t>
            </a:r>
            <a:r>
              <a:rPr lang="en-GB" altLang="en-US" sz="1800" dirty="0">
                <a:solidFill>
                  <a:schemeClr val="bg1"/>
                </a:solidFill>
              </a:rPr>
              <a:t> </a:t>
            </a:r>
            <a:r>
              <a:rPr lang="en-GB" altLang="en-US" sz="1800" dirty="0" err="1">
                <a:solidFill>
                  <a:schemeClr val="bg1"/>
                </a:solidFill>
              </a:rPr>
              <a:t>Pavla</a:t>
            </a:r>
            <a:r>
              <a:rPr lang="en-GB" altLang="en-US" sz="1800" dirty="0">
                <a:solidFill>
                  <a:schemeClr val="bg1"/>
                </a:solidFill>
              </a:rPr>
              <a:t> </a:t>
            </a:r>
            <a:r>
              <a:rPr lang="en-GB" altLang="en-US" sz="1800" dirty="0" err="1">
                <a:solidFill>
                  <a:schemeClr val="bg1"/>
                </a:solidFill>
              </a:rPr>
              <a:t>Jozefa</a:t>
            </a:r>
            <a:r>
              <a:rPr lang="en-GB" altLang="en-US" sz="1800" dirty="0">
                <a:solidFill>
                  <a:schemeClr val="bg1"/>
                </a:solidFill>
              </a:rPr>
              <a:t> </a:t>
            </a:r>
            <a:r>
              <a:rPr lang="en-GB" altLang="en-US" sz="1800" dirty="0" err="1">
                <a:solidFill>
                  <a:schemeClr val="bg1"/>
                </a:solidFill>
              </a:rPr>
              <a:t>Šafárika</a:t>
            </a:r>
            <a:r>
              <a:rPr lang="en-GB" altLang="en-US" sz="1800" dirty="0">
                <a:solidFill>
                  <a:schemeClr val="bg1"/>
                </a:solidFill>
              </a:rPr>
              <a:t> v </a:t>
            </a:r>
            <a:r>
              <a:rPr lang="en-GB" altLang="en-US" sz="1800" dirty="0" err="1">
                <a:solidFill>
                  <a:schemeClr val="bg1"/>
                </a:solidFill>
              </a:rPr>
              <a:t>Košiciach</a:t>
            </a:r>
            <a:endParaRPr lang="en-GB" alt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9071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9AA9F65-94B8-41A5-A7FF-23D2CFB11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E8B0F8E-3F6C-4541-B9C1-774D80A08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45F5BC-32D1-41CD-B270-C46F18CA1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E57EE13-72B0-4FFA-ACE1-EBDE89340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5EC7AA7E-81E8-4755-AC3D-2CE40312D0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3B956FD-3E35-4658-9C8B-3A48FD2DB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84419" y="457200"/>
            <a:ext cx="9961047" cy="367807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CA8544E-DB78-40A4-BC55-2FC8A436A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580" y="400865"/>
            <a:ext cx="7574507" cy="69873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000" dirty="0" err="1">
                <a:solidFill>
                  <a:srgbClr val="FFFFFF"/>
                </a:solidFill>
              </a:rPr>
              <a:t>Vymedzenie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územia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1BC678D-D15E-4FC5-8CBF-5308E841A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84352" y="4244454"/>
            <a:ext cx="9961115" cy="207248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D188C2F-B457-4F86-B4B4-79703666D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1191" y="457201"/>
            <a:ext cx="1106164" cy="585973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BlokTextu 3">
            <a:extLst>
              <a:ext uri="{FF2B5EF4-FFF2-40B4-BE49-F238E27FC236}">
                <a16:creationId xmlns:a16="http://schemas.microsoft.com/office/drawing/2014/main" id="{C9277F68-E930-4833-B46E-77DDADE9A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/>
              <a:t>Ústav geografie, Prírodovedecká fakulta, Univerzita Pavla Jozefa Šafárika v Košiciach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5ADEEDC2-DC43-4909-BE0E-A14E6BA56F5F}"/>
              </a:ext>
            </a:extLst>
          </p:cNvPr>
          <p:cNvSpPr txBox="1"/>
          <p:nvPr/>
        </p:nvSpPr>
        <p:spPr>
          <a:xfrm>
            <a:off x="9388488" y="790241"/>
            <a:ext cx="238654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sz="1600" dirty="0">
              <a:solidFill>
                <a:schemeClr val="bg1"/>
              </a:solidFill>
            </a:endParaRPr>
          </a:p>
          <a:p>
            <a:endParaRPr lang="sk-SK" dirty="0">
              <a:solidFill>
                <a:schemeClr val="bg1"/>
              </a:solidFill>
            </a:endParaRPr>
          </a:p>
          <a:p>
            <a:r>
              <a:rPr lang="sk-SK" i="1" dirty="0">
                <a:solidFill>
                  <a:schemeClr val="bg1"/>
                </a:solidFill>
              </a:rPr>
              <a:t>Obr. 2. Lokalizačná mapa </a:t>
            </a:r>
            <a:r>
              <a:rPr lang="sk-SK" i="1" dirty="0" err="1">
                <a:solidFill>
                  <a:schemeClr val="bg1"/>
                </a:solidFill>
              </a:rPr>
              <a:t>Ponického</a:t>
            </a:r>
            <a:r>
              <a:rPr lang="sk-SK" i="1" dirty="0">
                <a:solidFill>
                  <a:schemeClr val="bg1"/>
                </a:solidFill>
              </a:rPr>
              <a:t> krasu. Zdroj dát: terénne mapovanie, GKÚ Bratislava. Hranice </a:t>
            </a:r>
            <a:r>
              <a:rPr lang="sk-SK" i="1" dirty="0" err="1">
                <a:solidFill>
                  <a:schemeClr val="bg1"/>
                </a:solidFill>
              </a:rPr>
              <a:t>úz</a:t>
            </a:r>
            <a:r>
              <a:rPr lang="sk-SK" i="1" dirty="0">
                <a:solidFill>
                  <a:schemeClr val="bg1"/>
                </a:solidFill>
              </a:rPr>
              <a:t>. podľa P. Michala. Súr. systém: WGS 1984.  A. spracovanie (2021).</a:t>
            </a:r>
          </a:p>
          <a:p>
            <a:endParaRPr lang="sk-SK" sz="1600" i="1" dirty="0">
              <a:solidFill>
                <a:schemeClr val="bg1"/>
              </a:solidFill>
            </a:endParaRPr>
          </a:p>
          <a:p>
            <a:endParaRPr lang="sk-SK" sz="1600" i="1" dirty="0">
              <a:solidFill>
                <a:schemeClr val="bg1"/>
              </a:solidFill>
            </a:endParaRPr>
          </a:p>
          <a:p>
            <a:endParaRPr lang="sk-SK" sz="1600" i="1" dirty="0">
              <a:solidFill>
                <a:schemeClr val="bg1"/>
              </a:solidFill>
            </a:endParaRPr>
          </a:p>
          <a:p>
            <a:endParaRPr lang="sk-SK" sz="1600" i="1" dirty="0">
              <a:solidFill>
                <a:schemeClr val="bg1"/>
              </a:solidFill>
            </a:endParaRPr>
          </a:p>
          <a:p>
            <a:r>
              <a:rPr lang="sk-SK" i="1" dirty="0">
                <a:solidFill>
                  <a:schemeClr val="bg1"/>
                </a:solidFill>
              </a:rPr>
              <a:t>Obr. 3. Geologická mapa </a:t>
            </a:r>
            <a:r>
              <a:rPr lang="sk-SK" i="1" dirty="0" err="1">
                <a:solidFill>
                  <a:schemeClr val="bg1"/>
                </a:solidFill>
              </a:rPr>
              <a:t>Ponického</a:t>
            </a:r>
            <a:r>
              <a:rPr lang="sk-SK" i="1" dirty="0">
                <a:solidFill>
                  <a:schemeClr val="bg1"/>
                </a:solidFill>
              </a:rPr>
              <a:t> krasu. Zdroj dát: GKÚ Bratislava. Hranice </a:t>
            </a:r>
            <a:r>
              <a:rPr lang="sk-SK" i="1" dirty="0" err="1">
                <a:solidFill>
                  <a:schemeClr val="bg1"/>
                </a:solidFill>
              </a:rPr>
              <a:t>úz</a:t>
            </a:r>
            <a:r>
              <a:rPr lang="sk-SK" i="1" dirty="0">
                <a:solidFill>
                  <a:schemeClr val="bg1"/>
                </a:solidFill>
              </a:rPr>
              <a:t>. podľa P. Michala. Súr. systém: WGS 1984. A. spracovanie (2021).</a:t>
            </a:r>
          </a:p>
        </p:txBody>
      </p:sp>
      <p:pic>
        <p:nvPicPr>
          <p:cNvPr id="18" name="Obrázok 17" descr="Obrázok, na ktorom je mapa&#10;&#10;Automaticky generovaný popis">
            <a:extLst>
              <a:ext uri="{FF2B5EF4-FFF2-40B4-BE49-F238E27FC236}">
                <a16:creationId xmlns:a16="http://schemas.microsoft.com/office/drawing/2014/main" id="{207E7AF6-6CFB-4780-BE03-65CD0FE5EE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12" y="986521"/>
            <a:ext cx="4253086" cy="5504020"/>
          </a:xfrm>
          <a:prstGeom prst="rect">
            <a:avLst/>
          </a:prstGeom>
        </p:spPr>
      </p:pic>
      <p:pic>
        <p:nvPicPr>
          <p:cNvPr id="20" name="Obrázok 19" descr="Obrázok, na ktorom je mapa&#10;&#10;Automaticky generovaný popis">
            <a:extLst>
              <a:ext uri="{FF2B5EF4-FFF2-40B4-BE49-F238E27FC236}">
                <a16:creationId xmlns:a16="http://schemas.microsoft.com/office/drawing/2014/main" id="{1FEE125D-5CF5-4E60-87F8-2E3174D6C2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878" y="986521"/>
            <a:ext cx="4253086" cy="550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096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419178-73E6-431F-9A63-CD176FA0B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37" y="410817"/>
            <a:ext cx="3147789" cy="1642531"/>
          </a:xfrm>
        </p:spPr>
        <p:txBody>
          <a:bodyPr anchor="ctr">
            <a:normAutofit/>
          </a:bodyPr>
          <a:lstStyle/>
          <a:p>
            <a:r>
              <a:rPr lang="sk-SK" sz="5400" dirty="0"/>
              <a:t>Dáta</a:t>
            </a:r>
          </a:p>
        </p:txBody>
      </p:sp>
      <p:graphicFrame>
        <p:nvGraphicFramePr>
          <p:cNvPr id="18" name="Zástupný objekt pre obsah 2">
            <a:extLst>
              <a:ext uri="{FF2B5EF4-FFF2-40B4-BE49-F238E27FC236}">
                <a16:creationId xmlns:a16="http://schemas.microsoft.com/office/drawing/2014/main" id="{3E113BB4-8E76-4BFC-B001-BD7515280C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9682447"/>
              </p:ext>
            </p:extLst>
          </p:nvPr>
        </p:nvGraphicFramePr>
        <p:xfrm>
          <a:off x="5070475" y="1698625"/>
          <a:ext cx="6478588" cy="4516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Data Science Concepts for Beginners » DevOps">
            <a:extLst>
              <a:ext uri="{FF2B5EF4-FFF2-40B4-BE49-F238E27FC236}">
                <a16:creationId xmlns:a16="http://schemas.microsoft.com/office/drawing/2014/main" id="{1A915E94-6054-456C-A215-6DAAE3641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50" y="1912671"/>
            <a:ext cx="4656406" cy="38550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lokTextu 3">
            <a:extLst>
              <a:ext uri="{FF2B5EF4-FFF2-40B4-BE49-F238E27FC236}">
                <a16:creationId xmlns:a16="http://schemas.microsoft.com/office/drawing/2014/main" id="{7621BCD5-5574-4748-9A4B-63AC5FAA6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/>
              <a:t>Ústav geografie, Prírodovedecká fakulta, Univerzita Pavla Jozefa Šafárika v Košiciach</a:t>
            </a:r>
          </a:p>
        </p:txBody>
      </p:sp>
    </p:spTree>
    <p:extLst>
      <p:ext uri="{BB962C8B-B14F-4D97-AF65-F5344CB8AC3E}">
        <p14:creationId xmlns:p14="http://schemas.microsoft.com/office/powerpoint/2010/main" val="2360429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286221-E8A5-4951-8C19-3A09B3E19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sk-SK" sz="4000">
                <a:solidFill>
                  <a:srgbClr val="FFFFFF"/>
                </a:solidFill>
              </a:rPr>
              <a:t>Metódy</a:t>
            </a:r>
          </a:p>
        </p:txBody>
      </p:sp>
      <p:graphicFrame>
        <p:nvGraphicFramePr>
          <p:cNvPr id="49" name="Zástupný objekt pre obsah 2">
            <a:extLst>
              <a:ext uri="{FF2B5EF4-FFF2-40B4-BE49-F238E27FC236}">
                <a16:creationId xmlns:a16="http://schemas.microsoft.com/office/drawing/2014/main" id="{625D19C5-5366-435C-91F1-A68FD613B4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6718478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BlokTextu 3">
            <a:extLst>
              <a:ext uri="{FF2B5EF4-FFF2-40B4-BE49-F238E27FC236}">
                <a16:creationId xmlns:a16="http://schemas.microsoft.com/office/drawing/2014/main" id="{29909507-45D4-436E-B663-422506995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/>
              <a:t>Ústav geografie, Prírodovedecká fakulta, Univerzita Pavla Jozefa Šafárika v Košiciach</a:t>
            </a:r>
          </a:p>
        </p:txBody>
      </p:sp>
    </p:spTree>
    <p:extLst>
      <p:ext uri="{BB962C8B-B14F-4D97-AF65-F5344CB8AC3E}">
        <p14:creationId xmlns:p14="http://schemas.microsoft.com/office/powerpoint/2010/main" val="1146351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373F125-DEF3-41D6-9918-AB21A2ACC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Obrázok 36" descr="Obrázok, na ktorom je mapa&#10;&#10;Automaticky generovaný popis">
            <a:extLst>
              <a:ext uri="{FF2B5EF4-FFF2-40B4-BE49-F238E27FC236}">
                <a16:creationId xmlns:a16="http://schemas.microsoft.com/office/drawing/2014/main" id="{DA9D1545-93DC-425F-89C8-B180BDF9C2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4" b="3415"/>
          <a:stretch/>
        </p:blipFill>
        <p:spPr>
          <a:xfrm>
            <a:off x="7878830" y="1517130"/>
            <a:ext cx="4064768" cy="534087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1E9F226-EB6E-48C9-ADDA-636DE4BF4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581" y="485678"/>
            <a:ext cx="4174743" cy="58887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EDBBC615-D3E6-46C7-96A0-FE7749A917B3}"/>
              </a:ext>
            </a:extLst>
          </p:cNvPr>
          <p:cNvSpPr/>
          <p:nvPr/>
        </p:nvSpPr>
        <p:spPr>
          <a:xfrm>
            <a:off x="360218" y="294021"/>
            <a:ext cx="4400358" cy="63045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40" name="Obrázok 39" descr="Obrázok, na ktorom je mapa&#10;&#10;Automaticky generovaný popis">
            <a:extLst>
              <a:ext uri="{FF2B5EF4-FFF2-40B4-BE49-F238E27FC236}">
                <a16:creationId xmlns:a16="http://schemas.microsoft.com/office/drawing/2014/main" id="{F259D59D-1FED-437A-9412-739910BF42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3" t="2665" b="3103"/>
          <a:stretch/>
        </p:blipFill>
        <p:spPr>
          <a:xfrm>
            <a:off x="230538" y="1517130"/>
            <a:ext cx="3777215" cy="5340870"/>
          </a:xfrm>
          <a:prstGeom prst="rect">
            <a:avLst/>
          </a:prstGeom>
        </p:spPr>
      </p:pic>
      <p:pic>
        <p:nvPicPr>
          <p:cNvPr id="38" name="Obrázok 37">
            <a:extLst>
              <a:ext uri="{FF2B5EF4-FFF2-40B4-BE49-F238E27FC236}">
                <a16:creationId xmlns:a16="http://schemas.microsoft.com/office/drawing/2014/main" id="{E579A6B9-2100-4CBA-82C9-F65F0C631F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8" b="3161"/>
          <a:stretch/>
        </p:blipFill>
        <p:spPr>
          <a:xfrm>
            <a:off x="3988965" y="1517130"/>
            <a:ext cx="4007752" cy="534087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AB944A3-2E80-4B2F-9BD0-E35319FB2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31" y="42927"/>
            <a:ext cx="2810985" cy="603383"/>
          </a:xfrm>
        </p:spPr>
        <p:txBody>
          <a:bodyPr anchor="ctr">
            <a:normAutofit/>
          </a:bodyPr>
          <a:lstStyle/>
          <a:p>
            <a:r>
              <a:rPr lang="sk-SK" sz="3200" cap="non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Metódy</a:t>
            </a:r>
          </a:p>
        </p:txBody>
      </p:sp>
      <p:sp>
        <p:nvSpPr>
          <p:cNvPr id="32" name="BlokTextu 3">
            <a:extLst>
              <a:ext uri="{FF2B5EF4-FFF2-40B4-BE49-F238E27FC236}">
                <a16:creationId xmlns:a16="http://schemas.microsoft.com/office/drawing/2014/main" id="{A945ECE2-CB39-4FFE-9CDA-548E4E9B0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3159" y="11901"/>
            <a:ext cx="1219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/>
              <a:t>Ústav geografie, Prírodovedecká fakulta, Univerzita Pavla Jozefa Šafárika v Košiciach</a:t>
            </a:r>
          </a:p>
        </p:txBody>
      </p:sp>
      <p:sp>
        <p:nvSpPr>
          <p:cNvPr id="33" name="BlokTextu 32">
            <a:extLst>
              <a:ext uri="{FF2B5EF4-FFF2-40B4-BE49-F238E27FC236}">
                <a16:creationId xmlns:a16="http://schemas.microsoft.com/office/drawing/2014/main" id="{90E458AC-00BF-4126-BC0C-472AA9EF5FFB}"/>
              </a:ext>
            </a:extLst>
          </p:cNvPr>
          <p:cNvSpPr txBox="1"/>
          <p:nvPr/>
        </p:nvSpPr>
        <p:spPr>
          <a:xfrm>
            <a:off x="4455376" y="563022"/>
            <a:ext cx="35782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i="1" dirty="0">
                <a:cs typeface="Times New Roman" panose="02020603050405020304" pitchFamily="18" charset="0"/>
              </a:rPr>
              <a:t>Obr. 5. </a:t>
            </a:r>
            <a:r>
              <a:rPr lang="sk-SK" sz="14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Tieňovaný reliéf </a:t>
            </a:r>
            <a:r>
              <a:rPr lang="sk-SK" sz="1400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Ponického</a:t>
            </a:r>
            <a:r>
              <a:rPr lang="sk-SK" sz="14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krasu. Zdroj dát: terénne mapovanie, GKÚ Bratislava. Hranice územia podľa P. Michala. Súr. systém: S-JTSK. Autorské spracovanie (2022).</a:t>
            </a:r>
            <a:endParaRPr lang="sk-SK" sz="1400" i="1" dirty="0">
              <a:cs typeface="Times New Roman" panose="02020603050405020304" pitchFamily="18" charset="0"/>
            </a:endParaRPr>
          </a:p>
        </p:txBody>
      </p:sp>
      <p:sp>
        <p:nvSpPr>
          <p:cNvPr id="39" name="BlokTextu 38">
            <a:extLst>
              <a:ext uri="{FF2B5EF4-FFF2-40B4-BE49-F238E27FC236}">
                <a16:creationId xmlns:a16="http://schemas.microsoft.com/office/drawing/2014/main" id="{48EDC943-67ED-4916-BB29-98CF8ED212B7}"/>
              </a:ext>
            </a:extLst>
          </p:cNvPr>
          <p:cNvSpPr txBox="1"/>
          <p:nvPr/>
        </p:nvSpPr>
        <p:spPr>
          <a:xfrm>
            <a:off x="8199433" y="563022"/>
            <a:ext cx="34751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i="1" dirty="0">
                <a:cs typeface="Times New Roman" panose="02020603050405020304" pitchFamily="18" charset="0"/>
              </a:rPr>
              <a:t>Obr. 6. </a:t>
            </a:r>
            <a:r>
              <a:rPr lang="sk-SK" sz="1400" i="1" dirty="0" err="1">
                <a:cs typeface="Times New Roman" panose="02020603050405020304" pitchFamily="18" charset="0"/>
              </a:rPr>
              <a:t>Sklonitosť</a:t>
            </a:r>
            <a:r>
              <a:rPr lang="sk-SK" sz="1400" i="1" dirty="0">
                <a:cs typeface="Times New Roman" panose="02020603050405020304" pitchFamily="18" charset="0"/>
              </a:rPr>
              <a:t> reliéfu</a:t>
            </a:r>
            <a:r>
              <a:rPr lang="sk-SK" sz="14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400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Ponického</a:t>
            </a:r>
            <a:r>
              <a:rPr lang="sk-SK" sz="14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krasu. Zdroj dát: terénne mapovanie, GKÚ Bratislava. Hranice územia podľa P. Michala. Súr. systém: S-JTSK. Autorské spracovanie (2022).</a:t>
            </a:r>
            <a:endParaRPr lang="sk-SK" sz="1400" dirty="0">
              <a:cs typeface="Times New Roman" panose="02020603050405020304" pitchFamily="18" charset="0"/>
            </a:endParaRPr>
          </a:p>
        </p:txBody>
      </p:sp>
      <p:sp>
        <p:nvSpPr>
          <p:cNvPr id="41" name="BlokTextu 40">
            <a:extLst>
              <a:ext uri="{FF2B5EF4-FFF2-40B4-BE49-F238E27FC236}">
                <a16:creationId xmlns:a16="http://schemas.microsoft.com/office/drawing/2014/main" id="{7BC89089-24AA-49CB-A03E-36EFADF079D2}"/>
              </a:ext>
            </a:extLst>
          </p:cNvPr>
          <p:cNvSpPr txBox="1"/>
          <p:nvPr/>
        </p:nvSpPr>
        <p:spPr>
          <a:xfrm>
            <a:off x="249283" y="563022"/>
            <a:ext cx="34383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i="1" dirty="0">
                <a:cs typeface="Times New Roman" panose="02020603050405020304" pitchFamily="18" charset="0"/>
              </a:rPr>
              <a:t>Obr. 4. Štandardne zafarbený DMR </a:t>
            </a:r>
            <a:r>
              <a:rPr lang="sk-SK" sz="1400" i="1" dirty="0" err="1">
                <a:cs typeface="Times New Roman" panose="02020603050405020304" pitchFamily="18" charset="0"/>
              </a:rPr>
              <a:t>Ponického</a:t>
            </a:r>
            <a:r>
              <a:rPr lang="sk-SK" sz="1400" i="1" dirty="0">
                <a:cs typeface="Times New Roman" panose="02020603050405020304" pitchFamily="18" charset="0"/>
              </a:rPr>
              <a:t> krasu. Zdroj dát: terénne mapovanie, GKÚ Bratislava. Hranice územia podľa P. Michala. Súr. systém: S-JTSK. Autorské spracovanie (2022).</a:t>
            </a:r>
          </a:p>
        </p:txBody>
      </p:sp>
    </p:spTree>
    <p:extLst>
      <p:ext uri="{BB962C8B-B14F-4D97-AF65-F5344CB8AC3E}">
        <p14:creationId xmlns:p14="http://schemas.microsoft.com/office/powerpoint/2010/main" val="31745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7">
            <a:extLst>
              <a:ext uri="{FF2B5EF4-FFF2-40B4-BE49-F238E27FC236}">
                <a16:creationId xmlns:a16="http://schemas.microsoft.com/office/drawing/2014/main" id="{72521ED3-792F-4EB1-998B-4DEC5850E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29">
            <a:extLst>
              <a:ext uri="{FF2B5EF4-FFF2-40B4-BE49-F238E27FC236}">
                <a16:creationId xmlns:a16="http://schemas.microsoft.com/office/drawing/2014/main" id="{47D640CF-23C0-42C0-8FAD-62095C6E2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Rectangle 31">
            <a:extLst>
              <a:ext uri="{FF2B5EF4-FFF2-40B4-BE49-F238E27FC236}">
                <a16:creationId xmlns:a16="http://schemas.microsoft.com/office/drawing/2014/main" id="{09BF3860-6007-4275-946E-81F1F2B195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628651"/>
            <a:ext cx="3703320" cy="57511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BE3A30C-2F30-4325-94F1-6B998A957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44" y="414299"/>
            <a:ext cx="3453730" cy="919559"/>
          </a:xfrm>
        </p:spPr>
        <p:txBody>
          <a:bodyPr>
            <a:normAutofit/>
          </a:bodyPr>
          <a:lstStyle/>
          <a:p>
            <a:r>
              <a:rPr lang="sk-SK" sz="4400" dirty="0">
                <a:solidFill>
                  <a:srgbClr val="FFFFFF"/>
                </a:solidFill>
              </a:rPr>
              <a:t>Metódy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83ECB262-4968-4948-B81E-BA04257FA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044" y="1160918"/>
            <a:ext cx="3703319" cy="4297347"/>
          </a:xfrm>
        </p:spPr>
        <p:txBody>
          <a:bodyPr>
            <a:normAutofit lnSpcReduction="10000"/>
          </a:bodyPr>
          <a:lstStyle/>
          <a:p>
            <a:r>
              <a:rPr lang="sk-SK" sz="3600" dirty="0">
                <a:solidFill>
                  <a:srgbClr val="FFFFFF"/>
                </a:solidFill>
              </a:rPr>
              <a:t>Mapovanie krasových a antropogénnych foriem v teréne</a:t>
            </a:r>
          </a:p>
          <a:p>
            <a:r>
              <a:rPr lang="sk-SK" sz="3600" dirty="0">
                <a:solidFill>
                  <a:srgbClr val="FFFFFF"/>
                </a:solidFill>
              </a:rPr>
              <a:t>Mapovanie jaskýň</a:t>
            </a:r>
          </a:p>
          <a:p>
            <a:r>
              <a:rPr lang="sk-SK" sz="3600" dirty="0">
                <a:solidFill>
                  <a:srgbClr val="FFFFFF"/>
                </a:solidFill>
              </a:rPr>
              <a:t>Odber vzoriek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5" name="Zástupný objekt pre obsah 4" descr="Obrázok, na ktorom je trávnik, vonkajšie, obloha, pole&#10;&#10;Automaticky generovaný popis">
            <a:extLst>
              <a:ext uri="{FF2B5EF4-FFF2-40B4-BE49-F238E27FC236}">
                <a16:creationId xmlns:a16="http://schemas.microsoft.com/office/drawing/2014/main" id="{2D660D1A-D82E-463B-945B-BB5488E6CE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9" r="1" b="1"/>
          <a:stretch/>
        </p:blipFill>
        <p:spPr>
          <a:xfrm>
            <a:off x="6604953" y="2904417"/>
            <a:ext cx="5136740" cy="3475429"/>
          </a:xfrm>
          <a:prstGeom prst="rect">
            <a:avLst/>
          </a:prstGeom>
        </p:spPr>
      </p:pic>
      <p:pic>
        <p:nvPicPr>
          <p:cNvPr id="9" name="Obrázok 8" descr="Obrázok, na ktorom je vonkajšie, trávnik, obloha, trávnaté&#10;&#10;Automaticky generovaný popis">
            <a:extLst>
              <a:ext uri="{FF2B5EF4-FFF2-40B4-BE49-F238E27FC236}">
                <a16:creationId xmlns:a16="http://schemas.microsoft.com/office/drawing/2014/main" id="{5F19E515-E564-4538-B991-7B6B9B94E1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5"/>
          <a:stretch/>
        </p:blipFill>
        <p:spPr>
          <a:xfrm>
            <a:off x="4350571" y="452876"/>
            <a:ext cx="4113439" cy="3161093"/>
          </a:xfrm>
          <a:custGeom>
            <a:avLst/>
            <a:gdLst/>
            <a:ahLst/>
            <a:cxnLst/>
            <a:rect l="l" t="t" r="r" b="b"/>
            <a:pathLst>
              <a:path w="4113439" h="3161093">
                <a:moveTo>
                  <a:pt x="0" y="0"/>
                </a:moveTo>
                <a:lnTo>
                  <a:pt x="4113439" y="0"/>
                </a:lnTo>
                <a:lnTo>
                  <a:pt x="4113439" y="2344272"/>
                </a:lnTo>
                <a:lnTo>
                  <a:pt x="2157387" y="2344272"/>
                </a:lnTo>
                <a:lnTo>
                  <a:pt x="2157387" y="3161093"/>
                </a:lnTo>
                <a:lnTo>
                  <a:pt x="0" y="3161093"/>
                </a:lnTo>
                <a:close/>
              </a:path>
            </a:pathLst>
          </a:custGeom>
        </p:spPr>
      </p:pic>
      <p:pic>
        <p:nvPicPr>
          <p:cNvPr id="7" name="Obrázok 6" descr="Obrázok, na ktorom je trávnik, vonkajšie, obloha, pole&#10;&#10;Automaticky generovaný popis">
            <a:extLst>
              <a:ext uri="{FF2B5EF4-FFF2-40B4-BE49-F238E27FC236}">
                <a16:creationId xmlns:a16="http://schemas.microsoft.com/office/drawing/2014/main" id="{361EB730-5901-4810-B6F6-0E09E9FC0B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" r="-6" b="-6"/>
          <a:stretch/>
        </p:blipFill>
        <p:spPr>
          <a:xfrm>
            <a:off x="8554307" y="452877"/>
            <a:ext cx="3187386" cy="2344272"/>
          </a:xfrm>
          <a:prstGeom prst="rect">
            <a:avLst/>
          </a:prstGeom>
        </p:spPr>
      </p:pic>
      <p:pic>
        <p:nvPicPr>
          <p:cNvPr id="13" name="Obrázok 12" descr="Obrázok, na ktorom je skala, skalnaté, príroda&#10;&#10;Automaticky generovaný popis">
            <a:extLst>
              <a:ext uri="{FF2B5EF4-FFF2-40B4-BE49-F238E27FC236}">
                <a16:creationId xmlns:a16="http://schemas.microsoft.com/office/drawing/2014/main" id="{2AACBB22-0637-4926-ACDA-07FFF0BFCE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93" r="137"/>
          <a:stretch/>
        </p:blipFill>
        <p:spPr>
          <a:xfrm>
            <a:off x="4347104" y="3721239"/>
            <a:ext cx="2168338" cy="2658608"/>
          </a:xfrm>
          <a:prstGeom prst="rect">
            <a:avLst/>
          </a:prstGeom>
        </p:spPr>
      </p:pic>
      <p:sp>
        <p:nvSpPr>
          <p:cNvPr id="11" name="BlokTextu 3">
            <a:extLst>
              <a:ext uri="{FF2B5EF4-FFF2-40B4-BE49-F238E27FC236}">
                <a16:creationId xmlns:a16="http://schemas.microsoft.com/office/drawing/2014/main" id="{3CD654E2-4A7C-4E0F-8358-FEC2431F1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 err="1">
                <a:solidFill>
                  <a:schemeClr val="bg1"/>
                </a:solidFill>
              </a:rPr>
              <a:t>Ústav</a:t>
            </a:r>
            <a:r>
              <a:rPr lang="en-GB" altLang="en-US" sz="1800" dirty="0">
                <a:solidFill>
                  <a:schemeClr val="bg1"/>
                </a:solidFill>
              </a:rPr>
              <a:t> </a:t>
            </a:r>
            <a:r>
              <a:rPr lang="en-GB" altLang="en-US" sz="1800" dirty="0" err="1">
                <a:solidFill>
                  <a:schemeClr val="bg1"/>
                </a:solidFill>
              </a:rPr>
              <a:t>geografie</a:t>
            </a:r>
            <a:r>
              <a:rPr lang="en-GB" altLang="en-US" sz="1800" dirty="0">
                <a:solidFill>
                  <a:schemeClr val="bg1"/>
                </a:solidFill>
              </a:rPr>
              <a:t>, </a:t>
            </a:r>
            <a:r>
              <a:rPr lang="en-GB" altLang="en-US" sz="1800" dirty="0" err="1">
                <a:solidFill>
                  <a:schemeClr val="bg1"/>
                </a:solidFill>
              </a:rPr>
              <a:t>Prírodovedecká</a:t>
            </a:r>
            <a:r>
              <a:rPr lang="en-GB" altLang="en-US" sz="1800" dirty="0">
                <a:solidFill>
                  <a:schemeClr val="bg1"/>
                </a:solidFill>
              </a:rPr>
              <a:t> </a:t>
            </a:r>
            <a:r>
              <a:rPr lang="en-GB" altLang="en-US" sz="1800" dirty="0" err="1">
                <a:solidFill>
                  <a:schemeClr val="bg1"/>
                </a:solidFill>
              </a:rPr>
              <a:t>fakulta</a:t>
            </a:r>
            <a:r>
              <a:rPr lang="en-GB" altLang="en-US" sz="1800" dirty="0">
                <a:solidFill>
                  <a:schemeClr val="bg1"/>
                </a:solidFill>
              </a:rPr>
              <a:t>, </a:t>
            </a:r>
            <a:r>
              <a:rPr lang="en-GB" altLang="en-US" sz="1800" dirty="0" err="1">
                <a:solidFill>
                  <a:schemeClr val="bg1"/>
                </a:solidFill>
              </a:rPr>
              <a:t>Univerzita</a:t>
            </a:r>
            <a:r>
              <a:rPr lang="en-GB" altLang="en-US" sz="1800" dirty="0">
                <a:solidFill>
                  <a:schemeClr val="bg1"/>
                </a:solidFill>
              </a:rPr>
              <a:t> </a:t>
            </a:r>
            <a:r>
              <a:rPr lang="en-GB" altLang="en-US" sz="1800" dirty="0" err="1">
                <a:solidFill>
                  <a:schemeClr val="bg1"/>
                </a:solidFill>
              </a:rPr>
              <a:t>Pavla</a:t>
            </a:r>
            <a:r>
              <a:rPr lang="en-GB" altLang="en-US" sz="1800" dirty="0">
                <a:solidFill>
                  <a:schemeClr val="bg1"/>
                </a:solidFill>
              </a:rPr>
              <a:t> </a:t>
            </a:r>
            <a:r>
              <a:rPr lang="en-GB" altLang="en-US" sz="1800" dirty="0" err="1">
                <a:solidFill>
                  <a:schemeClr val="bg1"/>
                </a:solidFill>
              </a:rPr>
              <a:t>Jozefa</a:t>
            </a:r>
            <a:r>
              <a:rPr lang="en-GB" altLang="en-US" sz="1800" dirty="0">
                <a:solidFill>
                  <a:schemeClr val="bg1"/>
                </a:solidFill>
              </a:rPr>
              <a:t> </a:t>
            </a:r>
            <a:r>
              <a:rPr lang="en-GB" altLang="en-US" sz="1800" dirty="0" err="1">
                <a:solidFill>
                  <a:schemeClr val="bg1"/>
                </a:solidFill>
              </a:rPr>
              <a:t>Šafárika</a:t>
            </a:r>
            <a:r>
              <a:rPr lang="en-GB" altLang="en-US" sz="1800" dirty="0">
                <a:solidFill>
                  <a:schemeClr val="bg1"/>
                </a:solidFill>
              </a:rPr>
              <a:t> v </a:t>
            </a:r>
            <a:r>
              <a:rPr lang="en-GB" altLang="en-US" sz="1800" dirty="0" err="1">
                <a:solidFill>
                  <a:schemeClr val="bg1"/>
                </a:solidFill>
              </a:rPr>
              <a:t>Košiciach</a:t>
            </a:r>
            <a:endParaRPr lang="en-GB" altLang="en-US" sz="1800" dirty="0">
              <a:solidFill>
                <a:schemeClr val="bg1"/>
              </a:solidFill>
            </a:endParaRP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3932A55E-71AA-4B55-A5E1-100AB0CDBB1F}"/>
              </a:ext>
            </a:extLst>
          </p:cNvPr>
          <p:cNvSpPr txBox="1"/>
          <p:nvPr/>
        </p:nvSpPr>
        <p:spPr>
          <a:xfrm>
            <a:off x="542104" y="5382383"/>
            <a:ext cx="3248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i="1" dirty="0"/>
              <a:t>Obr. 7-10. Krasové a montánne antropogénne formy reliéfu. Zdroj:  Autorské fotografie.</a:t>
            </a:r>
          </a:p>
        </p:txBody>
      </p:sp>
    </p:spTree>
    <p:extLst>
      <p:ext uri="{BB962C8B-B14F-4D97-AF65-F5344CB8AC3E}">
        <p14:creationId xmlns:p14="http://schemas.microsoft.com/office/powerpoint/2010/main" val="17911797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7AD4AE-0C0E-4899-AC1C-9F7B7CF58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816" y="6064072"/>
            <a:ext cx="2306088" cy="548763"/>
          </a:xfrm>
        </p:spPr>
        <p:txBody>
          <a:bodyPr>
            <a:normAutofit fontScale="90000"/>
          </a:bodyPr>
          <a:lstStyle/>
          <a:p>
            <a:r>
              <a:rPr lang="sk-SK" sz="3200" dirty="0">
                <a:solidFill>
                  <a:schemeClr val="accent2">
                    <a:lumMod val="75000"/>
                  </a:schemeClr>
                </a:solidFill>
              </a:rPr>
              <a:t>výsledky</a:t>
            </a:r>
          </a:p>
        </p:txBody>
      </p:sp>
      <p:pic>
        <p:nvPicPr>
          <p:cNvPr id="5" name="Zástupný objekt pre obsah 4" descr="Obrázok, na ktorom je mapa&#10;&#10;Automaticky generovaný popis">
            <a:extLst>
              <a:ext uri="{FF2B5EF4-FFF2-40B4-BE49-F238E27FC236}">
                <a16:creationId xmlns:a16="http://schemas.microsoft.com/office/drawing/2014/main" id="{AA595097-D44A-472B-A6FC-15DE7CE972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168" y="0"/>
            <a:ext cx="4857063" cy="6858000"/>
          </a:xfrm>
        </p:spPr>
      </p:pic>
      <p:pic>
        <p:nvPicPr>
          <p:cNvPr id="11" name="Obrázok 10" descr="Obrázok, na ktorom je mapa&#10;&#10;Automaticky generovaný popis">
            <a:extLst>
              <a:ext uri="{FF2B5EF4-FFF2-40B4-BE49-F238E27FC236}">
                <a16:creationId xmlns:a16="http://schemas.microsoft.com/office/drawing/2014/main" id="{99A79802-65FB-4168-A9AB-25F165C74D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116" y="355363"/>
            <a:ext cx="4682052" cy="2675458"/>
          </a:xfrm>
          <a:prstGeom prst="rect">
            <a:avLst/>
          </a:prstGeom>
        </p:spPr>
      </p:pic>
      <p:pic>
        <p:nvPicPr>
          <p:cNvPr id="14" name="Obrázok 13" descr="Obrázok, na ktorom je text&#10;&#10;Automaticky generovaný popis">
            <a:extLst>
              <a:ext uri="{FF2B5EF4-FFF2-40B4-BE49-F238E27FC236}">
                <a16:creationId xmlns:a16="http://schemas.microsoft.com/office/drawing/2014/main" id="{A28AECFD-39D7-4EA6-ADDE-C6F0A6B4C6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09" y="4276780"/>
            <a:ext cx="4967000" cy="2611665"/>
          </a:xfrm>
          <a:prstGeom prst="rect">
            <a:avLst/>
          </a:prstGeom>
        </p:spPr>
      </p:pic>
      <p:cxnSp>
        <p:nvCxnSpPr>
          <p:cNvPr id="17" name="Rovná spojovacia šípka 16">
            <a:extLst>
              <a:ext uri="{FF2B5EF4-FFF2-40B4-BE49-F238E27FC236}">
                <a16:creationId xmlns:a16="http://schemas.microsoft.com/office/drawing/2014/main" id="{2D334C2A-D55A-4FC6-9163-C5243EC21C09}"/>
              </a:ext>
            </a:extLst>
          </p:cNvPr>
          <p:cNvCxnSpPr/>
          <p:nvPr/>
        </p:nvCxnSpPr>
        <p:spPr>
          <a:xfrm flipH="1">
            <a:off x="6675727" y="4981910"/>
            <a:ext cx="220002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ovná spojovacia šípka 22">
            <a:extLst>
              <a:ext uri="{FF2B5EF4-FFF2-40B4-BE49-F238E27FC236}">
                <a16:creationId xmlns:a16="http://schemas.microsoft.com/office/drawing/2014/main" id="{CDB0BAB0-1B00-411E-B0AF-5B40EDEC6459}"/>
              </a:ext>
            </a:extLst>
          </p:cNvPr>
          <p:cNvCxnSpPr/>
          <p:nvPr/>
        </p:nvCxnSpPr>
        <p:spPr>
          <a:xfrm flipH="1" flipV="1">
            <a:off x="6742556" y="2849796"/>
            <a:ext cx="2066369" cy="8509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bdĺžnik 23">
            <a:extLst>
              <a:ext uri="{FF2B5EF4-FFF2-40B4-BE49-F238E27FC236}">
                <a16:creationId xmlns:a16="http://schemas.microsoft.com/office/drawing/2014/main" id="{DD5CD2A1-A4B0-4797-AC6B-194D9C36A807}"/>
              </a:ext>
            </a:extLst>
          </p:cNvPr>
          <p:cNvSpPr/>
          <p:nvPr/>
        </p:nvSpPr>
        <p:spPr>
          <a:xfrm>
            <a:off x="8884693" y="3070747"/>
            <a:ext cx="1815125" cy="120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5" name="Obdĺžnik 24">
            <a:extLst>
              <a:ext uri="{FF2B5EF4-FFF2-40B4-BE49-F238E27FC236}">
                <a16:creationId xmlns:a16="http://schemas.microsoft.com/office/drawing/2014/main" id="{E2673DD0-7A95-4984-8649-2C3969B45D20}"/>
              </a:ext>
            </a:extLst>
          </p:cNvPr>
          <p:cNvSpPr/>
          <p:nvPr/>
        </p:nvSpPr>
        <p:spPr>
          <a:xfrm>
            <a:off x="8844684" y="4312485"/>
            <a:ext cx="1815125" cy="8600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6" name="Obdĺžnik 25">
            <a:extLst>
              <a:ext uri="{FF2B5EF4-FFF2-40B4-BE49-F238E27FC236}">
                <a16:creationId xmlns:a16="http://schemas.microsoft.com/office/drawing/2014/main" id="{2E5329F9-5450-485E-A16F-8ECCDC3ED217}"/>
              </a:ext>
            </a:extLst>
          </p:cNvPr>
          <p:cNvSpPr/>
          <p:nvPr/>
        </p:nvSpPr>
        <p:spPr>
          <a:xfrm>
            <a:off x="158816" y="331304"/>
            <a:ext cx="2444300" cy="21658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600A6874-B4B9-4D18-A189-1A49446D65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93" y="2876723"/>
            <a:ext cx="4437023" cy="2045327"/>
          </a:xfrm>
          <a:prstGeom prst="rect">
            <a:avLst/>
          </a:prstGeom>
        </p:spPr>
      </p:pic>
      <p:cxnSp>
        <p:nvCxnSpPr>
          <p:cNvPr id="15" name="Rovná spojovacia šípka 14">
            <a:extLst>
              <a:ext uri="{FF2B5EF4-FFF2-40B4-BE49-F238E27FC236}">
                <a16:creationId xmlns:a16="http://schemas.microsoft.com/office/drawing/2014/main" id="{E40AABF4-9E3F-4854-9742-C4AA40CE5604}"/>
              </a:ext>
            </a:extLst>
          </p:cNvPr>
          <p:cNvCxnSpPr>
            <a:cxnSpLocks/>
          </p:cNvCxnSpPr>
          <p:nvPr/>
        </p:nvCxnSpPr>
        <p:spPr>
          <a:xfrm flipH="1">
            <a:off x="2022628" y="1762862"/>
            <a:ext cx="1838100" cy="13617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dĺžnik 15">
            <a:extLst>
              <a:ext uri="{FF2B5EF4-FFF2-40B4-BE49-F238E27FC236}">
                <a16:creationId xmlns:a16="http://schemas.microsoft.com/office/drawing/2014/main" id="{D4EA9D1D-7E69-4C6F-B9CB-6DED8B9949B9}"/>
              </a:ext>
            </a:extLst>
          </p:cNvPr>
          <p:cNvSpPr/>
          <p:nvPr/>
        </p:nvSpPr>
        <p:spPr>
          <a:xfrm>
            <a:off x="3042516" y="891513"/>
            <a:ext cx="2004900" cy="8600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8" name="BlokTextu 3">
            <a:extLst>
              <a:ext uri="{FF2B5EF4-FFF2-40B4-BE49-F238E27FC236}">
                <a16:creationId xmlns:a16="http://schemas.microsoft.com/office/drawing/2014/main" id="{FB614BAC-7293-489C-AEB8-9146AE070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39773" y="7593"/>
            <a:ext cx="1219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/>
              <a:t>Ústav geografie, Prírodovedecká fakulta, Univerzita Pavla Jozefa Šafárika v Košiciach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71A7FB47-47C5-4F3E-A2FC-12FDBFC42299}"/>
              </a:ext>
            </a:extLst>
          </p:cNvPr>
          <p:cNvSpPr txBox="1"/>
          <p:nvPr/>
        </p:nvSpPr>
        <p:spPr>
          <a:xfrm>
            <a:off x="3122" y="500661"/>
            <a:ext cx="28085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i="1" dirty="0">
                <a:cs typeface="Times New Roman" panose="02020603050405020304" pitchFamily="18" charset="0"/>
              </a:rPr>
              <a:t>Obr. 11. Mapa foriem reliéfu </a:t>
            </a:r>
            <a:r>
              <a:rPr lang="sk-SK" i="1" dirty="0" err="1">
                <a:cs typeface="Times New Roman" panose="02020603050405020304" pitchFamily="18" charset="0"/>
              </a:rPr>
              <a:t>Ponického</a:t>
            </a:r>
            <a:r>
              <a:rPr lang="sk-SK" i="1" dirty="0">
                <a:cs typeface="Times New Roman" panose="02020603050405020304" pitchFamily="18" charset="0"/>
              </a:rPr>
              <a:t> krasu. </a:t>
            </a:r>
            <a:r>
              <a:rPr lang="sk-SK" sz="18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Zdroj dát: terénne mapovanie, GKÚ Bratislava. Hranice územia podľa P. Michala. Súradnicový systém: S-JTSK. Autorské spracovanie (2022).</a:t>
            </a:r>
            <a:endParaRPr lang="sk-SK" i="1" dirty="0">
              <a:cs typeface="Times New Roman" panose="02020603050405020304" pitchFamily="18" charset="0"/>
            </a:endParaRPr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C30844DD-B1D3-40F9-B99F-83B261CBE3D9}"/>
              </a:ext>
            </a:extLst>
          </p:cNvPr>
          <p:cNvSpPr/>
          <p:nvPr/>
        </p:nvSpPr>
        <p:spPr>
          <a:xfrm>
            <a:off x="10861964" y="5749636"/>
            <a:ext cx="1052945" cy="11007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65302226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a">
  <a:themeElements>
    <a:clrScheme name="Modrá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Dividenda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a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733</TotalTime>
  <Words>1211</Words>
  <Application>Microsoft Office PowerPoint</Application>
  <PresentationFormat>Širokouhlá</PresentationFormat>
  <Paragraphs>224</Paragraphs>
  <Slides>14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14</vt:i4>
      </vt:variant>
    </vt:vector>
  </HeadingPairs>
  <TitlesOfParts>
    <vt:vector size="20" baseType="lpstr">
      <vt:lpstr>Arial</vt:lpstr>
      <vt:lpstr>Calibri</vt:lpstr>
      <vt:lpstr>Gill Sans MT</vt:lpstr>
      <vt:lpstr>Times New Roman</vt:lpstr>
      <vt:lpstr>Wingdings 2</vt:lpstr>
      <vt:lpstr>Dividenda</vt:lpstr>
      <vt:lpstr>Charakteristické prvky reliéfu a inventarizácia výskytov alochtónnych jaskynných sedimentov Ponického krasu </vt:lpstr>
      <vt:lpstr>Ciele práce</vt:lpstr>
      <vt:lpstr>Teoretické východiská</vt:lpstr>
      <vt:lpstr>Vymedzenie územia</vt:lpstr>
      <vt:lpstr>Dáta</vt:lpstr>
      <vt:lpstr>Metódy</vt:lpstr>
      <vt:lpstr>Metódy</vt:lpstr>
      <vt:lpstr>Metódy</vt:lpstr>
      <vt:lpstr>výsledky</vt:lpstr>
      <vt:lpstr>výsledky</vt:lpstr>
      <vt:lpstr>Výsledky</vt:lpstr>
      <vt:lpstr>Výsledky</vt:lpstr>
      <vt:lpstr>záver</vt:lpstr>
      <vt:lpstr>Ďakujem za pozornosť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Inventarizácia výskytu alochtónnych sedimentov v Ponickom krase</dc:title>
  <dc:creator>Bianka Lajgútová</dc:creator>
  <cp:lastModifiedBy>Bianka Lajgútová</cp:lastModifiedBy>
  <cp:revision>61</cp:revision>
  <dcterms:created xsi:type="dcterms:W3CDTF">2022-02-24T14:19:35Z</dcterms:created>
  <dcterms:modified xsi:type="dcterms:W3CDTF">2022-04-20T06:48:27Z</dcterms:modified>
</cp:coreProperties>
</file>