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310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481317" y="9918903"/>
            <a:ext cx="219709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064" y="0"/>
            <a:ext cx="7573009" cy="10691495"/>
            <a:chOff x="-12064" y="0"/>
            <a:chExt cx="7573009" cy="10691495"/>
          </a:xfrm>
        </p:grpSpPr>
        <p:sp>
          <p:nvSpPr>
            <p:cNvPr id="3" name="object 3"/>
            <p:cNvSpPr/>
            <p:nvPr/>
          </p:nvSpPr>
          <p:spPr>
            <a:xfrm>
              <a:off x="635" y="0"/>
              <a:ext cx="7560309" cy="10666095"/>
            </a:xfrm>
            <a:custGeom>
              <a:avLst/>
              <a:gdLst/>
              <a:ahLst/>
              <a:cxnLst/>
              <a:rect l="l" t="t" r="r" b="b"/>
              <a:pathLst>
                <a:path w="7560309" h="10666095">
                  <a:moveTo>
                    <a:pt x="0" y="10666094"/>
                  </a:moveTo>
                  <a:lnTo>
                    <a:pt x="7559929" y="10666094"/>
                  </a:lnTo>
                  <a:lnTo>
                    <a:pt x="7559929" y="0"/>
                  </a:lnTo>
                  <a:lnTo>
                    <a:pt x="0" y="0"/>
                  </a:lnTo>
                  <a:lnTo>
                    <a:pt x="0" y="10666094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5" y="10653394"/>
              <a:ext cx="7560309" cy="25400"/>
            </a:xfrm>
            <a:custGeom>
              <a:avLst/>
              <a:gdLst/>
              <a:ahLst/>
              <a:cxnLst/>
              <a:rect l="l" t="t" r="r" b="b"/>
              <a:pathLst>
                <a:path w="7560309" h="25400">
                  <a:moveTo>
                    <a:pt x="0" y="25400"/>
                  </a:moveTo>
                  <a:lnTo>
                    <a:pt x="7559929" y="25400"/>
                  </a:lnTo>
                  <a:lnTo>
                    <a:pt x="7559929" y="0"/>
                  </a:lnTo>
                  <a:lnTo>
                    <a:pt x="0" y="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5" y="0"/>
              <a:ext cx="0" cy="10666095"/>
            </a:xfrm>
            <a:custGeom>
              <a:avLst/>
              <a:gdLst/>
              <a:ahLst/>
              <a:cxnLst/>
              <a:rect l="l" t="t" r="r" b="b"/>
              <a:pathLst>
                <a:path h="10666095">
                  <a:moveTo>
                    <a:pt x="0" y="0"/>
                  </a:moveTo>
                  <a:lnTo>
                    <a:pt x="0" y="10666094"/>
                  </a:lnTo>
                </a:path>
              </a:pathLst>
            </a:custGeom>
            <a:ln w="254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rázok 22"/>
          <p:cNvPicPr>
            <a:picLocks noChangeAspect="1"/>
          </p:cNvPicPr>
          <p:nvPr/>
        </p:nvPicPr>
        <p:blipFill rotWithShape="1">
          <a:blip r:embed="rId2"/>
          <a:srcRect l="72084" t="30000" r="7500" b="27778"/>
          <a:stretch/>
        </p:blipFill>
        <p:spPr>
          <a:xfrm>
            <a:off x="-5080" y="1384300"/>
            <a:ext cx="7561579" cy="4343400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0" y="1368425"/>
            <a:ext cx="7555865" cy="4359275"/>
          </a:xfrm>
          <a:custGeom>
            <a:avLst/>
            <a:gdLst/>
            <a:ahLst/>
            <a:cxnLst/>
            <a:rect l="l" t="t" r="r" b="b"/>
            <a:pathLst>
              <a:path w="7555865" h="4359275">
                <a:moveTo>
                  <a:pt x="0" y="4359275"/>
                </a:moveTo>
                <a:lnTo>
                  <a:pt x="7555865" y="4359275"/>
                </a:lnTo>
                <a:lnTo>
                  <a:pt x="7555865" y="0"/>
                </a:lnTo>
                <a:lnTo>
                  <a:pt x="0" y="0"/>
                </a:lnTo>
                <a:lnTo>
                  <a:pt x="0" y="435927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dĺžnik 23"/>
          <p:cNvSpPr/>
          <p:nvPr/>
        </p:nvSpPr>
        <p:spPr>
          <a:xfrm>
            <a:off x="196850" y="6114057"/>
            <a:ext cx="7359650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sk-SK" sz="2800" b="1" spc="1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</a:t>
            </a:r>
            <a:r>
              <a:rPr lang="sk-SK" sz="2800" b="1" spc="1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sk-SK" sz="2800" b="1" spc="1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TUTORIAL</a:t>
            </a:r>
          </a:p>
          <a:p>
            <a:pPr>
              <a:lnSpc>
                <a:spcPts val="2800"/>
              </a:lnSpc>
            </a:pPr>
            <a:r>
              <a:rPr lang="en-GB" sz="2000" spc="1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 &amp; Sentinel-2 for Snow and Ice using the SNAP software</a:t>
            </a:r>
            <a:endParaRPr lang="sk-SK" sz="2000" spc="1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ĺžnik 24"/>
          <p:cNvSpPr/>
          <p:nvPr/>
        </p:nvSpPr>
        <p:spPr>
          <a:xfrm>
            <a:off x="0" y="240933"/>
            <a:ext cx="7556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spc="17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UNIVERSITY COURSE </a:t>
            </a:r>
            <a:r>
              <a:rPr lang="en-US" sz="2000" b="1" spc="17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EARTH OBSERVATION APPLICATIONS</a:t>
            </a:r>
            <a:endParaRPr lang="sk-SK" sz="2000" b="1" spc="17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6" name="object 3"/>
          <p:cNvGrpSpPr/>
          <p:nvPr/>
        </p:nvGrpSpPr>
        <p:grpSpPr>
          <a:xfrm>
            <a:off x="0" y="9884688"/>
            <a:ext cx="7560945" cy="807720"/>
            <a:chOff x="0" y="9884688"/>
            <a:chExt cx="7560945" cy="807720"/>
          </a:xfrm>
        </p:grpSpPr>
        <p:sp>
          <p:nvSpPr>
            <p:cNvPr id="27" name="object 4"/>
            <p:cNvSpPr/>
            <p:nvPr/>
          </p:nvSpPr>
          <p:spPr>
            <a:xfrm>
              <a:off x="0" y="9891038"/>
              <a:ext cx="7560945" cy="801370"/>
            </a:xfrm>
            <a:custGeom>
              <a:avLst/>
              <a:gdLst/>
              <a:ahLst/>
              <a:cxnLst/>
              <a:rect l="l" t="t" r="r" b="b"/>
              <a:pathLst>
                <a:path w="7560945" h="801370">
                  <a:moveTo>
                    <a:pt x="7560564" y="0"/>
                  </a:moveTo>
                  <a:lnTo>
                    <a:pt x="0" y="0"/>
                  </a:lnTo>
                  <a:lnTo>
                    <a:pt x="0" y="801344"/>
                  </a:lnTo>
                  <a:lnTo>
                    <a:pt x="7560564" y="801344"/>
                  </a:lnTo>
                  <a:lnTo>
                    <a:pt x="7560564" y="0"/>
                  </a:lnTo>
                  <a:close/>
                </a:path>
              </a:pathLst>
            </a:custGeom>
            <a:solidFill>
              <a:srgbClr val="122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/>
            <p:cNvSpPr/>
            <p:nvPr/>
          </p:nvSpPr>
          <p:spPr>
            <a:xfrm>
              <a:off x="0" y="9884688"/>
              <a:ext cx="7560945" cy="12700"/>
            </a:xfrm>
            <a:custGeom>
              <a:avLst/>
              <a:gdLst/>
              <a:ahLst/>
              <a:cxnLst/>
              <a:rect l="l" t="t" r="r" b="b"/>
              <a:pathLst>
                <a:path w="7560945" h="12700">
                  <a:moveTo>
                    <a:pt x="0" y="12699"/>
                  </a:moveTo>
                  <a:lnTo>
                    <a:pt x="7560564" y="12699"/>
                  </a:lnTo>
                  <a:lnTo>
                    <a:pt x="7560564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122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850" y="10149847"/>
              <a:ext cx="816393" cy="339724"/>
            </a:xfrm>
            <a:prstGeom prst="rect">
              <a:avLst/>
            </a:prstGeom>
          </p:spPr>
        </p:pic>
      </p:grpSp>
      <p:sp>
        <p:nvSpPr>
          <p:cNvPr id="30" name="Obdĺžnik 29"/>
          <p:cNvSpPr/>
          <p:nvPr/>
        </p:nvSpPr>
        <p:spPr>
          <a:xfrm>
            <a:off x="4845050" y="10175316"/>
            <a:ext cx="302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600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SLOVAK REPUBLIC UNDER THE PECS</a:t>
            </a:r>
            <a:br>
              <a:rPr lang="sk-SK" sz="600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600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 FOR EUROPEAN COOPERATING STATES)</a:t>
            </a:r>
          </a:p>
        </p:txBody>
      </p:sp>
      <p:pic>
        <p:nvPicPr>
          <p:cNvPr id="31" name="Obrázok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2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93" y="10073809"/>
            <a:ext cx="1933692" cy="4800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78839"/>
            <a:ext cx="15322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Max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Velocity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(m/day):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5.0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3438270"/>
            <a:ext cx="5788025" cy="858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5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.4.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5	Write</a:t>
            </a:r>
            <a:r>
              <a:rPr sz="1100" spc="-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4F81BC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er</a:t>
            </a:r>
            <a:r>
              <a:rPr sz="1100" spc="-15" dirty="0">
                <a:solidFill>
                  <a:srgbClr val="4F81BC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t</a:t>
            </a:r>
            <a:r>
              <a:rPr sz="1100" spc="5" dirty="0">
                <a:solidFill>
                  <a:srgbClr val="4F81BC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F81BC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  <a:tabLst>
                <a:tab pos="257810" algn="l"/>
                <a:tab pos="585470" algn="l"/>
                <a:tab pos="1050290" algn="l"/>
                <a:tab pos="1374775" algn="l"/>
                <a:tab pos="2152015" algn="l"/>
                <a:tab pos="2407920" algn="l"/>
                <a:tab pos="2736215" algn="l"/>
                <a:tab pos="3261995" algn="l"/>
                <a:tab pos="3978275" algn="l"/>
                <a:tab pos="4284345" algn="l"/>
                <a:tab pos="4610100" algn="l"/>
                <a:tab pos="5196840" algn="l"/>
                <a:tab pos="5654040" algn="l"/>
              </a:tabLst>
            </a:pPr>
            <a:r>
              <a:rPr sz="1100" dirty="0">
                <a:latin typeface="Calibri"/>
                <a:cs typeface="Calibri"/>
              </a:rPr>
              <a:t>In	the	</a:t>
            </a:r>
            <a:r>
              <a:rPr sz="1100" b="1" spc="-5" dirty="0">
                <a:latin typeface="Calibri"/>
                <a:cs typeface="Calibri"/>
              </a:rPr>
              <a:t>W</a:t>
            </a:r>
            <a:r>
              <a:rPr sz="1100" b="1" spc="-10" dirty="0">
                <a:latin typeface="Calibri"/>
                <a:cs typeface="Calibri"/>
              </a:rPr>
              <a:t>r</a:t>
            </a:r>
            <a:r>
              <a:rPr sz="1100" b="1" dirty="0">
                <a:latin typeface="Calibri"/>
                <a:cs typeface="Calibri"/>
              </a:rPr>
              <a:t>ite	</a:t>
            </a:r>
            <a:r>
              <a:rPr sz="1100" dirty="0">
                <a:latin typeface="Calibri"/>
                <a:cs typeface="Calibri"/>
              </a:rPr>
              <a:t>tab	</a:t>
            </a:r>
            <a:r>
              <a:rPr sz="1100" spc="-5" dirty="0">
                <a:latin typeface="Calibri"/>
                <a:cs typeface="Calibri"/>
              </a:rPr>
              <a:t>(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nn</a:t>
            </a:r>
            <a:r>
              <a:rPr sz="1100" dirty="0">
                <a:latin typeface="Calibri"/>
                <a:cs typeface="Calibri"/>
              </a:rPr>
              <a:t>ected	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o	the	</a:t>
            </a:r>
            <a:r>
              <a:rPr sz="1100" b="1" spc="-10" dirty="0">
                <a:latin typeface="Calibri"/>
                <a:cs typeface="Calibri"/>
              </a:rPr>
              <a:t>S</a:t>
            </a:r>
            <a:r>
              <a:rPr sz="1100" b="1" spc="-5" dirty="0">
                <a:latin typeface="Calibri"/>
                <a:cs typeface="Calibri"/>
              </a:rPr>
              <a:t>ub</a:t>
            </a:r>
            <a:r>
              <a:rPr sz="1100" b="1" dirty="0">
                <a:latin typeface="Calibri"/>
                <a:cs typeface="Calibri"/>
              </a:rPr>
              <a:t>s</a:t>
            </a:r>
            <a:r>
              <a:rPr sz="1100" b="1" spc="-20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t	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spc="-10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ra</a:t>
            </a:r>
            <a:r>
              <a:rPr sz="1100" spc="-15" dirty="0">
                <a:latin typeface="Calibri"/>
                <a:cs typeface="Calibri"/>
              </a:rPr>
              <a:t>t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r),	</a:t>
            </a:r>
            <a:r>
              <a:rPr sz="1100" spc="-15" dirty="0">
                <a:latin typeface="Calibri"/>
                <a:cs typeface="Calibri"/>
              </a:rPr>
              <a:t>s</a:t>
            </a:r>
            <a:r>
              <a:rPr sz="1100" dirty="0">
                <a:latin typeface="Calibri"/>
                <a:cs typeface="Calibri"/>
              </a:rPr>
              <a:t>et	the	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ro</a:t>
            </a:r>
            <a:r>
              <a:rPr sz="1100" spc="-5" dirty="0">
                <a:latin typeface="Calibri"/>
                <a:cs typeface="Calibri"/>
              </a:rPr>
              <a:t>du</a:t>
            </a:r>
            <a:r>
              <a:rPr sz="1100" dirty="0">
                <a:latin typeface="Calibri"/>
                <a:cs typeface="Calibri"/>
              </a:rPr>
              <a:t>ct	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5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me	to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i="1" spc="-5" dirty="0">
                <a:latin typeface="Calibri"/>
                <a:cs typeface="Calibri"/>
              </a:rPr>
              <a:t>Subset_S1A_IW_GRDH_20170909_20170921_Stack</a:t>
            </a:r>
            <a:r>
              <a:rPr sz="1100" b="1" i="1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target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directory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215"/>
              </a:spcBef>
            </a:pP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</a:t>
            </a:r>
            <a:r>
              <a:rPr sz="1100" i="1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5801334"/>
            <a:ext cx="5787390" cy="6153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43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Write(2)</a:t>
            </a:r>
            <a:r>
              <a:rPr sz="1100" b="1" spc="4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</a:t>
            </a:r>
            <a:r>
              <a:rPr sz="1100" spc="4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(connected</a:t>
            </a:r>
            <a:r>
              <a:rPr sz="1100" spc="4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43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3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Offset-Tracking</a:t>
            </a:r>
            <a:r>
              <a:rPr sz="1100" b="1" spc="43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operator),</a:t>
            </a:r>
            <a:r>
              <a:rPr sz="1100" spc="4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</a:t>
            </a:r>
            <a:r>
              <a:rPr sz="1100" spc="4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4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</a:t>
            </a:r>
            <a:r>
              <a:rPr sz="1100" spc="4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name</a:t>
            </a:r>
            <a:r>
              <a:rPr sz="1100" spc="4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i="1" spc="-5" dirty="0">
                <a:latin typeface="Calibri"/>
                <a:cs typeface="Calibri"/>
              </a:rPr>
              <a:t>Subset_S1A_IW_GRDH_20170909_20170921_Stack_vel</a:t>
            </a:r>
            <a:r>
              <a:rPr sz="1100" b="1" i="1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target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directory </a:t>
            </a:r>
            <a:r>
              <a:rPr sz="1100" dirty="0"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</a:t>
            </a:r>
            <a:r>
              <a:rPr sz="1100" i="1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8418423"/>
            <a:ext cx="5789295" cy="13531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Save</a:t>
            </a:r>
            <a:r>
              <a:rPr sz="1100" b="1" spc="1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graph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name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Graph_offset_tracking</a:t>
            </a:r>
            <a:r>
              <a:rPr sz="1100" spc="-5" dirty="0">
                <a:latin typeface="Calibri"/>
                <a:cs typeface="Calibri"/>
              </a:rPr>
              <a:t>”,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following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directory: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</a:t>
            </a:r>
            <a:r>
              <a:rPr sz="1100" i="1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30"/>
              </a:spcBef>
            </a:pP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Run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might</a:t>
            </a:r>
            <a:r>
              <a:rPr sz="1100" spc="-5" dirty="0">
                <a:latin typeface="Calibri"/>
                <a:cs typeface="Calibri"/>
              </a:rPr>
              <a:t> take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while.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Approximate processing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time:</a:t>
            </a:r>
            <a:r>
              <a:rPr sz="11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35 minutes.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6799"/>
              </a:lnSpc>
              <a:spcBef>
                <a:spcPts val="605"/>
              </a:spcBef>
            </a:pP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processing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completed,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close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Graph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Builder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window.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Two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new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[5]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[6]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have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appeared in the </a:t>
            </a:r>
            <a:r>
              <a:rPr sz="1100" b="1" spc="-5" dirty="0">
                <a:latin typeface="Calibri"/>
                <a:cs typeface="Calibri"/>
              </a:rPr>
              <a:t>Product Explorer </a:t>
            </a:r>
            <a:r>
              <a:rPr sz="1100" spc="-5" dirty="0">
                <a:latin typeface="Calibri"/>
                <a:cs typeface="Calibri"/>
              </a:rPr>
              <a:t>window. Expand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velocity product </a:t>
            </a:r>
            <a:r>
              <a:rPr sz="1100" spc="-5" dirty="0">
                <a:latin typeface="Calibri"/>
                <a:cs typeface="Calibri"/>
              </a:rPr>
              <a:t>[5] and </a:t>
            </a:r>
            <a:r>
              <a:rPr sz="1100" dirty="0">
                <a:latin typeface="Calibri"/>
                <a:cs typeface="Calibri"/>
              </a:rPr>
              <a:t>double click 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Velocity_slv1_21Sep2017</a:t>
            </a:r>
            <a:r>
              <a:rPr sz="1100" b="1" i="1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band</a:t>
            </a:r>
            <a:r>
              <a:rPr sz="1100" dirty="0">
                <a:latin typeface="Calibri"/>
                <a:cs typeface="Calibri"/>
              </a:rPr>
              <a:t> to</a:t>
            </a:r>
            <a:r>
              <a:rPr sz="1100" spc="-5" dirty="0">
                <a:latin typeface="Calibri"/>
                <a:cs typeface="Calibri"/>
              </a:rPr>
              <a:t> open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 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View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window. 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top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velocity </a:t>
            </a:r>
            <a:r>
              <a:rPr sz="1100" dirty="0">
                <a:latin typeface="Calibri"/>
                <a:cs typeface="Calibri"/>
              </a:rPr>
              <a:t>map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09319" y="1181671"/>
            <a:ext cx="4338320" cy="2115820"/>
            <a:chOff x="909319" y="1181671"/>
            <a:chExt cx="4338320" cy="21158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1191132"/>
              <a:ext cx="4318888" cy="20967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4082" y="1186433"/>
              <a:ext cx="4328795" cy="2106295"/>
            </a:xfrm>
            <a:custGeom>
              <a:avLst/>
              <a:gdLst/>
              <a:ahLst/>
              <a:cxnLst/>
              <a:rect l="l" t="t" r="r" b="b"/>
              <a:pathLst>
                <a:path w="4328795" h="2106295">
                  <a:moveTo>
                    <a:pt x="0" y="2106295"/>
                  </a:moveTo>
                  <a:lnTo>
                    <a:pt x="4328413" y="2106295"/>
                  </a:lnTo>
                  <a:lnTo>
                    <a:pt x="4328413" y="0"/>
                  </a:lnTo>
                  <a:lnTo>
                    <a:pt x="0" y="0"/>
                  </a:lnTo>
                  <a:lnTo>
                    <a:pt x="0" y="21062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78380" y="1521967"/>
              <a:ext cx="261620" cy="360680"/>
            </a:xfrm>
            <a:custGeom>
              <a:avLst/>
              <a:gdLst/>
              <a:ahLst/>
              <a:cxnLst/>
              <a:rect l="l" t="t" r="r" b="b"/>
              <a:pathLst>
                <a:path w="261619" h="360680">
                  <a:moveTo>
                    <a:pt x="0" y="180340"/>
                  </a:moveTo>
                  <a:lnTo>
                    <a:pt x="6666" y="123350"/>
                  </a:lnTo>
                  <a:lnTo>
                    <a:pt x="25233" y="73846"/>
                  </a:lnTo>
                  <a:lnTo>
                    <a:pt x="53547" y="34804"/>
                  </a:lnTo>
                  <a:lnTo>
                    <a:pt x="89456" y="9196"/>
                  </a:lnTo>
                  <a:lnTo>
                    <a:pt x="130810" y="0"/>
                  </a:lnTo>
                  <a:lnTo>
                    <a:pt x="172163" y="9196"/>
                  </a:lnTo>
                  <a:lnTo>
                    <a:pt x="208072" y="34804"/>
                  </a:lnTo>
                  <a:lnTo>
                    <a:pt x="236386" y="73846"/>
                  </a:lnTo>
                  <a:lnTo>
                    <a:pt x="254953" y="123350"/>
                  </a:lnTo>
                  <a:lnTo>
                    <a:pt x="261620" y="180340"/>
                  </a:lnTo>
                  <a:lnTo>
                    <a:pt x="254953" y="237329"/>
                  </a:lnTo>
                  <a:lnTo>
                    <a:pt x="236386" y="286833"/>
                  </a:lnTo>
                  <a:lnTo>
                    <a:pt x="208072" y="325875"/>
                  </a:lnTo>
                  <a:lnTo>
                    <a:pt x="172163" y="351483"/>
                  </a:lnTo>
                  <a:lnTo>
                    <a:pt x="130810" y="360680"/>
                  </a:lnTo>
                  <a:lnTo>
                    <a:pt x="89456" y="351483"/>
                  </a:lnTo>
                  <a:lnTo>
                    <a:pt x="53547" y="325875"/>
                  </a:lnTo>
                  <a:lnTo>
                    <a:pt x="25233" y="286833"/>
                  </a:lnTo>
                  <a:lnTo>
                    <a:pt x="6666" y="237329"/>
                  </a:lnTo>
                  <a:lnTo>
                    <a:pt x="0" y="18034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33569" y="2355722"/>
              <a:ext cx="179705" cy="0"/>
            </a:xfrm>
            <a:custGeom>
              <a:avLst/>
              <a:gdLst/>
              <a:ahLst/>
              <a:cxnLst/>
              <a:rect l="l" t="t" r="r" b="b"/>
              <a:pathLst>
                <a:path w="179704">
                  <a:moveTo>
                    <a:pt x="0" y="0"/>
                  </a:moveTo>
                  <a:lnTo>
                    <a:pt x="179705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09319" y="4404677"/>
            <a:ext cx="4337050" cy="1337310"/>
            <a:chOff x="909319" y="4404677"/>
            <a:chExt cx="4337050" cy="133731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4414138"/>
              <a:ext cx="4318000" cy="13182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4082" y="4409439"/>
              <a:ext cx="4327525" cy="1327785"/>
            </a:xfrm>
            <a:custGeom>
              <a:avLst/>
              <a:gdLst/>
              <a:ahLst/>
              <a:cxnLst/>
              <a:rect l="l" t="t" r="r" b="b"/>
              <a:pathLst>
                <a:path w="4327525" h="1327785">
                  <a:moveTo>
                    <a:pt x="0" y="1327785"/>
                  </a:moveTo>
                  <a:lnTo>
                    <a:pt x="4327525" y="1327785"/>
                  </a:lnTo>
                  <a:lnTo>
                    <a:pt x="4327525" y="0"/>
                  </a:lnTo>
                  <a:lnTo>
                    <a:pt x="0" y="0"/>
                  </a:lnTo>
                  <a:lnTo>
                    <a:pt x="0" y="13277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09319" y="6523545"/>
            <a:ext cx="4338955" cy="1836420"/>
            <a:chOff x="909319" y="6523545"/>
            <a:chExt cx="4338955" cy="183642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6533006"/>
              <a:ext cx="4319651" cy="181737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14082" y="6528307"/>
              <a:ext cx="4329430" cy="1826895"/>
            </a:xfrm>
            <a:custGeom>
              <a:avLst/>
              <a:gdLst/>
              <a:ahLst/>
              <a:cxnLst/>
              <a:rect l="l" t="t" r="r" b="b"/>
              <a:pathLst>
                <a:path w="4329430" h="1826895">
                  <a:moveTo>
                    <a:pt x="0" y="1826895"/>
                  </a:moveTo>
                  <a:lnTo>
                    <a:pt x="4329176" y="1826895"/>
                  </a:lnTo>
                  <a:lnTo>
                    <a:pt x="4329176" y="0"/>
                  </a:lnTo>
                  <a:lnTo>
                    <a:pt x="0" y="0"/>
                  </a:lnTo>
                  <a:lnTo>
                    <a:pt x="0" y="18268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07865" y="7699501"/>
              <a:ext cx="119380" cy="355600"/>
            </a:xfrm>
            <a:custGeom>
              <a:avLst/>
              <a:gdLst/>
              <a:ahLst/>
              <a:cxnLst/>
              <a:rect l="l" t="t" r="r" b="b"/>
              <a:pathLst>
                <a:path w="119379" h="355600">
                  <a:moveTo>
                    <a:pt x="89535" y="0"/>
                  </a:moveTo>
                  <a:lnTo>
                    <a:pt x="29845" y="0"/>
                  </a:lnTo>
                  <a:lnTo>
                    <a:pt x="29845" y="295910"/>
                  </a:lnTo>
                  <a:lnTo>
                    <a:pt x="0" y="295910"/>
                  </a:lnTo>
                  <a:lnTo>
                    <a:pt x="59690" y="355600"/>
                  </a:lnTo>
                  <a:lnTo>
                    <a:pt x="119380" y="295910"/>
                  </a:lnTo>
                  <a:lnTo>
                    <a:pt x="89535" y="295910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07865" y="7699501"/>
              <a:ext cx="119380" cy="355600"/>
            </a:xfrm>
            <a:custGeom>
              <a:avLst/>
              <a:gdLst/>
              <a:ahLst/>
              <a:cxnLst/>
              <a:rect l="l" t="t" r="r" b="b"/>
              <a:pathLst>
                <a:path w="119379" h="355600">
                  <a:moveTo>
                    <a:pt x="0" y="295910"/>
                  </a:moveTo>
                  <a:lnTo>
                    <a:pt x="29845" y="295910"/>
                  </a:lnTo>
                  <a:lnTo>
                    <a:pt x="29845" y="0"/>
                  </a:lnTo>
                  <a:lnTo>
                    <a:pt x="89535" y="0"/>
                  </a:lnTo>
                  <a:lnTo>
                    <a:pt x="89535" y="295910"/>
                  </a:lnTo>
                  <a:lnTo>
                    <a:pt x="119380" y="295910"/>
                  </a:lnTo>
                  <a:lnTo>
                    <a:pt x="59690" y="355600"/>
                  </a:lnTo>
                  <a:lnTo>
                    <a:pt x="0" y="29591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97380" y="8334501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5">
                  <a:moveTo>
                    <a:pt x="0" y="0"/>
                  </a:moveTo>
                  <a:lnTo>
                    <a:pt x="611505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18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50239"/>
            <a:ext cx="578675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geolocation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point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grid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obscures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view.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hide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by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</a:t>
            </a:r>
            <a:r>
              <a:rPr sz="1100" b="1" spc="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Manager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right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 Manager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deselect</a:t>
            </a:r>
            <a:r>
              <a:rPr sz="1100" b="1" dirty="0">
                <a:latin typeface="Calibri"/>
                <a:cs typeface="Calibri"/>
              </a:rPr>
              <a:t> the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vector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folder</a:t>
            </a:r>
            <a:r>
              <a:rPr sz="110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4397476"/>
            <a:ext cx="5790565" cy="1685289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  <a:tabLst>
                <a:tab pos="377825" algn="l"/>
              </a:tabLst>
            </a:pP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5.5	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Stack</a:t>
            </a:r>
            <a:r>
              <a:rPr sz="1100" b="1" i="1" spc="-2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the</a:t>
            </a:r>
            <a:r>
              <a:rPr sz="1100" b="1" i="1" spc="-3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products</a:t>
            </a:r>
            <a:endParaRPr sz="1100">
              <a:latin typeface="Cambria"/>
              <a:cs typeface="Cambria"/>
            </a:endParaRPr>
          </a:p>
          <a:p>
            <a:pPr marL="12700" marR="5080" algn="just">
              <a:lnSpc>
                <a:spcPct val="116799"/>
              </a:lnSpc>
              <a:spcBef>
                <a:spcPts val="535"/>
              </a:spcBef>
            </a:pPr>
            <a:r>
              <a:rPr sz="1100" dirty="0">
                <a:latin typeface="Calibri"/>
                <a:cs typeface="Calibri"/>
              </a:rPr>
              <a:t>Let’s </a:t>
            </a:r>
            <a:r>
              <a:rPr sz="1100" spc="-5" dirty="0">
                <a:latin typeface="Calibri"/>
                <a:cs typeface="Calibri"/>
              </a:rPr>
              <a:t>join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two outputs to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single product, for </a:t>
            </a:r>
            <a:r>
              <a:rPr sz="1100" dirty="0">
                <a:latin typeface="Calibri"/>
                <a:cs typeface="Calibri"/>
              </a:rPr>
              <a:t>this we will </a:t>
            </a:r>
            <a:r>
              <a:rPr sz="1100" spc="-5" dirty="0">
                <a:latin typeface="Calibri"/>
                <a:cs typeface="Calibri"/>
              </a:rPr>
              <a:t>use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dirty="0">
                <a:latin typeface="Calibri"/>
                <a:cs typeface="Calibri"/>
              </a:rPr>
              <a:t>Band </a:t>
            </a:r>
            <a:r>
              <a:rPr sz="1100" b="1" spc="-5" dirty="0">
                <a:latin typeface="Calibri"/>
                <a:cs typeface="Calibri"/>
              </a:rPr>
              <a:t>Math </a:t>
            </a:r>
            <a:r>
              <a:rPr sz="1100" dirty="0">
                <a:latin typeface="Calibri"/>
                <a:cs typeface="Calibri"/>
              </a:rPr>
              <a:t>function. </a:t>
            </a:r>
            <a:r>
              <a:rPr sz="1100" spc="-5" dirty="0">
                <a:latin typeface="Calibri"/>
                <a:cs typeface="Calibri"/>
              </a:rPr>
              <a:t>Right-click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 </a:t>
            </a:r>
            <a:r>
              <a:rPr sz="1100" dirty="0">
                <a:latin typeface="Calibri"/>
                <a:cs typeface="Calibri"/>
              </a:rPr>
              <a:t>[5] and open </a:t>
            </a:r>
            <a:r>
              <a:rPr sz="1100" b="1" spc="-5" dirty="0">
                <a:latin typeface="Calibri"/>
                <a:cs typeface="Calibri"/>
              </a:rPr>
              <a:t>BandMath </a:t>
            </a:r>
            <a:r>
              <a:rPr sz="1100" dirty="0">
                <a:latin typeface="Calibri"/>
                <a:cs typeface="Calibri"/>
              </a:rPr>
              <a:t>dialog. </a:t>
            </a:r>
            <a:r>
              <a:rPr sz="1100" spc="-5" dirty="0">
                <a:latin typeface="Calibri"/>
                <a:cs typeface="Calibri"/>
              </a:rPr>
              <a:t>Set “Name” to </a:t>
            </a:r>
            <a:r>
              <a:rPr sz="1100" b="1" i="1" spc="-5" dirty="0">
                <a:latin typeface="Calibri"/>
                <a:cs typeface="Calibri"/>
              </a:rPr>
              <a:t>Sigma0_HH_09Sep2017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b="1" spc="-5" dirty="0">
                <a:latin typeface="Calibri"/>
                <a:cs typeface="Calibri"/>
              </a:rPr>
              <a:t>deselect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Virtual (save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expression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only, don’t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store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data)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option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because</a:t>
            </a:r>
            <a:r>
              <a:rPr sz="1100" dirty="0">
                <a:latin typeface="Calibri"/>
                <a:cs typeface="Calibri"/>
              </a:rPr>
              <a:t> we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want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store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data.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25"/>
              </a:spcBef>
            </a:pPr>
            <a:r>
              <a:rPr sz="1100" spc="-5" dirty="0">
                <a:latin typeface="Calibri"/>
                <a:cs typeface="Calibri"/>
              </a:rPr>
              <a:t>Then</a:t>
            </a:r>
            <a:r>
              <a:rPr sz="1100" dirty="0">
                <a:latin typeface="Calibri"/>
                <a:cs typeface="Calibri"/>
              </a:rPr>
              <a:t> click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Edit Expression…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new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dialog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open.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 </a:t>
            </a:r>
            <a:r>
              <a:rPr sz="1100" spc="-5" dirty="0">
                <a:latin typeface="Calibri"/>
                <a:cs typeface="Calibri"/>
              </a:rPr>
              <a:t>to: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229"/>
              </a:spcBef>
            </a:pPr>
            <a:r>
              <a:rPr sz="1100" b="1" i="1" dirty="0">
                <a:latin typeface="Calibri"/>
                <a:cs typeface="Calibri"/>
              </a:rPr>
              <a:t>[6]</a:t>
            </a:r>
            <a:r>
              <a:rPr sz="1100" b="1" i="1" spc="-1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Subset_S1A_IW_20170909_20170921_Stack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15"/>
              </a:spcBef>
            </a:pPr>
            <a:r>
              <a:rPr sz="1100" spc="-5" dirty="0">
                <a:latin typeface="Calibri"/>
                <a:cs typeface="Calibri"/>
              </a:rPr>
              <a:t>Then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b="1" spc="-5" dirty="0">
                <a:latin typeface="Calibri"/>
                <a:cs typeface="Calibri"/>
              </a:rPr>
              <a:t>Data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Sources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$6.Sigma0_HH_mst_09Sep2017</a:t>
            </a:r>
            <a:r>
              <a:rPr sz="1100" b="1" i="1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band.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8502243"/>
            <a:ext cx="578866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Click </a:t>
            </a:r>
            <a:r>
              <a:rPr sz="1100" b="1" spc="-5" dirty="0">
                <a:latin typeface="Calibri"/>
                <a:cs typeface="Calibri"/>
              </a:rPr>
              <a:t>OK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both </a:t>
            </a:r>
            <a:r>
              <a:rPr sz="1100" dirty="0">
                <a:latin typeface="Calibri"/>
                <a:cs typeface="Calibri"/>
              </a:rPr>
              <a:t>windows. Repeat the </a:t>
            </a:r>
            <a:r>
              <a:rPr sz="1100" spc="-5" dirty="0">
                <a:latin typeface="Calibri"/>
                <a:cs typeface="Calibri"/>
              </a:rPr>
              <a:t>process to </a:t>
            </a:r>
            <a:r>
              <a:rPr sz="1100" dirty="0">
                <a:latin typeface="Calibri"/>
                <a:cs typeface="Calibri"/>
              </a:rPr>
              <a:t>add also </a:t>
            </a:r>
            <a:r>
              <a:rPr sz="1100" spc="-5" dirty="0">
                <a:latin typeface="Calibri"/>
                <a:cs typeface="Calibri"/>
              </a:rPr>
              <a:t>the second band. This </a:t>
            </a:r>
            <a:r>
              <a:rPr sz="1100" dirty="0">
                <a:latin typeface="Calibri"/>
                <a:cs typeface="Calibri"/>
              </a:rPr>
              <a:t>time set “Name” </a:t>
            </a:r>
            <a:r>
              <a:rPr sz="1100" spc="-1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Sigma0_HH_21Sep2017 </a:t>
            </a:r>
            <a:r>
              <a:rPr sz="1100" dirty="0">
                <a:latin typeface="Calibri"/>
                <a:cs typeface="Calibri"/>
              </a:rPr>
              <a:t>and in </a:t>
            </a:r>
            <a:r>
              <a:rPr sz="1100" b="1" spc="-5" dirty="0">
                <a:latin typeface="Calibri"/>
                <a:cs typeface="Calibri"/>
              </a:rPr>
              <a:t>Data Sources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dirty="0">
                <a:latin typeface="Calibri"/>
                <a:cs typeface="Calibri"/>
              </a:rPr>
              <a:t>click on </a:t>
            </a:r>
            <a:r>
              <a:rPr sz="1100" b="1" i="1" spc="-5" dirty="0">
                <a:latin typeface="Calibri"/>
                <a:cs typeface="Calibri"/>
              </a:rPr>
              <a:t>$6.Sigma0_HH_slv1_21Sep2017 </a:t>
            </a:r>
            <a:r>
              <a:rPr sz="1100" spc="-5" dirty="0">
                <a:latin typeface="Calibri"/>
                <a:cs typeface="Calibri"/>
              </a:rPr>
              <a:t>band</a:t>
            </a:r>
            <a:r>
              <a:rPr sz="1100" i="1" spc="-5" dirty="0">
                <a:latin typeface="Calibri"/>
                <a:cs typeface="Calibri"/>
              </a:rPr>
              <a:t>. </a:t>
            </a:r>
            <a:r>
              <a:rPr sz="1100" spc="-5" dirty="0">
                <a:latin typeface="Calibri"/>
                <a:cs typeface="Calibri"/>
              </a:rPr>
              <a:t>The new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bands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5" dirty="0">
                <a:latin typeface="Calibri"/>
                <a:cs typeface="Calibri"/>
              </a:rPr>
              <a:t>automatically open </a:t>
            </a:r>
            <a:r>
              <a:rPr sz="1100" dirty="0">
                <a:latin typeface="Calibri"/>
                <a:cs typeface="Calibri"/>
              </a:rPr>
              <a:t>in the view. Go to the </a:t>
            </a:r>
            <a:r>
              <a:rPr sz="1100" b="1" spc="-5" dirty="0">
                <a:latin typeface="Calibri"/>
                <a:cs typeface="Calibri"/>
              </a:rPr>
              <a:t>Layer Manager </a:t>
            </a:r>
            <a:r>
              <a:rPr sz="1100" dirty="0">
                <a:latin typeface="Calibri"/>
                <a:cs typeface="Calibri"/>
              </a:rPr>
              <a:t>in the </a:t>
            </a:r>
            <a:r>
              <a:rPr sz="1100" spc="-5" dirty="0">
                <a:latin typeface="Calibri"/>
                <a:cs typeface="Calibri"/>
              </a:rPr>
              <a:t>upper right corner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deselect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-5" dirty="0">
                <a:latin typeface="Calibri"/>
                <a:cs typeface="Calibri"/>
              </a:rPr>
              <a:t> Vector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folder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both </a:t>
            </a:r>
            <a:r>
              <a:rPr sz="1100" spc="-5" dirty="0">
                <a:latin typeface="Calibri"/>
                <a:cs typeface="Calibri"/>
              </a:rPr>
              <a:t>images.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319" y="1377632"/>
            <a:ext cx="5777230" cy="2975610"/>
            <a:chOff x="909319" y="1377632"/>
            <a:chExt cx="5777230" cy="29756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1387220"/>
              <a:ext cx="5758180" cy="29493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082" y="1382394"/>
              <a:ext cx="5767705" cy="2966085"/>
            </a:xfrm>
            <a:custGeom>
              <a:avLst/>
              <a:gdLst/>
              <a:ahLst/>
              <a:cxnLst/>
              <a:rect l="l" t="t" r="r" b="b"/>
              <a:pathLst>
                <a:path w="5767705" h="2966085">
                  <a:moveTo>
                    <a:pt x="0" y="2965957"/>
                  </a:moveTo>
                  <a:lnTo>
                    <a:pt x="5767705" y="2965957"/>
                  </a:lnTo>
                  <a:lnTo>
                    <a:pt x="5767705" y="0"/>
                  </a:lnTo>
                  <a:lnTo>
                    <a:pt x="0" y="0"/>
                  </a:lnTo>
                  <a:lnTo>
                    <a:pt x="0" y="296595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17919" y="1910460"/>
              <a:ext cx="338455" cy="130175"/>
            </a:xfrm>
            <a:custGeom>
              <a:avLst/>
              <a:gdLst/>
              <a:ahLst/>
              <a:cxnLst/>
              <a:rect l="l" t="t" r="r" b="b"/>
              <a:pathLst>
                <a:path w="338454" h="130175">
                  <a:moveTo>
                    <a:pt x="273431" y="0"/>
                  </a:moveTo>
                  <a:lnTo>
                    <a:pt x="273431" y="32639"/>
                  </a:lnTo>
                  <a:lnTo>
                    <a:pt x="0" y="32639"/>
                  </a:lnTo>
                  <a:lnTo>
                    <a:pt x="0" y="97663"/>
                  </a:lnTo>
                  <a:lnTo>
                    <a:pt x="273431" y="97663"/>
                  </a:lnTo>
                  <a:lnTo>
                    <a:pt x="273431" y="130175"/>
                  </a:lnTo>
                  <a:lnTo>
                    <a:pt x="338455" y="65151"/>
                  </a:lnTo>
                  <a:lnTo>
                    <a:pt x="273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17919" y="1910460"/>
              <a:ext cx="338455" cy="130175"/>
            </a:xfrm>
            <a:custGeom>
              <a:avLst/>
              <a:gdLst/>
              <a:ahLst/>
              <a:cxnLst/>
              <a:rect l="l" t="t" r="r" b="b"/>
              <a:pathLst>
                <a:path w="338454" h="130175">
                  <a:moveTo>
                    <a:pt x="0" y="32639"/>
                  </a:moveTo>
                  <a:lnTo>
                    <a:pt x="273431" y="32639"/>
                  </a:lnTo>
                  <a:lnTo>
                    <a:pt x="273431" y="0"/>
                  </a:lnTo>
                  <a:lnTo>
                    <a:pt x="338455" y="65151"/>
                  </a:lnTo>
                  <a:lnTo>
                    <a:pt x="273431" y="130175"/>
                  </a:lnTo>
                  <a:lnTo>
                    <a:pt x="273431" y="97663"/>
                  </a:lnTo>
                  <a:lnTo>
                    <a:pt x="0" y="97663"/>
                  </a:lnTo>
                  <a:lnTo>
                    <a:pt x="0" y="3263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37860" y="1916175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0" y="0"/>
                  </a:moveTo>
                  <a:lnTo>
                    <a:pt x="43180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09319" y="6190932"/>
            <a:ext cx="5779135" cy="2250440"/>
            <a:chOff x="909319" y="6190932"/>
            <a:chExt cx="5779135" cy="225044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6200520"/>
              <a:ext cx="5759958" cy="22313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4082" y="6195694"/>
              <a:ext cx="5769610" cy="2240915"/>
            </a:xfrm>
            <a:custGeom>
              <a:avLst/>
              <a:gdLst/>
              <a:ahLst/>
              <a:cxnLst/>
              <a:rect l="l" t="t" r="r" b="b"/>
              <a:pathLst>
                <a:path w="5769609" h="2240915">
                  <a:moveTo>
                    <a:pt x="0" y="2240915"/>
                  </a:moveTo>
                  <a:lnTo>
                    <a:pt x="5769483" y="2240915"/>
                  </a:lnTo>
                  <a:lnTo>
                    <a:pt x="5769483" y="0"/>
                  </a:lnTo>
                  <a:lnTo>
                    <a:pt x="0" y="0"/>
                  </a:lnTo>
                  <a:lnTo>
                    <a:pt x="0" y="224091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2179" y="7097775"/>
              <a:ext cx="168909" cy="16890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30679" y="6744715"/>
              <a:ext cx="935990" cy="0"/>
            </a:xfrm>
            <a:custGeom>
              <a:avLst/>
              <a:gdLst/>
              <a:ahLst/>
              <a:cxnLst/>
              <a:rect l="l" t="t" r="r" b="b"/>
              <a:pathLst>
                <a:path w="935989">
                  <a:moveTo>
                    <a:pt x="0" y="0"/>
                  </a:moveTo>
                  <a:lnTo>
                    <a:pt x="93599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51759" y="7552435"/>
              <a:ext cx="182880" cy="304800"/>
            </a:xfrm>
            <a:custGeom>
              <a:avLst/>
              <a:gdLst/>
              <a:ahLst/>
              <a:cxnLst/>
              <a:rect l="l" t="t" r="r" b="b"/>
              <a:pathLst>
                <a:path w="182880" h="304800">
                  <a:moveTo>
                    <a:pt x="137160" y="0"/>
                  </a:moveTo>
                  <a:lnTo>
                    <a:pt x="45720" y="0"/>
                  </a:lnTo>
                  <a:lnTo>
                    <a:pt x="45720" y="213360"/>
                  </a:lnTo>
                  <a:lnTo>
                    <a:pt x="0" y="213360"/>
                  </a:lnTo>
                  <a:lnTo>
                    <a:pt x="91440" y="304800"/>
                  </a:lnTo>
                  <a:lnTo>
                    <a:pt x="182880" y="213360"/>
                  </a:lnTo>
                  <a:lnTo>
                    <a:pt x="137160" y="21336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51759" y="7552435"/>
              <a:ext cx="182880" cy="304800"/>
            </a:xfrm>
            <a:custGeom>
              <a:avLst/>
              <a:gdLst/>
              <a:ahLst/>
              <a:cxnLst/>
              <a:rect l="l" t="t" r="r" b="b"/>
              <a:pathLst>
                <a:path w="182880" h="304800">
                  <a:moveTo>
                    <a:pt x="0" y="213360"/>
                  </a:moveTo>
                  <a:lnTo>
                    <a:pt x="45720" y="213360"/>
                  </a:lnTo>
                  <a:lnTo>
                    <a:pt x="45720" y="0"/>
                  </a:lnTo>
                  <a:lnTo>
                    <a:pt x="137160" y="0"/>
                  </a:lnTo>
                  <a:lnTo>
                    <a:pt x="137160" y="213360"/>
                  </a:lnTo>
                  <a:lnTo>
                    <a:pt x="182880" y="213360"/>
                  </a:lnTo>
                  <a:lnTo>
                    <a:pt x="91440" y="304800"/>
                  </a:lnTo>
                  <a:lnTo>
                    <a:pt x="0" y="21336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34535" y="6625081"/>
              <a:ext cx="972185" cy="132715"/>
            </a:xfrm>
            <a:custGeom>
              <a:avLst/>
              <a:gdLst/>
              <a:ahLst/>
              <a:cxnLst/>
              <a:rect l="l" t="t" r="r" b="b"/>
              <a:pathLst>
                <a:path w="972185" h="132715">
                  <a:moveTo>
                    <a:pt x="915012" y="66293"/>
                  </a:moveTo>
                  <a:lnTo>
                    <a:pt x="843534" y="107949"/>
                  </a:lnTo>
                  <a:lnTo>
                    <a:pt x="841247" y="116712"/>
                  </a:lnTo>
                  <a:lnTo>
                    <a:pt x="845185" y="123443"/>
                  </a:lnTo>
                  <a:lnTo>
                    <a:pt x="849122" y="130301"/>
                  </a:lnTo>
                  <a:lnTo>
                    <a:pt x="857885" y="132587"/>
                  </a:lnTo>
                  <a:lnTo>
                    <a:pt x="947284" y="80517"/>
                  </a:lnTo>
                  <a:lnTo>
                    <a:pt x="943229" y="80517"/>
                  </a:lnTo>
                  <a:lnTo>
                    <a:pt x="943229" y="78612"/>
                  </a:lnTo>
                  <a:lnTo>
                    <a:pt x="936116" y="78612"/>
                  </a:lnTo>
                  <a:lnTo>
                    <a:pt x="915012" y="66293"/>
                  </a:lnTo>
                  <a:close/>
                </a:path>
                <a:path w="972185" h="132715">
                  <a:moveTo>
                    <a:pt x="890426" y="51942"/>
                  </a:moveTo>
                  <a:lnTo>
                    <a:pt x="0" y="51942"/>
                  </a:lnTo>
                  <a:lnTo>
                    <a:pt x="0" y="80517"/>
                  </a:lnTo>
                  <a:lnTo>
                    <a:pt x="890643" y="80517"/>
                  </a:lnTo>
                  <a:lnTo>
                    <a:pt x="915012" y="66293"/>
                  </a:lnTo>
                  <a:lnTo>
                    <a:pt x="890426" y="51942"/>
                  </a:lnTo>
                  <a:close/>
                </a:path>
                <a:path w="972185" h="132715">
                  <a:moveTo>
                    <a:pt x="947066" y="51942"/>
                  </a:moveTo>
                  <a:lnTo>
                    <a:pt x="943229" y="51942"/>
                  </a:lnTo>
                  <a:lnTo>
                    <a:pt x="943229" y="80517"/>
                  </a:lnTo>
                  <a:lnTo>
                    <a:pt x="947284" y="80517"/>
                  </a:lnTo>
                  <a:lnTo>
                    <a:pt x="971677" y="66293"/>
                  </a:lnTo>
                  <a:lnTo>
                    <a:pt x="947066" y="51942"/>
                  </a:lnTo>
                  <a:close/>
                </a:path>
                <a:path w="972185" h="132715">
                  <a:moveTo>
                    <a:pt x="936116" y="53974"/>
                  </a:moveTo>
                  <a:lnTo>
                    <a:pt x="915012" y="66293"/>
                  </a:lnTo>
                  <a:lnTo>
                    <a:pt x="936116" y="78612"/>
                  </a:lnTo>
                  <a:lnTo>
                    <a:pt x="936116" y="53974"/>
                  </a:lnTo>
                  <a:close/>
                </a:path>
                <a:path w="972185" h="132715">
                  <a:moveTo>
                    <a:pt x="943229" y="53974"/>
                  </a:moveTo>
                  <a:lnTo>
                    <a:pt x="936116" y="53974"/>
                  </a:lnTo>
                  <a:lnTo>
                    <a:pt x="936116" y="78612"/>
                  </a:lnTo>
                  <a:lnTo>
                    <a:pt x="943229" y="78612"/>
                  </a:lnTo>
                  <a:lnTo>
                    <a:pt x="943229" y="53974"/>
                  </a:lnTo>
                  <a:close/>
                </a:path>
                <a:path w="972185" h="132715">
                  <a:moveTo>
                    <a:pt x="857885" y="0"/>
                  </a:moveTo>
                  <a:lnTo>
                    <a:pt x="849122" y="2285"/>
                  </a:lnTo>
                  <a:lnTo>
                    <a:pt x="845185" y="9143"/>
                  </a:lnTo>
                  <a:lnTo>
                    <a:pt x="841247" y="15874"/>
                  </a:lnTo>
                  <a:lnTo>
                    <a:pt x="843534" y="24637"/>
                  </a:lnTo>
                  <a:lnTo>
                    <a:pt x="915012" y="66293"/>
                  </a:lnTo>
                  <a:lnTo>
                    <a:pt x="936116" y="53974"/>
                  </a:lnTo>
                  <a:lnTo>
                    <a:pt x="943229" y="53974"/>
                  </a:lnTo>
                  <a:lnTo>
                    <a:pt x="943229" y="51942"/>
                  </a:lnTo>
                  <a:lnTo>
                    <a:pt x="947066" y="51942"/>
                  </a:lnTo>
                  <a:lnTo>
                    <a:pt x="8578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17569" y="6369430"/>
              <a:ext cx="1931670" cy="158750"/>
            </a:xfrm>
            <a:custGeom>
              <a:avLst/>
              <a:gdLst/>
              <a:ahLst/>
              <a:cxnLst/>
              <a:rect l="l" t="t" r="r" b="b"/>
              <a:pathLst>
                <a:path w="1931670" h="158750">
                  <a:moveTo>
                    <a:pt x="0" y="158750"/>
                  </a:moveTo>
                  <a:lnTo>
                    <a:pt x="1931670" y="158750"/>
                  </a:lnTo>
                  <a:lnTo>
                    <a:pt x="1931670" y="0"/>
                  </a:lnTo>
                  <a:lnTo>
                    <a:pt x="0" y="0"/>
                  </a:lnTo>
                  <a:lnTo>
                    <a:pt x="0" y="15875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782694"/>
            <a:ext cx="5789295" cy="137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Explorer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Window,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[1]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[4];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right-click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Close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4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Products</a:t>
            </a:r>
            <a:r>
              <a:rPr sz="110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79730" algn="l"/>
              </a:tabLst>
            </a:pP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5.6	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T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errain 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c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o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rr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e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c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t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i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o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n</a:t>
            </a:r>
            <a:endParaRPr sz="1100">
              <a:latin typeface="Cambria"/>
              <a:cs typeface="Cambria"/>
            </a:endParaRPr>
          </a:p>
          <a:p>
            <a:pPr marL="12700" marR="5080" algn="just">
              <a:lnSpc>
                <a:spcPct val="117300"/>
              </a:lnSpc>
              <a:spcBef>
                <a:spcPts val="530"/>
              </a:spcBef>
            </a:pPr>
            <a:r>
              <a:rPr sz="1100" spc="-5" dirty="0">
                <a:latin typeface="Calibri"/>
                <a:cs typeface="Calibri"/>
              </a:rPr>
              <a:t>Our </a:t>
            </a:r>
            <a:r>
              <a:rPr sz="1100" dirty="0">
                <a:latin typeface="Calibri"/>
                <a:cs typeface="Calibri"/>
              </a:rPr>
              <a:t>data are </a:t>
            </a:r>
            <a:r>
              <a:rPr sz="1100" spc="-5" dirty="0">
                <a:latin typeface="Calibri"/>
                <a:cs typeface="Calibri"/>
              </a:rPr>
              <a:t>still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radar geometry, </a:t>
            </a:r>
            <a:r>
              <a:rPr sz="1100" dirty="0">
                <a:latin typeface="Calibri"/>
                <a:cs typeface="Calibri"/>
              </a:rPr>
              <a:t>moreover due </a:t>
            </a: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topographical </a:t>
            </a:r>
            <a:r>
              <a:rPr sz="1100" spc="-5" dirty="0">
                <a:latin typeface="Calibri"/>
                <a:cs typeface="Calibri"/>
              </a:rPr>
              <a:t>variations </a:t>
            </a:r>
            <a:r>
              <a:rPr sz="1100" dirty="0">
                <a:latin typeface="Calibri"/>
                <a:cs typeface="Calibri"/>
              </a:rPr>
              <a:t>of a </a:t>
            </a:r>
            <a:r>
              <a:rPr sz="1100" spc="-5" dirty="0">
                <a:latin typeface="Calibri"/>
                <a:cs typeface="Calibri"/>
              </a:rPr>
              <a:t>scene </a:t>
            </a:r>
            <a:r>
              <a:rPr sz="1100" dirty="0">
                <a:latin typeface="Calibri"/>
                <a:cs typeface="Calibri"/>
              </a:rPr>
              <a:t>and the tilt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the </a:t>
            </a:r>
            <a:r>
              <a:rPr sz="1100" spc="-5" dirty="0">
                <a:latin typeface="Calibri"/>
                <a:cs typeface="Calibri"/>
              </a:rPr>
              <a:t>satellite sensor,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distances </a:t>
            </a:r>
            <a:r>
              <a:rPr sz="1100" dirty="0">
                <a:latin typeface="Calibri"/>
                <a:cs typeface="Calibri"/>
              </a:rPr>
              <a:t>can </a:t>
            </a:r>
            <a:r>
              <a:rPr sz="1100" spc="-5" dirty="0">
                <a:latin typeface="Calibri"/>
                <a:cs typeface="Calibri"/>
              </a:rPr>
              <a:t>be distorted </a:t>
            </a:r>
            <a:r>
              <a:rPr sz="1100" dirty="0">
                <a:latin typeface="Calibri"/>
                <a:cs typeface="Calibri"/>
              </a:rPr>
              <a:t>in the </a:t>
            </a:r>
            <a:r>
              <a:rPr sz="1100" spc="-5" dirty="0">
                <a:latin typeface="Calibri"/>
                <a:cs typeface="Calibri"/>
              </a:rPr>
              <a:t>SAR images. </a:t>
            </a:r>
            <a:r>
              <a:rPr sz="1100" dirty="0">
                <a:latin typeface="Calibri"/>
                <a:cs typeface="Calibri"/>
              </a:rPr>
              <a:t>We </a:t>
            </a:r>
            <a:r>
              <a:rPr sz="1100" spc="-5" dirty="0">
                <a:latin typeface="Calibri"/>
                <a:cs typeface="Calibri"/>
              </a:rPr>
              <a:t>need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apply </a:t>
            </a:r>
            <a:r>
              <a:rPr sz="1100" b="1" spc="-5" dirty="0">
                <a:latin typeface="Calibri"/>
                <a:cs typeface="Calibri"/>
              </a:rPr>
              <a:t>Terrain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Correction</a:t>
            </a:r>
            <a:r>
              <a:rPr sz="1100" b="1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compensate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distortions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reproject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scene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geographic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projection.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(See</a:t>
            </a:r>
            <a:endParaRPr sz="1100">
              <a:latin typeface="Calibri"/>
              <a:cs typeface="Calibri"/>
            </a:endParaRPr>
          </a:p>
          <a:p>
            <a:pPr marL="201295">
              <a:lnSpc>
                <a:spcPct val="100000"/>
              </a:lnSpc>
              <a:spcBef>
                <a:spcPts val="285"/>
              </a:spcBef>
            </a:pPr>
            <a:r>
              <a:rPr sz="1100" spc="-5" dirty="0">
                <a:latin typeface="Calibri"/>
                <a:cs typeface="Calibri"/>
              </a:rPr>
              <a:t>NOTE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6)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7169277"/>
            <a:ext cx="5788660" cy="1719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Radar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Geometric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Terrain Correction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Range-Doppler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Terrain Correction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6399"/>
              </a:lnSpc>
              <a:spcBef>
                <a:spcPts val="61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I/O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Parameters</a:t>
            </a:r>
            <a:r>
              <a:rPr sz="1100" b="1" spc="1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“Source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Product”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</a:t>
            </a:r>
            <a:r>
              <a:rPr sz="1100" b="1" spc="17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[5]</a:t>
            </a:r>
            <a:r>
              <a:rPr sz="1100" b="1" spc="1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(velocity</a:t>
            </a:r>
            <a:r>
              <a:rPr sz="1100" b="1" spc="18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product)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“Target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Product”,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keep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default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name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“Directory” to: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229"/>
              </a:spcBef>
            </a:pP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</a:t>
            </a:r>
            <a:r>
              <a:rPr sz="1100" i="1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Processing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Parameters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5" dirty="0">
                <a:latin typeface="Calibri"/>
                <a:cs typeface="Calibri"/>
              </a:rPr>
              <a:t>Digital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Elevation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Model</a:t>
            </a:r>
            <a:r>
              <a:rPr sz="1100" dirty="0">
                <a:latin typeface="Calibri"/>
                <a:cs typeface="Calibri"/>
              </a:rPr>
              <a:t>:</a:t>
            </a:r>
            <a:r>
              <a:rPr sz="1100" spc="-5" dirty="0">
                <a:latin typeface="Calibri"/>
                <a:cs typeface="Calibri"/>
              </a:rPr>
              <a:t> ACE30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(Auto </a:t>
            </a:r>
            <a:r>
              <a:rPr sz="1100" dirty="0">
                <a:latin typeface="Calibri"/>
                <a:cs typeface="Calibri"/>
              </a:rPr>
              <a:t>Download)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100" b="1" spc="-5" dirty="0">
                <a:latin typeface="Calibri"/>
                <a:cs typeface="Calibri"/>
              </a:rPr>
              <a:t>Map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Projection</a:t>
            </a:r>
            <a:r>
              <a:rPr sz="1100" spc="-5" dirty="0">
                <a:latin typeface="Calibri"/>
                <a:cs typeface="Calibri"/>
              </a:rPr>
              <a:t>: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it,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choose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Predefined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CRS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Select</a:t>
            </a:r>
            <a:r>
              <a:rPr sz="1100" spc="-5" dirty="0">
                <a:latin typeface="Calibri"/>
                <a:cs typeface="Calibri"/>
              </a:rPr>
              <a:t>”.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“Filter”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search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32621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spc="-5" dirty="0">
                <a:latin typeface="Calibri"/>
                <a:cs typeface="Calibri"/>
              </a:rPr>
              <a:t>(EPSG: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32621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WGS84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UTM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Zone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21N)</a:t>
            </a:r>
            <a:r>
              <a:rPr sz="1100" dirty="0">
                <a:latin typeface="Calibri"/>
                <a:cs typeface="Calibri"/>
              </a:rPr>
              <a:t> and </a:t>
            </a:r>
            <a:r>
              <a:rPr sz="1100" spc="-5" dirty="0">
                <a:latin typeface="Calibri"/>
                <a:cs typeface="Calibri"/>
              </a:rPr>
              <a:t>when</a:t>
            </a:r>
            <a:r>
              <a:rPr sz="1100" dirty="0">
                <a:latin typeface="Calibri"/>
                <a:cs typeface="Calibri"/>
              </a:rPr>
              <a:t> you </a:t>
            </a:r>
            <a:r>
              <a:rPr sz="1100" spc="-5" dirty="0">
                <a:latin typeface="Calibri"/>
                <a:cs typeface="Calibri"/>
              </a:rPr>
              <a:t>find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OK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both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windows.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9319" y="909383"/>
            <a:ext cx="5768340" cy="2788285"/>
            <a:chOff x="909319" y="909383"/>
            <a:chExt cx="5768340" cy="27882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5748908" cy="27692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082" y="914145"/>
              <a:ext cx="5758815" cy="2778760"/>
            </a:xfrm>
            <a:custGeom>
              <a:avLst/>
              <a:gdLst/>
              <a:ahLst/>
              <a:cxnLst/>
              <a:rect l="l" t="t" r="r" b="b"/>
              <a:pathLst>
                <a:path w="5758815" h="2778760">
                  <a:moveTo>
                    <a:pt x="0" y="2778760"/>
                  </a:moveTo>
                  <a:lnTo>
                    <a:pt x="5758433" y="2778760"/>
                  </a:lnTo>
                  <a:lnTo>
                    <a:pt x="5758433" y="0"/>
                  </a:lnTo>
                  <a:lnTo>
                    <a:pt x="0" y="0"/>
                  </a:lnTo>
                  <a:lnTo>
                    <a:pt x="0" y="27787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3939" y="4977955"/>
            <a:ext cx="140903" cy="1368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77995" y="5289047"/>
            <a:ext cx="2323437" cy="17029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0639" y="5449841"/>
            <a:ext cx="109777" cy="1052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9794" y="5258180"/>
            <a:ext cx="5758815" cy="1806575"/>
          </a:xfrm>
          <a:prstGeom prst="rect">
            <a:avLst/>
          </a:prstGeom>
          <a:ln w="6350">
            <a:solidFill>
              <a:srgbClr val="1F487C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322580" marR="2466340" algn="just">
              <a:lnSpc>
                <a:spcPct val="116799"/>
              </a:lnSpc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NOTE 6: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geometry of topographical distortions in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SAR </a:t>
            </a:r>
            <a:r>
              <a:rPr sz="1000" spc="-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imagery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is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shown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on the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right.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Here we can see that point </a:t>
            </a:r>
            <a:r>
              <a:rPr sz="1000" spc="-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B</a:t>
            </a:r>
            <a:r>
              <a:rPr sz="1000" b="1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w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ith</a:t>
            </a:r>
            <a:r>
              <a:rPr sz="1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l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000" spc="-15" dirty="0">
                <a:solidFill>
                  <a:srgbClr val="1F487C"/>
                </a:solidFill>
                <a:latin typeface="Calibri"/>
                <a:cs typeface="Calibri"/>
              </a:rPr>
              <a:t>v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ation</a:t>
            </a:r>
            <a:r>
              <a:rPr sz="1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h</a:t>
            </a:r>
            <a:r>
              <a:rPr sz="1000" b="1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b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v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0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h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0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lipsoid</a:t>
            </a:r>
            <a:r>
              <a:rPr sz="1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is</a:t>
            </a:r>
            <a:r>
              <a:rPr sz="1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m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g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</a:t>
            </a:r>
            <a:r>
              <a:rPr sz="1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at</a:t>
            </a:r>
            <a:r>
              <a:rPr sz="1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</a:t>
            </a:r>
            <a:r>
              <a:rPr sz="1000" spc="-15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ition  </a:t>
            </a:r>
            <a:r>
              <a:rPr sz="1000" b="1" dirty="0">
                <a:solidFill>
                  <a:srgbClr val="1F487C"/>
                </a:solidFill>
                <a:latin typeface="Calibri"/>
                <a:cs typeface="Calibri"/>
              </a:rPr>
              <a:t>B’</a:t>
            </a:r>
            <a:r>
              <a:rPr sz="1000" b="1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SAR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 image,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though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its</a:t>
            </a:r>
            <a:r>
              <a:rPr sz="1000" spc="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real</a:t>
            </a:r>
            <a:r>
              <a:rPr sz="1000" spc="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position</a:t>
            </a:r>
            <a:r>
              <a:rPr sz="1000" spc="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is</a:t>
            </a:r>
            <a:r>
              <a:rPr sz="1000" spc="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B"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.</a:t>
            </a:r>
            <a:r>
              <a:rPr sz="1000" spc="2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offset </a:t>
            </a: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Δr</a:t>
            </a:r>
            <a:r>
              <a:rPr sz="1000" b="1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between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F487C"/>
                </a:solidFill>
                <a:latin typeface="Calibri"/>
                <a:cs typeface="Calibri"/>
              </a:rPr>
              <a:t>B'</a:t>
            </a:r>
            <a:r>
              <a:rPr sz="1000" b="1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and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F487C"/>
                </a:solidFill>
                <a:latin typeface="Calibri"/>
                <a:cs typeface="Calibri"/>
              </a:rPr>
              <a:t>B"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exhibits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effect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topographic distortions.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1F487C"/>
                </a:solidFill>
                <a:latin typeface="Calibri"/>
                <a:cs typeface="Calibri"/>
              </a:rPr>
              <a:t>(SNAP</a:t>
            </a:r>
            <a:r>
              <a:rPr sz="1000" i="1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1F487C"/>
                </a:solidFill>
                <a:latin typeface="Calibri"/>
                <a:cs typeface="Calibri"/>
              </a:rPr>
              <a:t>Help)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6093332"/>
            <a:ext cx="5789295" cy="2035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Keep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defaults </a:t>
            </a:r>
            <a:r>
              <a:rPr sz="1100" dirty="0">
                <a:latin typeface="Calibri"/>
                <a:cs typeface="Calibri"/>
              </a:rPr>
              <a:t>values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 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other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parameters.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Run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Approximate</a:t>
            </a:r>
            <a:r>
              <a:rPr sz="11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processing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time:</a:t>
            </a:r>
            <a:r>
              <a:rPr sz="1100" i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2.5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 minutes.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77825" algn="l"/>
              </a:tabLst>
            </a:pP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5.7	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Visualize</a:t>
            </a:r>
            <a:endParaRPr sz="1100">
              <a:latin typeface="Cambria"/>
              <a:cs typeface="Cambria"/>
            </a:endParaRPr>
          </a:p>
          <a:p>
            <a:pPr marL="12700" marR="5715" algn="just">
              <a:lnSpc>
                <a:spcPct val="117000"/>
              </a:lnSpc>
              <a:spcBef>
                <a:spcPts val="530"/>
              </a:spcBef>
            </a:pPr>
            <a:r>
              <a:rPr sz="1100" spc="-5" dirty="0">
                <a:latin typeface="Calibri"/>
                <a:cs typeface="Calibri"/>
              </a:rPr>
              <a:t>Close </a:t>
            </a:r>
            <a:r>
              <a:rPr sz="1100" b="1" dirty="0">
                <a:latin typeface="Calibri"/>
                <a:cs typeface="Calibri"/>
              </a:rPr>
              <a:t>Range </a:t>
            </a:r>
            <a:r>
              <a:rPr sz="1100" b="1" spc="-5" dirty="0">
                <a:latin typeface="Calibri"/>
                <a:cs typeface="Calibri"/>
              </a:rPr>
              <a:t>Doppler Terrain Correction </a:t>
            </a:r>
            <a:r>
              <a:rPr sz="1100" dirty="0">
                <a:latin typeface="Calibri"/>
                <a:cs typeface="Calibri"/>
              </a:rPr>
              <a:t>window. </a:t>
            </a:r>
            <a:r>
              <a:rPr sz="1100" spc="-5" dirty="0">
                <a:latin typeface="Calibri"/>
                <a:cs typeface="Calibri"/>
              </a:rPr>
              <a:t>Let’s </a:t>
            </a:r>
            <a:r>
              <a:rPr sz="1100" dirty="0">
                <a:latin typeface="Calibri"/>
                <a:cs typeface="Calibri"/>
              </a:rPr>
              <a:t>overlay the </a:t>
            </a:r>
            <a:r>
              <a:rPr sz="1100" spc="-5" dirty="0">
                <a:latin typeface="Calibri"/>
                <a:cs typeface="Calibri"/>
              </a:rPr>
              <a:t>velocity data </a:t>
            </a:r>
            <a:r>
              <a:rPr sz="1100" dirty="0">
                <a:latin typeface="Calibri"/>
                <a:cs typeface="Calibri"/>
              </a:rPr>
              <a:t>on top of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original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data. </a:t>
            </a:r>
            <a:r>
              <a:rPr sz="1100" spc="-5" dirty="0">
                <a:latin typeface="Calibri"/>
                <a:cs typeface="Calibri"/>
              </a:rPr>
              <a:t>Expand </a:t>
            </a:r>
            <a:r>
              <a:rPr sz="1100" dirty="0">
                <a:latin typeface="Calibri"/>
                <a:cs typeface="Calibri"/>
              </a:rPr>
              <a:t>the new </a:t>
            </a:r>
            <a:r>
              <a:rPr sz="1100" spc="-5" dirty="0">
                <a:latin typeface="Calibri"/>
                <a:cs typeface="Calibri"/>
              </a:rPr>
              <a:t>georeferenced product </a:t>
            </a:r>
            <a:r>
              <a:rPr sz="1100" dirty="0">
                <a:latin typeface="Calibri"/>
                <a:cs typeface="Calibri"/>
              </a:rPr>
              <a:t>[7] and open the </a:t>
            </a:r>
            <a:r>
              <a:rPr sz="1100" b="1" i="1" spc="-5" dirty="0">
                <a:latin typeface="Calibri"/>
                <a:cs typeface="Calibri"/>
              </a:rPr>
              <a:t>Sigma0_HH_21Sep2017 </a:t>
            </a:r>
            <a:r>
              <a:rPr sz="1100" spc="-5" dirty="0">
                <a:latin typeface="Calibri"/>
                <a:cs typeface="Calibri"/>
              </a:rPr>
              <a:t>band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b="1" spc="-10" dirty="0">
                <a:latin typeface="Calibri"/>
                <a:cs typeface="Calibri"/>
              </a:rPr>
              <a:t>View 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window. We can </a:t>
            </a:r>
            <a:r>
              <a:rPr sz="1100" spc="-5" dirty="0">
                <a:latin typeface="Calibri"/>
                <a:cs typeface="Calibri"/>
              </a:rPr>
              <a:t>stretch the histogram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little </a:t>
            </a:r>
            <a:r>
              <a:rPr sz="1100" dirty="0">
                <a:latin typeface="Calibri"/>
                <a:cs typeface="Calibri"/>
              </a:rPr>
              <a:t>in the </a:t>
            </a:r>
            <a:r>
              <a:rPr sz="1100" b="1" spc="-5" dirty="0">
                <a:latin typeface="Calibri"/>
                <a:cs typeface="Calibri"/>
              </a:rPr>
              <a:t>Colour Manipulation </a:t>
            </a:r>
            <a:r>
              <a:rPr sz="1100" dirty="0">
                <a:latin typeface="Calibri"/>
                <a:cs typeface="Calibri"/>
              </a:rPr>
              <a:t>tab </a:t>
            </a:r>
            <a:r>
              <a:rPr sz="1100" spc="-5" dirty="0">
                <a:latin typeface="Calibri"/>
                <a:cs typeface="Calibri"/>
              </a:rPr>
              <a:t>(move </a:t>
            </a:r>
            <a:r>
              <a:rPr sz="1100" dirty="0">
                <a:latin typeface="Calibri"/>
                <a:cs typeface="Calibri"/>
              </a:rPr>
              <a:t>the white </a:t>
            </a:r>
            <a:r>
              <a:rPr sz="1100" spc="-5" dirty="0">
                <a:latin typeface="Calibri"/>
                <a:cs typeface="Calibri"/>
              </a:rPr>
              <a:t>slider </a:t>
            </a:r>
            <a:r>
              <a:rPr sz="1100" dirty="0">
                <a:latin typeface="Calibri"/>
                <a:cs typeface="Calibri"/>
              </a:rPr>
              <a:t> on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right,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approx.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0.45).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6900"/>
              </a:lnSpc>
              <a:spcBef>
                <a:spcPts val="605"/>
              </a:spcBef>
            </a:pPr>
            <a:r>
              <a:rPr sz="1100" spc="-5" dirty="0">
                <a:latin typeface="Calibri"/>
                <a:cs typeface="Calibri"/>
              </a:rPr>
              <a:t>Then go to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Layer Manager </a:t>
            </a:r>
            <a:r>
              <a:rPr sz="1100" dirty="0">
                <a:latin typeface="Calibri"/>
                <a:cs typeface="Calibri"/>
              </a:rPr>
              <a:t>in the top </a:t>
            </a:r>
            <a:r>
              <a:rPr sz="1100" spc="-5" dirty="0">
                <a:latin typeface="Calibri"/>
                <a:cs typeface="Calibri"/>
              </a:rPr>
              <a:t>right </a:t>
            </a:r>
            <a:r>
              <a:rPr sz="1100" dirty="0">
                <a:latin typeface="Calibri"/>
                <a:cs typeface="Calibri"/>
              </a:rPr>
              <a:t>corner and in the </a:t>
            </a:r>
            <a:r>
              <a:rPr sz="1100" b="1" spc="-5" dirty="0">
                <a:latin typeface="Calibri"/>
                <a:cs typeface="Calibri"/>
              </a:rPr>
              <a:t>Vector data </a:t>
            </a:r>
            <a:r>
              <a:rPr sz="1100" dirty="0">
                <a:latin typeface="Calibri"/>
                <a:cs typeface="Calibri"/>
              </a:rPr>
              <a:t>folder </a:t>
            </a:r>
            <a:r>
              <a:rPr sz="1100" b="1" spc="-5" dirty="0">
                <a:latin typeface="Calibri"/>
                <a:cs typeface="Calibri"/>
              </a:rPr>
              <a:t>deselect Velocity</a:t>
            </a:r>
            <a:r>
              <a:rPr sz="1100" spc="-5" dirty="0">
                <a:latin typeface="Calibri"/>
                <a:cs typeface="Calibri"/>
              </a:rPr>
              <a:t>. </a:t>
            </a:r>
            <a:r>
              <a:rPr sz="1100" dirty="0">
                <a:latin typeface="Calibri"/>
                <a:cs typeface="Calibri"/>
              </a:rPr>
              <a:t> Then click 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add an overlay </a:t>
            </a:r>
            <a:r>
              <a:rPr sz="1100" spc="-5" dirty="0">
                <a:latin typeface="Calibri"/>
                <a:cs typeface="Calibri"/>
              </a:rPr>
              <a:t>layer,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Image of Band </a:t>
            </a:r>
            <a:r>
              <a:rPr sz="1100" b="1" dirty="0">
                <a:latin typeface="Calibri"/>
                <a:cs typeface="Calibri"/>
              </a:rPr>
              <a:t>/ </a:t>
            </a:r>
            <a:r>
              <a:rPr sz="1100" b="1" spc="-5" dirty="0">
                <a:latin typeface="Calibri"/>
                <a:cs typeface="Calibri"/>
              </a:rPr>
              <a:t>Tie-Point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Grid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dirty="0">
                <a:latin typeface="Calibri"/>
                <a:cs typeface="Calibri"/>
              </a:rPr>
              <a:t> 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Velocity_slv1_21Sep2017_HH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Finish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09319" y="4211510"/>
            <a:ext cx="4338320" cy="1790064"/>
            <a:chOff x="909319" y="4211510"/>
            <a:chExt cx="4338320" cy="179006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4220971"/>
              <a:ext cx="4319015" cy="177101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4082" y="4216272"/>
              <a:ext cx="4328795" cy="1780539"/>
            </a:xfrm>
            <a:custGeom>
              <a:avLst/>
              <a:gdLst/>
              <a:ahLst/>
              <a:cxnLst/>
              <a:rect l="l" t="t" r="r" b="b"/>
              <a:pathLst>
                <a:path w="4328795" h="1780539">
                  <a:moveTo>
                    <a:pt x="0" y="1780539"/>
                  </a:moveTo>
                  <a:lnTo>
                    <a:pt x="4328540" y="1780539"/>
                  </a:lnTo>
                  <a:lnTo>
                    <a:pt x="4328540" y="0"/>
                  </a:lnTo>
                  <a:lnTo>
                    <a:pt x="0" y="0"/>
                  </a:lnTo>
                  <a:lnTo>
                    <a:pt x="0" y="178053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5839" y="5311266"/>
              <a:ext cx="1511935" cy="143510"/>
            </a:xfrm>
            <a:custGeom>
              <a:avLst/>
              <a:gdLst/>
              <a:ahLst/>
              <a:cxnLst/>
              <a:rect l="l" t="t" r="r" b="b"/>
              <a:pathLst>
                <a:path w="1511935" h="143510">
                  <a:moveTo>
                    <a:pt x="0" y="24002"/>
                  </a:moveTo>
                  <a:lnTo>
                    <a:pt x="1879" y="14680"/>
                  </a:lnTo>
                  <a:lnTo>
                    <a:pt x="7005" y="7048"/>
                  </a:lnTo>
                  <a:lnTo>
                    <a:pt x="14610" y="1893"/>
                  </a:lnTo>
                  <a:lnTo>
                    <a:pt x="23926" y="0"/>
                  </a:lnTo>
                  <a:lnTo>
                    <a:pt x="1488059" y="0"/>
                  </a:lnTo>
                  <a:lnTo>
                    <a:pt x="1497361" y="1893"/>
                  </a:lnTo>
                  <a:lnTo>
                    <a:pt x="1504950" y="7048"/>
                  </a:lnTo>
                  <a:lnTo>
                    <a:pt x="1510061" y="14680"/>
                  </a:lnTo>
                  <a:lnTo>
                    <a:pt x="1511935" y="24002"/>
                  </a:lnTo>
                  <a:lnTo>
                    <a:pt x="1511935" y="119633"/>
                  </a:lnTo>
                  <a:lnTo>
                    <a:pt x="1510061" y="128936"/>
                  </a:lnTo>
                  <a:lnTo>
                    <a:pt x="1504950" y="136524"/>
                  </a:lnTo>
                  <a:lnTo>
                    <a:pt x="1497361" y="141636"/>
                  </a:lnTo>
                  <a:lnTo>
                    <a:pt x="1488059" y="143509"/>
                  </a:lnTo>
                  <a:lnTo>
                    <a:pt x="23926" y="143509"/>
                  </a:lnTo>
                  <a:lnTo>
                    <a:pt x="14610" y="141636"/>
                  </a:lnTo>
                  <a:lnTo>
                    <a:pt x="7005" y="136524"/>
                  </a:lnTo>
                  <a:lnTo>
                    <a:pt x="1879" y="128936"/>
                  </a:lnTo>
                  <a:lnTo>
                    <a:pt x="0" y="119633"/>
                  </a:lnTo>
                  <a:lnTo>
                    <a:pt x="0" y="24002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5648" y="7757921"/>
            <a:ext cx="124259" cy="13017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09319" y="8236216"/>
            <a:ext cx="2588260" cy="1638935"/>
            <a:chOff x="909319" y="8236216"/>
            <a:chExt cx="2588260" cy="163893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8245741"/>
              <a:ext cx="2569210" cy="161975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4082" y="8240979"/>
              <a:ext cx="2578735" cy="1629410"/>
            </a:xfrm>
            <a:custGeom>
              <a:avLst/>
              <a:gdLst/>
              <a:ahLst/>
              <a:cxnLst/>
              <a:rect l="l" t="t" r="r" b="b"/>
              <a:pathLst>
                <a:path w="2578735" h="1629409">
                  <a:moveTo>
                    <a:pt x="0" y="1629283"/>
                  </a:moveTo>
                  <a:lnTo>
                    <a:pt x="2578735" y="1629283"/>
                  </a:lnTo>
                  <a:lnTo>
                    <a:pt x="2578735" y="0"/>
                  </a:lnTo>
                  <a:lnTo>
                    <a:pt x="0" y="0"/>
                  </a:lnTo>
                  <a:lnTo>
                    <a:pt x="0" y="162928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7875" y="9423018"/>
              <a:ext cx="153669" cy="25336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47875" y="9423018"/>
              <a:ext cx="153670" cy="253365"/>
            </a:xfrm>
            <a:custGeom>
              <a:avLst/>
              <a:gdLst/>
              <a:ahLst/>
              <a:cxnLst/>
              <a:rect l="l" t="t" r="r" b="b"/>
              <a:pathLst>
                <a:path w="153669" h="253365">
                  <a:moveTo>
                    <a:pt x="0" y="176530"/>
                  </a:moveTo>
                  <a:lnTo>
                    <a:pt x="38354" y="176530"/>
                  </a:lnTo>
                  <a:lnTo>
                    <a:pt x="38354" y="0"/>
                  </a:lnTo>
                  <a:lnTo>
                    <a:pt x="115316" y="0"/>
                  </a:lnTo>
                  <a:lnTo>
                    <a:pt x="115316" y="176530"/>
                  </a:lnTo>
                  <a:lnTo>
                    <a:pt x="153670" y="176530"/>
                  </a:lnTo>
                  <a:lnTo>
                    <a:pt x="76835" y="253365"/>
                  </a:lnTo>
                  <a:lnTo>
                    <a:pt x="0" y="17653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708717" y="8236191"/>
            <a:ext cx="2543810" cy="1638935"/>
            <a:chOff x="3708717" y="8236191"/>
            <a:chExt cx="2543810" cy="163893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8178" y="8245716"/>
              <a:ext cx="2524760" cy="161988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13479" y="8240953"/>
              <a:ext cx="2534285" cy="1629410"/>
            </a:xfrm>
            <a:custGeom>
              <a:avLst/>
              <a:gdLst/>
              <a:ahLst/>
              <a:cxnLst/>
              <a:rect l="l" t="t" r="r" b="b"/>
              <a:pathLst>
                <a:path w="2534285" h="1629409">
                  <a:moveTo>
                    <a:pt x="0" y="1629410"/>
                  </a:moveTo>
                  <a:lnTo>
                    <a:pt x="2534285" y="1629410"/>
                  </a:lnTo>
                  <a:lnTo>
                    <a:pt x="2534285" y="0"/>
                  </a:lnTo>
                  <a:lnTo>
                    <a:pt x="0" y="0"/>
                  </a:lnTo>
                  <a:lnTo>
                    <a:pt x="0" y="162941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6839" y="9421113"/>
              <a:ext cx="153670" cy="25336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196839" y="9421113"/>
              <a:ext cx="153670" cy="253365"/>
            </a:xfrm>
            <a:custGeom>
              <a:avLst/>
              <a:gdLst/>
              <a:ahLst/>
              <a:cxnLst/>
              <a:rect l="l" t="t" r="r" b="b"/>
              <a:pathLst>
                <a:path w="153670" h="253365">
                  <a:moveTo>
                    <a:pt x="0" y="176530"/>
                  </a:moveTo>
                  <a:lnTo>
                    <a:pt x="38481" y="176530"/>
                  </a:lnTo>
                  <a:lnTo>
                    <a:pt x="38481" y="0"/>
                  </a:lnTo>
                  <a:lnTo>
                    <a:pt x="115316" y="0"/>
                  </a:lnTo>
                  <a:lnTo>
                    <a:pt x="115316" y="176530"/>
                  </a:lnTo>
                  <a:lnTo>
                    <a:pt x="153670" y="176530"/>
                  </a:lnTo>
                  <a:lnTo>
                    <a:pt x="76835" y="253365"/>
                  </a:lnTo>
                  <a:lnTo>
                    <a:pt x="0" y="17653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09319" y="909383"/>
            <a:ext cx="5779135" cy="3183255"/>
            <a:chOff x="909319" y="909383"/>
            <a:chExt cx="5779135" cy="318325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8844" y="918844"/>
              <a:ext cx="2848229" cy="316420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14082" y="914145"/>
              <a:ext cx="2858135" cy="3173730"/>
            </a:xfrm>
            <a:custGeom>
              <a:avLst/>
              <a:gdLst/>
              <a:ahLst/>
              <a:cxnLst/>
              <a:rect l="l" t="t" r="r" b="b"/>
              <a:pathLst>
                <a:path w="2858135" h="3173729">
                  <a:moveTo>
                    <a:pt x="0" y="3173729"/>
                  </a:moveTo>
                  <a:lnTo>
                    <a:pt x="2857754" y="3173729"/>
                  </a:lnTo>
                  <a:lnTo>
                    <a:pt x="2857754" y="0"/>
                  </a:lnTo>
                  <a:lnTo>
                    <a:pt x="0" y="0"/>
                  </a:lnTo>
                  <a:lnTo>
                    <a:pt x="0" y="317372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30065" y="918844"/>
              <a:ext cx="2848229" cy="315887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25366" y="914145"/>
              <a:ext cx="2858135" cy="3168650"/>
            </a:xfrm>
            <a:custGeom>
              <a:avLst/>
              <a:gdLst/>
              <a:ahLst/>
              <a:cxnLst/>
              <a:rect l="l" t="t" r="r" b="b"/>
              <a:pathLst>
                <a:path w="2858134" h="3168650">
                  <a:moveTo>
                    <a:pt x="0" y="3168396"/>
                  </a:moveTo>
                  <a:lnTo>
                    <a:pt x="2857754" y="3168396"/>
                  </a:lnTo>
                  <a:lnTo>
                    <a:pt x="2857754" y="0"/>
                  </a:lnTo>
                  <a:lnTo>
                    <a:pt x="0" y="0"/>
                  </a:lnTo>
                  <a:lnTo>
                    <a:pt x="0" y="316839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5839" y="1531619"/>
              <a:ext cx="1424940" cy="106680"/>
            </a:xfrm>
            <a:custGeom>
              <a:avLst/>
              <a:gdLst/>
              <a:ahLst/>
              <a:cxnLst/>
              <a:rect l="l" t="t" r="r" b="b"/>
              <a:pathLst>
                <a:path w="1424939" h="106680">
                  <a:moveTo>
                    <a:pt x="0" y="17779"/>
                  </a:moveTo>
                  <a:lnTo>
                    <a:pt x="0" y="8000"/>
                  </a:lnTo>
                  <a:lnTo>
                    <a:pt x="7962" y="0"/>
                  </a:lnTo>
                  <a:lnTo>
                    <a:pt x="17780" y="0"/>
                  </a:lnTo>
                  <a:lnTo>
                    <a:pt x="1407160" y="0"/>
                  </a:lnTo>
                  <a:lnTo>
                    <a:pt x="1416939" y="0"/>
                  </a:lnTo>
                  <a:lnTo>
                    <a:pt x="1424940" y="8000"/>
                  </a:lnTo>
                  <a:lnTo>
                    <a:pt x="1424940" y="17779"/>
                  </a:lnTo>
                  <a:lnTo>
                    <a:pt x="1424940" y="88899"/>
                  </a:lnTo>
                  <a:lnTo>
                    <a:pt x="1424940" y="98678"/>
                  </a:lnTo>
                  <a:lnTo>
                    <a:pt x="1416939" y="106679"/>
                  </a:lnTo>
                  <a:lnTo>
                    <a:pt x="1407160" y="106679"/>
                  </a:lnTo>
                  <a:lnTo>
                    <a:pt x="17780" y="106679"/>
                  </a:lnTo>
                  <a:lnTo>
                    <a:pt x="7962" y="106679"/>
                  </a:lnTo>
                  <a:lnTo>
                    <a:pt x="0" y="98678"/>
                  </a:lnTo>
                  <a:lnTo>
                    <a:pt x="0" y="88899"/>
                  </a:lnTo>
                  <a:lnTo>
                    <a:pt x="0" y="1777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18710" y="2125979"/>
              <a:ext cx="647700" cy="0"/>
            </a:xfrm>
            <a:custGeom>
              <a:avLst/>
              <a:gdLst/>
              <a:ahLst/>
              <a:cxnLst/>
              <a:rect l="l" t="t" r="r" b="b"/>
              <a:pathLst>
                <a:path w="647700">
                  <a:moveTo>
                    <a:pt x="0" y="0"/>
                  </a:moveTo>
                  <a:lnTo>
                    <a:pt x="64770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08879" y="2651124"/>
              <a:ext cx="1547495" cy="114300"/>
            </a:xfrm>
            <a:custGeom>
              <a:avLst/>
              <a:gdLst/>
              <a:ahLst/>
              <a:cxnLst/>
              <a:rect l="l" t="t" r="r" b="b"/>
              <a:pathLst>
                <a:path w="1547495" h="114300">
                  <a:moveTo>
                    <a:pt x="0" y="19050"/>
                  </a:moveTo>
                  <a:lnTo>
                    <a:pt x="1494" y="11626"/>
                  </a:lnTo>
                  <a:lnTo>
                    <a:pt x="5572" y="5572"/>
                  </a:lnTo>
                  <a:lnTo>
                    <a:pt x="11626" y="1494"/>
                  </a:lnTo>
                  <a:lnTo>
                    <a:pt x="19050" y="0"/>
                  </a:lnTo>
                  <a:lnTo>
                    <a:pt x="1528445" y="0"/>
                  </a:lnTo>
                  <a:lnTo>
                    <a:pt x="1535868" y="1494"/>
                  </a:lnTo>
                  <a:lnTo>
                    <a:pt x="1541922" y="5572"/>
                  </a:lnTo>
                  <a:lnTo>
                    <a:pt x="1546000" y="11626"/>
                  </a:lnTo>
                  <a:lnTo>
                    <a:pt x="1547495" y="19050"/>
                  </a:lnTo>
                  <a:lnTo>
                    <a:pt x="1547495" y="95250"/>
                  </a:lnTo>
                  <a:lnTo>
                    <a:pt x="1546000" y="102673"/>
                  </a:lnTo>
                  <a:lnTo>
                    <a:pt x="1541922" y="108727"/>
                  </a:lnTo>
                  <a:lnTo>
                    <a:pt x="1535868" y="112805"/>
                  </a:lnTo>
                  <a:lnTo>
                    <a:pt x="1528445" y="114300"/>
                  </a:lnTo>
                  <a:lnTo>
                    <a:pt x="19050" y="114300"/>
                  </a:lnTo>
                  <a:lnTo>
                    <a:pt x="11626" y="112805"/>
                  </a:lnTo>
                  <a:lnTo>
                    <a:pt x="5572" y="108727"/>
                  </a:lnTo>
                  <a:lnTo>
                    <a:pt x="1494" y="102673"/>
                  </a:lnTo>
                  <a:lnTo>
                    <a:pt x="0" y="95250"/>
                  </a:lnTo>
                  <a:lnTo>
                    <a:pt x="0" y="1905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50239"/>
            <a:ext cx="578802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3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Now, we </a:t>
            </a:r>
            <a:r>
              <a:rPr sz="1100" spc="-5" dirty="0">
                <a:latin typeface="Calibri"/>
                <a:cs typeface="Calibri"/>
              </a:rPr>
              <a:t>can see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velocity band overlaid over the </a:t>
            </a:r>
            <a:r>
              <a:rPr sz="1100" dirty="0">
                <a:latin typeface="Calibri"/>
                <a:cs typeface="Calibri"/>
              </a:rPr>
              <a:t>original </a:t>
            </a:r>
            <a:r>
              <a:rPr sz="1100" spc="-5" dirty="0">
                <a:latin typeface="Calibri"/>
                <a:cs typeface="Calibri"/>
              </a:rPr>
              <a:t>image, we </a:t>
            </a:r>
            <a:r>
              <a:rPr sz="1100" dirty="0">
                <a:latin typeface="Calibri"/>
                <a:cs typeface="Calibri"/>
              </a:rPr>
              <a:t>can </a:t>
            </a:r>
            <a:r>
              <a:rPr sz="1100" spc="-5" dirty="0">
                <a:latin typeface="Calibri"/>
                <a:cs typeface="Calibri"/>
              </a:rPr>
              <a:t>adjust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transparency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by </a:t>
            </a:r>
            <a:r>
              <a:rPr sz="1100" dirty="0">
                <a:latin typeface="Calibri"/>
                <a:cs typeface="Calibri"/>
              </a:rPr>
              <a:t>going </a:t>
            </a:r>
            <a:r>
              <a:rPr sz="1100" spc="-5" dirty="0">
                <a:latin typeface="Calibri"/>
                <a:cs typeface="Calibri"/>
              </a:rPr>
              <a:t>to the </a:t>
            </a:r>
            <a:r>
              <a:rPr sz="1100" b="1" spc="-5" dirty="0">
                <a:latin typeface="Calibri"/>
                <a:cs typeface="Calibri"/>
              </a:rPr>
              <a:t>Layer Manager</a:t>
            </a:r>
            <a:r>
              <a:rPr sz="1100" spc="-5" dirty="0">
                <a:latin typeface="Calibri"/>
                <a:cs typeface="Calibri"/>
              </a:rPr>
              <a:t>, selecting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i="1" spc="-5" dirty="0">
                <a:latin typeface="Calibri"/>
                <a:cs typeface="Calibri"/>
              </a:rPr>
              <a:t>Velocity_slv1_21Sep2017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moving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transparency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slider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bottom </a:t>
            </a:r>
            <a:r>
              <a:rPr sz="1100" dirty="0">
                <a:latin typeface="Calibri"/>
                <a:cs typeface="Calibri"/>
              </a:rPr>
              <a:t>of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4610836"/>
            <a:ext cx="578993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5"/>
              </a:spcBef>
            </a:pPr>
            <a:r>
              <a:rPr sz="1100" dirty="0">
                <a:latin typeface="Calibri"/>
                <a:cs typeface="Calibri"/>
              </a:rPr>
              <a:t>We can also </a:t>
            </a:r>
            <a:r>
              <a:rPr sz="1100" spc="-5" dirty="0">
                <a:latin typeface="Calibri"/>
                <a:cs typeface="Calibri"/>
              </a:rPr>
              <a:t>make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layer semi-transparent.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b="1" spc="-5" dirty="0">
                <a:latin typeface="Calibri"/>
                <a:cs typeface="Calibri"/>
              </a:rPr>
              <a:t>Layer Manager, </a:t>
            </a:r>
            <a:r>
              <a:rPr sz="1100" spc="-5" dirty="0">
                <a:latin typeface="Calibri"/>
                <a:cs typeface="Calibri"/>
              </a:rPr>
              <a:t>select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overlaid </a:t>
            </a:r>
            <a:r>
              <a:rPr sz="1100" i="1" spc="-5" dirty="0">
                <a:latin typeface="Calibri"/>
                <a:cs typeface="Calibri"/>
              </a:rPr>
              <a:t>Velocity </a:t>
            </a:r>
            <a:r>
              <a:rPr sz="1100" spc="-5" dirty="0">
                <a:latin typeface="Calibri"/>
                <a:cs typeface="Calibri"/>
              </a:rPr>
              <a:t>layer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move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transparency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slider</a:t>
            </a:r>
            <a:r>
              <a:rPr sz="1100" dirty="0">
                <a:latin typeface="Calibri"/>
                <a:cs typeface="Calibri"/>
              </a:rPr>
              <a:t> at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bottom </a:t>
            </a:r>
            <a:r>
              <a:rPr sz="1100" dirty="0">
                <a:latin typeface="Calibri"/>
                <a:cs typeface="Calibri"/>
              </a:rPr>
              <a:t>of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tab.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319" y="1573847"/>
            <a:ext cx="5779770" cy="2978785"/>
            <a:chOff x="909319" y="1573847"/>
            <a:chExt cx="5779770" cy="29787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1583435"/>
              <a:ext cx="5760720" cy="29597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082" y="1578609"/>
              <a:ext cx="5770245" cy="2969260"/>
            </a:xfrm>
            <a:custGeom>
              <a:avLst/>
              <a:gdLst/>
              <a:ahLst/>
              <a:cxnLst/>
              <a:rect l="l" t="t" r="r" b="b"/>
              <a:pathLst>
                <a:path w="5770245" h="2969260">
                  <a:moveTo>
                    <a:pt x="0" y="2969260"/>
                  </a:moveTo>
                  <a:lnTo>
                    <a:pt x="5770245" y="2969260"/>
                  </a:lnTo>
                  <a:lnTo>
                    <a:pt x="5770245" y="0"/>
                  </a:lnTo>
                  <a:lnTo>
                    <a:pt x="0" y="0"/>
                  </a:lnTo>
                  <a:lnTo>
                    <a:pt x="0" y="29692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09319" y="5134927"/>
            <a:ext cx="5782945" cy="3183255"/>
            <a:chOff x="909319" y="5134927"/>
            <a:chExt cx="5782945" cy="318325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5144388"/>
              <a:ext cx="5763895" cy="31615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4082" y="5139689"/>
              <a:ext cx="5773420" cy="3173730"/>
            </a:xfrm>
            <a:custGeom>
              <a:avLst/>
              <a:gdLst/>
              <a:ahLst/>
              <a:cxnLst/>
              <a:rect l="l" t="t" r="r" b="b"/>
              <a:pathLst>
                <a:path w="5773420" h="3173729">
                  <a:moveTo>
                    <a:pt x="0" y="3173730"/>
                  </a:moveTo>
                  <a:lnTo>
                    <a:pt x="5773420" y="3173730"/>
                  </a:lnTo>
                  <a:lnTo>
                    <a:pt x="5773420" y="0"/>
                  </a:lnTo>
                  <a:lnTo>
                    <a:pt x="0" y="0"/>
                  </a:lnTo>
                  <a:lnTo>
                    <a:pt x="0" y="317373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905223"/>
            <a:ext cx="5787390" cy="9264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Now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let’s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compare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profiles.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</a:t>
            </a:r>
            <a:r>
              <a:rPr sz="1100" b="1" spc="1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Explorer</a:t>
            </a:r>
            <a:r>
              <a:rPr sz="1100" b="1" spc="1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window,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[7],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highlight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4156710" algn="l"/>
              </a:tabLst>
            </a:pPr>
            <a:r>
              <a:rPr sz="1100" b="1" i="1" spc="-5" dirty="0">
                <a:latin typeface="Calibri"/>
                <a:cs typeface="Calibri"/>
              </a:rPr>
              <a:t>Velocity_slv1_21Sep2017_HH</a:t>
            </a:r>
            <a:r>
              <a:rPr sz="1100" b="1" i="1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band.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Then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Analysis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	</a:t>
            </a:r>
            <a:r>
              <a:rPr sz="1100" b="1" spc="-5" dirty="0">
                <a:latin typeface="Calibri"/>
                <a:cs typeface="Calibri"/>
              </a:rPr>
              <a:t>Profile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Plot</a:t>
            </a:r>
            <a:r>
              <a:rPr sz="1100" spc="-1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  <a:tabLst>
                <a:tab pos="556260" algn="l"/>
              </a:tabLst>
            </a:pPr>
            <a:r>
              <a:rPr sz="1100" spc="-5" dirty="0">
                <a:latin typeface="Calibri"/>
                <a:cs typeface="Calibri"/>
              </a:rPr>
              <a:t>Select	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Use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ROI</a:t>
            </a:r>
            <a:r>
              <a:rPr sz="1100" b="1" spc="-5" dirty="0">
                <a:latin typeface="Calibri"/>
                <a:cs typeface="Calibri"/>
              </a:rPr>
              <a:t> mask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 </a:t>
            </a:r>
            <a:r>
              <a:rPr sz="1100" dirty="0">
                <a:latin typeface="Calibri"/>
                <a:cs typeface="Calibri"/>
              </a:rPr>
              <a:t>choose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PetermannGlacier_Velocity_points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dirty="0">
                <a:latin typeface="Calibri"/>
                <a:cs typeface="Calibri"/>
              </a:rPr>
              <a:t>Deselect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Compute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in-between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points</a:t>
            </a:r>
            <a:r>
              <a:rPr sz="110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4911978"/>
            <a:ext cx="3683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S</a:t>
            </a:r>
            <a:r>
              <a:rPr sz="1100" dirty="0">
                <a:latin typeface="Calibri"/>
                <a:cs typeface="Calibri"/>
              </a:rPr>
              <a:t>elect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3913" y="4885156"/>
            <a:ext cx="3103245" cy="61087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315"/>
              </a:spcBef>
            </a:pPr>
            <a:r>
              <a:rPr sz="1100" b="1" dirty="0">
                <a:latin typeface="Calibri"/>
                <a:cs typeface="Calibri"/>
              </a:rPr>
              <a:t>Use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correlative </a:t>
            </a:r>
            <a:r>
              <a:rPr sz="1100" b="1" spc="-10" dirty="0">
                <a:latin typeface="Calibri"/>
                <a:cs typeface="Calibri"/>
              </a:rPr>
              <a:t>data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dirty="0">
                <a:latin typeface="Calibri"/>
                <a:cs typeface="Calibri"/>
              </a:rPr>
              <a:t>Point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data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source: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PetermannGlacier_Velocity_points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dirty="0">
                <a:latin typeface="Calibri"/>
                <a:cs typeface="Calibri"/>
              </a:rPr>
              <a:t>Data</a:t>
            </a:r>
            <a:r>
              <a:rPr sz="1100" spc="-5" dirty="0">
                <a:latin typeface="Calibri"/>
                <a:cs typeface="Calibri"/>
              </a:rPr>
              <a:t> field: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CPOM_Vel_20170915_20170921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8791802"/>
            <a:ext cx="5788660" cy="108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We can </a:t>
            </a:r>
            <a:r>
              <a:rPr sz="1100" spc="-5" dirty="0">
                <a:latin typeface="Calibri"/>
                <a:cs typeface="Calibri"/>
              </a:rPr>
              <a:t>see </a:t>
            </a:r>
            <a:r>
              <a:rPr sz="1100" dirty="0">
                <a:latin typeface="Calibri"/>
                <a:cs typeface="Calibri"/>
              </a:rPr>
              <a:t>that the </a:t>
            </a:r>
            <a:r>
              <a:rPr sz="1100" spc="-5" dirty="0">
                <a:latin typeface="Calibri"/>
                <a:cs typeface="Calibri"/>
              </a:rPr>
              <a:t>CPOM </a:t>
            </a:r>
            <a:r>
              <a:rPr sz="1100" dirty="0">
                <a:latin typeface="Calibri"/>
                <a:cs typeface="Calibri"/>
              </a:rPr>
              <a:t>data </a:t>
            </a:r>
            <a:r>
              <a:rPr sz="1100" spc="-5" dirty="0">
                <a:latin typeface="Calibri"/>
                <a:cs typeface="Calibri"/>
              </a:rPr>
              <a:t>show more variability but </a:t>
            </a:r>
            <a:r>
              <a:rPr sz="1100" dirty="0">
                <a:latin typeface="Calibri"/>
                <a:cs typeface="Calibri"/>
              </a:rPr>
              <a:t>otherwise </a:t>
            </a:r>
            <a:r>
              <a:rPr sz="1100" spc="-5" dirty="0">
                <a:latin typeface="Calibri"/>
                <a:cs typeface="Calibri"/>
              </a:rPr>
              <a:t>agree quite nicely with </a:t>
            </a:r>
            <a:r>
              <a:rPr sz="1100" dirty="0">
                <a:latin typeface="Calibri"/>
                <a:cs typeface="Calibri"/>
              </a:rPr>
              <a:t>our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estimation. The increased variability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likely </a:t>
            </a:r>
            <a:r>
              <a:rPr sz="1100" dirty="0">
                <a:latin typeface="Calibri"/>
                <a:cs typeface="Calibri"/>
              </a:rPr>
              <a:t>a result of </a:t>
            </a:r>
            <a:r>
              <a:rPr sz="1100" spc="-5" dirty="0">
                <a:latin typeface="Calibri"/>
                <a:cs typeface="Calibri"/>
              </a:rPr>
              <a:t>shorter time period between used acquisitions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(6 days, compared to </a:t>
            </a:r>
            <a:r>
              <a:rPr sz="1100" dirty="0">
                <a:latin typeface="Calibri"/>
                <a:cs typeface="Calibri"/>
              </a:rPr>
              <a:t>12 days </a:t>
            </a:r>
            <a:r>
              <a:rPr sz="1100" spc="-5" dirty="0">
                <a:latin typeface="Calibri"/>
                <a:cs typeface="Calibri"/>
              </a:rPr>
              <a:t>period for </a:t>
            </a:r>
            <a:r>
              <a:rPr sz="1100" dirty="0">
                <a:latin typeface="Calibri"/>
                <a:cs typeface="Calibri"/>
              </a:rPr>
              <a:t>our </a:t>
            </a:r>
            <a:r>
              <a:rPr sz="1100" spc="-5" dirty="0">
                <a:latin typeface="Calibri"/>
                <a:cs typeface="Calibri"/>
              </a:rPr>
              <a:t>input images) </a:t>
            </a:r>
            <a:r>
              <a:rPr sz="1100" dirty="0">
                <a:latin typeface="Calibri"/>
                <a:cs typeface="Calibri"/>
              </a:rPr>
              <a:t>and much </a:t>
            </a:r>
            <a:r>
              <a:rPr sz="1100" spc="-5" dirty="0">
                <a:latin typeface="Calibri"/>
                <a:cs typeface="Calibri"/>
              </a:rPr>
              <a:t>finer </a:t>
            </a:r>
            <a:r>
              <a:rPr sz="1100" dirty="0">
                <a:latin typeface="Calibri"/>
                <a:cs typeface="Calibri"/>
              </a:rPr>
              <a:t>GCP grid </a:t>
            </a:r>
            <a:r>
              <a:rPr sz="1100" spc="-5" dirty="0">
                <a:latin typeface="Calibri"/>
                <a:cs typeface="Calibri"/>
              </a:rPr>
              <a:t>spacing (100 </a:t>
            </a:r>
            <a:r>
              <a:rPr sz="1100" dirty="0">
                <a:latin typeface="Calibri"/>
                <a:cs typeface="Calibri"/>
              </a:rPr>
              <a:t>m,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compared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600 </a:t>
            </a:r>
            <a:r>
              <a:rPr sz="1100" dirty="0">
                <a:latin typeface="Calibri"/>
                <a:cs typeface="Calibri"/>
              </a:rPr>
              <a:t>m).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latin typeface="Calibri"/>
                <a:cs typeface="Calibri"/>
              </a:rPr>
              <a:t>Now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change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correlative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Data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field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ENVEO_Vel_20161223_20170222</a:t>
            </a:r>
            <a:r>
              <a:rPr sz="1100" i="1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09319" y="909256"/>
            <a:ext cx="5778500" cy="2961005"/>
            <a:chOff x="909319" y="909256"/>
            <a:chExt cx="5778500" cy="296100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5759450" cy="29419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4082" y="914018"/>
              <a:ext cx="5768975" cy="2951480"/>
            </a:xfrm>
            <a:custGeom>
              <a:avLst/>
              <a:gdLst/>
              <a:ahLst/>
              <a:cxnLst/>
              <a:rect l="l" t="t" r="r" b="b"/>
              <a:pathLst>
                <a:path w="5768975" h="2951479">
                  <a:moveTo>
                    <a:pt x="0" y="2951479"/>
                  </a:moveTo>
                  <a:lnTo>
                    <a:pt x="5768975" y="2951479"/>
                  </a:lnTo>
                  <a:lnTo>
                    <a:pt x="5768975" y="0"/>
                  </a:lnTo>
                  <a:lnTo>
                    <a:pt x="0" y="0"/>
                  </a:lnTo>
                  <a:lnTo>
                    <a:pt x="0" y="295147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0096" y="4169447"/>
            <a:ext cx="164464" cy="1434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2539" y="4461128"/>
            <a:ext cx="138925" cy="13144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2539" y="4930139"/>
            <a:ext cx="138925" cy="131191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09319" y="5604446"/>
            <a:ext cx="5778500" cy="3128645"/>
            <a:chOff x="909319" y="5604446"/>
            <a:chExt cx="5778500" cy="312864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8844" y="5613907"/>
              <a:ext cx="5759450" cy="31093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14082" y="5609208"/>
              <a:ext cx="5768975" cy="3119120"/>
            </a:xfrm>
            <a:custGeom>
              <a:avLst/>
              <a:gdLst/>
              <a:ahLst/>
              <a:cxnLst/>
              <a:rect l="l" t="t" r="r" b="b"/>
              <a:pathLst>
                <a:path w="5768975" h="3119120">
                  <a:moveTo>
                    <a:pt x="0" y="3118866"/>
                  </a:moveTo>
                  <a:lnTo>
                    <a:pt x="5768975" y="3118866"/>
                  </a:lnTo>
                  <a:lnTo>
                    <a:pt x="5768975" y="0"/>
                  </a:lnTo>
                  <a:lnTo>
                    <a:pt x="0" y="0"/>
                  </a:lnTo>
                  <a:lnTo>
                    <a:pt x="0" y="311886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4098772"/>
            <a:ext cx="5789930" cy="4237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715" algn="just">
              <a:lnSpc>
                <a:spcPct val="116799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We can </a:t>
            </a:r>
            <a:r>
              <a:rPr sz="1100" spc="-5" dirty="0">
                <a:latin typeface="Calibri"/>
                <a:cs typeface="Calibri"/>
              </a:rPr>
              <a:t>see </a:t>
            </a:r>
            <a:r>
              <a:rPr sz="1100" dirty="0">
                <a:latin typeface="Calibri"/>
                <a:cs typeface="Calibri"/>
              </a:rPr>
              <a:t>that our </a:t>
            </a:r>
            <a:r>
              <a:rPr sz="1100" spc="-5" dirty="0">
                <a:latin typeface="Calibri"/>
                <a:cs typeface="Calibri"/>
              </a:rPr>
              <a:t>estimation agrees </a:t>
            </a:r>
            <a:r>
              <a:rPr sz="1100" dirty="0">
                <a:latin typeface="Calibri"/>
                <a:cs typeface="Calibri"/>
              </a:rPr>
              <a:t>with the </a:t>
            </a:r>
            <a:r>
              <a:rPr sz="1100" spc="-5" dirty="0">
                <a:latin typeface="Calibri"/>
                <a:cs typeface="Calibri"/>
              </a:rPr>
              <a:t>ENVEO velocity </a:t>
            </a:r>
            <a:r>
              <a:rPr sz="1100" dirty="0">
                <a:latin typeface="Calibri"/>
                <a:cs typeface="Calibri"/>
              </a:rPr>
              <a:t>almost </a:t>
            </a:r>
            <a:r>
              <a:rPr sz="1100" spc="-5" dirty="0">
                <a:latin typeface="Calibri"/>
                <a:cs typeface="Calibri"/>
              </a:rPr>
              <a:t>perfectly. </a:t>
            </a:r>
            <a:r>
              <a:rPr sz="1100" spc="5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ENVEO velocity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uses the </a:t>
            </a:r>
            <a:r>
              <a:rPr sz="1100" spc="-10" dirty="0">
                <a:latin typeface="Calibri"/>
                <a:cs typeface="Calibri"/>
              </a:rPr>
              <a:t>same </a:t>
            </a:r>
            <a:r>
              <a:rPr sz="1100" spc="-5" dirty="0">
                <a:latin typeface="Calibri"/>
                <a:cs typeface="Calibri"/>
              </a:rPr>
              <a:t>time period between images (12 </a:t>
            </a:r>
            <a:r>
              <a:rPr sz="1100" dirty="0">
                <a:latin typeface="Calibri"/>
                <a:cs typeface="Calibri"/>
              </a:rPr>
              <a:t>days), </a:t>
            </a:r>
            <a:r>
              <a:rPr sz="1100" spc="-5" dirty="0">
                <a:latin typeface="Calibri"/>
                <a:cs typeface="Calibri"/>
              </a:rPr>
              <a:t>but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estimated velocities </a:t>
            </a:r>
            <a:r>
              <a:rPr sz="1100" dirty="0">
                <a:latin typeface="Calibri"/>
                <a:cs typeface="Calibri"/>
              </a:rPr>
              <a:t>are averaged </a:t>
            </a:r>
            <a:r>
              <a:rPr sz="1100" spc="-5" dirty="0">
                <a:latin typeface="Calibri"/>
                <a:cs typeface="Calibri"/>
              </a:rPr>
              <a:t>over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3-month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period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likely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responsible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minor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differences.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Glacier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velocity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changes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over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time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 it is </a:t>
            </a:r>
            <a:r>
              <a:rPr sz="1100" spc="-5" dirty="0">
                <a:latin typeface="Calibri"/>
                <a:cs typeface="Calibri"/>
              </a:rPr>
              <a:t>partly driven by the </a:t>
            </a:r>
            <a:r>
              <a:rPr sz="1100" dirty="0">
                <a:latin typeface="Calibri"/>
                <a:cs typeface="Calibri"/>
              </a:rPr>
              <a:t>melt, therefore </a:t>
            </a:r>
            <a:r>
              <a:rPr sz="1100" spc="-5" dirty="0">
                <a:latin typeface="Calibri"/>
                <a:cs typeface="Calibri"/>
              </a:rPr>
              <a:t>we </a:t>
            </a:r>
            <a:r>
              <a:rPr sz="1100" dirty="0">
                <a:latin typeface="Calibri"/>
                <a:cs typeface="Calibri"/>
              </a:rPr>
              <a:t>can expect that the </a:t>
            </a:r>
            <a:r>
              <a:rPr sz="1100" spc="-5" dirty="0">
                <a:latin typeface="Calibri"/>
                <a:cs typeface="Calibri"/>
              </a:rPr>
              <a:t>velocity </a:t>
            </a:r>
            <a:r>
              <a:rPr sz="1100" dirty="0">
                <a:latin typeface="Calibri"/>
                <a:cs typeface="Calibri"/>
              </a:rPr>
              <a:t>would </a:t>
            </a:r>
            <a:r>
              <a:rPr sz="1100" spc="-5" dirty="0">
                <a:latin typeface="Calibri"/>
                <a:cs typeface="Calibri"/>
              </a:rPr>
              <a:t>be slightly lower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during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winter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months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compared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early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fall.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85"/>
              </a:spcBef>
              <a:buClr>
                <a:srgbClr val="16365D"/>
              </a:buClr>
              <a:buFont typeface="Calibri"/>
              <a:buAutoNum type="arabicPlain" startAt="6"/>
              <a:tabLst>
                <a:tab pos="286385" algn="l"/>
                <a:tab pos="287020" algn="l"/>
              </a:tabLst>
            </a:pPr>
            <a:r>
              <a:rPr sz="1400" b="1" spc="-5" dirty="0">
                <a:solidFill>
                  <a:srgbClr val="16365D"/>
                </a:solidFill>
                <a:latin typeface="Calibri"/>
                <a:cs typeface="Calibri"/>
              </a:rPr>
              <a:t>Other</a:t>
            </a:r>
            <a:r>
              <a:rPr sz="1400" b="1" spc="-30" dirty="0">
                <a:solidFill>
                  <a:srgbClr val="16365D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6365D"/>
                </a:solidFill>
                <a:latin typeface="Calibri"/>
                <a:cs typeface="Calibri"/>
              </a:rPr>
              <a:t>suggested</a:t>
            </a:r>
            <a:r>
              <a:rPr sz="1400" b="1" spc="-20" dirty="0">
                <a:solidFill>
                  <a:srgbClr val="16365D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16365D"/>
                </a:solidFill>
                <a:latin typeface="Calibri"/>
                <a:cs typeface="Calibri"/>
              </a:rPr>
              <a:t>steps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6365D"/>
              </a:buClr>
              <a:buFont typeface="Calibri"/>
              <a:buAutoNum type="arabicPlain" startAt="6"/>
            </a:pPr>
            <a:endParaRPr sz="1050">
              <a:latin typeface="Calibri"/>
              <a:cs typeface="Calibri"/>
            </a:endParaRPr>
          </a:p>
          <a:p>
            <a:pPr marL="378460" lvl="1" indent="-365760">
              <a:lnSpc>
                <a:spcPct val="100000"/>
              </a:lnSpc>
              <a:spcBef>
                <a:spcPts val="5"/>
              </a:spcBef>
              <a:buClr>
                <a:srgbClr val="001F5F"/>
              </a:buClr>
              <a:buFont typeface="Cambria"/>
              <a:buAutoNum type="arabicPeriod"/>
              <a:tabLst>
                <a:tab pos="377825" algn="l"/>
                <a:tab pos="378460" algn="l"/>
              </a:tabLst>
            </a:pP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E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x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p</a:t>
            </a:r>
            <a:r>
              <a:rPr sz="1100" b="1" i="1" spc="5" dirty="0">
                <a:solidFill>
                  <a:srgbClr val="001F5F"/>
                </a:solidFill>
                <a:latin typeface="Cambria"/>
                <a:cs typeface="Cambria"/>
              </a:rPr>
              <a:t>o</a:t>
            </a:r>
            <a:r>
              <a:rPr sz="1100" spc="-5" dirty="0">
                <a:solidFill>
                  <a:srgbClr val="001F5F"/>
                </a:solidFill>
                <a:latin typeface="Cambria"/>
                <a:cs typeface="Cambria"/>
              </a:rPr>
              <a:t>r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t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ve</a:t>
            </a:r>
            <a:r>
              <a:rPr sz="1100" b="1" i="1" spc="-20" dirty="0">
                <a:solidFill>
                  <a:srgbClr val="001F5F"/>
                </a:solidFill>
                <a:latin typeface="Cambria"/>
                <a:cs typeface="Cambria"/>
              </a:rPr>
              <a:t>l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o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c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ity</a:t>
            </a:r>
            <a:endParaRPr sz="1100">
              <a:latin typeface="Cambria"/>
              <a:cs typeface="Cambria"/>
            </a:endParaRPr>
          </a:p>
          <a:p>
            <a:pPr marL="12700" marR="5080" algn="just">
              <a:lnSpc>
                <a:spcPct val="116799"/>
              </a:lnSpc>
              <a:spcBef>
                <a:spcPts val="535"/>
              </a:spcBef>
            </a:pPr>
            <a:r>
              <a:rPr sz="1100" dirty="0">
                <a:latin typeface="Calibri"/>
                <a:cs typeface="Calibri"/>
              </a:rPr>
              <a:t>Now we can </a:t>
            </a:r>
            <a:r>
              <a:rPr sz="1100" spc="-5" dirty="0">
                <a:latin typeface="Calibri"/>
                <a:cs typeface="Calibri"/>
              </a:rPr>
              <a:t>export </a:t>
            </a:r>
            <a:r>
              <a:rPr sz="1100" dirty="0">
                <a:latin typeface="Calibri"/>
                <a:cs typeface="Calibri"/>
              </a:rPr>
              <a:t>our </a:t>
            </a:r>
            <a:r>
              <a:rPr sz="1100" spc="-5" dirty="0">
                <a:latin typeface="Calibri"/>
                <a:cs typeface="Calibri"/>
              </a:rPr>
              <a:t>results to </a:t>
            </a:r>
            <a:r>
              <a:rPr sz="1100" dirty="0">
                <a:latin typeface="Calibri"/>
                <a:cs typeface="Calibri"/>
              </a:rPr>
              <a:t>an </a:t>
            </a:r>
            <a:r>
              <a:rPr sz="1100" spc="-5" dirty="0">
                <a:latin typeface="Calibri"/>
                <a:cs typeface="Calibri"/>
              </a:rPr>
              <a:t>ESRI </a:t>
            </a:r>
            <a:r>
              <a:rPr sz="1100" dirty="0">
                <a:latin typeface="Calibri"/>
                <a:cs typeface="Calibri"/>
              </a:rPr>
              <a:t>Shapefile </a:t>
            </a:r>
            <a:r>
              <a:rPr sz="1100" spc="-5" dirty="0">
                <a:latin typeface="Calibri"/>
                <a:cs typeface="Calibri"/>
              </a:rPr>
              <a:t>(.shp) format </a:t>
            </a:r>
            <a:r>
              <a:rPr sz="1100" dirty="0">
                <a:latin typeface="Calibri"/>
                <a:cs typeface="Calibri"/>
              </a:rPr>
              <a:t>that is </a:t>
            </a:r>
            <a:r>
              <a:rPr sz="1100" spc="-5" dirty="0">
                <a:latin typeface="Calibri"/>
                <a:cs typeface="Calibri"/>
              </a:rPr>
              <a:t>more manageable </a:t>
            </a:r>
            <a:r>
              <a:rPr sz="1100" dirty="0">
                <a:latin typeface="Calibri"/>
                <a:cs typeface="Calibri"/>
              </a:rPr>
              <a:t>and can </a:t>
            </a:r>
            <a:r>
              <a:rPr sz="1100" spc="-5" dirty="0">
                <a:latin typeface="Calibri"/>
                <a:cs typeface="Calibri"/>
              </a:rPr>
              <a:t>be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processed</a:t>
            </a:r>
            <a:r>
              <a:rPr sz="1100" dirty="0">
                <a:latin typeface="Calibri"/>
                <a:cs typeface="Calibri"/>
              </a:rPr>
              <a:t> and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visualized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further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software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such</a:t>
            </a:r>
            <a:r>
              <a:rPr sz="1100" dirty="0">
                <a:latin typeface="Calibri"/>
                <a:cs typeface="Calibri"/>
              </a:rPr>
              <a:t> 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QGIS.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shapefile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will</a:t>
            </a:r>
            <a:r>
              <a:rPr sz="1100" dirty="0">
                <a:latin typeface="Calibri"/>
                <a:cs typeface="Calibri"/>
              </a:rPr>
              <a:t> contain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following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information:</a:t>
            </a:r>
            <a:endParaRPr sz="1100">
              <a:latin typeface="Calibri"/>
              <a:cs typeface="Calibri"/>
            </a:endParaRPr>
          </a:p>
          <a:p>
            <a:pPr marL="469265" lvl="2" indent="-228600">
              <a:lnSpc>
                <a:spcPct val="100000"/>
              </a:lnSpc>
              <a:spcBef>
                <a:spcPts val="88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100" spc="-5" dirty="0">
                <a:latin typeface="Calibri"/>
                <a:cs typeface="Calibri"/>
              </a:rPr>
              <a:t>Coordinates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GCP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point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</a:t>
            </a:r>
            <a:r>
              <a:rPr sz="1100" dirty="0">
                <a:latin typeface="Calibri"/>
                <a:cs typeface="Calibri"/>
              </a:rPr>
              <a:t> master </a:t>
            </a:r>
            <a:r>
              <a:rPr sz="1100" spc="-5" dirty="0">
                <a:latin typeface="Calibri"/>
                <a:cs typeface="Calibri"/>
              </a:rPr>
              <a:t>image (9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Sept)</a:t>
            </a:r>
            <a:endParaRPr sz="1100">
              <a:latin typeface="Calibri"/>
              <a:cs typeface="Calibri"/>
            </a:endParaRPr>
          </a:p>
          <a:p>
            <a:pPr marL="469265" lvl="2" indent="-228600">
              <a:lnSpc>
                <a:spcPct val="100000"/>
              </a:lnSpc>
              <a:spcBef>
                <a:spcPts val="27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100" spc="-5" dirty="0">
                <a:latin typeface="Calibri"/>
                <a:cs typeface="Calibri"/>
              </a:rPr>
              <a:t>Coordinates</a:t>
            </a:r>
            <a:r>
              <a:rPr sz="1100" dirty="0">
                <a:latin typeface="Calibri"/>
                <a:cs typeface="Calibri"/>
              </a:rPr>
              <a:t> of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corresponding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point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slave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image (21Sept)</a:t>
            </a:r>
            <a:endParaRPr sz="1100">
              <a:latin typeface="Calibri"/>
              <a:cs typeface="Calibri"/>
            </a:endParaRPr>
          </a:p>
          <a:p>
            <a:pPr marL="469265" lvl="2" indent="-228600">
              <a:lnSpc>
                <a:spcPct val="100000"/>
              </a:lnSpc>
              <a:spcBef>
                <a:spcPts val="29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distance travelled</a:t>
            </a:r>
            <a:endParaRPr sz="1100">
              <a:latin typeface="Calibri"/>
              <a:cs typeface="Calibri"/>
            </a:endParaRPr>
          </a:p>
          <a:p>
            <a:pPr marL="469265" lvl="2" indent="-228600">
              <a:lnSpc>
                <a:spcPct val="100000"/>
              </a:lnSpc>
              <a:spcBef>
                <a:spcPts val="29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100" spc="-5" dirty="0">
                <a:latin typeface="Calibri"/>
                <a:cs typeface="Calibri"/>
              </a:rPr>
              <a:t>Velocity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m/day</a:t>
            </a:r>
            <a:endParaRPr sz="1100">
              <a:latin typeface="Calibri"/>
              <a:cs typeface="Calibri"/>
            </a:endParaRPr>
          </a:p>
          <a:p>
            <a:pPr marL="469265" lvl="2" indent="-228600">
              <a:lnSpc>
                <a:spcPct val="100000"/>
              </a:lnSpc>
              <a:spcBef>
                <a:spcPts val="27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100" spc="-5" dirty="0">
                <a:latin typeface="Calibri"/>
                <a:cs typeface="Calibri"/>
              </a:rPr>
              <a:t>Heading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 degrees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(East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from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North)</a:t>
            </a:r>
            <a:endParaRPr sz="1100">
              <a:latin typeface="Calibri"/>
              <a:cs typeface="Calibri"/>
            </a:endParaRPr>
          </a:p>
          <a:p>
            <a:pPr marL="469265" lvl="2" indent="-228600">
              <a:lnSpc>
                <a:spcPct val="100000"/>
              </a:lnSpc>
              <a:spcBef>
                <a:spcPts val="28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100" dirty="0">
                <a:latin typeface="Calibri"/>
                <a:cs typeface="Calibri"/>
              </a:rPr>
              <a:t>Range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shift</a:t>
            </a:r>
            <a:endParaRPr sz="1100">
              <a:latin typeface="Calibri"/>
              <a:cs typeface="Calibri"/>
            </a:endParaRPr>
          </a:p>
          <a:p>
            <a:pPr marL="469265" lvl="2" indent="-228600">
              <a:lnSpc>
                <a:spcPct val="100000"/>
              </a:lnSpc>
              <a:spcBef>
                <a:spcPts val="28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sz="1100" spc="-5" dirty="0">
                <a:latin typeface="Calibri"/>
                <a:cs typeface="Calibri"/>
              </a:rPr>
              <a:t>Azimuth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shift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latin typeface="Calibri"/>
                <a:cs typeface="Calibri"/>
              </a:rPr>
              <a:t>In order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view</a:t>
            </a:r>
            <a:r>
              <a:rPr sz="1100" spc="-5" dirty="0">
                <a:latin typeface="Calibri"/>
                <a:cs typeface="Calibri"/>
              </a:rPr>
              <a:t> this, expand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</a:t>
            </a:r>
            <a:r>
              <a:rPr sz="1100" b="1" dirty="0">
                <a:latin typeface="Calibri"/>
                <a:cs typeface="Calibri"/>
              </a:rPr>
              <a:t>Vector</a:t>
            </a:r>
            <a:r>
              <a:rPr sz="1100" b="1" spc="-5" dirty="0">
                <a:latin typeface="Calibri"/>
                <a:cs typeface="Calibri"/>
              </a:rPr>
              <a:t> Data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dirty="0">
                <a:latin typeface="Calibri"/>
                <a:cs typeface="Calibri"/>
              </a:rPr>
              <a:t> folder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product </a:t>
            </a:r>
            <a:r>
              <a:rPr sz="1100" spc="-10" dirty="0">
                <a:latin typeface="Calibri"/>
                <a:cs typeface="Calibri"/>
              </a:rPr>
              <a:t>[7]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double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click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Velocity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09319" y="909383"/>
            <a:ext cx="5779135" cy="3124200"/>
            <a:chOff x="909319" y="909383"/>
            <a:chExt cx="5779135" cy="3124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5759831" cy="31051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4082" y="914145"/>
              <a:ext cx="5769610" cy="3114675"/>
            </a:xfrm>
            <a:custGeom>
              <a:avLst/>
              <a:gdLst/>
              <a:ahLst/>
              <a:cxnLst/>
              <a:rect l="l" t="t" r="r" b="b"/>
              <a:pathLst>
                <a:path w="5769609" h="3114675">
                  <a:moveTo>
                    <a:pt x="0" y="3114675"/>
                  </a:moveTo>
                  <a:lnTo>
                    <a:pt x="5769356" y="3114675"/>
                  </a:lnTo>
                  <a:lnTo>
                    <a:pt x="5769356" y="0"/>
                  </a:lnTo>
                  <a:lnTo>
                    <a:pt x="0" y="0"/>
                  </a:lnTo>
                  <a:lnTo>
                    <a:pt x="0" y="3114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909319" y="8442528"/>
            <a:ext cx="5778500" cy="1304925"/>
            <a:chOff x="909319" y="8442528"/>
            <a:chExt cx="5778500" cy="13049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8452053"/>
              <a:ext cx="5759196" cy="12858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4082" y="8447290"/>
              <a:ext cx="5768975" cy="1295400"/>
            </a:xfrm>
            <a:custGeom>
              <a:avLst/>
              <a:gdLst/>
              <a:ahLst/>
              <a:cxnLst/>
              <a:rect l="l" t="t" r="r" b="b"/>
              <a:pathLst>
                <a:path w="5768975" h="1295400">
                  <a:moveTo>
                    <a:pt x="0" y="1295400"/>
                  </a:moveTo>
                  <a:lnTo>
                    <a:pt x="5768721" y="1295400"/>
                  </a:lnTo>
                  <a:lnTo>
                    <a:pt x="5768721" y="0"/>
                  </a:lnTo>
                  <a:lnTo>
                    <a:pt x="0" y="0"/>
                  </a:lnTo>
                  <a:lnTo>
                    <a:pt x="0" y="1295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50239"/>
            <a:ext cx="5789295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173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Depending on the </a:t>
            </a:r>
            <a:r>
              <a:rPr sz="1100" spc="-5" dirty="0">
                <a:latin typeface="Calibri"/>
                <a:cs typeface="Calibri"/>
              </a:rPr>
              <a:t>version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10" dirty="0">
                <a:latin typeface="Calibri"/>
                <a:cs typeface="Calibri"/>
              </a:rPr>
              <a:t>SNAP </a:t>
            </a:r>
            <a:r>
              <a:rPr sz="1100" dirty="0">
                <a:latin typeface="Calibri"/>
                <a:cs typeface="Calibri"/>
              </a:rPr>
              <a:t>you </a:t>
            </a:r>
            <a:r>
              <a:rPr sz="1100" spc="-5" dirty="0">
                <a:latin typeface="Calibri"/>
                <a:cs typeface="Calibri"/>
              </a:rPr>
              <a:t>have </a:t>
            </a:r>
            <a:r>
              <a:rPr sz="1100" dirty="0">
                <a:latin typeface="Calibri"/>
                <a:cs typeface="Calibri"/>
              </a:rPr>
              <a:t>there </a:t>
            </a:r>
            <a:r>
              <a:rPr sz="1100" spc="-5" dirty="0">
                <a:latin typeface="Calibri"/>
                <a:cs typeface="Calibri"/>
              </a:rPr>
              <a:t>might be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reoccurring bug that prevents simple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export </a:t>
            </a:r>
            <a:r>
              <a:rPr sz="1100" dirty="0">
                <a:latin typeface="Calibri"/>
                <a:cs typeface="Calibri"/>
              </a:rPr>
              <a:t>of the </a:t>
            </a:r>
            <a:r>
              <a:rPr sz="1100" spc="-5" dirty="0">
                <a:latin typeface="Calibri"/>
                <a:cs typeface="Calibri"/>
              </a:rPr>
              <a:t>detections to ESRI shapefile format. Outlined </a:t>
            </a:r>
            <a:r>
              <a:rPr sz="1100" dirty="0">
                <a:latin typeface="Calibri"/>
                <a:cs typeface="Calibri"/>
              </a:rPr>
              <a:t>below is a </a:t>
            </a:r>
            <a:r>
              <a:rPr sz="1100" spc="-5" dirty="0">
                <a:latin typeface="Calibri"/>
                <a:cs typeface="Calibri"/>
              </a:rPr>
              <a:t>method to export for </a:t>
            </a:r>
            <a:r>
              <a:rPr sz="1100" b="1" spc="-5" dirty="0">
                <a:latin typeface="Calibri"/>
                <a:cs typeface="Calibri"/>
              </a:rPr>
              <a:t>versions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without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bug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(OPTION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1)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work-around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method</a:t>
            </a:r>
            <a:r>
              <a:rPr sz="1100" dirty="0">
                <a:latin typeface="Calibri"/>
                <a:cs typeface="Calibri"/>
              </a:rPr>
              <a:t> for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versions </a:t>
            </a:r>
            <a:r>
              <a:rPr sz="1100" b="1" dirty="0">
                <a:latin typeface="Calibri"/>
                <a:cs typeface="Calibri"/>
              </a:rPr>
              <a:t>with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bug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(OPTION </a:t>
            </a:r>
            <a:r>
              <a:rPr sz="1100" b="1" spc="5" dirty="0">
                <a:latin typeface="Calibri"/>
                <a:cs typeface="Calibri"/>
              </a:rPr>
              <a:t>2)</a:t>
            </a:r>
            <a:r>
              <a:rPr sz="1100" spc="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6.1.1	OPTION</a:t>
            </a:r>
            <a:r>
              <a:rPr sz="1100" spc="-2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1</a:t>
            </a:r>
            <a:r>
              <a:rPr sz="1100" spc="-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–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 No</a:t>
            </a:r>
            <a:r>
              <a:rPr sz="1100" spc="-1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error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73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In </a:t>
            </a:r>
            <a:r>
              <a:rPr sz="1100" b="1" spc="-5" dirty="0">
                <a:latin typeface="Calibri"/>
                <a:cs typeface="Calibri"/>
              </a:rPr>
              <a:t>Product Explorer </a:t>
            </a:r>
            <a:r>
              <a:rPr sz="1100" spc="-5" dirty="0">
                <a:latin typeface="Calibri"/>
                <a:cs typeface="Calibri"/>
              </a:rPr>
              <a:t>window, </a:t>
            </a:r>
            <a:r>
              <a:rPr sz="1100" dirty="0">
                <a:latin typeface="Calibri"/>
                <a:cs typeface="Calibri"/>
              </a:rPr>
              <a:t>expand the </a:t>
            </a:r>
            <a:r>
              <a:rPr sz="1100" spc="-5" dirty="0">
                <a:latin typeface="Calibri"/>
                <a:cs typeface="Calibri"/>
              </a:rPr>
              <a:t>product [7] </a:t>
            </a:r>
            <a:r>
              <a:rPr sz="1100" dirty="0">
                <a:latin typeface="Calibri"/>
                <a:cs typeface="Calibri"/>
              </a:rPr>
              <a:t>and open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Vector Data </a:t>
            </a:r>
            <a:r>
              <a:rPr sz="1100" dirty="0">
                <a:latin typeface="Calibri"/>
                <a:cs typeface="Calibri"/>
              </a:rPr>
              <a:t>folder. Right-click </a:t>
            </a:r>
            <a:r>
              <a:rPr sz="1100" spc="-5" dirty="0">
                <a:latin typeface="Calibri"/>
                <a:cs typeface="Calibri"/>
              </a:rPr>
              <a:t>on 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</a:t>
            </a:r>
            <a:r>
              <a:rPr sz="1100" b="1" i="1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layer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select </a:t>
            </a:r>
            <a:r>
              <a:rPr sz="1100" b="1" spc="-5" dirty="0">
                <a:latin typeface="Calibri"/>
                <a:cs typeface="Calibri"/>
              </a:rPr>
              <a:t>Geometry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as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Shapefile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Processing</a:t>
            </a:r>
            <a:r>
              <a:rPr sz="1100" b="1" i="1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folder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name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Velocity.shp</a:t>
            </a:r>
            <a:r>
              <a:rPr sz="1100" spc="-5" dirty="0">
                <a:latin typeface="Calibri"/>
                <a:cs typeface="Calibri"/>
              </a:rPr>
              <a:t>”.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5104002"/>
            <a:ext cx="5785485" cy="66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</a:tabLst>
            </a:pP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6.1.2	OPTION</a:t>
            </a:r>
            <a:r>
              <a:rPr sz="1100" spc="-2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2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– 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SNAP</a:t>
            </a:r>
            <a:r>
              <a:rPr sz="1100" spc="-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versions</a:t>
            </a:r>
            <a:r>
              <a:rPr sz="1100" spc="-3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with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 error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7400"/>
              </a:lnSpc>
              <a:spcBef>
                <a:spcPts val="595"/>
              </a:spcBef>
            </a:pPr>
            <a:r>
              <a:rPr sz="1100" dirty="0">
                <a:latin typeface="Calibri"/>
                <a:cs typeface="Calibri"/>
              </a:rPr>
              <a:t>If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approach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described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OPTION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does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not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work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version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SNAP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installed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machine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likely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contains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mentioned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error.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6570344"/>
            <a:ext cx="5789930" cy="1346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8465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OK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make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following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steps.</a:t>
            </a:r>
            <a:endParaRPr sz="1100">
              <a:latin typeface="Calibri"/>
              <a:cs typeface="Calibri"/>
            </a:endParaRPr>
          </a:p>
          <a:p>
            <a:pPr marL="12700" marR="6350" algn="just">
              <a:lnSpc>
                <a:spcPct val="117300"/>
              </a:lnSpc>
              <a:spcBef>
                <a:spcPts val="585"/>
              </a:spcBef>
            </a:pP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detections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stored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output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folder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CSV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file.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CSV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file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loaded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directly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QGIS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converted into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shapefile.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23200"/>
              </a:lnSpc>
              <a:spcBef>
                <a:spcPts val="509"/>
              </a:spcBef>
            </a:pPr>
            <a:r>
              <a:rPr sz="1100" spc="-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your </a:t>
            </a:r>
            <a:r>
              <a:rPr sz="1100" spc="-5" dirty="0">
                <a:latin typeface="Calibri"/>
                <a:cs typeface="Calibri"/>
              </a:rPr>
              <a:t>VM,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b="1" spc="-5" dirty="0">
                <a:latin typeface="Calibri"/>
                <a:cs typeface="Calibri"/>
              </a:rPr>
              <a:t>Applications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Processing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open </a:t>
            </a:r>
            <a:r>
              <a:rPr sz="1100" b="1" spc="-5" dirty="0">
                <a:latin typeface="Calibri"/>
                <a:cs typeface="Calibri"/>
              </a:rPr>
              <a:t>QGIS Desktop.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Now,</a:t>
            </a:r>
            <a:r>
              <a:rPr sz="1100" dirty="0">
                <a:latin typeface="Calibri"/>
                <a:cs typeface="Calibri"/>
              </a:rPr>
              <a:t> click on the </a:t>
            </a:r>
            <a:r>
              <a:rPr sz="1100" b="1" spc="-5" dirty="0">
                <a:latin typeface="Calibri"/>
                <a:cs typeface="Calibri"/>
              </a:rPr>
              <a:t>“Add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Delimited Text Layer”</a:t>
            </a:r>
            <a:r>
              <a:rPr sz="1100" b="1" spc="360" dirty="0">
                <a:latin typeface="Calibri"/>
                <a:cs typeface="Calibri"/>
              </a:rPr>
              <a:t> </a:t>
            </a:r>
            <a:r>
              <a:rPr sz="1100" b="1" spc="3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the vertical </a:t>
            </a:r>
            <a:r>
              <a:rPr sz="1100" dirty="0">
                <a:latin typeface="Calibri"/>
                <a:cs typeface="Calibri"/>
              </a:rPr>
              <a:t>menu on the </a:t>
            </a:r>
            <a:r>
              <a:rPr sz="1100" spc="-5" dirty="0">
                <a:latin typeface="Calibri"/>
                <a:cs typeface="Calibri"/>
              </a:rPr>
              <a:t>left </a:t>
            </a:r>
            <a:r>
              <a:rPr sz="1100" dirty="0">
                <a:latin typeface="Calibri"/>
                <a:cs typeface="Calibri"/>
              </a:rPr>
              <a:t>of the </a:t>
            </a:r>
            <a:r>
              <a:rPr sz="1100" spc="-5" dirty="0">
                <a:latin typeface="Calibri"/>
                <a:cs typeface="Calibri"/>
              </a:rPr>
              <a:t>window. </a:t>
            </a:r>
            <a:r>
              <a:rPr sz="1100" dirty="0">
                <a:latin typeface="Calibri"/>
                <a:cs typeface="Calibri"/>
              </a:rPr>
              <a:t>In the </a:t>
            </a:r>
            <a:r>
              <a:rPr sz="1100" spc="-5" dirty="0">
                <a:latin typeface="Calibri"/>
                <a:cs typeface="Calibri"/>
              </a:rPr>
              <a:t>window </a:t>
            </a:r>
            <a:r>
              <a:rPr sz="1100" dirty="0">
                <a:latin typeface="Calibri"/>
                <a:cs typeface="Calibri"/>
              </a:rPr>
              <a:t>that </a:t>
            </a:r>
            <a:r>
              <a:rPr sz="1100" spc="-5" dirty="0">
                <a:latin typeface="Calibri"/>
                <a:cs typeface="Calibri"/>
              </a:rPr>
              <a:t>opens, </a:t>
            </a:r>
            <a:r>
              <a:rPr sz="1100" dirty="0">
                <a:latin typeface="Calibri"/>
                <a:cs typeface="Calibri"/>
              </a:rPr>
              <a:t> click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Browse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navigate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7965795"/>
            <a:ext cx="4938395" cy="615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  <a:tabLst>
                <a:tab pos="4366895" algn="l"/>
              </a:tabLst>
            </a:pP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/shared/Training/CRYO02_GlacierVelocity_Greenland_TutorialKit/Processing/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subset_S1A_IW_GRDH_1SDV_20170909_20170921_Stack_Vel_TC.data	</a:t>
            </a:r>
            <a:r>
              <a:rPr sz="1100" spc="-5" dirty="0">
                <a:latin typeface="Calibri"/>
                <a:cs typeface="Calibri"/>
              </a:rPr>
              <a:t>folder,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vector_data </a:t>
            </a:r>
            <a:r>
              <a:rPr sz="1100" spc="-5" dirty="0">
                <a:latin typeface="Calibri"/>
                <a:cs typeface="Calibri"/>
              </a:rPr>
              <a:t>folder,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Velocity.csv</a:t>
            </a:r>
            <a:r>
              <a:rPr sz="1100" b="1" i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</a:t>
            </a:r>
            <a:r>
              <a:rPr sz="1100" spc="-5" dirty="0">
                <a:latin typeface="Calibri"/>
                <a:cs typeface="Calibri"/>
              </a:rPr>
              <a:t> “</a:t>
            </a:r>
            <a:r>
              <a:rPr sz="1100" b="1" spc="-5" dirty="0">
                <a:latin typeface="Calibri"/>
                <a:cs typeface="Calibri"/>
              </a:rPr>
              <a:t>Open</a:t>
            </a:r>
            <a:r>
              <a:rPr sz="1100" spc="-5" dirty="0">
                <a:latin typeface="Calibri"/>
                <a:cs typeface="Calibri"/>
              </a:rPr>
              <a:t>”.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5584" y="8190738"/>
            <a:ext cx="2895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456" y="8190738"/>
            <a:ext cx="3168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en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6764" y="8630259"/>
            <a:ext cx="5788660" cy="1083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300"/>
              </a:lnSpc>
              <a:spcBef>
                <a:spcPts val="95"/>
              </a:spcBef>
            </a:pPr>
            <a:r>
              <a:rPr sz="1100" dirty="0">
                <a:latin typeface="Calibri"/>
                <a:cs typeface="Calibri"/>
              </a:rPr>
              <a:t>A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table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appear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bottom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window.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Custom</a:t>
            </a:r>
            <a:r>
              <a:rPr sz="1100" b="1" spc="6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delimiters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Tab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unselect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other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delimiters</a:t>
            </a:r>
            <a:r>
              <a:rPr sz="1100" dirty="0">
                <a:latin typeface="Calibri"/>
                <a:cs typeface="Calibri"/>
              </a:rPr>
              <a:t> 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Other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Delimiters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type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delete</a:t>
            </a:r>
            <a:r>
              <a:rPr sz="1100" dirty="0">
                <a:latin typeface="Calibri"/>
                <a:cs typeface="Calibri"/>
              </a:rPr>
              <a:t> all.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6799"/>
              </a:lnSpc>
              <a:spcBef>
                <a:spcPts val="610"/>
              </a:spcBef>
            </a:pPr>
            <a:r>
              <a:rPr sz="1100" dirty="0">
                <a:latin typeface="Calibri"/>
                <a:cs typeface="Calibri"/>
              </a:rPr>
              <a:t>In </a:t>
            </a:r>
            <a:r>
              <a:rPr sz="1100" b="1" dirty="0">
                <a:latin typeface="Calibri"/>
                <a:cs typeface="Calibri"/>
              </a:rPr>
              <a:t>Record </a:t>
            </a:r>
            <a:r>
              <a:rPr sz="1100" b="1" spc="-5" dirty="0">
                <a:latin typeface="Calibri"/>
                <a:cs typeface="Calibri"/>
              </a:rPr>
              <a:t>options</a:t>
            </a:r>
            <a:r>
              <a:rPr sz="1100" spc="-5" dirty="0">
                <a:latin typeface="Calibri"/>
                <a:cs typeface="Calibri"/>
              </a:rPr>
              <a:t>, set </a:t>
            </a:r>
            <a:r>
              <a:rPr sz="1100" b="1" spc="-5" dirty="0">
                <a:latin typeface="Calibri"/>
                <a:cs typeface="Calibri"/>
              </a:rPr>
              <a:t>Number of header lines </a:t>
            </a:r>
            <a:r>
              <a:rPr sz="1100" b="1" dirty="0">
                <a:latin typeface="Calibri"/>
                <a:cs typeface="Calibri"/>
              </a:rPr>
              <a:t>to </a:t>
            </a:r>
            <a:r>
              <a:rPr sz="1100" b="1" spc="-5" dirty="0">
                <a:latin typeface="Calibri"/>
                <a:cs typeface="Calibri"/>
              </a:rPr>
              <a:t>discard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b="1" dirty="0">
                <a:latin typeface="Calibri"/>
                <a:cs typeface="Calibri"/>
              </a:rPr>
              <a:t>3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b="1" spc="-5" dirty="0">
                <a:latin typeface="Calibri"/>
                <a:cs typeface="Calibri"/>
              </a:rPr>
              <a:t>select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First record has field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names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option.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Finally,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Geometry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definition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Well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known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text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(WKT)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Geometry </a:t>
            </a:r>
            <a:r>
              <a:rPr sz="1100" b="1" dirty="0">
                <a:latin typeface="Calibri"/>
                <a:cs typeface="Calibri"/>
              </a:rPr>
              <a:t> Field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 “</a:t>
            </a:r>
            <a:r>
              <a:rPr sz="1100" b="1" spc="-5" dirty="0">
                <a:latin typeface="Calibri"/>
                <a:cs typeface="Calibri"/>
              </a:rPr>
              <a:t>geometry:Point</a:t>
            </a:r>
            <a:r>
              <a:rPr sz="1100" spc="-5" dirty="0">
                <a:latin typeface="Calibri"/>
                <a:cs typeface="Calibri"/>
              </a:rPr>
              <a:t>”.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09319" y="2561526"/>
            <a:ext cx="2538730" cy="2393950"/>
            <a:chOff x="909319" y="2561526"/>
            <a:chExt cx="2538730" cy="239395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2570987"/>
              <a:ext cx="2519426" cy="23749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4082" y="2566288"/>
              <a:ext cx="2529205" cy="2384425"/>
            </a:xfrm>
            <a:custGeom>
              <a:avLst/>
              <a:gdLst/>
              <a:ahLst/>
              <a:cxnLst/>
              <a:rect l="l" t="t" r="r" b="b"/>
              <a:pathLst>
                <a:path w="2529204" h="2384425">
                  <a:moveTo>
                    <a:pt x="0" y="2384425"/>
                  </a:moveTo>
                  <a:lnTo>
                    <a:pt x="2528951" y="2384425"/>
                  </a:lnTo>
                  <a:lnTo>
                    <a:pt x="2528951" y="0"/>
                  </a:lnTo>
                  <a:lnTo>
                    <a:pt x="0" y="0"/>
                  </a:lnTo>
                  <a:lnTo>
                    <a:pt x="0" y="23844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4344" y="3835907"/>
              <a:ext cx="1007744" cy="123825"/>
            </a:xfrm>
            <a:custGeom>
              <a:avLst/>
              <a:gdLst/>
              <a:ahLst/>
              <a:cxnLst/>
              <a:rect l="l" t="t" r="r" b="b"/>
              <a:pathLst>
                <a:path w="1007744" h="123825">
                  <a:moveTo>
                    <a:pt x="0" y="123825"/>
                  </a:moveTo>
                  <a:lnTo>
                    <a:pt x="1007744" y="123825"/>
                  </a:lnTo>
                  <a:lnTo>
                    <a:pt x="1007744" y="0"/>
                  </a:lnTo>
                  <a:lnTo>
                    <a:pt x="0" y="0"/>
                  </a:lnTo>
                  <a:lnTo>
                    <a:pt x="0" y="12382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09319" y="5874194"/>
            <a:ext cx="2898775" cy="843915"/>
            <a:chOff x="909319" y="5874194"/>
            <a:chExt cx="2898775" cy="84391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5883655"/>
              <a:ext cx="2879598" cy="8248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14082" y="5878956"/>
              <a:ext cx="2889250" cy="834390"/>
            </a:xfrm>
            <a:custGeom>
              <a:avLst/>
              <a:gdLst/>
              <a:ahLst/>
              <a:cxnLst/>
              <a:rect l="l" t="t" r="r" b="b"/>
              <a:pathLst>
                <a:path w="2889250" h="834390">
                  <a:moveTo>
                    <a:pt x="0" y="834389"/>
                  </a:moveTo>
                  <a:lnTo>
                    <a:pt x="2889123" y="834389"/>
                  </a:lnTo>
                  <a:lnTo>
                    <a:pt x="2889123" y="0"/>
                  </a:lnTo>
                  <a:lnTo>
                    <a:pt x="0" y="0"/>
                  </a:lnTo>
                  <a:lnTo>
                    <a:pt x="0" y="83438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6751" y="7525702"/>
            <a:ext cx="163194" cy="151574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755871"/>
            <a:ext cx="5788660" cy="612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799"/>
              </a:lnSpc>
              <a:spcBef>
                <a:spcPts val="90"/>
              </a:spcBef>
            </a:pPr>
            <a:r>
              <a:rPr sz="1100" spc="-5" dirty="0">
                <a:latin typeface="Calibri"/>
                <a:cs typeface="Calibri"/>
              </a:rPr>
              <a:t>Then, </a:t>
            </a:r>
            <a:r>
              <a:rPr sz="1100" dirty="0">
                <a:latin typeface="Calibri"/>
                <a:cs typeface="Calibri"/>
              </a:rPr>
              <a:t>click </a:t>
            </a:r>
            <a:r>
              <a:rPr sz="1100" b="1" spc="-5" dirty="0">
                <a:latin typeface="Calibri"/>
                <a:cs typeface="Calibri"/>
              </a:rPr>
              <a:t>OK</a:t>
            </a:r>
            <a:r>
              <a:rPr sz="1100" spc="-5" dirty="0">
                <a:latin typeface="Calibri"/>
                <a:cs typeface="Calibri"/>
              </a:rPr>
              <a:t>. The following </a:t>
            </a:r>
            <a:r>
              <a:rPr sz="1100" dirty="0">
                <a:latin typeface="Calibri"/>
                <a:cs typeface="Calibri"/>
              </a:rPr>
              <a:t>window will appear. </a:t>
            </a:r>
            <a:r>
              <a:rPr sz="1100" spc="-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“</a:t>
            </a:r>
            <a:r>
              <a:rPr sz="1100" b="1" dirty="0">
                <a:latin typeface="Calibri"/>
                <a:cs typeface="Calibri"/>
              </a:rPr>
              <a:t>Filter</a:t>
            </a:r>
            <a:r>
              <a:rPr sz="1100" dirty="0">
                <a:latin typeface="Calibri"/>
                <a:cs typeface="Calibri"/>
              </a:rPr>
              <a:t>”, </a:t>
            </a:r>
            <a:r>
              <a:rPr sz="1100" spc="-5" dirty="0">
                <a:latin typeface="Calibri"/>
                <a:cs typeface="Calibri"/>
              </a:rPr>
              <a:t>type </a:t>
            </a:r>
            <a:r>
              <a:rPr sz="1100" b="1" spc="-5" dirty="0">
                <a:latin typeface="Calibri"/>
                <a:cs typeface="Calibri"/>
              </a:rPr>
              <a:t>32621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you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5" dirty="0">
                <a:latin typeface="Calibri"/>
                <a:cs typeface="Calibri"/>
              </a:rPr>
              <a:t>see </a:t>
            </a:r>
            <a:r>
              <a:rPr sz="1100" dirty="0">
                <a:latin typeface="Calibri"/>
                <a:cs typeface="Calibri"/>
              </a:rPr>
              <a:t>that </a:t>
            </a:r>
            <a:r>
              <a:rPr sz="1100" spc="-5" dirty="0">
                <a:latin typeface="Calibri"/>
                <a:cs typeface="Calibri"/>
              </a:rPr>
              <a:t>in the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Coordinate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reference</a:t>
            </a:r>
            <a:r>
              <a:rPr sz="1100" b="1" dirty="0">
                <a:latin typeface="Calibri"/>
                <a:cs typeface="Calibri"/>
              </a:rPr>
              <a:t> systems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of</a:t>
            </a:r>
            <a:r>
              <a:rPr sz="1100" b="1" dirty="0">
                <a:latin typeface="Calibri"/>
                <a:cs typeface="Calibri"/>
              </a:rPr>
              <a:t> the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world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dirty="0">
                <a:latin typeface="Calibri"/>
                <a:cs typeface="Calibri"/>
              </a:rPr>
              <a:t> tab,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WGS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84</a:t>
            </a:r>
            <a:r>
              <a:rPr sz="1100" b="1" dirty="0">
                <a:latin typeface="Calibri"/>
                <a:cs typeface="Calibri"/>
              </a:rPr>
              <a:t> /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UTM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zone</a:t>
            </a:r>
            <a:r>
              <a:rPr sz="1100" b="1" dirty="0">
                <a:latin typeface="Calibri"/>
                <a:cs typeface="Calibri"/>
              </a:rPr>
              <a:t> 21N</a:t>
            </a:r>
            <a:r>
              <a:rPr sz="1100" dirty="0">
                <a:latin typeface="Calibri"/>
                <a:cs typeface="Calibri"/>
              </a:rPr>
              <a:t>”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Coordinate </a:t>
            </a:r>
            <a:r>
              <a:rPr sz="1100" dirty="0">
                <a:latin typeface="Calibri"/>
                <a:cs typeface="Calibri"/>
              </a:rPr>
              <a:t> Reference </a:t>
            </a:r>
            <a:r>
              <a:rPr sz="1100" spc="-5" dirty="0">
                <a:latin typeface="Calibri"/>
                <a:cs typeface="Calibri"/>
              </a:rPr>
              <a:t>System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5" dirty="0">
                <a:latin typeface="Calibri"/>
                <a:cs typeface="Calibri"/>
              </a:rPr>
              <a:t>appear.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dirty="0">
                <a:latin typeface="Calibri"/>
                <a:cs typeface="Calibri"/>
              </a:rPr>
              <a:t> it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 </a:t>
            </a:r>
            <a:r>
              <a:rPr sz="1100" b="1" spc="-5" dirty="0">
                <a:latin typeface="Calibri"/>
                <a:cs typeface="Calibri"/>
              </a:rPr>
              <a:t>OK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8779002"/>
            <a:ext cx="3120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new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Velocity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appear in 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9319" y="909383"/>
            <a:ext cx="5779770" cy="2778125"/>
            <a:chOff x="909319" y="909383"/>
            <a:chExt cx="5779770" cy="2778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5760720" cy="27590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082" y="914145"/>
              <a:ext cx="5770245" cy="2768600"/>
            </a:xfrm>
            <a:custGeom>
              <a:avLst/>
              <a:gdLst/>
              <a:ahLst/>
              <a:cxnLst/>
              <a:rect l="l" t="t" r="r" b="b"/>
              <a:pathLst>
                <a:path w="5770245" h="2768600">
                  <a:moveTo>
                    <a:pt x="0" y="2768600"/>
                  </a:moveTo>
                  <a:lnTo>
                    <a:pt x="5770245" y="2768600"/>
                  </a:lnTo>
                  <a:lnTo>
                    <a:pt x="5770245" y="0"/>
                  </a:lnTo>
                  <a:lnTo>
                    <a:pt x="0" y="0"/>
                  </a:lnTo>
                  <a:lnTo>
                    <a:pt x="0" y="27686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30044" y="2254249"/>
              <a:ext cx="2303780" cy="144145"/>
            </a:xfrm>
            <a:custGeom>
              <a:avLst/>
              <a:gdLst/>
              <a:ahLst/>
              <a:cxnLst/>
              <a:rect l="l" t="t" r="r" b="b"/>
              <a:pathLst>
                <a:path w="2303779" h="144144">
                  <a:moveTo>
                    <a:pt x="0" y="144145"/>
                  </a:moveTo>
                  <a:lnTo>
                    <a:pt x="2303780" y="144145"/>
                  </a:lnTo>
                  <a:lnTo>
                    <a:pt x="2303780" y="0"/>
                  </a:lnTo>
                  <a:lnTo>
                    <a:pt x="0" y="0"/>
                  </a:lnTo>
                  <a:lnTo>
                    <a:pt x="0" y="144145"/>
                  </a:lnTo>
                  <a:close/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1205" y="1428114"/>
              <a:ext cx="145414" cy="1295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586355" y="1562734"/>
              <a:ext cx="340360" cy="147955"/>
            </a:xfrm>
            <a:custGeom>
              <a:avLst/>
              <a:gdLst/>
              <a:ahLst/>
              <a:cxnLst/>
              <a:rect l="l" t="t" r="r" b="b"/>
              <a:pathLst>
                <a:path w="340360" h="147955">
                  <a:moveTo>
                    <a:pt x="0" y="74041"/>
                  </a:moveTo>
                  <a:lnTo>
                    <a:pt x="13374" y="45219"/>
                  </a:lnTo>
                  <a:lnTo>
                    <a:pt x="49847" y="21685"/>
                  </a:lnTo>
                  <a:lnTo>
                    <a:pt x="103941" y="5818"/>
                  </a:lnTo>
                  <a:lnTo>
                    <a:pt x="170180" y="0"/>
                  </a:lnTo>
                  <a:lnTo>
                    <a:pt x="236418" y="5818"/>
                  </a:lnTo>
                  <a:lnTo>
                    <a:pt x="290512" y="21685"/>
                  </a:lnTo>
                  <a:lnTo>
                    <a:pt x="326985" y="45219"/>
                  </a:lnTo>
                  <a:lnTo>
                    <a:pt x="340360" y="74041"/>
                  </a:lnTo>
                  <a:lnTo>
                    <a:pt x="326985" y="102788"/>
                  </a:lnTo>
                  <a:lnTo>
                    <a:pt x="290512" y="126285"/>
                  </a:lnTo>
                  <a:lnTo>
                    <a:pt x="236418" y="142138"/>
                  </a:lnTo>
                  <a:lnTo>
                    <a:pt x="170180" y="147955"/>
                  </a:lnTo>
                  <a:lnTo>
                    <a:pt x="103941" y="142138"/>
                  </a:lnTo>
                  <a:lnTo>
                    <a:pt x="49847" y="126285"/>
                  </a:lnTo>
                  <a:lnTo>
                    <a:pt x="13374" y="102788"/>
                  </a:lnTo>
                  <a:lnTo>
                    <a:pt x="0" y="74041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44014" y="1840229"/>
              <a:ext cx="2570480" cy="147955"/>
            </a:xfrm>
            <a:custGeom>
              <a:avLst/>
              <a:gdLst/>
              <a:ahLst/>
              <a:cxnLst/>
              <a:rect l="l" t="t" r="r" b="b"/>
              <a:pathLst>
                <a:path w="2570479" h="147955">
                  <a:moveTo>
                    <a:pt x="0" y="147954"/>
                  </a:moveTo>
                  <a:lnTo>
                    <a:pt x="2570480" y="147954"/>
                  </a:lnTo>
                  <a:lnTo>
                    <a:pt x="2570480" y="0"/>
                  </a:lnTo>
                  <a:lnTo>
                    <a:pt x="0" y="0"/>
                  </a:lnTo>
                  <a:lnTo>
                    <a:pt x="0" y="14795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8505" y="2118359"/>
              <a:ext cx="173354" cy="12509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844" y="4485512"/>
            <a:ext cx="4319524" cy="4191000"/>
          </a:xfrm>
          <a:prstGeom prst="rect">
            <a:avLst/>
          </a:prstGeom>
        </p:spPr>
      </p:pic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904557" y="4475924"/>
          <a:ext cx="4329428" cy="42005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30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777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064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25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0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3953382"/>
            <a:ext cx="5713095" cy="1233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OK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right-click</a:t>
            </a:r>
            <a:r>
              <a:rPr sz="1100" spc="-5" dirty="0">
                <a:latin typeface="Calibri"/>
                <a:cs typeface="Calibri"/>
              </a:rPr>
              <a:t> on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again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10" dirty="0">
                <a:latin typeface="Calibri"/>
                <a:cs typeface="Calibri"/>
              </a:rPr>
              <a:t>go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Save</a:t>
            </a:r>
            <a:r>
              <a:rPr sz="1100" b="1" dirty="0">
                <a:latin typeface="Calibri"/>
                <a:cs typeface="Calibri"/>
              </a:rPr>
              <a:t> as</a:t>
            </a:r>
            <a:r>
              <a:rPr sz="1100" dirty="0">
                <a:latin typeface="Calibri"/>
                <a:cs typeface="Calibri"/>
              </a:rPr>
              <a:t>. 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window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that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opens,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b="1" spc="-5" dirty="0">
                <a:latin typeface="Calibri"/>
                <a:cs typeface="Calibri"/>
              </a:rPr>
              <a:t>Format: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ESRI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Shapfile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-5" dirty="0">
                <a:latin typeface="Calibri"/>
                <a:cs typeface="Calibri"/>
              </a:rPr>
              <a:t>Filename: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/shared/Training/CRYO02_GlacierVelocity_Greenland_TutorialKit/Processing/Velocity_</a:t>
            </a:r>
            <a:endParaRPr sz="1100">
              <a:latin typeface="Calibri"/>
              <a:cs typeface="Calibri"/>
            </a:endParaRPr>
          </a:p>
          <a:p>
            <a:pPr marL="12700" marR="340360">
              <a:lnSpc>
                <a:spcPts val="1460"/>
              </a:lnSpc>
              <a:spcBef>
                <a:spcPts val="145"/>
              </a:spcBef>
            </a:pPr>
            <a:r>
              <a:rPr sz="1100" b="1" i="1" spc="-5" dirty="0">
                <a:latin typeface="Calibri"/>
                <a:cs typeface="Calibri"/>
              </a:rPr>
              <a:t>Point.shp</a:t>
            </a:r>
            <a:r>
              <a:rPr sz="1100" b="1" i="1" spc="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(Click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“</a:t>
            </a:r>
            <a:r>
              <a:rPr sz="1000" b="1" spc="-5" dirty="0">
                <a:latin typeface="Calibri"/>
                <a:cs typeface="Calibri"/>
              </a:rPr>
              <a:t>Browse</a:t>
            </a:r>
            <a:r>
              <a:rPr sz="1000" spc="-5" dirty="0">
                <a:latin typeface="Calibri"/>
                <a:cs typeface="Calibri"/>
              </a:rPr>
              <a:t>”,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navigate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to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following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path: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/shared/Training/CRYO02_GlacierVelocity_ </a:t>
            </a:r>
            <a:r>
              <a:rPr sz="1000" b="1" i="1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Greenland_TutorialKit/Processing/</a:t>
            </a:r>
            <a:r>
              <a:rPr sz="1000" i="1" spc="-5" dirty="0">
                <a:latin typeface="Calibri"/>
                <a:cs typeface="Calibri"/>
              </a:rPr>
              <a:t>,</a:t>
            </a:r>
            <a:r>
              <a:rPr sz="1000" i="1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select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b="1" i="1" spc="-5" dirty="0">
                <a:latin typeface="Calibri"/>
                <a:cs typeface="Calibri"/>
              </a:rPr>
              <a:t>Velocity_Point.shp</a:t>
            </a:r>
            <a:r>
              <a:rPr sz="1000" b="1" i="1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file and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click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Save</a:t>
            </a:r>
            <a:r>
              <a:rPr sz="1000" spc="-5" dirty="0">
                <a:latin typeface="Calibri"/>
                <a:cs typeface="Calibri"/>
              </a:rPr>
              <a:t>.)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CSR: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Selected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CRS </a:t>
            </a:r>
            <a:r>
              <a:rPr sz="1100" b="1" spc="-5" dirty="0">
                <a:latin typeface="Calibri"/>
                <a:cs typeface="Calibri"/>
              </a:rPr>
              <a:t>(EPSG:32621,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WGS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84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/ UTM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zone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21N)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4840" y="9705543"/>
            <a:ext cx="82676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Then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OK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9319" y="909256"/>
            <a:ext cx="5778500" cy="2959735"/>
            <a:chOff x="909319" y="909256"/>
            <a:chExt cx="5778500" cy="29597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5759450" cy="29406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082" y="914018"/>
              <a:ext cx="5768975" cy="2950210"/>
            </a:xfrm>
            <a:custGeom>
              <a:avLst/>
              <a:gdLst/>
              <a:ahLst/>
              <a:cxnLst/>
              <a:rect l="l" t="t" r="r" b="b"/>
              <a:pathLst>
                <a:path w="5768975" h="2950210">
                  <a:moveTo>
                    <a:pt x="0" y="2950210"/>
                  </a:moveTo>
                  <a:lnTo>
                    <a:pt x="5768975" y="2950210"/>
                  </a:lnTo>
                  <a:lnTo>
                    <a:pt x="5768975" y="0"/>
                  </a:lnTo>
                  <a:lnTo>
                    <a:pt x="0" y="0"/>
                  </a:lnTo>
                  <a:lnTo>
                    <a:pt x="0" y="295021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09319" y="5294083"/>
            <a:ext cx="4273550" cy="4559935"/>
            <a:chOff x="909319" y="5294083"/>
            <a:chExt cx="4273550" cy="45599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5303735"/>
              <a:ext cx="4254500" cy="45406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14082" y="5298846"/>
              <a:ext cx="4264025" cy="4550410"/>
            </a:xfrm>
            <a:custGeom>
              <a:avLst/>
              <a:gdLst/>
              <a:ahLst/>
              <a:cxnLst/>
              <a:rect l="l" t="t" r="r" b="b"/>
              <a:pathLst>
                <a:path w="4264025" h="4550409">
                  <a:moveTo>
                    <a:pt x="0" y="4550283"/>
                  </a:moveTo>
                  <a:lnTo>
                    <a:pt x="4264025" y="4550283"/>
                  </a:lnTo>
                  <a:lnTo>
                    <a:pt x="4264025" y="0"/>
                  </a:lnTo>
                  <a:lnTo>
                    <a:pt x="0" y="0"/>
                  </a:lnTo>
                  <a:lnTo>
                    <a:pt x="0" y="455028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5359" y="5576696"/>
              <a:ext cx="4139565" cy="4253230"/>
            </a:xfrm>
            <a:custGeom>
              <a:avLst/>
              <a:gdLst/>
              <a:ahLst/>
              <a:cxnLst/>
              <a:rect l="l" t="t" r="r" b="b"/>
              <a:pathLst>
                <a:path w="4139565" h="4253230">
                  <a:moveTo>
                    <a:pt x="0" y="914400"/>
                  </a:moveTo>
                  <a:lnTo>
                    <a:pt x="4139565" y="914400"/>
                  </a:lnTo>
                  <a:lnTo>
                    <a:pt x="4139565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  <a:path w="4139565" h="4253230">
                  <a:moveTo>
                    <a:pt x="2378710" y="4252620"/>
                  </a:moveTo>
                  <a:lnTo>
                    <a:pt x="2919730" y="4252620"/>
                  </a:lnTo>
                  <a:lnTo>
                    <a:pt x="2919730" y="4084980"/>
                  </a:lnTo>
                  <a:lnTo>
                    <a:pt x="2378710" y="4084980"/>
                  </a:lnTo>
                  <a:lnTo>
                    <a:pt x="2378710" y="425262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78839"/>
            <a:ext cx="5790565" cy="19666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6385" algn="l"/>
              </a:tabLst>
            </a:pPr>
            <a:r>
              <a:rPr sz="1400" b="1" dirty="0">
                <a:solidFill>
                  <a:srgbClr val="16365D"/>
                </a:solidFill>
                <a:latin typeface="Calibri"/>
                <a:cs typeface="Calibri"/>
              </a:rPr>
              <a:t>1	</a:t>
            </a:r>
            <a:r>
              <a:rPr sz="1400" b="1" spc="-5" dirty="0">
                <a:solidFill>
                  <a:srgbClr val="16365D"/>
                </a:solidFill>
                <a:latin typeface="Calibri"/>
                <a:cs typeface="Calibri"/>
              </a:rPr>
              <a:t>Introduction</a:t>
            </a:r>
            <a:endParaRPr sz="1400" dirty="0">
              <a:latin typeface="Calibri"/>
              <a:cs typeface="Calibri"/>
            </a:endParaRPr>
          </a:p>
          <a:p>
            <a:pPr marL="3425190" marR="5080" algn="just">
              <a:lnSpc>
                <a:spcPct val="116900"/>
              </a:lnSpc>
              <a:spcBef>
                <a:spcPts val="605"/>
              </a:spcBef>
            </a:pPr>
            <a:r>
              <a:rPr sz="1100" dirty="0" smtClean="0">
                <a:latin typeface="Calibri"/>
                <a:cs typeface="Calibri"/>
              </a:rPr>
              <a:t>Greenland </a:t>
            </a:r>
            <a:r>
              <a:rPr sz="1100" spc="-5" dirty="0">
                <a:latin typeface="Calibri"/>
                <a:cs typeface="Calibri"/>
              </a:rPr>
              <a:t>ice sheet </a:t>
            </a:r>
            <a:r>
              <a:rPr sz="1100" spc="-1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second largest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mass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Earth</a:t>
            </a:r>
            <a:r>
              <a:rPr sz="1100" dirty="0">
                <a:latin typeface="Calibri"/>
                <a:cs typeface="Calibri"/>
              </a:rPr>
              <a:t>.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ma</a:t>
            </a:r>
            <a:r>
              <a:rPr sz="1100" spc="-15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</a:t>
            </a:r>
            <a:r>
              <a:rPr sz="1100" spc="-5" dirty="0">
                <a:latin typeface="Calibri"/>
                <a:cs typeface="Calibri"/>
              </a:rPr>
              <a:t>ang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Calibri"/>
                <a:cs typeface="Calibri"/>
              </a:rPr>
              <a:t>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 ice </a:t>
            </a:r>
            <a:r>
              <a:rPr sz="1100" spc="-5" dirty="0">
                <a:latin typeface="Calibri"/>
                <a:cs typeface="Calibri"/>
              </a:rPr>
              <a:t>sheet surface </a:t>
            </a:r>
            <a:r>
              <a:rPr sz="1100" dirty="0">
                <a:latin typeface="Calibri"/>
                <a:cs typeface="Calibri"/>
              </a:rPr>
              <a:t>melt is </a:t>
            </a:r>
            <a:r>
              <a:rPr sz="1100" spc="-5" dirty="0">
                <a:latin typeface="Calibri"/>
                <a:cs typeface="Calibri"/>
              </a:rPr>
              <a:t>increasing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more </a:t>
            </a:r>
            <a:r>
              <a:rPr sz="1100" dirty="0">
                <a:latin typeface="Calibri"/>
                <a:cs typeface="Calibri"/>
              </a:rPr>
              <a:t>and more </a:t>
            </a:r>
            <a:r>
              <a:rPr sz="1100" spc="-5" dirty="0">
                <a:latin typeface="Calibri"/>
                <a:cs typeface="Calibri"/>
              </a:rPr>
              <a:t>fresh-water flows </a:t>
            </a:r>
            <a:r>
              <a:rPr sz="1100" dirty="0">
                <a:latin typeface="Calibri"/>
                <a:cs typeface="Calibri"/>
              </a:rPr>
              <a:t>to 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ocean,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contributing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global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sea-level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rise.</a:t>
            </a:r>
          </a:p>
          <a:p>
            <a:pPr marL="3425190" marR="5715" algn="just">
              <a:lnSpc>
                <a:spcPct val="1173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Glacier </a:t>
            </a:r>
            <a:r>
              <a:rPr sz="1100" spc="-5" dirty="0">
                <a:latin typeface="Calibri"/>
                <a:cs typeface="Calibri"/>
              </a:rPr>
              <a:t>velocity </a:t>
            </a:r>
            <a:r>
              <a:rPr sz="1100" dirty="0">
                <a:latin typeface="Calibri"/>
                <a:cs typeface="Calibri"/>
              </a:rPr>
              <a:t>is a vital part of </a:t>
            </a:r>
            <a:r>
              <a:rPr sz="1100" spc="-5" dirty="0">
                <a:latin typeface="Calibri"/>
                <a:cs typeface="Calibri"/>
              </a:rPr>
              <a:t>glacier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monitoring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understanding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glacier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99584" y="2832100"/>
            <a:ext cx="2377440" cy="100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system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dynamics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contribution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global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level.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Satellite</a:t>
            </a:r>
            <a:r>
              <a:rPr sz="1100" dirty="0">
                <a:latin typeface="Calibri"/>
                <a:cs typeface="Calibri"/>
              </a:rPr>
              <a:t> data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perfect</a:t>
            </a:r>
            <a:r>
              <a:rPr sz="1100" dirty="0">
                <a:latin typeface="Calibri"/>
                <a:cs typeface="Calibri"/>
              </a:rPr>
              <a:t> tool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monitoring</a:t>
            </a:r>
            <a:r>
              <a:rPr sz="1100" dirty="0">
                <a:latin typeface="Calibri"/>
                <a:cs typeface="Calibri"/>
              </a:rPr>
              <a:t> glacier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velocity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over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large </a:t>
            </a:r>
            <a:r>
              <a:rPr sz="1100" dirty="0">
                <a:latin typeface="Calibri"/>
                <a:cs typeface="Calibri"/>
              </a:rPr>
              <a:t> areas.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Two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methods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commonly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used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464" y="3822700"/>
            <a:ext cx="6017895" cy="6206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0" marR="123189" algn="just">
              <a:lnSpc>
                <a:spcPct val="116799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derive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speed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ice </a:t>
            </a:r>
            <a:r>
              <a:rPr sz="1100" spc="-5" dirty="0">
                <a:latin typeface="Calibri"/>
                <a:cs typeface="Calibri"/>
              </a:rPr>
              <a:t>flow from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satellite </a:t>
            </a:r>
            <a:r>
              <a:rPr sz="1100" dirty="0">
                <a:latin typeface="Calibri"/>
                <a:cs typeface="Calibri"/>
              </a:rPr>
              <a:t>data: </a:t>
            </a:r>
            <a:r>
              <a:rPr sz="1100" spc="-5" dirty="0">
                <a:latin typeface="Calibri"/>
                <a:cs typeface="Calibri"/>
              </a:rPr>
              <a:t>1) SAR interferometry; </a:t>
            </a:r>
            <a:r>
              <a:rPr sz="1100" dirty="0">
                <a:latin typeface="Calibri"/>
                <a:cs typeface="Calibri"/>
              </a:rPr>
              <a:t>2) </a:t>
            </a:r>
            <a:r>
              <a:rPr sz="1100" spc="-5" dirty="0">
                <a:latin typeface="Calibri"/>
                <a:cs typeface="Calibri"/>
              </a:rPr>
              <a:t>feature/speckle </a:t>
            </a:r>
            <a:r>
              <a:rPr sz="1100" dirty="0">
                <a:latin typeface="Calibri"/>
                <a:cs typeface="Calibri"/>
              </a:rPr>
              <a:t> tracking </a:t>
            </a:r>
            <a:r>
              <a:rPr sz="1100" spc="-5" dirty="0">
                <a:latin typeface="Calibri"/>
                <a:cs typeface="Calibri"/>
              </a:rPr>
              <a:t>(optical/SAR </a:t>
            </a:r>
            <a:r>
              <a:rPr sz="1100" dirty="0">
                <a:latin typeface="Calibri"/>
                <a:cs typeface="Calibri"/>
              </a:rPr>
              <a:t>data) </a:t>
            </a:r>
            <a:r>
              <a:rPr sz="1100" spc="-5" dirty="0">
                <a:latin typeface="Calibri"/>
                <a:cs typeface="Calibri"/>
              </a:rPr>
              <a:t>between consecutive acquisitions. </a:t>
            </a:r>
            <a:r>
              <a:rPr sz="1100" dirty="0">
                <a:latin typeface="Calibri"/>
                <a:cs typeface="Calibri"/>
              </a:rPr>
              <a:t>In this </a:t>
            </a:r>
            <a:r>
              <a:rPr sz="1100" spc="-5" dirty="0">
                <a:latin typeface="Calibri"/>
                <a:cs typeface="Calibri"/>
              </a:rPr>
              <a:t>tutorial we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5" dirty="0">
                <a:latin typeface="Calibri"/>
                <a:cs typeface="Calibri"/>
              </a:rPr>
              <a:t>use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second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method applied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Sentinel-1 data.</a:t>
            </a:r>
            <a:endParaRPr sz="1100" dirty="0">
              <a:latin typeface="Calibri"/>
              <a:cs typeface="Calibri"/>
            </a:endParaRPr>
          </a:p>
          <a:p>
            <a:pPr marL="127000" marR="119380" algn="just">
              <a:lnSpc>
                <a:spcPct val="117000"/>
              </a:lnSpc>
              <a:spcBef>
                <a:spcPts val="605"/>
              </a:spcBef>
            </a:pPr>
            <a:r>
              <a:rPr sz="1100" spc="-5" dirty="0">
                <a:latin typeface="Calibri"/>
                <a:cs typeface="Calibri"/>
              </a:rPr>
              <a:t>The Petermann Glacier </a:t>
            </a:r>
            <a:r>
              <a:rPr sz="1100" dirty="0">
                <a:latin typeface="Calibri"/>
                <a:cs typeface="Calibri"/>
              </a:rPr>
              <a:t>is a </a:t>
            </a:r>
            <a:r>
              <a:rPr sz="1100" spc="-5" dirty="0">
                <a:latin typeface="Calibri"/>
                <a:cs typeface="Calibri"/>
              </a:rPr>
              <a:t>large </a:t>
            </a:r>
            <a:r>
              <a:rPr sz="1100" dirty="0">
                <a:latin typeface="Calibri"/>
                <a:cs typeface="Calibri"/>
              </a:rPr>
              <a:t>tidewater glacier </a:t>
            </a:r>
            <a:r>
              <a:rPr sz="1100" spc="-5" dirty="0">
                <a:latin typeface="Calibri"/>
                <a:cs typeface="Calibri"/>
              </a:rPr>
              <a:t>draining </a:t>
            </a:r>
            <a:r>
              <a:rPr sz="1100" dirty="0">
                <a:latin typeface="Calibri"/>
                <a:cs typeface="Calibri"/>
              </a:rPr>
              <a:t>more than </a:t>
            </a:r>
            <a:r>
              <a:rPr sz="1100" spc="-5" dirty="0">
                <a:latin typeface="Calibri"/>
                <a:cs typeface="Calibri"/>
              </a:rPr>
              <a:t>4% </a:t>
            </a:r>
            <a:r>
              <a:rPr sz="1100" dirty="0">
                <a:latin typeface="Calibri"/>
                <a:cs typeface="Calibri"/>
              </a:rPr>
              <a:t>of the Greenland ice </a:t>
            </a:r>
            <a:r>
              <a:rPr sz="1100" spc="-5" dirty="0">
                <a:latin typeface="Calibri"/>
                <a:cs typeface="Calibri"/>
              </a:rPr>
              <a:t>sheet </a:t>
            </a:r>
            <a:r>
              <a:rPr sz="1100" dirty="0">
                <a:latin typeface="Calibri"/>
                <a:cs typeface="Calibri"/>
              </a:rPr>
              <a:t> through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90 </a:t>
            </a:r>
            <a:r>
              <a:rPr sz="1100" spc="-5" dirty="0">
                <a:latin typeface="Calibri"/>
                <a:cs typeface="Calibri"/>
              </a:rPr>
              <a:t>km long Petermann Fjord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terminating </a:t>
            </a:r>
            <a:r>
              <a:rPr sz="1100" dirty="0">
                <a:latin typeface="Calibri"/>
                <a:cs typeface="Calibri"/>
              </a:rPr>
              <a:t>in a </a:t>
            </a:r>
            <a:r>
              <a:rPr sz="1100" spc="-5" dirty="0">
                <a:latin typeface="Calibri"/>
                <a:cs typeface="Calibri"/>
              </a:rPr>
              <a:t>floating ice tongue, </a:t>
            </a:r>
            <a:r>
              <a:rPr sz="1100" dirty="0">
                <a:latin typeface="Calibri"/>
                <a:cs typeface="Calibri"/>
              </a:rPr>
              <a:t>which </a:t>
            </a:r>
            <a:r>
              <a:rPr sz="1100" spc="-5" dirty="0">
                <a:latin typeface="Calibri"/>
                <a:cs typeface="Calibri"/>
              </a:rPr>
              <a:t>currently </a:t>
            </a:r>
            <a:r>
              <a:rPr sz="1100" dirty="0">
                <a:latin typeface="Calibri"/>
                <a:cs typeface="Calibri"/>
              </a:rPr>
              <a:t> covers an area of </a:t>
            </a:r>
            <a:r>
              <a:rPr sz="1100" spc="-5" dirty="0">
                <a:latin typeface="Calibri"/>
                <a:cs typeface="Calibri"/>
              </a:rPr>
              <a:t>900 </a:t>
            </a:r>
            <a:r>
              <a:rPr sz="1100" dirty="0">
                <a:latin typeface="Calibri"/>
                <a:cs typeface="Calibri"/>
              </a:rPr>
              <a:t>km</a:t>
            </a:r>
            <a:r>
              <a:rPr sz="1050" baseline="31746" dirty="0">
                <a:latin typeface="Calibri"/>
                <a:cs typeface="Calibri"/>
              </a:rPr>
              <a:t>2</a:t>
            </a:r>
            <a:r>
              <a:rPr sz="1100" dirty="0">
                <a:latin typeface="Calibri"/>
                <a:cs typeface="Calibri"/>
              </a:rPr>
              <a:t>. </a:t>
            </a:r>
            <a:r>
              <a:rPr sz="1100" spc="-5" dirty="0">
                <a:latin typeface="Calibri"/>
                <a:cs typeface="Calibri"/>
              </a:rPr>
              <a:t>Estimated 12 </a:t>
            </a:r>
            <a:r>
              <a:rPr sz="1100" dirty="0">
                <a:latin typeface="Calibri"/>
                <a:cs typeface="Calibri"/>
              </a:rPr>
              <a:t>billion </a:t>
            </a:r>
            <a:r>
              <a:rPr sz="1100" spc="-5" dirty="0">
                <a:latin typeface="Calibri"/>
                <a:cs typeface="Calibri"/>
              </a:rPr>
              <a:t>tonnes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5" dirty="0">
                <a:latin typeface="Calibri"/>
                <a:cs typeface="Calibri"/>
              </a:rPr>
              <a:t>ice are drained </a:t>
            </a:r>
            <a:r>
              <a:rPr sz="1100" dirty="0">
                <a:latin typeface="Calibri"/>
                <a:cs typeface="Calibri"/>
              </a:rPr>
              <a:t>to the ocean </a:t>
            </a:r>
            <a:r>
              <a:rPr sz="1100" spc="-5" dirty="0">
                <a:latin typeface="Calibri"/>
                <a:cs typeface="Calibri"/>
              </a:rPr>
              <a:t>annually with </a:t>
            </a:r>
            <a:r>
              <a:rPr sz="1100" dirty="0">
                <a:latin typeface="Calibri"/>
                <a:cs typeface="Calibri"/>
              </a:rPr>
              <a:t> estimated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ice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flow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speed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of</a:t>
            </a:r>
            <a:r>
              <a:rPr sz="1100" dirty="0">
                <a:latin typeface="Calibri"/>
                <a:cs typeface="Calibri"/>
              </a:rPr>
              <a:t> 1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km/year.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latin typeface="Calibri"/>
              <a:cs typeface="Calibri"/>
            </a:endParaRPr>
          </a:p>
          <a:p>
            <a:pPr marL="401320" indent="-274320">
              <a:lnSpc>
                <a:spcPct val="100000"/>
              </a:lnSpc>
              <a:spcBef>
                <a:spcPts val="685"/>
              </a:spcBef>
              <a:buClr>
                <a:srgbClr val="16365D"/>
              </a:buClr>
              <a:buFont typeface="Calibri"/>
              <a:buAutoNum type="arabicPlain" startAt="2"/>
              <a:tabLst>
                <a:tab pos="400685" algn="l"/>
                <a:tab pos="401320" algn="l"/>
              </a:tabLst>
            </a:pPr>
            <a:r>
              <a:rPr sz="1400" b="1" spc="-5" dirty="0">
                <a:solidFill>
                  <a:srgbClr val="16365D"/>
                </a:solidFill>
                <a:latin typeface="Calibri"/>
                <a:cs typeface="Calibri"/>
              </a:rPr>
              <a:t>Training</a:t>
            </a:r>
            <a:endParaRPr sz="1400" dirty="0">
              <a:latin typeface="Calibri"/>
              <a:cs typeface="Calibri"/>
            </a:endParaRPr>
          </a:p>
          <a:p>
            <a:pPr marL="127000" algn="just">
              <a:lnSpc>
                <a:spcPct val="100000"/>
              </a:lnSpc>
              <a:spcBef>
                <a:spcPts val="875"/>
              </a:spcBef>
            </a:pPr>
            <a:r>
              <a:rPr sz="1100" spc="-5" dirty="0">
                <a:latin typeface="Calibri"/>
                <a:cs typeface="Calibri"/>
              </a:rPr>
              <a:t>Approximate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duration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this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training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session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-5" dirty="0">
                <a:latin typeface="Calibri"/>
                <a:cs typeface="Calibri"/>
              </a:rPr>
              <a:t> hour.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 dirty="0">
              <a:latin typeface="Calibri"/>
              <a:cs typeface="Calibri"/>
            </a:endParaRPr>
          </a:p>
          <a:p>
            <a:pPr marL="494030" lvl="1" indent="-367665">
              <a:lnSpc>
                <a:spcPct val="100000"/>
              </a:lnSpc>
              <a:spcBef>
                <a:spcPts val="5"/>
              </a:spcBef>
              <a:buClr>
                <a:srgbClr val="001F5F"/>
              </a:buClr>
              <a:buFont typeface="Cambria"/>
              <a:buAutoNum type="arabicPeriod"/>
              <a:tabLst>
                <a:tab pos="494030" algn="l"/>
                <a:tab pos="494665" algn="l"/>
              </a:tabLst>
            </a:pP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Dat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a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 u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sed</a:t>
            </a:r>
            <a:endParaRPr sz="1100" dirty="0">
              <a:latin typeface="Cambria"/>
              <a:cs typeface="Cambria"/>
            </a:endParaRPr>
          </a:p>
          <a:p>
            <a:pPr marL="355600" marR="120650" indent="-236220">
              <a:lnSpc>
                <a:spcPct val="117000"/>
              </a:lnSpc>
              <a:spcBef>
                <a:spcPts val="535"/>
              </a:spcBef>
              <a:buFont typeface="Arial MT"/>
              <a:buChar char="•"/>
              <a:tabLst>
                <a:tab pos="396240" algn="l"/>
                <a:tab pos="396875" algn="l"/>
              </a:tabLst>
            </a:pPr>
            <a:r>
              <a:rPr dirty="0"/>
              <a:t>	</a:t>
            </a:r>
            <a:r>
              <a:rPr sz="1100" dirty="0">
                <a:latin typeface="Calibri"/>
                <a:cs typeface="Calibri"/>
              </a:rPr>
              <a:t>Two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Sentinel-1A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IW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GRDH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images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HH</a:t>
            </a:r>
            <a:r>
              <a:rPr sz="1100" dirty="0">
                <a:latin typeface="Calibri"/>
                <a:cs typeface="Calibri"/>
              </a:rPr>
              <a:t> &amp;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HV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polarization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acquired on </a:t>
            </a:r>
            <a:r>
              <a:rPr lang="sk-SK" sz="1100" dirty="0" smtClean="0">
                <a:latin typeface="Calibri"/>
                <a:cs typeface="Calibri"/>
              </a:rPr>
              <a:t>26</a:t>
            </a:r>
            <a:r>
              <a:rPr sz="1100" spc="30" dirty="0" smtClean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September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2017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lang="sk-SK" sz="1100" dirty="0">
                <a:latin typeface="Calibri"/>
                <a:cs typeface="Calibri"/>
              </a:rPr>
              <a:t>8</a:t>
            </a:r>
            <a:r>
              <a:rPr sz="1100" dirty="0" smtClean="0">
                <a:latin typeface="Calibri"/>
                <a:cs typeface="Calibri"/>
              </a:rPr>
              <a:t> </a:t>
            </a:r>
            <a:r>
              <a:rPr lang="sk-SK" sz="1100" spc="-5" dirty="0" err="1" smtClean="0">
                <a:latin typeface="Calibri"/>
                <a:cs typeface="Calibri"/>
              </a:rPr>
              <a:t>Octo</a:t>
            </a:r>
            <a:r>
              <a:rPr sz="1100" spc="-5" dirty="0" err="1" smtClean="0">
                <a:latin typeface="Calibri"/>
                <a:cs typeface="Calibri"/>
              </a:rPr>
              <a:t>ber</a:t>
            </a:r>
            <a:r>
              <a:rPr sz="1100" spc="-10" dirty="0" smtClean="0">
                <a:latin typeface="Calibri"/>
                <a:cs typeface="Calibri"/>
              </a:rPr>
              <a:t> </a:t>
            </a:r>
            <a:r>
              <a:rPr sz="1100" spc="-5" dirty="0" smtClean="0">
                <a:latin typeface="Calibri"/>
                <a:cs typeface="Calibri"/>
              </a:rPr>
              <a:t>20</a:t>
            </a:r>
            <a:r>
              <a:rPr lang="sk-SK" sz="1100" spc="-5" dirty="0" smtClean="0">
                <a:latin typeface="Calibri"/>
                <a:cs typeface="Calibri"/>
              </a:rPr>
              <a:t>23</a:t>
            </a:r>
            <a:r>
              <a:rPr sz="1100" spc="10" dirty="0" smtClean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[downloadable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dirty="0" smtClean="0">
                <a:latin typeface="Calibri"/>
                <a:cs typeface="Calibri"/>
              </a:rPr>
              <a:t>@</a:t>
            </a:r>
            <a:r>
              <a:rPr lang="en-GB" sz="1100" dirty="0">
                <a:cs typeface="Calibri"/>
              </a:rPr>
              <a:t>https://dataspace.copernicus.eu</a:t>
            </a:r>
            <a:r>
              <a:rPr lang="en-GB" sz="1100" dirty="0" smtClean="0">
                <a:cs typeface="Calibri"/>
              </a:rPr>
              <a:t>/</a:t>
            </a:r>
            <a:r>
              <a:rPr sz="1100" spc="-5" dirty="0" smtClean="0">
                <a:latin typeface="Calibri"/>
                <a:cs typeface="Calibri"/>
              </a:rPr>
              <a:t>] </a:t>
            </a:r>
            <a:r>
              <a:rPr lang="en-GB" sz="1100" dirty="0">
                <a:cs typeface="Calibri"/>
              </a:rPr>
              <a:t>S1A_IW_GRDH_1SDH_20230926T113616_20230926T113641_050498_061508_2030</a:t>
            </a:r>
            <a:r>
              <a:rPr sz="1100" i="1" spc="-5" dirty="0" smtClean="0">
                <a:latin typeface="Calibri"/>
                <a:cs typeface="Calibri"/>
              </a:rPr>
              <a:t>.zip </a:t>
            </a:r>
            <a:r>
              <a:rPr sz="1100" i="1" dirty="0" smtClean="0">
                <a:latin typeface="Calibri"/>
                <a:cs typeface="Calibri"/>
              </a:rPr>
              <a:t> </a:t>
            </a:r>
            <a:r>
              <a:rPr lang="en-GB" sz="1100" i="1" spc="-5" dirty="0">
                <a:cs typeface="Calibri"/>
              </a:rPr>
              <a:t>S1A_IW_GRDH_1SDH_20231008T113616_20231008T113641_050673_061B09_3507</a:t>
            </a:r>
            <a:r>
              <a:rPr sz="1100" i="1" spc="-5" dirty="0" smtClean="0">
                <a:latin typeface="Calibri"/>
                <a:cs typeface="Calibri"/>
              </a:rPr>
              <a:t>.zip</a:t>
            </a:r>
            <a:endParaRPr lang="sk-SK" sz="1100" i="1" spc="-5" dirty="0" smtClean="0">
              <a:latin typeface="Calibri"/>
              <a:cs typeface="Calibri"/>
            </a:endParaRPr>
          </a:p>
          <a:p>
            <a:pPr marL="355600" marR="120650" indent="-236220">
              <a:lnSpc>
                <a:spcPct val="117000"/>
              </a:lnSpc>
              <a:spcBef>
                <a:spcPts val="535"/>
              </a:spcBef>
              <a:buFont typeface="Arial MT"/>
              <a:buChar char="•"/>
              <a:tabLst>
                <a:tab pos="396240" algn="l"/>
                <a:tab pos="396875" algn="l"/>
              </a:tabLst>
            </a:pPr>
            <a:endParaRPr lang="sk-SK" sz="1100" i="1" spc="-5" dirty="0" smtClean="0">
              <a:latin typeface="Calibri"/>
              <a:cs typeface="Calibri"/>
            </a:endParaRPr>
          </a:p>
          <a:p>
            <a:pPr marL="355600" marR="120650" indent="-236220">
              <a:lnSpc>
                <a:spcPct val="117000"/>
              </a:lnSpc>
              <a:spcBef>
                <a:spcPts val="535"/>
              </a:spcBef>
              <a:buFont typeface="Arial MT"/>
              <a:buChar char="•"/>
              <a:tabLst>
                <a:tab pos="396240" algn="l"/>
                <a:tab pos="396875" algn="l"/>
              </a:tabLst>
            </a:pPr>
            <a:endParaRPr lang="sk-SK" sz="1100" i="1" spc="-5" dirty="0">
              <a:latin typeface="Calibri"/>
              <a:cs typeface="Calibri"/>
            </a:endParaRPr>
          </a:p>
          <a:p>
            <a:pPr marL="355600" marR="120650" indent="-236220">
              <a:lnSpc>
                <a:spcPct val="117000"/>
              </a:lnSpc>
              <a:spcBef>
                <a:spcPts val="535"/>
              </a:spcBef>
              <a:buFont typeface="Arial MT"/>
              <a:buChar char="•"/>
              <a:tabLst>
                <a:tab pos="396240" algn="l"/>
                <a:tab pos="396875" algn="l"/>
              </a:tabLst>
            </a:pPr>
            <a:endParaRPr lang="sk-SK" sz="1100" i="1" spc="-5" dirty="0" smtClean="0">
              <a:latin typeface="Calibri"/>
              <a:cs typeface="Calibri"/>
            </a:endParaRPr>
          </a:p>
          <a:p>
            <a:pPr marL="355600" marR="120650" indent="-236220">
              <a:lnSpc>
                <a:spcPct val="117000"/>
              </a:lnSpc>
              <a:spcBef>
                <a:spcPts val="535"/>
              </a:spcBef>
              <a:buFont typeface="Arial MT"/>
              <a:buChar char="•"/>
              <a:tabLst>
                <a:tab pos="396240" algn="l"/>
                <a:tab pos="396875" algn="l"/>
              </a:tabLst>
            </a:pPr>
            <a:endParaRPr lang="sk-SK" sz="1100" i="1" spc="-5" dirty="0">
              <a:latin typeface="Calibri"/>
              <a:cs typeface="Calibri"/>
            </a:endParaRPr>
          </a:p>
          <a:p>
            <a:pPr marL="355600" marR="120650" indent="-236220">
              <a:lnSpc>
                <a:spcPct val="117000"/>
              </a:lnSpc>
              <a:spcBef>
                <a:spcPts val="535"/>
              </a:spcBef>
              <a:buFont typeface="Arial MT"/>
              <a:buChar char="•"/>
              <a:tabLst>
                <a:tab pos="396240" algn="l"/>
                <a:tab pos="396875" algn="l"/>
              </a:tabLst>
            </a:pPr>
            <a:endParaRPr lang="sk-SK" sz="1100" i="1" spc="-5" dirty="0" smtClean="0">
              <a:latin typeface="Calibri"/>
              <a:cs typeface="Calibri"/>
            </a:endParaRPr>
          </a:p>
          <a:p>
            <a:pPr marL="355600" marR="120650" indent="-236220">
              <a:lnSpc>
                <a:spcPct val="117000"/>
              </a:lnSpc>
              <a:spcBef>
                <a:spcPts val="535"/>
              </a:spcBef>
              <a:buFont typeface="Arial MT"/>
              <a:buChar char="•"/>
              <a:tabLst>
                <a:tab pos="396240" algn="l"/>
                <a:tab pos="396875" algn="l"/>
              </a:tabLst>
            </a:pPr>
            <a:endParaRPr lang="sk-SK" sz="1100" i="1" spc="-5" dirty="0">
              <a:latin typeface="Calibri"/>
              <a:cs typeface="Calibri"/>
            </a:endParaRPr>
          </a:p>
          <a:p>
            <a:pPr marL="119380" marR="120650">
              <a:lnSpc>
                <a:spcPct val="117000"/>
              </a:lnSpc>
              <a:spcBef>
                <a:spcPts val="535"/>
              </a:spcBef>
              <a:tabLst>
                <a:tab pos="396240" algn="l"/>
                <a:tab pos="396875" algn="l"/>
              </a:tabLst>
            </a:pPr>
            <a:endParaRPr lang="sk-SK" sz="1100" dirty="0" smtClean="0">
              <a:latin typeface="Calibri"/>
              <a:cs typeface="Calibri"/>
            </a:endParaRPr>
          </a:p>
          <a:p>
            <a:pPr marL="119380" marR="120650">
              <a:lnSpc>
                <a:spcPct val="117000"/>
              </a:lnSpc>
              <a:spcBef>
                <a:spcPts val="535"/>
              </a:spcBef>
              <a:tabLst>
                <a:tab pos="396240" algn="l"/>
                <a:tab pos="396875" algn="l"/>
              </a:tabLst>
            </a:pP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 dirty="0">
              <a:latin typeface="Calibri"/>
              <a:cs typeface="Calibri"/>
            </a:endParaRPr>
          </a:p>
          <a:p>
            <a:pPr marL="355600" indent="-228600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494030" algn="l"/>
              </a:tabLst>
            </a:pPr>
            <a:r>
              <a:rPr sz="1100" b="1" i="1" spc="-5" dirty="0" smtClean="0">
                <a:solidFill>
                  <a:srgbClr val="001F5F"/>
                </a:solidFill>
                <a:latin typeface="Cambria"/>
                <a:cs typeface="Cambria"/>
              </a:rPr>
              <a:t>Software</a:t>
            </a:r>
            <a:r>
              <a:rPr sz="1100" b="1" i="1" spc="-10" dirty="0" smtClean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endParaRPr lang="sk-SK" sz="600" b="1" i="1" spc="-10" dirty="0" smtClean="0">
              <a:solidFill>
                <a:srgbClr val="001F5F"/>
              </a:solidFill>
              <a:latin typeface="Cambria"/>
              <a:cs typeface="Cambria"/>
            </a:endParaRPr>
          </a:p>
          <a:p>
            <a:pPr marL="127000">
              <a:lnSpc>
                <a:spcPct val="100000"/>
              </a:lnSpc>
              <a:spcBef>
                <a:spcPts val="5"/>
              </a:spcBef>
              <a:tabLst>
                <a:tab pos="494030" algn="l"/>
              </a:tabLst>
            </a:pPr>
            <a:endParaRPr lang="sk-SK" sz="500" b="1" i="1" spc="-5" dirty="0">
              <a:solidFill>
                <a:srgbClr val="001F5F"/>
              </a:solidFill>
              <a:latin typeface="Cambria"/>
              <a:cs typeface="Cambria"/>
            </a:endParaRPr>
          </a:p>
          <a:p>
            <a:pPr marL="298450" indent="-1714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494030" algn="l"/>
              </a:tabLst>
            </a:pPr>
            <a:r>
              <a:rPr sz="1100" spc="-5" dirty="0" smtClean="0">
                <a:latin typeface="Calibri"/>
                <a:cs typeface="Calibri"/>
              </a:rPr>
              <a:t>Internet</a:t>
            </a:r>
            <a:r>
              <a:rPr sz="1100" spc="10" dirty="0" smtClean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browser,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SNAP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+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Sentinel-1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Toolbox,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(Extra steps: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QGIS)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4488" y="3362109"/>
            <a:ext cx="3125470" cy="31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100"/>
              </a:spcBef>
            </a:pPr>
            <a:r>
              <a:rPr sz="800" i="1" spc="-5" dirty="0">
                <a:latin typeface="Calibri"/>
                <a:cs typeface="Calibri"/>
              </a:rPr>
              <a:t>Sentinel-2</a:t>
            </a:r>
            <a:r>
              <a:rPr sz="800" i="1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image</a:t>
            </a:r>
            <a:r>
              <a:rPr sz="800" i="1" dirty="0">
                <a:latin typeface="Calibri"/>
                <a:cs typeface="Calibri"/>
              </a:rPr>
              <a:t> of </a:t>
            </a:r>
            <a:r>
              <a:rPr sz="800" i="1" spc="-5" dirty="0">
                <a:latin typeface="Calibri"/>
                <a:cs typeface="Calibri"/>
              </a:rPr>
              <a:t>Petermann Glacier</a:t>
            </a:r>
            <a:r>
              <a:rPr sz="800" i="1" dirty="0">
                <a:latin typeface="Calibri"/>
                <a:cs typeface="Calibri"/>
              </a:rPr>
              <a:t> </a:t>
            </a:r>
            <a:r>
              <a:rPr sz="800" i="1" spc="-10" dirty="0">
                <a:latin typeface="Calibri"/>
                <a:cs typeface="Calibri"/>
              </a:rPr>
              <a:t>tongue</a:t>
            </a:r>
            <a:r>
              <a:rPr sz="800" i="1" spc="-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on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10 </a:t>
            </a:r>
            <a:r>
              <a:rPr sz="800" i="1" spc="-5" dirty="0">
                <a:latin typeface="Calibri"/>
                <a:cs typeface="Calibri"/>
              </a:rPr>
              <a:t>Sept.</a:t>
            </a:r>
            <a:r>
              <a:rPr sz="800" i="1" dirty="0">
                <a:latin typeface="Calibri"/>
                <a:cs typeface="Calibri"/>
              </a:rPr>
              <a:t> 2017 </a:t>
            </a:r>
            <a:r>
              <a:rPr sz="800" i="1" spc="-5" dirty="0">
                <a:latin typeface="Calibri"/>
                <a:cs typeface="Calibri"/>
              </a:rPr>
              <a:t>(Credits: </a:t>
            </a:r>
            <a:r>
              <a:rPr sz="800" i="1" spc="-17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contains</a:t>
            </a:r>
            <a:r>
              <a:rPr sz="800" i="1" spc="-1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modified</a:t>
            </a:r>
            <a:r>
              <a:rPr sz="800" i="1" spc="-5" dirty="0">
                <a:latin typeface="Calibri"/>
                <a:cs typeface="Calibri"/>
              </a:rPr>
              <a:t> Copernicus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Sentinel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10" dirty="0">
                <a:latin typeface="Calibri"/>
                <a:cs typeface="Calibri"/>
              </a:rPr>
              <a:t>data)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87158" y="1308100"/>
            <a:ext cx="3303904" cy="2030095"/>
            <a:chOff x="887158" y="2145347"/>
            <a:chExt cx="3303904" cy="20300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683" y="2154935"/>
              <a:ext cx="3284854" cy="20109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1921" y="2150109"/>
              <a:ext cx="3294379" cy="2020570"/>
            </a:xfrm>
            <a:custGeom>
              <a:avLst/>
              <a:gdLst/>
              <a:ahLst/>
              <a:cxnLst/>
              <a:rect l="l" t="t" r="r" b="b"/>
              <a:pathLst>
                <a:path w="3294379" h="2020570">
                  <a:moveTo>
                    <a:pt x="0" y="2020443"/>
                  </a:moveTo>
                  <a:lnTo>
                    <a:pt x="3294379" y="2020443"/>
                  </a:lnTo>
                  <a:lnTo>
                    <a:pt x="3294379" y="0"/>
                  </a:lnTo>
                  <a:lnTo>
                    <a:pt x="0" y="0"/>
                  </a:lnTo>
                  <a:lnTo>
                    <a:pt x="0" y="20204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3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/>
          <a:srcRect t="10741" r="50000" b="4814"/>
          <a:stretch/>
        </p:blipFill>
        <p:spPr>
          <a:xfrm>
            <a:off x="1111250" y="7404099"/>
            <a:ext cx="4267200" cy="20269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78839"/>
            <a:ext cx="34810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following window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that</a:t>
            </a:r>
            <a:r>
              <a:rPr sz="1100" dirty="0">
                <a:latin typeface="Calibri"/>
                <a:cs typeface="Calibri"/>
              </a:rPr>
              <a:t> appears,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Overwrite</a:t>
            </a:r>
            <a:r>
              <a:rPr sz="1100" b="1" dirty="0">
                <a:latin typeface="Calibri"/>
                <a:cs typeface="Calibri"/>
              </a:rPr>
              <a:t> file</a:t>
            </a:r>
            <a:r>
              <a:rPr sz="1100" dirty="0">
                <a:latin typeface="Calibri"/>
                <a:cs typeface="Calibri"/>
              </a:rPr>
              <a:t>”.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2244597"/>
            <a:ext cx="5789295" cy="191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Now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 </a:t>
            </a:r>
            <a:r>
              <a:rPr sz="1100" spc="-5" dirty="0">
                <a:latin typeface="Calibri"/>
                <a:cs typeface="Calibri"/>
              </a:rPr>
              <a:t>have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 an </a:t>
            </a:r>
            <a:r>
              <a:rPr sz="1100" spc="-5" dirty="0">
                <a:latin typeface="Calibri"/>
                <a:cs typeface="Calibri"/>
              </a:rPr>
              <a:t>ESRI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Shapefile. </a:t>
            </a:r>
            <a:r>
              <a:rPr sz="1100" spc="-10" dirty="0">
                <a:latin typeface="Calibri"/>
                <a:cs typeface="Calibri"/>
              </a:rPr>
              <a:t>Close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QGIS.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77825" algn="l"/>
              </a:tabLst>
            </a:pP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6.2	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Visualize</a:t>
            </a:r>
            <a:r>
              <a:rPr sz="1100" b="1" i="1" spc="-4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in</a:t>
            </a:r>
            <a:r>
              <a:rPr sz="1100" b="1" i="1" spc="-3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QGIS</a:t>
            </a:r>
            <a:endParaRPr sz="1100">
              <a:latin typeface="Cambria"/>
              <a:cs typeface="Cambria"/>
            </a:endParaRPr>
          </a:p>
          <a:p>
            <a:pPr marL="12700" marR="5080" algn="just">
              <a:lnSpc>
                <a:spcPct val="117300"/>
              </a:lnSpc>
              <a:spcBef>
                <a:spcPts val="515"/>
              </a:spcBef>
            </a:pPr>
            <a:r>
              <a:rPr sz="1100" dirty="0">
                <a:latin typeface="Calibri"/>
                <a:cs typeface="Calibri"/>
              </a:rPr>
              <a:t>Minimize </a:t>
            </a:r>
            <a:r>
              <a:rPr sz="1100" spc="-5" dirty="0">
                <a:latin typeface="Calibri"/>
                <a:cs typeface="Calibri"/>
              </a:rPr>
              <a:t>the SNAP window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open </a:t>
            </a:r>
            <a:r>
              <a:rPr sz="1100" dirty="0">
                <a:latin typeface="Calibri"/>
                <a:cs typeface="Calibri"/>
              </a:rPr>
              <a:t>or </a:t>
            </a:r>
            <a:r>
              <a:rPr sz="1100" spc="-5" dirty="0">
                <a:latin typeface="Calibri"/>
                <a:cs typeface="Calibri"/>
              </a:rPr>
              <a:t>re-open QGIS (</a:t>
            </a:r>
            <a:r>
              <a:rPr sz="1100" b="1" spc="-5" dirty="0">
                <a:latin typeface="Calibri"/>
                <a:cs typeface="Calibri"/>
              </a:rPr>
              <a:t>Applications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Processing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QGIS Desktop</a:t>
            </a:r>
            <a:r>
              <a:rPr sz="1100" spc="-5" dirty="0">
                <a:latin typeface="Calibri"/>
                <a:cs typeface="Calibri"/>
              </a:rPr>
              <a:t>).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Once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QGIS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loaded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let’s</a:t>
            </a:r>
            <a:r>
              <a:rPr sz="1100" dirty="0">
                <a:latin typeface="Calibri"/>
                <a:cs typeface="Calibri"/>
              </a:rPr>
              <a:t> open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Velocity </a:t>
            </a:r>
            <a:r>
              <a:rPr sz="1100" b="1" dirty="0">
                <a:latin typeface="Calibri"/>
                <a:cs typeface="Calibri"/>
              </a:rPr>
              <a:t>raster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band.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16799"/>
              </a:lnSpc>
              <a:spcBef>
                <a:spcPts val="610"/>
              </a:spcBef>
            </a:pPr>
            <a:r>
              <a:rPr sz="1100" dirty="0">
                <a:latin typeface="Calibri"/>
                <a:cs typeface="Calibri"/>
              </a:rPr>
              <a:t>Navigate </a:t>
            </a: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i="1" spc="-5" dirty="0">
                <a:latin typeface="Calibri"/>
                <a:cs typeface="Calibri"/>
              </a:rPr>
              <a:t>Processing </a:t>
            </a:r>
            <a:r>
              <a:rPr sz="1100" dirty="0">
                <a:latin typeface="Calibri"/>
                <a:cs typeface="Calibri"/>
              </a:rPr>
              <a:t>folder in the </a:t>
            </a:r>
            <a:r>
              <a:rPr sz="1100" b="1" spc="-5" dirty="0">
                <a:latin typeface="Calibri"/>
                <a:cs typeface="Calibri"/>
              </a:rPr>
              <a:t>Browser Panel </a:t>
            </a:r>
            <a:r>
              <a:rPr sz="1100" dirty="0">
                <a:latin typeface="Calibri"/>
                <a:cs typeface="Calibri"/>
              </a:rPr>
              <a:t>on </a:t>
            </a:r>
            <a:r>
              <a:rPr sz="1100" spc="-5" dirty="0">
                <a:latin typeface="Calibri"/>
                <a:cs typeface="Calibri"/>
              </a:rPr>
              <a:t>the left side </a:t>
            </a:r>
            <a:r>
              <a:rPr sz="1100" dirty="0">
                <a:latin typeface="Calibri"/>
                <a:cs typeface="Calibri"/>
              </a:rPr>
              <a:t>of the window, </a:t>
            </a:r>
            <a:r>
              <a:rPr sz="1100" spc="-5" dirty="0">
                <a:latin typeface="Calibri"/>
                <a:cs typeface="Calibri"/>
              </a:rPr>
              <a:t>expand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Subset_S1A_IW_20170909_20170921_Stack_Vel_TC.data</a:t>
            </a:r>
            <a:r>
              <a:rPr sz="1100" b="1" i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folder</a:t>
            </a:r>
            <a:r>
              <a:rPr sz="1100" dirty="0">
                <a:latin typeface="Calibri"/>
                <a:cs typeface="Calibri"/>
              </a:rPr>
              <a:t> and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double-click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Velocity_slv1_21Sept2017_HH.img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25"/>
              </a:spcBef>
            </a:pP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raster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 opened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added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below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Browser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7302474"/>
            <a:ext cx="5789930" cy="17481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change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appearance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right-click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b="1" spc="-5" dirty="0">
                <a:latin typeface="Calibri"/>
                <a:cs typeface="Calibri"/>
              </a:rPr>
              <a:t>Layer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Properties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dirty="0">
                <a:latin typeface="Calibri"/>
                <a:cs typeface="Calibri"/>
              </a:rPr>
              <a:t> and 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Style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tab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-5" dirty="0">
                <a:latin typeface="Calibri"/>
                <a:cs typeface="Calibri"/>
              </a:rPr>
              <a:t>Render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type</a:t>
            </a:r>
            <a:r>
              <a:rPr sz="1100" spc="-5" dirty="0">
                <a:latin typeface="Calibri"/>
                <a:cs typeface="Calibri"/>
              </a:rPr>
              <a:t>: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Singleband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pseudocolor</a:t>
            </a:r>
            <a:r>
              <a:rPr sz="1100" spc="-5" dirty="0">
                <a:latin typeface="Calibri"/>
                <a:cs typeface="Calibri"/>
              </a:rPr>
              <a:t>”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7300"/>
              </a:lnSpc>
              <a:spcBef>
                <a:spcPts val="590"/>
              </a:spcBef>
              <a:tabLst>
                <a:tab pos="499745" algn="l"/>
                <a:tab pos="943610" algn="l"/>
                <a:tab pos="1351915" algn="l"/>
                <a:tab pos="1784985" algn="l"/>
                <a:tab pos="2176780" algn="l"/>
                <a:tab pos="2896235" algn="l"/>
                <a:tab pos="3193415" algn="l"/>
                <a:tab pos="3535045" algn="l"/>
                <a:tab pos="4029710" algn="l"/>
                <a:tab pos="4606290" algn="l"/>
                <a:tab pos="5020945" algn="l"/>
                <a:tab pos="5655310" algn="l"/>
              </a:tabLst>
            </a:pP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colour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pallet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adjust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classes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your liking,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however for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 </a:t>
            </a:r>
            <a:r>
              <a:rPr sz="1100" spc="-5" dirty="0">
                <a:latin typeface="Calibri"/>
                <a:cs typeface="Calibri"/>
              </a:rPr>
              <a:t>purposes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use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predefined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colour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pallet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classes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text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file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Auxdata</a:t>
            </a:r>
            <a:r>
              <a:rPr sz="1100" b="1" i="1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folder.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load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 </a:t>
            </a:r>
            <a:r>
              <a:rPr sz="1100" spc="5" dirty="0">
                <a:latin typeface="Calibri"/>
                <a:cs typeface="Calibri"/>
              </a:rPr>
              <a:t> “</a:t>
            </a:r>
            <a:r>
              <a:rPr sz="1100" b="1" dirty="0">
                <a:latin typeface="Calibri"/>
                <a:cs typeface="Calibri"/>
              </a:rPr>
              <a:t>L</a:t>
            </a:r>
            <a:r>
              <a:rPr sz="1100" b="1" spc="-5" dirty="0">
                <a:latin typeface="Calibri"/>
                <a:cs typeface="Calibri"/>
              </a:rPr>
              <a:t>o</a:t>
            </a:r>
            <a:r>
              <a:rPr sz="1100" b="1" spc="-10" dirty="0">
                <a:latin typeface="Calibri"/>
                <a:cs typeface="Calibri"/>
              </a:rPr>
              <a:t>a</a:t>
            </a:r>
            <a:r>
              <a:rPr sz="1100" b="1" dirty="0">
                <a:latin typeface="Calibri"/>
                <a:cs typeface="Calibri"/>
              </a:rPr>
              <a:t>d	</a:t>
            </a:r>
            <a:r>
              <a:rPr sz="1100" b="1" spc="5" dirty="0">
                <a:latin typeface="Calibri"/>
                <a:cs typeface="Calibri"/>
              </a:rPr>
              <a:t>c</a:t>
            </a:r>
            <a:r>
              <a:rPr sz="1100" b="1" spc="-10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l</a:t>
            </a:r>
            <a:r>
              <a:rPr sz="1100" b="1" spc="-10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r	m</a:t>
            </a:r>
            <a:r>
              <a:rPr sz="1100" b="1" spc="-10" dirty="0">
                <a:latin typeface="Calibri"/>
                <a:cs typeface="Calibri"/>
              </a:rPr>
              <a:t>a</a:t>
            </a:r>
            <a:r>
              <a:rPr sz="1100" b="1" dirty="0">
                <a:latin typeface="Calibri"/>
                <a:cs typeface="Calibri"/>
              </a:rPr>
              <a:t>p	</a:t>
            </a:r>
            <a:r>
              <a:rPr sz="1100" b="1" spc="-5" dirty="0">
                <a:latin typeface="Calibri"/>
                <a:cs typeface="Calibri"/>
              </a:rPr>
              <a:t>fr</a:t>
            </a:r>
            <a:r>
              <a:rPr sz="1100" b="1" spc="-15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m	</a:t>
            </a:r>
            <a:r>
              <a:rPr sz="1100" b="1" spc="-5" dirty="0">
                <a:latin typeface="Calibri"/>
                <a:cs typeface="Calibri"/>
              </a:rPr>
              <a:t>f</a:t>
            </a:r>
            <a:r>
              <a:rPr sz="1100" b="1" spc="-10" dirty="0">
                <a:latin typeface="Calibri"/>
                <a:cs typeface="Calibri"/>
              </a:rPr>
              <a:t>i</a:t>
            </a:r>
            <a:r>
              <a:rPr sz="1100" b="1" dirty="0">
                <a:latin typeface="Calibri"/>
                <a:cs typeface="Calibri"/>
              </a:rPr>
              <a:t>l</a:t>
            </a:r>
            <a:r>
              <a:rPr sz="1100" b="1" spc="-5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”	</a:t>
            </a:r>
            <a:r>
              <a:rPr sz="1100" spc="-5" dirty="0">
                <a:latin typeface="Calibri"/>
                <a:cs typeface="Calibri"/>
              </a:rPr>
              <a:t>(ind</a:t>
            </a:r>
            <a:r>
              <a:rPr sz="1100" dirty="0">
                <a:latin typeface="Calibri"/>
                <a:cs typeface="Calibri"/>
              </a:rPr>
              <a:t>icated	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n	the	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ma</a:t>
            </a:r>
            <a:r>
              <a:rPr sz="1100" spc="-5" dirty="0">
                <a:latin typeface="Calibri"/>
                <a:cs typeface="Calibri"/>
              </a:rPr>
              <a:t>g</a:t>
            </a:r>
            <a:r>
              <a:rPr sz="1100" dirty="0">
                <a:latin typeface="Calibri"/>
                <a:cs typeface="Calibri"/>
              </a:rPr>
              <a:t>e	</a:t>
            </a:r>
            <a:r>
              <a:rPr sz="1100" spc="-5" dirty="0">
                <a:latin typeface="Calibri"/>
                <a:cs typeface="Calibri"/>
              </a:rPr>
              <a:t>b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w</a:t>
            </a:r>
            <a:r>
              <a:rPr sz="1100" spc="5" dirty="0">
                <a:latin typeface="Calibri"/>
                <a:cs typeface="Calibri"/>
              </a:rPr>
              <a:t>)</a:t>
            </a:r>
            <a:r>
              <a:rPr sz="1100" dirty="0">
                <a:latin typeface="Calibri"/>
                <a:cs typeface="Calibri"/>
              </a:rPr>
              <a:t>,	then	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5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vi</a:t>
            </a:r>
            <a:r>
              <a:rPr sz="1100" spc="-5" dirty="0">
                <a:latin typeface="Calibri"/>
                <a:cs typeface="Calibri"/>
              </a:rPr>
              <a:t>g</a:t>
            </a:r>
            <a:r>
              <a:rPr sz="1100" dirty="0">
                <a:latin typeface="Calibri"/>
                <a:cs typeface="Calibri"/>
              </a:rPr>
              <a:t>ate	to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  <a:tabLst>
                <a:tab pos="4807585" algn="l"/>
                <a:tab pos="5445125" algn="l"/>
              </a:tabLst>
            </a:pPr>
            <a:r>
              <a:rPr sz="1100" b="1" i="1" spc="-5" dirty="0">
                <a:latin typeface="Calibri"/>
                <a:cs typeface="Calibri"/>
              </a:rPr>
              <a:t>/s</a:t>
            </a:r>
            <a:r>
              <a:rPr sz="1100" b="1" i="1" dirty="0">
                <a:latin typeface="Calibri"/>
                <a:cs typeface="Calibri"/>
              </a:rPr>
              <a:t>ha</a:t>
            </a:r>
            <a:r>
              <a:rPr sz="1100" b="1" i="1" spc="-5" dirty="0">
                <a:latin typeface="Calibri"/>
                <a:cs typeface="Calibri"/>
              </a:rPr>
              <a:t>r</a:t>
            </a:r>
            <a:r>
              <a:rPr sz="1100" b="1" i="1" spc="-15" dirty="0">
                <a:latin typeface="Calibri"/>
                <a:cs typeface="Calibri"/>
              </a:rPr>
              <a:t>e</a:t>
            </a:r>
            <a:r>
              <a:rPr sz="1100" b="1" i="1" dirty="0">
                <a:latin typeface="Calibri"/>
                <a:cs typeface="Calibri"/>
              </a:rPr>
              <a:t>d</a:t>
            </a:r>
            <a:r>
              <a:rPr sz="1100" b="1" i="1" spc="-5" dirty="0">
                <a:latin typeface="Calibri"/>
                <a:cs typeface="Calibri"/>
              </a:rPr>
              <a:t>/</a:t>
            </a:r>
            <a:r>
              <a:rPr sz="1100" b="1" i="1" spc="5" dirty="0">
                <a:latin typeface="Calibri"/>
                <a:cs typeface="Calibri"/>
              </a:rPr>
              <a:t>T</a:t>
            </a:r>
            <a:r>
              <a:rPr sz="1100" b="1" i="1" spc="-20" dirty="0">
                <a:latin typeface="Calibri"/>
                <a:cs typeface="Calibri"/>
              </a:rPr>
              <a:t>r</a:t>
            </a:r>
            <a:r>
              <a:rPr sz="1100" b="1" i="1" dirty="0">
                <a:latin typeface="Calibri"/>
                <a:cs typeface="Calibri"/>
              </a:rPr>
              <a:t>a</a:t>
            </a:r>
            <a:r>
              <a:rPr sz="1100" b="1" i="1" spc="-10" dirty="0">
                <a:latin typeface="Calibri"/>
                <a:cs typeface="Calibri"/>
              </a:rPr>
              <a:t>i</a:t>
            </a:r>
            <a:r>
              <a:rPr sz="1100" b="1" i="1" spc="5" dirty="0">
                <a:latin typeface="Calibri"/>
                <a:cs typeface="Calibri"/>
              </a:rPr>
              <a:t>n</a:t>
            </a:r>
            <a:r>
              <a:rPr sz="1100" b="1" i="1" spc="-10" dirty="0">
                <a:latin typeface="Calibri"/>
                <a:cs typeface="Calibri"/>
              </a:rPr>
              <a:t>in</a:t>
            </a:r>
            <a:r>
              <a:rPr sz="1100" b="1" i="1" dirty="0">
                <a:latin typeface="Calibri"/>
                <a:cs typeface="Calibri"/>
              </a:rPr>
              <a:t>g</a:t>
            </a:r>
            <a:r>
              <a:rPr sz="1100" b="1" i="1" spc="-5" dirty="0">
                <a:latin typeface="Calibri"/>
                <a:cs typeface="Calibri"/>
              </a:rPr>
              <a:t>/</a:t>
            </a:r>
            <a:r>
              <a:rPr sz="1100" b="1" i="1" spc="-10" dirty="0">
                <a:latin typeface="Calibri"/>
                <a:cs typeface="Calibri"/>
              </a:rPr>
              <a:t>C</a:t>
            </a:r>
            <a:r>
              <a:rPr sz="1100" b="1" i="1" dirty="0">
                <a:latin typeface="Calibri"/>
                <a:cs typeface="Calibri"/>
              </a:rPr>
              <a:t>R</a:t>
            </a:r>
            <a:r>
              <a:rPr sz="1100" b="1" i="1" spc="-10" dirty="0">
                <a:latin typeface="Calibri"/>
                <a:cs typeface="Calibri"/>
              </a:rPr>
              <a:t>Y</a:t>
            </a:r>
            <a:r>
              <a:rPr sz="1100" b="1" i="1" spc="5" dirty="0">
                <a:latin typeface="Calibri"/>
                <a:cs typeface="Calibri"/>
              </a:rPr>
              <a:t>O</a:t>
            </a:r>
            <a:r>
              <a:rPr sz="1100" b="1" i="1" spc="-10" dirty="0">
                <a:latin typeface="Calibri"/>
                <a:cs typeface="Calibri"/>
              </a:rPr>
              <a:t>02</a:t>
            </a:r>
            <a:r>
              <a:rPr sz="1100" b="1" i="1" spc="-5" dirty="0">
                <a:latin typeface="Calibri"/>
                <a:cs typeface="Calibri"/>
              </a:rPr>
              <a:t>_</a:t>
            </a:r>
            <a:r>
              <a:rPr sz="1100" b="1" i="1" spc="5" dirty="0">
                <a:latin typeface="Calibri"/>
                <a:cs typeface="Calibri"/>
              </a:rPr>
              <a:t>G</a:t>
            </a:r>
            <a:r>
              <a:rPr sz="1100" b="1" i="1" spc="-10" dirty="0">
                <a:latin typeface="Calibri"/>
                <a:cs typeface="Calibri"/>
              </a:rPr>
              <a:t>l</a:t>
            </a:r>
            <a:r>
              <a:rPr sz="1100" b="1" i="1" dirty="0">
                <a:latin typeface="Calibri"/>
                <a:cs typeface="Calibri"/>
              </a:rPr>
              <a:t>a</a:t>
            </a:r>
            <a:r>
              <a:rPr sz="1100" b="1" i="1" spc="-15" dirty="0">
                <a:latin typeface="Calibri"/>
                <a:cs typeface="Calibri"/>
              </a:rPr>
              <a:t>c</a:t>
            </a:r>
            <a:r>
              <a:rPr sz="1100" b="1" i="1" dirty="0">
                <a:latin typeface="Calibri"/>
                <a:cs typeface="Calibri"/>
              </a:rPr>
              <a:t>i</a:t>
            </a:r>
            <a:r>
              <a:rPr sz="1100" b="1" i="1" spc="-5" dirty="0">
                <a:latin typeface="Calibri"/>
                <a:cs typeface="Calibri"/>
              </a:rPr>
              <a:t>e</a:t>
            </a:r>
            <a:r>
              <a:rPr sz="1100" b="1" i="1" spc="-10" dirty="0">
                <a:latin typeface="Calibri"/>
                <a:cs typeface="Calibri"/>
              </a:rPr>
              <a:t>r</a:t>
            </a:r>
            <a:r>
              <a:rPr sz="1100" b="1" i="1" spc="-5" dirty="0">
                <a:latin typeface="Calibri"/>
                <a:cs typeface="Calibri"/>
              </a:rPr>
              <a:t>Velo</a:t>
            </a:r>
            <a:r>
              <a:rPr sz="1100" b="1" i="1" dirty="0">
                <a:latin typeface="Calibri"/>
                <a:cs typeface="Calibri"/>
              </a:rPr>
              <a:t>cit</a:t>
            </a:r>
            <a:r>
              <a:rPr sz="1100" b="1" i="1" spc="-15" dirty="0">
                <a:latin typeface="Calibri"/>
                <a:cs typeface="Calibri"/>
              </a:rPr>
              <a:t>y</a:t>
            </a:r>
            <a:r>
              <a:rPr sz="1100" b="1" i="1" spc="-5" dirty="0">
                <a:latin typeface="Calibri"/>
                <a:cs typeface="Calibri"/>
              </a:rPr>
              <a:t>_</a:t>
            </a:r>
            <a:r>
              <a:rPr sz="1100" b="1" i="1" spc="5" dirty="0">
                <a:latin typeface="Calibri"/>
                <a:cs typeface="Calibri"/>
              </a:rPr>
              <a:t>G</a:t>
            </a:r>
            <a:r>
              <a:rPr sz="1100" b="1" i="1" spc="-5" dirty="0">
                <a:latin typeface="Calibri"/>
                <a:cs typeface="Calibri"/>
              </a:rPr>
              <a:t>ree</a:t>
            </a:r>
            <a:r>
              <a:rPr sz="1100" b="1" i="1" spc="-10" dirty="0">
                <a:latin typeface="Calibri"/>
                <a:cs typeface="Calibri"/>
              </a:rPr>
              <a:t>nl</a:t>
            </a:r>
            <a:r>
              <a:rPr sz="1100" b="1" i="1" dirty="0">
                <a:latin typeface="Calibri"/>
                <a:cs typeface="Calibri"/>
              </a:rPr>
              <a:t>a</a:t>
            </a:r>
            <a:r>
              <a:rPr sz="1100" b="1" i="1" spc="-10" dirty="0">
                <a:latin typeface="Calibri"/>
                <a:cs typeface="Calibri"/>
              </a:rPr>
              <a:t>n</a:t>
            </a:r>
            <a:r>
              <a:rPr sz="1100" b="1" i="1" dirty="0">
                <a:latin typeface="Calibri"/>
                <a:cs typeface="Calibri"/>
              </a:rPr>
              <a:t>d</a:t>
            </a:r>
            <a:r>
              <a:rPr sz="1100" b="1" i="1" spc="-10" dirty="0">
                <a:latin typeface="Calibri"/>
                <a:cs typeface="Calibri"/>
              </a:rPr>
              <a:t>_</a:t>
            </a:r>
            <a:r>
              <a:rPr sz="1100" b="1" i="1" dirty="0">
                <a:latin typeface="Calibri"/>
                <a:cs typeface="Calibri"/>
              </a:rPr>
              <a:t>T</a:t>
            </a:r>
            <a:r>
              <a:rPr sz="1100" b="1" i="1" spc="5" dirty="0">
                <a:latin typeface="Calibri"/>
                <a:cs typeface="Calibri"/>
              </a:rPr>
              <a:t>u</a:t>
            </a:r>
            <a:r>
              <a:rPr sz="1100" b="1" i="1" spc="-15" dirty="0">
                <a:latin typeface="Calibri"/>
                <a:cs typeface="Calibri"/>
              </a:rPr>
              <a:t>t</a:t>
            </a:r>
            <a:r>
              <a:rPr sz="1100" b="1" i="1" spc="5" dirty="0">
                <a:latin typeface="Calibri"/>
                <a:cs typeface="Calibri"/>
              </a:rPr>
              <a:t>o</a:t>
            </a:r>
            <a:r>
              <a:rPr sz="1100" b="1" i="1" spc="-5" dirty="0">
                <a:latin typeface="Calibri"/>
                <a:cs typeface="Calibri"/>
              </a:rPr>
              <a:t>r</a:t>
            </a:r>
            <a:r>
              <a:rPr sz="1100" b="1" i="1" spc="-10" dirty="0">
                <a:latin typeface="Calibri"/>
                <a:cs typeface="Calibri"/>
              </a:rPr>
              <a:t>i</a:t>
            </a:r>
            <a:r>
              <a:rPr sz="1100" b="1" i="1" dirty="0">
                <a:latin typeface="Calibri"/>
                <a:cs typeface="Calibri"/>
              </a:rPr>
              <a:t>al</a:t>
            </a:r>
            <a:r>
              <a:rPr sz="1100" b="1" i="1" spc="-20" dirty="0">
                <a:latin typeface="Calibri"/>
                <a:cs typeface="Calibri"/>
              </a:rPr>
              <a:t>K</a:t>
            </a:r>
            <a:r>
              <a:rPr sz="1100" b="1" i="1" dirty="0">
                <a:latin typeface="Calibri"/>
                <a:cs typeface="Calibri"/>
              </a:rPr>
              <a:t>it</a:t>
            </a:r>
            <a:r>
              <a:rPr sz="1100" b="1" i="1" spc="-10" dirty="0">
                <a:latin typeface="Calibri"/>
                <a:cs typeface="Calibri"/>
              </a:rPr>
              <a:t>/</a:t>
            </a:r>
            <a:r>
              <a:rPr sz="1100" b="1" i="1" dirty="0">
                <a:latin typeface="Calibri"/>
                <a:cs typeface="Calibri"/>
              </a:rPr>
              <a:t>A</a:t>
            </a:r>
            <a:r>
              <a:rPr sz="1100" b="1" i="1" spc="5" dirty="0">
                <a:latin typeface="Calibri"/>
                <a:cs typeface="Calibri"/>
              </a:rPr>
              <a:t>u</a:t>
            </a:r>
            <a:r>
              <a:rPr sz="1100" b="1" i="1" spc="-15" dirty="0">
                <a:latin typeface="Calibri"/>
                <a:cs typeface="Calibri"/>
              </a:rPr>
              <a:t>x</a:t>
            </a:r>
            <a:r>
              <a:rPr sz="1100" b="1" i="1" dirty="0">
                <a:latin typeface="Calibri"/>
                <a:cs typeface="Calibri"/>
              </a:rPr>
              <a:t>d</a:t>
            </a:r>
            <a:r>
              <a:rPr sz="1100" b="1" i="1" spc="-10" dirty="0">
                <a:latin typeface="Calibri"/>
                <a:cs typeface="Calibri"/>
              </a:rPr>
              <a:t>a</a:t>
            </a:r>
            <a:r>
              <a:rPr sz="1100" b="1" i="1" dirty="0">
                <a:latin typeface="Calibri"/>
                <a:cs typeface="Calibri"/>
              </a:rPr>
              <a:t>ta	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d	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-15" dirty="0">
                <a:latin typeface="Calibri"/>
                <a:cs typeface="Calibri"/>
              </a:rPr>
              <a:t>l</a:t>
            </a:r>
            <a:r>
              <a:rPr sz="1100" dirty="0">
                <a:latin typeface="Calibri"/>
                <a:cs typeface="Calibri"/>
              </a:rPr>
              <a:t>ect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i="1" spc="-5" dirty="0">
                <a:latin typeface="Calibri"/>
                <a:cs typeface="Calibri"/>
              </a:rPr>
              <a:t>Glacier_velocity_ColourPallet.txt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OK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319" y="1181671"/>
            <a:ext cx="4338320" cy="977900"/>
            <a:chOff x="909319" y="1181671"/>
            <a:chExt cx="4338320" cy="9779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1191132"/>
              <a:ext cx="4319142" cy="9588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082" y="1186433"/>
              <a:ext cx="4328795" cy="968375"/>
            </a:xfrm>
            <a:custGeom>
              <a:avLst/>
              <a:gdLst/>
              <a:ahLst/>
              <a:cxnLst/>
              <a:rect l="l" t="t" r="r" b="b"/>
              <a:pathLst>
                <a:path w="4328795" h="968375">
                  <a:moveTo>
                    <a:pt x="0" y="968375"/>
                  </a:moveTo>
                  <a:lnTo>
                    <a:pt x="4328667" y="968375"/>
                  </a:lnTo>
                  <a:lnTo>
                    <a:pt x="4328667" y="0"/>
                  </a:lnTo>
                  <a:lnTo>
                    <a:pt x="0" y="0"/>
                  </a:lnTo>
                  <a:lnTo>
                    <a:pt x="0" y="9683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09319" y="4266882"/>
            <a:ext cx="5779135" cy="2963545"/>
            <a:chOff x="909319" y="4266882"/>
            <a:chExt cx="5779135" cy="29635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4276470"/>
              <a:ext cx="5759704" cy="29444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4082" y="4271644"/>
              <a:ext cx="5769610" cy="2954020"/>
            </a:xfrm>
            <a:custGeom>
              <a:avLst/>
              <a:gdLst/>
              <a:ahLst/>
              <a:cxnLst/>
              <a:rect l="l" t="t" r="r" b="b"/>
              <a:pathLst>
                <a:path w="5769609" h="2954020">
                  <a:moveTo>
                    <a:pt x="0" y="2954020"/>
                  </a:moveTo>
                  <a:lnTo>
                    <a:pt x="5769229" y="2954020"/>
                  </a:lnTo>
                  <a:lnTo>
                    <a:pt x="5769229" y="0"/>
                  </a:lnTo>
                  <a:lnTo>
                    <a:pt x="0" y="0"/>
                  </a:lnTo>
                  <a:lnTo>
                    <a:pt x="0" y="295402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7480" y="8014575"/>
            <a:ext cx="153034" cy="12993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29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7329906"/>
            <a:ext cx="5787390" cy="74993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  <a:tabLst>
                <a:tab pos="377825" algn="l"/>
              </a:tabLst>
            </a:pP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6.3	Add</a:t>
            </a:r>
            <a:r>
              <a:rPr sz="1100" b="1" i="1" spc="-2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vector</a:t>
            </a:r>
            <a:r>
              <a:rPr sz="1100" b="1" i="1" spc="-3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Velocity</a:t>
            </a:r>
            <a:r>
              <a:rPr sz="1100" b="1" i="1" spc="-3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fields</a:t>
            </a:r>
            <a:endParaRPr sz="1100">
              <a:latin typeface="Cambria"/>
              <a:cs typeface="Cambria"/>
            </a:endParaRPr>
          </a:p>
          <a:p>
            <a:pPr marL="12700" marR="5080">
              <a:lnSpc>
                <a:spcPct val="117500"/>
              </a:lnSpc>
              <a:spcBef>
                <a:spcPts val="525"/>
              </a:spcBef>
            </a:pPr>
            <a:r>
              <a:rPr sz="1100" dirty="0">
                <a:latin typeface="Calibri"/>
                <a:cs typeface="Calibri"/>
              </a:rPr>
              <a:t>In 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Browser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double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Velocity_point.shp</a:t>
            </a:r>
            <a:r>
              <a:rPr sz="1100" b="1" i="1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load</a:t>
            </a:r>
            <a:r>
              <a:rPr sz="1100" dirty="0">
                <a:latin typeface="Calibri"/>
                <a:cs typeface="Calibri"/>
              </a:rPr>
              <a:t> it.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need</a:t>
            </a:r>
            <a:r>
              <a:rPr sz="1100" dirty="0">
                <a:latin typeface="Calibri"/>
                <a:cs typeface="Calibri"/>
              </a:rPr>
              <a:t> 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filter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little</a:t>
            </a:r>
            <a:r>
              <a:rPr sz="1100" spc="-5" dirty="0">
                <a:latin typeface="Calibri"/>
                <a:cs typeface="Calibri"/>
              </a:rPr>
              <a:t> since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point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grid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dense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purposes.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09319" y="909383"/>
            <a:ext cx="4338955" cy="3276600"/>
            <a:chOff x="909319" y="909383"/>
            <a:chExt cx="4338955" cy="3276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4319397" cy="32575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4082" y="914145"/>
              <a:ext cx="4329430" cy="3267075"/>
            </a:xfrm>
            <a:custGeom>
              <a:avLst/>
              <a:gdLst/>
              <a:ahLst/>
              <a:cxnLst/>
              <a:rect l="l" t="t" r="r" b="b"/>
              <a:pathLst>
                <a:path w="4329430" h="3267075">
                  <a:moveTo>
                    <a:pt x="0" y="3267075"/>
                  </a:moveTo>
                  <a:lnTo>
                    <a:pt x="4328922" y="3267075"/>
                  </a:lnTo>
                  <a:lnTo>
                    <a:pt x="4328922" y="0"/>
                  </a:lnTo>
                  <a:lnTo>
                    <a:pt x="0" y="0"/>
                  </a:lnTo>
                  <a:lnTo>
                    <a:pt x="0" y="326707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9059" y="3606799"/>
              <a:ext cx="208280" cy="2159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68724" y="3600449"/>
              <a:ext cx="179705" cy="353060"/>
            </a:xfrm>
            <a:custGeom>
              <a:avLst/>
              <a:gdLst/>
              <a:ahLst/>
              <a:cxnLst/>
              <a:rect l="l" t="t" r="r" b="b"/>
              <a:pathLst>
                <a:path w="179704" h="353060">
                  <a:moveTo>
                    <a:pt x="134747" y="0"/>
                  </a:moveTo>
                  <a:lnTo>
                    <a:pt x="44958" y="0"/>
                  </a:lnTo>
                  <a:lnTo>
                    <a:pt x="44958" y="263144"/>
                  </a:lnTo>
                  <a:lnTo>
                    <a:pt x="0" y="263144"/>
                  </a:lnTo>
                  <a:lnTo>
                    <a:pt x="89916" y="353060"/>
                  </a:lnTo>
                  <a:lnTo>
                    <a:pt x="179705" y="263144"/>
                  </a:lnTo>
                  <a:lnTo>
                    <a:pt x="134747" y="263144"/>
                  </a:lnTo>
                  <a:lnTo>
                    <a:pt x="1347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68724" y="3600449"/>
              <a:ext cx="179705" cy="353060"/>
            </a:xfrm>
            <a:custGeom>
              <a:avLst/>
              <a:gdLst/>
              <a:ahLst/>
              <a:cxnLst/>
              <a:rect l="l" t="t" r="r" b="b"/>
              <a:pathLst>
                <a:path w="179704" h="353060">
                  <a:moveTo>
                    <a:pt x="0" y="263144"/>
                  </a:moveTo>
                  <a:lnTo>
                    <a:pt x="44958" y="263144"/>
                  </a:lnTo>
                  <a:lnTo>
                    <a:pt x="44958" y="0"/>
                  </a:lnTo>
                  <a:lnTo>
                    <a:pt x="134747" y="0"/>
                  </a:lnTo>
                  <a:lnTo>
                    <a:pt x="134747" y="263144"/>
                  </a:lnTo>
                  <a:lnTo>
                    <a:pt x="179705" y="263144"/>
                  </a:lnTo>
                  <a:lnTo>
                    <a:pt x="89916" y="353060"/>
                  </a:lnTo>
                  <a:lnTo>
                    <a:pt x="0" y="26314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69109" y="1460499"/>
              <a:ext cx="1331595" cy="0"/>
            </a:xfrm>
            <a:custGeom>
              <a:avLst/>
              <a:gdLst/>
              <a:ahLst/>
              <a:cxnLst/>
              <a:rect l="l" t="t" r="r" b="b"/>
              <a:pathLst>
                <a:path w="1331595">
                  <a:moveTo>
                    <a:pt x="0" y="0"/>
                  </a:moveTo>
                  <a:lnTo>
                    <a:pt x="1331595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09319" y="4310570"/>
            <a:ext cx="5779770" cy="2965450"/>
            <a:chOff x="909319" y="4310570"/>
            <a:chExt cx="5779770" cy="29654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4320031"/>
              <a:ext cx="5760720" cy="2946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4082" y="4315332"/>
              <a:ext cx="5770245" cy="2955925"/>
            </a:xfrm>
            <a:custGeom>
              <a:avLst/>
              <a:gdLst/>
              <a:ahLst/>
              <a:cxnLst/>
              <a:rect l="l" t="t" r="r" b="b"/>
              <a:pathLst>
                <a:path w="5770245" h="2955925">
                  <a:moveTo>
                    <a:pt x="0" y="2955925"/>
                  </a:moveTo>
                  <a:lnTo>
                    <a:pt x="5770245" y="2955925"/>
                  </a:lnTo>
                  <a:lnTo>
                    <a:pt x="5770245" y="0"/>
                  </a:lnTo>
                  <a:lnTo>
                    <a:pt x="0" y="0"/>
                  </a:lnTo>
                  <a:lnTo>
                    <a:pt x="0" y="29559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30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664" y="3923511"/>
            <a:ext cx="5865495" cy="617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 marR="43180" algn="just">
              <a:lnSpc>
                <a:spcPct val="117300"/>
              </a:lnSpc>
              <a:spcBef>
                <a:spcPts val="110"/>
              </a:spcBef>
            </a:pPr>
            <a:r>
              <a:rPr sz="1100" spc="-5" dirty="0">
                <a:latin typeface="Calibri"/>
                <a:cs typeface="Calibri"/>
              </a:rPr>
              <a:t>The simplest way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do </a:t>
            </a:r>
            <a:r>
              <a:rPr sz="1100" dirty="0">
                <a:latin typeface="Calibri"/>
                <a:cs typeface="Calibri"/>
              </a:rPr>
              <a:t>this is </a:t>
            </a:r>
            <a:r>
              <a:rPr sz="1100" spc="-5" dirty="0">
                <a:latin typeface="Calibri"/>
                <a:cs typeface="Calibri"/>
              </a:rPr>
              <a:t>to create subset with every n</a:t>
            </a:r>
            <a:r>
              <a:rPr sz="1050" spc="-7" baseline="31746" dirty="0">
                <a:latin typeface="Calibri"/>
                <a:cs typeface="Calibri"/>
              </a:rPr>
              <a:t>th </a:t>
            </a:r>
            <a:r>
              <a:rPr sz="1100" dirty="0">
                <a:latin typeface="Calibri"/>
                <a:cs typeface="Calibri"/>
              </a:rPr>
              <a:t>point </a:t>
            </a:r>
            <a:r>
              <a:rPr sz="1100" spc="-5" dirty="0">
                <a:latin typeface="Calibri"/>
                <a:cs typeface="Calibri"/>
              </a:rPr>
              <a:t>(or </a:t>
            </a:r>
            <a:r>
              <a:rPr sz="1100" dirty="0">
                <a:latin typeface="Calibri"/>
                <a:cs typeface="Calibri"/>
              </a:rPr>
              <a:t>for </a:t>
            </a:r>
            <a:r>
              <a:rPr sz="1100" spc="-5" dirty="0">
                <a:latin typeface="Calibri"/>
                <a:cs typeface="Calibri"/>
              </a:rPr>
              <a:t>example random </a:t>
            </a:r>
            <a:r>
              <a:rPr sz="1100" dirty="0">
                <a:latin typeface="Calibri"/>
                <a:cs typeface="Calibri"/>
              </a:rPr>
              <a:t>selection).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 the </a:t>
            </a:r>
            <a:r>
              <a:rPr sz="1100" i="1" spc="-5" dirty="0">
                <a:latin typeface="Calibri"/>
                <a:cs typeface="Calibri"/>
              </a:rPr>
              <a:t>Velocity_point.shp </a:t>
            </a:r>
            <a:r>
              <a:rPr sz="1100" dirty="0">
                <a:latin typeface="Calibri"/>
                <a:cs typeface="Calibri"/>
              </a:rPr>
              <a:t>in the </a:t>
            </a:r>
            <a:r>
              <a:rPr sz="1100" b="1" spc="-5" dirty="0">
                <a:latin typeface="Calibri"/>
                <a:cs typeface="Calibri"/>
              </a:rPr>
              <a:t>Layer Panel </a:t>
            </a:r>
            <a:r>
              <a:rPr sz="1100" dirty="0">
                <a:latin typeface="Calibri"/>
                <a:cs typeface="Calibri"/>
              </a:rPr>
              <a:t>and in the </a:t>
            </a:r>
            <a:r>
              <a:rPr sz="1100" spc="-5" dirty="0">
                <a:latin typeface="Calibri"/>
                <a:cs typeface="Calibri"/>
              </a:rPr>
              <a:t>upper </a:t>
            </a:r>
            <a:r>
              <a:rPr sz="1100" dirty="0">
                <a:latin typeface="Calibri"/>
                <a:cs typeface="Calibri"/>
              </a:rPr>
              <a:t>tool </a:t>
            </a:r>
            <a:r>
              <a:rPr sz="1100" spc="-5" dirty="0">
                <a:latin typeface="Calibri"/>
                <a:cs typeface="Calibri"/>
              </a:rPr>
              <a:t>panel click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(above)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set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Expression</a:t>
            </a:r>
            <a:r>
              <a:rPr sz="1100" spc="-5" dirty="0">
                <a:latin typeface="Calibri"/>
                <a:cs typeface="Calibri"/>
              </a:rPr>
              <a:t>: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latin typeface="Courier New"/>
                <a:cs typeface="Courier New"/>
              </a:rPr>
              <a:t>($id</a:t>
            </a:r>
            <a:r>
              <a:rPr sz="1100" spc="-10" dirty="0">
                <a:latin typeface="Courier New"/>
                <a:cs typeface="Courier New"/>
              </a:rPr>
              <a:t> </a:t>
            </a:r>
            <a:r>
              <a:rPr sz="1100" dirty="0">
                <a:latin typeface="Courier New"/>
                <a:cs typeface="Courier New"/>
              </a:rPr>
              <a:t>%</a:t>
            </a:r>
            <a:r>
              <a:rPr sz="1100" spc="-5" dirty="0">
                <a:latin typeface="Courier New"/>
                <a:cs typeface="Courier New"/>
              </a:rPr>
              <a:t> 30) </a:t>
            </a:r>
            <a:r>
              <a:rPr sz="1100" dirty="0">
                <a:latin typeface="Courier New"/>
                <a:cs typeface="Courier New"/>
              </a:rPr>
              <a:t>=</a:t>
            </a:r>
            <a:r>
              <a:rPr sz="1100" spc="-5" dirty="0">
                <a:latin typeface="Courier New"/>
                <a:cs typeface="Courier New"/>
              </a:rPr>
              <a:t> </a:t>
            </a:r>
            <a:r>
              <a:rPr sz="1100" dirty="0">
                <a:latin typeface="Courier New"/>
                <a:cs typeface="Courier New"/>
              </a:rPr>
              <a:t>0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7096734"/>
            <a:ext cx="578866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Click </a:t>
            </a:r>
            <a:r>
              <a:rPr sz="1100" b="1" spc="-5" dirty="0">
                <a:latin typeface="Calibri"/>
                <a:cs typeface="Calibri"/>
              </a:rPr>
              <a:t>Select </a:t>
            </a:r>
            <a:r>
              <a:rPr sz="1100" dirty="0">
                <a:latin typeface="Calibri"/>
                <a:cs typeface="Calibri"/>
              </a:rPr>
              <a:t>and then </a:t>
            </a:r>
            <a:r>
              <a:rPr sz="1100" spc="-5" dirty="0">
                <a:latin typeface="Calibri"/>
                <a:cs typeface="Calibri"/>
              </a:rPr>
              <a:t>close </a:t>
            </a:r>
            <a:r>
              <a:rPr sz="1100" dirty="0">
                <a:latin typeface="Calibri"/>
                <a:cs typeface="Calibri"/>
              </a:rPr>
              <a:t>the window. </a:t>
            </a:r>
            <a:r>
              <a:rPr sz="1100" spc="-10" dirty="0">
                <a:latin typeface="Calibri"/>
                <a:cs typeface="Calibri"/>
              </a:rPr>
              <a:t>Go </a:t>
            </a: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Processing Toolbox </a:t>
            </a:r>
            <a:r>
              <a:rPr sz="1100" spc="-10" dirty="0">
                <a:latin typeface="Calibri"/>
                <a:cs typeface="Calibri"/>
              </a:rPr>
              <a:t>at </a:t>
            </a:r>
            <a:r>
              <a:rPr sz="1100" spc="-5" dirty="0">
                <a:latin typeface="Calibri"/>
                <a:cs typeface="Calibri"/>
              </a:rPr>
              <a:t>the right side </a:t>
            </a:r>
            <a:r>
              <a:rPr sz="1100" dirty="0">
                <a:latin typeface="Calibri"/>
                <a:cs typeface="Calibri"/>
              </a:rPr>
              <a:t>of the </a:t>
            </a:r>
            <a:r>
              <a:rPr sz="1100" spc="-5" dirty="0">
                <a:latin typeface="Calibri"/>
                <a:cs typeface="Calibri"/>
              </a:rPr>
              <a:t>window, </a:t>
            </a:r>
            <a:r>
              <a:rPr sz="1100" dirty="0">
                <a:latin typeface="Calibri"/>
                <a:cs typeface="Calibri"/>
              </a:rPr>
              <a:t> in the </a:t>
            </a:r>
            <a:r>
              <a:rPr sz="1100" spc="-5" dirty="0">
                <a:latin typeface="Calibri"/>
                <a:cs typeface="Calibri"/>
              </a:rPr>
              <a:t>search </a:t>
            </a:r>
            <a:r>
              <a:rPr sz="1100" dirty="0">
                <a:latin typeface="Calibri"/>
                <a:cs typeface="Calibri"/>
              </a:rPr>
              <a:t>box </a:t>
            </a:r>
            <a:r>
              <a:rPr sz="1100" spc="-5" dirty="0">
                <a:latin typeface="Calibri"/>
                <a:cs typeface="Calibri"/>
              </a:rPr>
              <a:t>type “</a:t>
            </a:r>
            <a:r>
              <a:rPr sz="1100" b="1" spc="-5" dirty="0">
                <a:latin typeface="Calibri"/>
                <a:cs typeface="Calibri"/>
              </a:rPr>
              <a:t>Save</a:t>
            </a:r>
            <a:r>
              <a:rPr sz="1100" spc="-5" dirty="0">
                <a:latin typeface="Calibri"/>
                <a:cs typeface="Calibri"/>
              </a:rPr>
              <a:t>” </a:t>
            </a:r>
            <a:r>
              <a:rPr sz="1100" dirty="0">
                <a:latin typeface="Calibri"/>
                <a:cs typeface="Calibri"/>
              </a:rPr>
              <a:t>and press </a:t>
            </a:r>
            <a:r>
              <a:rPr sz="1100" b="1" dirty="0">
                <a:latin typeface="Calibri"/>
                <a:cs typeface="Calibri"/>
              </a:rPr>
              <a:t>Enter</a:t>
            </a:r>
            <a:r>
              <a:rPr sz="1100" dirty="0">
                <a:latin typeface="Calibri"/>
                <a:cs typeface="Calibri"/>
              </a:rPr>
              <a:t>. </a:t>
            </a:r>
            <a:r>
              <a:rPr sz="1100" spc="-5" dirty="0">
                <a:latin typeface="Calibri"/>
                <a:cs typeface="Calibri"/>
              </a:rPr>
              <a:t>Then </a:t>
            </a:r>
            <a:r>
              <a:rPr sz="1100" dirty="0">
                <a:latin typeface="Calibri"/>
                <a:cs typeface="Calibri"/>
              </a:rPr>
              <a:t>double-click on the </a:t>
            </a:r>
            <a:r>
              <a:rPr sz="1100" b="1" spc="-5" dirty="0">
                <a:latin typeface="Calibri"/>
                <a:cs typeface="Calibri"/>
              </a:rPr>
              <a:t>Save selected features </a:t>
            </a:r>
            <a:r>
              <a:rPr sz="1100" dirty="0">
                <a:latin typeface="Calibri"/>
                <a:cs typeface="Calibri"/>
              </a:rPr>
              <a:t>tool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set “</a:t>
            </a:r>
            <a:r>
              <a:rPr sz="1100" b="1" spc="-5" dirty="0">
                <a:latin typeface="Calibri"/>
                <a:cs typeface="Calibri"/>
              </a:rPr>
              <a:t>Selection</a:t>
            </a:r>
            <a:r>
              <a:rPr sz="1100" spc="-5" dirty="0">
                <a:latin typeface="Calibri"/>
                <a:cs typeface="Calibri"/>
              </a:rPr>
              <a:t>” to </a:t>
            </a: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 </a:t>
            </a:r>
            <a:r>
              <a:rPr sz="1100" b="1" i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(choose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Save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to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file…</a:t>
            </a:r>
            <a:r>
              <a:rPr sz="1100" dirty="0">
                <a:latin typeface="Calibri"/>
                <a:cs typeface="Calibri"/>
              </a:rPr>
              <a:t>”)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write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File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name</a:t>
            </a:r>
            <a:r>
              <a:rPr sz="1100" spc="-5" dirty="0">
                <a:latin typeface="Calibri"/>
                <a:cs typeface="Calibri"/>
              </a:rPr>
              <a:t>”: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Velocity_point_sel30.shp</a:t>
            </a:r>
            <a:r>
              <a:rPr sz="1100" i="1" spc="-5" dirty="0">
                <a:latin typeface="Calibri"/>
                <a:cs typeface="Calibri"/>
              </a:rPr>
              <a:t>.</a:t>
            </a:r>
            <a:r>
              <a:rPr sz="1100" i="1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Save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press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Run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9319" y="909383"/>
            <a:ext cx="5778500" cy="2946400"/>
            <a:chOff x="909319" y="909383"/>
            <a:chExt cx="5778500" cy="29464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5759450" cy="29270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082" y="914145"/>
              <a:ext cx="5768975" cy="2936875"/>
            </a:xfrm>
            <a:custGeom>
              <a:avLst/>
              <a:gdLst/>
              <a:ahLst/>
              <a:cxnLst/>
              <a:rect l="l" t="t" r="r" b="b"/>
              <a:pathLst>
                <a:path w="5768975" h="2936875">
                  <a:moveTo>
                    <a:pt x="0" y="2936621"/>
                  </a:moveTo>
                  <a:lnTo>
                    <a:pt x="5768975" y="2936621"/>
                  </a:lnTo>
                  <a:lnTo>
                    <a:pt x="5768975" y="0"/>
                  </a:lnTo>
                  <a:lnTo>
                    <a:pt x="0" y="0"/>
                  </a:lnTo>
                  <a:lnTo>
                    <a:pt x="0" y="293662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7909" y="1195069"/>
              <a:ext cx="146685" cy="387350"/>
            </a:xfrm>
            <a:custGeom>
              <a:avLst/>
              <a:gdLst/>
              <a:ahLst/>
              <a:cxnLst/>
              <a:rect l="l" t="t" r="r" b="b"/>
              <a:pathLst>
                <a:path w="146685" h="387350">
                  <a:moveTo>
                    <a:pt x="73406" y="0"/>
                  </a:moveTo>
                  <a:lnTo>
                    <a:pt x="0" y="73405"/>
                  </a:lnTo>
                  <a:lnTo>
                    <a:pt x="36703" y="73405"/>
                  </a:lnTo>
                  <a:lnTo>
                    <a:pt x="36703" y="387349"/>
                  </a:lnTo>
                  <a:lnTo>
                    <a:pt x="109982" y="387349"/>
                  </a:lnTo>
                  <a:lnTo>
                    <a:pt x="109982" y="73405"/>
                  </a:lnTo>
                  <a:lnTo>
                    <a:pt x="146685" y="73405"/>
                  </a:lnTo>
                  <a:lnTo>
                    <a:pt x="734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97909" y="1195069"/>
              <a:ext cx="146685" cy="387350"/>
            </a:xfrm>
            <a:custGeom>
              <a:avLst/>
              <a:gdLst/>
              <a:ahLst/>
              <a:cxnLst/>
              <a:rect l="l" t="t" r="r" b="b"/>
              <a:pathLst>
                <a:path w="146685" h="387350">
                  <a:moveTo>
                    <a:pt x="0" y="73405"/>
                  </a:moveTo>
                  <a:lnTo>
                    <a:pt x="36703" y="73405"/>
                  </a:lnTo>
                  <a:lnTo>
                    <a:pt x="36703" y="387349"/>
                  </a:lnTo>
                  <a:lnTo>
                    <a:pt x="109982" y="387349"/>
                  </a:lnTo>
                  <a:lnTo>
                    <a:pt x="109982" y="73405"/>
                  </a:lnTo>
                  <a:lnTo>
                    <a:pt x="146685" y="73405"/>
                  </a:lnTo>
                  <a:lnTo>
                    <a:pt x="73406" y="0"/>
                  </a:lnTo>
                  <a:lnTo>
                    <a:pt x="0" y="7340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8916" y="4169536"/>
            <a:ext cx="138366" cy="13144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09319" y="4652200"/>
            <a:ext cx="4158615" cy="2372995"/>
            <a:chOff x="909319" y="4652200"/>
            <a:chExt cx="4158615" cy="23729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4661788"/>
              <a:ext cx="4139564" cy="235381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4082" y="4656962"/>
              <a:ext cx="4149090" cy="2363470"/>
            </a:xfrm>
            <a:custGeom>
              <a:avLst/>
              <a:gdLst/>
              <a:ahLst/>
              <a:cxnLst/>
              <a:rect l="l" t="t" r="r" b="b"/>
              <a:pathLst>
                <a:path w="4149090" h="2363470">
                  <a:moveTo>
                    <a:pt x="0" y="2363343"/>
                  </a:moveTo>
                  <a:lnTo>
                    <a:pt x="4149089" y="2363343"/>
                  </a:lnTo>
                  <a:lnTo>
                    <a:pt x="4149089" y="0"/>
                  </a:lnTo>
                  <a:lnTo>
                    <a:pt x="0" y="0"/>
                  </a:lnTo>
                  <a:lnTo>
                    <a:pt x="0" y="23633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0119" y="5391403"/>
              <a:ext cx="755650" cy="0"/>
            </a:xfrm>
            <a:custGeom>
              <a:avLst/>
              <a:gdLst/>
              <a:ahLst/>
              <a:cxnLst/>
              <a:rect l="l" t="t" r="r" b="b"/>
              <a:pathLst>
                <a:path w="755650">
                  <a:moveTo>
                    <a:pt x="0" y="0"/>
                  </a:moveTo>
                  <a:lnTo>
                    <a:pt x="75565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28769" y="6310248"/>
              <a:ext cx="185420" cy="426084"/>
            </a:xfrm>
            <a:custGeom>
              <a:avLst/>
              <a:gdLst/>
              <a:ahLst/>
              <a:cxnLst/>
              <a:rect l="l" t="t" r="r" b="b"/>
              <a:pathLst>
                <a:path w="185420" h="426084">
                  <a:moveTo>
                    <a:pt x="139065" y="0"/>
                  </a:moveTo>
                  <a:lnTo>
                    <a:pt x="46355" y="0"/>
                  </a:lnTo>
                  <a:lnTo>
                    <a:pt x="46355" y="333375"/>
                  </a:lnTo>
                  <a:lnTo>
                    <a:pt x="0" y="333375"/>
                  </a:lnTo>
                  <a:lnTo>
                    <a:pt x="92710" y="426084"/>
                  </a:lnTo>
                  <a:lnTo>
                    <a:pt x="185420" y="333375"/>
                  </a:lnTo>
                  <a:lnTo>
                    <a:pt x="139065" y="333375"/>
                  </a:lnTo>
                  <a:lnTo>
                    <a:pt x="13906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28769" y="6310248"/>
              <a:ext cx="185420" cy="426084"/>
            </a:xfrm>
            <a:custGeom>
              <a:avLst/>
              <a:gdLst/>
              <a:ahLst/>
              <a:cxnLst/>
              <a:rect l="l" t="t" r="r" b="b"/>
              <a:pathLst>
                <a:path w="185420" h="426084">
                  <a:moveTo>
                    <a:pt x="0" y="333375"/>
                  </a:moveTo>
                  <a:lnTo>
                    <a:pt x="46355" y="333375"/>
                  </a:lnTo>
                  <a:lnTo>
                    <a:pt x="46355" y="0"/>
                  </a:lnTo>
                  <a:lnTo>
                    <a:pt x="139065" y="0"/>
                  </a:lnTo>
                  <a:lnTo>
                    <a:pt x="139065" y="333375"/>
                  </a:lnTo>
                  <a:lnTo>
                    <a:pt x="185420" y="333375"/>
                  </a:lnTo>
                  <a:lnTo>
                    <a:pt x="92710" y="426084"/>
                  </a:lnTo>
                  <a:lnTo>
                    <a:pt x="0" y="33337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918844" y="8024456"/>
            <a:ext cx="4138929" cy="1781810"/>
            <a:chOff x="918844" y="8024456"/>
            <a:chExt cx="4138929" cy="178181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8844" y="8024456"/>
              <a:ext cx="4138929" cy="178181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81399" y="8846819"/>
              <a:ext cx="123825" cy="340360"/>
            </a:xfrm>
            <a:custGeom>
              <a:avLst/>
              <a:gdLst/>
              <a:ahLst/>
              <a:cxnLst/>
              <a:rect l="l" t="t" r="r" b="b"/>
              <a:pathLst>
                <a:path w="123825" h="340359">
                  <a:moveTo>
                    <a:pt x="61849" y="0"/>
                  </a:moveTo>
                  <a:lnTo>
                    <a:pt x="0" y="61848"/>
                  </a:lnTo>
                  <a:lnTo>
                    <a:pt x="30988" y="61848"/>
                  </a:lnTo>
                  <a:lnTo>
                    <a:pt x="30988" y="340359"/>
                  </a:lnTo>
                  <a:lnTo>
                    <a:pt x="92837" y="340359"/>
                  </a:lnTo>
                  <a:lnTo>
                    <a:pt x="92837" y="61848"/>
                  </a:lnTo>
                  <a:lnTo>
                    <a:pt x="123825" y="61848"/>
                  </a:lnTo>
                  <a:lnTo>
                    <a:pt x="6184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81399" y="8846819"/>
              <a:ext cx="123825" cy="340360"/>
            </a:xfrm>
            <a:custGeom>
              <a:avLst/>
              <a:gdLst/>
              <a:ahLst/>
              <a:cxnLst/>
              <a:rect l="l" t="t" r="r" b="b"/>
              <a:pathLst>
                <a:path w="123825" h="340359">
                  <a:moveTo>
                    <a:pt x="0" y="61848"/>
                  </a:moveTo>
                  <a:lnTo>
                    <a:pt x="30988" y="61848"/>
                  </a:lnTo>
                  <a:lnTo>
                    <a:pt x="30988" y="340359"/>
                  </a:lnTo>
                  <a:lnTo>
                    <a:pt x="92837" y="340359"/>
                  </a:lnTo>
                  <a:lnTo>
                    <a:pt x="92837" y="61848"/>
                  </a:lnTo>
                  <a:lnTo>
                    <a:pt x="123825" y="61848"/>
                  </a:lnTo>
                  <a:lnTo>
                    <a:pt x="61849" y="0"/>
                  </a:lnTo>
                  <a:lnTo>
                    <a:pt x="0" y="61848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38954" y="9144634"/>
              <a:ext cx="170180" cy="472440"/>
            </a:xfrm>
            <a:custGeom>
              <a:avLst/>
              <a:gdLst/>
              <a:ahLst/>
              <a:cxnLst/>
              <a:rect l="l" t="t" r="r" b="b"/>
              <a:pathLst>
                <a:path w="170179" h="472440">
                  <a:moveTo>
                    <a:pt x="127635" y="0"/>
                  </a:moveTo>
                  <a:lnTo>
                    <a:pt x="42545" y="0"/>
                  </a:lnTo>
                  <a:lnTo>
                    <a:pt x="42545" y="387311"/>
                  </a:lnTo>
                  <a:lnTo>
                    <a:pt x="0" y="387311"/>
                  </a:lnTo>
                  <a:lnTo>
                    <a:pt x="85090" y="472401"/>
                  </a:lnTo>
                  <a:lnTo>
                    <a:pt x="170180" y="387311"/>
                  </a:lnTo>
                  <a:lnTo>
                    <a:pt x="127635" y="387311"/>
                  </a:lnTo>
                  <a:lnTo>
                    <a:pt x="1276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38954" y="9144634"/>
              <a:ext cx="170180" cy="472440"/>
            </a:xfrm>
            <a:custGeom>
              <a:avLst/>
              <a:gdLst/>
              <a:ahLst/>
              <a:cxnLst/>
              <a:rect l="l" t="t" r="r" b="b"/>
              <a:pathLst>
                <a:path w="170179" h="472440">
                  <a:moveTo>
                    <a:pt x="0" y="387311"/>
                  </a:moveTo>
                  <a:lnTo>
                    <a:pt x="42545" y="387311"/>
                  </a:lnTo>
                  <a:lnTo>
                    <a:pt x="42545" y="0"/>
                  </a:lnTo>
                  <a:lnTo>
                    <a:pt x="127635" y="0"/>
                  </a:lnTo>
                  <a:lnTo>
                    <a:pt x="127635" y="387311"/>
                  </a:lnTo>
                  <a:lnTo>
                    <a:pt x="170180" y="387311"/>
                  </a:lnTo>
                  <a:lnTo>
                    <a:pt x="85090" y="472401"/>
                  </a:lnTo>
                  <a:lnTo>
                    <a:pt x="0" y="387311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14082" y="8019694"/>
            <a:ext cx="4148454" cy="17913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1675764">
              <a:lnSpc>
                <a:spcPct val="100000"/>
              </a:lnSpc>
            </a:pPr>
            <a:r>
              <a:rPr sz="1100" b="1" spc="-5" dirty="0">
                <a:solidFill>
                  <a:srgbClr val="FF0000"/>
                </a:solidFill>
                <a:latin typeface="Calibri"/>
                <a:cs typeface="Calibri"/>
              </a:rPr>
              <a:t>Set</a:t>
            </a:r>
            <a:r>
              <a:rPr sz="11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0000"/>
                </a:solidFill>
                <a:latin typeface="Calibri"/>
                <a:cs typeface="Calibri"/>
              </a:rPr>
              <a:t>output</a:t>
            </a:r>
            <a:r>
              <a:rPr sz="11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0000"/>
                </a:solidFill>
                <a:latin typeface="Calibri"/>
                <a:cs typeface="Calibri"/>
              </a:rPr>
              <a:t>directory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31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50239"/>
            <a:ext cx="5788660" cy="4191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dirty="0">
                <a:latin typeface="Calibri"/>
                <a:cs typeface="Calibri"/>
              </a:rPr>
              <a:t>New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point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Selection</a:t>
            </a:r>
            <a:r>
              <a:rPr sz="1100" b="1" i="1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appeared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Layers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Deselect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original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Velocity_point</a:t>
            </a:r>
            <a:r>
              <a:rPr sz="1100" b="1" i="1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dirty="0">
                <a:latin typeface="Calibri"/>
                <a:cs typeface="Calibri"/>
              </a:rPr>
              <a:t>Layers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 </a:t>
            </a:r>
            <a:r>
              <a:rPr sz="1100" spc="-5" dirty="0">
                <a:latin typeface="Calibri"/>
                <a:cs typeface="Calibri"/>
              </a:rPr>
              <a:t>to hide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4434052"/>
            <a:ext cx="578866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799"/>
              </a:lnSpc>
              <a:spcBef>
                <a:spcPts val="90"/>
              </a:spcBef>
            </a:pP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visualize the </a:t>
            </a:r>
            <a:r>
              <a:rPr sz="1100" spc="-5" dirty="0">
                <a:latin typeface="Calibri"/>
                <a:cs typeface="Calibri"/>
              </a:rPr>
              <a:t>velocity </a:t>
            </a:r>
            <a:r>
              <a:rPr sz="1100" dirty="0">
                <a:latin typeface="Calibri"/>
                <a:cs typeface="Calibri"/>
              </a:rPr>
              <a:t>vector </a:t>
            </a:r>
            <a:r>
              <a:rPr sz="1100" spc="-5" dirty="0">
                <a:latin typeface="Calibri"/>
                <a:cs typeface="Calibri"/>
              </a:rPr>
              <a:t>fields, </a:t>
            </a:r>
            <a:r>
              <a:rPr sz="1100" dirty="0">
                <a:latin typeface="Calibri"/>
                <a:cs typeface="Calibri"/>
              </a:rPr>
              <a:t>we need </a:t>
            </a:r>
            <a:r>
              <a:rPr sz="1100" spc="-5" dirty="0">
                <a:latin typeface="Calibri"/>
                <a:cs typeface="Calibri"/>
              </a:rPr>
              <a:t>to use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Vector field renderer </a:t>
            </a:r>
            <a:r>
              <a:rPr sz="1100" spc="-5" dirty="0">
                <a:latin typeface="Calibri"/>
                <a:cs typeface="Calibri"/>
              </a:rPr>
              <a:t>plug-in</a:t>
            </a:r>
            <a:r>
              <a:rPr sz="1100" spc="315" dirty="0">
                <a:latin typeface="Calibri"/>
                <a:cs typeface="Calibri"/>
              </a:rPr>
              <a:t>   </a:t>
            </a:r>
            <a:r>
              <a:rPr sz="1100" dirty="0">
                <a:latin typeface="Calibri"/>
                <a:cs typeface="Calibri"/>
              </a:rPr>
              <a:t>or </a:t>
            </a:r>
            <a:r>
              <a:rPr sz="1100" spc="-5" dirty="0">
                <a:latin typeface="Calibri"/>
                <a:cs typeface="Calibri"/>
              </a:rPr>
              <a:t>install </a:t>
            </a:r>
            <a:r>
              <a:rPr sz="1100" dirty="0">
                <a:latin typeface="Calibri"/>
                <a:cs typeface="Calibri"/>
              </a:rPr>
              <a:t>it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(if </a:t>
            </a:r>
            <a:r>
              <a:rPr sz="1100" dirty="0">
                <a:latin typeface="Calibri"/>
                <a:cs typeface="Calibri"/>
              </a:rPr>
              <a:t>it is </a:t>
            </a:r>
            <a:r>
              <a:rPr sz="1100" spc="-5" dirty="0">
                <a:latin typeface="Calibri"/>
                <a:cs typeface="Calibri"/>
              </a:rPr>
              <a:t>not already installed). </a:t>
            </a:r>
            <a:r>
              <a:rPr sz="1100" dirty="0">
                <a:latin typeface="Calibri"/>
                <a:cs typeface="Calibri"/>
              </a:rPr>
              <a:t>We can </a:t>
            </a:r>
            <a:r>
              <a:rPr sz="1100" spc="-5" dirty="0">
                <a:latin typeface="Calibri"/>
                <a:cs typeface="Calibri"/>
              </a:rPr>
              <a:t>do </a:t>
            </a:r>
            <a:r>
              <a:rPr sz="1100" dirty="0">
                <a:latin typeface="Calibri"/>
                <a:cs typeface="Calibri"/>
              </a:rPr>
              <a:t>this </a:t>
            </a:r>
            <a:r>
              <a:rPr sz="1100" spc="-5" dirty="0">
                <a:latin typeface="Calibri"/>
                <a:cs typeface="Calibri"/>
              </a:rPr>
              <a:t>by going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Plugins </a:t>
            </a:r>
            <a:r>
              <a:rPr sz="1100" spc="-5" dirty="0">
                <a:latin typeface="Calibri"/>
                <a:cs typeface="Calibri"/>
              </a:rPr>
              <a:t>menu </a:t>
            </a:r>
            <a:r>
              <a:rPr sz="1100" dirty="0">
                <a:latin typeface="Calibri"/>
                <a:cs typeface="Calibri"/>
              </a:rPr>
              <a:t>on the top of the </a:t>
            </a:r>
            <a:r>
              <a:rPr sz="1100" spc="-5" dirty="0">
                <a:latin typeface="Calibri"/>
                <a:cs typeface="Calibri"/>
              </a:rPr>
              <a:t>QGIS </a:t>
            </a:r>
            <a:r>
              <a:rPr sz="1100" dirty="0">
                <a:latin typeface="Calibri"/>
                <a:cs typeface="Calibri"/>
              </a:rPr>
              <a:t> window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(indicated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above)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Manage and Install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Plugins…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Plugins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dialog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search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Vector</a:t>
            </a:r>
            <a:r>
              <a:rPr sz="1100" b="1" i="1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field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Vector</a:t>
            </a:r>
            <a:r>
              <a:rPr sz="1100" b="1" i="1" spc="5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field renderer</a:t>
            </a:r>
            <a:r>
              <a:rPr sz="1100" b="1" i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press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Install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plugin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7796631"/>
            <a:ext cx="5788660" cy="1392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8200"/>
              </a:lnSpc>
              <a:spcBef>
                <a:spcPts val="95"/>
              </a:spcBef>
              <a:tabLst>
                <a:tab pos="425450" algn="l"/>
              </a:tabLst>
            </a:pPr>
            <a:r>
              <a:rPr sz="1100" spc="-5" dirty="0">
                <a:latin typeface="Calibri"/>
                <a:cs typeface="Calibri"/>
              </a:rPr>
              <a:t>Close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dialog.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Now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make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sure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b="1" i="1" spc="-5" dirty="0">
                <a:latin typeface="Calibri"/>
                <a:cs typeface="Calibri"/>
              </a:rPr>
              <a:t>Selection</a:t>
            </a:r>
            <a:r>
              <a:rPr sz="1100" b="1" i="1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highlighted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Layers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Panel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	</a:t>
            </a:r>
            <a:r>
              <a:rPr sz="1100" b="1" spc="-5" dirty="0">
                <a:latin typeface="Calibri"/>
                <a:cs typeface="Calibri"/>
              </a:rPr>
              <a:t>Apply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vector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renderer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to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current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toolbar</a:t>
            </a:r>
            <a:r>
              <a:rPr sz="1100" dirty="0">
                <a:latin typeface="Calibri"/>
                <a:cs typeface="Calibri"/>
              </a:rPr>
              <a:t> at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top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window.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latin typeface="Calibri"/>
                <a:cs typeface="Calibri"/>
              </a:rPr>
              <a:t>At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Vector field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b="1" spc="-5" dirty="0">
                <a:latin typeface="Calibri"/>
                <a:cs typeface="Calibri"/>
              </a:rPr>
              <a:t>Vector field type: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Polar</a:t>
            </a:r>
            <a:r>
              <a:rPr sz="1100" spc="-5" dirty="0">
                <a:latin typeface="Calibri"/>
                <a:cs typeface="Calibri"/>
              </a:rPr>
              <a:t> (length,</a:t>
            </a:r>
            <a:r>
              <a:rPr sz="1100" dirty="0">
                <a:latin typeface="Calibri"/>
                <a:cs typeface="Calibri"/>
              </a:rPr>
              <a:t> angle) </a:t>
            </a:r>
            <a:r>
              <a:rPr sz="1100" spc="-5" dirty="0">
                <a:latin typeface="Calibri"/>
                <a:cs typeface="Calibri"/>
              </a:rPr>
              <a:t>field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dirty="0">
                <a:latin typeface="Calibri"/>
                <a:cs typeface="Calibri"/>
              </a:rPr>
              <a:t>Length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attribute: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velocity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100" b="1" dirty="0">
                <a:latin typeface="Calibri"/>
                <a:cs typeface="Calibri"/>
              </a:rPr>
              <a:t>Angle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attribute: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heading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9165234"/>
            <a:ext cx="1149350" cy="61214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100" b="1" spc="-5" dirty="0">
                <a:latin typeface="Calibri"/>
                <a:cs typeface="Calibri"/>
              </a:rPr>
              <a:t>Arrow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format: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Size: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5" dirty="0">
                <a:latin typeface="Calibri"/>
                <a:cs typeface="Calibri"/>
              </a:rPr>
              <a:t>Base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size: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0.20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100" b="1" spc="-5" dirty="0">
                <a:latin typeface="Calibri"/>
                <a:cs typeface="Calibri"/>
              </a:rPr>
              <a:t>Scale: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1.5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8314" y="9192005"/>
            <a:ext cx="11849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Head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(relative):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0.20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0295" y="9192005"/>
            <a:ext cx="14516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900" algn="l"/>
              </a:tabLst>
            </a:pPr>
            <a:r>
              <a:rPr sz="1100" dirty="0">
                <a:latin typeface="Calibri"/>
                <a:cs typeface="Calibri"/>
              </a:rPr>
              <a:t>and	</a:t>
            </a:r>
            <a:r>
              <a:rPr sz="1100" spc="-5" dirty="0">
                <a:latin typeface="Calibri"/>
                <a:cs typeface="Calibri"/>
              </a:rPr>
              <a:t>Shaft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width: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0.20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18844" y="1387220"/>
            <a:ext cx="5760085" cy="2944495"/>
            <a:chOff x="918844" y="1387220"/>
            <a:chExt cx="5760085" cy="294449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1387220"/>
              <a:ext cx="5759704" cy="29444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31034" y="1578355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4" h="380364">
                  <a:moveTo>
                    <a:pt x="98806" y="0"/>
                  </a:moveTo>
                  <a:lnTo>
                    <a:pt x="0" y="0"/>
                  </a:lnTo>
                  <a:lnTo>
                    <a:pt x="0" y="98805"/>
                  </a:lnTo>
                  <a:lnTo>
                    <a:pt x="24638" y="74167"/>
                  </a:lnTo>
                  <a:lnTo>
                    <a:pt x="330962" y="380364"/>
                  </a:lnTo>
                  <a:lnTo>
                    <a:pt x="380365" y="330961"/>
                  </a:lnTo>
                  <a:lnTo>
                    <a:pt x="74041" y="24764"/>
                  </a:lnTo>
                  <a:lnTo>
                    <a:pt x="988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31034" y="1578355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4" h="380364">
                  <a:moveTo>
                    <a:pt x="0" y="98805"/>
                  </a:moveTo>
                  <a:lnTo>
                    <a:pt x="24638" y="74167"/>
                  </a:lnTo>
                  <a:lnTo>
                    <a:pt x="330962" y="380364"/>
                  </a:lnTo>
                  <a:lnTo>
                    <a:pt x="380365" y="330961"/>
                  </a:lnTo>
                  <a:lnTo>
                    <a:pt x="74041" y="24764"/>
                  </a:lnTo>
                  <a:lnTo>
                    <a:pt x="98806" y="0"/>
                  </a:lnTo>
                  <a:lnTo>
                    <a:pt x="0" y="0"/>
                  </a:lnTo>
                  <a:lnTo>
                    <a:pt x="0" y="9880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1271" y="4460874"/>
            <a:ext cx="164299" cy="14605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09319" y="5426646"/>
            <a:ext cx="5778500" cy="2322830"/>
            <a:chOff x="909319" y="5426646"/>
            <a:chExt cx="5778500" cy="232283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5436107"/>
              <a:ext cx="5759450" cy="23037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14082" y="5431408"/>
              <a:ext cx="5768975" cy="2313305"/>
            </a:xfrm>
            <a:custGeom>
              <a:avLst/>
              <a:gdLst/>
              <a:ahLst/>
              <a:cxnLst/>
              <a:rect l="l" t="t" r="r" b="b"/>
              <a:pathLst>
                <a:path w="5768975" h="2313304">
                  <a:moveTo>
                    <a:pt x="0" y="2313305"/>
                  </a:moveTo>
                  <a:lnTo>
                    <a:pt x="5768975" y="2313305"/>
                  </a:lnTo>
                  <a:lnTo>
                    <a:pt x="5768975" y="0"/>
                  </a:lnTo>
                  <a:lnTo>
                    <a:pt x="0" y="0"/>
                  </a:lnTo>
                  <a:lnTo>
                    <a:pt x="0" y="23133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04890" y="6605142"/>
              <a:ext cx="216535" cy="635000"/>
            </a:xfrm>
            <a:custGeom>
              <a:avLst/>
              <a:gdLst/>
              <a:ahLst/>
              <a:cxnLst/>
              <a:rect l="l" t="t" r="r" b="b"/>
              <a:pathLst>
                <a:path w="216535" h="635000">
                  <a:moveTo>
                    <a:pt x="162433" y="0"/>
                  </a:moveTo>
                  <a:lnTo>
                    <a:pt x="54102" y="0"/>
                  </a:lnTo>
                  <a:lnTo>
                    <a:pt x="54102" y="526796"/>
                  </a:lnTo>
                  <a:lnTo>
                    <a:pt x="0" y="526796"/>
                  </a:lnTo>
                  <a:lnTo>
                    <a:pt x="108330" y="635000"/>
                  </a:lnTo>
                  <a:lnTo>
                    <a:pt x="216535" y="526796"/>
                  </a:lnTo>
                  <a:lnTo>
                    <a:pt x="162433" y="526796"/>
                  </a:lnTo>
                  <a:lnTo>
                    <a:pt x="16243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04890" y="6605142"/>
              <a:ext cx="216535" cy="635000"/>
            </a:xfrm>
            <a:custGeom>
              <a:avLst/>
              <a:gdLst/>
              <a:ahLst/>
              <a:cxnLst/>
              <a:rect l="l" t="t" r="r" b="b"/>
              <a:pathLst>
                <a:path w="216535" h="635000">
                  <a:moveTo>
                    <a:pt x="0" y="526796"/>
                  </a:moveTo>
                  <a:lnTo>
                    <a:pt x="54102" y="526796"/>
                  </a:lnTo>
                  <a:lnTo>
                    <a:pt x="54102" y="0"/>
                  </a:lnTo>
                  <a:lnTo>
                    <a:pt x="162433" y="0"/>
                  </a:lnTo>
                  <a:lnTo>
                    <a:pt x="162433" y="526796"/>
                  </a:lnTo>
                  <a:lnTo>
                    <a:pt x="216535" y="526796"/>
                  </a:lnTo>
                  <a:lnTo>
                    <a:pt x="108330" y="635000"/>
                  </a:lnTo>
                  <a:lnTo>
                    <a:pt x="0" y="52679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0030" y="8058150"/>
            <a:ext cx="164299" cy="14605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14082" y="1382521"/>
            <a:ext cx="5769610" cy="295402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225550">
              <a:lnSpc>
                <a:spcPct val="100000"/>
              </a:lnSpc>
              <a:spcBef>
                <a:spcPts val="695"/>
              </a:spcBef>
            </a:pPr>
            <a:r>
              <a:rPr sz="1100" b="1" spc="-5" dirty="0">
                <a:solidFill>
                  <a:srgbClr val="FF0000"/>
                </a:solidFill>
                <a:latin typeface="Calibri"/>
                <a:cs typeface="Calibri"/>
              </a:rPr>
              <a:t>Plugins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32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4773294"/>
            <a:ext cx="5257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OK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8014563"/>
            <a:ext cx="5788025" cy="11791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dirty="0">
                <a:latin typeface="Calibri"/>
                <a:cs typeface="Calibri"/>
              </a:rPr>
              <a:t>Now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 </a:t>
            </a:r>
            <a:r>
              <a:rPr sz="1100" spc="-5" dirty="0">
                <a:latin typeface="Calibri"/>
                <a:cs typeface="Calibri"/>
              </a:rPr>
              <a:t>inspect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direction</a:t>
            </a:r>
            <a:r>
              <a:rPr sz="1100" dirty="0">
                <a:latin typeface="Calibri"/>
                <a:cs typeface="Calibri"/>
              </a:rPr>
              <a:t> 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ice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flow.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 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last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 add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base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map. </a:t>
            </a:r>
            <a:r>
              <a:rPr sz="1100" spc="-10" dirty="0">
                <a:latin typeface="Calibri"/>
                <a:cs typeface="Calibri"/>
              </a:rPr>
              <a:t>Go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Web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endParaRPr sz="11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-5" dirty="0">
                <a:latin typeface="Calibri"/>
                <a:cs typeface="Calibri"/>
              </a:rPr>
              <a:t>OpenLayers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plugin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Bing Maps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Bing Aerial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100" dirty="0">
                <a:latin typeface="Calibri"/>
                <a:cs typeface="Calibri"/>
              </a:rPr>
              <a:t>Drag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Bing Aerial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layer </a:t>
            </a:r>
            <a:r>
              <a:rPr sz="1100" b="1" spc="-10" dirty="0">
                <a:latin typeface="Calibri"/>
                <a:cs typeface="Calibri"/>
              </a:rPr>
              <a:t>to</a:t>
            </a:r>
            <a:r>
              <a:rPr sz="1100" b="1" dirty="0">
                <a:latin typeface="Calibri"/>
                <a:cs typeface="Calibri"/>
              </a:rPr>
              <a:t> the </a:t>
            </a:r>
            <a:r>
              <a:rPr sz="1100" b="1" spc="-5" dirty="0">
                <a:latin typeface="Calibri"/>
                <a:cs typeface="Calibri"/>
              </a:rPr>
              <a:t>bottom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 </a:t>
            </a:r>
            <a:r>
              <a:rPr sz="1100" spc="-5" dirty="0">
                <a:latin typeface="Calibri"/>
                <a:cs typeface="Calibri"/>
              </a:rPr>
              <a:t>layers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Layers Panel</a:t>
            </a:r>
            <a:r>
              <a:rPr sz="1100" b="1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visualize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result.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7300"/>
              </a:lnSpc>
              <a:spcBef>
                <a:spcPts val="745"/>
              </a:spcBef>
              <a:tabLst>
                <a:tab pos="2538095" algn="l"/>
              </a:tabLst>
            </a:pPr>
            <a:r>
              <a:rPr sz="1100" spc="-5" dirty="0">
                <a:latin typeface="Calibri"/>
                <a:cs typeface="Calibri"/>
              </a:rPr>
              <a:t>Click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Display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vector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scale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box	</a:t>
            </a:r>
            <a:r>
              <a:rPr sz="1100" dirty="0">
                <a:latin typeface="Calibri"/>
                <a:cs typeface="Calibri"/>
              </a:rPr>
              <a:t>icon, in </a:t>
            </a:r>
            <a:r>
              <a:rPr sz="1100" b="1" spc="-5" dirty="0">
                <a:latin typeface="Calibri"/>
                <a:cs typeface="Calibri"/>
              </a:rPr>
              <a:t>Location </a:t>
            </a:r>
            <a:r>
              <a:rPr sz="1100" dirty="0">
                <a:latin typeface="Calibri"/>
                <a:cs typeface="Calibri"/>
              </a:rPr>
              <a:t>choose </a:t>
            </a:r>
            <a:r>
              <a:rPr sz="1100" b="1" spc="-5" dirty="0">
                <a:latin typeface="Calibri"/>
                <a:cs typeface="Calibri"/>
              </a:rPr>
              <a:t>“Top right",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b="1" spc="-5" dirty="0">
                <a:latin typeface="Calibri"/>
                <a:cs typeface="Calibri"/>
              </a:rPr>
              <a:t>Box </a:t>
            </a:r>
            <a:r>
              <a:rPr sz="1100" spc="-5" dirty="0">
                <a:latin typeface="Calibri"/>
                <a:cs typeface="Calibri"/>
              </a:rPr>
              <a:t>deselect </a:t>
            </a:r>
            <a:r>
              <a:rPr sz="1100" b="1" spc="-5" dirty="0">
                <a:latin typeface="Calibri"/>
                <a:cs typeface="Calibri"/>
              </a:rPr>
              <a:t>"Fill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Box"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OK.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9319" y="909383"/>
            <a:ext cx="5059045" cy="3778250"/>
            <a:chOff x="909319" y="909383"/>
            <a:chExt cx="5059045" cy="37782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5039486" cy="3759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082" y="914145"/>
              <a:ext cx="5049520" cy="3768725"/>
            </a:xfrm>
            <a:custGeom>
              <a:avLst/>
              <a:gdLst/>
              <a:ahLst/>
              <a:cxnLst/>
              <a:rect l="l" t="t" r="r" b="b"/>
              <a:pathLst>
                <a:path w="5049520" h="3768725">
                  <a:moveTo>
                    <a:pt x="0" y="3768725"/>
                  </a:moveTo>
                  <a:lnTo>
                    <a:pt x="5049011" y="3768725"/>
                  </a:lnTo>
                  <a:lnTo>
                    <a:pt x="5049011" y="0"/>
                  </a:lnTo>
                  <a:lnTo>
                    <a:pt x="0" y="0"/>
                  </a:lnTo>
                  <a:lnTo>
                    <a:pt x="0" y="37687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51025" y="2042159"/>
              <a:ext cx="647700" cy="0"/>
            </a:xfrm>
            <a:custGeom>
              <a:avLst/>
              <a:gdLst/>
              <a:ahLst/>
              <a:cxnLst/>
              <a:rect l="l" t="t" r="r" b="b"/>
              <a:pathLst>
                <a:path w="647700">
                  <a:moveTo>
                    <a:pt x="0" y="0"/>
                  </a:moveTo>
                  <a:lnTo>
                    <a:pt x="64770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51025" y="2255519"/>
              <a:ext cx="539750" cy="0"/>
            </a:xfrm>
            <a:custGeom>
              <a:avLst/>
              <a:gdLst/>
              <a:ahLst/>
              <a:cxnLst/>
              <a:rect l="l" t="t" r="r" b="b"/>
              <a:pathLst>
                <a:path w="539750">
                  <a:moveTo>
                    <a:pt x="0" y="0"/>
                  </a:moveTo>
                  <a:lnTo>
                    <a:pt x="53975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964" y="1584959"/>
              <a:ext cx="4750435" cy="2546985"/>
            </a:xfrm>
            <a:custGeom>
              <a:avLst/>
              <a:gdLst/>
              <a:ahLst/>
              <a:cxnLst/>
              <a:rect l="l" t="t" r="r" b="b"/>
              <a:pathLst>
                <a:path w="4750435" h="2546985">
                  <a:moveTo>
                    <a:pt x="1227455" y="182879"/>
                  </a:moveTo>
                  <a:lnTo>
                    <a:pt x="2469515" y="182879"/>
                  </a:lnTo>
                  <a:lnTo>
                    <a:pt x="2469515" y="0"/>
                  </a:lnTo>
                  <a:lnTo>
                    <a:pt x="1227455" y="0"/>
                  </a:lnTo>
                  <a:lnTo>
                    <a:pt x="1227455" y="182879"/>
                  </a:lnTo>
                  <a:close/>
                </a:path>
                <a:path w="4750435" h="2546985">
                  <a:moveTo>
                    <a:pt x="111759" y="1423034"/>
                  </a:moveTo>
                  <a:lnTo>
                    <a:pt x="1443355" y="1423034"/>
                  </a:lnTo>
                  <a:lnTo>
                    <a:pt x="1443355" y="1265554"/>
                  </a:lnTo>
                  <a:lnTo>
                    <a:pt x="111759" y="1265554"/>
                  </a:lnTo>
                  <a:lnTo>
                    <a:pt x="111759" y="1423034"/>
                  </a:lnTo>
                  <a:close/>
                </a:path>
                <a:path w="4750435" h="2546985">
                  <a:moveTo>
                    <a:pt x="3778885" y="1414779"/>
                  </a:moveTo>
                  <a:lnTo>
                    <a:pt x="4750435" y="1414779"/>
                  </a:lnTo>
                  <a:lnTo>
                    <a:pt x="4750435" y="1257300"/>
                  </a:lnTo>
                  <a:lnTo>
                    <a:pt x="3778885" y="1257300"/>
                  </a:lnTo>
                  <a:lnTo>
                    <a:pt x="3778885" y="1414779"/>
                  </a:lnTo>
                  <a:close/>
                </a:path>
                <a:path w="4750435" h="2546985">
                  <a:moveTo>
                    <a:pt x="1327149" y="2092325"/>
                  </a:moveTo>
                  <a:lnTo>
                    <a:pt x="2226944" y="2092325"/>
                  </a:lnTo>
                  <a:lnTo>
                    <a:pt x="2226944" y="1934845"/>
                  </a:lnTo>
                  <a:lnTo>
                    <a:pt x="1327149" y="1934845"/>
                  </a:lnTo>
                  <a:lnTo>
                    <a:pt x="1327149" y="2092325"/>
                  </a:lnTo>
                  <a:close/>
                </a:path>
                <a:path w="4750435" h="2546985">
                  <a:moveTo>
                    <a:pt x="0" y="2546984"/>
                  </a:moveTo>
                  <a:lnTo>
                    <a:pt x="685799" y="2546984"/>
                  </a:lnTo>
                  <a:lnTo>
                    <a:pt x="685799" y="2389504"/>
                  </a:lnTo>
                  <a:lnTo>
                    <a:pt x="0" y="2389504"/>
                  </a:lnTo>
                  <a:lnTo>
                    <a:pt x="0" y="254698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84955" y="4486909"/>
              <a:ext cx="635000" cy="102870"/>
            </a:xfrm>
            <a:custGeom>
              <a:avLst/>
              <a:gdLst/>
              <a:ahLst/>
              <a:cxnLst/>
              <a:rect l="l" t="t" r="r" b="b"/>
              <a:pathLst>
                <a:path w="635000" h="102870">
                  <a:moveTo>
                    <a:pt x="583565" y="0"/>
                  </a:moveTo>
                  <a:lnTo>
                    <a:pt x="583565" y="25780"/>
                  </a:lnTo>
                  <a:lnTo>
                    <a:pt x="0" y="25780"/>
                  </a:lnTo>
                  <a:lnTo>
                    <a:pt x="0" y="77215"/>
                  </a:lnTo>
                  <a:lnTo>
                    <a:pt x="583565" y="77215"/>
                  </a:lnTo>
                  <a:lnTo>
                    <a:pt x="583565" y="102869"/>
                  </a:lnTo>
                  <a:lnTo>
                    <a:pt x="635000" y="51434"/>
                  </a:lnTo>
                  <a:lnTo>
                    <a:pt x="58356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84955" y="4486909"/>
              <a:ext cx="635000" cy="102870"/>
            </a:xfrm>
            <a:custGeom>
              <a:avLst/>
              <a:gdLst/>
              <a:ahLst/>
              <a:cxnLst/>
              <a:rect l="l" t="t" r="r" b="b"/>
              <a:pathLst>
                <a:path w="635000" h="102870">
                  <a:moveTo>
                    <a:pt x="0" y="25780"/>
                  </a:moveTo>
                  <a:lnTo>
                    <a:pt x="583565" y="25780"/>
                  </a:lnTo>
                  <a:lnTo>
                    <a:pt x="583565" y="0"/>
                  </a:lnTo>
                  <a:lnTo>
                    <a:pt x="635000" y="51434"/>
                  </a:lnTo>
                  <a:lnTo>
                    <a:pt x="583565" y="102869"/>
                  </a:lnTo>
                  <a:lnTo>
                    <a:pt x="583565" y="77215"/>
                  </a:lnTo>
                  <a:lnTo>
                    <a:pt x="0" y="77215"/>
                  </a:lnTo>
                  <a:lnTo>
                    <a:pt x="0" y="2578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09319" y="5074348"/>
            <a:ext cx="5778500" cy="2867660"/>
            <a:chOff x="909319" y="5074348"/>
            <a:chExt cx="5778500" cy="286766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5083936"/>
              <a:ext cx="5759069" cy="284861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14082" y="5079110"/>
              <a:ext cx="5768975" cy="2858135"/>
            </a:xfrm>
            <a:custGeom>
              <a:avLst/>
              <a:gdLst/>
              <a:ahLst/>
              <a:cxnLst/>
              <a:rect l="l" t="t" r="r" b="b"/>
              <a:pathLst>
                <a:path w="5768975" h="2858134">
                  <a:moveTo>
                    <a:pt x="0" y="2858135"/>
                  </a:moveTo>
                  <a:lnTo>
                    <a:pt x="5768594" y="2858135"/>
                  </a:lnTo>
                  <a:lnTo>
                    <a:pt x="5768594" y="0"/>
                  </a:lnTo>
                  <a:lnTo>
                    <a:pt x="0" y="0"/>
                  </a:lnTo>
                  <a:lnTo>
                    <a:pt x="0" y="285813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4817" y="8803004"/>
            <a:ext cx="158178" cy="14414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33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9985" y="6841616"/>
            <a:ext cx="3716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THANK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 YOU FOR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FOLLOWING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6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EXERCISE!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09319" y="909383"/>
            <a:ext cx="2898775" cy="1887220"/>
            <a:chOff x="909319" y="909383"/>
            <a:chExt cx="2898775" cy="1887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2879725" cy="18680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4082" y="914145"/>
              <a:ext cx="2889250" cy="1877695"/>
            </a:xfrm>
            <a:custGeom>
              <a:avLst/>
              <a:gdLst/>
              <a:ahLst/>
              <a:cxnLst/>
              <a:rect l="l" t="t" r="r" b="b"/>
              <a:pathLst>
                <a:path w="2889250" h="1877695">
                  <a:moveTo>
                    <a:pt x="0" y="1877568"/>
                  </a:moveTo>
                  <a:lnTo>
                    <a:pt x="2889250" y="1877568"/>
                  </a:lnTo>
                  <a:lnTo>
                    <a:pt x="2889250" y="0"/>
                  </a:lnTo>
                  <a:lnTo>
                    <a:pt x="0" y="0"/>
                  </a:lnTo>
                  <a:lnTo>
                    <a:pt x="0" y="187756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0200" y="1298574"/>
              <a:ext cx="1085850" cy="1450340"/>
            </a:xfrm>
            <a:custGeom>
              <a:avLst/>
              <a:gdLst/>
              <a:ahLst/>
              <a:cxnLst/>
              <a:rect l="l" t="t" r="r" b="b"/>
              <a:pathLst>
                <a:path w="1085850" h="1450339">
                  <a:moveTo>
                    <a:pt x="247650" y="145415"/>
                  </a:moveTo>
                  <a:lnTo>
                    <a:pt x="753110" y="145415"/>
                  </a:lnTo>
                  <a:lnTo>
                    <a:pt x="753110" y="0"/>
                  </a:lnTo>
                  <a:lnTo>
                    <a:pt x="247650" y="0"/>
                  </a:lnTo>
                  <a:lnTo>
                    <a:pt x="247650" y="145415"/>
                  </a:lnTo>
                  <a:close/>
                </a:path>
                <a:path w="1085850" h="1450339">
                  <a:moveTo>
                    <a:pt x="0" y="754380"/>
                  </a:moveTo>
                  <a:lnTo>
                    <a:pt x="466725" y="754380"/>
                  </a:lnTo>
                  <a:lnTo>
                    <a:pt x="466725" y="569595"/>
                  </a:lnTo>
                  <a:lnTo>
                    <a:pt x="0" y="569595"/>
                  </a:lnTo>
                  <a:lnTo>
                    <a:pt x="0" y="754380"/>
                  </a:lnTo>
                  <a:close/>
                </a:path>
                <a:path w="1085850" h="1450339">
                  <a:moveTo>
                    <a:pt x="610869" y="1450340"/>
                  </a:moveTo>
                  <a:lnTo>
                    <a:pt x="1085850" y="1450340"/>
                  </a:lnTo>
                  <a:lnTo>
                    <a:pt x="1085850" y="1294765"/>
                  </a:lnTo>
                  <a:lnTo>
                    <a:pt x="610869" y="1294765"/>
                  </a:lnTo>
                  <a:lnTo>
                    <a:pt x="610869" y="145034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09319" y="2916110"/>
            <a:ext cx="5779135" cy="3646170"/>
            <a:chOff x="909319" y="2916110"/>
            <a:chExt cx="5779135" cy="36461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2925571"/>
              <a:ext cx="5760084" cy="362711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14082" y="2920872"/>
              <a:ext cx="5769610" cy="3636645"/>
            </a:xfrm>
            <a:custGeom>
              <a:avLst/>
              <a:gdLst/>
              <a:ahLst/>
              <a:cxnLst/>
              <a:rect l="l" t="t" r="r" b="b"/>
              <a:pathLst>
                <a:path w="5769609" h="3636645">
                  <a:moveTo>
                    <a:pt x="0" y="3636645"/>
                  </a:moveTo>
                  <a:lnTo>
                    <a:pt x="5769609" y="3636645"/>
                  </a:lnTo>
                  <a:lnTo>
                    <a:pt x="5769609" y="0"/>
                  </a:lnTo>
                  <a:lnTo>
                    <a:pt x="0" y="0"/>
                  </a:lnTo>
                  <a:lnTo>
                    <a:pt x="0" y="36366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34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86764" y="469900"/>
            <a:ext cx="4627245" cy="6367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9730" algn="l"/>
              </a:tabLst>
            </a:pPr>
            <a:r>
              <a:rPr lang="sk-SK" sz="1100" b="1" i="1" dirty="0">
                <a:solidFill>
                  <a:srgbClr val="001F5F"/>
                </a:solidFill>
                <a:latin typeface="Cambria"/>
                <a:cs typeface="Cambria"/>
              </a:rPr>
              <a:t>3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	SNAP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–</a:t>
            </a:r>
            <a:r>
              <a:rPr sz="1100" b="1" i="1" spc="-1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open and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explore</a:t>
            </a:r>
            <a:r>
              <a:rPr sz="1100" b="1" i="1" spc="-1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data</a:t>
            </a:r>
            <a:endParaRPr sz="11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100" dirty="0">
                <a:latin typeface="Calibri"/>
                <a:cs typeface="Calibri"/>
              </a:rPr>
              <a:t>Open</a:t>
            </a:r>
            <a:r>
              <a:rPr sz="1100" spc="47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SNAP</a:t>
            </a:r>
            <a:r>
              <a:rPr sz="1100" b="1" spc="459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Desktop</a:t>
            </a:r>
            <a:r>
              <a:rPr sz="1100" b="1" spc="4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(icon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located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4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desktop);</a:t>
            </a:r>
            <a:r>
              <a:rPr sz="1100" spc="4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48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Open</a:t>
            </a:r>
            <a:r>
              <a:rPr sz="1100" b="1" spc="455" dirty="0">
                <a:latin typeface="Calibri"/>
                <a:cs typeface="Calibri"/>
              </a:rPr>
              <a:t> </a:t>
            </a:r>
            <a:r>
              <a:rPr sz="1100" b="1" spc="-5" dirty="0" smtClean="0">
                <a:latin typeface="Calibri"/>
                <a:cs typeface="Calibri"/>
              </a:rPr>
              <a:t>Product</a:t>
            </a:r>
            <a:r>
              <a:rPr lang="sk-SK" sz="1100" b="1" spc="-5" dirty="0" smtClean="0">
                <a:latin typeface="Calibri"/>
                <a:cs typeface="Calibri"/>
              </a:rPr>
              <a:t> </a:t>
            </a:r>
            <a:r>
              <a:rPr sz="1100" dirty="0" smtClean="0">
                <a:latin typeface="Calibri"/>
                <a:cs typeface="Calibri"/>
              </a:rPr>
              <a:t>and</a:t>
            </a:r>
            <a:r>
              <a:rPr sz="1100" spc="-10" dirty="0" smtClean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 </a:t>
            </a:r>
            <a:r>
              <a:rPr sz="1100" spc="-5" dirty="0">
                <a:latin typeface="Calibri"/>
                <a:cs typeface="Calibri"/>
              </a:rPr>
              <a:t>both downloaded </a:t>
            </a:r>
            <a:r>
              <a:rPr sz="1100" spc="-5" dirty="0" smtClean="0">
                <a:latin typeface="Calibri"/>
                <a:cs typeface="Calibri"/>
              </a:rPr>
              <a:t>products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1384300"/>
            <a:ext cx="5789295" cy="612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799"/>
              </a:lnSpc>
              <a:spcBef>
                <a:spcPts val="90"/>
              </a:spcBef>
            </a:pP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opened </a:t>
            </a:r>
            <a:r>
              <a:rPr sz="1100" spc="-5" dirty="0">
                <a:latin typeface="Calibri"/>
                <a:cs typeface="Calibri"/>
              </a:rPr>
              <a:t>products </a:t>
            </a:r>
            <a:r>
              <a:rPr sz="1100" dirty="0">
                <a:latin typeface="Calibri"/>
                <a:cs typeface="Calibri"/>
              </a:rPr>
              <a:t>will appear in </a:t>
            </a:r>
            <a:r>
              <a:rPr sz="1100" b="1" spc="-5" dirty="0">
                <a:latin typeface="Calibri"/>
                <a:cs typeface="Calibri"/>
              </a:rPr>
              <a:t>Product Explorer </a:t>
            </a:r>
            <a:r>
              <a:rPr sz="1100" spc="-5" dirty="0">
                <a:latin typeface="Calibri"/>
                <a:cs typeface="Calibri"/>
              </a:rPr>
              <a:t>window. Click </a:t>
            </a:r>
            <a:r>
              <a:rPr sz="1100" b="1" dirty="0">
                <a:latin typeface="Calibri"/>
                <a:cs typeface="Calibri"/>
              </a:rPr>
              <a:t>+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expand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contents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 </a:t>
            </a:r>
            <a:r>
              <a:rPr sz="1100" dirty="0">
                <a:latin typeface="Calibri"/>
                <a:cs typeface="Calibri"/>
              </a:rPr>
              <a:t>[1] </a:t>
            </a:r>
            <a:r>
              <a:rPr sz="1100" spc="-5" dirty="0">
                <a:latin typeface="Calibri"/>
                <a:cs typeface="Calibri"/>
              </a:rPr>
              <a:t>from </a:t>
            </a:r>
            <a:r>
              <a:rPr sz="1100" dirty="0">
                <a:latin typeface="Calibri"/>
                <a:cs typeface="Calibri"/>
              </a:rPr>
              <a:t>9 </a:t>
            </a:r>
            <a:r>
              <a:rPr sz="1100" spc="-5" dirty="0">
                <a:latin typeface="Calibri"/>
                <a:cs typeface="Calibri"/>
              </a:rPr>
              <a:t>September 2017, then </a:t>
            </a:r>
            <a:r>
              <a:rPr sz="1100" dirty="0">
                <a:latin typeface="Calibri"/>
                <a:cs typeface="Calibri"/>
              </a:rPr>
              <a:t>expand </a:t>
            </a:r>
            <a:r>
              <a:rPr sz="1100" b="1" spc="-5" dirty="0">
                <a:latin typeface="Calibri"/>
                <a:cs typeface="Calibri"/>
              </a:rPr>
              <a:t>Bands </a:t>
            </a:r>
            <a:r>
              <a:rPr sz="1100" dirty="0">
                <a:latin typeface="Calibri"/>
                <a:cs typeface="Calibri"/>
              </a:rPr>
              <a:t>folder and double click </a:t>
            </a:r>
            <a:r>
              <a:rPr sz="1100" spc="-5" dirty="0">
                <a:latin typeface="Calibri"/>
                <a:cs typeface="Calibri"/>
              </a:rPr>
              <a:t>on </a:t>
            </a:r>
            <a:r>
              <a:rPr sz="1100" b="1" i="1" spc="-5" dirty="0">
                <a:latin typeface="Calibri"/>
                <a:cs typeface="Calibri"/>
              </a:rPr>
              <a:t>Intensity_HH </a:t>
            </a:r>
            <a:r>
              <a:rPr sz="1100" spc="-5" dirty="0">
                <a:latin typeface="Calibri"/>
                <a:cs typeface="Calibri"/>
              </a:rPr>
              <a:t>band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visualize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it.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2756" y="765482"/>
            <a:ext cx="187059" cy="12244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09319" y="2103857"/>
            <a:ext cx="5779135" cy="2947035"/>
            <a:chOff x="909319" y="6935419"/>
            <a:chExt cx="5779135" cy="294703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6944944"/>
              <a:ext cx="5759831" cy="29279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4082" y="6940181"/>
              <a:ext cx="5769610" cy="2937510"/>
            </a:xfrm>
            <a:custGeom>
              <a:avLst/>
              <a:gdLst/>
              <a:ahLst/>
              <a:cxnLst/>
              <a:rect l="l" t="t" r="r" b="b"/>
              <a:pathLst>
                <a:path w="5769609" h="2937509">
                  <a:moveTo>
                    <a:pt x="0" y="2937510"/>
                  </a:moveTo>
                  <a:lnTo>
                    <a:pt x="5769356" y="2937510"/>
                  </a:lnTo>
                  <a:lnTo>
                    <a:pt x="5769356" y="0"/>
                  </a:lnTo>
                  <a:lnTo>
                    <a:pt x="0" y="0"/>
                  </a:lnTo>
                  <a:lnTo>
                    <a:pt x="0" y="293751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rázok 15"/>
          <p:cNvPicPr>
            <a:picLocks noChangeAspect="1"/>
          </p:cNvPicPr>
          <p:nvPr/>
        </p:nvPicPr>
        <p:blipFill rotWithShape="1">
          <a:blip r:embed="rId4"/>
          <a:srcRect l="16666" t="13704" r="56875" b="18889"/>
          <a:stretch/>
        </p:blipFill>
        <p:spPr>
          <a:xfrm>
            <a:off x="880414" y="5346700"/>
            <a:ext cx="5795645" cy="41527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50239"/>
            <a:ext cx="5788660" cy="2728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7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We can </a:t>
            </a:r>
            <a:r>
              <a:rPr sz="1100" spc="-5" dirty="0">
                <a:latin typeface="Calibri"/>
                <a:cs typeface="Calibri"/>
              </a:rPr>
              <a:t>see </a:t>
            </a:r>
            <a:r>
              <a:rPr sz="1100" dirty="0">
                <a:latin typeface="Calibri"/>
                <a:cs typeface="Calibri"/>
              </a:rPr>
              <a:t>that the </a:t>
            </a:r>
            <a:r>
              <a:rPr sz="1100" spc="-5" dirty="0">
                <a:latin typeface="Calibri"/>
                <a:cs typeface="Calibri"/>
              </a:rPr>
              <a:t>view </a:t>
            </a:r>
            <a:r>
              <a:rPr sz="1100" dirty="0">
                <a:latin typeface="Calibri"/>
                <a:cs typeface="Calibri"/>
              </a:rPr>
              <a:t>appears as if </a:t>
            </a:r>
            <a:r>
              <a:rPr sz="1100" spc="-5" dirty="0">
                <a:latin typeface="Calibri"/>
                <a:cs typeface="Calibri"/>
              </a:rPr>
              <a:t>“mirrored”: </a:t>
            </a:r>
            <a:r>
              <a:rPr sz="1100" dirty="0">
                <a:latin typeface="Calibri"/>
                <a:cs typeface="Calibri"/>
              </a:rPr>
              <a:t>this is </a:t>
            </a:r>
            <a:r>
              <a:rPr sz="1100" spc="-5" dirty="0">
                <a:latin typeface="Calibri"/>
                <a:cs typeface="Calibri"/>
              </a:rPr>
              <a:t>because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scene </a:t>
            </a:r>
            <a:r>
              <a:rPr sz="1100" dirty="0">
                <a:latin typeface="Calibri"/>
                <a:cs typeface="Calibri"/>
              </a:rPr>
              <a:t>was </a:t>
            </a:r>
            <a:r>
              <a:rPr sz="1100" spc="-5" dirty="0">
                <a:latin typeface="Calibri"/>
                <a:cs typeface="Calibri"/>
              </a:rPr>
              <a:t>acquired during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descending </a:t>
            </a:r>
            <a:r>
              <a:rPr sz="1100" dirty="0">
                <a:latin typeface="Calibri"/>
                <a:cs typeface="Calibri"/>
              </a:rPr>
              <a:t>pass </a:t>
            </a:r>
            <a:r>
              <a:rPr sz="1100" spc="-5" dirty="0">
                <a:latin typeface="Calibri"/>
                <a:cs typeface="Calibri"/>
              </a:rPr>
              <a:t>(the satellite </a:t>
            </a:r>
            <a:r>
              <a:rPr sz="1100" dirty="0">
                <a:latin typeface="Calibri"/>
                <a:cs typeface="Calibri"/>
              </a:rPr>
              <a:t>was </a:t>
            </a:r>
            <a:r>
              <a:rPr sz="1100" spc="-5" dirty="0">
                <a:latin typeface="Calibri"/>
                <a:cs typeface="Calibri"/>
              </a:rPr>
              <a:t>moving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direction from north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south, looking </a:t>
            </a:r>
            <a:r>
              <a:rPr sz="1100" dirty="0">
                <a:latin typeface="Calibri"/>
                <a:cs typeface="Calibri"/>
              </a:rPr>
              <a:t>to the </a:t>
            </a:r>
            <a:r>
              <a:rPr sz="1100" spc="-5" dirty="0">
                <a:latin typeface="Calibri"/>
                <a:cs typeface="Calibri"/>
              </a:rPr>
              <a:t>right (in </a:t>
            </a:r>
            <a:r>
              <a:rPr sz="1100" dirty="0">
                <a:latin typeface="Calibri"/>
                <a:cs typeface="Calibri"/>
              </a:rPr>
              <a:t>this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case </a:t>
            </a:r>
            <a:r>
              <a:rPr sz="1100" spc="-5" dirty="0">
                <a:latin typeface="Calibri"/>
                <a:cs typeface="Calibri"/>
              </a:rPr>
              <a:t>west)) </a:t>
            </a:r>
            <a:r>
              <a:rPr sz="1100" dirty="0">
                <a:latin typeface="Calibri"/>
                <a:cs typeface="Calibri"/>
              </a:rPr>
              <a:t>and the </a:t>
            </a:r>
            <a:r>
              <a:rPr sz="1100" spc="-5" dirty="0">
                <a:latin typeface="Calibri"/>
                <a:cs typeface="Calibri"/>
              </a:rPr>
              <a:t>view shows the </a:t>
            </a:r>
            <a:r>
              <a:rPr sz="1100" dirty="0">
                <a:latin typeface="Calibri"/>
                <a:cs typeface="Calibri"/>
              </a:rPr>
              <a:t>pixels in </a:t>
            </a:r>
            <a:r>
              <a:rPr sz="1100" spc="-5" dirty="0">
                <a:latin typeface="Calibri"/>
                <a:cs typeface="Calibri"/>
              </a:rPr>
              <a:t>order of </a:t>
            </a:r>
            <a:r>
              <a:rPr sz="1100" dirty="0">
                <a:latin typeface="Calibri"/>
                <a:cs typeface="Calibri"/>
              </a:rPr>
              <a:t>the data </a:t>
            </a:r>
            <a:r>
              <a:rPr sz="1100" spc="-5" dirty="0">
                <a:latin typeface="Calibri"/>
                <a:cs typeface="Calibri"/>
              </a:rPr>
              <a:t>acquisition, </a:t>
            </a:r>
            <a:r>
              <a:rPr sz="1100" dirty="0">
                <a:latin typeface="Calibri"/>
                <a:cs typeface="Calibri"/>
              </a:rPr>
              <a:t>as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image is </a:t>
            </a:r>
            <a:r>
              <a:rPr sz="1100" spc="-5" dirty="0">
                <a:latin typeface="Calibri"/>
                <a:cs typeface="Calibri"/>
              </a:rPr>
              <a:t>not yet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projected into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cartographic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coordinates.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77825" algn="l"/>
              </a:tabLst>
            </a:pPr>
            <a:r>
              <a:rPr lang="sk-SK" sz="1100" b="1" i="1" dirty="0">
                <a:solidFill>
                  <a:srgbClr val="001F5F"/>
                </a:solidFill>
                <a:latin typeface="Cambria"/>
                <a:cs typeface="Cambria"/>
              </a:rPr>
              <a:t>3</a:t>
            </a:r>
            <a:r>
              <a:rPr sz="1100" b="1" i="1" dirty="0" smtClean="0">
                <a:solidFill>
                  <a:srgbClr val="001F5F"/>
                </a:solidFill>
                <a:latin typeface="Cambria"/>
                <a:cs typeface="Cambria"/>
              </a:rPr>
              <a:t>.</a:t>
            </a:r>
            <a:r>
              <a:rPr lang="sk-SK" sz="1100" b="1" i="1" dirty="0" smtClean="0">
                <a:solidFill>
                  <a:srgbClr val="001F5F"/>
                </a:solidFill>
                <a:latin typeface="Cambria"/>
                <a:cs typeface="Cambria"/>
              </a:rPr>
              <a:t>1</a:t>
            </a: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	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Pre-processing</a:t>
            </a:r>
            <a:endParaRPr sz="1100" dirty="0">
              <a:latin typeface="Cambria"/>
              <a:cs typeface="Cambria"/>
            </a:endParaRPr>
          </a:p>
          <a:p>
            <a:pPr marL="12700" marR="5080" algn="just">
              <a:lnSpc>
                <a:spcPct val="117000"/>
              </a:lnSpc>
              <a:spcBef>
                <a:spcPts val="530"/>
              </a:spcBef>
            </a:pPr>
            <a:r>
              <a:rPr sz="1100" dirty="0">
                <a:latin typeface="Calibri"/>
                <a:cs typeface="Calibri"/>
              </a:rPr>
              <a:t>We </a:t>
            </a:r>
            <a:r>
              <a:rPr sz="1100" spc="-5" dirty="0">
                <a:latin typeface="Calibri"/>
                <a:cs typeface="Calibri"/>
              </a:rPr>
              <a:t>need to apply </a:t>
            </a:r>
            <a:r>
              <a:rPr sz="1100" dirty="0">
                <a:latin typeface="Calibri"/>
                <a:cs typeface="Calibri"/>
              </a:rPr>
              <a:t>identical </a:t>
            </a:r>
            <a:r>
              <a:rPr sz="1100" spc="-5" dirty="0">
                <a:latin typeface="Calibri"/>
                <a:cs typeface="Calibri"/>
              </a:rPr>
              <a:t>pre-processing steps to </a:t>
            </a:r>
            <a:r>
              <a:rPr sz="1100" spc="-10" dirty="0">
                <a:latin typeface="Calibri"/>
                <a:cs typeface="Calibri"/>
              </a:rPr>
              <a:t>both </a:t>
            </a:r>
            <a:r>
              <a:rPr sz="1100" dirty="0">
                <a:latin typeface="Calibri"/>
                <a:cs typeface="Calibri"/>
              </a:rPr>
              <a:t>of our </a:t>
            </a:r>
            <a:r>
              <a:rPr sz="1100" spc="-5" dirty="0">
                <a:latin typeface="Calibri"/>
                <a:cs typeface="Calibri"/>
              </a:rPr>
              <a:t>scenes. However, </a:t>
            </a:r>
            <a:r>
              <a:rPr sz="1100" dirty="0">
                <a:latin typeface="Calibri"/>
                <a:cs typeface="Calibri"/>
              </a:rPr>
              <a:t>processing the </a:t>
            </a:r>
            <a:r>
              <a:rPr sz="1100" spc="-5" dirty="0">
                <a:latin typeface="Calibri"/>
                <a:cs typeface="Calibri"/>
              </a:rPr>
              <a:t>data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step </a:t>
            </a:r>
            <a:r>
              <a:rPr sz="1100" spc="-10" dirty="0">
                <a:latin typeface="Calibri"/>
                <a:cs typeface="Calibri"/>
              </a:rPr>
              <a:t>by </a:t>
            </a:r>
            <a:r>
              <a:rPr sz="1100" spc="-5" dirty="0">
                <a:latin typeface="Calibri"/>
                <a:cs typeface="Calibri"/>
              </a:rPr>
              <a:t>step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product </a:t>
            </a:r>
            <a:r>
              <a:rPr sz="1100" spc="-10" dirty="0">
                <a:latin typeface="Calibri"/>
                <a:cs typeface="Calibri"/>
              </a:rPr>
              <a:t>by </a:t>
            </a:r>
            <a:r>
              <a:rPr sz="1100" spc="-5" dirty="0">
                <a:latin typeface="Calibri"/>
                <a:cs typeface="Calibri"/>
              </a:rPr>
              <a:t>product </a:t>
            </a:r>
            <a:r>
              <a:rPr sz="1100" dirty="0">
                <a:latin typeface="Calibri"/>
                <a:cs typeface="Calibri"/>
              </a:rPr>
              <a:t>would </a:t>
            </a:r>
            <a:r>
              <a:rPr sz="1100" spc="-5" dirty="0">
                <a:latin typeface="Calibri"/>
                <a:cs typeface="Calibri"/>
              </a:rPr>
              <a:t>be time consuming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inconvenient, luckily, </a:t>
            </a:r>
            <a:r>
              <a:rPr sz="1100" dirty="0">
                <a:latin typeface="Calibri"/>
                <a:cs typeface="Calibri"/>
              </a:rPr>
              <a:t>we can </a:t>
            </a:r>
            <a:r>
              <a:rPr sz="1100" spc="-5" dirty="0">
                <a:latin typeface="Calibri"/>
                <a:cs typeface="Calibri"/>
              </a:rPr>
              <a:t>use </a:t>
            </a:r>
            <a:r>
              <a:rPr sz="1100" dirty="0">
                <a:latin typeface="Calibri"/>
                <a:cs typeface="Calibri"/>
              </a:rPr>
              <a:t> the </a:t>
            </a:r>
            <a:r>
              <a:rPr sz="1100" b="1" dirty="0">
                <a:latin typeface="Calibri"/>
                <a:cs typeface="Calibri"/>
              </a:rPr>
              <a:t>Batch </a:t>
            </a:r>
            <a:r>
              <a:rPr sz="1100" b="1" spc="-5" dirty="0">
                <a:latin typeface="Calibri"/>
                <a:cs typeface="Calibri"/>
              </a:rPr>
              <a:t>Processing </a:t>
            </a:r>
            <a:r>
              <a:rPr sz="1100" dirty="0">
                <a:latin typeface="Calibri"/>
                <a:cs typeface="Calibri"/>
              </a:rPr>
              <a:t>tool </a:t>
            </a:r>
            <a:r>
              <a:rPr sz="1100" spc="-5" dirty="0">
                <a:latin typeface="Calibri"/>
                <a:cs typeface="Calibri"/>
              </a:rPr>
              <a:t>available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SNAP to apply all steps to </a:t>
            </a:r>
            <a:r>
              <a:rPr sz="1100" dirty="0">
                <a:latin typeface="Calibri"/>
                <a:cs typeface="Calibri"/>
              </a:rPr>
              <a:t>both images in one </a:t>
            </a:r>
            <a:r>
              <a:rPr sz="1100" spc="-5" dirty="0">
                <a:latin typeface="Calibri"/>
                <a:cs typeface="Calibri"/>
              </a:rPr>
              <a:t>go (this also saves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disk </a:t>
            </a:r>
            <a:r>
              <a:rPr sz="1100" spc="-5" dirty="0">
                <a:latin typeface="Calibri"/>
                <a:cs typeface="Calibri"/>
              </a:rPr>
              <a:t>space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only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final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physically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saved).</a:t>
            </a:r>
            <a:endParaRPr sz="1100" dirty="0">
              <a:latin typeface="Calibri"/>
              <a:cs typeface="Calibri"/>
            </a:endParaRPr>
          </a:p>
          <a:p>
            <a:pPr marL="12700" marR="5715" algn="just">
              <a:lnSpc>
                <a:spcPct val="116399"/>
              </a:lnSpc>
              <a:spcBef>
                <a:spcPts val="610"/>
              </a:spcBef>
            </a:pPr>
            <a:r>
              <a:rPr sz="1100" spc="-5" dirty="0">
                <a:latin typeface="Calibri"/>
                <a:cs typeface="Calibri"/>
              </a:rPr>
              <a:t>To use the </a:t>
            </a:r>
            <a:r>
              <a:rPr sz="1100" dirty="0">
                <a:latin typeface="Calibri"/>
                <a:cs typeface="Calibri"/>
              </a:rPr>
              <a:t>tool, we </a:t>
            </a:r>
            <a:r>
              <a:rPr sz="1100" spc="-5" dirty="0">
                <a:latin typeface="Calibri"/>
                <a:cs typeface="Calibri"/>
              </a:rPr>
              <a:t>first need </a:t>
            </a:r>
            <a:r>
              <a:rPr sz="1100" dirty="0">
                <a:latin typeface="Calibri"/>
                <a:cs typeface="Calibri"/>
              </a:rPr>
              <a:t>to define the </a:t>
            </a:r>
            <a:r>
              <a:rPr sz="1100" spc="-5" dirty="0">
                <a:latin typeface="Calibri"/>
                <a:cs typeface="Calibri"/>
              </a:rPr>
              <a:t>process we </a:t>
            </a:r>
            <a:r>
              <a:rPr sz="1100" dirty="0">
                <a:latin typeface="Calibri"/>
                <a:cs typeface="Calibri"/>
              </a:rPr>
              <a:t>want </a:t>
            </a:r>
            <a:r>
              <a:rPr sz="1100" spc="-5" dirty="0">
                <a:latin typeface="Calibri"/>
                <a:cs typeface="Calibri"/>
              </a:rPr>
              <a:t>to apply </a:t>
            </a:r>
            <a:r>
              <a:rPr sz="1100" dirty="0">
                <a:latin typeface="Calibri"/>
                <a:cs typeface="Calibri"/>
              </a:rPr>
              <a:t>and all its steps. We can </a:t>
            </a:r>
            <a:r>
              <a:rPr sz="1100" spc="-10" dirty="0">
                <a:latin typeface="Calibri"/>
                <a:cs typeface="Calibri"/>
              </a:rPr>
              <a:t>do </a:t>
            </a:r>
            <a:r>
              <a:rPr sz="1100" dirty="0">
                <a:latin typeface="Calibri"/>
                <a:cs typeface="Calibri"/>
              </a:rPr>
              <a:t>this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using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GraphBuilder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tool.</a:t>
            </a:r>
            <a:endParaRPr sz="11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35"/>
              </a:spcBef>
            </a:pPr>
            <a:r>
              <a:rPr sz="1100" spc="-5" dirty="0">
                <a:latin typeface="Calibri"/>
                <a:cs typeface="Calibri"/>
              </a:rPr>
              <a:t>So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let’s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build</a:t>
            </a:r>
            <a:r>
              <a:rPr sz="1100" dirty="0">
                <a:latin typeface="Calibri"/>
                <a:cs typeface="Calibri"/>
              </a:rPr>
              <a:t> our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graph.</a:t>
            </a:r>
            <a:r>
              <a:rPr sz="1100" dirty="0">
                <a:latin typeface="Calibri"/>
                <a:cs typeface="Calibri"/>
              </a:rPr>
              <a:t> Go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b="1" spc="-5" dirty="0">
                <a:latin typeface="Calibri"/>
                <a:cs typeface="Calibri"/>
              </a:rPr>
              <a:t>Tools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GraphBuilder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6721830"/>
            <a:ext cx="579056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</a:pPr>
            <a:r>
              <a:rPr sz="1100" dirty="0">
                <a:latin typeface="Calibri"/>
                <a:cs typeface="Calibri"/>
              </a:rPr>
              <a:t>At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moment,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graph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has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only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two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operators: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Read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(to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read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input)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Write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(to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write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output).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6399"/>
              </a:lnSpc>
              <a:spcBef>
                <a:spcPts val="675"/>
              </a:spcBef>
              <a:tabLst>
                <a:tab pos="3470910" algn="l"/>
              </a:tabLst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first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step,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update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orbit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metadata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(See	NOTE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1).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right-click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white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space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between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existing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Add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Radar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Apply-Orbit-File.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8607399"/>
            <a:ext cx="5789295" cy="614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6799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A new </a:t>
            </a:r>
            <a:r>
              <a:rPr sz="1100" spc="-5" dirty="0">
                <a:latin typeface="Calibri"/>
                <a:cs typeface="Calibri"/>
              </a:rPr>
              <a:t>operator rectangle appeared </a:t>
            </a:r>
            <a:r>
              <a:rPr sz="1100" dirty="0">
                <a:latin typeface="Calibri"/>
                <a:cs typeface="Calibri"/>
              </a:rPr>
              <a:t>in our </a:t>
            </a:r>
            <a:r>
              <a:rPr sz="1100" spc="-5" dirty="0">
                <a:latin typeface="Calibri"/>
                <a:cs typeface="Calibri"/>
              </a:rPr>
              <a:t>graph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new </a:t>
            </a:r>
            <a:r>
              <a:rPr sz="1100" dirty="0">
                <a:latin typeface="Calibri"/>
                <a:cs typeface="Calibri"/>
              </a:rPr>
              <a:t>tab </a:t>
            </a:r>
            <a:r>
              <a:rPr sz="1100" spc="-5" dirty="0">
                <a:latin typeface="Calibri"/>
                <a:cs typeface="Calibri"/>
              </a:rPr>
              <a:t>appeared below. </a:t>
            </a:r>
            <a:r>
              <a:rPr sz="1100" dirty="0">
                <a:latin typeface="Calibri"/>
                <a:cs typeface="Calibri"/>
              </a:rPr>
              <a:t>Now </a:t>
            </a:r>
            <a:r>
              <a:rPr sz="1100" spc="-5" dirty="0">
                <a:latin typeface="Calibri"/>
                <a:cs typeface="Calibri"/>
              </a:rPr>
              <a:t>connect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new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Apply-Orbit-File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Read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right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side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Read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dragging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red </a:t>
            </a:r>
            <a:r>
              <a:rPr sz="1100" spc="-5" dirty="0">
                <a:latin typeface="Calibri"/>
                <a:cs typeface="Calibri"/>
              </a:rPr>
              <a:t>arrow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towards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Apply-Orbit-File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319" y="3686619"/>
            <a:ext cx="5778500" cy="2979420"/>
            <a:chOff x="909319" y="3686619"/>
            <a:chExt cx="5778500" cy="29794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3696334"/>
              <a:ext cx="5759450" cy="29602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082" y="3691381"/>
              <a:ext cx="5768975" cy="2969895"/>
            </a:xfrm>
            <a:custGeom>
              <a:avLst/>
              <a:gdLst/>
              <a:ahLst/>
              <a:cxnLst/>
              <a:rect l="l" t="t" r="r" b="b"/>
              <a:pathLst>
                <a:path w="5768975" h="2969895">
                  <a:moveTo>
                    <a:pt x="0" y="2969894"/>
                  </a:moveTo>
                  <a:lnTo>
                    <a:pt x="5768975" y="2969894"/>
                  </a:lnTo>
                  <a:lnTo>
                    <a:pt x="5768975" y="0"/>
                  </a:lnTo>
                  <a:lnTo>
                    <a:pt x="0" y="0"/>
                  </a:lnTo>
                  <a:lnTo>
                    <a:pt x="0" y="296989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4156" y="7238174"/>
            <a:ext cx="140903" cy="13688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09319" y="9328645"/>
            <a:ext cx="5775960" cy="485140"/>
            <a:chOff x="909319" y="9328645"/>
            <a:chExt cx="5775960" cy="48514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9338170"/>
              <a:ext cx="5756909" cy="4133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4082" y="9333407"/>
              <a:ext cx="5766435" cy="422909"/>
            </a:xfrm>
            <a:custGeom>
              <a:avLst/>
              <a:gdLst/>
              <a:ahLst/>
              <a:cxnLst/>
              <a:rect l="l" t="t" r="r" b="b"/>
              <a:pathLst>
                <a:path w="5766434" h="422909">
                  <a:moveTo>
                    <a:pt x="0" y="422909"/>
                  </a:moveTo>
                  <a:lnTo>
                    <a:pt x="5766434" y="422909"/>
                  </a:lnTo>
                  <a:lnTo>
                    <a:pt x="5766434" y="0"/>
                  </a:lnTo>
                  <a:lnTo>
                    <a:pt x="0" y="0"/>
                  </a:lnTo>
                  <a:lnTo>
                    <a:pt x="0" y="42290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6709" y="9597885"/>
              <a:ext cx="215900" cy="21590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5044" y="7788911"/>
            <a:ext cx="103505" cy="10223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99794" y="7714615"/>
            <a:ext cx="5767070" cy="823594"/>
          </a:xfrm>
          <a:prstGeom prst="rect">
            <a:avLst/>
          </a:prstGeom>
          <a:ln w="6350">
            <a:solidFill>
              <a:srgbClr val="1F487C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322580" marR="86360" algn="just">
              <a:lnSpc>
                <a:spcPct val="116700"/>
              </a:lnSpc>
              <a:spcBef>
                <a:spcPts val="195"/>
              </a:spcBef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NOTE 1: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orbit state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vectors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provided in the metadata of a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SAR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product are generally not accurate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and can be refined with the precise orbit files which are available days-to-weeks after the generation of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product.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orbit file provides accurate satellite position and velocity information. Based on this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information,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orbit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state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vectors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abstract</a:t>
            </a:r>
            <a:r>
              <a:rPr sz="1000" spc="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metadata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product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are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updated.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(</a:t>
            </a:r>
            <a:r>
              <a:rPr sz="1000" i="1" dirty="0">
                <a:solidFill>
                  <a:srgbClr val="1F487C"/>
                </a:solidFill>
                <a:latin typeface="Calibri"/>
                <a:cs typeface="Calibri"/>
              </a:rPr>
              <a:t>SNAP</a:t>
            </a:r>
            <a:r>
              <a:rPr sz="1000" i="1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1F487C"/>
                </a:solidFill>
                <a:latin typeface="Calibri"/>
                <a:cs typeface="Calibri"/>
              </a:rPr>
              <a:t>Help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60907"/>
            <a:ext cx="5789930" cy="809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0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In the next </a:t>
            </a:r>
            <a:r>
              <a:rPr sz="1100" spc="-5" dirty="0">
                <a:latin typeface="Calibri"/>
                <a:cs typeface="Calibri"/>
              </a:rPr>
              <a:t>step </a:t>
            </a:r>
            <a:r>
              <a:rPr sz="1100" dirty="0">
                <a:latin typeface="Calibri"/>
                <a:cs typeface="Calibri"/>
              </a:rPr>
              <a:t>we will </a:t>
            </a:r>
            <a:r>
              <a:rPr sz="1100" spc="-5" dirty="0">
                <a:latin typeface="Calibri"/>
                <a:cs typeface="Calibri"/>
              </a:rPr>
              <a:t>remove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thermal noise (See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NOTE 2). We do </a:t>
            </a:r>
            <a:r>
              <a:rPr sz="1100" dirty="0">
                <a:latin typeface="Calibri"/>
                <a:cs typeface="Calibri"/>
              </a:rPr>
              <a:t>this </a:t>
            </a:r>
            <a:r>
              <a:rPr sz="1100" spc="-5" dirty="0">
                <a:latin typeface="Calibri"/>
                <a:cs typeface="Calibri"/>
              </a:rPr>
              <a:t>by right-clicking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white </a:t>
            </a:r>
            <a:r>
              <a:rPr sz="1100" spc="-5" dirty="0">
                <a:latin typeface="Calibri"/>
                <a:cs typeface="Calibri"/>
              </a:rPr>
              <a:t>space somewhere left </a:t>
            </a:r>
            <a:r>
              <a:rPr sz="1100" dirty="0">
                <a:latin typeface="Calibri"/>
                <a:cs typeface="Calibri"/>
              </a:rPr>
              <a:t>of the </a:t>
            </a:r>
            <a:r>
              <a:rPr sz="1100" spc="-5" dirty="0">
                <a:latin typeface="Calibri"/>
                <a:cs typeface="Calibri"/>
              </a:rPr>
              <a:t>resample operator </a:t>
            </a:r>
            <a:r>
              <a:rPr sz="1100" dirty="0">
                <a:latin typeface="Calibri"/>
                <a:cs typeface="Calibri"/>
              </a:rPr>
              <a:t>and going to </a:t>
            </a:r>
            <a:r>
              <a:rPr sz="1100" b="1" dirty="0">
                <a:latin typeface="Calibri"/>
                <a:cs typeface="Calibri"/>
              </a:rPr>
              <a:t>Add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Radar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Radiometric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ThermalNoiseRemoval.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Connect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ThermalNoiseRemoval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Apply-Orbit-File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3160750"/>
            <a:ext cx="5789295" cy="1015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8200"/>
              </a:lnSpc>
              <a:spcBef>
                <a:spcPts val="90"/>
              </a:spcBef>
            </a:pPr>
            <a:r>
              <a:rPr sz="1100" dirty="0">
                <a:latin typeface="Calibri"/>
                <a:cs typeface="Calibri"/>
              </a:rPr>
              <a:t>Now we can add the </a:t>
            </a:r>
            <a:r>
              <a:rPr sz="1100" b="1" spc="-5" dirty="0">
                <a:latin typeface="Calibri"/>
                <a:cs typeface="Calibri"/>
              </a:rPr>
              <a:t>Calibration </a:t>
            </a:r>
            <a:r>
              <a:rPr sz="1100" spc="-5" dirty="0">
                <a:latin typeface="Calibri"/>
                <a:cs typeface="Calibri"/>
              </a:rPr>
              <a:t>operator. The objective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5" dirty="0">
                <a:latin typeface="Calibri"/>
                <a:cs typeface="Calibri"/>
              </a:rPr>
              <a:t>SAR calibration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to provide imagery </a:t>
            </a:r>
            <a:r>
              <a:rPr sz="1100" spc="-1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 the </a:t>
            </a:r>
            <a:r>
              <a:rPr sz="1100" spc="-5" dirty="0">
                <a:latin typeface="Calibri"/>
                <a:cs typeface="Calibri"/>
              </a:rPr>
              <a:t>pixel </a:t>
            </a:r>
            <a:r>
              <a:rPr sz="1100" dirty="0">
                <a:latin typeface="Calibri"/>
                <a:cs typeface="Calibri"/>
              </a:rPr>
              <a:t>values </a:t>
            </a:r>
            <a:r>
              <a:rPr sz="1100" spc="-5" dirty="0">
                <a:latin typeface="Calibri"/>
                <a:cs typeface="Calibri"/>
              </a:rPr>
              <a:t>can be directly related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the radar backscatter. Though </a:t>
            </a:r>
            <a:r>
              <a:rPr sz="1100" dirty="0">
                <a:latin typeface="Calibri"/>
                <a:cs typeface="Calibri"/>
              </a:rPr>
              <a:t>uncalibrated </a:t>
            </a:r>
            <a:r>
              <a:rPr sz="1100" spc="-5" dirty="0">
                <a:latin typeface="Calibri"/>
                <a:cs typeface="Calibri"/>
              </a:rPr>
              <a:t>SAR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imagery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sufficient for qualitative use, calibrated </a:t>
            </a:r>
            <a:r>
              <a:rPr sz="1100" spc="-10" dirty="0">
                <a:latin typeface="Calibri"/>
                <a:cs typeface="Calibri"/>
              </a:rPr>
              <a:t>SAR </a:t>
            </a:r>
            <a:r>
              <a:rPr sz="1100" dirty="0">
                <a:latin typeface="Calibri"/>
                <a:cs typeface="Calibri"/>
              </a:rPr>
              <a:t>images are essential </a:t>
            </a:r>
            <a:r>
              <a:rPr sz="1100" spc="-5" dirty="0">
                <a:latin typeface="Calibri"/>
                <a:cs typeface="Calibri"/>
              </a:rPr>
              <a:t>to quantitative use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5" dirty="0">
                <a:latin typeface="Calibri"/>
                <a:cs typeface="Calibri"/>
              </a:rPr>
              <a:t>SAR </a:t>
            </a:r>
            <a:r>
              <a:rPr sz="1100" dirty="0">
                <a:latin typeface="Calibri"/>
                <a:cs typeface="Calibri"/>
              </a:rPr>
              <a:t> data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(See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3).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Add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Radar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Radiometric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Calibration.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Connect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Calibration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both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ThermalNoiseRemoval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 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Write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5842482"/>
            <a:ext cx="5790565" cy="3008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15"/>
              </a:spcBef>
            </a:pPr>
            <a:r>
              <a:rPr sz="1100" dirty="0">
                <a:latin typeface="Calibri"/>
                <a:cs typeface="Calibri"/>
              </a:rPr>
              <a:t>For</a:t>
            </a:r>
            <a:r>
              <a:rPr sz="1100" spc="4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moment,</a:t>
            </a:r>
            <a:r>
              <a:rPr sz="1100" spc="4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do</a:t>
            </a:r>
            <a:r>
              <a:rPr sz="1100" spc="4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not</a:t>
            </a:r>
            <a:r>
              <a:rPr sz="1100" spc="4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change</a:t>
            </a:r>
            <a:r>
              <a:rPr sz="1100" spc="4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anything</a:t>
            </a:r>
            <a:r>
              <a:rPr sz="1100" spc="4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parameter</a:t>
            </a:r>
            <a:r>
              <a:rPr sz="1100" spc="4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tabs</a:t>
            </a:r>
            <a:r>
              <a:rPr sz="1100" spc="4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4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</a:t>
            </a:r>
            <a:r>
              <a:rPr sz="1100" spc="4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4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graph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100" b="1" i="1" spc="-5" dirty="0">
                <a:latin typeface="Calibri"/>
                <a:cs typeface="Calibri"/>
              </a:rPr>
              <a:t>Graph_preprocess.xml</a:t>
            </a:r>
            <a:r>
              <a:rPr sz="1100" b="1" i="1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to: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7300"/>
              </a:lnSpc>
            </a:pP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 </a:t>
            </a:r>
            <a:r>
              <a:rPr sz="1100" spc="-10" dirty="0">
                <a:latin typeface="Calibri"/>
                <a:cs typeface="Calibri"/>
              </a:rPr>
              <a:t>by </a:t>
            </a:r>
            <a:r>
              <a:rPr sz="1100" spc="-5" dirty="0">
                <a:latin typeface="Calibri"/>
                <a:cs typeface="Calibri"/>
              </a:rPr>
              <a:t>clicking </a:t>
            </a:r>
            <a:r>
              <a:rPr sz="1100" b="1" spc="-5" dirty="0">
                <a:latin typeface="Calibri"/>
                <a:cs typeface="Calibri"/>
              </a:rPr>
              <a:t>Save </a:t>
            </a:r>
            <a:r>
              <a:rPr sz="1100" dirty="0">
                <a:latin typeface="Calibri"/>
                <a:cs typeface="Calibri"/>
              </a:rPr>
              <a:t>at 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bottom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After</a:t>
            </a:r>
            <a:r>
              <a:rPr sz="1100" dirty="0">
                <a:latin typeface="Calibri"/>
                <a:cs typeface="Calibri"/>
              </a:rPr>
              <a:t> you</a:t>
            </a:r>
            <a:r>
              <a:rPr sz="1100" spc="-5" dirty="0">
                <a:latin typeface="Calibri"/>
                <a:cs typeface="Calibri"/>
              </a:rPr>
              <a:t> have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it,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close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GraphBuilder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17300"/>
              </a:lnSpc>
              <a:spcBef>
                <a:spcPts val="585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Explorer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window,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(highlight)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[1]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(9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September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2017).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Batch </a:t>
            </a:r>
            <a:r>
              <a:rPr sz="1100" b="1" spc="-2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Processing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tool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Tools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Batch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Processing</a:t>
            </a:r>
            <a:r>
              <a:rPr sz="1100" spc="-5" dirty="0">
                <a:latin typeface="Calibri"/>
                <a:cs typeface="Calibri"/>
              </a:rPr>
              <a:t>).</a:t>
            </a:r>
            <a:endParaRPr sz="1100">
              <a:latin typeface="Calibri"/>
              <a:cs typeface="Calibri"/>
            </a:endParaRPr>
          </a:p>
          <a:p>
            <a:pPr marL="12700" marR="6350" algn="just">
              <a:lnSpc>
                <a:spcPct val="116900"/>
              </a:lnSpc>
              <a:spcBef>
                <a:spcPts val="605"/>
              </a:spcBef>
            </a:pPr>
            <a:r>
              <a:rPr sz="1100" dirty="0">
                <a:latin typeface="Calibri"/>
                <a:cs typeface="Calibri"/>
              </a:rPr>
              <a:t>We will add </a:t>
            </a:r>
            <a:r>
              <a:rPr sz="1100" spc="-5" dirty="0">
                <a:latin typeface="Calibri"/>
                <a:cs typeface="Calibri"/>
              </a:rPr>
              <a:t>both </a:t>
            </a:r>
            <a:r>
              <a:rPr sz="1100" dirty="0">
                <a:latin typeface="Calibri"/>
                <a:cs typeface="Calibri"/>
              </a:rPr>
              <a:t>opened </a:t>
            </a:r>
            <a:r>
              <a:rPr sz="1100" spc="-5" dirty="0">
                <a:latin typeface="Calibri"/>
                <a:cs typeface="Calibri"/>
              </a:rPr>
              <a:t>products </a:t>
            </a:r>
            <a:r>
              <a:rPr sz="1100" spc="-10" dirty="0">
                <a:latin typeface="Calibri"/>
                <a:cs typeface="Calibri"/>
              </a:rPr>
              <a:t>by </a:t>
            </a:r>
            <a:r>
              <a:rPr sz="1100" spc="-5" dirty="0">
                <a:latin typeface="Calibri"/>
                <a:cs typeface="Calibri"/>
              </a:rPr>
              <a:t>clicking </a:t>
            </a:r>
            <a:r>
              <a:rPr sz="1100" b="1" dirty="0">
                <a:latin typeface="Calibri"/>
                <a:cs typeface="Calibri"/>
              </a:rPr>
              <a:t>Add </a:t>
            </a:r>
            <a:r>
              <a:rPr sz="1100" b="1" spc="-5" dirty="0">
                <a:latin typeface="Calibri"/>
                <a:cs typeface="Calibri"/>
              </a:rPr>
              <a:t>Opened </a:t>
            </a:r>
            <a:r>
              <a:rPr sz="1100" dirty="0">
                <a:latin typeface="Calibri"/>
                <a:cs typeface="Calibri"/>
              </a:rPr>
              <a:t>on the </a:t>
            </a:r>
            <a:r>
              <a:rPr sz="1100" spc="-5" dirty="0">
                <a:latin typeface="Calibri"/>
                <a:cs typeface="Calibri"/>
              </a:rPr>
              <a:t>upper right (second icon </a:t>
            </a:r>
            <a:r>
              <a:rPr sz="1100" spc="-10" dirty="0">
                <a:latin typeface="Calibri"/>
                <a:cs typeface="Calibri"/>
              </a:rPr>
              <a:t>from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 top)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click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Refresh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(second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from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bottom).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Load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Graph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bottom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window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navigate to </a:t>
            </a:r>
            <a:r>
              <a:rPr sz="1100" dirty="0">
                <a:latin typeface="Calibri"/>
                <a:cs typeface="Calibri"/>
              </a:rPr>
              <a:t>our </a:t>
            </a:r>
            <a:r>
              <a:rPr sz="1100" spc="-5" dirty="0">
                <a:latin typeface="Calibri"/>
                <a:cs typeface="Calibri"/>
              </a:rPr>
              <a:t>saved graph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open </a:t>
            </a:r>
            <a:r>
              <a:rPr sz="1100" dirty="0">
                <a:latin typeface="Calibri"/>
                <a:cs typeface="Calibri"/>
              </a:rPr>
              <a:t>it. We </a:t>
            </a:r>
            <a:r>
              <a:rPr sz="1100" spc="-5" dirty="0">
                <a:latin typeface="Calibri"/>
                <a:cs typeface="Calibri"/>
              </a:rPr>
              <a:t>see </a:t>
            </a:r>
            <a:r>
              <a:rPr sz="1100" dirty="0">
                <a:latin typeface="Calibri"/>
                <a:cs typeface="Calibri"/>
              </a:rPr>
              <a:t>that </a:t>
            </a:r>
            <a:r>
              <a:rPr sz="1100" spc="-5" dirty="0">
                <a:latin typeface="Calibri"/>
                <a:cs typeface="Calibri"/>
              </a:rPr>
              <a:t>new tabs </a:t>
            </a:r>
            <a:r>
              <a:rPr sz="1100" dirty="0">
                <a:latin typeface="Calibri"/>
                <a:cs typeface="Calibri"/>
              </a:rPr>
              <a:t>have </a:t>
            </a:r>
            <a:r>
              <a:rPr sz="1100" spc="-5" dirty="0">
                <a:latin typeface="Calibri"/>
                <a:cs typeface="Calibri"/>
              </a:rPr>
              <a:t>appeared </a:t>
            </a:r>
            <a:r>
              <a:rPr sz="1100" dirty="0">
                <a:latin typeface="Calibri"/>
                <a:cs typeface="Calibri"/>
              </a:rPr>
              <a:t>at 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top of </a:t>
            </a:r>
            <a:r>
              <a:rPr sz="1100" spc="-5" dirty="0">
                <a:latin typeface="Calibri"/>
                <a:cs typeface="Calibri"/>
              </a:rPr>
              <a:t>window corresponding </a:t>
            </a:r>
            <a:r>
              <a:rPr sz="1100" dirty="0">
                <a:latin typeface="Calibri"/>
                <a:cs typeface="Calibri"/>
              </a:rPr>
              <a:t>to our operators with </a:t>
            </a:r>
            <a:r>
              <a:rPr sz="1100" spc="-5" dirty="0">
                <a:latin typeface="Calibri"/>
                <a:cs typeface="Calibri"/>
              </a:rPr>
              <a:t>the exception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b="1" spc="-5" dirty="0">
                <a:latin typeface="Calibri"/>
                <a:cs typeface="Calibri"/>
              </a:rPr>
              <a:t>Write</a:t>
            </a:r>
            <a:r>
              <a:rPr sz="1100" spc="-5" dirty="0">
                <a:latin typeface="Calibri"/>
                <a:cs typeface="Calibri"/>
              </a:rPr>
              <a:t>; this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correct </a:t>
            </a:r>
            <a:r>
              <a:rPr sz="1100" spc="-10" dirty="0">
                <a:latin typeface="Calibri"/>
                <a:cs typeface="Calibri"/>
              </a:rPr>
              <a:t>as </a:t>
            </a:r>
            <a:r>
              <a:rPr sz="1100" dirty="0">
                <a:latin typeface="Calibri"/>
                <a:cs typeface="Calibri"/>
              </a:rPr>
              <a:t>these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parameters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5" dirty="0">
                <a:latin typeface="Calibri"/>
                <a:cs typeface="Calibri"/>
              </a:rPr>
              <a:t>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I/O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Parameters </a:t>
            </a:r>
            <a:r>
              <a:rPr sz="1100" dirty="0">
                <a:latin typeface="Calibri"/>
                <a:cs typeface="Calibri"/>
              </a:rPr>
              <a:t>tab.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I/O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Parameters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 “</a:t>
            </a:r>
            <a:r>
              <a:rPr sz="1100" b="1" spc="-5" dirty="0">
                <a:latin typeface="Calibri"/>
                <a:cs typeface="Calibri"/>
              </a:rPr>
              <a:t>Directory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i="1" spc="-5" dirty="0">
                <a:latin typeface="Calibri"/>
                <a:cs typeface="Calibri"/>
              </a:rPr>
              <a:t>/shared/Training/CRYO02_GlacierVelocity_Greenland_TutorialKit/Processing</a:t>
            </a:r>
            <a:r>
              <a:rPr sz="1100" b="1" i="1" spc="3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3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make</a:t>
            </a:r>
            <a:r>
              <a:rPr sz="1100" spc="3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sure</a:t>
            </a:r>
            <a:r>
              <a:rPr sz="1100" spc="3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  <a:tabLst>
                <a:tab pos="2915920" algn="l"/>
                <a:tab pos="3382645" algn="l"/>
              </a:tabLst>
            </a:pPr>
            <a:r>
              <a:rPr sz="1100" dirty="0">
                <a:latin typeface="Calibri"/>
                <a:cs typeface="Calibri"/>
              </a:rPr>
              <a:t>“</a:t>
            </a:r>
            <a:r>
              <a:rPr sz="1100" b="1" dirty="0">
                <a:latin typeface="Calibri"/>
                <a:cs typeface="Calibri"/>
              </a:rPr>
              <a:t>Keep source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name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option is </a:t>
            </a:r>
            <a:r>
              <a:rPr sz="1100" spc="-5" dirty="0">
                <a:latin typeface="Calibri"/>
                <a:cs typeface="Calibri"/>
              </a:rPr>
              <a:t>selected	(See	NOTE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4).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1992" y="899731"/>
            <a:ext cx="140903" cy="13688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9319" y="1777961"/>
            <a:ext cx="5778500" cy="382905"/>
            <a:chOff x="909319" y="1777961"/>
            <a:chExt cx="5778500" cy="38290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1787423"/>
              <a:ext cx="5759450" cy="3638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4082" y="1782724"/>
              <a:ext cx="5768975" cy="373380"/>
            </a:xfrm>
            <a:custGeom>
              <a:avLst/>
              <a:gdLst/>
              <a:ahLst/>
              <a:cxnLst/>
              <a:rect l="l" t="t" r="r" b="b"/>
              <a:pathLst>
                <a:path w="5768975" h="373380">
                  <a:moveTo>
                    <a:pt x="0" y="373354"/>
                  </a:moveTo>
                  <a:lnTo>
                    <a:pt x="5768975" y="373354"/>
                  </a:lnTo>
                  <a:lnTo>
                    <a:pt x="5768975" y="0"/>
                  </a:lnTo>
                  <a:lnTo>
                    <a:pt x="0" y="0"/>
                  </a:lnTo>
                  <a:lnTo>
                    <a:pt x="0" y="37335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8040" y="3798506"/>
            <a:ext cx="140903" cy="13688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09319" y="4284408"/>
            <a:ext cx="5771515" cy="422909"/>
            <a:chOff x="909319" y="4284408"/>
            <a:chExt cx="5771515" cy="422909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4293996"/>
              <a:ext cx="5752464" cy="4038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4082" y="4289170"/>
              <a:ext cx="5761990" cy="413384"/>
            </a:xfrm>
            <a:custGeom>
              <a:avLst/>
              <a:gdLst/>
              <a:ahLst/>
              <a:cxnLst/>
              <a:rect l="l" t="t" r="r" b="b"/>
              <a:pathLst>
                <a:path w="5761990" h="413385">
                  <a:moveTo>
                    <a:pt x="0" y="413385"/>
                  </a:moveTo>
                  <a:lnTo>
                    <a:pt x="5761989" y="413385"/>
                  </a:lnTo>
                  <a:lnTo>
                    <a:pt x="5761989" y="0"/>
                  </a:lnTo>
                  <a:lnTo>
                    <a:pt x="0" y="0"/>
                  </a:lnTo>
                  <a:lnTo>
                    <a:pt x="0" y="4133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32708" y="8673845"/>
            <a:ext cx="138925" cy="13144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654" y="8666289"/>
            <a:ext cx="140903" cy="1368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5044" y="2340609"/>
            <a:ext cx="103505" cy="10223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99794" y="2270251"/>
            <a:ext cx="5767070" cy="815340"/>
          </a:xfrm>
          <a:prstGeom prst="rect">
            <a:avLst/>
          </a:prstGeom>
          <a:ln w="6350">
            <a:solidFill>
              <a:srgbClr val="1F487C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322580" marR="86360" algn="just">
              <a:lnSpc>
                <a:spcPct val="117000"/>
              </a:lnSpc>
              <a:spcBef>
                <a:spcPts val="155"/>
              </a:spcBef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NOTE 2: Thermal noise in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SAR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imagery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is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background energy that is generated by the receiver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itself 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(</a:t>
            </a:r>
            <a:r>
              <a:rPr sz="1000" i="1" spc="-5" dirty="0">
                <a:solidFill>
                  <a:srgbClr val="1F487C"/>
                </a:solidFill>
                <a:latin typeface="Calibri"/>
                <a:cs typeface="Calibri"/>
              </a:rPr>
              <a:t>SNAP Help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). It skews the radar reflectivity to towards higher values and hampers the precision of radar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reflectivity estimates. Level-1 products provide a noise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LUT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for each measurement dataset, provided in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linear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power,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which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can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be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 used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to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remove the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noise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 from the product.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5044" y="4883149"/>
            <a:ext cx="103505" cy="10160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99794" y="4814823"/>
            <a:ext cx="5767070" cy="960119"/>
          </a:xfrm>
          <a:prstGeom prst="rect">
            <a:avLst/>
          </a:prstGeom>
          <a:ln w="6350">
            <a:solidFill>
              <a:srgbClr val="1F487C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322580" marR="83185" algn="just">
              <a:lnSpc>
                <a:spcPct val="117000"/>
              </a:lnSpc>
              <a:spcBef>
                <a:spcPts val="140"/>
              </a:spcBef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NOTE 3: Typical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SAR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data processing, which produces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level-1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images, does not include radiometric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corrections</a:t>
            </a:r>
            <a:r>
              <a:rPr sz="1000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and</a:t>
            </a:r>
            <a:r>
              <a:rPr sz="1000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significant</a:t>
            </a:r>
            <a:r>
              <a:rPr sz="1000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radiometric</a:t>
            </a:r>
            <a:r>
              <a:rPr sz="1000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bias</a:t>
            </a:r>
            <a:r>
              <a:rPr sz="1000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remains.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radiometric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correction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is</a:t>
            </a:r>
            <a:r>
              <a:rPr sz="1000" spc="-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necessary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for</a:t>
            </a:r>
            <a:r>
              <a:rPr sz="1000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pixel </a:t>
            </a:r>
            <a:r>
              <a:rPr sz="1000" spc="-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values to truly represent the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radar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backscatter of the reflecting surface and therefore for comparison of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SAR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images acquired with different sensors or acquired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from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same sensor but at different times, in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different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modes,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or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processed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different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processors.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(</a:t>
            </a:r>
            <a:r>
              <a:rPr sz="1000" i="1" spc="5" dirty="0">
                <a:solidFill>
                  <a:srgbClr val="1F487C"/>
                </a:solidFill>
                <a:latin typeface="Calibri"/>
                <a:cs typeface="Calibri"/>
              </a:rPr>
              <a:t>SNAP</a:t>
            </a:r>
            <a:r>
              <a:rPr sz="1000" i="1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1F487C"/>
                </a:solidFill>
                <a:latin typeface="Calibri"/>
                <a:cs typeface="Calibri"/>
              </a:rPr>
              <a:t>Help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5044" y="9018906"/>
            <a:ext cx="103505" cy="10223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99794" y="8946515"/>
            <a:ext cx="5767070" cy="461645"/>
          </a:xfrm>
          <a:prstGeom prst="rect">
            <a:avLst/>
          </a:prstGeom>
          <a:ln w="6350">
            <a:solidFill>
              <a:srgbClr val="1F487C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322580" marR="89535">
              <a:lnSpc>
                <a:spcPct val="117000"/>
              </a:lnSpc>
              <a:spcBef>
                <a:spcPts val="180"/>
              </a:spcBef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NOTE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4: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product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file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names</a:t>
            </a:r>
            <a:r>
              <a:rPr sz="100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will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be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identical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to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input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file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names.</a:t>
            </a:r>
            <a:r>
              <a:rPr sz="100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If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you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set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your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output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directory </a:t>
            </a:r>
            <a:r>
              <a:rPr sz="1000" spc="-2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to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folder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that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contains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your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input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data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input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data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will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be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 overwritten.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4087494"/>
            <a:ext cx="353885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Apply-Orbit-File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 can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accept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default settings.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5444210"/>
            <a:ext cx="5787390" cy="4165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ThermalNoiseRemoval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select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HH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polarization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make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sure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that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</a:t>
            </a:r>
            <a:r>
              <a:rPr sz="1100" b="1" dirty="0">
                <a:latin typeface="Calibri"/>
                <a:cs typeface="Calibri"/>
              </a:rPr>
              <a:t>Remove</a:t>
            </a:r>
            <a:r>
              <a:rPr sz="1100" b="1" spc="8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Thermal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Noise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option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selected.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7126604"/>
            <a:ext cx="45256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Calibration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 </a:t>
            </a:r>
            <a:r>
              <a:rPr sz="1100" spc="-5" dirty="0">
                <a:latin typeface="Calibri"/>
                <a:cs typeface="Calibri"/>
              </a:rPr>
              <a:t>we will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also </a:t>
            </a:r>
            <a:r>
              <a:rPr sz="1100" spc="-5" dirty="0">
                <a:latin typeface="Calibri"/>
                <a:cs typeface="Calibri"/>
              </a:rPr>
              <a:t>accept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default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settings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then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click </a:t>
            </a:r>
            <a:r>
              <a:rPr sz="1100" b="1" spc="-5" dirty="0">
                <a:latin typeface="Calibri"/>
                <a:cs typeface="Calibri"/>
              </a:rPr>
              <a:t>Run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319" y="909256"/>
            <a:ext cx="4027804" cy="3088640"/>
            <a:chOff x="909319" y="909256"/>
            <a:chExt cx="4027804" cy="30886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918844"/>
              <a:ext cx="3779520" cy="30693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082" y="914018"/>
              <a:ext cx="3789045" cy="3079115"/>
            </a:xfrm>
            <a:custGeom>
              <a:avLst/>
              <a:gdLst/>
              <a:ahLst/>
              <a:cxnLst/>
              <a:rect l="l" t="t" r="r" b="b"/>
              <a:pathLst>
                <a:path w="3789045" h="3079115">
                  <a:moveTo>
                    <a:pt x="0" y="3078861"/>
                  </a:moveTo>
                  <a:lnTo>
                    <a:pt x="3789045" y="3078861"/>
                  </a:lnTo>
                  <a:lnTo>
                    <a:pt x="3789045" y="0"/>
                  </a:lnTo>
                  <a:lnTo>
                    <a:pt x="0" y="0"/>
                  </a:lnTo>
                  <a:lnTo>
                    <a:pt x="0" y="30788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77439" y="3806824"/>
              <a:ext cx="330835" cy="143510"/>
            </a:xfrm>
            <a:custGeom>
              <a:avLst/>
              <a:gdLst/>
              <a:ahLst/>
              <a:cxnLst/>
              <a:rect l="l" t="t" r="r" b="b"/>
              <a:pathLst>
                <a:path w="330835" h="143510">
                  <a:moveTo>
                    <a:pt x="258825" y="0"/>
                  </a:moveTo>
                  <a:lnTo>
                    <a:pt x="330580" y="71755"/>
                  </a:lnTo>
                  <a:lnTo>
                    <a:pt x="258825" y="143510"/>
                  </a:lnTo>
                  <a:lnTo>
                    <a:pt x="258825" y="107696"/>
                  </a:lnTo>
                  <a:lnTo>
                    <a:pt x="0" y="107696"/>
                  </a:lnTo>
                  <a:lnTo>
                    <a:pt x="0" y="35941"/>
                  </a:lnTo>
                  <a:lnTo>
                    <a:pt x="258825" y="35941"/>
                  </a:lnTo>
                  <a:lnTo>
                    <a:pt x="258825" y="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1491" y="1610486"/>
              <a:ext cx="353060" cy="99060"/>
            </a:xfrm>
            <a:custGeom>
              <a:avLst/>
              <a:gdLst/>
              <a:ahLst/>
              <a:cxnLst/>
              <a:rect l="l" t="t" r="r" b="b"/>
              <a:pathLst>
                <a:path w="353060" h="99060">
                  <a:moveTo>
                    <a:pt x="0" y="49529"/>
                  </a:moveTo>
                  <a:lnTo>
                    <a:pt x="49657" y="0"/>
                  </a:lnTo>
                  <a:lnTo>
                    <a:pt x="49657" y="24764"/>
                  </a:lnTo>
                  <a:lnTo>
                    <a:pt x="352552" y="24764"/>
                  </a:lnTo>
                  <a:lnTo>
                    <a:pt x="352552" y="74294"/>
                  </a:lnTo>
                  <a:lnTo>
                    <a:pt x="49657" y="74294"/>
                  </a:lnTo>
                  <a:lnTo>
                    <a:pt x="49657" y="99059"/>
                  </a:lnTo>
                  <a:lnTo>
                    <a:pt x="0" y="4952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1491" y="2582417"/>
              <a:ext cx="353060" cy="99695"/>
            </a:xfrm>
            <a:custGeom>
              <a:avLst/>
              <a:gdLst/>
              <a:ahLst/>
              <a:cxnLst/>
              <a:rect l="l" t="t" r="r" b="b"/>
              <a:pathLst>
                <a:path w="353060" h="99694">
                  <a:moveTo>
                    <a:pt x="0" y="49529"/>
                  </a:moveTo>
                  <a:lnTo>
                    <a:pt x="49657" y="0"/>
                  </a:lnTo>
                  <a:lnTo>
                    <a:pt x="49657" y="24764"/>
                  </a:lnTo>
                  <a:lnTo>
                    <a:pt x="352552" y="24764"/>
                  </a:lnTo>
                  <a:lnTo>
                    <a:pt x="352552" y="74294"/>
                  </a:lnTo>
                  <a:lnTo>
                    <a:pt x="49657" y="74294"/>
                  </a:lnTo>
                  <a:lnTo>
                    <a:pt x="49657" y="99186"/>
                  </a:lnTo>
                  <a:lnTo>
                    <a:pt x="0" y="4952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980" y="944879"/>
              <a:ext cx="1935480" cy="1143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09319" y="4388548"/>
            <a:ext cx="3796665" cy="986155"/>
            <a:chOff x="909319" y="4388548"/>
            <a:chExt cx="3796665" cy="98615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4398136"/>
              <a:ext cx="3777487" cy="9671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14082" y="4393310"/>
              <a:ext cx="3787140" cy="976630"/>
            </a:xfrm>
            <a:custGeom>
              <a:avLst/>
              <a:gdLst/>
              <a:ahLst/>
              <a:cxnLst/>
              <a:rect l="l" t="t" r="r" b="b"/>
              <a:pathLst>
                <a:path w="3787140" h="976629">
                  <a:moveTo>
                    <a:pt x="0" y="976630"/>
                  </a:moveTo>
                  <a:lnTo>
                    <a:pt x="3787012" y="976630"/>
                  </a:lnTo>
                  <a:lnTo>
                    <a:pt x="3787012" y="0"/>
                  </a:lnTo>
                  <a:lnTo>
                    <a:pt x="0" y="0"/>
                  </a:lnTo>
                  <a:lnTo>
                    <a:pt x="0" y="97663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909319" y="5968453"/>
            <a:ext cx="3798570" cy="1064260"/>
            <a:chOff x="909319" y="5968453"/>
            <a:chExt cx="3798570" cy="106426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8844" y="5977915"/>
              <a:ext cx="3779520" cy="10451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14082" y="5973216"/>
              <a:ext cx="3789045" cy="1054735"/>
            </a:xfrm>
            <a:custGeom>
              <a:avLst/>
              <a:gdLst/>
              <a:ahLst/>
              <a:cxnLst/>
              <a:rect l="l" t="t" r="r" b="b"/>
              <a:pathLst>
                <a:path w="3789045" h="1054734">
                  <a:moveTo>
                    <a:pt x="0" y="1054709"/>
                  </a:moveTo>
                  <a:lnTo>
                    <a:pt x="3789045" y="1054709"/>
                  </a:lnTo>
                  <a:lnTo>
                    <a:pt x="3789045" y="0"/>
                  </a:lnTo>
                  <a:lnTo>
                    <a:pt x="0" y="0"/>
                  </a:lnTo>
                  <a:lnTo>
                    <a:pt x="0" y="105470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3709" y="6012179"/>
              <a:ext cx="1935480" cy="11430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909319" y="7428356"/>
            <a:ext cx="3798570" cy="2416175"/>
            <a:chOff x="909319" y="7428356"/>
            <a:chExt cx="3798570" cy="241617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844" y="7437856"/>
              <a:ext cx="3779138" cy="23971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14082" y="7433119"/>
              <a:ext cx="3789045" cy="2406650"/>
            </a:xfrm>
            <a:custGeom>
              <a:avLst/>
              <a:gdLst/>
              <a:ahLst/>
              <a:cxnLst/>
              <a:rect l="l" t="t" r="r" b="b"/>
              <a:pathLst>
                <a:path w="3789045" h="2406650">
                  <a:moveTo>
                    <a:pt x="0" y="2406650"/>
                  </a:moveTo>
                  <a:lnTo>
                    <a:pt x="3788663" y="2406650"/>
                  </a:lnTo>
                  <a:lnTo>
                    <a:pt x="3788663" y="0"/>
                  </a:lnTo>
                  <a:lnTo>
                    <a:pt x="0" y="0"/>
                  </a:lnTo>
                  <a:lnTo>
                    <a:pt x="0" y="24066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495040" y="9033636"/>
              <a:ext cx="234950" cy="529590"/>
            </a:xfrm>
            <a:custGeom>
              <a:avLst/>
              <a:gdLst/>
              <a:ahLst/>
              <a:cxnLst/>
              <a:rect l="l" t="t" r="r" b="b"/>
              <a:pathLst>
                <a:path w="234950" h="529590">
                  <a:moveTo>
                    <a:pt x="234950" y="412115"/>
                  </a:moveTo>
                  <a:lnTo>
                    <a:pt x="117475" y="529590"/>
                  </a:lnTo>
                  <a:lnTo>
                    <a:pt x="0" y="412115"/>
                  </a:lnTo>
                  <a:lnTo>
                    <a:pt x="58801" y="412115"/>
                  </a:lnTo>
                  <a:lnTo>
                    <a:pt x="58801" y="0"/>
                  </a:lnTo>
                  <a:lnTo>
                    <a:pt x="176276" y="0"/>
                  </a:lnTo>
                  <a:lnTo>
                    <a:pt x="176276" y="412115"/>
                  </a:lnTo>
                  <a:lnTo>
                    <a:pt x="234950" y="41211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5459" y="7467727"/>
              <a:ext cx="1935480" cy="114298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31422" y="1597850"/>
            <a:ext cx="690626" cy="12953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21008" y="2573972"/>
            <a:ext cx="423925" cy="106679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78839"/>
            <a:ext cx="5790565" cy="191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should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Product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Explorer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Close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Batch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Processing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77825" algn="l"/>
              </a:tabLst>
            </a:pPr>
            <a:r>
              <a:rPr sz="1100" b="1" i="1" dirty="0">
                <a:solidFill>
                  <a:srgbClr val="001F5F"/>
                </a:solidFill>
                <a:latin typeface="Cambria"/>
                <a:cs typeface="Cambria"/>
              </a:rPr>
              <a:t>5.4	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Coregistration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and</a:t>
            </a:r>
            <a:r>
              <a:rPr sz="1100" b="1" i="1" spc="-1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1100" b="1" i="1" spc="-5" dirty="0">
                <a:solidFill>
                  <a:srgbClr val="001F5F"/>
                </a:solidFill>
                <a:latin typeface="Cambria"/>
                <a:cs typeface="Cambria"/>
              </a:rPr>
              <a:t>Offset tracking</a:t>
            </a:r>
            <a:endParaRPr sz="11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simplify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process,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also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create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new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graph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next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processing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steps.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Let’s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-5" dirty="0">
                <a:latin typeface="Calibri"/>
                <a:cs typeface="Calibri"/>
              </a:rPr>
              <a:t>Graph Builder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again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Tools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Graph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Builder</a:t>
            </a:r>
            <a:r>
              <a:rPr sz="1100" spc="-5" dirty="0">
                <a:latin typeface="Calibri"/>
                <a:cs typeface="Calibri"/>
              </a:rPr>
              <a:t>).</a:t>
            </a:r>
            <a:endParaRPr sz="1100">
              <a:latin typeface="Calibri"/>
              <a:cs typeface="Calibri"/>
            </a:endParaRPr>
          </a:p>
          <a:p>
            <a:pPr marL="12700" marR="5715">
              <a:lnSpc>
                <a:spcPct val="117300"/>
              </a:lnSpc>
              <a:spcBef>
                <a:spcPts val="585"/>
              </a:spcBef>
            </a:pPr>
            <a:r>
              <a:rPr sz="1100" spc="-5" dirty="0">
                <a:latin typeface="Calibri"/>
                <a:cs typeface="Calibri"/>
              </a:rPr>
              <a:t>First, </a:t>
            </a:r>
            <a:r>
              <a:rPr sz="1100" dirty="0">
                <a:latin typeface="Calibri"/>
                <a:cs typeface="Calibri"/>
              </a:rPr>
              <a:t>we </a:t>
            </a:r>
            <a:r>
              <a:rPr sz="1100" spc="-5" dirty="0">
                <a:latin typeface="Calibri"/>
                <a:cs typeface="Calibri"/>
              </a:rPr>
              <a:t>need to delete </a:t>
            </a:r>
            <a:r>
              <a:rPr sz="1100" dirty="0">
                <a:latin typeface="Calibri"/>
                <a:cs typeface="Calibri"/>
              </a:rPr>
              <a:t>the Write operator. </a:t>
            </a:r>
            <a:r>
              <a:rPr sz="1100" spc="-5" dirty="0">
                <a:latin typeface="Calibri"/>
                <a:cs typeface="Calibri"/>
              </a:rPr>
              <a:t>Right </a:t>
            </a:r>
            <a:r>
              <a:rPr sz="1100" dirty="0">
                <a:latin typeface="Calibri"/>
                <a:cs typeface="Calibri"/>
              </a:rPr>
              <a:t>click on it and </a:t>
            </a:r>
            <a:r>
              <a:rPr sz="1100" spc="-5" dirty="0">
                <a:latin typeface="Calibri"/>
                <a:cs typeface="Calibri"/>
              </a:rPr>
              <a:t>select “</a:t>
            </a:r>
            <a:r>
              <a:rPr sz="1100" b="1" spc="-5" dirty="0">
                <a:latin typeface="Calibri"/>
                <a:cs typeface="Calibri"/>
              </a:rPr>
              <a:t>Delete</a:t>
            </a:r>
            <a:r>
              <a:rPr sz="1100" spc="-5" dirty="0">
                <a:latin typeface="Calibri"/>
                <a:cs typeface="Calibri"/>
              </a:rPr>
              <a:t>”. Then </a:t>
            </a:r>
            <a:r>
              <a:rPr sz="1100" dirty="0">
                <a:latin typeface="Calibri"/>
                <a:cs typeface="Calibri"/>
              </a:rPr>
              <a:t>we </a:t>
            </a:r>
            <a:r>
              <a:rPr sz="1100" spc="-5" dirty="0">
                <a:latin typeface="Calibri"/>
                <a:cs typeface="Calibri"/>
              </a:rPr>
              <a:t>need to </a:t>
            </a:r>
            <a:r>
              <a:rPr sz="1100" dirty="0">
                <a:latin typeface="Calibri"/>
                <a:cs typeface="Calibri"/>
              </a:rPr>
              <a:t>add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second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Right-click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white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space</a:t>
            </a:r>
            <a:r>
              <a:rPr sz="1100" dirty="0">
                <a:latin typeface="Calibri"/>
                <a:cs typeface="Calibri"/>
              </a:rPr>
              <a:t> and </a:t>
            </a:r>
            <a:r>
              <a:rPr sz="1100" spc="-5" dirty="0">
                <a:latin typeface="Calibri"/>
                <a:cs typeface="Calibri"/>
              </a:rPr>
              <a:t>go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Add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Input-Output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Read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latin typeface="Calibri"/>
                <a:cs typeface="Calibri"/>
              </a:rPr>
              <a:t>We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DEM-Assisted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Coregistration </a:t>
            </a:r>
            <a:r>
              <a:rPr sz="1100" spc="-5" dirty="0">
                <a:latin typeface="Calibri"/>
                <a:cs typeface="Calibri"/>
              </a:rPr>
              <a:t>operator by</a:t>
            </a:r>
            <a:r>
              <a:rPr sz="1100" dirty="0">
                <a:latin typeface="Calibri"/>
                <a:cs typeface="Calibri"/>
              </a:rPr>
              <a:t> going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Add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Radar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Coregistration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endParaRPr sz="11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5" dirty="0">
                <a:latin typeface="Calibri"/>
                <a:cs typeface="Calibri"/>
              </a:rPr>
              <a:t>DEM-Assisted-Coregistration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connect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both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Read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it.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4394428"/>
            <a:ext cx="5789295" cy="1278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300"/>
              </a:lnSpc>
              <a:spcBef>
                <a:spcPts val="95"/>
              </a:spcBef>
            </a:pPr>
            <a:r>
              <a:rPr sz="1100" dirty="0">
                <a:latin typeface="Calibri"/>
                <a:cs typeface="Calibri"/>
              </a:rPr>
              <a:t>Next,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Subset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Add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Raster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Geometric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Subset</a:t>
            </a:r>
            <a:r>
              <a:rPr sz="1100" spc="-5" dirty="0">
                <a:latin typeface="Calibri"/>
                <a:cs typeface="Calibri"/>
              </a:rPr>
              <a:t>) 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connect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DEM-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Assisted-Coregistration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7000"/>
              </a:lnSpc>
              <a:spcBef>
                <a:spcPts val="595"/>
              </a:spcBef>
            </a:pPr>
            <a:r>
              <a:rPr sz="1100" spc="-5" dirty="0">
                <a:latin typeface="Calibri"/>
                <a:cs typeface="Calibri"/>
              </a:rPr>
              <a:t>Since we </a:t>
            </a:r>
            <a:r>
              <a:rPr sz="1100" dirty="0">
                <a:latin typeface="Calibri"/>
                <a:cs typeface="Calibri"/>
              </a:rPr>
              <a:t>want </a:t>
            </a: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continue to </a:t>
            </a:r>
            <a:r>
              <a:rPr sz="1100" spc="-5" dirty="0">
                <a:latin typeface="Calibri"/>
                <a:cs typeface="Calibri"/>
              </a:rPr>
              <a:t>Offset Tracking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save </a:t>
            </a:r>
            <a:r>
              <a:rPr sz="1100" dirty="0">
                <a:latin typeface="Calibri"/>
                <a:cs typeface="Calibri"/>
              </a:rPr>
              <a:t>this </a:t>
            </a:r>
            <a:r>
              <a:rPr sz="1100" spc="-5" dirty="0">
                <a:latin typeface="Calibri"/>
                <a:cs typeface="Calibri"/>
              </a:rPr>
              <a:t>subset separately </a:t>
            </a:r>
            <a:r>
              <a:rPr sz="1100" dirty="0">
                <a:latin typeface="Calibri"/>
                <a:cs typeface="Calibri"/>
              </a:rPr>
              <a:t>as well, we will add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Offset-Tracking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Add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Radar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SAR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Applications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Offset-Tracking</a:t>
            </a:r>
            <a:r>
              <a:rPr sz="1100" spc="-5" dirty="0">
                <a:latin typeface="Calibri"/>
                <a:cs typeface="Calibri"/>
              </a:rPr>
              <a:t>)</a:t>
            </a:r>
            <a:r>
              <a:rPr sz="1100" dirty="0">
                <a:latin typeface="Calibri"/>
                <a:cs typeface="Calibri"/>
              </a:rPr>
              <a:t> and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Write 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 (</a:t>
            </a:r>
            <a:r>
              <a:rPr sz="1100" b="1" dirty="0">
                <a:latin typeface="Calibri"/>
                <a:cs typeface="Calibri"/>
              </a:rPr>
              <a:t>Add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Input-Output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Write)</a:t>
            </a:r>
            <a:r>
              <a:rPr sz="1100" spc="-5" dirty="0">
                <a:latin typeface="Calibri"/>
                <a:cs typeface="Calibri"/>
              </a:rPr>
              <a:t>. Connect the </a:t>
            </a:r>
            <a:r>
              <a:rPr sz="1100" b="1" spc="-5" dirty="0">
                <a:latin typeface="Calibri"/>
                <a:cs typeface="Calibri"/>
              </a:rPr>
              <a:t>Subset </a:t>
            </a:r>
            <a:r>
              <a:rPr sz="1100" spc="-5" dirty="0">
                <a:latin typeface="Calibri"/>
                <a:cs typeface="Calibri"/>
              </a:rPr>
              <a:t>operator to both </a:t>
            </a:r>
            <a:r>
              <a:rPr sz="1100" b="1" spc="-5" dirty="0">
                <a:latin typeface="Calibri"/>
                <a:cs typeface="Calibri"/>
              </a:rPr>
              <a:t>Offset-Tracking </a:t>
            </a:r>
            <a:r>
              <a:rPr sz="1100" spc="-5" dirty="0">
                <a:latin typeface="Calibri"/>
                <a:cs typeface="Calibri"/>
              </a:rPr>
              <a:t>and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Write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7462494"/>
            <a:ext cx="5788660" cy="4584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last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step,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another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Write </a:t>
            </a:r>
            <a:r>
              <a:rPr sz="1100" dirty="0">
                <a:latin typeface="Calibri"/>
                <a:cs typeface="Calibri"/>
              </a:rPr>
              <a:t>operator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</a:t>
            </a:r>
            <a:r>
              <a:rPr sz="1100" b="1" spc="-5" dirty="0">
                <a:latin typeface="Calibri"/>
                <a:cs typeface="Calibri"/>
              </a:rPr>
              <a:t>Add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Input-Output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Wingdings"/>
                <a:cs typeface="Wingdings"/>
              </a:rPr>
              <a:t>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Calibri"/>
                <a:cs typeface="Calibri"/>
              </a:rPr>
              <a:t>Write</a:t>
            </a:r>
            <a:r>
              <a:rPr sz="1100" spc="-5" dirty="0">
                <a:latin typeface="Calibri"/>
                <a:cs typeface="Calibri"/>
              </a:rPr>
              <a:t>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connect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4079240" algn="l"/>
              </a:tabLst>
            </a:pPr>
            <a:r>
              <a:rPr sz="1100" b="1" spc="-5" dirty="0">
                <a:latin typeface="Calibri"/>
                <a:cs typeface="Calibri"/>
              </a:rPr>
              <a:t>Offset-Tracking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save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final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(See	TIP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2).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319" y="2902267"/>
            <a:ext cx="5777865" cy="1421765"/>
            <a:chOff x="909319" y="2902267"/>
            <a:chExt cx="5777865" cy="142176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2911728"/>
              <a:ext cx="5758560" cy="140271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082" y="2907029"/>
              <a:ext cx="5768340" cy="1412240"/>
            </a:xfrm>
            <a:custGeom>
              <a:avLst/>
              <a:gdLst/>
              <a:ahLst/>
              <a:cxnLst/>
              <a:rect l="l" t="t" r="r" b="b"/>
              <a:pathLst>
                <a:path w="5768340" h="1412239">
                  <a:moveTo>
                    <a:pt x="0" y="1412239"/>
                  </a:moveTo>
                  <a:lnTo>
                    <a:pt x="5768085" y="1412239"/>
                  </a:lnTo>
                  <a:lnTo>
                    <a:pt x="5768085" y="0"/>
                  </a:lnTo>
                  <a:lnTo>
                    <a:pt x="0" y="0"/>
                  </a:lnTo>
                  <a:lnTo>
                    <a:pt x="0" y="14122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9015" y="3525773"/>
              <a:ext cx="571500" cy="25145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909319" y="5780849"/>
            <a:ext cx="5778500" cy="1641475"/>
            <a:chOff x="909319" y="5780849"/>
            <a:chExt cx="5778500" cy="16414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5790437"/>
              <a:ext cx="5758941" cy="16224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14082" y="5785611"/>
              <a:ext cx="5768975" cy="1631950"/>
            </a:xfrm>
            <a:custGeom>
              <a:avLst/>
              <a:gdLst/>
              <a:ahLst/>
              <a:cxnLst/>
              <a:rect l="l" t="t" r="r" b="b"/>
              <a:pathLst>
                <a:path w="5768975" h="1631950">
                  <a:moveTo>
                    <a:pt x="0" y="1631950"/>
                  </a:moveTo>
                  <a:lnTo>
                    <a:pt x="5768466" y="1631950"/>
                  </a:lnTo>
                  <a:lnTo>
                    <a:pt x="5768466" y="0"/>
                  </a:lnTo>
                  <a:lnTo>
                    <a:pt x="0" y="0"/>
                  </a:lnTo>
                  <a:lnTo>
                    <a:pt x="0" y="16319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3234" y="7726679"/>
            <a:ext cx="138671" cy="14351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09319" y="8027834"/>
            <a:ext cx="5742940" cy="1650364"/>
            <a:chOff x="909319" y="8027834"/>
            <a:chExt cx="5742940" cy="1650364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844" y="8037359"/>
              <a:ext cx="5723762" cy="163131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14082" y="8032597"/>
              <a:ext cx="5733415" cy="1640839"/>
            </a:xfrm>
            <a:custGeom>
              <a:avLst/>
              <a:gdLst/>
              <a:ahLst/>
              <a:cxnLst/>
              <a:rect l="l" t="t" r="r" b="b"/>
              <a:pathLst>
                <a:path w="5733415" h="1640840">
                  <a:moveTo>
                    <a:pt x="0" y="1640840"/>
                  </a:moveTo>
                  <a:lnTo>
                    <a:pt x="5733287" y="1640840"/>
                  </a:lnTo>
                  <a:lnTo>
                    <a:pt x="5733287" y="0"/>
                  </a:lnTo>
                  <a:lnTo>
                    <a:pt x="0" y="0"/>
                  </a:lnTo>
                  <a:lnTo>
                    <a:pt x="0" y="16408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5885" y="2442590"/>
            <a:ext cx="4406900" cy="8909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6764" y="850239"/>
            <a:ext cx="578802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Tabs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corresponding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operators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appeared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below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graph.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through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them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 </a:t>
            </a:r>
            <a:r>
              <a:rPr sz="1100" spc="-5" dirty="0">
                <a:latin typeface="Calibri"/>
                <a:cs typeface="Calibri"/>
              </a:rPr>
              <a:t>by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one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</a:t>
            </a:r>
            <a:r>
              <a:rPr sz="1100" dirty="0">
                <a:latin typeface="Calibri"/>
                <a:cs typeface="Calibri"/>
              </a:rPr>
              <a:t> all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parameters.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3520566"/>
            <a:ext cx="5789930" cy="858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5.4.1</a:t>
            </a:r>
            <a:r>
              <a:rPr sz="1100" spc="390" dirty="0">
                <a:solidFill>
                  <a:srgbClr val="4F81BC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Read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6799"/>
              </a:lnSpc>
              <a:spcBef>
                <a:spcPts val="610"/>
              </a:spcBef>
            </a:pPr>
            <a:r>
              <a:rPr sz="1100" spc="-5" dirty="0">
                <a:latin typeface="Calibri"/>
                <a:cs typeface="Calibri"/>
              </a:rPr>
              <a:t>First let’s go to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first </a:t>
            </a:r>
            <a:r>
              <a:rPr sz="1100" b="1" spc="-5" dirty="0">
                <a:latin typeface="Calibri"/>
                <a:cs typeface="Calibri"/>
              </a:rPr>
              <a:t>Read </a:t>
            </a:r>
            <a:r>
              <a:rPr sz="1100" dirty="0">
                <a:latin typeface="Calibri"/>
                <a:cs typeface="Calibri"/>
              </a:rPr>
              <a:t>tab and </a:t>
            </a:r>
            <a:r>
              <a:rPr sz="1100" spc="-5" dirty="0">
                <a:latin typeface="Calibri"/>
                <a:cs typeface="Calibri"/>
              </a:rPr>
              <a:t>make sure that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pre-processed product </a:t>
            </a:r>
            <a:r>
              <a:rPr sz="1100" dirty="0">
                <a:latin typeface="Calibri"/>
                <a:cs typeface="Calibri"/>
              </a:rPr>
              <a:t>[3] </a:t>
            </a:r>
            <a:r>
              <a:rPr sz="1100" spc="-10" dirty="0">
                <a:latin typeface="Calibri"/>
                <a:cs typeface="Calibri"/>
              </a:rPr>
              <a:t>from </a:t>
            </a:r>
            <a:r>
              <a:rPr sz="1100" dirty="0">
                <a:latin typeface="Calibri"/>
                <a:cs typeface="Calibri"/>
              </a:rPr>
              <a:t>9-Sept </a:t>
            </a:r>
            <a:r>
              <a:rPr sz="1100" spc="-10" dirty="0">
                <a:latin typeface="Calibri"/>
                <a:cs typeface="Calibri"/>
              </a:rPr>
              <a:t>2017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selected </a:t>
            </a:r>
            <a:r>
              <a:rPr sz="1100" dirty="0">
                <a:latin typeface="Calibri"/>
                <a:cs typeface="Calibri"/>
              </a:rPr>
              <a:t>as the </a:t>
            </a:r>
            <a:r>
              <a:rPr sz="1100" spc="-5" dirty="0">
                <a:latin typeface="Calibri"/>
                <a:cs typeface="Calibri"/>
              </a:rPr>
              <a:t>Source product. Then go to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Read(2) </a:t>
            </a:r>
            <a:r>
              <a:rPr sz="1100" dirty="0">
                <a:latin typeface="Calibri"/>
                <a:cs typeface="Calibri"/>
              </a:rPr>
              <a:t>tab and </a:t>
            </a:r>
            <a:r>
              <a:rPr sz="1100" spc="-5" dirty="0">
                <a:latin typeface="Calibri"/>
                <a:cs typeface="Calibri"/>
              </a:rPr>
              <a:t>set the pre-processed product </a:t>
            </a:r>
            <a:r>
              <a:rPr sz="1100" dirty="0">
                <a:latin typeface="Calibri"/>
                <a:cs typeface="Calibri"/>
              </a:rPr>
              <a:t>[4]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from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21-Sept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2017</a:t>
            </a:r>
            <a:r>
              <a:rPr sz="1100" dirty="0">
                <a:latin typeface="Calibri"/>
                <a:cs typeface="Calibri"/>
              </a:rPr>
              <a:t> 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Source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764" y="6616065"/>
            <a:ext cx="5787390" cy="1327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5.4.2</a:t>
            </a:r>
            <a:r>
              <a:rPr sz="1100" spc="420" dirty="0">
                <a:solidFill>
                  <a:srgbClr val="4F81BC"/>
                </a:solidFill>
                <a:latin typeface="Calibri"/>
                <a:cs typeface="Calibri"/>
              </a:rPr>
              <a:t>  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DEM-assisted</a:t>
            </a:r>
            <a:r>
              <a:rPr sz="110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coregistration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7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Image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coregistration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geometrically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aligning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two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more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images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corresponding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pixels represent </a:t>
            </a:r>
            <a:r>
              <a:rPr sz="1100" spc="-5" dirty="0">
                <a:latin typeface="Calibri"/>
                <a:cs typeface="Calibri"/>
              </a:rPr>
              <a:t>identical area </a:t>
            </a:r>
            <a:r>
              <a:rPr sz="1100" dirty="0">
                <a:latin typeface="Calibri"/>
                <a:cs typeface="Calibri"/>
              </a:rPr>
              <a:t>on </a:t>
            </a:r>
            <a:r>
              <a:rPr sz="1100" spc="-5" dirty="0">
                <a:latin typeface="Calibri"/>
                <a:cs typeface="Calibri"/>
              </a:rPr>
              <a:t>earth surface. </a:t>
            </a:r>
            <a:r>
              <a:rPr sz="1100" spc="-10" dirty="0">
                <a:latin typeface="Calibri"/>
                <a:cs typeface="Calibri"/>
              </a:rPr>
              <a:t>It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possible to coregister two </a:t>
            </a:r>
            <a:r>
              <a:rPr sz="1100" dirty="0">
                <a:latin typeface="Calibri"/>
                <a:cs typeface="Calibri"/>
              </a:rPr>
              <a:t>or more </a:t>
            </a:r>
            <a:r>
              <a:rPr sz="1100" spc="-5" dirty="0">
                <a:latin typeface="Calibri"/>
                <a:cs typeface="Calibri"/>
              </a:rPr>
              <a:t>products </a:t>
            </a:r>
            <a:r>
              <a:rPr sz="1100" spc="-10" dirty="0">
                <a:latin typeface="Calibri"/>
                <a:cs typeface="Calibri"/>
              </a:rPr>
              <a:t>using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only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orbit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state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vectors,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however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dirty="0">
                <a:latin typeface="Calibri"/>
                <a:cs typeface="Calibri"/>
              </a:rPr>
              <a:t>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purpose</a:t>
            </a:r>
            <a:r>
              <a:rPr sz="1100" dirty="0">
                <a:latin typeface="Calibri"/>
                <a:cs typeface="Calibri"/>
              </a:rPr>
              <a:t> of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offset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tracking</a:t>
            </a:r>
            <a:r>
              <a:rPr sz="1100" dirty="0">
                <a:latin typeface="Calibri"/>
                <a:cs typeface="Calibri"/>
              </a:rPr>
              <a:t> we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precise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coregistration.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Therefore,</a:t>
            </a:r>
            <a:r>
              <a:rPr sz="1100" dirty="0">
                <a:latin typeface="Calibri"/>
                <a:cs typeface="Calibri"/>
              </a:rPr>
              <a:t> we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use</a:t>
            </a:r>
            <a:r>
              <a:rPr sz="1100" dirty="0">
                <a:latin typeface="Calibri"/>
                <a:cs typeface="Calibri"/>
              </a:rPr>
              <a:t> additional</a:t>
            </a:r>
            <a:r>
              <a:rPr sz="1100" spc="-5" dirty="0">
                <a:latin typeface="Calibri"/>
                <a:cs typeface="Calibri"/>
              </a:rPr>
              <a:t> information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provided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by digital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elevation </a:t>
            </a:r>
            <a:r>
              <a:rPr sz="1100" dirty="0">
                <a:latin typeface="Calibri"/>
                <a:cs typeface="Calibri"/>
              </a:rPr>
              <a:t>model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(DEM).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30"/>
              </a:spcBef>
            </a:pPr>
            <a:r>
              <a:rPr sz="1100" spc="-5" dirty="0">
                <a:latin typeface="Calibri"/>
                <a:cs typeface="Calibri"/>
              </a:rPr>
              <a:t>Go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DEM-Assisted-Coregistration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“Digital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Elevation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Model”: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ACE30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(Auto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Download)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6764" y="9184385"/>
            <a:ext cx="578675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5.4.3	Subset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7300"/>
              </a:lnSpc>
              <a:spcBef>
                <a:spcPts val="600"/>
              </a:spcBef>
            </a:pPr>
            <a:r>
              <a:rPr sz="1100" spc="-5" dirty="0">
                <a:latin typeface="Calibri"/>
                <a:cs typeface="Calibri"/>
              </a:rPr>
              <a:t>Since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Area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Interest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(AOI)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quite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small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there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need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process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whole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image,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start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with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sub-setting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scene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more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manageable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size.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This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reduce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processing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time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09319" y="4486528"/>
            <a:ext cx="4337050" cy="941069"/>
            <a:chOff x="909319" y="4486528"/>
            <a:chExt cx="4337050" cy="94106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844" y="4495990"/>
              <a:ext cx="4318000" cy="9219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14082" y="4491291"/>
              <a:ext cx="4327525" cy="931544"/>
            </a:xfrm>
            <a:custGeom>
              <a:avLst/>
              <a:gdLst/>
              <a:ahLst/>
              <a:cxnLst/>
              <a:rect l="l" t="t" r="r" b="b"/>
              <a:pathLst>
                <a:path w="4327525" h="931545">
                  <a:moveTo>
                    <a:pt x="0" y="931481"/>
                  </a:moveTo>
                  <a:lnTo>
                    <a:pt x="4327525" y="931481"/>
                  </a:lnTo>
                  <a:lnTo>
                    <a:pt x="4327525" y="0"/>
                  </a:lnTo>
                  <a:lnTo>
                    <a:pt x="0" y="0"/>
                  </a:lnTo>
                  <a:lnTo>
                    <a:pt x="0" y="9314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4559" y="4499863"/>
              <a:ext cx="359410" cy="136525"/>
            </a:xfrm>
            <a:custGeom>
              <a:avLst/>
              <a:gdLst/>
              <a:ahLst/>
              <a:cxnLst/>
              <a:rect l="l" t="t" r="r" b="b"/>
              <a:pathLst>
                <a:path w="359409" h="136525">
                  <a:moveTo>
                    <a:pt x="0" y="136525"/>
                  </a:moveTo>
                  <a:lnTo>
                    <a:pt x="359409" y="136525"/>
                  </a:lnTo>
                  <a:lnTo>
                    <a:pt x="359409" y="0"/>
                  </a:lnTo>
                  <a:lnTo>
                    <a:pt x="0" y="0"/>
                  </a:lnTo>
                  <a:lnTo>
                    <a:pt x="0" y="13652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09319" y="5540768"/>
            <a:ext cx="4338320" cy="933450"/>
            <a:chOff x="909319" y="5540768"/>
            <a:chExt cx="4338320" cy="93345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44" y="5550229"/>
              <a:ext cx="4319270" cy="9143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4082" y="5545530"/>
              <a:ext cx="4328795" cy="923925"/>
            </a:xfrm>
            <a:custGeom>
              <a:avLst/>
              <a:gdLst/>
              <a:ahLst/>
              <a:cxnLst/>
              <a:rect l="l" t="t" r="r" b="b"/>
              <a:pathLst>
                <a:path w="4328795" h="923925">
                  <a:moveTo>
                    <a:pt x="0" y="923848"/>
                  </a:moveTo>
                  <a:lnTo>
                    <a:pt x="4328795" y="923848"/>
                  </a:lnTo>
                  <a:lnTo>
                    <a:pt x="4328795" y="0"/>
                  </a:lnTo>
                  <a:lnTo>
                    <a:pt x="0" y="0"/>
                  </a:lnTo>
                  <a:lnTo>
                    <a:pt x="0" y="9238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80159" y="5554725"/>
              <a:ext cx="413384" cy="132715"/>
            </a:xfrm>
            <a:custGeom>
              <a:avLst/>
              <a:gdLst/>
              <a:ahLst/>
              <a:cxnLst/>
              <a:rect l="l" t="t" r="r" b="b"/>
              <a:pathLst>
                <a:path w="413385" h="132714">
                  <a:moveTo>
                    <a:pt x="0" y="132714"/>
                  </a:moveTo>
                  <a:lnTo>
                    <a:pt x="413384" y="132714"/>
                  </a:lnTo>
                  <a:lnTo>
                    <a:pt x="413384" y="0"/>
                  </a:lnTo>
                  <a:lnTo>
                    <a:pt x="0" y="0"/>
                  </a:lnTo>
                  <a:lnTo>
                    <a:pt x="0" y="13271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909319" y="8051101"/>
            <a:ext cx="4338955" cy="986790"/>
            <a:chOff x="909319" y="8051101"/>
            <a:chExt cx="4338955" cy="98679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8844" y="8060690"/>
              <a:ext cx="4319905" cy="96774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14082" y="8055864"/>
              <a:ext cx="4329430" cy="977265"/>
            </a:xfrm>
            <a:custGeom>
              <a:avLst/>
              <a:gdLst/>
              <a:ahLst/>
              <a:cxnLst/>
              <a:rect l="l" t="t" r="r" b="b"/>
              <a:pathLst>
                <a:path w="4329430" h="977265">
                  <a:moveTo>
                    <a:pt x="0" y="977265"/>
                  </a:moveTo>
                  <a:lnTo>
                    <a:pt x="4329430" y="977265"/>
                  </a:lnTo>
                  <a:lnTo>
                    <a:pt x="4329430" y="0"/>
                  </a:lnTo>
                  <a:lnTo>
                    <a:pt x="0" y="0"/>
                  </a:lnTo>
                  <a:lnTo>
                    <a:pt x="0" y="97726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82340" y="8263890"/>
              <a:ext cx="373380" cy="83820"/>
            </a:xfrm>
            <a:custGeom>
              <a:avLst/>
              <a:gdLst/>
              <a:ahLst/>
              <a:cxnLst/>
              <a:rect l="l" t="t" r="r" b="b"/>
              <a:pathLst>
                <a:path w="373379" h="83820">
                  <a:moveTo>
                    <a:pt x="41909" y="0"/>
                  </a:moveTo>
                  <a:lnTo>
                    <a:pt x="0" y="41910"/>
                  </a:lnTo>
                  <a:lnTo>
                    <a:pt x="41909" y="83820"/>
                  </a:lnTo>
                  <a:lnTo>
                    <a:pt x="41909" y="62865"/>
                  </a:lnTo>
                  <a:lnTo>
                    <a:pt x="373379" y="62865"/>
                  </a:lnTo>
                  <a:lnTo>
                    <a:pt x="373379" y="20955"/>
                  </a:lnTo>
                  <a:lnTo>
                    <a:pt x="41909" y="20955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82340" y="8263890"/>
              <a:ext cx="373380" cy="83820"/>
            </a:xfrm>
            <a:custGeom>
              <a:avLst/>
              <a:gdLst/>
              <a:ahLst/>
              <a:cxnLst/>
              <a:rect l="l" t="t" r="r" b="b"/>
              <a:pathLst>
                <a:path w="373379" h="83820">
                  <a:moveTo>
                    <a:pt x="373379" y="20955"/>
                  </a:moveTo>
                  <a:lnTo>
                    <a:pt x="41909" y="20955"/>
                  </a:lnTo>
                  <a:lnTo>
                    <a:pt x="41909" y="0"/>
                  </a:lnTo>
                  <a:lnTo>
                    <a:pt x="0" y="41910"/>
                  </a:lnTo>
                  <a:lnTo>
                    <a:pt x="41909" y="83820"/>
                  </a:lnTo>
                  <a:lnTo>
                    <a:pt x="41909" y="62865"/>
                  </a:lnTo>
                  <a:lnTo>
                    <a:pt x="373379" y="62865"/>
                  </a:lnTo>
                  <a:lnTo>
                    <a:pt x="373379" y="20955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5044" y="1417319"/>
            <a:ext cx="154305" cy="17843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99794" y="1368170"/>
            <a:ext cx="5759450" cy="1996439"/>
          </a:xfrm>
          <a:prstGeom prst="rect">
            <a:avLst/>
          </a:prstGeom>
          <a:ln w="6350">
            <a:solidFill>
              <a:srgbClr val="1F487C"/>
            </a:solidFill>
          </a:ln>
        </p:spPr>
        <p:txBody>
          <a:bodyPr vert="horz" wrap="square" lIns="0" tIns="74295" rIns="0" bIns="0" rtlCol="0">
            <a:spAutoFit/>
          </a:bodyPr>
          <a:lstStyle/>
          <a:p>
            <a:pPr marL="366395" marR="83820" algn="just">
              <a:lnSpc>
                <a:spcPct val="117000"/>
              </a:lnSpc>
              <a:spcBef>
                <a:spcPts val="585"/>
              </a:spcBef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TIP 2: It may seem strange to write the two products separately, especially since we will stack them in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next step; however,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the output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 offset tracking is not only a raster but also a vector point layer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containing the velocity at each Ground Control Point (GCP) and additional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information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that could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be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 useful,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such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as heading (direction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 the movement) and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directional components. SNAP does not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currently offer operator to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export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vector layer in graph. If you do not need the vector layer, you can </a:t>
            </a:r>
            <a:r>
              <a:rPr sz="1000" spc="-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use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following graph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set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up.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6764" y="850239"/>
            <a:ext cx="5788660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further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steps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recommended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analysis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focused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only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over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specific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complete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scene.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Subset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 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“</a:t>
            </a:r>
            <a:r>
              <a:rPr sz="1100" b="1" spc="-5" dirty="0">
                <a:latin typeface="Calibri"/>
                <a:cs typeface="Calibri"/>
              </a:rPr>
              <a:t>Pixel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Coordinates</a:t>
            </a:r>
            <a:r>
              <a:rPr sz="1100" spc="-5" dirty="0">
                <a:latin typeface="Calibri"/>
                <a:cs typeface="Calibri"/>
              </a:rPr>
              <a:t>”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set: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926465" algn="l"/>
                <a:tab pos="2298700" algn="l"/>
                <a:tab pos="3213100" algn="l"/>
              </a:tabLst>
            </a:pPr>
            <a:r>
              <a:rPr sz="1100" dirty="0">
                <a:latin typeface="Calibri"/>
                <a:cs typeface="Calibri"/>
              </a:rPr>
              <a:t>X: </a:t>
            </a:r>
            <a:r>
              <a:rPr sz="1100" b="1" spc="-5" dirty="0">
                <a:latin typeface="Calibri"/>
                <a:cs typeface="Calibri"/>
              </a:rPr>
              <a:t>1500	</a:t>
            </a:r>
            <a:r>
              <a:rPr sz="1100" dirty="0">
                <a:latin typeface="Calibri"/>
                <a:cs typeface="Calibri"/>
              </a:rPr>
              <a:t>Width: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16000	</a:t>
            </a:r>
            <a:r>
              <a:rPr sz="1100" spc="-5" dirty="0">
                <a:latin typeface="Calibri"/>
                <a:cs typeface="Calibri"/>
              </a:rPr>
              <a:t>Y: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5000	</a:t>
            </a:r>
            <a:r>
              <a:rPr sz="1100" spc="-5" dirty="0">
                <a:latin typeface="Calibri"/>
                <a:cs typeface="Calibri"/>
              </a:rPr>
              <a:t>Height: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11000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6764" y="3639438"/>
            <a:ext cx="5789295" cy="1259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5.4.4</a:t>
            </a:r>
            <a:r>
              <a:rPr sz="1100" spc="405" dirty="0">
                <a:solidFill>
                  <a:srgbClr val="4F81BC"/>
                </a:solidFill>
                <a:latin typeface="Calibri"/>
                <a:cs typeface="Calibri"/>
              </a:rPr>
              <a:t>  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Offset</a:t>
            </a:r>
            <a:r>
              <a:rPr sz="1100" spc="-1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F81BC"/>
                </a:solidFill>
                <a:latin typeface="Calibri"/>
                <a:cs typeface="Calibri"/>
              </a:rPr>
              <a:t>Tracking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18200"/>
              </a:lnSpc>
              <a:spcBef>
                <a:spcPts val="590"/>
              </a:spcBef>
            </a:pPr>
            <a:r>
              <a:rPr sz="1100" spc="-5" dirty="0">
                <a:latin typeface="Calibri"/>
                <a:cs typeface="Calibri"/>
              </a:rPr>
              <a:t>Offset Tracking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used to estimate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motion </a:t>
            </a:r>
            <a:r>
              <a:rPr sz="1100" dirty="0">
                <a:latin typeface="Calibri"/>
                <a:cs typeface="Calibri"/>
              </a:rPr>
              <a:t>of a </a:t>
            </a:r>
            <a:r>
              <a:rPr sz="1100" spc="-5" dirty="0">
                <a:latin typeface="Calibri"/>
                <a:cs typeface="Calibri"/>
              </a:rPr>
              <a:t>feature between two acquisitions through </a:t>
            </a:r>
            <a:r>
              <a:rPr sz="1100" dirty="0">
                <a:latin typeface="Calibri"/>
                <a:cs typeface="Calibri"/>
              </a:rPr>
              <a:t>cross-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correlation on </a:t>
            </a:r>
            <a:r>
              <a:rPr sz="1100" spc="-5" dirty="0">
                <a:latin typeface="Calibri"/>
                <a:cs typeface="Calibri"/>
              </a:rPr>
              <a:t>selected Ground </a:t>
            </a:r>
            <a:r>
              <a:rPr sz="1100" dirty="0">
                <a:latin typeface="Calibri"/>
                <a:cs typeface="Calibri"/>
              </a:rPr>
              <a:t>Control Point </a:t>
            </a:r>
            <a:r>
              <a:rPr sz="1100" spc="-5" dirty="0">
                <a:latin typeface="Calibri"/>
                <a:cs typeface="Calibri"/>
              </a:rPr>
              <a:t>(GCP) </a:t>
            </a:r>
            <a:r>
              <a:rPr sz="1100" dirty="0">
                <a:latin typeface="Calibri"/>
                <a:cs typeface="Calibri"/>
              </a:rPr>
              <a:t>in coregistered </a:t>
            </a:r>
            <a:r>
              <a:rPr sz="1100" spc="-5" dirty="0">
                <a:latin typeface="Calibri"/>
                <a:cs typeface="Calibri"/>
              </a:rPr>
              <a:t>images (master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slave)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both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slant-range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5" dirty="0">
                <a:latin typeface="Calibri"/>
                <a:cs typeface="Calibri"/>
              </a:rPr>
              <a:t>azimuth direction.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movement velocity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then computed </a:t>
            </a:r>
            <a:r>
              <a:rPr sz="1100" dirty="0">
                <a:latin typeface="Calibri"/>
                <a:cs typeface="Calibri"/>
              </a:rPr>
              <a:t>based on the </a:t>
            </a:r>
            <a:r>
              <a:rPr sz="1100" spc="-5" dirty="0">
                <a:latin typeface="Calibri"/>
                <a:cs typeface="Calibri"/>
              </a:rPr>
              <a:t>offsets </a:t>
            </a:r>
            <a:r>
              <a:rPr sz="1100" dirty="0">
                <a:latin typeface="Calibri"/>
                <a:cs typeface="Calibri"/>
              </a:rPr>
              <a:t> estimated </a:t>
            </a:r>
            <a:r>
              <a:rPr sz="1100" spc="-5" dirty="0">
                <a:latin typeface="Calibri"/>
                <a:cs typeface="Calibri"/>
              </a:rPr>
              <a:t>by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cross-correlation (See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NOTE 5). The velocities computed </a:t>
            </a:r>
            <a:r>
              <a:rPr sz="1100" dirty="0">
                <a:latin typeface="Calibri"/>
                <a:cs typeface="Calibri"/>
              </a:rPr>
              <a:t>on the GCP grid are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interpolated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create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velocity</a:t>
            </a:r>
            <a:r>
              <a:rPr sz="1100" dirty="0">
                <a:latin typeface="Calibri"/>
                <a:cs typeface="Calibri"/>
              </a:rPr>
              <a:t> map.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method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frequently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used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glacier motion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estimation.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6764" y="7163790"/>
            <a:ext cx="5790565" cy="2726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6900"/>
              </a:lnSpc>
              <a:spcBef>
                <a:spcPts val="90"/>
              </a:spcBef>
            </a:pPr>
            <a:r>
              <a:rPr sz="1100" spc="-5" dirty="0">
                <a:latin typeface="Calibri"/>
                <a:cs typeface="Calibri"/>
              </a:rPr>
              <a:t>To perform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b="1" spc="-5" dirty="0">
                <a:latin typeface="Calibri"/>
                <a:cs typeface="Calibri"/>
              </a:rPr>
              <a:t>Offset-Tracking, </a:t>
            </a:r>
            <a:r>
              <a:rPr sz="1100" dirty="0">
                <a:latin typeface="Calibri"/>
                <a:cs typeface="Calibri"/>
              </a:rPr>
              <a:t>we need </a:t>
            </a:r>
            <a:r>
              <a:rPr sz="1100" spc="-5" dirty="0">
                <a:latin typeface="Calibri"/>
                <a:cs typeface="Calibri"/>
              </a:rPr>
              <a:t>to set several </a:t>
            </a:r>
            <a:r>
              <a:rPr sz="1100" dirty="0">
                <a:latin typeface="Calibri"/>
                <a:cs typeface="Calibri"/>
              </a:rPr>
              <a:t>parameters. </a:t>
            </a:r>
            <a:r>
              <a:rPr sz="1100" spc="-5" dirty="0">
                <a:latin typeface="Calibri"/>
                <a:cs typeface="Calibri"/>
              </a:rPr>
              <a:t>First, we need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5" dirty="0">
                <a:latin typeface="Calibri"/>
                <a:cs typeface="Calibri"/>
              </a:rPr>
              <a:t>set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GCP </a:t>
            </a:r>
            <a:r>
              <a:rPr sz="1100" dirty="0">
                <a:latin typeface="Calibri"/>
                <a:cs typeface="Calibri"/>
              </a:rPr>
              <a:t>grid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spacing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pixels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range </a:t>
            </a:r>
            <a:r>
              <a:rPr sz="1100" dirty="0">
                <a:latin typeface="Calibri"/>
                <a:cs typeface="Calibri"/>
              </a:rPr>
              <a:t>and azimuth </a:t>
            </a:r>
            <a:r>
              <a:rPr sz="1100" spc="-5" dirty="0">
                <a:latin typeface="Calibri"/>
                <a:cs typeface="Calibri"/>
              </a:rPr>
              <a:t>directions (determines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resolution/level-of-detail </a:t>
            </a:r>
            <a:r>
              <a:rPr sz="1100" dirty="0">
                <a:latin typeface="Calibri"/>
                <a:cs typeface="Calibri"/>
              </a:rPr>
              <a:t>of our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velocity product). We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5" dirty="0">
                <a:latin typeface="Calibri"/>
                <a:cs typeface="Calibri"/>
              </a:rPr>
              <a:t>set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5" dirty="0">
                <a:latin typeface="Calibri"/>
                <a:cs typeface="Calibri"/>
              </a:rPr>
              <a:t>spacing to </a:t>
            </a:r>
            <a:r>
              <a:rPr sz="1100" dirty="0">
                <a:latin typeface="Calibri"/>
                <a:cs typeface="Calibri"/>
              </a:rPr>
              <a:t>60 </a:t>
            </a:r>
            <a:r>
              <a:rPr sz="1100" spc="-5" dirty="0">
                <a:latin typeface="Calibri"/>
                <a:cs typeface="Calibri"/>
              </a:rPr>
              <a:t>pixels (600m)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5" dirty="0">
                <a:latin typeface="Calibri"/>
                <a:cs typeface="Calibri"/>
              </a:rPr>
              <a:t>both directions, this balance between </a:t>
            </a:r>
            <a:r>
              <a:rPr sz="1100" dirty="0">
                <a:latin typeface="Calibri"/>
                <a:cs typeface="Calibri"/>
              </a:rPr>
              <a:t> the </a:t>
            </a:r>
            <a:r>
              <a:rPr sz="1100" spc="-5" dirty="0">
                <a:latin typeface="Calibri"/>
                <a:cs typeface="Calibri"/>
              </a:rPr>
              <a:t>level </a:t>
            </a:r>
            <a:r>
              <a:rPr sz="1100" dirty="0">
                <a:latin typeface="Calibri"/>
                <a:cs typeface="Calibri"/>
              </a:rPr>
              <a:t>of detail and </a:t>
            </a:r>
            <a:r>
              <a:rPr sz="1100" spc="-5" dirty="0">
                <a:latin typeface="Calibri"/>
                <a:cs typeface="Calibri"/>
              </a:rPr>
              <a:t>smoothness </a:t>
            </a:r>
            <a:r>
              <a:rPr sz="1100" dirty="0">
                <a:latin typeface="Calibri"/>
                <a:cs typeface="Calibri"/>
              </a:rPr>
              <a:t>of our output, is </a:t>
            </a:r>
            <a:r>
              <a:rPr sz="1100" spc="-5" dirty="0">
                <a:latin typeface="Calibri"/>
                <a:cs typeface="Calibri"/>
              </a:rPr>
              <a:t>sufficient for </a:t>
            </a:r>
            <a:r>
              <a:rPr sz="1100" dirty="0">
                <a:latin typeface="Calibri"/>
                <a:cs typeface="Calibri"/>
              </a:rPr>
              <a:t>our </a:t>
            </a:r>
            <a:r>
              <a:rPr sz="1100" spc="-5" dirty="0">
                <a:latin typeface="Calibri"/>
                <a:cs typeface="Calibri"/>
              </a:rPr>
              <a:t>purposes </a:t>
            </a:r>
            <a:r>
              <a:rPr sz="1100" dirty="0">
                <a:latin typeface="Calibri"/>
                <a:cs typeface="Calibri"/>
              </a:rPr>
              <a:t>(also: the </a:t>
            </a:r>
            <a:r>
              <a:rPr sz="1100" spc="-5" dirty="0">
                <a:latin typeface="Calibri"/>
                <a:cs typeface="Calibri"/>
              </a:rPr>
              <a:t>higher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resolution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=&gt;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longer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processing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time).</a:t>
            </a:r>
            <a:endParaRPr sz="1100">
              <a:latin typeface="Calibri"/>
              <a:cs typeface="Calibri"/>
            </a:endParaRPr>
          </a:p>
          <a:p>
            <a:pPr marL="12700" marR="6350" algn="just">
              <a:lnSpc>
                <a:spcPct val="117100"/>
              </a:lnSpc>
              <a:spcBef>
                <a:spcPts val="605"/>
              </a:spcBef>
            </a:pPr>
            <a:r>
              <a:rPr sz="1100" dirty="0">
                <a:latin typeface="Calibri"/>
                <a:cs typeface="Calibri"/>
              </a:rPr>
              <a:t>Next,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Registration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dimensions;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size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registration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window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depends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 the </a:t>
            </a:r>
            <a:r>
              <a:rPr sz="1100" spc="-5" dirty="0">
                <a:latin typeface="Calibri"/>
                <a:cs typeface="Calibri"/>
              </a:rPr>
              <a:t>maximum velocity of </a:t>
            </a:r>
            <a:r>
              <a:rPr sz="1100" dirty="0">
                <a:latin typeface="Calibri"/>
                <a:cs typeface="Calibri"/>
              </a:rPr>
              <a:t>the glacier </a:t>
            </a:r>
            <a:r>
              <a:rPr sz="1100" spc="-5" dirty="0">
                <a:latin typeface="Calibri"/>
                <a:cs typeface="Calibri"/>
              </a:rPr>
              <a:t>(from literature </a:t>
            </a:r>
            <a:r>
              <a:rPr sz="1100" dirty="0">
                <a:latin typeface="Calibri"/>
                <a:cs typeface="Calibri"/>
              </a:rPr>
              <a:t>of historical data) and the period </a:t>
            </a:r>
            <a:r>
              <a:rPr sz="1100" spc="-5" dirty="0">
                <a:latin typeface="Calibri"/>
                <a:cs typeface="Calibri"/>
              </a:rPr>
              <a:t>between the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data </a:t>
            </a:r>
            <a:r>
              <a:rPr sz="1100" spc="-5" dirty="0">
                <a:latin typeface="Calibri"/>
                <a:cs typeface="Calibri"/>
              </a:rPr>
              <a:t>acquisitions. Our images were </a:t>
            </a:r>
            <a:r>
              <a:rPr sz="1100" dirty="0">
                <a:latin typeface="Calibri"/>
                <a:cs typeface="Calibri"/>
              </a:rPr>
              <a:t>acquired 12 days </a:t>
            </a:r>
            <a:r>
              <a:rPr sz="1100" spc="-5" dirty="0">
                <a:latin typeface="Calibri"/>
                <a:cs typeface="Calibri"/>
              </a:rPr>
              <a:t>apart </a:t>
            </a:r>
            <a:r>
              <a:rPr sz="1100" dirty="0">
                <a:latin typeface="Calibri"/>
                <a:cs typeface="Calibri"/>
              </a:rPr>
              <a:t>and the </a:t>
            </a:r>
            <a:r>
              <a:rPr sz="1100" spc="-5" dirty="0">
                <a:latin typeface="Calibri"/>
                <a:cs typeface="Calibri"/>
              </a:rPr>
              <a:t>maximum speed </a:t>
            </a:r>
            <a:r>
              <a:rPr sz="1100" dirty="0">
                <a:latin typeface="Calibri"/>
                <a:cs typeface="Calibri"/>
              </a:rPr>
              <a:t>of the </a:t>
            </a:r>
            <a:r>
              <a:rPr sz="1100" spc="-5" dirty="0">
                <a:latin typeface="Calibri"/>
                <a:cs typeface="Calibri"/>
              </a:rPr>
              <a:t>Petermann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Glacier </a:t>
            </a:r>
            <a:r>
              <a:rPr sz="1100" spc="-10" dirty="0">
                <a:latin typeface="Calibri"/>
                <a:cs typeface="Calibri"/>
              </a:rPr>
              <a:t>is </a:t>
            </a:r>
            <a:r>
              <a:rPr sz="1100" spc="-5" dirty="0">
                <a:latin typeface="Calibri"/>
                <a:cs typeface="Calibri"/>
              </a:rPr>
              <a:t>close to </a:t>
            </a:r>
            <a:r>
              <a:rPr sz="1100" dirty="0">
                <a:latin typeface="Calibri"/>
                <a:cs typeface="Calibri"/>
              </a:rPr>
              <a:t>5 </a:t>
            </a:r>
            <a:r>
              <a:rPr sz="1100" spc="-5" dirty="0">
                <a:latin typeface="Calibri"/>
                <a:cs typeface="Calibri"/>
              </a:rPr>
              <a:t>m/day, </a:t>
            </a:r>
            <a:r>
              <a:rPr sz="1100" dirty="0">
                <a:latin typeface="Calibri"/>
                <a:cs typeface="Calibri"/>
              </a:rPr>
              <a:t>this means that the </a:t>
            </a:r>
            <a:r>
              <a:rPr sz="1100" spc="-5" dirty="0">
                <a:latin typeface="Calibri"/>
                <a:cs typeface="Calibri"/>
              </a:rPr>
              <a:t>glacier surface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5" dirty="0">
                <a:latin typeface="Calibri"/>
                <a:cs typeface="Calibri"/>
              </a:rPr>
              <a:t>shift by maximum </a:t>
            </a:r>
            <a:r>
              <a:rPr sz="1100" dirty="0">
                <a:latin typeface="Calibri"/>
                <a:cs typeface="Calibri"/>
              </a:rPr>
              <a:t>60 meters. </a:t>
            </a:r>
            <a:r>
              <a:rPr sz="1100" spc="5" dirty="0">
                <a:latin typeface="Calibri"/>
                <a:cs typeface="Calibri"/>
              </a:rPr>
              <a:t>This 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means that we can </a:t>
            </a:r>
            <a:r>
              <a:rPr sz="1100" spc="-5" dirty="0">
                <a:latin typeface="Calibri"/>
                <a:cs typeface="Calibri"/>
              </a:rPr>
              <a:t>keep </a:t>
            </a:r>
            <a:r>
              <a:rPr sz="1100" dirty="0">
                <a:latin typeface="Calibri"/>
                <a:cs typeface="Calibri"/>
              </a:rPr>
              <a:t>the default </a:t>
            </a:r>
            <a:r>
              <a:rPr sz="1100" spc="-5" dirty="0">
                <a:latin typeface="Calibri"/>
                <a:cs typeface="Calibri"/>
              </a:rPr>
              <a:t>setting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5" dirty="0">
                <a:latin typeface="Calibri"/>
                <a:cs typeface="Calibri"/>
              </a:rPr>
              <a:t>128 </a:t>
            </a:r>
            <a:r>
              <a:rPr sz="1100" spc="-10" dirty="0">
                <a:latin typeface="Calibri"/>
                <a:cs typeface="Calibri"/>
              </a:rPr>
              <a:t>pixels </a:t>
            </a:r>
            <a:r>
              <a:rPr sz="1100" spc="-5" dirty="0">
                <a:latin typeface="Calibri"/>
                <a:cs typeface="Calibri"/>
              </a:rPr>
              <a:t>(1280x1280m). To filter </a:t>
            </a:r>
            <a:r>
              <a:rPr sz="1100" dirty="0">
                <a:latin typeface="Calibri"/>
                <a:cs typeface="Calibri"/>
              </a:rPr>
              <a:t>out </a:t>
            </a:r>
            <a:r>
              <a:rPr sz="1100" spc="-5" dirty="0">
                <a:latin typeface="Calibri"/>
                <a:cs typeface="Calibri"/>
              </a:rPr>
              <a:t>false high values </a:t>
            </a:r>
            <a:r>
              <a:rPr sz="1100" dirty="0">
                <a:latin typeface="Calibri"/>
                <a:cs typeface="Calibri"/>
              </a:rPr>
              <a:t> we </a:t>
            </a:r>
            <a:r>
              <a:rPr sz="1100" spc="-5" dirty="0">
                <a:latin typeface="Calibri"/>
                <a:cs typeface="Calibri"/>
              </a:rPr>
              <a:t>also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 </a:t>
            </a:r>
            <a:r>
              <a:rPr sz="1100" dirty="0">
                <a:latin typeface="Calibri"/>
                <a:cs typeface="Calibri"/>
              </a:rPr>
              <a:t>the known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maximum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glacier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velocity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m/day. </a:t>
            </a:r>
            <a:r>
              <a:rPr sz="1100" spc="-5" dirty="0">
                <a:latin typeface="Calibri"/>
                <a:cs typeface="Calibri"/>
              </a:rPr>
              <a:t>So,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need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set: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15"/>
              </a:spcBef>
            </a:pPr>
            <a:r>
              <a:rPr sz="1100" b="1" dirty="0">
                <a:latin typeface="Calibri"/>
                <a:cs typeface="Calibri"/>
              </a:rPr>
              <a:t>Grid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Azimuth Spacing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(in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pixels):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60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25"/>
              </a:spcBef>
            </a:pPr>
            <a:r>
              <a:rPr sz="1100" b="1" dirty="0">
                <a:latin typeface="Calibri"/>
                <a:cs typeface="Calibri"/>
              </a:rPr>
              <a:t>Grid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Range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Spacing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(in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pixels):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60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9319" y="1650047"/>
            <a:ext cx="4338955" cy="1845945"/>
            <a:chOff x="909319" y="1650047"/>
            <a:chExt cx="4338955" cy="18459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844" y="1659635"/>
              <a:ext cx="4319651" cy="18268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082" y="1654809"/>
              <a:ext cx="4329430" cy="1836420"/>
            </a:xfrm>
            <a:custGeom>
              <a:avLst/>
              <a:gdLst/>
              <a:ahLst/>
              <a:cxnLst/>
              <a:rect l="l" t="t" r="r" b="b"/>
              <a:pathLst>
                <a:path w="4329430" h="1836420">
                  <a:moveTo>
                    <a:pt x="0" y="1836420"/>
                  </a:moveTo>
                  <a:lnTo>
                    <a:pt x="4329176" y="1836420"/>
                  </a:lnTo>
                  <a:lnTo>
                    <a:pt x="4329176" y="0"/>
                  </a:lnTo>
                  <a:lnTo>
                    <a:pt x="0" y="0"/>
                  </a:lnTo>
                  <a:lnTo>
                    <a:pt x="0" y="183642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9756" y="4520628"/>
            <a:ext cx="140903" cy="1368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7425" y="5066029"/>
            <a:ext cx="103505" cy="1016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9794" y="4997068"/>
            <a:ext cx="5759450" cy="2099310"/>
          </a:xfrm>
          <a:prstGeom prst="rect">
            <a:avLst/>
          </a:prstGeom>
          <a:ln w="6350">
            <a:solidFill>
              <a:srgbClr val="1F487C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74955">
              <a:lnSpc>
                <a:spcPct val="100000"/>
              </a:lnSpc>
              <a:spcBef>
                <a:spcPts val="350"/>
              </a:spcBef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NOTE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5: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Offset</a:t>
            </a:r>
            <a:r>
              <a:rPr sz="1000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Tracking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is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performed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following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sub-steps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(</a:t>
            </a:r>
            <a:r>
              <a:rPr sz="1000" i="1" spc="-5" dirty="0">
                <a:solidFill>
                  <a:srgbClr val="1F487C"/>
                </a:solidFill>
                <a:latin typeface="Calibri"/>
                <a:cs typeface="Calibri"/>
              </a:rPr>
              <a:t>ESA</a:t>
            </a:r>
            <a:r>
              <a:rPr sz="1000" i="1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1F487C"/>
                </a:solidFill>
                <a:latin typeface="Calibri"/>
                <a:cs typeface="Calibri"/>
              </a:rPr>
              <a:t>Snap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):</a:t>
            </a:r>
            <a:endParaRPr sz="1000">
              <a:latin typeface="Calibri"/>
              <a:cs typeface="Calibri"/>
            </a:endParaRPr>
          </a:p>
          <a:p>
            <a:pPr marL="455295" marR="86995" indent="-180340">
              <a:lnSpc>
                <a:spcPct val="117000"/>
              </a:lnSpc>
              <a:spcBef>
                <a:spcPts val="45"/>
              </a:spcBef>
              <a:buFont typeface="Symbol"/>
              <a:buChar char=""/>
              <a:tabLst>
                <a:tab pos="455295" algn="l"/>
              </a:tabLst>
            </a:pP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For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each</a:t>
            </a:r>
            <a:r>
              <a:rPr sz="1000" spc="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point</a:t>
            </a:r>
            <a:r>
              <a:rPr sz="1000" spc="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user-specified</a:t>
            </a:r>
            <a:r>
              <a:rPr sz="1000" spc="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GCP</a:t>
            </a:r>
            <a:r>
              <a:rPr sz="1000" spc="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grid</a:t>
            </a:r>
            <a:r>
              <a:rPr sz="1000" spc="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master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image,</a:t>
            </a:r>
            <a:r>
              <a:rPr sz="1000" spc="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compute</a:t>
            </a:r>
            <a:r>
              <a:rPr sz="1000" spc="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corresponding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pixel</a:t>
            </a:r>
            <a:r>
              <a:rPr sz="1000" spc="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position </a:t>
            </a:r>
            <a:r>
              <a:rPr sz="1000" spc="-2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slave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image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 using normalized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cross-correlation.</a:t>
            </a:r>
            <a:endParaRPr sz="1000">
              <a:latin typeface="Calibri"/>
              <a:cs typeface="Calibri"/>
            </a:endParaRPr>
          </a:p>
          <a:p>
            <a:pPr marL="455295" marR="86360" indent="-180340">
              <a:lnSpc>
                <a:spcPct val="118000"/>
              </a:lnSpc>
              <a:spcBef>
                <a:spcPts val="40"/>
              </a:spcBef>
              <a:buFont typeface="Symbol"/>
              <a:buChar char=""/>
              <a:tabLst>
                <a:tab pos="455295" algn="l"/>
              </a:tabLst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If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computed</a:t>
            </a:r>
            <a:r>
              <a:rPr sz="1000" spc="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offset</a:t>
            </a:r>
            <a:r>
              <a:rPr sz="1000" spc="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between</a:t>
            </a:r>
            <a:r>
              <a:rPr sz="1000" spc="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master</a:t>
            </a:r>
            <a:r>
              <a:rPr sz="1000" spc="4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and</a:t>
            </a:r>
            <a:r>
              <a:rPr sz="1000" spc="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slave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GCP</a:t>
            </a:r>
            <a:r>
              <a:rPr sz="1000" spc="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positions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exceeds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maximum</a:t>
            </a:r>
            <a:r>
              <a:rPr sz="1000" spc="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offset </a:t>
            </a:r>
            <a:r>
              <a:rPr sz="1000" spc="-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(computed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from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user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specified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maximum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velocity),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then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GCP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point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is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marked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as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 outlier.</a:t>
            </a:r>
            <a:endParaRPr sz="1000">
              <a:latin typeface="Calibri"/>
              <a:cs typeface="Calibri"/>
            </a:endParaRPr>
          </a:p>
          <a:p>
            <a:pPr marL="455295" indent="-180340">
              <a:lnSpc>
                <a:spcPct val="100000"/>
              </a:lnSpc>
              <a:spcBef>
                <a:spcPts val="250"/>
              </a:spcBef>
              <a:buFont typeface="Symbol"/>
              <a:buChar char=""/>
              <a:tabLst>
                <a:tab pos="455295" algn="l"/>
              </a:tabLst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Perform local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average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for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offset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on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valid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GCP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points.</a:t>
            </a:r>
            <a:endParaRPr sz="1000">
              <a:latin typeface="Calibri"/>
              <a:cs typeface="Calibri"/>
            </a:endParaRPr>
          </a:p>
          <a:p>
            <a:pPr marL="455295" marR="86995" indent="-180340">
              <a:lnSpc>
                <a:spcPct val="117000"/>
              </a:lnSpc>
              <a:spcBef>
                <a:spcPts val="50"/>
              </a:spcBef>
              <a:buFont typeface="Symbol"/>
              <a:buChar char=""/>
              <a:tabLst>
                <a:tab pos="455295" algn="l"/>
              </a:tabLst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Fill holes caused by the outliers.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offset at missing point will be replaced by a new offset computed </a:t>
            </a:r>
            <a:r>
              <a:rPr sz="1000" spc="-2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by local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weighted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average.</a:t>
            </a:r>
            <a:endParaRPr sz="1000">
              <a:latin typeface="Calibri"/>
              <a:cs typeface="Calibri"/>
            </a:endParaRPr>
          </a:p>
          <a:p>
            <a:pPr marL="455295" indent="-180340">
              <a:lnSpc>
                <a:spcPct val="100000"/>
              </a:lnSpc>
              <a:spcBef>
                <a:spcPts val="250"/>
              </a:spcBef>
              <a:buFont typeface="Symbol"/>
              <a:buChar char=""/>
              <a:tabLst>
                <a:tab pos="455295" algn="l"/>
              </a:tabLst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Compute the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velocities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for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all</a:t>
            </a:r>
            <a:r>
              <a:rPr sz="100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points on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GCP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grid</a:t>
            </a:r>
            <a:r>
              <a:rPr sz="100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from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their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offsets.</a:t>
            </a:r>
            <a:endParaRPr sz="1000">
              <a:latin typeface="Calibri"/>
              <a:cs typeface="Calibri"/>
            </a:endParaRPr>
          </a:p>
          <a:p>
            <a:pPr marL="455295" marR="88265" indent="-180340">
              <a:lnSpc>
                <a:spcPct val="117000"/>
              </a:lnSpc>
              <a:spcBef>
                <a:spcPts val="60"/>
              </a:spcBef>
              <a:buFont typeface="Symbol"/>
              <a:buChar char=""/>
              <a:tabLst>
                <a:tab pos="455295" algn="l"/>
              </a:tabLst>
            </a:pP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Finally,</a:t>
            </a:r>
            <a:r>
              <a:rPr sz="1000" spc="1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compute</a:t>
            </a:r>
            <a:r>
              <a:rPr sz="1000" spc="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velocities</a:t>
            </a:r>
            <a:r>
              <a:rPr sz="1000" spc="1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for</a:t>
            </a:r>
            <a:r>
              <a:rPr sz="1000" spc="1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all</a:t>
            </a:r>
            <a:r>
              <a:rPr sz="1000" spc="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pixels</a:t>
            </a:r>
            <a:r>
              <a:rPr sz="1000" spc="1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</a:t>
            </a:r>
            <a:r>
              <a:rPr sz="1000" spc="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master</a:t>
            </a:r>
            <a:r>
              <a:rPr sz="1000" spc="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image</a:t>
            </a:r>
            <a:r>
              <a:rPr sz="1000" spc="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from</a:t>
            </a:r>
            <a:r>
              <a:rPr sz="1000" spc="1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000" spc="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velocities</a:t>
            </a:r>
            <a:r>
              <a:rPr sz="1000" spc="1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on</a:t>
            </a:r>
            <a:r>
              <a:rPr sz="1000" spc="204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GCP</a:t>
            </a:r>
            <a:r>
              <a:rPr sz="1000" spc="1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grid</a:t>
            </a:r>
            <a:r>
              <a:rPr sz="1000" spc="1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by </a:t>
            </a:r>
            <a:r>
              <a:rPr sz="1000" spc="-2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interpolation</a:t>
            </a:r>
            <a:r>
              <a:rPr sz="100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(final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product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has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same pixel</a:t>
            </a:r>
            <a:r>
              <a:rPr sz="100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size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 as</a:t>
            </a:r>
            <a:r>
              <a:rPr sz="100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000" dirty="0">
                <a:solidFill>
                  <a:srgbClr val="1F487C"/>
                </a:solidFill>
                <a:latin typeface="Calibri"/>
                <a:cs typeface="Calibri"/>
              </a:rPr>
              <a:t>input </a:t>
            </a:r>
            <a:r>
              <a:rPr sz="1000" spc="-5" dirty="0">
                <a:solidFill>
                  <a:srgbClr val="1F487C"/>
                </a:solidFill>
                <a:latin typeface="Calibri"/>
                <a:cs typeface="Calibri"/>
              </a:rPr>
              <a:t>data).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dirty="0"/>
              <a:t>17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3572</Words>
  <Application>Microsoft Office PowerPoint</Application>
  <PresentationFormat>Vlastná</PresentationFormat>
  <Paragraphs>252</Paragraphs>
  <Slides>25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4" baseType="lpstr">
      <vt:lpstr>Arial</vt:lpstr>
      <vt:lpstr>Arial MT</vt:lpstr>
      <vt:lpstr>Calibri</vt:lpstr>
      <vt:lpstr>Cambria</vt:lpstr>
      <vt:lpstr>Courier New</vt:lpstr>
      <vt:lpstr>Symbol</vt:lpstr>
      <vt:lpstr>Times New Roman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Tereza Smejkalova</dc:creator>
  <cp:lastModifiedBy>Onačillová</cp:lastModifiedBy>
  <cp:revision>8</cp:revision>
  <dcterms:created xsi:type="dcterms:W3CDTF">2023-11-22T09:43:19Z</dcterms:created>
  <dcterms:modified xsi:type="dcterms:W3CDTF">2023-11-29T10:52:51Z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2019-02-13T00:00:00Z</vt:filetime>
  </property>
  <property fmtid="{D5CDD505-2E9C-101B-9397-08002B2CF9AE}" pid="3" name="Creator">
    <vt:lpwstr>Microsoft® Word for Office 365</vt:lpwstr>
  </property>
  <property fmtid="{D5CDD505-2E9C-101B-9397-08002B2CF9AE}" pid="4" name="LastSaved">
    <vt:filetime>2023-11-22T00:00:00Z</vt:filetime>
  </property>
</Properties>
</file>