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85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4" r:id="rId11"/>
    <p:sldId id="265" r:id="rId12"/>
    <p:sldId id="266" r:id="rId13"/>
    <p:sldId id="267" r:id="rId14"/>
    <p:sldId id="275" r:id="rId15"/>
    <p:sldId id="276" r:id="rId16"/>
    <p:sldId id="277" r:id="rId17"/>
    <p:sldId id="278" r:id="rId18"/>
    <p:sldId id="280" r:id="rId19"/>
    <p:sldId id="282" r:id="rId20"/>
    <p:sldId id="283" r:id="rId21"/>
    <p:sldId id="286" r:id="rId22"/>
  </p:sldIdLst>
  <p:sldSz cx="9144000" cy="5143500" type="screen16x9"/>
  <p:notesSz cx="9144000" cy="51435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9" d="100"/>
          <a:sy n="139" d="100"/>
        </p:scale>
        <p:origin x="726" y="12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1663D-F058-466A-87C2-31B7E044200D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GB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2608D-E7A0-4430-8B72-1F1E147EA4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2433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98863-6B20-4D26-B4A7-1A78C21BE9C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9357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21995" y="183006"/>
            <a:ext cx="8700008" cy="360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006FC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006FC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006FC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787640" y="155460"/>
            <a:ext cx="1210055" cy="43772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4556759"/>
            <a:ext cx="9144000" cy="58674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1995" y="183006"/>
            <a:ext cx="8700008" cy="360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006FC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1561" y="775842"/>
            <a:ext cx="8640876" cy="25571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jp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34" Type="http://schemas.openxmlformats.org/officeDocument/2006/relationships/image" Target="../media/image3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33" Type="http://schemas.openxmlformats.org/officeDocument/2006/relationships/image" Target="../media/image34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jpg"/><Relationship Id="rId32" Type="http://schemas.openxmlformats.org/officeDocument/2006/relationships/image" Target="../media/image3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31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image" Target="../media/image32.png"/><Relationship Id="rId8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8.jpg"/><Relationship Id="rId21" Type="http://schemas.openxmlformats.org/officeDocument/2006/relationships/image" Target="../media/image20.png"/><Relationship Id="rId34" Type="http://schemas.openxmlformats.org/officeDocument/2006/relationships/image" Target="../media/image35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microsoft.com/office/2007/relationships/hdphoto" Target="../media/hdphoto1.wdp"/><Relationship Id="rId4" Type="http://schemas.openxmlformats.org/officeDocument/2006/relationships/image" Target="../media/image64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jpg"/><Relationship Id="rId30" Type="http://schemas.openxmlformats.org/officeDocument/2006/relationships/image" Target="../media/image32.png"/><Relationship Id="rId8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720" y="4917440"/>
            <a:ext cx="162560" cy="11176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7041" y="4917440"/>
            <a:ext cx="172720" cy="11176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37681" y="4917440"/>
            <a:ext cx="162559" cy="11176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60721" y="4917440"/>
            <a:ext cx="162560" cy="11176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1520" y="4917440"/>
            <a:ext cx="162560" cy="11176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133601" y="4917440"/>
            <a:ext cx="162560" cy="11176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05839" y="4917440"/>
            <a:ext cx="172719" cy="11176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90320" y="4917440"/>
            <a:ext cx="162559" cy="11176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201920" y="4917440"/>
            <a:ext cx="162560" cy="11176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574800" y="4917440"/>
            <a:ext cx="162560" cy="11176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849120" y="4917440"/>
            <a:ext cx="162560" cy="11176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407921" y="4917440"/>
            <a:ext cx="162560" cy="11176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682240" y="4917440"/>
            <a:ext cx="162560" cy="11176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966721" y="4917440"/>
            <a:ext cx="162560" cy="111760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241039" y="4917440"/>
            <a:ext cx="162560" cy="111760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515359" y="4917440"/>
            <a:ext cx="162560" cy="111760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799840" y="4917440"/>
            <a:ext cx="162560" cy="111760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084321" y="4917440"/>
            <a:ext cx="162560" cy="111760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4358641" y="4917440"/>
            <a:ext cx="162560" cy="111760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4643121" y="4917440"/>
            <a:ext cx="162560" cy="111760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4917441" y="4917440"/>
            <a:ext cx="162560" cy="111760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5476240" y="4917440"/>
            <a:ext cx="162560" cy="111760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6035041" y="4917440"/>
            <a:ext cx="162560" cy="111760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6431280" y="4917440"/>
            <a:ext cx="172720" cy="11176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0" y="1"/>
            <a:ext cx="9144000" cy="5140959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167640" y="4790439"/>
            <a:ext cx="8825230" cy="0"/>
          </a:xfrm>
          <a:custGeom>
            <a:avLst/>
            <a:gdLst/>
            <a:ahLst/>
            <a:cxnLst/>
            <a:rect l="l" t="t" r="r" b="b"/>
            <a:pathLst>
              <a:path w="8825230">
                <a:moveTo>
                  <a:pt x="0" y="0"/>
                </a:moveTo>
                <a:lnTo>
                  <a:pt x="8824722" y="0"/>
                </a:lnTo>
              </a:path>
            </a:pathLst>
          </a:custGeom>
          <a:ln w="1016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41527"/>
              </a:solidFill>
            </a:endParaRPr>
          </a:p>
        </p:txBody>
      </p:sp>
      <p:pic>
        <p:nvPicPr>
          <p:cNvPr id="31" name="object 3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720" y="4907279"/>
            <a:ext cx="162560" cy="111759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7041" y="4907279"/>
            <a:ext cx="172720" cy="111759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37681" y="4907279"/>
            <a:ext cx="162559" cy="111759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60721" y="4907279"/>
            <a:ext cx="162560" cy="111759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1520" y="4907279"/>
            <a:ext cx="162560" cy="111759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133601" y="4907279"/>
            <a:ext cx="162560" cy="111759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05839" y="4907279"/>
            <a:ext cx="172719" cy="111759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90320" y="4907279"/>
            <a:ext cx="162559" cy="111759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201920" y="4907279"/>
            <a:ext cx="162560" cy="111759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574800" y="4907279"/>
            <a:ext cx="162560" cy="111759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849120" y="4907279"/>
            <a:ext cx="162560" cy="111759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407921" y="4907279"/>
            <a:ext cx="162560" cy="111759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682240" y="4907279"/>
            <a:ext cx="162560" cy="111759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966721" y="4907279"/>
            <a:ext cx="162560" cy="111759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241039" y="4907279"/>
            <a:ext cx="162560" cy="111759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515359" y="4907279"/>
            <a:ext cx="162560" cy="111759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799840" y="4907279"/>
            <a:ext cx="162560" cy="111759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084321" y="4907279"/>
            <a:ext cx="162560" cy="111759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4358641" y="4907279"/>
            <a:ext cx="162560" cy="111759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4643121" y="4907279"/>
            <a:ext cx="162560" cy="111759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4917441" y="4907279"/>
            <a:ext cx="162560" cy="111759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5476240" y="4907279"/>
            <a:ext cx="162560" cy="111759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6035041" y="4907279"/>
            <a:ext cx="162560" cy="111759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6431280" y="4907279"/>
            <a:ext cx="162559" cy="111759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62561" y="193039"/>
            <a:ext cx="375920" cy="375920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605519" y="4277359"/>
            <a:ext cx="375920" cy="375920"/>
          </a:xfrm>
          <a:prstGeom prst="rect">
            <a:avLst/>
          </a:prstGeom>
        </p:spPr>
      </p:pic>
      <p:sp>
        <p:nvSpPr>
          <p:cNvPr id="61" name="Obdĺžnik 60"/>
          <p:cNvSpPr/>
          <p:nvPr/>
        </p:nvSpPr>
        <p:spPr>
          <a:xfrm>
            <a:off x="4521201" y="193040"/>
            <a:ext cx="4471669" cy="569553"/>
          </a:xfrm>
          <a:prstGeom prst="rect">
            <a:avLst/>
          </a:prstGeom>
          <a:solidFill>
            <a:srgbClr val="00B9AC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bject 2"/>
          <p:cNvSpPr txBox="1"/>
          <p:nvPr/>
        </p:nvSpPr>
        <p:spPr>
          <a:xfrm>
            <a:off x="165736" y="4645740"/>
            <a:ext cx="783590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60"/>
              </a:lnSpc>
            </a:pPr>
            <a:r>
              <a:rPr sz="800" spc="5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800" spc="30" dirty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r>
              <a:rPr sz="8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8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800" spc="-35" dirty="0">
                <a:solidFill>
                  <a:srgbClr val="404040"/>
                </a:solidFill>
                <a:latin typeface="Calibri"/>
                <a:cs typeface="Calibri"/>
              </a:rPr>
              <a:t>U</a:t>
            </a:r>
            <a:r>
              <a:rPr sz="800" spc="-40" dirty="0">
                <a:solidFill>
                  <a:srgbClr val="404040"/>
                </a:solidFill>
                <a:latin typeface="Calibri"/>
                <a:cs typeface="Calibri"/>
              </a:rPr>
              <a:t>N</a:t>
            </a:r>
            <a:r>
              <a:rPr sz="800" spc="-30" dirty="0">
                <a:solidFill>
                  <a:srgbClr val="404040"/>
                </a:solidFill>
                <a:latin typeface="Calibri"/>
                <a:cs typeface="Calibri"/>
              </a:rPr>
              <a:t>C</a:t>
            </a:r>
            <a:r>
              <a:rPr sz="800" spc="-20" dirty="0">
                <a:solidFill>
                  <a:srgbClr val="404040"/>
                </a:solidFill>
                <a:latin typeface="Calibri"/>
                <a:cs typeface="Calibri"/>
              </a:rPr>
              <a:t>L</a:t>
            </a:r>
            <a:r>
              <a:rPr sz="800" spc="1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800" spc="30" dirty="0">
                <a:solidFill>
                  <a:srgbClr val="404040"/>
                </a:solidFill>
                <a:latin typeface="Calibri"/>
                <a:cs typeface="Calibri"/>
              </a:rPr>
              <a:t>SS</a:t>
            </a:r>
            <a:r>
              <a:rPr sz="800" spc="35" dirty="0">
                <a:solidFill>
                  <a:srgbClr val="404040"/>
                </a:solidFill>
                <a:latin typeface="Calibri"/>
                <a:cs typeface="Calibri"/>
              </a:rPr>
              <a:t>I</a:t>
            </a:r>
            <a:r>
              <a:rPr sz="800" spc="30" dirty="0">
                <a:solidFill>
                  <a:srgbClr val="404040"/>
                </a:solidFill>
                <a:latin typeface="Calibri"/>
                <a:cs typeface="Calibri"/>
              </a:rPr>
              <a:t>F</a:t>
            </a:r>
            <a:r>
              <a:rPr sz="800" spc="35" dirty="0">
                <a:solidFill>
                  <a:srgbClr val="404040"/>
                </a:solidFill>
                <a:latin typeface="Calibri"/>
                <a:cs typeface="Calibri"/>
              </a:rPr>
              <a:t>I</a:t>
            </a:r>
            <a:r>
              <a:rPr sz="800" spc="5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800" dirty="0">
                <a:solidFill>
                  <a:srgbClr val="404040"/>
                </a:solidFill>
                <a:latin typeface="Calibri"/>
                <a:cs typeface="Calibri"/>
              </a:rPr>
              <a:t>D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71" name="object 71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579119" y="508000"/>
            <a:ext cx="3779520" cy="3789679"/>
          </a:xfrm>
          <a:prstGeom prst="rect">
            <a:avLst/>
          </a:prstGeom>
        </p:spPr>
      </p:pic>
      <p:sp>
        <p:nvSpPr>
          <p:cNvPr id="72" name="object 72"/>
          <p:cNvSpPr txBox="1">
            <a:spLocks noGrp="1"/>
          </p:cNvSpPr>
          <p:nvPr>
            <p:ph type="title"/>
          </p:nvPr>
        </p:nvSpPr>
        <p:spPr>
          <a:xfrm>
            <a:off x="4521201" y="2031520"/>
            <a:ext cx="4471669" cy="34753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62229" rIns="0" bIns="0" rtlCol="0" anchor="ctr">
            <a:spAutoFit/>
          </a:bodyPr>
          <a:lstStyle/>
          <a:p>
            <a:pPr marL="92708">
              <a:spcBef>
                <a:spcPts val="489"/>
              </a:spcBef>
            </a:pPr>
            <a:r>
              <a:rPr lang="sk-SK" sz="1850" b="1" dirty="0"/>
              <a:t>SAR </a:t>
            </a:r>
            <a:r>
              <a:rPr lang="sk-SK" sz="1850" b="1" dirty="0" err="1"/>
              <a:t>remote</a:t>
            </a:r>
            <a:r>
              <a:rPr lang="sk-SK" sz="1850" b="1" dirty="0"/>
              <a:t> </a:t>
            </a:r>
            <a:r>
              <a:rPr lang="sk-SK" sz="1850" b="1" dirty="0" err="1"/>
              <a:t>sensing</a:t>
            </a:r>
            <a:r>
              <a:rPr lang="sk-SK" sz="1850" b="1" dirty="0"/>
              <a:t> </a:t>
            </a:r>
            <a:r>
              <a:rPr lang="sk-SK" sz="1850" b="1" dirty="0" err="1"/>
              <a:t>for</a:t>
            </a:r>
            <a:r>
              <a:rPr lang="sk-SK" sz="1850" b="1" dirty="0"/>
              <a:t> </a:t>
            </a:r>
            <a:r>
              <a:rPr lang="sk-SK" sz="1850" b="1" dirty="0" err="1"/>
              <a:t>forestry</a:t>
            </a:r>
            <a:endParaRPr lang="en-US" sz="1850" b="1" dirty="0"/>
          </a:p>
        </p:txBody>
      </p:sp>
      <p:pic>
        <p:nvPicPr>
          <p:cNvPr id="73" name="Obrázok 72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colorTemperature colorTemp="11500"/>
                    </a14:imgEffect>
                    <a14:imgEffect>
                      <a14:saturation sat="321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882" y="249257"/>
            <a:ext cx="1976119" cy="490543"/>
          </a:xfrm>
          <a:prstGeom prst="rect">
            <a:avLst/>
          </a:prstGeom>
        </p:spPr>
      </p:pic>
      <p:cxnSp>
        <p:nvCxnSpPr>
          <p:cNvPr id="75" name="Rovná spojnica 74"/>
          <p:cNvCxnSpPr/>
          <p:nvPr/>
        </p:nvCxnSpPr>
        <p:spPr>
          <a:xfrm>
            <a:off x="8382000" y="204472"/>
            <a:ext cx="0" cy="538479"/>
          </a:xfrm>
          <a:prstGeom prst="line">
            <a:avLst/>
          </a:prstGeom>
          <a:ln w="952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Obrázok 59"/>
          <p:cNvPicPr>
            <a:picLocks noChangeAspect="1"/>
          </p:cNvPicPr>
          <p:nvPr/>
        </p:nvPicPr>
        <p:blipFill>
          <a:blip r:embed="rId3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85252"/>
            <a:ext cx="803980" cy="401990"/>
          </a:xfrm>
          <a:prstGeom prst="rect">
            <a:avLst/>
          </a:prstGeom>
        </p:spPr>
      </p:pic>
      <p:pic>
        <p:nvPicPr>
          <p:cNvPr id="57" name="object 57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4660287" y="285750"/>
            <a:ext cx="673714" cy="421714"/>
          </a:xfrm>
          <a:prstGeom prst="rect">
            <a:avLst/>
          </a:prstGeom>
        </p:spPr>
      </p:pic>
      <p:cxnSp>
        <p:nvCxnSpPr>
          <p:cNvPr id="66" name="Rovná spojnica 65"/>
          <p:cNvCxnSpPr/>
          <p:nvPr/>
        </p:nvCxnSpPr>
        <p:spPr>
          <a:xfrm>
            <a:off x="6400800" y="204472"/>
            <a:ext cx="0" cy="538479"/>
          </a:xfrm>
          <a:prstGeom prst="line">
            <a:avLst/>
          </a:prstGeom>
          <a:ln w="952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Obrázok 62"/>
          <p:cNvPicPr>
            <a:picLocks noChangeAspect="1"/>
          </p:cNvPicPr>
          <p:nvPr/>
        </p:nvPicPr>
        <p:blipFill>
          <a:blip r:embed="rId3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001" y="281727"/>
            <a:ext cx="396619" cy="396619"/>
          </a:xfrm>
          <a:prstGeom prst="rect">
            <a:avLst/>
          </a:prstGeom>
        </p:spPr>
      </p:pic>
      <p:cxnSp>
        <p:nvCxnSpPr>
          <p:cNvPr id="70" name="Rovná spojnica 69"/>
          <p:cNvCxnSpPr/>
          <p:nvPr/>
        </p:nvCxnSpPr>
        <p:spPr>
          <a:xfrm>
            <a:off x="5410200" y="204472"/>
            <a:ext cx="0" cy="538479"/>
          </a:xfrm>
          <a:prstGeom prst="line">
            <a:avLst/>
          </a:prstGeom>
          <a:ln w="952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320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Obdĺžnik 2"/>
          <p:cNvSpPr/>
          <p:nvPr/>
        </p:nvSpPr>
        <p:spPr>
          <a:xfrm>
            <a:off x="7620000" y="70992"/>
            <a:ext cx="1524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bdĺžnik 3"/>
          <p:cNvSpPr/>
          <p:nvPr/>
        </p:nvSpPr>
        <p:spPr>
          <a:xfrm>
            <a:off x="0" y="4400550"/>
            <a:ext cx="9144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/>
          <a:srcRect l="12500" t="29259" r="62708" b="38149"/>
          <a:stretch/>
        </p:blipFill>
        <p:spPr>
          <a:xfrm>
            <a:off x="221995" y="636650"/>
            <a:ext cx="8700008" cy="321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156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80644"/>
            <a:ext cx="9144000" cy="4563110"/>
            <a:chOff x="0" y="580644"/>
            <a:chExt cx="9144000" cy="45631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9976" y="580644"/>
              <a:ext cx="6609588" cy="396087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401061" y="718566"/>
              <a:ext cx="2921635" cy="845819"/>
            </a:xfrm>
            <a:custGeom>
              <a:avLst/>
              <a:gdLst/>
              <a:ahLst/>
              <a:cxnLst/>
              <a:rect l="l" t="t" r="r" b="b"/>
              <a:pathLst>
                <a:path w="2921635" h="845819">
                  <a:moveTo>
                    <a:pt x="0" y="114300"/>
                  </a:moveTo>
                  <a:lnTo>
                    <a:pt x="240792" y="114300"/>
                  </a:lnTo>
                  <a:lnTo>
                    <a:pt x="240792" y="0"/>
                  </a:lnTo>
                  <a:lnTo>
                    <a:pt x="0" y="0"/>
                  </a:lnTo>
                  <a:lnTo>
                    <a:pt x="0" y="114300"/>
                  </a:lnTo>
                  <a:close/>
                </a:path>
                <a:path w="2921635" h="845819">
                  <a:moveTo>
                    <a:pt x="0" y="845820"/>
                  </a:moveTo>
                  <a:lnTo>
                    <a:pt x="571500" y="845820"/>
                  </a:lnTo>
                  <a:lnTo>
                    <a:pt x="571500" y="681228"/>
                  </a:lnTo>
                  <a:lnTo>
                    <a:pt x="0" y="681228"/>
                  </a:lnTo>
                  <a:lnTo>
                    <a:pt x="0" y="845820"/>
                  </a:lnTo>
                  <a:close/>
                </a:path>
                <a:path w="2921635" h="845819">
                  <a:moveTo>
                    <a:pt x="847344" y="832104"/>
                  </a:moveTo>
                  <a:lnTo>
                    <a:pt x="1574291" y="832104"/>
                  </a:lnTo>
                  <a:lnTo>
                    <a:pt x="1574291" y="691896"/>
                  </a:lnTo>
                  <a:lnTo>
                    <a:pt x="847344" y="691896"/>
                  </a:lnTo>
                  <a:lnTo>
                    <a:pt x="847344" y="832104"/>
                  </a:lnTo>
                  <a:close/>
                </a:path>
                <a:path w="2921635" h="845819">
                  <a:moveTo>
                    <a:pt x="1792224" y="832104"/>
                  </a:moveTo>
                  <a:lnTo>
                    <a:pt x="2921508" y="832104"/>
                  </a:lnTo>
                  <a:lnTo>
                    <a:pt x="2921508" y="681228"/>
                  </a:lnTo>
                  <a:lnTo>
                    <a:pt x="1792224" y="681228"/>
                  </a:lnTo>
                  <a:lnTo>
                    <a:pt x="1792224" y="832104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1995" y="183006"/>
            <a:ext cx="149225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Geocod</a:t>
            </a:r>
            <a:r>
              <a:rPr dirty="0"/>
              <a:t>i</a:t>
            </a:r>
            <a:r>
              <a:rPr spc="-5" dirty="0"/>
              <a:t>ng</a:t>
            </a:r>
          </a:p>
        </p:txBody>
      </p:sp>
      <p:sp>
        <p:nvSpPr>
          <p:cNvPr id="6" name="Obdĺžnik 5"/>
          <p:cNvSpPr/>
          <p:nvPr/>
        </p:nvSpPr>
        <p:spPr>
          <a:xfrm>
            <a:off x="0" y="4400550"/>
            <a:ext cx="9144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bdĺžnik 6"/>
          <p:cNvSpPr/>
          <p:nvPr/>
        </p:nvSpPr>
        <p:spPr>
          <a:xfrm>
            <a:off x="7620000" y="70992"/>
            <a:ext cx="1524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3"/>
          <a:srcRect l="12917" t="38148" r="63333" b="33704"/>
          <a:stretch/>
        </p:blipFill>
        <p:spPr>
          <a:xfrm>
            <a:off x="2819400" y="3025902"/>
            <a:ext cx="5867400" cy="1955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995" y="183006"/>
            <a:ext cx="149225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Geocod</a:t>
            </a:r>
            <a:r>
              <a:rPr dirty="0"/>
              <a:t>i</a:t>
            </a:r>
            <a:r>
              <a:rPr spc="-5" dirty="0"/>
              <a:t>ng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7844" y="771144"/>
            <a:ext cx="3176016" cy="348691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53711" y="777240"/>
            <a:ext cx="3176016" cy="348081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5067" y="580644"/>
            <a:ext cx="6589776" cy="394716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1995" y="183006"/>
            <a:ext cx="158369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Data</a:t>
            </a:r>
            <a:r>
              <a:rPr spc="-65" dirty="0"/>
              <a:t> </a:t>
            </a:r>
            <a:r>
              <a:rPr spc="-5" dirty="0"/>
              <a:t>check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70559"/>
            <a:ext cx="9144000" cy="4472940"/>
            <a:chOff x="0" y="670559"/>
            <a:chExt cx="9144000" cy="44729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13888" y="2654808"/>
              <a:ext cx="2409443" cy="185928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130802" y="4299966"/>
              <a:ext cx="295910" cy="170815"/>
            </a:xfrm>
            <a:custGeom>
              <a:avLst/>
              <a:gdLst/>
              <a:ahLst/>
              <a:cxnLst/>
              <a:rect l="l" t="t" r="r" b="b"/>
              <a:pathLst>
                <a:path w="295910" h="170814">
                  <a:moveTo>
                    <a:pt x="0" y="170688"/>
                  </a:moveTo>
                  <a:lnTo>
                    <a:pt x="295655" y="170688"/>
                  </a:lnTo>
                  <a:lnTo>
                    <a:pt x="295655" y="0"/>
                  </a:lnTo>
                  <a:lnTo>
                    <a:pt x="0" y="0"/>
                  </a:lnTo>
                  <a:lnTo>
                    <a:pt x="0" y="170688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95188" y="670560"/>
              <a:ext cx="2545080" cy="195681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961885" y="1135888"/>
              <a:ext cx="854075" cy="1938020"/>
            </a:xfrm>
            <a:custGeom>
              <a:avLst/>
              <a:gdLst/>
              <a:ahLst/>
              <a:cxnLst/>
              <a:rect l="l" t="t" r="r" b="b"/>
              <a:pathLst>
                <a:path w="854075" h="1938020">
                  <a:moveTo>
                    <a:pt x="813027" y="1870675"/>
                  </a:moveTo>
                  <a:lnTo>
                    <a:pt x="783843" y="1883410"/>
                  </a:lnTo>
                  <a:lnTo>
                    <a:pt x="849248" y="1938020"/>
                  </a:lnTo>
                  <a:lnTo>
                    <a:pt x="852154" y="1882394"/>
                  </a:lnTo>
                  <a:lnTo>
                    <a:pt x="818133" y="1882394"/>
                  </a:lnTo>
                  <a:lnTo>
                    <a:pt x="813027" y="1870675"/>
                  </a:lnTo>
                  <a:close/>
                </a:path>
                <a:path w="854075" h="1938020">
                  <a:moveTo>
                    <a:pt x="824598" y="1865626"/>
                  </a:moveTo>
                  <a:lnTo>
                    <a:pt x="813027" y="1870675"/>
                  </a:lnTo>
                  <a:lnTo>
                    <a:pt x="818133" y="1882394"/>
                  </a:lnTo>
                  <a:lnTo>
                    <a:pt x="829690" y="1877314"/>
                  </a:lnTo>
                  <a:lnTo>
                    <a:pt x="824598" y="1865626"/>
                  </a:lnTo>
                  <a:close/>
                </a:path>
                <a:path w="854075" h="1938020">
                  <a:moveTo>
                    <a:pt x="853693" y="1852930"/>
                  </a:moveTo>
                  <a:lnTo>
                    <a:pt x="824598" y="1865626"/>
                  </a:lnTo>
                  <a:lnTo>
                    <a:pt x="829690" y="1877314"/>
                  </a:lnTo>
                  <a:lnTo>
                    <a:pt x="818133" y="1882394"/>
                  </a:lnTo>
                  <a:lnTo>
                    <a:pt x="852154" y="1882394"/>
                  </a:lnTo>
                  <a:lnTo>
                    <a:pt x="853693" y="1852930"/>
                  </a:lnTo>
                  <a:close/>
                </a:path>
                <a:path w="854075" h="1938020">
                  <a:moveTo>
                    <a:pt x="11683" y="0"/>
                  </a:moveTo>
                  <a:lnTo>
                    <a:pt x="0" y="5080"/>
                  </a:lnTo>
                  <a:lnTo>
                    <a:pt x="813027" y="1870675"/>
                  </a:lnTo>
                  <a:lnTo>
                    <a:pt x="824598" y="1865626"/>
                  </a:lnTo>
                  <a:lnTo>
                    <a:pt x="1168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3255" y="670559"/>
              <a:ext cx="2400300" cy="172212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44018" y="756666"/>
              <a:ext cx="2273935" cy="830580"/>
            </a:xfrm>
            <a:custGeom>
              <a:avLst/>
              <a:gdLst/>
              <a:ahLst/>
              <a:cxnLst/>
              <a:rect l="l" t="t" r="r" b="b"/>
              <a:pathLst>
                <a:path w="2273935" h="830580">
                  <a:moveTo>
                    <a:pt x="1732788" y="830580"/>
                  </a:moveTo>
                  <a:lnTo>
                    <a:pt x="2273808" y="830580"/>
                  </a:lnTo>
                  <a:lnTo>
                    <a:pt x="2273808" y="720852"/>
                  </a:lnTo>
                  <a:lnTo>
                    <a:pt x="1732788" y="720852"/>
                  </a:lnTo>
                  <a:lnTo>
                    <a:pt x="1732788" y="830580"/>
                  </a:lnTo>
                  <a:close/>
                </a:path>
                <a:path w="2273935" h="830580">
                  <a:moveTo>
                    <a:pt x="795528" y="830580"/>
                  </a:moveTo>
                  <a:lnTo>
                    <a:pt x="1335024" y="830580"/>
                  </a:lnTo>
                  <a:lnTo>
                    <a:pt x="1335024" y="720852"/>
                  </a:lnTo>
                  <a:lnTo>
                    <a:pt x="795528" y="720852"/>
                  </a:lnTo>
                  <a:lnTo>
                    <a:pt x="795528" y="830580"/>
                  </a:lnTo>
                  <a:close/>
                </a:path>
                <a:path w="2273935" h="830580">
                  <a:moveTo>
                    <a:pt x="0" y="539496"/>
                  </a:moveTo>
                  <a:lnTo>
                    <a:pt x="539495" y="539496"/>
                  </a:lnTo>
                  <a:lnTo>
                    <a:pt x="539495" y="428244"/>
                  </a:lnTo>
                  <a:lnTo>
                    <a:pt x="0" y="428244"/>
                  </a:lnTo>
                  <a:lnTo>
                    <a:pt x="0" y="539496"/>
                  </a:lnTo>
                  <a:close/>
                </a:path>
                <a:path w="2273935" h="830580">
                  <a:moveTo>
                    <a:pt x="0" y="170687"/>
                  </a:moveTo>
                  <a:lnTo>
                    <a:pt x="240792" y="170687"/>
                  </a:lnTo>
                  <a:lnTo>
                    <a:pt x="240792" y="0"/>
                  </a:lnTo>
                  <a:lnTo>
                    <a:pt x="0" y="0"/>
                  </a:lnTo>
                  <a:lnTo>
                    <a:pt x="0" y="170687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54451" y="681228"/>
              <a:ext cx="2528316" cy="195072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083302" y="869442"/>
              <a:ext cx="241300" cy="170815"/>
            </a:xfrm>
            <a:custGeom>
              <a:avLst/>
              <a:gdLst/>
              <a:ahLst/>
              <a:cxnLst/>
              <a:rect l="l" t="t" r="r" b="b"/>
              <a:pathLst>
                <a:path w="241300" h="170815">
                  <a:moveTo>
                    <a:pt x="0" y="170687"/>
                  </a:moveTo>
                  <a:lnTo>
                    <a:pt x="240791" y="170687"/>
                  </a:lnTo>
                  <a:lnTo>
                    <a:pt x="240791" y="0"/>
                  </a:lnTo>
                  <a:lnTo>
                    <a:pt x="0" y="0"/>
                  </a:lnTo>
                  <a:lnTo>
                    <a:pt x="0" y="170687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21995" y="183006"/>
            <a:ext cx="4104004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Creating</a:t>
            </a:r>
            <a:r>
              <a:rPr spc="-10" dirty="0"/>
              <a:t> </a:t>
            </a:r>
            <a:r>
              <a:rPr spc="-5" dirty="0"/>
              <a:t>multitemporal</a:t>
            </a:r>
            <a:r>
              <a:rPr spc="-30" dirty="0"/>
              <a:t> </a:t>
            </a:r>
            <a:r>
              <a:rPr spc="-5" dirty="0"/>
              <a:t>stack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5703189" y="3147822"/>
            <a:ext cx="2986405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400" i="1" dirty="0">
                <a:latin typeface="Verdana"/>
                <a:cs typeface="Verdana"/>
              </a:rPr>
              <a:t>Product</a:t>
            </a:r>
            <a:r>
              <a:rPr sz="1400" i="1" spc="-45" dirty="0">
                <a:latin typeface="Verdana"/>
                <a:cs typeface="Verdana"/>
              </a:rPr>
              <a:t> </a:t>
            </a:r>
            <a:r>
              <a:rPr sz="1400" i="1" dirty="0">
                <a:latin typeface="Verdana"/>
                <a:cs typeface="Verdana"/>
              </a:rPr>
              <a:t>geolocation</a:t>
            </a:r>
            <a:r>
              <a:rPr sz="1400" i="1" spc="-30" dirty="0">
                <a:latin typeface="Verdana"/>
                <a:cs typeface="Verdana"/>
              </a:rPr>
              <a:t> </a:t>
            </a:r>
            <a:r>
              <a:rPr sz="1400" i="1" dirty="0">
                <a:latin typeface="Verdana"/>
                <a:cs typeface="Verdana"/>
              </a:rPr>
              <a:t>(if</a:t>
            </a:r>
            <a:r>
              <a:rPr sz="1400" i="1" spc="-25" dirty="0">
                <a:latin typeface="Verdana"/>
                <a:cs typeface="Verdana"/>
              </a:rPr>
              <a:t> </a:t>
            </a:r>
            <a:r>
              <a:rPr sz="1400" i="1" dirty="0">
                <a:latin typeface="Verdana"/>
                <a:cs typeface="Verdana"/>
              </a:rPr>
              <a:t>terrain </a:t>
            </a:r>
            <a:r>
              <a:rPr sz="1400" i="1" spc="-475" dirty="0">
                <a:latin typeface="Verdana"/>
                <a:cs typeface="Verdana"/>
              </a:rPr>
              <a:t> </a:t>
            </a:r>
            <a:r>
              <a:rPr sz="1400" i="1" dirty="0">
                <a:latin typeface="Verdana"/>
                <a:cs typeface="Verdana"/>
              </a:rPr>
              <a:t>corrected)</a:t>
            </a:r>
            <a:endParaRPr sz="1400">
              <a:latin typeface="Verdana"/>
              <a:cs typeface="Verdana"/>
            </a:endParaRPr>
          </a:p>
          <a:p>
            <a:pPr marL="299085" indent="-28702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400" i="1" dirty="0">
                <a:latin typeface="Verdana"/>
                <a:cs typeface="Verdana"/>
              </a:rPr>
              <a:t>Orbits</a:t>
            </a:r>
            <a:r>
              <a:rPr sz="1400" i="1" spc="-30" dirty="0">
                <a:latin typeface="Verdana"/>
                <a:cs typeface="Verdana"/>
              </a:rPr>
              <a:t> </a:t>
            </a:r>
            <a:r>
              <a:rPr sz="1400" i="1" dirty="0">
                <a:latin typeface="Verdana"/>
                <a:cs typeface="Verdana"/>
              </a:rPr>
              <a:t>(not</a:t>
            </a:r>
            <a:r>
              <a:rPr sz="1400" i="1" spc="-30" dirty="0">
                <a:latin typeface="Verdana"/>
                <a:cs typeface="Verdana"/>
              </a:rPr>
              <a:t> </a:t>
            </a:r>
            <a:r>
              <a:rPr sz="1400" i="1" dirty="0">
                <a:latin typeface="Verdana"/>
                <a:cs typeface="Verdana"/>
              </a:rPr>
              <a:t>terrain</a:t>
            </a:r>
            <a:r>
              <a:rPr sz="1400" i="1" spc="-30" dirty="0">
                <a:latin typeface="Verdana"/>
                <a:cs typeface="Verdana"/>
              </a:rPr>
              <a:t> </a:t>
            </a:r>
            <a:r>
              <a:rPr sz="1400" i="1" dirty="0">
                <a:latin typeface="Verdana"/>
                <a:cs typeface="Verdana"/>
              </a:rPr>
              <a:t>corrected)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995" y="183006"/>
            <a:ext cx="426529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Multitemporal</a:t>
            </a:r>
            <a:r>
              <a:rPr spc="-25" dirty="0"/>
              <a:t> </a:t>
            </a:r>
            <a:r>
              <a:rPr spc="-5" dirty="0"/>
              <a:t>speckle</a:t>
            </a:r>
            <a:r>
              <a:rPr spc="20" dirty="0"/>
              <a:t> </a:t>
            </a:r>
            <a:r>
              <a:rPr spc="-5" dirty="0"/>
              <a:t>filtering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83463" y="656844"/>
            <a:ext cx="1905000" cy="1629410"/>
            <a:chOff x="283463" y="656844"/>
            <a:chExt cx="1905000" cy="16294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5655" y="669036"/>
              <a:ext cx="1879092" cy="161696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6417" y="669798"/>
              <a:ext cx="1879600" cy="585470"/>
            </a:xfrm>
            <a:custGeom>
              <a:avLst/>
              <a:gdLst/>
              <a:ahLst/>
              <a:cxnLst/>
              <a:rect l="l" t="t" r="r" b="b"/>
              <a:pathLst>
                <a:path w="1879600" h="585469">
                  <a:moveTo>
                    <a:pt x="853440" y="585216"/>
                  </a:moveTo>
                  <a:lnTo>
                    <a:pt x="1879092" y="585216"/>
                  </a:lnTo>
                  <a:lnTo>
                    <a:pt x="1879092" y="455676"/>
                  </a:lnTo>
                  <a:lnTo>
                    <a:pt x="853440" y="455676"/>
                  </a:lnTo>
                  <a:lnTo>
                    <a:pt x="853440" y="585216"/>
                  </a:lnTo>
                  <a:close/>
                </a:path>
                <a:path w="1879600" h="585469">
                  <a:moveTo>
                    <a:pt x="0" y="455676"/>
                  </a:moveTo>
                  <a:lnTo>
                    <a:pt x="665988" y="455676"/>
                  </a:lnTo>
                  <a:lnTo>
                    <a:pt x="665988" y="344424"/>
                  </a:lnTo>
                  <a:lnTo>
                    <a:pt x="0" y="344424"/>
                  </a:lnTo>
                  <a:lnTo>
                    <a:pt x="0" y="455676"/>
                  </a:lnTo>
                  <a:close/>
                </a:path>
                <a:path w="1879600" h="585469">
                  <a:moveTo>
                    <a:pt x="0" y="121920"/>
                  </a:moveTo>
                  <a:lnTo>
                    <a:pt x="262128" y="121920"/>
                  </a:lnTo>
                  <a:lnTo>
                    <a:pt x="262128" y="0"/>
                  </a:lnTo>
                  <a:lnTo>
                    <a:pt x="0" y="0"/>
                  </a:lnTo>
                  <a:lnTo>
                    <a:pt x="0" y="121920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2429255" y="1121663"/>
            <a:ext cx="2733040" cy="2738755"/>
            <a:chOff x="2429255" y="1121663"/>
            <a:chExt cx="2733040" cy="273875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8399" y="1130807"/>
              <a:ext cx="2714244" cy="272034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433827" y="1126235"/>
              <a:ext cx="2723515" cy="2729865"/>
            </a:xfrm>
            <a:custGeom>
              <a:avLst/>
              <a:gdLst/>
              <a:ahLst/>
              <a:cxnLst/>
              <a:rect l="l" t="t" r="r" b="b"/>
              <a:pathLst>
                <a:path w="2723515" h="2729865">
                  <a:moveTo>
                    <a:pt x="0" y="2729484"/>
                  </a:moveTo>
                  <a:lnTo>
                    <a:pt x="2723388" y="2729484"/>
                  </a:lnTo>
                  <a:lnTo>
                    <a:pt x="2723388" y="0"/>
                  </a:lnTo>
                  <a:lnTo>
                    <a:pt x="0" y="0"/>
                  </a:lnTo>
                  <a:lnTo>
                    <a:pt x="0" y="2729484"/>
                  </a:lnTo>
                  <a:close/>
                </a:path>
              </a:pathLst>
            </a:custGeom>
            <a:ln w="9144">
              <a:solidFill>
                <a:srgbClr val="74767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5337047" y="1146047"/>
            <a:ext cx="2731135" cy="2731135"/>
            <a:chOff x="5337047" y="1146047"/>
            <a:chExt cx="2731135" cy="273113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46191" y="1155191"/>
              <a:ext cx="2712719" cy="271271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341619" y="1150619"/>
              <a:ext cx="2722245" cy="2722245"/>
            </a:xfrm>
            <a:custGeom>
              <a:avLst/>
              <a:gdLst/>
              <a:ahLst/>
              <a:cxnLst/>
              <a:rect l="l" t="t" r="r" b="b"/>
              <a:pathLst>
                <a:path w="2722245" h="2722245">
                  <a:moveTo>
                    <a:pt x="0" y="2721864"/>
                  </a:moveTo>
                  <a:lnTo>
                    <a:pt x="2721864" y="2721864"/>
                  </a:lnTo>
                  <a:lnTo>
                    <a:pt x="2721864" y="0"/>
                  </a:lnTo>
                  <a:lnTo>
                    <a:pt x="0" y="0"/>
                  </a:lnTo>
                  <a:lnTo>
                    <a:pt x="0" y="2721864"/>
                  </a:lnTo>
                  <a:close/>
                </a:path>
              </a:pathLst>
            </a:custGeom>
            <a:ln w="9144">
              <a:solidFill>
                <a:srgbClr val="74767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703313" y="2492501"/>
              <a:ext cx="876300" cy="1306195"/>
            </a:xfrm>
            <a:custGeom>
              <a:avLst/>
              <a:gdLst/>
              <a:ahLst/>
              <a:cxnLst/>
              <a:rect l="l" t="t" r="r" b="b"/>
              <a:pathLst>
                <a:path w="876300" h="1306195">
                  <a:moveTo>
                    <a:pt x="0" y="403860"/>
                  </a:moveTo>
                  <a:lnTo>
                    <a:pt x="829055" y="403860"/>
                  </a:lnTo>
                  <a:lnTo>
                    <a:pt x="829055" y="0"/>
                  </a:lnTo>
                  <a:lnTo>
                    <a:pt x="0" y="0"/>
                  </a:lnTo>
                  <a:lnTo>
                    <a:pt x="0" y="403860"/>
                  </a:lnTo>
                  <a:close/>
                </a:path>
                <a:path w="876300" h="1306195">
                  <a:moveTo>
                    <a:pt x="566927" y="1306068"/>
                  </a:moveTo>
                  <a:lnTo>
                    <a:pt x="876300" y="1306068"/>
                  </a:lnTo>
                  <a:lnTo>
                    <a:pt x="876300" y="1190244"/>
                  </a:lnTo>
                  <a:lnTo>
                    <a:pt x="566927" y="1190244"/>
                  </a:lnTo>
                  <a:lnTo>
                    <a:pt x="566927" y="1306068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2811" y="580644"/>
            <a:ext cx="6592824" cy="394563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1995" y="183006"/>
            <a:ext cx="426529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Multitemporal</a:t>
            </a:r>
            <a:r>
              <a:rPr spc="-25" dirty="0"/>
              <a:t> </a:t>
            </a:r>
            <a:r>
              <a:rPr spc="-5" dirty="0"/>
              <a:t>speckle</a:t>
            </a:r>
            <a:r>
              <a:rPr spc="20" dirty="0"/>
              <a:t> </a:t>
            </a:r>
            <a:r>
              <a:rPr spc="-5" dirty="0"/>
              <a:t>filtering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820161" y="4043578"/>
            <a:ext cx="10293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dirty="0">
                <a:solidFill>
                  <a:srgbClr val="FFFFFF"/>
                </a:solidFill>
                <a:latin typeface="Verdana"/>
                <a:cs typeface="Verdana"/>
              </a:rPr>
              <a:t>Not</a:t>
            </a:r>
            <a:r>
              <a:rPr sz="1400" i="1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FFFFFF"/>
                </a:solidFill>
                <a:latin typeface="Verdana"/>
                <a:cs typeface="Verdana"/>
              </a:rPr>
              <a:t>filtered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42052" y="4043578"/>
            <a:ext cx="69596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dirty="0">
                <a:solidFill>
                  <a:srgbClr val="FFFFFF"/>
                </a:solidFill>
                <a:latin typeface="Verdana"/>
                <a:cs typeface="Verdana"/>
              </a:rPr>
              <a:t>Fi</a:t>
            </a:r>
            <a:r>
              <a:rPr sz="1400" i="1" spc="-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400" i="1" dirty="0">
                <a:solidFill>
                  <a:srgbClr val="FFFFFF"/>
                </a:solidFill>
                <a:latin typeface="Verdana"/>
                <a:cs typeface="Verdana"/>
              </a:rPr>
              <a:t>tered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995" y="183006"/>
            <a:ext cx="406400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Conversion</a:t>
            </a:r>
            <a:r>
              <a:rPr dirty="0"/>
              <a:t> </a:t>
            </a:r>
            <a:r>
              <a:rPr spc="-5" dirty="0"/>
              <a:t>from</a:t>
            </a:r>
            <a:r>
              <a:rPr spc="-20" dirty="0"/>
              <a:t> </a:t>
            </a:r>
            <a:r>
              <a:rPr dirty="0"/>
              <a:t>linear</a:t>
            </a:r>
            <a:r>
              <a:rPr spc="-15" dirty="0"/>
              <a:t> </a:t>
            </a:r>
            <a:r>
              <a:rPr spc="-10" dirty="0"/>
              <a:t>to</a:t>
            </a:r>
            <a:r>
              <a:rPr spc="-20" dirty="0"/>
              <a:t> </a:t>
            </a:r>
            <a:r>
              <a:rPr spc="-5" dirty="0"/>
              <a:t>dB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235963" y="710183"/>
            <a:ext cx="6257925" cy="3755390"/>
            <a:chOff x="1235963" y="710183"/>
            <a:chExt cx="6257925" cy="37553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35963" y="710183"/>
              <a:ext cx="6257544" cy="375513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417825" y="835913"/>
              <a:ext cx="1973580" cy="1146175"/>
            </a:xfrm>
            <a:custGeom>
              <a:avLst/>
              <a:gdLst/>
              <a:ahLst/>
              <a:cxnLst/>
              <a:rect l="l" t="t" r="r" b="b"/>
              <a:pathLst>
                <a:path w="1973579" h="1146175">
                  <a:moveTo>
                    <a:pt x="1135379" y="1146048"/>
                  </a:moveTo>
                  <a:lnTo>
                    <a:pt x="1973579" y="1146048"/>
                  </a:lnTo>
                  <a:lnTo>
                    <a:pt x="1973579" y="1063752"/>
                  </a:lnTo>
                  <a:lnTo>
                    <a:pt x="1135379" y="1063752"/>
                  </a:lnTo>
                  <a:lnTo>
                    <a:pt x="1135379" y="1146048"/>
                  </a:lnTo>
                  <a:close/>
                </a:path>
                <a:path w="1973579" h="1146175">
                  <a:moveTo>
                    <a:pt x="62484" y="1063752"/>
                  </a:moveTo>
                  <a:lnTo>
                    <a:pt x="729996" y="1063752"/>
                  </a:lnTo>
                  <a:lnTo>
                    <a:pt x="729996" y="950976"/>
                  </a:lnTo>
                  <a:lnTo>
                    <a:pt x="62484" y="950976"/>
                  </a:lnTo>
                  <a:lnTo>
                    <a:pt x="62484" y="1063752"/>
                  </a:lnTo>
                  <a:close/>
                </a:path>
                <a:path w="1973579" h="1146175">
                  <a:moveTo>
                    <a:pt x="0" y="128015"/>
                  </a:moveTo>
                  <a:lnTo>
                    <a:pt x="437388" y="128015"/>
                  </a:lnTo>
                  <a:lnTo>
                    <a:pt x="437388" y="0"/>
                  </a:lnTo>
                  <a:lnTo>
                    <a:pt x="0" y="0"/>
                  </a:lnTo>
                  <a:lnTo>
                    <a:pt x="0" y="128015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995" y="183006"/>
            <a:ext cx="347345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Linear</a:t>
            </a:r>
            <a:r>
              <a:rPr spc="-15" dirty="0"/>
              <a:t> </a:t>
            </a:r>
            <a:r>
              <a:rPr spc="-10" dirty="0"/>
              <a:t>vs</a:t>
            </a:r>
            <a:r>
              <a:rPr spc="-5" dirty="0"/>
              <a:t> dB comparison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9096" y="707136"/>
            <a:ext cx="7089648" cy="375056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995" y="166497"/>
            <a:ext cx="220154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RGB</a:t>
            </a:r>
            <a:r>
              <a:rPr spc="-70" dirty="0"/>
              <a:t> </a:t>
            </a:r>
            <a:r>
              <a:rPr spc="-5" dirty="0"/>
              <a:t>Composite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14527" y="562355"/>
            <a:ext cx="2470785" cy="3659504"/>
            <a:chOff x="414527" y="562355"/>
            <a:chExt cx="2470785" cy="3659504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527" y="562355"/>
              <a:ext cx="2360676" cy="365912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10945" y="1616202"/>
              <a:ext cx="1763395" cy="931544"/>
            </a:xfrm>
            <a:custGeom>
              <a:avLst/>
              <a:gdLst/>
              <a:ahLst/>
              <a:cxnLst/>
              <a:rect l="l" t="t" r="r" b="b"/>
              <a:pathLst>
                <a:path w="1763395" h="931544">
                  <a:moveTo>
                    <a:pt x="0" y="207263"/>
                  </a:moveTo>
                  <a:lnTo>
                    <a:pt x="1028700" y="207263"/>
                  </a:lnTo>
                  <a:lnTo>
                    <a:pt x="1028700" y="0"/>
                  </a:lnTo>
                  <a:lnTo>
                    <a:pt x="0" y="0"/>
                  </a:lnTo>
                  <a:lnTo>
                    <a:pt x="0" y="207263"/>
                  </a:lnTo>
                  <a:close/>
                </a:path>
                <a:path w="1763395" h="931544">
                  <a:moveTo>
                    <a:pt x="601980" y="931164"/>
                  </a:moveTo>
                  <a:lnTo>
                    <a:pt x="1763268" y="931164"/>
                  </a:lnTo>
                  <a:lnTo>
                    <a:pt x="1763268" y="766572"/>
                  </a:lnTo>
                  <a:lnTo>
                    <a:pt x="601980" y="766572"/>
                  </a:lnTo>
                  <a:lnTo>
                    <a:pt x="601980" y="931164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37360" y="1411350"/>
              <a:ext cx="1148080" cy="314960"/>
            </a:xfrm>
            <a:custGeom>
              <a:avLst/>
              <a:gdLst/>
              <a:ahLst/>
              <a:cxnLst/>
              <a:rect l="l" t="t" r="r" b="b"/>
              <a:pathLst>
                <a:path w="1148080" h="314960">
                  <a:moveTo>
                    <a:pt x="1072530" y="30678"/>
                  </a:moveTo>
                  <a:lnTo>
                    <a:pt x="0" y="302641"/>
                  </a:lnTo>
                  <a:lnTo>
                    <a:pt x="3048" y="314960"/>
                  </a:lnTo>
                  <a:lnTo>
                    <a:pt x="1075650" y="43011"/>
                  </a:lnTo>
                  <a:lnTo>
                    <a:pt x="1072530" y="30678"/>
                  </a:lnTo>
                  <a:close/>
                </a:path>
                <a:path w="1148080" h="314960">
                  <a:moveTo>
                    <a:pt x="1137053" y="27559"/>
                  </a:moveTo>
                  <a:lnTo>
                    <a:pt x="1084834" y="27559"/>
                  </a:lnTo>
                  <a:lnTo>
                    <a:pt x="1088009" y="39878"/>
                  </a:lnTo>
                  <a:lnTo>
                    <a:pt x="1075650" y="43011"/>
                  </a:lnTo>
                  <a:lnTo>
                    <a:pt x="1083437" y="73787"/>
                  </a:lnTo>
                  <a:lnTo>
                    <a:pt x="1137053" y="27559"/>
                  </a:lnTo>
                  <a:close/>
                </a:path>
                <a:path w="1148080" h="314960">
                  <a:moveTo>
                    <a:pt x="1084834" y="27559"/>
                  </a:moveTo>
                  <a:lnTo>
                    <a:pt x="1072530" y="30678"/>
                  </a:lnTo>
                  <a:lnTo>
                    <a:pt x="1075650" y="43011"/>
                  </a:lnTo>
                  <a:lnTo>
                    <a:pt x="1088009" y="39878"/>
                  </a:lnTo>
                  <a:lnTo>
                    <a:pt x="1084834" y="27559"/>
                  </a:lnTo>
                  <a:close/>
                </a:path>
                <a:path w="1148080" h="314960">
                  <a:moveTo>
                    <a:pt x="1064768" y="0"/>
                  </a:moveTo>
                  <a:lnTo>
                    <a:pt x="1072530" y="30678"/>
                  </a:lnTo>
                  <a:lnTo>
                    <a:pt x="1084834" y="27559"/>
                  </a:lnTo>
                  <a:lnTo>
                    <a:pt x="1137053" y="27559"/>
                  </a:lnTo>
                  <a:lnTo>
                    <a:pt x="1147953" y="18161"/>
                  </a:lnTo>
                  <a:lnTo>
                    <a:pt x="106476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936875" y="1298575"/>
            <a:ext cx="157543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i="1" dirty="0">
                <a:latin typeface="Verdana"/>
                <a:cs typeface="Verdana"/>
              </a:rPr>
              <a:t>Right</a:t>
            </a:r>
            <a:r>
              <a:rPr sz="1400" i="1" spc="-30" dirty="0">
                <a:latin typeface="Verdana"/>
                <a:cs typeface="Verdana"/>
              </a:rPr>
              <a:t> </a:t>
            </a:r>
            <a:r>
              <a:rPr sz="1400" i="1" dirty="0">
                <a:latin typeface="Verdana"/>
                <a:cs typeface="Verdana"/>
              </a:rPr>
              <a:t>click</a:t>
            </a:r>
            <a:r>
              <a:rPr sz="1400" i="1" spc="-40" dirty="0">
                <a:latin typeface="Verdana"/>
                <a:cs typeface="Verdana"/>
              </a:rPr>
              <a:t> </a:t>
            </a:r>
            <a:r>
              <a:rPr sz="1400" i="1" dirty="0">
                <a:latin typeface="Verdana"/>
                <a:cs typeface="Verdana"/>
              </a:rPr>
              <a:t>on</a:t>
            </a:r>
            <a:r>
              <a:rPr sz="1400" i="1" spc="-40" dirty="0">
                <a:latin typeface="Verdana"/>
                <a:cs typeface="Verdana"/>
              </a:rPr>
              <a:t> </a:t>
            </a:r>
            <a:r>
              <a:rPr sz="1400" i="1" dirty="0">
                <a:latin typeface="Verdana"/>
                <a:cs typeface="Verdana"/>
              </a:rPr>
              <a:t>the </a:t>
            </a:r>
            <a:r>
              <a:rPr sz="1400" i="1" spc="-475" dirty="0">
                <a:latin typeface="Verdana"/>
                <a:cs typeface="Verdana"/>
              </a:rPr>
              <a:t> </a:t>
            </a:r>
            <a:r>
              <a:rPr sz="1400" i="1" dirty="0">
                <a:latin typeface="Verdana"/>
                <a:cs typeface="Verdana"/>
              </a:rPr>
              <a:t>product</a:t>
            </a:r>
            <a:endParaRPr sz="1400">
              <a:latin typeface="Verdana"/>
              <a:cs typeface="Verdana"/>
            </a:endParaRPr>
          </a:p>
        </p:txBody>
      </p:sp>
      <p:pic>
        <p:nvPicPr>
          <p:cNvPr id="13" name="Obrázok 12"/>
          <p:cNvPicPr>
            <a:picLocks noChangeAspect="1"/>
          </p:cNvPicPr>
          <p:nvPr/>
        </p:nvPicPr>
        <p:blipFill rotWithShape="1">
          <a:blip r:embed="rId3"/>
          <a:srcRect l="21458" t="43333" r="58688" b="26297"/>
          <a:stretch/>
        </p:blipFill>
        <p:spPr>
          <a:xfrm>
            <a:off x="3200400" y="2234374"/>
            <a:ext cx="5566221" cy="239477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2910" y="181482"/>
            <a:ext cx="174688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Introduction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51561" y="775842"/>
            <a:ext cx="7637780" cy="92781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4D4F52"/>
                </a:solidFill>
                <a:latin typeface="Verdana"/>
                <a:cs typeface="Verdana"/>
              </a:rPr>
              <a:t>Input</a:t>
            </a:r>
            <a:r>
              <a:rPr sz="1600" spc="-20" dirty="0">
                <a:solidFill>
                  <a:srgbClr val="4D4F52"/>
                </a:solidFill>
                <a:latin typeface="Verdana"/>
                <a:cs typeface="Verdana"/>
              </a:rPr>
              <a:t> </a:t>
            </a:r>
            <a:r>
              <a:rPr sz="1600" spc="-5" dirty="0">
                <a:solidFill>
                  <a:srgbClr val="4D4F52"/>
                </a:solidFill>
                <a:latin typeface="Verdana"/>
                <a:cs typeface="Verdana"/>
              </a:rPr>
              <a:t>data:</a:t>
            </a:r>
            <a:r>
              <a:rPr sz="1600" dirty="0">
                <a:solidFill>
                  <a:srgbClr val="4D4F52"/>
                </a:solidFill>
                <a:latin typeface="Verdana"/>
                <a:cs typeface="Verdana"/>
              </a:rPr>
              <a:t> </a:t>
            </a:r>
            <a:r>
              <a:rPr sz="1600" spc="-5" dirty="0">
                <a:solidFill>
                  <a:srgbClr val="4D4F52"/>
                </a:solidFill>
                <a:latin typeface="Verdana"/>
                <a:cs typeface="Verdana"/>
              </a:rPr>
              <a:t>Sentinel-1</a:t>
            </a:r>
            <a:r>
              <a:rPr sz="1600" spc="30" dirty="0">
                <a:solidFill>
                  <a:srgbClr val="4D4F52"/>
                </a:solidFill>
                <a:latin typeface="Verdana"/>
                <a:cs typeface="Verdana"/>
              </a:rPr>
              <a:t> </a:t>
            </a:r>
            <a:r>
              <a:rPr sz="1600" spc="-10" dirty="0">
                <a:solidFill>
                  <a:srgbClr val="4D4F52"/>
                </a:solidFill>
                <a:latin typeface="Verdana"/>
                <a:cs typeface="Verdana"/>
              </a:rPr>
              <a:t>GRDH</a:t>
            </a:r>
            <a:r>
              <a:rPr sz="1600" spc="15" dirty="0">
                <a:solidFill>
                  <a:srgbClr val="4D4F52"/>
                </a:solidFill>
                <a:latin typeface="Verdana"/>
                <a:cs typeface="Verdana"/>
              </a:rPr>
              <a:t> </a:t>
            </a:r>
            <a:r>
              <a:rPr sz="1600" spc="-5" dirty="0">
                <a:solidFill>
                  <a:srgbClr val="4D4F52"/>
                </a:solidFill>
                <a:latin typeface="Verdana"/>
                <a:cs typeface="Verdana"/>
              </a:rPr>
              <a:t>images</a:t>
            </a:r>
            <a:r>
              <a:rPr sz="1600" spc="25" dirty="0">
                <a:solidFill>
                  <a:srgbClr val="4D4F52"/>
                </a:solidFill>
                <a:latin typeface="Verdana"/>
                <a:cs typeface="Verdana"/>
              </a:rPr>
              <a:t> </a:t>
            </a:r>
            <a:r>
              <a:rPr sz="1600" spc="-5" dirty="0">
                <a:solidFill>
                  <a:srgbClr val="4D4F52"/>
                </a:solidFill>
                <a:latin typeface="Verdana"/>
                <a:cs typeface="Verdana"/>
              </a:rPr>
              <a:t>over</a:t>
            </a:r>
            <a:r>
              <a:rPr sz="1600" spc="-10" dirty="0">
                <a:solidFill>
                  <a:srgbClr val="4D4F52"/>
                </a:solidFill>
                <a:latin typeface="Verdana"/>
                <a:cs typeface="Verdana"/>
              </a:rPr>
              <a:t> </a:t>
            </a:r>
            <a:r>
              <a:rPr lang="sk-SK" sz="1600" spc="-5" dirty="0" err="1" smtClean="0">
                <a:solidFill>
                  <a:srgbClr val="4D4F52"/>
                </a:solidFill>
                <a:latin typeface="Verdana"/>
                <a:cs typeface="Verdana"/>
              </a:rPr>
              <a:t>Germany</a:t>
            </a:r>
            <a:endParaRPr sz="16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4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35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5" dirty="0">
                <a:solidFill>
                  <a:srgbClr val="4D4F52"/>
                </a:solidFill>
                <a:latin typeface="Verdana"/>
                <a:cs typeface="Verdana"/>
              </a:rPr>
              <a:t>Output</a:t>
            </a:r>
            <a:r>
              <a:rPr sz="1600" spc="5" dirty="0">
                <a:solidFill>
                  <a:srgbClr val="4D4F52"/>
                </a:solidFill>
                <a:latin typeface="Verdana"/>
                <a:cs typeface="Verdana"/>
              </a:rPr>
              <a:t> </a:t>
            </a:r>
            <a:r>
              <a:rPr sz="1600" spc="-5" dirty="0">
                <a:solidFill>
                  <a:srgbClr val="4D4F52"/>
                </a:solidFill>
                <a:latin typeface="Verdana"/>
                <a:cs typeface="Verdana"/>
              </a:rPr>
              <a:t>data:</a:t>
            </a:r>
            <a:r>
              <a:rPr sz="1600" spc="5" dirty="0">
                <a:solidFill>
                  <a:srgbClr val="4D4F52"/>
                </a:solidFill>
                <a:latin typeface="Verdana"/>
                <a:cs typeface="Verdana"/>
              </a:rPr>
              <a:t> </a:t>
            </a:r>
            <a:r>
              <a:rPr sz="1600" spc="-5" dirty="0">
                <a:solidFill>
                  <a:srgbClr val="4D4F52"/>
                </a:solidFill>
                <a:latin typeface="Verdana"/>
                <a:cs typeface="Verdana"/>
              </a:rPr>
              <a:t>temporal</a:t>
            </a:r>
            <a:r>
              <a:rPr sz="1600" spc="40" dirty="0">
                <a:solidFill>
                  <a:srgbClr val="4D4F52"/>
                </a:solidFill>
                <a:latin typeface="Verdana"/>
                <a:cs typeface="Verdana"/>
              </a:rPr>
              <a:t> </a:t>
            </a:r>
            <a:r>
              <a:rPr sz="1600" spc="-5" dirty="0">
                <a:solidFill>
                  <a:srgbClr val="4D4F52"/>
                </a:solidFill>
                <a:latin typeface="Verdana"/>
                <a:cs typeface="Verdana"/>
              </a:rPr>
              <a:t>backscatter</a:t>
            </a:r>
            <a:r>
              <a:rPr sz="1600" spc="45" dirty="0">
                <a:solidFill>
                  <a:srgbClr val="4D4F52"/>
                </a:solidFill>
                <a:latin typeface="Verdana"/>
                <a:cs typeface="Verdana"/>
              </a:rPr>
              <a:t> </a:t>
            </a:r>
            <a:r>
              <a:rPr sz="1600" spc="-5" dirty="0">
                <a:solidFill>
                  <a:srgbClr val="4D4F52"/>
                </a:solidFill>
                <a:latin typeface="Verdana"/>
                <a:cs typeface="Verdana"/>
              </a:rPr>
              <a:t>signatures</a:t>
            </a:r>
            <a:r>
              <a:rPr sz="1600" spc="40" dirty="0">
                <a:solidFill>
                  <a:srgbClr val="4D4F52"/>
                </a:solidFill>
                <a:latin typeface="Verdana"/>
                <a:cs typeface="Verdana"/>
              </a:rPr>
              <a:t> </a:t>
            </a:r>
            <a:r>
              <a:rPr sz="1600" spc="-5" dirty="0">
                <a:solidFill>
                  <a:srgbClr val="4D4F52"/>
                </a:solidFill>
                <a:latin typeface="Verdana"/>
                <a:cs typeface="Verdana"/>
              </a:rPr>
              <a:t>for</a:t>
            </a:r>
            <a:r>
              <a:rPr sz="1600" dirty="0">
                <a:solidFill>
                  <a:srgbClr val="4D4F52"/>
                </a:solidFill>
                <a:latin typeface="Verdana"/>
                <a:cs typeface="Verdana"/>
              </a:rPr>
              <a:t> </a:t>
            </a:r>
            <a:r>
              <a:rPr sz="1600" spc="-5" dirty="0">
                <a:solidFill>
                  <a:srgbClr val="4D4F52"/>
                </a:solidFill>
                <a:latin typeface="Verdana"/>
                <a:cs typeface="Verdana"/>
              </a:rPr>
              <a:t>various</a:t>
            </a:r>
            <a:r>
              <a:rPr sz="1600" spc="35" dirty="0">
                <a:solidFill>
                  <a:srgbClr val="4D4F52"/>
                </a:solidFill>
                <a:latin typeface="Verdana"/>
                <a:cs typeface="Verdana"/>
              </a:rPr>
              <a:t> </a:t>
            </a:r>
            <a:r>
              <a:rPr sz="1600" spc="-5" dirty="0">
                <a:solidFill>
                  <a:srgbClr val="4D4F52"/>
                </a:solidFill>
                <a:latin typeface="Verdana"/>
                <a:cs typeface="Verdana"/>
              </a:rPr>
              <a:t>land</a:t>
            </a:r>
            <a:r>
              <a:rPr sz="1600" spc="10" dirty="0">
                <a:solidFill>
                  <a:srgbClr val="4D4F52"/>
                </a:solidFill>
                <a:latin typeface="Verdana"/>
                <a:cs typeface="Verdana"/>
              </a:rPr>
              <a:t> </a:t>
            </a:r>
            <a:r>
              <a:rPr sz="1600" spc="-5" dirty="0">
                <a:solidFill>
                  <a:srgbClr val="4D4F52"/>
                </a:solidFill>
                <a:latin typeface="Verdana"/>
                <a:cs typeface="Verdana"/>
              </a:rPr>
              <a:t>cover</a:t>
            </a:r>
            <a:r>
              <a:rPr sz="1600" spc="15" dirty="0">
                <a:solidFill>
                  <a:srgbClr val="4D4F52"/>
                </a:solidFill>
                <a:latin typeface="Verdana"/>
                <a:cs typeface="Verdana"/>
              </a:rPr>
              <a:t> </a:t>
            </a:r>
            <a:r>
              <a:rPr sz="1600" spc="-5" dirty="0">
                <a:solidFill>
                  <a:srgbClr val="4D4F52"/>
                </a:solidFill>
                <a:latin typeface="Verdana"/>
                <a:cs typeface="Verdana"/>
              </a:rPr>
              <a:t>types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0" y="4400550"/>
            <a:ext cx="9144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bdĺžnik 4"/>
          <p:cNvSpPr/>
          <p:nvPr/>
        </p:nvSpPr>
        <p:spPr>
          <a:xfrm>
            <a:off x="7620000" y="70992"/>
            <a:ext cx="1524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995" y="183006"/>
            <a:ext cx="220154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RGB</a:t>
            </a:r>
            <a:r>
              <a:rPr spc="-70" dirty="0"/>
              <a:t> </a:t>
            </a:r>
            <a:r>
              <a:rPr spc="-5" dirty="0"/>
              <a:t>Composite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/>
          <a:srcRect l="13125" t="52963" r="62917" b="12963"/>
          <a:stretch/>
        </p:blipFill>
        <p:spPr>
          <a:xfrm>
            <a:off x="228600" y="971550"/>
            <a:ext cx="8763000" cy="35052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2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-19049"/>
            <a:ext cx="9144000" cy="5140959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4846320" y="1889760"/>
            <a:ext cx="3154680" cy="295594"/>
          </a:xfrm>
          <a:prstGeom prst="rect">
            <a:avLst/>
          </a:prstGeom>
          <a:solidFill>
            <a:srgbClr val="00B9AC"/>
          </a:solidFill>
        </p:spPr>
        <p:txBody>
          <a:bodyPr vert="horz" wrap="square" lIns="0" tIns="10795" rIns="0" bIns="0" rtlCol="0">
            <a:spAutoFit/>
          </a:bodyPr>
          <a:lstStyle/>
          <a:p>
            <a:pPr marL="93978">
              <a:spcBef>
                <a:spcPts val="85"/>
              </a:spcBef>
            </a:pPr>
            <a:r>
              <a:rPr lang="sk-SK" sz="1850" dirty="0" err="1">
                <a:solidFill>
                  <a:srgbClr val="FFFFFF"/>
                </a:solidFill>
                <a:latin typeface="Tahoma"/>
                <a:cs typeface="Tahoma"/>
              </a:rPr>
              <a:t>Thank</a:t>
            </a:r>
            <a:r>
              <a:rPr lang="sk-SK" sz="18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sk-SK" sz="1850" dirty="0" err="1">
                <a:solidFill>
                  <a:srgbClr val="FFFFFF"/>
                </a:solidFill>
                <a:latin typeface="Tahoma"/>
                <a:cs typeface="Tahoma"/>
              </a:rPr>
              <a:t>you</a:t>
            </a:r>
            <a:r>
              <a:rPr lang="sk-SK" sz="18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sk-SK" sz="1850" dirty="0" err="1">
                <a:solidFill>
                  <a:srgbClr val="FFFFFF"/>
                </a:solidFill>
                <a:latin typeface="Tahoma"/>
                <a:cs typeface="Tahoma"/>
              </a:rPr>
              <a:t>for</a:t>
            </a:r>
            <a:r>
              <a:rPr lang="sk-SK" sz="18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sk-SK" sz="1850" dirty="0" err="1">
                <a:solidFill>
                  <a:srgbClr val="FFFFFF"/>
                </a:solidFill>
                <a:latin typeface="Tahoma"/>
                <a:cs typeface="Tahoma"/>
              </a:rPr>
              <a:t>the</a:t>
            </a:r>
            <a:r>
              <a:rPr lang="sk-SK" sz="18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sk-SK" sz="1850" dirty="0" err="1">
                <a:solidFill>
                  <a:srgbClr val="FFFFFF"/>
                </a:solidFill>
                <a:latin typeface="Tahoma"/>
                <a:cs typeface="Tahoma"/>
              </a:rPr>
              <a:t>attention</a:t>
            </a:r>
            <a:endParaRPr sz="1850" dirty="0">
              <a:latin typeface="Tahoma"/>
              <a:cs typeface="Tahoma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9119" y="508000"/>
            <a:ext cx="3779520" cy="3789679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4038600" y="6487616"/>
            <a:ext cx="4114800" cy="10259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>
              <a:lnSpc>
                <a:spcPts val="760"/>
              </a:lnSpc>
            </a:pPr>
            <a:r>
              <a:rPr spc="5" dirty="0"/>
              <a:t>E</a:t>
            </a:r>
            <a:r>
              <a:rPr spc="30" dirty="0"/>
              <a:t>S</a:t>
            </a:r>
            <a:r>
              <a:rPr dirty="0"/>
              <a:t>A</a:t>
            </a:r>
            <a:r>
              <a:rPr spc="-5" dirty="0"/>
              <a:t> </a:t>
            </a:r>
            <a:r>
              <a:rPr spc="-35" dirty="0"/>
              <a:t>U</a:t>
            </a:r>
            <a:r>
              <a:rPr spc="-40" dirty="0"/>
              <a:t>N</a:t>
            </a:r>
            <a:r>
              <a:rPr spc="-30" dirty="0"/>
              <a:t>C</a:t>
            </a:r>
            <a:r>
              <a:rPr spc="-20" dirty="0"/>
              <a:t>L</a:t>
            </a:r>
            <a:r>
              <a:rPr spc="10" dirty="0"/>
              <a:t>A</a:t>
            </a:r>
            <a:r>
              <a:rPr spc="30" dirty="0"/>
              <a:t>SS</a:t>
            </a:r>
            <a:r>
              <a:rPr spc="35" dirty="0"/>
              <a:t>I</a:t>
            </a:r>
            <a:r>
              <a:rPr spc="30" dirty="0"/>
              <a:t>F</a:t>
            </a:r>
            <a:r>
              <a:rPr spc="35" dirty="0"/>
              <a:t>I</a:t>
            </a:r>
            <a:r>
              <a:rPr spc="5" dirty="0"/>
              <a:t>E</a:t>
            </a:r>
            <a:r>
              <a:rPr dirty="0"/>
              <a:t>D</a:t>
            </a:r>
          </a:p>
        </p:txBody>
      </p:sp>
      <p:pic>
        <p:nvPicPr>
          <p:cNvPr id="11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2720" y="4917440"/>
            <a:ext cx="162560" cy="111760"/>
          </a:xfrm>
          <a:prstGeom prst="rect">
            <a:avLst/>
          </a:prstGeom>
        </p:spPr>
      </p:pic>
      <p:pic>
        <p:nvPicPr>
          <p:cNvPr id="12" name="object 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47041" y="4917440"/>
            <a:ext cx="172720" cy="111760"/>
          </a:xfrm>
          <a:prstGeom prst="rect">
            <a:avLst/>
          </a:prstGeom>
        </p:spPr>
      </p:pic>
      <p:pic>
        <p:nvPicPr>
          <p:cNvPr id="13" name="object 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837681" y="4917440"/>
            <a:ext cx="162559" cy="111760"/>
          </a:xfrm>
          <a:prstGeom prst="rect">
            <a:avLst/>
          </a:prstGeom>
        </p:spPr>
      </p:pic>
      <p:pic>
        <p:nvPicPr>
          <p:cNvPr id="14" name="object 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760721" y="4917440"/>
            <a:ext cx="162560" cy="111760"/>
          </a:xfrm>
          <a:prstGeom prst="rect">
            <a:avLst/>
          </a:prstGeom>
        </p:spPr>
      </p:pic>
      <p:pic>
        <p:nvPicPr>
          <p:cNvPr id="15" name="object 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31520" y="4917440"/>
            <a:ext cx="162560" cy="111760"/>
          </a:xfrm>
          <a:prstGeom prst="rect">
            <a:avLst/>
          </a:prstGeom>
        </p:spPr>
      </p:pic>
      <p:pic>
        <p:nvPicPr>
          <p:cNvPr id="16" name="object 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133601" y="4917440"/>
            <a:ext cx="162560" cy="111760"/>
          </a:xfrm>
          <a:prstGeom prst="rect">
            <a:avLst/>
          </a:prstGeom>
        </p:spPr>
      </p:pic>
      <p:pic>
        <p:nvPicPr>
          <p:cNvPr id="17" name="object 1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05839" y="4917440"/>
            <a:ext cx="172719" cy="111760"/>
          </a:xfrm>
          <a:prstGeom prst="rect">
            <a:avLst/>
          </a:prstGeom>
        </p:spPr>
      </p:pic>
      <p:pic>
        <p:nvPicPr>
          <p:cNvPr id="18" name="object 1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90320" y="4917440"/>
            <a:ext cx="162559" cy="111760"/>
          </a:xfrm>
          <a:prstGeom prst="rect">
            <a:avLst/>
          </a:prstGeom>
        </p:spPr>
      </p:pic>
      <p:pic>
        <p:nvPicPr>
          <p:cNvPr id="19" name="object 1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201920" y="4917440"/>
            <a:ext cx="162560" cy="111760"/>
          </a:xfrm>
          <a:prstGeom prst="rect">
            <a:avLst/>
          </a:prstGeom>
        </p:spPr>
      </p:pic>
      <p:pic>
        <p:nvPicPr>
          <p:cNvPr id="20" name="object 1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574800" y="4917440"/>
            <a:ext cx="162560" cy="111760"/>
          </a:xfrm>
          <a:prstGeom prst="rect">
            <a:avLst/>
          </a:prstGeom>
        </p:spPr>
      </p:pic>
      <p:pic>
        <p:nvPicPr>
          <p:cNvPr id="21" name="object 1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849120" y="4917440"/>
            <a:ext cx="162560" cy="111760"/>
          </a:xfrm>
          <a:prstGeom prst="rect">
            <a:avLst/>
          </a:prstGeom>
        </p:spPr>
      </p:pic>
      <p:pic>
        <p:nvPicPr>
          <p:cNvPr id="22" name="object 15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407921" y="4917440"/>
            <a:ext cx="162560" cy="111760"/>
          </a:xfrm>
          <a:prstGeom prst="rect">
            <a:avLst/>
          </a:prstGeom>
        </p:spPr>
      </p:pic>
      <p:pic>
        <p:nvPicPr>
          <p:cNvPr id="23" name="object 1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682240" y="4917440"/>
            <a:ext cx="162560" cy="111760"/>
          </a:xfrm>
          <a:prstGeom prst="rect">
            <a:avLst/>
          </a:prstGeom>
        </p:spPr>
      </p:pic>
      <p:pic>
        <p:nvPicPr>
          <p:cNvPr id="24" name="object 17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2966721" y="4917440"/>
            <a:ext cx="162560" cy="111760"/>
          </a:xfrm>
          <a:prstGeom prst="rect">
            <a:avLst/>
          </a:prstGeom>
        </p:spPr>
      </p:pic>
      <p:pic>
        <p:nvPicPr>
          <p:cNvPr id="25" name="object 18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241039" y="4917440"/>
            <a:ext cx="162560" cy="111760"/>
          </a:xfrm>
          <a:prstGeom prst="rect">
            <a:avLst/>
          </a:prstGeom>
        </p:spPr>
      </p:pic>
      <p:pic>
        <p:nvPicPr>
          <p:cNvPr id="26" name="object 19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515359" y="4917440"/>
            <a:ext cx="162560" cy="111760"/>
          </a:xfrm>
          <a:prstGeom prst="rect">
            <a:avLst/>
          </a:prstGeom>
        </p:spPr>
      </p:pic>
      <p:pic>
        <p:nvPicPr>
          <p:cNvPr id="27" name="object 20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3799840" y="4917440"/>
            <a:ext cx="162560" cy="111760"/>
          </a:xfrm>
          <a:prstGeom prst="rect">
            <a:avLst/>
          </a:prstGeom>
        </p:spPr>
      </p:pic>
      <p:pic>
        <p:nvPicPr>
          <p:cNvPr id="28" name="object 21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4084321" y="4917440"/>
            <a:ext cx="162560" cy="111760"/>
          </a:xfrm>
          <a:prstGeom prst="rect">
            <a:avLst/>
          </a:prstGeom>
        </p:spPr>
      </p:pic>
      <p:pic>
        <p:nvPicPr>
          <p:cNvPr id="29" name="object 22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4358641" y="4917440"/>
            <a:ext cx="162560" cy="111760"/>
          </a:xfrm>
          <a:prstGeom prst="rect">
            <a:avLst/>
          </a:prstGeom>
        </p:spPr>
      </p:pic>
      <p:pic>
        <p:nvPicPr>
          <p:cNvPr id="30" name="object 23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4643121" y="4917440"/>
            <a:ext cx="162560" cy="111760"/>
          </a:xfrm>
          <a:prstGeom prst="rect">
            <a:avLst/>
          </a:prstGeom>
        </p:spPr>
      </p:pic>
      <p:pic>
        <p:nvPicPr>
          <p:cNvPr id="31" name="object 24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4917441" y="4917440"/>
            <a:ext cx="162560" cy="111760"/>
          </a:xfrm>
          <a:prstGeom prst="rect">
            <a:avLst/>
          </a:prstGeom>
        </p:spPr>
      </p:pic>
      <p:pic>
        <p:nvPicPr>
          <p:cNvPr id="32" name="object 25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5476240" y="4917440"/>
            <a:ext cx="162560" cy="111760"/>
          </a:xfrm>
          <a:prstGeom prst="rect">
            <a:avLst/>
          </a:prstGeom>
        </p:spPr>
      </p:pic>
      <p:pic>
        <p:nvPicPr>
          <p:cNvPr id="33" name="object 26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6035041" y="4917440"/>
            <a:ext cx="162560" cy="111760"/>
          </a:xfrm>
          <a:prstGeom prst="rect">
            <a:avLst/>
          </a:prstGeom>
        </p:spPr>
      </p:pic>
      <p:pic>
        <p:nvPicPr>
          <p:cNvPr id="34" name="object 27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6431280" y="4917440"/>
            <a:ext cx="172720" cy="111760"/>
          </a:xfrm>
          <a:prstGeom prst="rect">
            <a:avLst/>
          </a:prstGeom>
        </p:spPr>
      </p:pic>
      <p:sp>
        <p:nvSpPr>
          <p:cNvPr id="35" name="object 30"/>
          <p:cNvSpPr/>
          <p:nvPr/>
        </p:nvSpPr>
        <p:spPr>
          <a:xfrm>
            <a:off x="167640" y="4790439"/>
            <a:ext cx="8825230" cy="0"/>
          </a:xfrm>
          <a:custGeom>
            <a:avLst/>
            <a:gdLst/>
            <a:ahLst/>
            <a:cxnLst/>
            <a:rect l="l" t="t" r="r" b="b"/>
            <a:pathLst>
              <a:path w="8825230">
                <a:moveTo>
                  <a:pt x="0" y="0"/>
                </a:moveTo>
                <a:lnTo>
                  <a:pt x="8824722" y="0"/>
                </a:lnTo>
              </a:path>
            </a:pathLst>
          </a:custGeom>
          <a:ln w="1016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41527"/>
              </a:solidFill>
            </a:endParaRPr>
          </a:p>
        </p:txBody>
      </p:sp>
      <p:pic>
        <p:nvPicPr>
          <p:cNvPr id="36" name="object 3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2720" y="4907279"/>
            <a:ext cx="162560" cy="111759"/>
          </a:xfrm>
          <a:prstGeom prst="rect">
            <a:avLst/>
          </a:prstGeom>
        </p:spPr>
      </p:pic>
      <p:pic>
        <p:nvPicPr>
          <p:cNvPr id="37" name="object 3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47041" y="4907279"/>
            <a:ext cx="172720" cy="111759"/>
          </a:xfrm>
          <a:prstGeom prst="rect">
            <a:avLst/>
          </a:prstGeom>
        </p:spPr>
      </p:pic>
      <p:pic>
        <p:nvPicPr>
          <p:cNvPr id="38" name="object 3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837681" y="4907279"/>
            <a:ext cx="162559" cy="111759"/>
          </a:xfrm>
          <a:prstGeom prst="rect">
            <a:avLst/>
          </a:prstGeom>
        </p:spPr>
      </p:pic>
      <p:pic>
        <p:nvPicPr>
          <p:cNvPr id="39" name="object 3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760721" y="4907279"/>
            <a:ext cx="162560" cy="111759"/>
          </a:xfrm>
          <a:prstGeom prst="rect">
            <a:avLst/>
          </a:prstGeom>
        </p:spPr>
      </p:pic>
      <p:pic>
        <p:nvPicPr>
          <p:cNvPr id="40" name="object 3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31520" y="4907279"/>
            <a:ext cx="162560" cy="111759"/>
          </a:xfrm>
          <a:prstGeom prst="rect">
            <a:avLst/>
          </a:prstGeom>
        </p:spPr>
      </p:pic>
      <p:pic>
        <p:nvPicPr>
          <p:cNvPr id="41" name="object 3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133601" y="4907279"/>
            <a:ext cx="162560" cy="111759"/>
          </a:xfrm>
          <a:prstGeom prst="rect">
            <a:avLst/>
          </a:prstGeom>
        </p:spPr>
      </p:pic>
      <p:pic>
        <p:nvPicPr>
          <p:cNvPr id="42" name="object 3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05839" y="4907279"/>
            <a:ext cx="172719" cy="111759"/>
          </a:xfrm>
          <a:prstGeom prst="rect">
            <a:avLst/>
          </a:prstGeom>
        </p:spPr>
      </p:pic>
      <p:pic>
        <p:nvPicPr>
          <p:cNvPr id="43" name="object 3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90320" y="4907279"/>
            <a:ext cx="162559" cy="111759"/>
          </a:xfrm>
          <a:prstGeom prst="rect">
            <a:avLst/>
          </a:prstGeom>
        </p:spPr>
      </p:pic>
      <p:pic>
        <p:nvPicPr>
          <p:cNvPr id="44" name="object 3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201920" y="4907279"/>
            <a:ext cx="162560" cy="111759"/>
          </a:xfrm>
          <a:prstGeom prst="rect">
            <a:avLst/>
          </a:prstGeom>
        </p:spPr>
      </p:pic>
      <p:pic>
        <p:nvPicPr>
          <p:cNvPr id="45" name="object 4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574800" y="4907279"/>
            <a:ext cx="162560" cy="111759"/>
          </a:xfrm>
          <a:prstGeom prst="rect">
            <a:avLst/>
          </a:prstGeom>
        </p:spPr>
      </p:pic>
      <p:pic>
        <p:nvPicPr>
          <p:cNvPr id="46" name="object 4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849120" y="4907279"/>
            <a:ext cx="162560" cy="111759"/>
          </a:xfrm>
          <a:prstGeom prst="rect">
            <a:avLst/>
          </a:prstGeom>
        </p:spPr>
      </p:pic>
      <p:pic>
        <p:nvPicPr>
          <p:cNvPr id="47" name="object 4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407921" y="4907279"/>
            <a:ext cx="162560" cy="111759"/>
          </a:xfrm>
          <a:prstGeom prst="rect">
            <a:avLst/>
          </a:prstGeom>
        </p:spPr>
      </p:pic>
      <p:pic>
        <p:nvPicPr>
          <p:cNvPr id="48" name="object 43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682240" y="4907279"/>
            <a:ext cx="162560" cy="111759"/>
          </a:xfrm>
          <a:prstGeom prst="rect">
            <a:avLst/>
          </a:prstGeom>
        </p:spPr>
      </p:pic>
      <p:pic>
        <p:nvPicPr>
          <p:cNvPr id="49" name="object 44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2966721" y="4907279"/>
            <a:ext cx="162560" cy="111759"/>
          </a:xfrm>
          <a:prstGeom prst="rect">
            <a:avLst/>
          </a:prstGeom>
        </p:spPr>
      </p:pic>
      <p:pic>
        <p:nvPicPr>
          <p:cNvPr id="50" name="object 45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241039" y="4907279"/>
            <a:ext cx="162560" cy="111759"/>
          </a:xfrm>
          <a:prstGeom prst="rect">
            <a:avLst/>
          </a:prstGeom>
        </p:spPr>
      </p:pic>
      <p:pic>
        <p:nvPicPr>
          <p:cNvPr id="51" name="object 46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515359" y="4907279"/>
            <a:ext cx="162560" cy="111759"/>
          </a:xfrm>
          <a:prstGeom prst="rect">
            <a:avLst/>
          </a:prstGeom>
        </p:spPr>
      </p:pic>
      <p:pic>
        <p:nvPicPr>
          <p:cNvPr id="52" name="object 47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3799840" y="4907279"/>
            <a:ext cx="162560" cy="111759"/>
          </a:xfrm>
          <a:prstGeom prst="rect">
            <a:avLst/>
          </a:prstGeom>
        </p:spPr>
      </p:pic>
      <p:pic>
        <p:nvPicPr>
          <p:cNvPr id="53" name="object 48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4084321" y="4907279"/>
            <a:ext cx="162560" cy="111759"/>
          </a:xfrm>
          <a:prstGeom prst="rect">
            <a:avLst/>
          </a:prstGeom>
        </p:spPr>
      </p:pic>
      <p:pic>
        <p:nvPicPr>
          <p:cNvPr id="54" name="object 49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4358641" y="4907279"/>
            <a:ext cx="162560" cy="111759"/>
          </a:xfrm>
          <a:prstGeom prst="rect">
            <a:avLst/>
          </a:prstGeom>
        </p:spPr>
      </p:pic>
      <p:pic>
        <p:nvPicPr>
          <p:cNvPr id="55" name="object 50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4643121" y="4907279"/>
            <a:ext cx="162560" cy="111759"/>
          </a:xfrm>
          <a:prstGeom prst="rect">
            <a:avLst/>
          </a:prstGeom>
        </p:spPr>
      </p:pic>
      <p:pic>
        <p:nvPicPr>
          <p:cNvPr id="56" name="object 51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4917441" y="4907279"/>
            <a:ext cx="162560" cy="111759"/>
          </a:xfrm>
          <a:prstGeom prst="rect">
            <a:avLst/>
          </a:prstGeom>
        </p:spPr>
      </p:pic>
      <p:pic>
        <p:nvPicPr>
          <p:cNvPr id="57" name="object 52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5476240" y="4907279"/>
            <a:ext cx="162560" cy="111759"/>
          </a:xfrm>
          <a:prstGeom prst="rect">
            <a:avLst/>
          </a:prstGeom>
        </p:spPr>
      </p:pic>
      <p:pic>
        <p:nvPicPr>
          <p:cNvPr id="58" name="object 53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6035041" y="4907279"/>
            <a:ext cx="162560" cy="111759"/>
          </a:xfrm>
          <a:prstGeom prst="rect">
            <a:avLst/>
          </a:prstGeom>
        </p:spPr>
      </p:pic>
      <p:pic>
        <p:nvPicPr>
          <p:cNvPr id="59" name="object 54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6431280" y="4907279"/>
            <a:ext cx="162559" cy="111759"/>
          </a:xfrm>
          <a:prstGeom prst="rect">
            <a:avLst/>
          </a:prstGeom>
        </p:spPr>
      </p:pic>
      <p:pic>
        <p:nvPicPr>
          <p:cNvPr id="60" name="object 56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605519" y="4277359"/>
            <a:ext cx="375920" cy="375920"/>
          </a:xfrm>
          <a:prstGeom prst="rect">
            <a:avLst/>
          </a:prstGeom>
        </p:spPr>
      </p:pic>
      <p:sp>
        <p:nvSpPr>
          <p:cNvPr id="61" name="Obdĺžnik 60"/>
          <p:cNvSpPr/>
          <p:nvPr/>
        </p:nvSpPr>
        <p:spPr>
          <a:xfrm>
            <a:off x="4521201" y="193040"/>
            <a:ext cx="4471669" cy="569553"/>
          </a:xfrm>
          <a:prstGeom prst="rect">
            <a:avLst/>
          </a:prstGeom>
          <a:solidFill>
            <a:srgbClr val="00B9AC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object 2"/>
          <p:cNvSpPr txBox="1"/>
          <p:nvPr/>
        </p:nvSpPr>
        <p:spPr>
          <a:xfrm>
            <a:off x="165736" y="4645740"/>
            <a:ext cx="783590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60"/>
              </a:lnSpc>
            </a:pPr>
            <a:r>
              <a:rPr sz="800" spc="5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800" spc="30" dirty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r>
              <a:rPr sz="8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8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800" spc="-35" dirty="0">
                <a:solidFill>
                  <a:srgbClr val="404040"/>
                </a:solidFill>
                <a:latin typeface="Calibri"/>
                <a:cs typeface="Calibri"/>
              </a:rPr>
              <a:t>U</a:t>
            </a:r>
            <a:r>
              <a:rPr sz="800" spc="-40" dirty="0">
                <a:solidFill>
                  <a:srgbClr val="404040"/>
                </a:solidFill>
                <a:latin typeface="Calibri"/>
                <a:cs typeface="Calibri"/>
              </a:rPr>
              <a:t>N</a:t>
            </a:r>
            <a:r>
              <a:rPr sz="800" spc="-30" dirty="0">
                <a:solidFill>
                  <a:srgbClr val="404040"/>
                </a:solidFill>
                <a:latin typeface="Calibri"/>
                <a:cs typeface="Calibri"/>
              </a:rPr>
              <a:t>C</a:t>
            </a:r>
            <a:r>
              <a:rPr sz="800" spc="-20" dirty="0">
                <a:solidFill>
                  <a:srgbClr val="404040"/>
                </a:solidFill>
                <a:latin typeface="Calibri"/>
                <a:cs typeface="Calibri"/>
              </a:rPr>
              <a:t>L</a:t>
            </a:r>
            <a:r>
              <a:rPr sz="800" spc="1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800" spc="30" dirty="0">
                <a:solidFill>
                  <a:srgbClr val="404040"/>
                </a:solidFill>
                <a:latin typeface="Calibri"/>
                <a:cs typeface="Calibri"/>
              </a:rPr>
              <a:t>SS</a:t>
            </a:r>
            <a:r>
              <a:rPr sz="800" spc="35" dirty="0">
                <a:solidFill>
                  <a:srgbClr val="404040"/>
                </a:solidFill>
                <a:latin typeface="Calibri"/>
                <a:cs typeface="Calibri"/>
              </a:rPr>
              <a:t>I</a:t>
            </a:r>
            <a:r>
              <a:rPr sz="800" spc="30" dirty="0">
                <a:solidFill>
                  <a:srgbClr val="404040"/>
                </a:solidFill>
                <a:latin typeface="Calibri"/>
                <a:cs typeface="Calibri"/>
              </a:rPr>
              <a:t>F</a:t>
            </a:r>
            <a:r>
              <a:rPr sz="800" spc="35" dirty="0">
                <a:solidFill>
                  <a:srgbClr val="404040"/>
                </a:solidFill>
                <a:latin typeface="Calibri"/>
                <a:cs typeface="Calibri"/>
              </a:rPr>
              <a:t>I</a:t>
            </a:r>
            <a:r>
              <a:rPr sz="800" spc="5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800" dirty="0">
                <a:solidFill>
                  <a:srgbClr val="404040"/>
                </a:solidFill>
                <a:latin typeface="Calibri"/>
                <a:cs typeface="Calibri"/>
              </a:rPr>
              <a:t>D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63" name="Obrázok 62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colorTemperature colorTemp="11500"/>
                    </a14:imgEffect>
                    <a14:imgEffect>
                      <a14:saturation sat="321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882" y="249257"/>
            <a:ext cx="1976119" cy="490543"/>
          </a:xfrm>
          <a:prstGeom prst="rect">
            <a:avLst/>
          </a:prstGeom>
        </p:spPr>
      </p:pic>
      <p:cxnSp>
        <p:nvCxnSpPr>
          <p:cNvPr id="66" name="Rovná spojnica 65"/>
          <p:cNvCxnSpPr/>
          <p:nvPr/>
        </p:nvCxnSpPr>
        <p:spPr>
          <a:xfrm>
            <a:off x="8382000" y="204472"/>
            <a:ext cx="0" cy="538479"/>
          </a:xfrm>
          <a:prstGeom prst="line">
            <a:avLst/>
          </a:prstGeom>
          <a:ln w="952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Obrázok 66"/>
          <p:cNvPicPr>
            <a:picLocks noChangeAspect="1"/>
          </p:cNvPicPr>
          <p:nvPr/>
        </p:nvPicPr>
        <p:blipFill>
          <a:blip r:embed="rId3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85252"/>
            <a:ext cx="803980" cy="401990"/>
          </a:xfrm>
          <a:prstGeom prst="rect">
            <a:avLst/>
          </a:prstGeom>
        </p:spPr>
      </p:pic>
      <p:pic>
        <p:nvPicPr>
          <p:cNvPr id="68" name="object 57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4660287" y="285750"/>
            <a:ext cx="673714" cy="421714"/>
          </a:xfrm>
          <a:prstGeom prst="rect">
            <a:avLst/>
          </a:prstGeom>
        </p:spPr>
      </p:pic>
      <p:cxnSp>
        <p:nvCxnSpPr>
          <p:cNvPr id="69" name="Rovná spojnica 68"/>
          <p:cNvCxnSpPr/>
          <p:nvPr/>
        </p:nvCxnSpPr>
        <p:spPr>
          <a:xfrm>
            <a:off x="6400800" y="204472"/>
            <a:ext cx="0" cy="538479"/>
          </a:xfrm>
          <a:prstGeom prst="line">
            <a:avLst/>
          </a:prstGeom>
          <a:ln w="952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Obrázok 69"/>
          <p:cNvPicPr>
            <a:picLocks noChangeAspect="1"/>
          </p:cNvPicPr>
          <p:nvPr/>
        </p:nvPicPr>
        <p:blipFill>
          <a:blip r:embed="rId3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001" y="281727"/>
            <a:ext cx="396619" cy="396619"/>
          </a:xfrm>
          <a:prstGeom prst="rect">
            <a:avLst/>
          </a:prstGeom>
        </p:spPr>
      </p:pic>
      <p:cxnSp>
        <p:nvCxnSpPr>
          <p:cNvPr id="71" name="Rovná spojnica 70"/>
          <p:cNvCxnSpPr/>
          <p:nvPr/>
        </p:nvCxnSpPr>
        <p:spPr>
          <a:xfrm>
            <a:off x="5410200" y="204472"/>
            <a:ext cx="0" cy="538479"/>
          </a:xfrm>
          <a:prstGeom prst="line">
            <a:avLst/>
          </a:prstGeom>
          <a:ln w="9525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19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995" y="183006"/>
            <a:ext cx="227647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Data</a:t>
            </a:r>
            <a:r>
              <a:rPr spc="-55" dirty="0"/>
              <a:t> </a:t>
            </a:r>
            <a:r>
              <a:rPr spc="-5" dirty="0"/>
              <a:t>processing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28066" y="547408"/>
            <a:ext cx="7881620" cy="383032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605"/>
              </a:spcBef>
              <a:buFont typeface="Wingdings"/>
              <a:buChar char=""/>
              <a:tabLst>
                <a:tab pos="299720" algn="l"/>
              </a:tabLst>
            </a:pPr>
            <a:r>
              <a:rPr sz="1800" dirty="0">
                <a:latin typeface="Verdana"/>
                <a:cs typeface="Verdana"/>
              </a:rPr>
              <a:t>Creating</a:t>
            </a:r>
            <a:r>
              <a:rPr sz="1800" spc="-5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a</a:t>
            </a:r>
            <a:r>
              <a:rPr sz="1800" spc="-15" dirty="0">
                <a:latin typeface="Verdana"/>
                <a:cs typeface="Verdana"/>
              </a:rPr>
              <a:t> </a:t>
            </a:r>
            <a:r>
              <a:rPr sz="1800" spc="-5" dirty="0">
                <a:latin typeface="Verdana"/>
                <a:cs typeface="Verdana"/>
              </a:rPr>
              <a:t>subset</a:t>
            </a:r>
            <a:r>
              <a:rPr sz="1800" spc="1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of</a:t>
            </a:r>
            <a:r>
              <a:rPr sz="1800" spc="-1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S1</a:t>
            </a:r>
            <a:r>
              <a:rPr sz="1800" spc="-5" dirty="0">
                <a:latin typeface="Verdana"/>
                <a:cs typeface="Verdana"/>
              </a:rPr>
              <a:t> GRDH images</a:t>
            </a:r>
            <a:endParaRPr sz="1800" dirty="0">
              <a:latin typeface="Verdana"/>
              <a:cs typeface="Verdana"/>
            </a:endParaRPr>
          </a:p>
          <a:p>
            <a:pPr marL="927100">
              <a:lnSpc>
                <a:spcPct val="100000"/>
              </a:lnSpc>
              <a:spcBef>
                <a:spcPts val="400"/>
              </a:spcBef>
            </a:pP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Spatial</a:t>
            </a:r>
            <a:r>
              <a:rPr sz="1400" i="1" spc="-15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subset</a:t>
            </a:r>
            <a:r>
              <a:rPr sz="1400" i="1" spc="-3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depending</a:t>
            </a:r>
            <a:r>
              <a:rPr sz="1400" i="1" spc="-25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on</a:t>
            </a:r>
            <a:r>
              <a:rPr sz="1400" i="1" spc="-2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the</a:t>
            </a:r>
            <a:r>
              <a:rPr sz="1400" i="1" spc="-2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AOI</a:t>
            </a:r>
            <a:endParaRPr sz="1400" dirty="0">
              <a:latin typeface="Verdana"/>
              <a:cs typeface="Verdana"/>
            </a:endParaRPr>
          </a:p>
          <a:p>
            <a:pPr marL="355600" indent="-343535">
              <a:lnSpc>
                <a:spcPct val="100000"/>
              </a:lnSpc>
              <a:spcBef>
                <a:spcPts val="80"/>
              </a:spcBef>
              <a:buFont typeface="Wingdings"/>
              <a:buChar char=""/>
              <a:tabLst>
                <a:tab pos="355600" algn="l"/>
                <a:tab pos="356235" algn="l"/>
              </a:tabLst>
            </a:pPr>
            <a:r>
              <a:rPr sz="1800" spc="-5" dirty="0">
                <a:latin typeface="Verdana"/>
                <a:cs typeface="Verdana"/>
              </a:rPr>
              <a:t>Radiometric</a:t>
            </a:r>
            <a:r>
              <a:rPr sz="1800" spc="-45" dirty="0">
                <a:latin typeface="Verdana"/>
                <a:cs typeface="Verdana"/>
              </a:rPr>
              <a:t> </a:t>
            </a:r>
            <a:r>
              <a:rPr sz="1800" spc="-5" dirty="0">
                <a:latin typeface="Verdana"/>
                <a:cs typeface="Verdana"/>
              </a:rPr>
              <a:t>calibration</a:t>
            </a:r>
            <a:endParaRPr sz="1800" dirty="0">
              <a:latin typeface="Verdana"/>
              <a:cs typeface="Verdana"/>
            </a:endParaRPr>
          </a:p>
          <a:p>
            <a:pPr marL="927100">
              <a:lnSpc>
                <a:spcPts val="1680"/>
              </a:lnSpc>
              <a:spcBef>
                <a:spcPts val="5"/>
              </a:spcBef>
            </a:pP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Conversion</a:t>
            </a:r>
            <a:r>
              <a:rPr sz="1400" i="1" spc="-3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of</a:t>
            </a:r>
            <a:r>
              <a:rPr sz="1400" i="1" spc="-2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image</a:t>
            </a:r>
            <a:r>
              <a:rPr sz="1400" i="1" spc="-5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intensity</a:t>
            </a:r>
            <a:r>
              <a:rPr sz="1400" i="1" spc="-2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to</a:t>
            </a:r>
            <a:r>
              <a:rPr sz="1400" i="1" spc="-2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sigma0</a:t>
            </a:r>
            <a:r>
              <a:rPr sz="1400" i="1" spc="-3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providing the</a:t>
            </a:r>
            <a:r>
              <a:rPr sz="1400" i="1" spc="-1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spc="-5" dirty="0">
                <a:solidFill>
                  <a:srgbClr val="0097DB"/>
                </a:solidFill>
                <a:latin typeface="Verdana"/>
                <a:cs typeface="Verdana"/>
              </a:rPr>
              <a:t>radar</a:t>
            </a:r>
            <a:r>
              <a:rPr sz="1400" i="1" spc="-1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backscatter</a:t>
            </a:r>
            <a:endParaRPr sz="1400" dirty="0">
              <a:latin typeface="Verdana"/>
              <a:cs typeface="Verdana"/>
            </a:endParaRPr>
          </a:p>
          <a:p>
            <a:pPr marL="355600" indent="-343535">
              <a:lnSpc>
                <a:spcPts val="2160"/>
              </a:lnSpc>
              <a:buFont typeface="Wingdings"/>
              <a:buChar char=""/>
              <a:tabLst>
                <a:tab pos="355600" algn="l"/>
                <a:tab pos="356235" algn="l"/>
              </a:tabLst>
            </a:pPr>
            <a:r>
              <a:rPr sz="1800" spc="-35" dirty="0">
                <a:latin typeface="Verdana"/>
                <a:cs typeface="Verdana"/>
              </a:rPr>
              <a:t>Terrain</a:t>
            </a:r>
            <a:r>
              <a:rPr sz="1800" spc="-30" dirty="0">
                <a:latin typeface="Verdana"/>
                <a:cs typeface="Verdana"/>
              </a:rPr>
              <a:t> </a:t>
            </a:r>
            <a:r>
              <a:rPr sz="1800" spc="-5" dirty="0">
                <a:latin typeface="Verdana"/>
                <a:cs typeface="Verdana"/>
              </a:rPr>
              <a:t>correction</a:t>
            </a:r>
            <a:endParaRPr sz="1800" dirty="0">
              <a:latin typeface="Verdana"/>
              <a:cs typeface="Verdana"/>
            </a:endParaRPr>
          </a:p>
          <a:p>
            <a:pPr marL="927100" marR="5080">
              <a:lnSpc>
                <a:spcPct val="100000"/>
              </a:lnSpc>
              <a:spcBef>
                <a:spcPts val="5"/>
              </a:spcBef>
            </a:pP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Compensate</a:t>
            </a:r>
            <a:r>
              <a:rPr sz="1400" i="1" spc="-25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for</a:t>
            </a:r>
            <a:r>
              <a:rPr sz="1400" i="1" spc="-1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geometric</a:t>
            </a:r>
            <a:r>
              <a:rPr sz="1400" i="1" spc="-2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distortions</a:t>
            </a:r>
            <a:r>
              <a:rPr sz="1400" i="1" spc="-25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caused</a:t>
            </a:r>
            <a:r>
              <a:rPr sz="1400" i="1" spc="-2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by</a:t>
            </a:r>
            <a:r>
              <a:rPr sz="1400" i="1" spc="-1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topographical</a:t>
            </a:r>
            <a:r>
              <a:rPr sz="1400" i="1" spc="-5" dirty="0">
                <a:solidFill>
                  <a:srgbClr val="0097DB"/>
                </a:solidFill>
                <a:latin typeface="Verdana"/>
                <a:cs typeface="Verdana"/>
              </a:rPr>
              <a:t> variations</a:t>
            </a:r>
            <a:r>
              <a:rPr sz="1400" i="1" spc="-2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of</a:t>
            </a:r>
            <a:r>
              <a:rPr sz="1400" i="1" spc="-1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a </a:t>
            </a:r>
            <a:r>
              <a:rPr sz="1400" i="1" spc="-475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scene</a:t>
            </a:r>
            <a:r>
              <a:rPr sz="1400" i="1" spc="-25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and</a:t>
            </a:r>
            <a:r>
              <a:rPr sz="1400" i="1" spc="-15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the</a:t>
            </a:r>
            <a:r>
              <a:rPr sz="1400" i="1" spc="-15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tilt</a:t>
            </a:r>
            <a:r>
              <a:rPr sz="1400" i="1" spc="-5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of</a:t>
            </a:r>
            <a:r>
              <a:rPr sz="1400" i="1" spc="-15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satellite</a:t>
            </a:r>
            <a:r>
              <a:rPr sz="1400" i="1" spc="-1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sensor</a:t>
            </a:r>
            <a:endParaRPr sz="1400" dirty="0">
              <a:latin typeface="Verdana"/>
              <a:cs typeface="Verdana"/>
            </a:endParaRPr>
          </a:p>
          <a:p>
            <a:pPr marL="355600" indent="-343535">
              <a:lnSpc>
                <a:spcPts val="2155"/>
              </a:lnSpc>
              <a:buFont typeface="Wingdings"/>
              <a:buChar char=""/>
              <a:tabLst>
                <a:tab pos="355600" algn="l"/>
                <a:tab pos="356235" algn="l"/>
              </a:tabLst>
            </a:pPr>
            <a:r>
              <a:rPr sz="1800" dirty="0">
                <a:latin typeface="Verdana"/>
                <a:cs typeface="Verdana"/>
              </a:rPr>
              <a:t>Creating</a:t>
            </a:r>
            <a:r>
              <a:rPr sz="1800" spc="-2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a</a:t>
            </a:r>
            <a:r>
              <a:rPr sz="1800" spc="-30" dirty="0">
                <a:latin typeface="Verdana"/>
                <a:cs typeface="Verdana"/>
              </a:rPr>
              <a:t> </a:t>
            </a:r>
            <a:r>
              <a:rPr sz="1800" spc="-5" dirty="0">
                <a:latin typeface="Verdana"/>
                <a:cs typeface="Verdana"/>
              </a:rPr>
              <a:t>multitemporal</a:t>
            </a:r>
            <a:r>
              <a:rPr sz="1800" spc="-15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stack</a:t>
            </a:r>
          </a:p>
          <a:p>
            <a:pPr marL="927100">
              <a:lnSpc>
                <a:spcPts val="1680"/>
              </a:lnSpc>
              <a:spcBef>
                <a:spcPts val="5"/>
              </a:spcBef>
            </a:pP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Collocation</a:t>
            </a:r>
            <a:r>
              <a:rPr sz="1400" i="1" spc="-3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spatially</a:t>
            </a:r>
            <a:r>
              <a:rPr sz="1400" i="1" spc="-2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overlapping</a:t>
            </a:r>
            <a:r>
              <a:rPr sz="1400" i="1" spc="-2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products</a:t>
            </a:r>
            <a:r>
              <a:rPr sz="1400" i="1" spc="-3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(based</a:t>
            </a:r>
            <a:r>
              <a:rPr sz="1400" i="1" spc="-15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on</a:t>
            </a:r>
            <a:r>
              <a:rPr sz="1400" i="1" spc="-2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geolocation)</a:t>
            </a:r>
            <a:endParaRPr sz="1400" dirty="0">
              <a:latin typeface="Verdana"/>
              <a:cs typeface="Verdana"/>
            </a:endParaRPr>
          </a:p>
          <a:p>
            <a:pPr marL="355600" indent="-343535">
              <a:lnSpc>
                <a:spcPts val="2160"/>
              </a:lnSpc>
              <a:buFont typeface="Wingdings"/>
              <a:buChar char=""/>
              <a:tabLst>
                <a:tab pos="355600" algn="l"/>
                <a:tab pos="356235" algn="l"/>
              </a:tabLst>
            </a:pPr>
            <a:r>
              <a:rPr sz="1800" dirty="0">
                <a:latin typeface="Verdana"/>
                <a:cs typeface="Verdana"/>
              </a:rPr>
              <a:t>Speckle</a:t>
            </a:r>
            <a:r>
              <a:rPr sz="1800" spc="-5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filtering</a:t>
            </a:r>
          </a:p>
          <a:p>
            <a:pPr marL="927100">
              <a:lnSpc>
                <a:spcPts val="1680"/>
              </a:lnSpc>
            </a:pP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Filtering</a:t>
            </a:r>
            <a:r>
              <a:rPr sz="1400" i="1" spc="-5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the</a:t>
            </a:r>
            <a:r>
              <a:rPr sz="1400" i="1" spc="-1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inherent</a:t>
            </a:r>
            <a:r>
              <a:rPr sz="1400" i="1" spc="-15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salt</a:t>
            </a:r>
            <a:r>
              <a:rPr sz="1400" i="1" spc="-2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and</a:t>
            </a:r>
            <a:r>
              <a:rPr sz="1400" i="1" spc="-15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pepper</a:t>
            </a:r>
            <a:r>
              <a:rPr sz="1400" i="1" spc="-15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like</a:t>
            </a:r>
            <a:r>
              <a:rPr sz="1400" i="1" spc="5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texturing</a:t>
            </a:r>
            <a:r>
              <a:rPr sz="1400" i="1" spc="-15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called</a:t>
            </a:r>
            <a:r>
              <a:rPr sz="1400" i="1" spc="1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speckles</a:t>
            </a:r>
            <a:endParaRPr sz="1400" dirty="0">
              <a:latin typeface="Verdana"/>
              <a:cs typeface="Verdana"/>
            </a:endParaRPr>
          </a:p>
          <a:p>
            <a:pPr marL="299085" indent="-287020">
              <a:lnSpc>
                <a:spcPts val="2160"/>
              </a:lnSpc>
              <a:buFont typeface="Wingdings"/>
              <a:buChar char=""/>
              <a:tabLst>
                <a:tab pos="299720" algn="l"/>
              </a:tabLst>
            </a:pPr>
            <a:r>
              <a:rPr sz="1800" spc="-5" dirty="0">
                <a:latin typeface="Verdana"/>
                <a:cs typeface="Verdana"/>
              </a:rPr>
              <a:t>Linear</a:t>
            </a:r>
            <a:r>
              <a:rPr sz="1800" spc="-25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to</a:t>
            </a:r>
            <a:r>
              <a:rPr sz="1800" spc="-15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dB </a:t>
            </a:r>
            <a:r>
              <a:rPr sz="1800" spc="-5" dirty="0">
                <a:latin typeface="Verdana"/>
                <a:cs typeface="Verdana"/>
              </a:rPr>
              <a:t>conversion</a:t>
            </a:r>
            <a:endParaRPr sz="1800" dirty="0">
              <a:latin typeface="Verdana"/>
              <a:cs typeface="Verdana"/>
            </a:endParaRPr>
          </a:p>
          <a:p>
            <a:pPr marL="927100">
              <a:lnSpc>
                <a:spcPts val="1680"/>
              </a:lnSpc>
              <a:spcBef>
                <a:spcPts val="5"/>
              </a:spcBef>
            </a:pP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Compensate</a:t>
            </a:r>
            <a:r>
              <a:rPr sz="1400" i="1" spc="-4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for</a:t>
            </a:r>
            <a:r>
              <a:rPr sz="1400" i="1" spc="-2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very</a:t>
            </a:r>
            <a:r>
              <a:rPr sz="1400" i="1" spc="-2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high</a:t>
            </a:r>
            <a:r>
              <a:rPr sz="1400" i="1" spc="-1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dynamic</a:t>
            </a:r>
            <a:r>
              <a:rPr sz="1400" i="1" spc="-3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range</a:t>
            </a:r>
            <a:r>
              <a:rPr sz="1400" i="1" spc="-2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in</a:t>
            </a:r>
            <a:r>
              <a:rPr sz="1400" i="1" spc="-5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visualisation</a:t>
            </a:r>
            <a:endParaRPr sz="1400" dirty="0">
              <a:latin typeface="Verdana"/>
              <a:cs typeface="Verdana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"/>
              <a:tabLst>
                <a:tab pos="355600" algn="l"/>
                <a:tab pos="356235" algn="l"/>
              </a:tabLst>
            </a:pPr>
            <a:r>
              <a:rPr sz="1800" dirty="0">
                <a:latin typeface="Verdana"/>
                <a:cs typeface="Verdana"/>
              </a:rPr>
              <a:t>Stack</a:t>
            </a:r>
            <a:r>
              <a:rPr sz="1800" spc="-40" dirty="0">
                <a:latin typeface="Verdana"/>
                <a:cs typeface="Verdana"/>
              </a:rPr>
              <a:t> </a:t>
            </a:r>
            <a:r>
              <a:rPr sz="1800" spc="-5" dirty="0">
                <a:latin typeface="Verdana"/>
                <a:cs typeface="Verdana"/>
              </a:rPr>
              <a:t>statistics</a:t>
            </a:r>
            <a:endParaRPr sz="1800" dirty="0">
              <a:latin typeface="Verdana"/>
              <a:cs typeface="Verdana"/>
            </a:endParaRPr>
          </a:p>
          <a:p>
            <a:pPr marL="927100">
              <a:lnSpc>
                <a:spcPct val="100000"/>
              </a:lnSpc>
              <a:spcBef>
                <a:spcPts val="400"/>
              </a:spcBef>
            </a:pP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Analysis</a:t>
            </a:r>
            <a:r>
              <a:rPr sz="1400" i="1" spc="-35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of</a:t>
            </a:r>
            <a:r>
              <a:rPr sz="1400" i="1" spc="-2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temporal</a:t>
            </a:r>
            <a:r>
              <a:rPr sz="1400" i="1" spc="-35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backscatter</a:t>
            </a:r>
            <a:r>
              <a:rPr sz="1400" i="1" spc="-45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signatures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0" y="4400550"/>
            <a:ext cx="9144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bdĺžnik 4"/>
          <p:cNvSpPr/>
          <p:nvPr/>
        </p:nvSpPr>
        <p:spPr>
          <a:xfrm>
            <a:off x="7620000" y="70992"/>
            <a:ext cx="1524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ĺžnik 11"/>
          <p:cNvSpPr/>
          <p:nvPr/>
        </p:nvSpPr>
        <p:spPr>
          <a:xfrm>
            <a:off x="7620000" y="70992"/>
            <a:ext cx="1524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bject 2"/>
          <p:cNvSpPr txBox="1"/>
          <p:nvPr/>
        </p:nvSpPr>
        <p:spPr>
          <a:xfrm>
            <a:off x="221995" y="183006"/>
            <a:ext cx="240538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solidFill>
                  <a:srgbClr val="006FC0"/>
                </a:solidFill>
                <a:latin typeface="Verdana"/>
                <a:cs typeface="Verdana"/>
              </a:rPr>
              <a:t>Data</a:t>
            </a:r>
            <a:r>
              <a:rPr sz="2200" spc="-40" dirty="0">
                <a:solidFill>
                  <a:srgbClr val="006FC0"/>
                </a:solidFill>
                <a:latin typeface="Verdana"/>
                <a:cs typeface="Verdana"/>
              </a:rPr>
              <a:t> </a:t>
            </a:r>
            <a:r>
              <a:rPr sz="2200" spc="-5" dirty="0">
                <a:solidFill>
                  <a:srgbClr val="006FC0"/>
                </a:solidFill>
                <a:latin typeface="Verdana"/>
                <a:cs typeface="Verdana"/>
              </a:rPr>
              <a:t>preparation</a:t>
            </a:r>
            <a:endParaRPr sz="22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7340" y="717550"/>
            <a:ext cx="27908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01955" algn="l"/>
              </a:tabLst>
            </a:pPr>
            <a:r>
              <a:rPr sz="1800" dirty="0">
                <a:latin typeface="Verdana"/>
                <a:cs typeface="Verdana"/>
              </a:rPr>
              <a:t>1.	</a:t>
            </a:r>
            <a:r>
              <a:rPr sz="1800" spc="-5" dirty="0">
                <a:latin typeface="Verdana"/>
                <a:cs typeface="Verdana"/>
              </a:rPr>
              <a:t>Opening</a:t>
            </a:r>
            <a:r>
              <a:rPr sz="1800" spc="-15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the</a:t>
            </a:r>
            <a:r>
              <a:rPr sz="1800" spc="-15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S1</a:t>
            </a:r>
            <a:r>
              <a:rPr sz="1800" spc="-20" dirty="0">
                <a:latin typeface="Verdana"/>
                <a:cs typeface="Verdana"/>
              </a:rPr>
              <a:t> </a:t>
            </a:r>
            <a:r>
              <a:rPr sz="1800" spc="-5" dirty="0">
                <a:latin typeface="Verdana"/>
                <a:cs typeface="Verdana"/>
              </a:rPr>
              <a:t>data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52043" y="1152144"/>
            <a:ext cx="3037840" cy="1866900"/>
            <a:chOff x="352043" y="1152144"/>
            <a:chExt cx="3037840" cy="18669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4235" y="1168273"/>
              <a:ext cx="3015995" cy="184162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59663" y="1156716"/>
              <a:ext cx="3025140" cy="1858010"/>
            </a:xfrm>
            <a:custGeom>
              <a:avLst/>
              <a:gdLst/>
              <a:ahLst/>
              <a:cxnLst/>
              <a:rect l="l" t="t" r="r" b="b"/>
              <a:pathLst>
                <a:path w="3025140" h="1858010">
                  <a:moveTo>
                    <a:pt x="0" y="1857755"/>
                  </a:moveTo>
                  <a:lnTo>
                    <a:pt x="3025140" y="1857755"/>
                  </a:lnTo>
                  <a:lnTo>
                    <a:pt x="3025140" y="0"/>
                  </a:lnTo>
                  <a:lnTo>
                    <a:pt x="0" y="0"/>
                  </a:lnTo>
                  <a:lnTo>
                    <a:pt x="0" y="1857755"/>
                  </a:lnTo>
                  <a:close/>
                </a:path>
              </a:pathLst>
            </a:custGeom>
            <a:ln w="9143">
              <a:solidFill>
                <a:srgbClr val="4D4F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64997" y="1421130"/>
              <a:ext cx="876300" cy="111760"/>
            </a:xfrm>
            <a:custGeom>
              <a:avLst/>
              <a:gdLst/>
              <a:ahLst/>
              <a:cxnLst/>
              <a:rect l="l" t="t" r="r" b="b"/>
              <a:pathLst>
                <a:path w="876300" h="111759">
                  <a:moveTo>
                    <a:pt x="0" y="111251"/>
                  </a:moveTo>
                  <a:lnTo>
                    <a:pt x="876300" y="111251"/>
                  </a:lnTo>
                  <a:lnTo>
                    <a:pt x="876300" y="0"/>
                  </a:lnTo>
                  <a:lnTo>
                    <a:pt x="0" y="0"/>
                  </a:lnTo>
                  <a:lnTo>
                    <a:pt x="0" y="111251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3643884" y="662940"/>
            <a:ext cx="4823460" cy="3366770"/>
            <a:chOff x="3643884" y="662940"/>
            <a:chExt cx="4823460" cy="336677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53028" y="672083"/>
              <a:ext cx="4805171" cy="334822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648456" y="667512"/>
              <a:ext cx="4814570" cy="3357879"/>
            </a:xfrm>
            <a:custGeom>
              <a:avLst/>
              <a:gdLst/>
              <a:ahLst/>
              <a:cxnLst/>
              <a:rect l="l" t="t" r="r" b="b"/>
              <a:pathLst>
                <a:path w="4814570" h="3357879">
                  <a:moveTo>
                    <a:pt x="0" y="3357372"/>
                  </a:moveTo>
                  <a:lnTo>
                    <a:pt x="4814315" y="3357372"/>
                  </a:lnTo>
                  <a:lnTo>
                    <a:pt x="4814315" y="0"/>
                  </a:lnTo>
                  <a:lnTo>
                    <a:pt x="0" y="0"/>
                  </a:lnTo>
                  <a:lnTo>
                    <a:pt x="0" y="3357372"/>
                  </a:lnTo>
                  <a:close/>
                </a:path>
              </a:pathLst>
            </a:custGeom>
            <a:ln w="9144">
              <a:solidFill>
                <a:srgbClr val="4D4F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dĺžnik 10"/>
          <p:cNvSpPr/>
          <p:nvPr/>
        </p:nvSpPr>
        <p:spPr>
          <a:xfrm>
            <a:off x="0" y="4400550"/>
            <a:ext cx="9144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995" y="183006"/>
            <a:ext cx="240538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Data</a:t>
            </a:r>
            <a:r>
              <a:rPr spc="-40" dirty="0"/>
              <a:t> </a:t>
            </a:r>
            <a:r>
              <a:rPr spc="-5" dirty="0"/>
              <a:t>preparation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9783" y="528827"/>
            <a:ext cx="6301740" cy="4014216"/>
          </a:xfrm>
          <a:prstGeom prst="rect">
            <a:avLst/>
          </a:prstGeom>
        </p:spPr>
      </p:pic>
      <p:sp>
        <p:nvSpPr>
          <p:cNvPr id="4" name="Obdĺžnik 3"/>
          <p:cNvSpPr/>
          <p:nvPr/>
        </p:nvSpPr>
        <p:spPr>
          <a:xfrm>
            <a:off x="0" y="4400550"/>
            <a:ext cx="9144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bdĺžnik 4"/>
          <p:cNvSpPr/>
          <p:nvPr/>
        </p:nvSpPr>
        <p:spPr>
          <a:xfrm>
            <a:off x="7620000" y="70992"/>
            <a:ext cx="1524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995" y="183006"/>
            <a:ext cx="200406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Spatial</a:t>
            </a:r>
            <a:r>
              <a:rPr spc="-60" dirty="0"/>
              <a:t> </a:t>
            </a:r>
            <a:r>
              <a:rPr spc="-5" dirty="0"/>
              <a:t>subset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608076" y="1031747"/>
            <a:ext cx="7728584" cy="2127885"/>
            <a:chOff x="608076" y="1031747"/>
            <a:chExt cx="7728584" cy="21278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8076" y="1031747"/>
              <a:ext cx="7728204" cy="212750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017014" y="1171193"/>
              <a:ext cx="539750" cy="775970"/>
            </a:xfrm>
            <a:custGeom>
              <a:avLst/>
              <a:gdLst/>
              <a:ahLst/>
              <a:cxnLst/>
              <a:rect l="l" t="t" r="r" b="b"/>
              <a:pathLst>
                <a:path w="539750" h="775969">
                  <a:moveTo>
                    <a:pt x="13716" y="124967"/>
                  </a:moveTo>
                  <a:lnTo>
                    <a:pt x="269748" y="124967"/>
                  </a:lnTo>
                  <a:lnTo>
                    <a:pt x="269748" y="0"/>
                  </a:lnTo>
                  <a:lnTo>
                    <a:pt x="13716" y="0"/>
                  </a:lnTo>
                  <a:lnTo>
                    <a:pt x="13716" y="124967"/>
                  </a:lnTo>
                  <a:close/>
                </a:path>
                <a:path w="539750" h="775969">
                  <a:moveTo>
                    <a:pt x="0" y="775715"/>
                  </a:moveTo>
                  <a:lnTo>
                    <a:pt x="539495" y="775715"/>
                  </a:lnTo>
                  <a:lnTo>
                    <a:pt x="539495" y="665988"/>
                  </a:lnTo>
                  <a:lnTo>
                    <a:pt x="0" y="665988"/>
                  </a:lnTo>
                  <a:lnTo>
                    <a:pt x="0" y="775715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dĺžnik 5"/>
          <p:cNvSpPr/>
          <p:nvPr/>
        </p:nvSpPr>
        <p:spPr>
          <a:xfrm>
            <a:off x="0" y="4400550"/>
            <a:ext cx="9144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bdĺžnik 6"/>
          <p:cNvSpPr/>
          <p:nvPr/>
        </p:nvSpPr>
        <p:spPr>
          <a:xfrm>
            <a:off x="7620000" y="70992"/>
            <a:ext cx="1524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995" y="183006"/>
            <a:ext cx="393636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Spatial</a:t>
            </a:r>
            <a:r>
              <a:rPr spc="-10" dirty="0"/>
              <a:t> </a:t>
            </a:r>
            <a:r>
              <a:rPr spc="-5" dirty="0"/>
              <a:t>subset</a:t>
            </a:r>
            <a:r>
              <a:rPr spc="10" dirty="0"/>
              <a:t> </a:t>
            </a:r>
            <a:r>
              <a:rPr spc="-5" dirty="0"/>
              <a:t>-</a:t>
            </a:r>
            <a:r>
              <a:rPr spc="-15" dirty="0"/>
              <a:t> </a:t>
            </a:r>
            <a:r>
              <a:rPr spc="-5" dirty="0"/>
              <a:t>parameters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5175" y="827532"/>
            <a:ext cx="3613404" cy="318668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92879" y="827532"/>
            <a:ext cx="3599687" cy="3186683"/>
          </a:xfrm>
          <a:prstGeom prst="rect">
            <a:avLst/>
          </a:prstGeom>
        </p:spPr>
      </p:pic>
      <p:sp>
        <p:nvSpPr>
          <p:cNvPr id="5" name="Obdĺžnik 4"/>
          <p:cNvSpPr/>
          <p:nvPr/>
        </p:nvSpPr>
        <p:spPr>
          <a:xfrm>
            <a:off x="0" y="4400550"/>
            <a:ext cx="9144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bdĺžnik 5"/>
          <p:cNvSpPr/>
          <p:nvPr/>
        </p:nvSpPr>
        <p:spPr>
          <a:xfrm>
            <a:off x="7620000" y="70992"/>
            <a:ext cx="1524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0600" y="667512"/>
            <a:ext cx="6498336" cy="388010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1995" y="183006"/>
            <a:ext cx="158369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Data</a:t>
            </a:r>
            <a:r>
              <a:rPr spc="-65" dirty="0"/>
              <a:t> </a:t>
            </a:r>
            <a:r>
              <a:rPr spc="-5" dirty="0"/>
              <a:t>check</a:t>
            </a:r>
          </a:p>
        </p:txBody>
      </p:sp>
      <p:sp>
        <p:nvSpPr>
          <p:cNvPr id="4" name="Obdĺžnik 3"/>
          <p:cNvSpPr/>
          <p:nvPr/>
        </p:nvSpPr>
        <p:spPr>
          <a:xfrm>
            <a:off x="0" y="4400550"/>
            <a:ext cx="9144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bdĺžnik 4"/>
          <p:cNvSpPr/>
          <p:nvPr/>
        </p:nvSpPr>
        <p:spPr>
          <a:xfrm>
            <a:off x="7620000" y="70992"/>
            <a:ext cx="1524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/>
          <p:cNvSpPr/>
          <p:nvPr/>
        </p:nvSpPr>
        <p:spPr>
          <a:xfrm>
            <a:off x="7620000" y="70992"/>
            <a:ext cx="1524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995" y="183006"/>
            <a:ext cx="330454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Radiometric</a:t>
            </a:r>
            <a:r>
              <a:rPr spc="-25" dirty="0"/>
              <a:t> </a:t>
            </a:r>
            <a:r>
              <a:rPr spc="-5" dirty="0"/>
              <a:t>Calibration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94715" y="705612"/>
            <a:ext cx="3241675" cy="2845435"/>
            <a:chOff x="394715" y="705612"/>
            <a:chExt cx="3241675" cy="28454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6907" y="722376"/>
              <a:ext cx="3229356" cy="282854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07669" y="718566"/>
              <a:ext cx="2216150" cy="609600"/>
            </a:xfrm>
            <a:custGeom>
              <a:avLst/>
              <a:gdLst/>
              <a:ahLst/>
              <a:cxnLst/>
              <a:rect l="l" t="t" r="r" b="b"/>
              <a:pathLst>
                <a:path w="2216150" h="609600">
                  <a:moveTo>
                    <a:pt x="1510284" y="609600"/>
                  </a:moveTo>
                  <a:lnTo>
                    <a:pt x="2215896" y="609600"/>
                  </a:lnTo>
                  <a:lnTo>
                    <a:pt x="2215896" y="454151"/>
                  </a:lnTo>
                  <a:lnTo>
                    <a:pt x="1510284" y="454151"/>
                  </a:lnTo>
                  <a:lnTo>
                    <a:pt x="1510284" y="609600"/>
                  </a:lnTo>
                  <a:close/>
                </a:path>
                <a:path w="2216150" h="609600">
                  <a:moveTo>
                    <a:pt x="0" y="269748"/>
                  </a:moveTo>
                  <a:lnTo>
                    <a:pt x="441960" y="269748"/>
                  </a:lnTo>
                  <a:lnTo>
                    <a:pt x="441960" y="0"/>
                  </a:lnTo>
                  <a:lnTo>
                    <a:pt x="0" y="0"/>
                  </a:lnTo>
                  <a:lnTo>
                    <a:pt x="0" y="269748"/>
                  </a:lnTo>
                  <a:close/>
                </a:path>
                <a:path w="2216150" h="609600">
                  <a:moveTo>
                    <a:pt x="21335" y="609600"/>
                  </a:moveTo>
                  <a:lnTo>
                    <a:pt x="899160" y="609600"/>
                  </a:lnTo>
                  <a:lnTo>
                    <a:pt x="899160" y="443484"/>
                  </a:lnTo>
                  <a:lnTo>
                    <a:pt x="21335" y="443484"/>
                  </a:lnTo>
                  <a:lnTo>
                    <a:pt x="21335" y="609600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25240" y="717804"/>
            <a:ext cx="5003292" cy="3788664"/>
          </a:xfrm>
          <a:prstGeom prst="rect">
            <a:avLst/>
          </a:prstGeom>
        </p:spPr>
      </p:pic>
      <p:sp>
        <p:nvSpPr>
          <p:cNvPr id="7" name="Obdĺžnik 6"/>
          <p:cNvSpPr/>
          <p:nvPr/>
        </p:nvSpPr>
        <p:spPr>
          <a:xfrm>
            <a:off x="0" y="4400550"/>
            <a:ext cx="9144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</TotalTime>
  <Words>190</Words>
  <Application>Microsoft Office PowerPoint</Application>
  <PresentationFormat>Prezentácia na obrazovke (16:9)</PresentationFormat>
  <Paragraphs>48</Paragraphs>
  <Slides>21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21</vt:i4>
      </vt:variant>
    </vt:vector>
  </HeadingPairs>
  <TitlesOfParts>
    <vt:vector size="27" baseType="lpstr">
      <vt:lpstr>Arial MT</vt:lpstr>
      <vt:lpstr>Calibri</vt:lpstr>
      <vt:lpstr>Tahoma</vt:lpstr>
      <vt:lpstr>Verdana</vt:lpstr>
      <vt:lpstr>Wingdings</vt:lpstr>
      <vt:lpstr>Office Theme</vt:lpstr>
      <vt:lpstr>SAR remote sensing for forestry</vt:lpstr>
      <vt:lpstr>Introduction</vt:lpstr>
      <vt:lpstr>Data processing</vt:lpstr>
      <vt:lpstr>Prezentácia programu PowerPoint</vt:lpstr>
      <vt:lpstr>Data preparation</vt:lpstr>
      <vt:lpstr>Spatial subset</vt:lpstr>
      <vt:lpstr>Spatial subset - parameters</vt:lpstr>
      <vt:lpstr>Data check</vt:lpstr>
      <vt:lpstr>Radiometric Calibration</vt:lpstr>
      <vt:lpstr>Prezentácia programu PowerPoint</vt:lpstr>
      <vt:lpstr>Geocoding</vt:lpstr>
      <vt:lpstr>Geocoding</vt:lpstr>
      <vt:lpstr>Data check</vt:lpstr>
      <vt:lpstr>Creating multitemporal stack</vt:lpstr>
      <vt:lpstr>Multitemporal speckle filtering</vt:lpstr>
      <vt:lpstr>Multitemporal speckle filtering</vt:lpstr>
      <vt:lpstr>Conversion from linear to dB</vt:lpstr>
      <vt:lpstr>Linear vs dB comparison</vt:lpstr>
      <vt:lpstr>RGB Composite</vt:lpstr>
      <vt:lpstr>RGB Composite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subject>TITLE OF PRESENTATION</dc:subject>
  <dc:creator>Author</dc:creator>
  <cp:lastModifiedBy>Onačillová</cp:lastModifiedBy>
  <cp:revision>5</cp:revision>
  <dcterms:created xsi:type="dcterms:W3CDTF">2023-11-08T10:14:34Z</dcterms:created>
  <dcterms:modified xsi:type="dcterms:W3CDTF">2023-11-15T10:34:30Z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2018-08-23T00:00:00Z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2023-11-08T00:00:00Z</vt:filetime>
  </property>
</Properties>
</file>