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66" r:id="rId12"/>
    <p:sldId id="267" r:id="rId13"/>
    <p:sldId id="275" r:id="rId14"/>
    <p:sldId id="276" r:id="rId15"/>
    <p:sldId id="277" r:id="rId16"/>
    <p:sldId id="278" r:id="rId17"/>
    <p:sldId id="280" r:id="rId18"/>
    <p:sldId id="282" r:id="rId19"/>
    <p:sldId id="283" r:id="rId20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1116" y="3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1995" y="183006"/>
            <a:ext cx="8700008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87640" y="155460"/>
            <a:ext cx="1210055" cy="43772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4556759"/>
            <a:ext cx="9144000" cy="5867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1995" y="183006"/>
            <a:ext cx="8700008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006FC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1561" y="775842"/>
            <a:ext cx="8640876" cy="2557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910" y="181482"/>
            <a:ext cx="174688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Introduction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1561" y="775842"/>
            <a:ext cx="7637780" cy="9278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Input</a:t>
            </a:r>
            <a:r>
              <a:rPr sz="1600" spc="-2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data:</a:t>
            </a:r>
            <a:r>
              <a:rPr sz="160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Sentinel-1</a:t>
            </a:r>
            <a:r>
              <a:rPr sz="1600" spc="3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4D4F52"/>
                </a:solidFill>
                <a:latin typeface="Verdana"/>
                <a:cs typeface="Verdana"/>
              </a:rPr>
              <a:t>GRDH</a:t>
            </a:r>
            <a:r>
              <a:rPr sz="1600" spc="1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images</a:t>
            </a:r>
            <a:r>
              <a:rPr sz="1600" spc="2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over</a:t>
            </a:r>
            <a:r>
              <a:rPr sz="1600" spc="-1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lang="sk-SK" sz="1600" spc="-5" dirty="0" err="1" smtClean="0">
                <a:solidFill>
                  <a:srgbClr val="4D4F52"/>
                </a:solidFill>
                <a:latin typeface="Verdana"/>
                <a:cs typeface="Verdana"/>
              </a:rPr>
              <a:t>Germany</a:t>
            </a: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Output</a:t>
            </a:r>
            <a:r>
              <a:rPr sz="1600" spc="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data:</a:t>
            </a:r>
            <a:r>
              <a:rPr sz="1600" spc="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temporal</a:t>
            </a:r>
            <a:r>
              <a:rPr sz="1600" spc="4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backscatter</a:t>
            </a:r>
            <a:r>
              <a:rPr sz="1600" spc="4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signatures</a:t>
            </a:r>
            <a:r>
              <a:rPr sz="1600" spc="4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for</a:t>
            </a:r>
            <a:r>
              <a:rPr sz="160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various</a:t>
            </a:r>
            <a:r>
              <a:rPr sz="1600" spc="3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land</a:t>
            </a:r>
            <a:r>
              <a:rPr sz="1600" spc="10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cover</a:t>
            </a:r>
            <a:r>
              <a:rPr sz="1600" spc="15" dirty="0">
                <a:solidFill>
                  <a:srgbClr val="4D4F52"/>
                </a:solidFill>
                <a:latin typeface="Verdana"/>
                <a:cs typeface="Verdana"/>
              </a:rPr>
              <a:t> </a:t>
            </a:r>
            <a:r>
              <a:rPr sz="1600" spc="-5" dirty="0">
                <a:solidFill>
                  <a:srgbClr val="4D4F52"/>
                </a:solidFill>
                <a:latin typeface="Verdana"/>
                <a:cs typeface="Verdana"/>
              </a:rPr>
              <a:t>types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dĺžnik 4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0644"/>
            <a:ext cx="9144000" cy="4563110"/>
            <a:chOff x="0" y="580644"/>
            <a:chExt cx="9144000" cy="4563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976" y="580644"/>
              <a:ext cx="6609588" cy="396087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401061" y="718566"/>
              <a:ext cx="2921635" cy="845819"/>
            </a:xfrm>
            <a:custGeom>
              <a:avLst/>
              <a:gdLst/>
              <a:ahLst/>
              <a:cxnLst/>
              <a:rect l="l" t="t" r="r" b="b"/>
              <a:pathLst>
                <a:path w="2921635" h="845819">
                  <a:moveTo>
                    <a:pt x="0" y="114300"/>
                  </a:moveTo>
                  <a:lnTo>
                    <a:pt x="240792" y="114300"/>
                  </a:lnTo>
                  <a:lnTo>
                    <a:pt x="240792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  <a:path w="2921635" h="845819">
                  <a:moveTo>
                    <a:pt x="0" y="845820"/>
                  </a:moveTo>
                  <a:lnTo>
                    <a:pt x="571500" y="845820"/>
                  </a:lnTo>
                  <a:lnTo>
                    <a:pt x="571500" y="681228"/>
                  </a:lnTo>
                  <a:lnTo>
                    <a:pt x="0" y="681228"/>
                  </a:lnTo>
                  <a:lnTo>
                    <a:pt x="0" y="845820"/>
                  </a:lnTo>
                  <a:close/>
                </a:path>
                <a:path w="2921635" h="845819">
                  <a:moveTo>
                    <a:pt x="847344" y="832104"/>
                  </a:moveTo>
                  <a:lnTo>
                    <a:pt x="1574291" y="832104"/>
                  </a:lnTo>
                  <a:lnTo>
                    <a:pt x="1574291" y="691896"/>
                  </a:lnTo>
                  <a:lnTo>
                    <a:pt x="847344" y="691896"/>
                  </a:lnTo>
                  <a:lnTo>
                    <a:pt x="847344" y="832104"/>
                  </a:lnTo>
                  <a:close/>
                </a:path>
                <a:path w="2921635" h="845819">
                  <a:moveTo>
                    <a:pt x="1792224" y="832104"/>
                  </a:moveTo>
                  <a:lnTo>
                    <a:pt x="2921508" y="832104"/>
                  </a:lnTo>
                  <a:lnTo>
                    <a:pt x="2921508" y="681228"/>
                  </a:lnTo>
                  <a:lnTo>
                    <a:pt x="1792224" y="681228"/>
                  </a:lnTo>
                  <a:lnTo>
                    <a:pt x="1792224" y="83210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14922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Geocod</a:t>
            </a:r>
            <a:r>
              <a:rPr dirty="0"/>
              <a:t>i</a:t>
            </a:r>
            <a:r>
              <a:rPr spc="-5" dirty="0"/>
              <a:t>ng</a:t>
            </a:r>
          </a:p>
        </p:txBody>
      </p:sp>
      <p:sp>
        <p:nvSpPr>
          <p:cNvPr id="6" name="Obdĺžnik 5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bdĺžnik 6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/>
          <a:srcRect l="12917" t="38148" r="63333" b="33704"/>
          <a:stretch/>
        </p:blipFill>
        <p:spPr>
          <a:xfrm>
            <a:off x="2819400" y="3025902"/>
            <a:ext cx="5867400" cy="1955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14922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Geocod</a:t>
            </a:r>
            <a:r>
              <a:rPr dirty="0"/>
              <a:t>i</a:t>
            </a:r>
            <a:r>
              <a:rPr spc="-5" dirty="0"/>
              <a:t>ng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7844" y="771144"/>
            <a:ext cx="3176016" cy="34869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3711" y="777240"/>
            <a:ext cx="3176016" cy="34808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5067" y="580644"/>
            <a:ext cx="6589776" cy="39471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15836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Data</a:t>
            </a:r>
            <a:r>
              <a:rPr spc="-65" dirty="0"/>
              <a:t> </a:t>
            </a:r>
            <a:r>
              <a:rPr spc="-5" dirty="0"/>
              <a:t>check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70559"/>
            <a:ext cx="9144000" cy="4472940"/>
            <a:chOff x="0" y="670559"/>
            <a:chExt cx="9144000" cy="44729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3888" y="2654808"/>
              <a:ext cx="2409443" cy="18592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30802" y="4299966"/>
              <a:ext cx="295910" cy="170815"/>
            </a:xfrm>
            <a:custGeom>
              <a:avLst/>
              <a:gdLst/>
              <a:ahLst/>
              <a:cxnLst/>
              <a:rect l="l" t="t" r="r" b="b"/>
              <a:pathLst>
                <a:path w="295910" h="170814">
                  <a:moveTo>
                    <a:pt x="0" y="170688"/>
                  </a:moveTo>
                  <a:lnTo>
                    <a:pt x="295655" y="170688"/>
                  </a:lnTo>
                  <a:lnTo>
                    <a:pt x="295655" y="0"/>
                  </a:lnTo>
                  <a:lnTo>
                    <a:pt x="0" y="0"/>
                  </a:lnTo>
                  <a:lnTo>
                    <a:pt x="0" y="17068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5188" y="670560"/>
              <a:ext cx="2545080" cy="195681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961885" y="1135888"/>
              <a:ext cx="854075" cy="1938020"/>
            </a:xfrm>
            <a:custGeom>
              <a:avLst/>
              <a:gdLst/>
              <a:ahLst/>
              <a:cxnLst/>
              <a:rect l="l" t="t" r="r" b="b"/>
              <a:pathLst>
                <a:path w="854075" h="1938020">
                  <a:moveTo>
                    <a:pt x="813027" y="1870675"/>
                  </a:moveTo>
                  <a:lnTo>
                    <a:pt x="783843" y="1883410"/>
                  </a:lnTo>
                  <a:lnTo>
                    <a:pt x="849248" y="1938020"/>
                  </a:lnTo>
                  <a:lnTo>
                    <a:pt x="852154" y="1882394"/>
                  </a:lnTo>
                  <a:lnTo>
                    <a:pt x="818133" y="1882394"/>
                  </a:lnTo>
                  <a:lnTo>
                    <a:pt x="813027" y="1870675"/>
                  </a:lnTo>
                  <a:close/>
                </a:path>
                <a:path w="854075" h="1938020">
                  <a:moveTo>
                    <a:pt x="824598" y="1865626"/>
                  </a:moveTo>
                  <a:lnTo>
                    <a:pt x="813027" y="1870675"/>
                  </a:lnTo>
                  <a:lnTo>
                    <a:pt x="818133" y="1882394"/>
                  </a:lnTo>
                  <a:lnTo>
                    <a:pt x="829690" y="1877314"/>
                  </a:lnTo>
                  <a:lnTo>
                    <a:pt x="824598" y="1865626"/>
                  </a:lnTo>
                  <a:close/>
                </a:path>
                <a:path w="854075" h="1938020">
                  <a:moveTo>
                    <a:pt x="853693" y="1852930"/>
                  </a:moveTo>
                  <a:lnTo>
                    <a:pt x="824598" y="1865626"/>
                  </a:lnTo>
                  <a:lnTo>
                    <a:pt x="829690" y="1877314"/>
                  </a:lnTo>
                  <a:lnTo>
                    <a:pt x="818133" y="1882394"/>
                  </a:lnTo>
                  <a:lnTo>
                    <a:pt x="852154" y="1882394"/>
                  </a:lnTo>
                  <a:lnTo>
                    <a:pt x="853693" y="1852930"/>
                  </a:lnTo>
                  <a:close/>
                </a:path>
                <a:path w="854075" h="1938020">
                  <a:moveTo>
                    <a:pt x="11683" y="0"/>
                  </a:moveTo>
                  <a:lnTo>
                    <a:pt x="0" y="5080"/>
                  </a:lnTo>
                  <a:lnTo>
                    <a:pt x="813027" y="1870675"/>
                  </a:lnTo>
                  <a:lnTo>
                    <a:pt x="824598" y="1865626"/>
                  </a:lnTo>
                  <a:lnTo>
                    <a:pt x="116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255" y="670559"/>
              <a:ext cx="2400300" cy="172212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4018" y="756666"/>
              <a:ext cx="2273935" cy="830580"/>
            </a:xfrm>
            <a:custGeom>
              <a:avLst/>
              <a:gdLst/>
              <a:ahLst/>
              <a:cxnLst/>
              <a:rect l="l" t="t" r="r" b="b"/>
              <a:pathLst>
                <a:path w="2273935" h="830580">
                  <a:moveTo>
                    <a:pt x="1732788" y="830580"/>
                  </a:moveTo>
                  <a:lnTo>
                    <a:pt x="2273808" y="830580"/>
                  </a:lnTo>
                  <a:lnTo>
                    <a:pt x="2273808" y="720852"/>
                  </a:lnTo>
                  <a:lnTo>
                    <a:pt x="1732788" y="720852"/>
                  </a:lnTo>
                  <a:lnTo>
                    <a:pt x="1732788" y="830580"/>
                  </a:lnTo>
                  <a:close/>
                </a:path>
                <a:path w="2273935" h="830580">
                  <a:moveTo>
                    <a:pt x="795528" y="830580"/>
                  </a:moveTo>
                  <a:lnTo>
                    <a:pt x="1335024" y="830580"/>
                  </a:lnTo>
                  <a:lnTo>
                    <a:pt x="1335024" y="720852"/>
                  </a:lnTo>
                  <a:lnTo>
                    <a:pt x="795528" y="720852"/>
                  </a:lnTo>
                  <a:lnTo>
                    <a:pt x="795528" y="830580"/>
                  </a:lnTo>
                  <a:close/>
                </a:path>
                <a:path w="2273935" h="830580">
                  <a:moveTo>
                    <a:pt x="0" y="539496"/>
                  </a:moveTo>
                  <a:lnTo>
                    <a:pt x="539495" y="539496"/>
                  </a:lnTo>
                  <a:lnTo>
                    <a:pt x="539495" y="428244"/>
                  </a:lnTo>
                  <a:lnTo>
                    <a:pt x="0" y="428244"/>
                  </a:lnTo>
                  <a:lnTo>
                    <a:pt x="0" y="539496"/>
                  </a:lnTo>
                  <a:close/>
                </a:path>
                <a:path w="2273935" h="830580">
                  <a:moveTo>
                    <a:pt x="0" y="170687"/>
                  </a:moveTo>
                  <a:lnTo>
                    <a:pt x="240792" y="170687"/>
                  </a:lnTo>
                  <a:lnTo>
                    <a:pt x="240792" y="0"/>
                  </a:lnTo>
                  <a:lnTo>
                    <a:pt x="0" y="0"/>
                  </a:lnTo>
                  <a:lnTo>
                    <a:pt x="0" y="170687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4451" y="681228"/>
              <a:ext cx="2528316" cy="19507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83302" y="869442"/>
              <a:ext cx="241300" cy="170815"/>
            </a:xfrm>
            <a:custGeom>
              <a:avLst/>
              <a:gdLst/>
              <a:ahLst/>
              <a:cxnLst/>
              <a:rect l="l" t="t" r="r" b="b"/>
              <a:pathLst>
                <a:path w="241300" h="170815">
                  <a:moveTo>
                    <a:pt x="0" y="170687"/>
                  </a:moveTo>
                  <a:lnTo>
                    <a:pt x="240791" y="170687"/>
                  </a:lnTo>
                  <a:lnTo>
                    <a:pt x="240791" y="0"/>
                  </a:lnTo>
                  <a:lnTo>
                    <a:pt x="0" y="0"/>
                  </a:lnTo>
                  <a:lnTo>
                    <a:pt x="0" y="170687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410400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Creating</a:t>
            </a:r>
            <a:r>
              <a:rPr spc="-10" dirty="0"/>
              <a:t> </a:t>
            </a:r>
            <a:r>
              <a:rPr spc="-5" dirty="0"/>
              <a:t>multitemporal</a:t>
            </a:r>
            <a:r>
              <a:rPr spc="-30" dirty="0"/>
              <a:t> </a:t>
            </a:r>
            <a:r>
              <a:rPr spc="-5" dirty="0"/>
              <a:t>stack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703189" y="3147822"/>
            <a:ext cx="298640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400" i="1" dirty="0">
                <a:latin typeface="Verdana"/>
                <a:cs typeface="Verdana"/>
              </a:rPr>
              <a:t>Product</a:t>
            </a:r>
            <a:r>
              <a:rPr sz="1400" i="1" spc="-4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geolocation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(if</a:t>
            </a:r>
            <a:r>
              <a:rPr sz="1400" i="1" spc="-2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terrain </a:t>
            </a:r>
            <a:r>
              <a:rPr sz="1400" i="1" spc="-47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corrected)</a:t>
            </a:r>
            <a:endParaRPr sz="1400">
              <a:latin typeface="Verdana"/>
              <a:cs typeface="Verdana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400" i="1" dirty="0">
                <a:latin typeface="Verdana"/>
                <a:cs typeface="Verdana"/>
              </a:rPr>
              <a:t>Orbits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(not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terrain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corrected)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42652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Multitemporal</a:t>
            </a:r>
            <a:r>
              <a:rPr spc="-25" dirty="0"/>
              <a:t> </a:t>
            </a:r>
            <a:r>
              <a:rPr spc="-5" dirty="0"/>
              <a:t>speckle</a:t>
            </a:r>
            <a:r>
              <a:rPr spc="20" dirty="0"/>
              <a:t> </a:t>
            </a:r>
            <a:r>
              <a:rPr spc="-5" dirty="0"/>
              <a:t>filtering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83463" y="656844"/>
            <a:ext cx="1905000" cy="1629410"/>
            <a:chOff x="283463" y="656844"/>
            <a:chExt cx="1905000" cy="16294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655" y="669036"/>
              <a:ext cx="1879092" cy="161696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6417" y="669798"/>
              <a:ext cx="1879600" cy="585470"/>
            </a:xfrm>
            <a:custGeom>
              <a:avLst/>
              <a:gdLst/>
              <a:ahLst/>
              <a:cxnLst/>
              <a:rect l="l" t="t" r="r" b="b"/>
              <a:pathLst>
                <a:path w="1879600" h="585469">
                  <a:moveTo>
                    <a:pt x="853440" y="585216"/>
                  </a:moveTo>
                  <a:lnTo>
                    <a:pt x="1879092" y="585216"/>
                  </a:lnTo>
                  <a:lnTo>
                    <a:pt x="1879092" y="455676"/>
                  </a:lnTo>
                  <a:lnTo>
                    <a:pt x="853440" y="455676"/>
                  </a:lnTo>
                  <a:lnTo>
                    <a:pt x="853440" y="585216"/>
                  </a:lnTo>
                  <a:close/>
                </a:path>
                <a:path w="1879600" h="585469">
                  <a:moveTo>
                    <a:pt x="0" y="455676"/>
                  </a:moveTo>
                  <a:lnTo>
                    <a:pt x="665988" y="455676"/>
                  </a:lnTo>
                  <a:lnTo>
                    <a:pt x="665988" y="344424"/>
                  </a:lnTo>
                  <a:lnTo>
                    <a:pt x="0" y="344424"/>
                  </a:lnTo>
                  <a:lnTo>
                    <a:pt x="0" y="455676"/>
                  </a:lnTo>
                  <a:close/>
                </a:path>
                <a:path w="1879600" h="585469">
                  <a:moveTo>
                    <a:pt x="0" y="121920"/>
                  </a:moveTo>
                  <a:lnTo>
                    <a:pt x="262128" y="121920"/>
                  </a:lnTo>
                  <a:lnTo>
                    <a:pt x="262128" y="0"/>
                  </a:lnTo>
                  <a:lnTo>
                    <a:pt x="0" y="0"/>
                  </a:lnTo>
                  <a:lnTo>
                    <a:pt x="0" y="12192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429255" y="1121663"/>
            <a:ext cx="2733040" cy="2738755"/>
            <a:chOff x="2429255" y="1121663"/>
            <a:chExt cx="2733040" cy="273875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99" y="1130807"/>
              <a:ext cx="2714244" cy="27203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433827" y="1126235"/>
              <a:ext cx="2723515" cy="2729865"/>
            </a:xfrm>
            <a:custGeom>
              <a:avLst/>
              <a:gdLst/>
              <a:ahLst/>
              <a:cxnLst/>
              <a:rect l="l" t="t" r="r" b="b"/>
              <a:pathLst>
                <a:path w="2723515" h="2729865">
                  <a:moveTo>
                    <a:pt x="0" y="2729484"/>
                  </a:moveTo>
                  <a:lnTo>
                    <a:pt x="2723388" y="2729484"/>
                  </a:lnTo>
                  <a:lnTo>
                    <a:pt x="2723388" y="0"/>
                  </a:lnTo>
                  <a:lnTo>
                    <a:pt x="0" y="0"/>
                  </a:lnTo>
                  <a:lnTo>
                    <a:pt x="0" y="2729484"/>
                  </a:lnTo>
                  <a:close/>
                </a:path>
              </a:pathLst>
            </a:custGeom>
            <a:ln w="9144">
              <a:solidFill>
                <a:srgbClr val="7476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337047" y="1146047"/>
            <a:ext cx="2731135" cy="2731135"/>
            <a:chOff x="5337047" y="1146047"/>
            <a:chExt cx="2731135" cy="273113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6191" y="1155191"/>
              <a:ext cx="2712719" cy="271271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341619" y="1150619"/>
              <a:ext cx="2722245" cy="2722245"/>
            </a:xfrm>
            <a:custGeom>
              <a:avLst/>
              <a:gdLst/>
              <a:ahLst/>
              <a:cxnLst/>
              <a:rect l="l" t="t" r="r" b="b"/>
              <a:pathLst>
                <a:path w="2722245" h="2722245">
                  <a:moveTo>
                    <a:pt x="0" y="2721864"/>
                  </a:moveTo>
                  <a:lnTo>
                    <a:pt x="2721864" y="2721864"/>
                  </a:lnTo>
                  <a:lnTo>
                    <a:pt x="2721864" y="0"/>
                  </a:lnTo>
                  <a:lnTo>
                    <a:pt x="0" y="0"/>
                  </a:lnTo>
                  <a:lnTo>
                    <a:pt x="0" y="2721864"/>
                  </a:lnTo>
                  <a:close/>
                </a:path>
              </a:pathLst>
            </a:custGeom>
            <a:ln w="9144">
              <a:solidFill>
                <a:srgbClr val="7476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03313" y="2492501"/>
              <a:ext cx="876300" cy="1306195"/>
            </a:xfrm>
            <a:custGeom>
              <a:avLst/>
              <a:gdLst/>
              <a:ahLst/>
              <a:cxnLst/>
              <a:rect l="l" t="t" r="r" b="b"/>
              <a:pathLst>
                <a:path w="876300" h="1306195">
                  <a:moveTo>
                    <a:pt x="0" y="403860"/>
                  </a:moveTo>
                  <a:lnTo>
                    <a:pt x="829055" y="403860"/>
                  </a:lnTo>
                  <a:lnTo>
                    <a:pt x="829055" y="0"/>
                  </a:lnTo>
                  <a:lnTo>
                    <a:pt x="0" y="0"/>
                  </a:lnTo>
                  <a:lnTo>
                    <a:pt x="0" y="403860"/>
                  </a:lnTo>
                  <a:close/>
                </a:path>
                <a:path w="876300" h="1306195">
                  <a:moveTo>
                    <a:pt x="566927" y="1306068"/>
                  </a:moveTo>
                  <a:lnTo>
                    <a:pt x="876300" y="1306068"/>
                  </a:lnTo>
                  <a:lnTo>
                    <a:pt x="876300" y="1190244"/>
                  </a:lnTo>
                  <a:lnTo>
                    <a:pt x="566927" y="1190244"/>
                  </a:lnTo>
                  <a:lnTo>
                    <a:pt x="566927" y="130606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2811" y="580644"/>
            <a:ext cx="6592824" cy="394563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426529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Multitemporal</a:t>
            </a:r>
            <a:r>
              <a:rPr spc="-25" dirty="0"/>
              <a:t> </a:t>
            </a:r>
            <a:r>
              <a:rPr spc="-5" dirty="0"/>
              <a:t>speckle</a:t>
            </a:r>
            <a:r>
              <a:rPr spc="20" dirty="0"/>
              <a:t> </a:t>
            </a:r>
            <a:r>
              <a:rPr spc="-5" dirty="0"/>
              <a:t>filtering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820161" y="4043578"/>
            <a:ext cx="10293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FFFFFF"/>
                </a:solidFill>
                <a:latin typeface="Verdana"/>
                <a:cs typeface="Verdana"/>
              </a:rPr>
              <a:t>Not</a:t>
            </a:r>
            <a:r>
              <a:rPr sz="1400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FFFFFF"/>
                </a:solidFill>
                <a:latin typeface="Verdana"/>
                <a:cs typeface="Verdana"/>
              </a:rPr>
              <a:t>filtered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42052" y="4043578"/>
            <a:ext cx="6959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FFFFFF"/>
                </a:solidFill>
                <a:latin typeface="Verdana"/>
                <a:cs typeface="Verdana"/>
              </a:rPr>
              <a:t>Fi</a:t>
            </a:r>
            <a:r>
              <a:rPr sz="1400" i="1" spc="-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1400" i="1" dirty="0">
                <a:solidFill>
                  <a:srgbClr val="FFFFFF"/>
                </a:solidFill>
                <a:latin typeface="Verdana"/>
                <a:cs typeface="Verdana"/>
              </a:rPr>
              <a:t>tered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406400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Conversion</a:t>
            </a:r>
            <a:r>
              <a:rPr dirty="0"/>
              <a:t> </a:t>
            </a:r>
            <a:r>
              <a:rPr spc="-5" dirty="0"/>
              <a:t>from</a:t>
            </a:r>
            <a:r>
              <a:rPr spc="-20" dirty="0"/>
              <a:t> </a:t>
            </a:r>
            <a:r>
              <a:rPr dirty="0"/>
              <a:t>linear</a:t>
            </a:r>
            <a:r>
              <a:rPr spc="-15" dirty="0"/>
              <a:t> </a:t>
            </a:r>
            <a:r>
              <a:rPr spc="-10" dirty="0"/>
              <a:t>to</a:t>
            </a:r>
            <a:r>
              <a:rPr spc="-20" dirty="0"/>
              <a:t> </a:t>
            </a:r>
            <a:r>
              <a:rPr spc="-5" dirty="0"/>
              <a:t>dB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35963" y="710183"/>
            <a:ext cx="6257925" cy="3755390"/>
            <a:chOff x="1235963" y="710183"/>
            <a:chExt cx="6257925" cy="37553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5963" y="710183"/>
              <a:ext cx="6257544" cy="37551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17825" y="835913"/>
              <a:ext cx="1973580" cy="1146175"/>
            </a:xfrm>
            <a:custGeom>
              <a:avLst/>
              <a:gdLst/>
              <a:ahLst/>
              <a:cxnLst/>
              <a:rect l="l" t="t" r="r" b="b"/>
              <a:pathLst>
                <a:path w="1973579" h="1146175">
                  <a:moveTo>
                    <a:pt x="1135379" y="1146048"/>
                  </a:moveTo>
                  <a:lnTo>
                    <a:pt x="1973579" y="1146048"/>
                  </a:lnTo>
                  <a:lnTo>
                    <a:pt x="1973579" y="1063752"/>
                  </a:lnTo>
                  <a:lnTo>
                    <a:pt x="1135379" y="1063752"/>
                  </a:lnTo>
                  <a:lnTo>
                    <a:pt x="1135379" y="1146048"/>
                  </a:lnTo>
                  <a:close/>
                </a:path>
                <a:path w="1973579" h="1146175">
                  <a:moveTo>
                    <a:pt x="62484" y="1063752"/>
                  </a:moveTo>
                  <a:lnTo>
                    <a:pt x="729996" y="1063752"/>
                  </a:lnTo>
                  <a:lnTo>
                    <a:pt x="729996" y="950976"/>
                  </a:lnTo>
                  <a:lnTo>
                    <a:pt x="62484" y="950976"/>
                  </a:lnTo>
                  <a:lnTo>
                    <a:pt x="62484" y="1063752"/>
                  </a:lnTo>
                  <a:close/>
                </a:path>
                <a:path w="1973579" h="1146175">
                  <a:moveTo>
                    <a:pt x="0" y="128015"/>
                  </a:moveTo>
                  <a:lnTo>
                    <a:pt x="437388" y="128015"/>
                  </a:lnTo>
                  <a:lnTo>
                    <a:pt x="437388" y="0"/>
                  </a:lnTo>
                  <a:lnTo>
                    <a:pt x="0" y="0"/>
                  </a:lnTo>
                  <a:lnTo>
                    <a:pt x="0" y="12801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34734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Linear</a:t>
            </a:r>
            <a:r>
              <a:rPr spc="-15" dirty="0"/>
              <a:t> </a:t>
            </a:r>
            <a:r>
              <a:rPr spc="-10" dirty="0"/>
              <a:t>vs</a:t>
            </a:r>
            <a:r>
              <a:rPr spc="-5" dirty="0"/>
              <a:t> dB comparison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6" y="707136"/>
            <a:ext cx="7089648" cy="37505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66497"/>
            <a:ext cx="22015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RGB</a:t>
            </a:r>
            <a:r>
              <a:rPr spc="-70" dirty="0"/>
              <a:t> </a:t>
            </a:r>
            <a:r>
              <a:rPr spc="-5" dirty="0"/>
              <a:t>Composite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14527" y="562355"/>
            <a:ext cx="2470785" cy="3659504"/>
            <a:chOff x="414527" y="562355"/>
            <a:chExt cx="2470785" cy="365950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562355"/>
              <a:ext cx="2360676" cy="36591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0945" y="1616202"/>
              <a:ext cx="1763395" cy="931544"/>
            </a:xfrm>
            <a:custGeom>
              <a:avLst/>
              <a:gdLst/>
              <a:ahLst/>
              <a:cxnLst/>
              <a:rect l="l" t="t" r="r" b="b"/>
              <a:pathLst>
                <a:path w="1763395" h="931544">
                  <a:moveTo>
                    <a:pt x="0" y="207263"/>
                  </a:moveTo>
                  <a:lnTo>
                    <a:pt x="1028700" y="207263"/>
                  </a:lnTo>
                  <a:lnTo>
                    <a:pt x="1028700" y="0"/>
                  </a:lnTo>
                  <a:lnTo>
                    <a:pt x="0" y="0"/>
                  </a:lnTo>
                  <a:lnTo>
                    <a:pt x="0" y="207263"/>
                  </a:lnTo>
                  <a:close/>
                </a:path>
                <a:path w="1763395" h="931544">
                  <a:moveTo>
                    <a:pt x="601980" y="931164"/>
                  </a:moveTo>
                  <a:lnTo>
                    <a:pt x="1763268" y="931164"/>
                  </a:lnTo>
                  <a:lnTo>
                    <a:pt x="1763268" y="766572"/>
                  </a:lnTo>
                  <a:lnTo>
                    <a:pt x="601980" y="766572"/>
                  </a:lnTo>
                  <a:lnTo>
                    <a:pt x="601980" y="93116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37360" y="1411350"/>
              <a:ext cx="1148080" cy="314960"/>
            </a:xfrm>
            <a:custGeom>
              <a:avLst/>
              <a:gdLst/>
              <a:ahLst/>
              <a:cxnLst/>
              <a:rect l="l" t="t" r="r" b="b"/>
              <a:pathLst>
                <a:path w="1148080" h="314960">
                  <a:moveTo>
                    <a:pt x="1072530" y="30678"/>
                  </a:moveTo>
                  <a:lnTo>
                    <a:pt x="0" y="302641"/>
                  </a:lnTo>
                  <a:lnTo>
                    <a:pt x="3048" y="314960"/>
                  </a:lnTo>
                  <a:lnTo>
                    <a:pt x="1075650" y="43011"/>
                  </a:lnTo>
                  <a:lnTo>
                    <a:pt x="1072530" y="30678"/>
                  </a:lnTo>
                  <a:close/>
                </a:path>
                <a:path w="1148080" h="314960">
                  <a:moveTo>
                    <a:pt x="1137053" y="27559"/>
                  </a:moveTo>
                  <a:lnTo>
                    <a:pt x="1084834" y="27559"/>
                  </a:lnTo>
                  <a:lnTo>
                    <a:pt x="1088009" y="39878"/>
                  </a:lnTo>
                  <a:lnTo>
                    <a:pt x="1075650" y="43011"/>
                  </a:lnTo>
                  <a:lnTo>
                    <a:pt x="1083437" y="73787"/>
                  </a:lnTo>
                  <a:lnTo>
                    <a:pt x="1137053" y="27559"/>
                  </a:lnTo>
                  <a:close/>
                </a:path>
                <a:path w="1148080" h="314960">
                  <a:moveTo>
                    <a:pt x="1084834" y="27559"/>
                  </a:moveTo>
                  <a:lnTo>
                    <a:pt x="1072530" y="30678"/>
                  </a:lnTo>
                  <a:lnTo>
                    <a:pt x="1075650" y="43011"/>
                  </a:lnTo>
                  <a:lnTo>
                    <a:pt x="1088009" y="39878"/>
                  </a:lnTo>
                  <a:lnTo>
                    <a:pt x="1084834" y="27559"/>
                  </a:lnTo>
                  <a:close/>
                </a:path>
                <a:path w="1148080" h="314960">
                  <a:moveTo>
                    <a:pt x="1064768" y="0"/>
                  </a:moveTo>
                  <a:lnTo>
                    <a:pt x="1072530" y="30678"/>
                  </a:lnTo>
                  <a:lnTo>
                    <a:pt x="1084834" y="27559"/>
                  </a:lnTo>
                  <a:lnTo>
                    <a:pt x="1137053" y="27559"/>
                  </a:lnTo>
                  <a:lnTo>
                    <a:pt x="1147953" y="18161"/>
                  </a:lnTo>
                  <a:lnTo>
                    <a:pt x="106476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36875" y="1298575"/>
            <a:ext cx="157543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i="1" dirty="0">
                <a:latin typeface="Verdana"/>
                <a:cs typeface="Verdana"/>
              </a:rPr>
              <a:t>Right</a:t>
            </a:r>
            <a:r>
              <a:rPr sz="1400" i="1" spc="-3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click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on</a:t>
            </a:r>
            <a:r>
              <a:rPr sz="1400" i="1" spc="-40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the </a:t>
            </a:r>
            <a:r>
              <a:rPr sz="1400" i="1" spc="-475" dirty="0">
                <a:latin typeface="Verdana"/>
                <a:cs typeface="Verdana"/>
              </a:rPr>
              <a:t> </a:t>
            </a:r>
            <a:r>
              <a:rPr sz="1400" i="1" dirty="0">
                <a:latin typeface="Verdana"/>
                <a:cs typeface="Verdana"/>
              </a:rPr>
              <a:t>product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3"/>
          <a:srcRect l="21458" t="43333" r="58688" b="26297"/>
          <a:stretch/>
        </p:blipFill>
        <p:spPr>
          <a:xfrm>
            <a:off x="3200400" y="2234374"/>
            <a:ext cx="5566221" cy="23947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22015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RGB</a:t>
            </a:r>
            <a:r>
              <a:rPr spc="-70" dirty="0"/>
              <a:t> </a:t>
            </a:r>
            <a:r>
              <a:rPr spc="-5" dirty="0"/>
              <a:t>Composite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13125" t="52963" r="62917" b="12963"/>
          <a:stretch/>
        </p:blipFill>
        <p:spPr>
          <a:xfrm>
            <a:off x="228600" y="971550"/>
            <a:ext cx="8763000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22764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Data</a:t>
            </a:r>
            <a:r>
              <a:rPr spc="-55" dirty="0"/>
              <a:t> </a:t>
            </a:r>
            <a:r>
              <a:rPr spc="-5" dirty="0"/>
              <a:t>processing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8066" y="547408"/>
            <a:ext cx="7881620" cy="383032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605"/>
              </a:spcBef>
              <a:buFont typeface="Wingdings"/>
              <a:buChar char=""/>
              <a:tabLst>
                <a:tab pos="299720" algn="l"/>
              </a:tabLst>
            </a:pPr>
            <a:r>
              <a:rPr sz="1800" dirty="0">
                <a:latin typeface="Verdana"/>
                <a:cs typeface="Verdana"/>
              </a:rPr>
              <a:t>Creating</a:t>
            </a:r>
            <a:r>
              <a:rPr sz="1800" spc="-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subset</a:t>
            </a:r>
            <a:r>
              <a:rPr sz="1800" spc="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of</a:t>
            </a:r>
            <a:r>
              <a:rPr sz="1800" spc="-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S1</a:t>
            </a:r>
            <a:r>
              <a:rPr sz="1800" spc="-5" dirty="0">
                <a:latin typeface="Verdana"/>
                <a:cs typeface="Verdana"/>
              </a:rPr>
              <a:t> GRDH images</a:t>
            </a:r>
            <a:endParaRPr sz="1800" dirty="0">
              <a:latin typeface="Verdana"/>
              <a:cs typeface="Verdana"/>
            </a:endParaRPr>
          </a:p>
          <a:p>
            <a:pPr marL="927100">
              <a:lnSpc>
                <a:spcPct val="100000"/>
              </a:lnSpc>
              <a:spcBef>
                <a:spcPts val="400"/>
              </a:spcBef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Spatial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subset</a:t>
            </a:r>
            <a:r>
              <a:rPr sz="1400" i="1" spc="-3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depending</a:t>
            </a:r>
            <a:r>
              <a:rPr sz="1400" i="1" spc="-2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on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the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AOI</a:t>
            </a:r>
            <a:endParaRPr sz="1400" dirty="0">
              <a:latin typeface="Verdana"/>
              <a:cs typeface="Verdana"/>
            </a:endParaRPr>
          </a:p>
          <a:p>
            <a:pPr marL="355600" indent="-343535">
              <a:lnSpc>
                <a:spcPct val="100000"/>
              </a:lnSpc>
              <a:spcBef>
                <a:spcPts val="80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800" spc="-5" dirty="0">
                <a:latin typeface="Verdana"/>
                <a:cs typeface="Verdana"/>
              </a:rPr>
              <a:t>Radiometric</a:t>
            </a:r>
            <a:r>
              <a:rPr sz="1800" spc="-45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calibration</a:t>
            </a:r>
            <a:endParaRPr sz="1800" dirty="0">
              <a:latin typeface="Verdana"/>
              <a:cs typeface="Verdana"/>
            </a:endParaRPr>
          </a:p>
          <a:p>
            <a:pPr marL="927100">
              <a:lnSpc>
                <a:spcPts val="1680"/>
              </a:lnSpc>
              <a:spcBef>
                <a:spcPts val="5"/>
              </a:spcBef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Conversion</a:t>
            </a:r>
            <a:r>
              <a:rPr sz="1400" i="1" spc="-3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of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image</a:t>
            </a:r>
            <a:r>
              <a:rPr sz="1400" i="1" spc="-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intensity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to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sigma0</a:t>
            </a:r>
            <a:r>
              <a:rPr sz="1400" i="1" spc="-3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providing the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spc="-5" dirty="0">
                <a:solidFill>
                  <a:srgbClr val="0097DB"/>
                </a:solidFill>
                <a:latin typeface="Verdana"/>
                <a:cs typeface="Verdana"/>
              </a:rPr>
              <a:t>radar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backscatter</a:t>
            </a:r>
            <a:endParaRPr sz="1400" dirty="0">
              <a:latin typeface="Verdana"/>
              <a:cs typeface="Verdana"/>
            </a:endParaRPr>
          </a:p>
          <a:p>
            <a:pPr marL="355600" indent="-343535">
              <a:lnSpc>
                <a:spcPts val="2160"/>
              </a:lnSpc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800" spc="-35" dirty="0">
                <a:latin typeface="Verdana"/>
                <a:cs typeface="Verdana"/>
              </a:rPr>
              <a:t>Terrain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correction</a:t>
            </a:r>
            <a:endParaRPr sz="1800" dirty="0">
              <a:latin typeface="Verdana"/>
              <a:cs typeface="Verdana"/>
            </a:endParaRPr>
          </a:p>
          <a:p>
            <a:pPr marL="927100" marR="5080">
              <a:lnSpc>
                <a:spcPct val="100000"/>
              </a:lnSpc>
              <a:spcBef>
                <a:spcPts val="5"/>
              </a:spcBef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Compensate</a:t>
            </a:r>
            <a:r>
              <a:rPr sz="1400" i="1" spc="-2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for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geometric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distortions</a:t>
            </a:r>
            <a:r>
              <a:rPr sz="1400" i="1" spc="-2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caused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by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topographical</a:t>
            </a:r>
            <a:r>
              <a:rPr sz="1400" i="1" spc="-5" dirty="0">
                <a:solidFill>
                  <a:srgbClr val="0097DB"/>
                </a:solidFill>
                <a:latin typeface="Verdana"/>
                <a:cs typeface="Verdana"/>
              </a:rPr>
              <a:t> variations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of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a </a:t>
            </a:r>
            <a:r>
              <a:rPr sz="1400" i="1" spc="-47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scene</a:t>
            </a:r>
            <a:r>
              <a:rPr sz="1400" i="1" spc="-2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and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the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tilt</a:t>
            </a:r>
            <a:r>
              <a:rPr sz="1400" i="1" spc="-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of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satellite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sensor</a:t>
            </a:r>
            <a:endParaRPr sz="1400" dirty="0">
              <a:latin typeface="Verdana"/>
              <a:cs typeface="Verdana"/>
            </a:endParaRPr>
          </a:p>
          <a:p>
            <a:pPr marL="355600" indent="-343535">
              <a:lnSpc>
                <a:spcPts val="2155"/>
              </a:lnSpc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800" dirty="0">
                <a:latin typeface="Verdana"/>
                <a:cs typeface="Verdana"/>
              </a:rPr>
              <a:t>Creating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multitemporal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stack</a:t>
            </a:r>
          </a:p>
          <a:p>
            <a:pPr marL="927100">
              <a:lnSpc>
                <a:spcPts val="1680"/>
              </a:lnSpc>
              <a:spcBef>
                <a:spcPts val="5"/>
              </a:spcBef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Collocation</a:t>
            </a:r>
            <a:r>
              <a:rPr sz="1400" i="1" spc="-3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spatially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overlapping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products</a:t>
            </a:r>
            <a:r>
              <a:rPr sz="1400" i="1" spc="-3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(based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on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geolocation)</a:t>
            </a:r>
            <a:endParaRPr sz="1400" dirty="0">
              <a:latin typeface="Verdana"/>
              <a:cs typeface="Verdana"/>
            </a:endParaRPr>
          </a:p>
          <a:p>
            <a:pPr marL="355600" indent="-343535">
              <a:lnSpc>
                <a:spcPts val="2160"/>
              </a:lnSpc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800" dirty="0">
                <a:latin typeface="Verdana"/>
                <a:cs typeface="Verdana"/>
              </a:rPr>
              <a:t>Speckle</a:t>
            </a:r>
            <a:r>
              <a:rPr sz="1800" spc="-5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filtering</a:t>
            </a:r>
          </a:p>
          <a:p>
            <a:pPr marL="927100">
              <a:lnSpc>
                <a:spcPts val="1680"/>
              </a:lnSpc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Filtering</a:t>
            </a:r>
            <a:r>
              <a:rPr sz="1400" i="1" spc="-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the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inherent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salt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and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pepper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like</a:t>
            </a:r>
            <a:r>
              <a:rPr sz="1400" i="1" spc="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texturing</a:t>
            </a:r>
            <a:r>
              <a:rPr sz="1400" i="1" spc="-1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called</a:t>
            </a:r>
            <a:r>
              <a:rPr sz="1400" i="1" spc="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speckles</a:t>
            </a:r>
            <a:endParaRPr sz="1400" dirty="0">
              <a:latin typeface="Verdana"/>
              <a:cs typeface="Verdana"/>
            </a:endParaRPr>
          </a:p>
          <a:p>
            <a:pPr marL="299085" indent="-287020">
              <a:lnSpc>
                <a:spcPts val="2160"/>
              </a:lnSpc>
              <a:buFont typeface="Wingdings"/>
              <a:buChar char=""/>
              <a:tabLst>
                <a:tab pos="299720" algn="l"/>
              </a:tabLst>
            </a:pPr>
            <a:r>
              <a:rPr sz="1800" spc="-5" dirty="0">
                <a:latin typeface="Verdana"/>
                <a:cs typeface="Verdana"/>
              </a:rPr>
              <a:t>Linear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to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dB </a:t>
            </a:r>
            <a:r>
              <a:rPr sz="1800" spc="-5" dirty="0">
                <a:latin typeface="Verdana"/>
                <a:cs typeface="Verdana"/>
              </a:rPr>
              <a:t>conversion</a:t>
            </a:r>
            <a:endParaRPr sz="1800" dirty="0">
              <a:latin typeface="Verdana"/>
              <a:cs typeface="Verdana"/>
            </a:endParaRPr>
          </a:p>
          <a:p>
            <a:pPr marL="927100">
              <a:lnSpc>
                <a:spcPts val="1680"/>
              </a:lnSpc>
              <a:spcBef>
                <a:spcPts val="5"/>
              </a:spcBef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Compensate</a:t>
            </a:r>
            <a:r>
              <a:rPr sz="1400" i="1" spc="-4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for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very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high</a:t>
            </a:r>
            <a:r>
              <a:rPr sz="1400" i="1" spc="-1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dynamic</a:t>
            </a:r>
            <a:r>
              <a:rPr sz="1400" i="1" spc="-3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range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in</a:t>
            </a:r>
            <a:r>
              <a:rPr sz="1400" i="1" spc="-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visualisation</a:t>
            </a:r>
            <a:endParaRPr sz="1400" dirty="0">
              <a:latin typeface="Verdana"/>
              <a:cs typeface="Verdana"/>
            </a:endParaRPr>
          </a:p>
          <a:p>
            <a:pPr marL="355600" indent="-343535">
              <a:lnSpc>
                <a:spcPct val="100000"/>
              </a:lnSpc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sz="1800" dirty="0">
                <a:latin typeface="Verdana"/>
                <a:cs typeface="Verdana"/>
              </a:rPr>
              <a:t>Stack</a:t>
            </a:r>
            <a:r>
              <a:rPr sz="1800" spc="-4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statistics</a:t>
            </a:r>
            <a:endParaRPr sz="1800" dirty="0">
              <a:latin typeface="Verdana"/>
              <a:cs typeface="Verdana"/>
            </a:endParaRPr>
          </a:p>
          <a:p>
            <a:pPr marL="927100">
              <a:lnSpc>
                <a:spcPct val="100000"/>
              </a:lnSpc>
              <a:spcBef>
                <a:spcPts val="400"/>
              </a:spcBef>
            </a:pP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Analysis</a:t>
            </a:r>
            <a:r>
              <a:rPr sz="1400" i="1" spc="-3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of</a:t>
            </a:r>
            <a:r>
              <a:rPr sz="1400" i="1" spc="-20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temporal</a:t>
            </a:r>
            <a:r>
              <a:rPr sz="1400" i="1" spc="-3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backscatter</a:t>
            </a:r>
            <a:r>
              <a:rPr sz="1400" i="1" spc="-45" dirty="0">
                <a:solidFill>
                  <a:srgbClr val="0097DB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rgbClr val="0097DB"/>
                </a:solidFill>
                <a:latin typeface="Verdana"/>
                <a:cs typeface="Verdana"/>
              </a:rPr>
              <a:t>signatures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dĺžnik 4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/>
          <p:nvPr/>
        </p:nvSpPr>
        <p:spPr>
          <a:xfrm>
            <a:off x="221995" y="183006"/>
            <a:ext cx="24053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006FC0"/>
                </a:solidFill>
                <a:latin typeface="Verdana"/>
                <a:cs typeface="Verdana"/>
              </a:rPr>
              <a:t>Data</a:t>
            </a:r>
            <a:r>
              <a:rPr sz="2200" spc="-40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2200" spc="-5" dirty="0">
                <a:solidFill>
                  <a:srgbClr val="006FC0"/>
                </a:solidFill>
                <a:latin typeface="Verdana"/>
                <a:cs typeface="Verdana"/>
              </a:rPr>
              <a:t>preparation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7340" y="717550"/>
            <a:ext cx="2790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1955" algn="l"/>
              </a:tabLst>
            </a:pPr>
            <a:r>
              <a:rPr sz="1800" dirty="0">
                <a:latin typeface="Verdana"/>
                <a:cs typeface="Verdana"/>
              </a:rPr>
              <a:t>1.	</a:t>
            </a:r>
            <a:r>
              <a:rPr sz="1800" spc="-5" dirty="0">
                <a:latin typeface="Verdana"/>
                <a:cs typeface="Verdana"/>
              </a:rPr>
              <a:t>Opening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the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S1</a:t>
            </a:r>
            <a:r>
              <a:rPr sz="1800" spc="-2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data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2043" y="1152144"/>
            <a:ext cx="3037840" cy="1866900"/>
            <a:chOff x="352043" y="1152144"/>
            <a:chExt cx="3037840" cy="18669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4235" y="1168273"/>
              <a:ext cx="3015995" cy="18416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9663" y="1156716"/>
              <a:ext cx="3025140" cy="1858010"/>
            </a:xfrm>
            <a:custGeom>
              <a:avLst/>
              <a:gdLst/>
              <a:ahLst/>
              <a:cxnLst/>
              <a:rect l="l" t="t" r="r" b="b"/>
              <a:pathLst>
                <a:path w="3025140" h="1858010">
                  <a:moveTo>
                    <a:pt x="0" y="1857755"/>
                  </a:moveTo>
                  <a:lnTo>
                    <a:pt x="3025140" y="1857755"/>
                  </a:lnTo>
                  <a:lnTo>
                    <a:pt x="3025140" y="0"/>
                  </a:lnTo>
                  <a:lnTo>
                    <a:pt x="0" y="0"/>
                  </a:lnTo>
                  <a:lnTo>
                    <a:pt x="0" y="1857755"/>
                  </a:lnTo>
                  <a:close/>
                </a:path>
              </a:pathLst>
            </a:custGeom>
            <a:ln w="9143">
              <a:solidFill>
                <a:srgbClr val="4D4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4997" y="1421130"/>
              <a:ext cx="876300" cy="111760"/>
            </a:xfrm>
            <a:custGeom>
              <a:avLst/>
              <a:gdLst/>
              <a:ahLst/>
              <a:cxnLst/>
              <a:rect l="l" t="t" r="r" b="b"/>
              <a:pathLst>
                <a:path w="876300" h="111759">
                  <a:moveTo>
                    <a:pt x="0" y="111251"/>
                  </a:moveTo>
                  <a:lnTo>
                    <a:pt x="876300" y="111251"/>
                  </a:lnTo>
                  <a:lnTo>
                    <a:pt x="876300" y="0"/>
                  </a:lnTo>
                  <a:lnTo>
                    <a:pt x="0" y="0"/>
                  </a:lnTo>
                  <a:lnTo>
                    <a:pt x="0" y="11125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3643884" y="662940"/>
            <a:ext cx="4823460" cy="3366770"/>
            <a:chOff x="3643884" y="662940"/>
            <a:chExt cx="4823460" cy="33667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3028" y="672083"/>
              <a:ext cx="4805171" cy="33482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648456" y="667512"/>
              <a:ext cx="4814570" cy="3357879"/>
            </a:xfrm>
            <a:custGeom>
              <a:avLst/>
              <a:gdLst/>
              <a:ahLst/>
              <a:cxnLst/>
              <a:rect l="l" t="t" r="r" b="b"/>
              <a:pathLst>
                <a:path w="4814570" h="3357879">
                  <a:moveTo>
                    <a:pt x="0" y="3357372"/>
                  </a:moveTo>
                  <a:lnTo>
                    <a:pt x="4814315" y="3357372"/>
                  </a:lnTo>
                  <a:lnTo>
                    <a:pt x="4814315" y="0"/>
                  </a:lnTo>
                  <a:lnTo>
                    <a:pt x="0" y="0"/>
                  </a:lnTo>
                  <a:lnTo>
                    <a:pt x="0" y="3357372"/>
                  </a:lnTo>
                  <a:close/>
                </a:path>
              </a:pathLst>
            </a:custGeom>
            <a:ln w="9144">
              <a:solidFill>
                <a:srgbClr val="4D4F5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dĺžnik 10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24053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Data</a:t>
            </a:r>
            <a:r>
              <a:rPr spc="-40" dirty="0"/>
              <a:t> </a:t>
            </a:r>
            <a:r>
              <a:rPr spc="-5" dirty="0"/>
              <a:t>preparation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9783" y="528827"/>
            <a:ext cx="6301740" cy="4014216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dĺžnik 4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200406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Spatial</a:t>
            </a:r>
            <a:r>
              <a:rPr spc="-60" dirty="0"/>
              <a:t> </a:t>
            </a:r>
            <a:r>
              <a:rPr spc="-5" dirty="0"/>
              <a:t>subset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08076" y="1031747"/>
            <a:ext cx="7728584" cy="2127885"/>
            <a:chOff x="608076" y="1031747"/>
            <a:chExt cx="7728584" cy="2127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076" y="1031747"/>
              <a:ext cx="7728204" cy="21275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017014" y="1171193"/>
              <a:ext cx="539750" cy="775970"/>
            </a:xfrm>
            <a:custGeom>
              <a:avLst/>
              <a:gdLst/>
              <a:ahLst/>
              <a:cxnLst/>
              <a:rect l="l" t="t" r="r" b="b"/>
              <a:pathLst>
                <a:path w="539750" h="775969">
                  <a:moveTo>
                    <a:pt x="13716" y="124967"/>
                  </a:moveTo>
                  <a:lnTo>
                    <a:pt x="269748" y="124967"/>
                  </a:lnTo>
                  <a:lnTo>
                    <a:pt x="269748" y="0"/>
                  </a:lnTo>
                  <a:lnTo>
                    <a:pt x="13716" y="0"/>
                  </a:lnTo>
                  <a:lnTo>
                    <a:pt x="13716" y="124967"/>
                  </a:lnTo>
                  <a:close/>
                </a:path>
                <a:path w="539750" h="775969">
                  <a:moveTo>
                    <a:pt x="0" y="775715"/>
                  </a:moveTo>
                  <a:lnTo>
                    <a:pt x="539495" y="775715"/>
                  </a:lnTo>
                  <a:lnTo>
                    <a:pt x="539495" y="665988"/>
                  </a:lnTo>
                  <a:lnTo>
                    <a:pt x="0" y="665988"/>
                  </a:lnTo>
                  <a:lnTo>
                    <a:pt x="0" y="77571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dĺžnik 5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bdĺžnik 6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39363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Spatial</a:t>
            </a:r>
            <a:r>
              <a:rPr spc="-10" dirty="0"/>
              <a:t> </a:t>
            </a:r>
            <a:r>
              <a:rPr spc="-5" dirty="0"/>
              <a:t>subset</a:t>
            </a:r>
            <a:r>
              <a:rPr spc="10" dirty="0"/>
              <a:t> </a:t>
            </a:r>
            <a:r>
              <a:rPr spc="-5" dirty="0"/>
              <a:t>-</a:t>
            </a:r>
            <a:r>
              <a:rPr spc="-15" dirty="0"/>
              <a:t> </a:t>
            </a:r>
            <a:r>
              <a:rPr spc="-5" dirty="0"/>
              <a:t>parameters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5175" y="827532"/>
            <a:ext cx="3613404" cy="318668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2879" y="827532"/>
            <a:ext cx="3599687" cy="3186683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bdĺžnik 5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667512"/>
            <a:ext cx="6498336" cy="38801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15836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Data</a:t>
            </a:r>
            <a:r>
              <a:rPr spc="-65" dirty="0"/>
              <a:t> </a:t>
            </a:r>
            <a:r>
              <a:rPr spc="-5" dirty="0"/>
              <a:t>check</a:t>
            </a:r>
          </a:p>
        </p:txBody>
      </p:sp>
      <p:sp>
        <p:nvSpPr>
          <p:cNvPr id="4" name="Obdĺžnik 3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dĺžnik 4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995" y="183006"/>
            <a:ext cx="330454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Radiometric</a:t>
            </a:r>
            <a:r>
              <a:rPr spc="-25" dirty="0"/>
              <a:t> </a:t>
            </a:r>
            <a:r>
              <a:rPr spc="-5" dirty="0"/>
              <a:t>Calibration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94715" y="705612"/>
            <a:ext cx="3241675" cy="2845435"/>
            <a:chOff x="394715" y="705612"/>
            <a:chExt cx="3241675" cy="28454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6907" y="722376"/>
              <a:ext cx="3229356" cy="28285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7669" y="718566"/>
              <a:ext cx="2216150" cy="609600"/>
            </a:xfrm>
            <a:custGeom>
              <a:avLst/>
              <a:gdLst/>
              <a:ahLst/>
              <a:cxnLst/>
              <a:rect l="l" t="t" r="r" b="b"/>
              <a:pathLst>
                <a:path w="2216150" h="609600">
                  <a:moveTo>
                    <a:pt x="1510284" y="609600"/>
                  </a:moveTo>
                  <a:lnTo>
                    <a:pt x="2215896" y="609600"/>
                  </a:lnTo>
                  <a:lnTo>
                    <a:pt x="2215896" y="454151"/>
                  </a:lnTo>
                  <a:lnTo>
                    <a:pt x="1510284" y="454151"/>
                  </a:lnTo>
                  <a:lnTo>
                    <a:pt x="1510284" y="609600"/>
                  </a:lnTo>
                  <a:close/>
                </a:path>
                <a:path w="2216150" h="609600">
                  <a:moveTo>
                    <a:pt x="0" y="269748"/>
                  </a:moveTo>
                  <a:lnTo>
                    <a:pt x="441960" y="269748"/>
                  </a:lnTo>
                  <a:lnTo>
                    <a:pt x="441960" y="0"/>
                  </a:lnTo>
                  <a:lnTo>
                    <a:pt x="0" y="0"/>
                  </a:lnTo>
                  <a:lnTo>
                    <a:pt x="0" y="269748"/>
                  </a:lnTo>
                  <a:close/>
                </a:path>
                <a:path w="2216150" h="609600">
                  <a:moveTo>
                    <a:pt x="21335" y="609600"/>
                  </a:moveTo>
                  <a:lnTo>
                    <a:pt x="899160" y="609600"/>
                  </a:lnTo>
                  <a:lnTo>
                    <a:pt x="899160" y="443484"/>
                  </a:lnTo>
                  <a:lnTo>
                    <a:pt x="21335" y="443484"/>
                  </a:lnTo>
                  <a:lnTo>
                    <a:pt x="21335" y="60960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25240" y="717804"/>
            <a:ext cx="5003292" cy="3788664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bdĺžnik 2"/>
          <p:cNvSpPr/>
          <p:nvPr/>
        </p:nvSpPr>
        <p:spPr>
          <a:xfrm>
            <a:off x="7620000" y="70992"/>
            <a:ext cx="152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dĺžnik 3"/>
          <p:cNvSpPr/>
          <p:nvPr/>
        </p:nvSpPr>
        <p:spPr>
          <a:xfrm>
            <a:off x="0" y="4400550"/>
            <a:ext cx="9144000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12500" t="29259" r="62708" b="38149"/>
          <a:stretch/>
        </p:blipFill>
        <p:spPr>
          <a:xfrm>
            <a:off x="221995" y="636650"/>
            <a:ext cx="8700008" cy="321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56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173</Words>
  <Application>Microsoft Office PowerPoint</Application>
  <PresentationFormat>Prezentácia na obrazovke (16:9)</PresentationFormat>
  <Paragraphs>42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4" baseType="lpstr">
      <vt:lpstr>Arial MT</vt:lpstr>
      <vt:lpstr>Calibri</vt:lpstr>
      <vt:lpstr>Verdana</vt:lpstr>
      <vt:lpstr>Wingdings</vt:lpstr>
      <vt:lpstr>Office Theme</vt:lpstr>
      <vt:lpstr>Introduction</vt:lpstr>
      <vt:lpstr>Data processing</vt:lpstr>
      <vt:lpstr>Prezentácia programu PowerPoint</vt:lpstr>
      <vt:lpstr>Data preparation</vt:lpstr>
      <vt:lpstr>Spatial subset</vt:lpstr>
      <vt:lpstr>Spatial subset - parameters</vt:lpstr>
      <vt:lpstr>Data check</vt:lpstr>
      <vt:lpstr>Radiometric Calibration</vt:lpstr>
      <vt:lpstr>Prezentácia programu PowerPoint</vt:lpstr>
      <vt:lpstr>Geocoding</vt:lpstr>
      <vt:lpstr>Geocoding</vt:lpstr>
      <vt:lpstr>Data check</vt:lpstr>
      <vt:lpstr>Creating multitemporal stack</vt:lpstr>
      <vt:lpstr>Multitemporal speckle filtering</vt:lpstr>
      <vt:lpstr>Multitemporal speckle filtering</vt:lpstr>
      <vt:lpstr>Conversion from linear to dB</vt:lpstr>
      <vt:lpstr>Linear vs dB comparison</vt:lpstr>
      <vt:lpstr>RGB Composite</vt:lpstr>
      <vt:lpstr>RGB Composite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Onačillová</cp:lastModifiedBy>
  <cp:revision>4</cp:revision>
  <dcterms:created xsi:type="dcterms:W3CDTF">2023-11-08T10:14:34Z</dcterms:created>
  <dcterms:modified xsi:type="dcterms:W3CDTF">2023-11-08T10:58:08Z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2018-08-23T00:00:00Z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2023-11-08T00:00:00Z</vt:filetime>
  </property>
</Properties>
</file>