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332" r:id="rId6"/>
    <p:sldId id="334" r:id="rId7"/>
    <p:sldId id="333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5" r:id="rId18"/>
    <p:sldId id="270" r:id="rId1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D29"/>
    <a:srgbClr val="0F3258"/>
    <a:srgbClr val="213F57"/>
    <a:srgbClr val="0B2643"/>
    <a:srgbClr val="33CC33"/>
    <a:srgbClr val="FC3C22"/>
    <a:srgbClr val="F48024"/>
    <a:srgbClr val="78B601"/>
    <a:srgbClr val="FCDC47"/>
    <a:srgbClr val="377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B1F08-516D-4BE5-95F5-E88EE8D4B2C9}" v="6" dt="2022-10-06T14:08:47.8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redný štýl 4 - zvýrazneni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8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gr. Jozef Bogľarský" userId="S::5252592@upjs.sk::550431b2-fa33-4497-98d7-1f21d4e0f2f5" providerId="AD" clId="Web-{29DB1F08-516D-4BE5-95F5-E88EE8D4B2C9}"/>
    <pc:docChg chg="modSld">
      <pc:chgData name="Mgr. Jozef Bogľarský" userId="S::5252592@upjs.sk::550431b2-fa33-4497-98d7-1f21d4e0f2f5" providerId="AD" clId="Web-{29DB1F08-516D-4BE5-95F5-E88EE8D4B2C9}" dt="2022-10-06T14:08:47.871" v="5" actId="1076"/>
      <pc:docMkLst>
        <pc:docMk/>
      </pc:docMkLst>
      <pc:sldChg chg="addSp delSp modSp">
        <pc:chgData name="Mgr. Jozef Bogľarský" userId="S::5252592@upjs.sk::550431b2-fa33-4497-98d7-1f21d4e0f2f5" providerId="AD" clId="Web-{29DB1F08-516D-4BE5-95F5-E88EE8D4B2C9}" dt="2022-10-06T14:08:47.871" v="5" actId="1076"/>
        <pc:sldMkLst>
          <pc:docMk/>
          <pc:sldMk cId="3378783547" sldId="256"/>
        </pc:sldMkLst>
        <pc:spChg chg="add mod">
          <ac:chgData name="Mgr. Jozef Bogľarský" userId="S::5252592@upjs.sk::550431b2-fa33-4497-98d7-1f21d4e0f2f5" providerId="AD" clId="Web-{29DB1F08-516D-4BE5-95F5-E88EE8D4B2C9}" dt="2022-10-06T14:08:40.965" v="4" actId="1076"/>
          <ac:spMkLst>
            <pc:docMk/>
            <pc:sldMk cId="3378783547" sldId="256"/>
            <ac:spMk id="3" creationId="{23135FF2-67F2-FE5E-7F95-4AA4B314879A}"/>
          </ac:spMkLst>
        </pc:spChg>
        <pc:spChg chg="mod">
          <ac:chgData name="Mgr. Jozef Bogľarský" userId="S::5252592@upjs.sk::550431b2-fa33-4497-98d7-1f21d4e0f2f5" providerId="AD" clId="Web-{29DB1F08-516D-4BE5-95F5-E88EE8D4B2C9}" dt="2022-10-06T14:08:18.902" v="1" actId="1076"/>
          <ac:spMkLst>
            <pc:docMk/>
            <pc:sldMk cId="3378783547" sldId="256"/>
            <ac:spMk id="6" creationId="{00000000-0000-0000-0000-000000000000}"/>
          </ac:spMkLst>
        </pc:spChg>
        <pc:spChg chg="del">
          <ac:chgData name="Mgr. Jozef Bogľarský" userId="S::5252592@upjs.sk::550431b2-fa33-4497-98d7-1f21d4e0f2f5" providerId="AD" clId="Web-{29DB1F08-516D-4BE5-95F5-E88EE8D4B2C9}" dt="2022-10-06T14:08:33.574" v="2"/>
          <ac:spMkLst>
            <pc:docMk/>
            <pc:sldMk cId="3378783547" sldId="256"/>
            <ac:spMk id="9" creationId="{00000000-0000-0000-0000-000000000000}"/>
          </ac:spMkLst>
        </pc:spChg>
        <pc:spChg chg="mod">
          <ac:chgData name="Mgr. Jozef Bogľarský" userId="S::5252592@upjs.sk::550431b2-fa33-4497-98d7-1f21d4e0f2f5" providerId="AD" clId="Web-{29DB1F08-516D-4BE5-95F5-E88EE8D4B2C9}" dt="2022-10-06T14:08:47.871" v="5" actId="1076"/>
          <ac:spMkLst>
            <pc:docMk/>
            <pc:sldMk cId="3378783547" sldId="256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81946-F129-4DBF-A943-6B05DDE22CF8}" type="datetimeFigureOut">
              <a:rPr lang="sk-SK" smtClean="0"/>
              <a:t>24. 11. 2024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B3669-731F-49A0-A172-5D389C1CA6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7905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E03E-5382-4780-8A03-808D0253782B}" type="datetime1">
              <a:rPr lang="sk-SK" smtClean="0"/>
              <a:t>24. 11. 2024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702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B820-1EBB-41A3-A66B-8DA93DDE0BE1}" type="datetime1">
              <a:rPr lang="sk-SK" smtClean="0"/>
              <a:t>24. 11. 2024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640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3EF-11AD-4F5D-A6AC-C7F706658DAC}" type="datetime1">
              <a:rPr lang="sk-SK" smtClean="0"/>
              <a:t>24. 11. 2024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559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ED41-C996-43AA-936F-7A3CDE49F1DF}" type="datetime1">
              <a:rPr lang="sk-SK" smtClean="0"/>
              <a:t>24. 11. 2024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340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1380-7EB7-4880-B3B2-A3201D393012}" type="datetime1">
              <a:rPr lang="sk-SK" smtClean="0"/>
              <a:t>24. 11. 2024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706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2C5F-A442-45F1-98FE-D5904A0406A4}" type="datetime1">
              <a:rPr lang="sk-SK" smtClean="0"/>
              <a:t>24. 11. 2024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679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8CD9-443C-4741-ABAB-FB914EB54C6B}" type="datetime1">
              <a:rPr lang="sk-SK" smtClean="0"/>
              <a:t>24. 11. 2024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355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A4D6-28E7-424C-B83F-FA847A41095C}" type="datetime1">
              <a:rPr lang="sk-SK" smtClean="0"/>
              <a:t>24. 11. 2024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321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3ABA-2ABE-4D4A-93B5-36F8BE10B32F}" type="datetime1">
              <a:rPr lang="sk-SK" smtClean="0"/>
              <a:t>24. 11. 2024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302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9330-D4E1-4C58-B8B7-E1A497C7A5CF}" type="datetime1">
              <a:rPr lang="sk-SK" smtClean="0"/>
              <a:t>24. 11. 2024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956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4B53-3EFC-457E-B681-7EFD39196161}" type="datetime1">
              <a:rPr lang="sk-SK" smtClean="0"/>
              <a:t>24. 11. 2024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318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36851-0D52-4BAD-88A4-F33F6711DF8D}" type="datetime1">
              <a:rPr lang="sk-SK" smtClean="0"/>
              <a:t>24. 11. 2024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171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zYPDHpXxWDG3zj2zeGum0MOsPUiEk67I/view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3657602"/>
            <a:ext cx="12191999" cy="889686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967725" y="2767676"/>
            <a:ext cx="7846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Základy programovania (Python)</a:t>
            </a:r>
            <a:endParaRPr lang="sk-SK" sz="4400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288" y="223950"/>
            <a:ext cx="3510855" cy="650928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4170414" y="5332325"/>
            <a:ext cx="3851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Mgr. Tomáš Fedor</a:t>
            </a:r>
          </a:p>
          <a:p>
            <a:pPr algn="ctr"/>
            <a:r>
              <a:rPr lang="sk-SK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tomas.fedor</a:t>
            </a:r>
            <a:r>
              <a:rPr 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@</a:t>
            </a: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student.upjs.sk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2378864" y="3748502"/>
            <a:ext cx="7023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Geopriestorové programovanie, príkazy GRASS v pythone, import, spracovenie a render máp</a:t>
            </a:r>
          </a:p>
        </p:txBody>
      </p:sp>
      <p:pic>
        <p:nvPicPr>
          <p:cNvPr id="1026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29" y="251848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pätu 8">
            <a:extLst>
              <a:ext uri="{FF2B5EF4-FFF2-40B4-BE49-F238E27FC236}">
                <a16:creationId xmlns:a16="http://schemas.microsoft.com/office/drawing/2014/main" id="{23135FF2-67F2-FE5E-7F95-4AA4B3148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19538" y="6411365"/>
            <a:ext cx="5141539" cy="365125"/>
          </a:xfrm>
        </p:spPr>
        <p:txBody>
          <a:bodyPr/>
          <a:lstStyle/>
          <a:p>
            <a:r>
              <a:rPr lang="sk-SK"/>
              <a:t>Prednáška č.3 – Podmienky (IF), podmienené vetvenie (IF), operácie s reťazcami a metódy reťazcov, presmerovanie vstupu a výstupu</a:t>
            </a:r>
          </a:p>
        </p:txBody>
      </p:sp>
    </p:spTree>
    <p:extLst>
      <p:ext uri="{BB962C8B-B14F-4D97-AF65-F5344CB8AC3E}">
        <p14:creationId xmlns:p14="http://schemas.microsoft.com/office/powerpoint/2010/main" val="337878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87178" y="208999"/>
            <a:ext cx="1190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 GIS – tieňovanie, povrch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387178" y="1832166"/>
            <a:ext cx="1064591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#!/usr/bin/env python3</a:t>
            </a:r>
          </a:p>
          <a:p>
            <a:endParaRPr lang="sk-SK" sz="1600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sz="16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import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os</a:t>
            </a:r>
          </a:p>
          <a:p>
            <a:r>
              <a:rPr lang="sk-SK" sz="16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import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grass.script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sz="16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as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gscript</a:t>
            </a:r>
            <a:endParaRPr lang="sk-SK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sk-SK" sz="1600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sz="16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# Nastavenia</a:t>
            </a:r>
          </a:p>
          <a:p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env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=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gscript.gisenv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()</a:t>
            </a:r>
          </a:p>
          <a:p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overwrite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=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True</a:t>
            </a:r>
            <a:endParaRPr lang="sk-SK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env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['</a:t>
            </a:r>
            <a:r>
              <a:rPr lang="sk-SK" sz="1600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GRASS_OVERWRITE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'] =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overwrite</a:t>
            </a:r>
            <a:endParaRPr lang="sk-SK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env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['</a:t>
            </a:r>
            <a:r>
              <a:rPr lang="sk-SK" sz="1600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GRASS_VERBOSE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'] =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False</a:t>
            </a:r>
            <a:endParaRPr lang="sk-SK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env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['</a:t>
            </a:r>
            <a:r>
              <a:rPr lang="sk-SK" sz="1600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GRASS_MESSAGE_FORMAT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'] = '</a:t>
            </a:r>
            <a:r>
              <a:rPr lang="sk-SK" sz="1600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standard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</a:t>
            </a:r>
          </a:p>
          <a:p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gisdbase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=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env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['</a:t>
            </a:r>
            <a:r>
              <a:rPr lang="sk-SK" sz="1600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GISDBASE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']</a:t>
            </a:r>
          </a:p>
          <a:p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location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=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env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['</a:t>
            </a:r>
            <a:r>
              <a:rPr lang="sk-SK" sz="1600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LOCATION_NAME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']</a:t>
            </a:r>
          </a:p>
          <a:p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mapset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=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env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['</a:t>
            </a:r>
            <a:r>
              <a:rPr lang="sk-SK" sz="1600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MAPSET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']</a:t>
            </a:r>
          </a:p>
          <a:p>
            <a:endParaRPr lang="sk-SK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sz="16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# Načítanie rastrov z </a:t>
            </a:r>
            <a:r>
              <a:rPr lang="sk-SK" sz="16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mapsetu</a:t>
            </a:r>
            <a:endParaRPr lang="sk-SK" sz="1600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raster_list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=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gscript.list_grouped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('</a:t>
            </a:r>
            <a:r>
              <a:rPr lang="sk-SK" sz="1600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rast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',</a:t>
            </a:r>
          </a:p>
          <a:p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pattern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='</a:t>
            </a:r>
            <a:r>
              <a:rPr lang="sk-SK" sz="1600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surface</a:t>
            </a:r>
            <a:r>
              <a:rPr lang="sk-SK" sz="1600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_*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')[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mapset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]</a:t>
            </a:r>
          </a:p>
          <a:p>
            <a:endParaRPr lang="sk-SK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585730" y="6381820"/>
            <a:ext cx="7020538" cy="365125"/>
          </a:xfrm>
        </p:spPr>
        <p:txBody>
          <a:bodyPr/>
          <a:lstStyle/>
          <a:p>
            <a:r>
              <a:rPr lang="sk-SK" dirty="0"/>
              <a:t>Prednáška č. 4 – Cyklus for a </a:t>
            </a:r>
            <a:r>
              <a:rPr lang="sk-SK" dirty="0" err="1"/>
              <a:t>while</a:t>
            </a:r>
            <a:r>
              <a:rPr lang="sk-SK" dirty="0"/>
              <a:t>, funkcia </a:t>
            </a:r>
            <a:r>
              <a:rPr lang="sk-SK" dirty="0" err="1"/>
              <a:t>range</a:t>
            </a:r>
            <a:r>
              <a:rPr lang="sk-SK" dirty="0"/>
              <a:t>, jednoduché matematické algoritmy a algoritmy s reťazcami</a:t>
            </a:r>
          </a:p>
        </p:txBody>
      </p:sp>
    </p:spTree>
    <p:extLst>
      <p:ext uri="{BB962C8B-B14F-4D97-AF65-F5344CB8AC3E}">
        <p14:creationId xmlns:p14="http://schemas.microsoft.com/office/powerpoint/2010/main" val="2745443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87178" y="208999"/>
            <a:ext cx="1190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 GIS – tieňovanie, povrch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387178" y="1832166"/>
            <a:ext cx="33005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for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raster in </a:t>
            </a:r>
            <a:r>
              <a:rPr lang="sk-SK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raster_list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# Nastavenie regiónu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sk-SK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gscript.run_command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'</a:t>
            </a:r>
            <a:r>
              <a:rPr lang="sk-SK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g.region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',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raster=raster,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</a:t>
            </a:r>
            <a:r>
              <a:rPr lang="sk-SK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=</a:t>
            </a:r>
            <a:r>
              <a:rPr lang="sk-SK" b="1" dirty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0.1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  <a:p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# Nastavenie farby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sk-SK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gscript.run_command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'</a:t>
            </a:r>
            <a:r>
              <a:rPr lang="sk-SK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r.colors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',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</a:t>
            </a:r>
            <a:r>
              <a:rPr lang="sk-SK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map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=raster,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</a:t>
            </a:r>
            <a:r>
              <a:rPr lang="sk-SK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color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='</a:t>
            </a:r>
            <a:r>
              <a:rPr lang="sk-SK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viridis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',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</a:t>
            </a:r>
            <a:r>
              <a:rPr lang="sk-SK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flags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='</a:t>
            </a:r>
            <a:r>
              <a:rPr lang="sk-SK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')</a:t>
            </a:r>
          </a:p>
        </p:txBody>
      </p:sp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585730" y="6381820"/>
            <a:ext cx="7020538" cy="365125"/>
          </a:xfrm>
        </p:spPr>
        <p:txBody>
          <a:bodyPr/>
          <a:lstStyle/>
          <a:p>
            <a:r>
              <a:rPr lang="sk-SK" dirty="0"/>
              <a:t>Prednáška č. 4 – Cyklus for a </a:t>
            </a:r>
            <a:r>
              <a:rPr lang="sk-SK" dirty="0" err="1"/>
              <a:t>while</a:t>
            </a:r>
            <a:r>
              <a:rPr lang="sk-SK" dirty="0"/>
              <a:t>, funkcia </a:t>
            </a:r>
            <a:r>
              <a:rPr lang="sk-SK" dirty="0" err="1"/>
              <a:t>range</a:t>
            </a:r>
            <a:r>
              <a:rPr lang="sk-SK" dirty="0"/>
              <a:t>, jednoduché matematické algoritmy a algoritmy s reťazcami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E955AF18-6856-00E6-66D5-E5CE9442B26F}"/>
              </a:ext>
            </a:extLst>
          </p:cNvPr>
          <p:cNvSpPr txBox="1"/>
          <p:nvPr/>
        </p:nvSpPr>
        <p:spPr>
          <a:xfrm>
            <a:off x="5352738" y="1783599"/>
            <a:ext cx="50674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# Výpočet tieňovania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sk-SK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gscript.run_command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'</a:t>
            </a:r>
            <a:r>
              <a:rPr lang="sk-SK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r.relief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',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</a:t>
            </a:r>
            <a:r>
              <a:rPr lang="sk-SK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input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=raster,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output='</a:t>
            </a:r>
            <a:r>
              <a:rPr lang="sk-SK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relief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'+raster[</a:t>
            </a:r>
            <a:r>
              <a:rPr lang="sk-SK" b="1" dirty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-11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:],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</a:t>
            </a:r>
            <a:r>
              <a:rPr lang="sk-SK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zscale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=</a:t>
            </a:r>
            <a:r>
              <a:rPr lang="sk-SK" b="1" dirty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</a:t>
            </a:r>
            <a:r>
              <a:rPr lang="sk-SK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overwrite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=</a:t>
            </a:r>
            <a:r>
              <a:rPr lang="sk-SK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overwrite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# Výpočet reliéfu s tieňovaním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sk-SK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gscript.run_command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'</a:t>
            </a:r>
            <a:r>
              <a:rPr lang="sk-SK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r.shade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',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</a:t>
            </a:r>
            <a:r>
              <a:rPr lang="sk-SK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shade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='</a:t>
            </a:r>
            <a:r>
              <a:rPr lang="sk-SK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relief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'+raster[</a:t>
            </a:r>
            <a:r>
              <a:rPr lang="sk-SK" b="1" dirty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-11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:],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</a:t>
            </a:r>
            <a:r>
              <a:rPr lang="sk-SK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color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=raster,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output='</a:t>
            </a:r>
            <a:r>
              <a:rPr lang="sk-SK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shaded_</a:t>
            </a:r>
            <a:r>
              <a:rPr lang="sk-SK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relief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'+raster[</a:t>
            </a:r>
            <a:r>
              <a:rPr lang="sk-SK" b="1" dirty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-11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:],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</a:t>
            </a:r>
            <a:r>
              <a:rPr lang="sk-SK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brighten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=</a:t>
            </a:r>
            <a:r>
              <a:rPr lang="sk-SK" b="1" dirty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</a:p>
          <a:p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</a:t>
            </a:r>
            <a:r>
              <a:rPr lang="sk-SK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overwrite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=</a:t>
            </a:r>
            <a:r>
              <a:rPr lang="sk-SK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overwrite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45232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87178" y="208999"/>
            <a:ext cx="1190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 GIS – export 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387178" y="1832166"/>
            <a:ext cx="73601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#!/usr/bin/env python3</a:t>
            </a:r>
          </a:p>
          <a:p>
            <a:endParaRPr lang="sk-SK" sz="1600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sz="16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import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os</a:t>
            </a:r>
          </a:p>
          <a:p>
            <a:r>
              <a:rPr lang="sk-SK" sz="16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import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grass.script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sz="16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as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gscript</a:t>
            </a:r>
            <a:endParaRPr lang="sk-SK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sk-SK" sz="1600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sz="16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# Nastavenia</a:t>
            </a:r>
          </a:p>
          <a:p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env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=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gscript.gisenv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()</a:t>
            </a:r>
          </a:p>
          <a:p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overwrite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=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True</a:t>
            </a:r>
            <a:endParaRPr lang="sk-SK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env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['</a:t>
            </a:r>
            <a:r>
              <a:rPr lang="sk-SK" sz="1600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GRASS_OVERWRITE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'] =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overwrite</a:t>
            </a:r>
            <a:endParaRPr lang="sk-SK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env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['</a:t>
            </a:r>
            <a:r>
              <a:rPr lang="sk-SK" sz="1600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GRASS_VERBOSE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'] =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False</a:t>
            </a:r>
            <a:endParaRPr lang="sk-SK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env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['</a:t>
            </a:r>
            <a:r>
              <a:rPr lang="sk-SK" sz="1600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GRASS_MESSAGE_FORMAT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'] = '</a:t>
            </a:r>
            <a:r>
              <a:rPr lang="sk-SK" sz="1600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standard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</a:t>
            </a:r>
          </a:p>
          <a:p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gisdbase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=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env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['</a:t>
            </a:r>
            <a:r>
              <a:rPr lang="sk-SK" sz="1600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GISDBASE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']</a:t>
            </a:r>
          </a:p>
          <a:p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location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=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env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['</a:t>
            </a:r>
            <a:r>
              <a:rPr lang="sk-SK" sz="1600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LOCATION_NAME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']</a:t>
            </a:r>
          </a:p>
          <a:p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mapset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=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env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['</a:t>
            </a:r>
            <a:r>
              <a:rPr lang="sk-SK" sz="1600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MAPSET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‘]</a:t>
            </a:r>
          </a:p>
          <a:p>
            <a:endParaRPr lang="sk-SK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sz="16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# Načítanie rastrov z </a:t>
            </a:r>
            <a:r>
              <a:rPr lang="sk-SK" sz="16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mapsetu</a:t>
            </a:r>
            <a:endParaRPr lang="sk-SK" sz="1600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raster_list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=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gscript.list_grouped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('</a:t>
            </a:r>
            <a:r>
              <a:rPr lang="sk-SK" sz="1600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rast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',</a:t>
            </a:r>
          </a:p>
          <a:p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pattern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='</a:t>
            </a:r>
            <a:r>
              <a:rPr lang="sk-SK" sz="1600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shaded_relief</a:t>
            </a:r>
            <a:r>
              <a:rPr lang="sk-SK" sz="1600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_*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')[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mapset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]</a:t>
            </a:r>
          </a:p>
        </p:txBody>
      </p:sp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585730" y="6381820"/>
            <a:ext cx="7020538" cy="365125"/>
          </a:xfrm>
        </p:spPr>
        <p:txBody>
          <a:bodyPr/>
          <a:lstStyle/>
          <a:p>
            <a:r>
              <a:rPr lang="sk-SK" dirty="0"/>
              <a:t>Prednáška č. 4 – Cyklus for a </a:t>
            </a:r>
            <a:r>
              <a:rPr lang="sk-SK" dirty="0" err="1"/>
              <a:t>while</a:t>
            </a:r>
            <a:r>
              <a:rPr lang="sk-SK" dirty="0"/>
              <a:t>, funkcia </a:t>
            </a:r>
            <a:r>
              <a:rPr lang="sk-SK" dirty="0" err="1"/>
              <a:t>range</a:t>
            </a:r>
            <a:r>
              <a:rPr lang="sk-SK" dirty="0"/>
              <a:t>, jednoduché matematické algoritmy a algoritmy s reťazcami</a:t>
            </a:r>
          </a:p>
        </p:txBody>
      </p:sp>
    </p:spTree>
    <p:extLst>
      <p:ext uri="{BB962C8B-B14F-4D97-AF65-F5344CB8AC3E}">
        <p14:creationId xmlns:p14="http://schemas.microsoft.com/office/powerpoint/2010/main" val="446023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87178" y="208999"/>
            <a:ext cx="1190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 GIS – export 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387179" y="1832166"/>
            <a:ext cx="33005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for</a:t>
            </a:r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raster in </a:t>
            </a:r>
            <a:r>
              <a:rPr lang="sk-SK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raster_list</a:t>
            </a:r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</a:p>
          <a:p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# Nastavenie regiónu</a:t>
            </a:r>
          </a:p>
          <a:p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sk-SK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gscript.run_command</a:t>
            </a:r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</a:p>
          <a:p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'</a:t>
            </a:r>
            <a:r>
              <a:rPr lang="sk-SK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g.region</a:t>
            </a:r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',</a:t>
            </a:r>
          </a:p>
          <a:p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raster=raster,</a:t>
            </a:r>
          </a:p>
          <a:p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</a:t>
            </a:r>
            <a:r>
              <a:rPr lang="sk-SK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</a:t>
            </a:r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=</a:t>
            </a:r>
            <a:r>
              <a:rPr lang="sk-SK" b="1" dirty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0.1</a:t>
            </a:r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</p:txBody>
      </p:sp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585730" y="6381820"/>
            <a:ext cx="7020538" cy="365125"/>
          </a:xfrm>
        </p:spPr>
        <p:txBody>
          <a:bodyPr/>
          <a:lstStyle/>
          <a:p>
            <a:r>
              <a:rPr lang="sk-SK" dirty="0"/>
              <a:t>Prednáška č. 4 – Cyklus for a </a:t>
            </a:r>
            <a:r>
              <a:rPr lang="sk-SK" dirty="0" err="1"/>
              <a:t>while</a:t>
            </a:r>
            <a:r>
              <a:rPr lang="sk-SK" dirty="0"/>
              <a:t>, funkcia </a:t>
            </a:r>
            <a:r>
              <a:rPr lang="sk-SK" dirty="0" err="1"/>
              <a:t>range</a:t>
            </a:r>
            <a:r>
              <a:rPr lang="sk-SK" dirty="0"/>
              <a:t>, jednoduché matematické algoritmy a algoritmy s reťazcami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95A9E51F-5041-B854-8408-5C91923F1A3C}"/>
              </a:ext>
            </a:extLst>
          </p:cNvPr>
          <p:cNvSpPr txBox="1"/>
          <p:nvPr/>
        </p:nvSpPr>
        <p:spPr>
          <a:xfrm>
            <a:off x="5161821" y="1874034"/>
            <a:ext cx="584112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# Zapísanie mapy do rastrového súboru</a:t>
            </a:r>
          </a:p>
          <a:p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sk-SK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gscript.run_command</a:t>
            </a:r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</a:p>
          <a:p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'</a:t>
            </a:r>
            <a:r>
              <a:rPr lang="sk-SK" sz="1600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d.mon</a:t>
            </a:r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',</a:t>
            </a:r>
          </a:p>
          <a:p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</a:t>
            </a:r>
            <a:r>
              <a:rPr lang="sk-SK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start</a:t>
            </a:r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="</a:t>
            </a:r>
            <a:r>
              <a:rPr lang="sk-SK" sz="1600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cairo</a:t>
            </a:r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",</a:t>
            </a:r>
          </a:p>
          <a:p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</a:t>
            </a:r>
            <a:r>
              <a:rPr lang="sk-SK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width</a:t>
            </a:r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=</a:t>
            </a:r>
            <a:r>
              <a:rPr lang="sk-SK" sz="1600" b="1" dirty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1000</a:t>
            </a:r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</a:p>
          <a:p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</a:t>
            </a:r>
            <a:r>
              <a:rPr lang="sk-SK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height</a:t>
            </a:r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=</a:t>
            </a:r>
            <a:r>
              <a:rPr lang="sk-SK" sz="1600" b="1" dirty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1000</a:t>
            </a:r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</a:p>
          <a:p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output=</a:t>
            </a:r>
            <a:r>
              <a:rPr lang="sk-SK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os.path.join</a:t>
            </a:r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</a:p>
          <a:p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  </a:t>
            </a:r>
            <a:r>
              <a:rPr lang="sk-SK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gisdbase</a:t>
            </a:r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</a:p>
          <a:p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  </a:t>
            </a:r>
            <a:r>
              <a:rPr lang="sk-SK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location</a:t>
            </a:r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</a:p>
          <a:p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  raster+'</a:t>
            </a:r>
            <a:r>
              <a:rPr lang="sk-SK" sz="1600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.png</a:t>
            </a:r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'),</a:t>
            </a:r>
          </a:p>
          <a:p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</a:t>
            </a:r>
            <a:r>
              <a:rPr lang="sk-SK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overwrite</a:t>
            </a:r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=</a:t>
            </a:r>
            <a:r>
              <a:rPr lang="sk-SK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overwrite</a:t>
            </a:r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  <a:p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sk-SK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gscript.run_command</a:t>
            </a:r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</a:p>
          <a:p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'</a:t>
            </a:r>
            <a:r>
              <a:rPr lang="sk-SK" sz="1600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d.rast</a:t>
            </a:r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',</a:t>
            </a:r>
          </a:p>
          <a:p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</a:t>
            </a:r>
            <a:r>
              <a:rPr lang="sk-SK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map</a:t>
            </a:r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=raster)</a:t>
            </a:r>
          </a:p>
          <a:p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sk-SK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gscript.run_command</a:t>
            </a:r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</a:p>
          <a:p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'</a:t>
            </a:r>
            <a:r>
              <a:rPr lang="sk-SK" sz="1600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d.mon</a:t>
            </a:r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',</a:t>
            </a:r>
          </a:p>
          <a:p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stop="</a:t>
            </a:r>
            <a:r>
              <a:rPr lang="sk-SK" sz="1600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cairo</a:t>
            </a:r>
            <a:r>
              <a:rPr lang="sk-SK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2679044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27722C-0E20-2836-3AFC-548B6910B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ED35D57-0B30-1A66-741F-82A721E80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EF121AA-D9A7-8BBA-31AE-654DF5623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14</a:t>
            </a:fld>
            <a:endParaRPr lang="sk-SK"/>
          </a:p>
        </p:txBody>
      </p:sp>
      <p:pic>
        <p:nvPicPr>
          <p:cNvPr id="6" name="Obrázok 5" descr="Obrázok, na ktorom je umenie, pestrofarebnosť, dizajn&#10;&#10;Automaticky generovaný popis">
            <a:extLst>
              <a:ext uri="{FF2B5EF4-FFF2-40B4-BE49-F238E27FC236}">
                <a16:creationId xmlns:a16="http://schemas.microsoft.com/office/drawing/2014/main" id="{3CF554DB-2368-CDC1-7ECF-A7F3D5063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9" y="409004"/>
            <a:ext cx="5760000" cy="5760000"/>
          </a:xfrm>
          <a:prstGeom prst="rect">
            <a:avLst/>
          </a:prstGeom>
        </p:spPr>
      </p:pic>
      <p:pic>
        <p:nvPicPr>
          <p:cNvPr id="7" name="Obrázok 6" descr="Obrázok, na ktorom je umenie, vzor, kreatívne diela, dizajn&#10;&#10;Automaticky generovaný popis">
            <a:extLst>
              <a:ext uri="{FF2B5EF4-FFF2-40B4-BE49-F238E27FC236}">
                <a16:creationId xmlns:a16="http://schemas.microsoft.com/office/drawing/2014/main" id="{A412C599-FB94-1366-82DF-79944C324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991" y="391886"/>
            <a:ext cx="5760000" cy="579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7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okTextu 7"/>
          <p:cNvSpPr txBox="1"/>
          <p:nvPr/>
        </p:nvSpPr>
        <p:spPr>
          <a:xfrm>
            <a:off x="4170414" y="5323951"/>
            <a:ext cx="3851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Mgr. Tomáš Fedor</a:t>
            </a:r>
          </a:p>
          <a:p>
            <a:pPr algn="ctr"/>
            <a:r>
              <a:rPr lang="sk-SK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tomas.fedor</a:t>
            </a:r>
            <a:r>
              <a:rPr lang="en-US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@</a:t>
            </a: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student.upjs.sk</a:t>
            </a:r>
          </a:p>
        </p:txBody>
      </p:sp>
      <p:sp>
        <p:nvSpPr>
          <p:cNvPr id="5" name="Obdĺžnik 4"/>
          <p:cNvSpPr/>
          <p:nvPr/>
        </p:nvSpPr>
        <p:spPr>
          <a:xfrm>
            <a:off x="0" y="3657602"/>
            <a:ext cx="12191999" cy="889686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101424" y="2429505"/>
            <a:ext cx="99891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Geopriestorové</a:t>
            </a:r>
            <a:r>
              <a:rPr lang="sk-SK" sz="28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programovanie, príkazy GRASS v </a:t>
            </a:r>
            <a:r>
              <a:rPr lang="sk-SK" sz="28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pythone</a:t>
            </a:r>
            <a:r>
              <a:rPr lang="sk-SK" sz="28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import, </a:t>
            </a:r>
            <a:r>
              <a:rPr lang="sk-SK" sz="28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spracovenie</a:t>
            </a:r>
            <a:r>
              <a:rPr lang="sk-SK" sz="28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 </a:t>
            </a:r>
            <a:r>
              <a:rPr lang="sk-SK" sz="28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render</a:t>
            </a:r>
            <a:r>
              <a:rPr lang="sk-SK" sz="28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máp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3676481" y="3795150"/>
            <a:ext cx="9630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Ďakujem za pozornosť </a:t>
            </a:r>
            <a:r>
              <a:rPr lang="sk-SK" sz="32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Wingdings" panose="05000000000000000000" pitchFamily="2" charset="2"/>
              </a:rPr>
              <a:t></a:t>
            </a:r>
            <a:endParaRPr lang="sk-SK" sz="32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3525228" y="6381820"/>
            <a:ext cx="5141539" cy="365125"/>
          </a:xfrm>
        </p:spPr>
        <p:txBody>
          <a:bodyPr/>
          <a:lstStyle/>
          <a:p>
            <a:r>
              <a:rPr lang="sk-SK"/>
              <a:t>Prednáška č.3 – Podmienky (IF), podmienené vetvenie (IF), operácie s reťazcami a metódy reťazcov, presmerovanie vstupu a výstupu</a:t>
            </a:r>
          </a:p>
        </p:txBody>
      </p:sp>
    </p:spTree>
    <p:extLst>
      <p:ext uri="{BB962C8B-B14F-4D97-AF65-F5344CB8AC3E}">
        <p14:creationId xmlns:p14="http://schemas.microsoft.com/office/powerpoint/2010/main" val="2072994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87178" y="208999"/>
            <a:ext cx="1190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 GIS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387178" y="1832166"/>
            <a:ext cx="92793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 – do značnej miery využíva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python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či už v podobe API, konzoly alebo skriptov (podobne ako v QGIS). Väčšina modulov v GRASS je napísaná v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pythone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Automatizácia vstupov / výstupov, výpočtov a tvorby máp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Tvorba a modifikácia modulov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Príkazy implementované v GRASS GIS vieme spustiť aj pomocou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pythona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(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g.region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v.import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v.vol.rst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Vrstvy je ideálne mať importované v databáze projektu – vyhnete sa definovaniu cestu k súboru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Skripty je v niektorých prípadoch vhodné, resp. aj odporúčané spracovať v textovom editore, napr.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Atom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pspad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alebo aj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pycharm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585730" y="6381820"/>
            <a:ext cx="7020538" cy="365125"/>
          </a:xfrm>
        </p:spPr>
        <p:txBody>
          <a:bodyPr/>
          <a:lstStyle/>
          <a:p>
            <a:r>
              <a:rPr lang="sk-SK" dirty="0"/>
              <a:t>Prednáška č. 4 – Cyklus for a </a:t>
            </a:r>
            <a:r>
              <a:rPr lang="sk-SK" dirty="0" err="1"/>
              <a:t>while</a:t>
            </a:r>
            <a:r>
              <a:rPr lang="sk-SK" dirty="0"/>
              <a:t>, funkcia </a:t>
            </a:r>
            <a:r>
              <a:rPr lang="sk-SK" dirty="0" err="1"/>
              <a:t>range</a:t>
            </a:r>
            <a:r>
              <a:rPr lang="sk-SK" dirty="0"/>
              <a:t>, jednoduché matematické algoritmy a algoritmy s reťazcami</a:t>
            </a:r>
          </a:p>
        </p:txBody>
      </p:sp>
      <p:pic>
        <p:nvPicPr>
          <p:cNvPr id="1026" name="Picture 2" descr="GRASS GIS (@GRASSGIS) / X">
            <a:extLst>
              <a:ext uri="{FF2B5EF4-FFF2-40B4-BE49-F238E27FC236}">
                <a16:creationId xmlns:a16="http://schemas.microsoft.com/office/drawing/2014/main" id="{0FC39708-99C0-CF20-1349-AC39C458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490" y="4327490"/>
            <a:ext cx="2530510" cy="253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442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87178" y="208999"/>
            <a:ext cx="1190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 GIS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387178" y="1832166"/>
            <a:ext cx="9867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 – do značnej miery využíva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python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či už v podobe API, konzoly alebo skriptov (podobne ako v QGIS). Väčšina modulov v GRASS je napísaná v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pythone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Automatizácia vstupov / výstupov, výpočtov a tvorby máp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Tvorba a modifikácia modulov </a:t>
            </a:r>
          </a:p>
        </p:txBody>
      </p:sp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585730" y="6381820"/>
            <a:ext cx="7020538" cy="365125"/>
          </a:xfrm>
        </p:spPr>
        <p:txBody>
          <a:bodyPr/>
          <a:lstStyle/>
          <a:p>
            <a:r>
              <a:rPr lang="sk-SK" dirty="0"/>
              <a:t>Prednáška č. 4 – Cyklus for a </a:t>
            </a:r>
            <a:r>
              <a:rPr lang="sk-SK" dirty="0" err="1"/>
              <a:t>while</a:t>
            </a:r>
            <a:r>
              <a:rPr lang="sk-SK" dirty="0"/>
              <a:t>, funkcia </a:t>
            </a:r>
            <a:r>
              <a:rPr lang="sk-SK" dirty="0" err="1"/>
              <a:t>range</a:t>
            </a:r>
            <a:r>
              <a:rPr lang="sk-SK" dirty="0"/>
              <a:t>, jednoduché matematické algoritmy a algoritmy s reťazcami</a:t>
            </a:r>
          </a:p>
        </p:txBody>
      </p:sp>
      <p:pic>
        <p:nvPicPr>
          <p:cNvPr id="1026" name="Picture 2" descr="GRASS GIS (@GRASSGIS) / X">
            <a:extLst>
              <a:ext uri="{FF2B5EF4-FFF2-40B4-BE49-F238E27FC236}">
                <a16:creationId xmlns:a16="http://schemas.microsoft.com/office/drawing/2014/main" id="{0FC39708-99C0-CF20-1349-AC39C458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057" y="3758083"/>
            <a:ext cx="2530510" cy="253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A7F15A59-D521-553B-9F0D-E13CDBF84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87821"/>
            <a:ext cx="12192000" cy="5482358"/>
          </a:xfrm>
          <a:prstGeom prst="rect">
            <a:avLst/>
          </a:prstGeom>
        </p:spPr>
      </p:pic>
      <p:sp>
        <p:nvSpPr>
          <p:cNvPr id="12" name="Ovál 11">
            <a:extLst>
              <a:ext uri="{FF2B5EF4-FFF2-40B4-BE49-F238E27FC236}">
                <a16:creationId xmlns:a16="http://schemas.microsoft.com/office/drawing/2014/main" id="{98991403-FAFE-FB04-AFAF-8A0AC143B3EA}"/>
              </a:ext>
            </a:extLst>
          </p:cNvPr>
          <p:cNvSpPr/>
          <p:nvPr/>
        </p:nvSpPr>
        <p:spPr>
          <a:xfrm>
            <a:off x="2461846" y="1416818"/>
            <a:ext cx="622998" cy="532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CF88775D-08DB-0C2D-F78F-C67E4D0FA0B8}"/>
              </a:ext>
            </a:extLst>
          </p:cNvPr>
          <p:cNvSpPr/>
          <p:nvPr/>
        </p:nvSpPr>
        <p:spPr>
          <a:xfrm>
            <a:off x="1768510" y="5536642"/>
            <a:ext cx="552659" cy="4823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5" name="Rovná spojovacia šípka 14">
            <a:extLst>
              <a:ext uri="{FF2B5EF4-FFF2-40B4-BE49-F238E27FC236}">
                <a16:creationId xmlns:a16="http://schemas.microsoft.com/office/drawing/2014/main" id="{8F97FE6A-144F-BE80-CC8C-49B166A68ED9}"/>
              </a:ext>
            </a:extLst>
          </p:cNvPr>
          <p:cNvCxnSpPr/>
          <p:nvPr/>
        </p:nvCxnSpPr>
        <p:spPr>
          <a:xfrm flipV="1">
            <a:off x="2924070" y="954593"/>
            <a:ext cx="2090057" cy="8541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>
            <a:extLst>
              <a:ext uri="{FF2B5EF4-FFF2-40B4-BE49-F238E27FC236}">
                <a16:creationId xmlns:a16="http://schemas.microsoft.com/office/drawing/2014/main" id="{130F0A50-0BDB-B119-9F29-18412F946A09}"/>
              </a:ext>
            </a:extLst>
          </p:cNvPr>
          <p:cNvCxnSpPr/>
          <p:nvPr/>
        </p:nvCxnSpPr>
        <p:spPr>
          <a:xfrm flipV="1">
            <a:off x="673240" y="1024932"/>
            <a:ext cx="4340887" cy="44212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858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87178" y="208999"/>
            <a:ext cx="1190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 GIS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387178" y="1832166"/>
            <a:ext cx="108267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Vytvorte nový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mapset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 CRS:6478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Stiahnite si rastrové vrstvy, s ktorými budeme pracovať: 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3"/>
              </a:rPr>
              <a:t>https://drive.google.com/file/d/1zYPDHpXxWDG3zj2zeGum0MOsPUiEk67I/view</a:t>
            </a: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Pridajte ich následne do databázy projektu GRASS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Môžeme si hneď vyskúšať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consolu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– použijeme príkaz </a:t>
            </a:r>
            <a:r>
              <a:rPr lang="sk-SK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r.import</a:t>
            </a:r>
            <a:endParaRPr lang="sk-SK" b="1" dirty="0">
              <a:solidFill>
                <a:schemeClr val="tx1">
                  <a:lumMod val="95000"/>
                  <a:lumOff val="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Vyberieme priečinok (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Directory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 s rastrami a importujeme 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585730" y="6381820"/>
            <a:ext cx="7020538" cy="365125"/>
          </a:xfrm>
        </p:spPr>
        <p:txBody>
          <a:bodyPr/>
          <a:lstStyle/>
          <a:p>
            <a:r>
              <a:rPr lang="sk-SK" dirty="0"/>
              <a:t>Prednáška č. 4 – Cyklus for a </a:t>
            </a:r>
            <a:r>
              <a:rPr lang="sk-SK" dirty="0" err="1"/>
              <a:t>while</a:t>
            </a:r>
            <a:r>
              <a:rPr lang="sk-SK" dirty="0"/>
              <a:t>, funkcia </a:t>
            </a:r>
            <a:r>
              <a:rPr lang="sk-SK" dirty="0" err="1"/>
              <a:t>range</a:t>
            </a:r>
            <a:r>
              <a:rPr lang="sk-SK" dirty="0"/>
              <a:t>, jednoduché matematické algoritmy a algoritmy s reťazcami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CE0B7CD1-2ECD-1781-D030-944779C0CF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9348" y="2039343"/>
            <a:ext cx="1371600" cy="117157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4B69A06E-385D-AC81-3FA5-ED1840E041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3507" y="3383449"/>
            <a:ext cx="5064211" cy="283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7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87178" y="208999"/>
            <a:ext cx="1190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 GIS – import do </a:t>
            </a:r>
            <a:r>
              <a:rPr lang="sk-SK" sz="4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mapsetu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387178" y="1832166"/>
            <a:ext cx="108267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Graficky – najjednoduchšie a najrýchlejšie (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gdal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nemusí fungovať vzhľadom na zadefinované cesty)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Použitím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layer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console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</a:t>
            </a:r>
          </a:p>
          <a:p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r.in.gdal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input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=surface_2020_03_19.tif output=surface_2020_03_19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585730" y="6381820"/>
            <a:ext cx="7020538" cy="365125"/>
          </a:xfrm>
        </p:spPr>
        <p:txBody>
          <a:bodyPr/>
          <a:lstStyle/>
          <a:p>
            <a:r>
              <a:rPr lang="sk-SK" dirty="0"/>
              <a:t>Prednáška č. 4 – Cyklus for a </a:t>
            </a:r>
            <a:r>
              <a:rPr lang="sk-SK" dirty="0" err="1"/>
              <a:t>while</a:t>
            </a:r>
            <a:r>
              <a:rPr lang="sk-SK" dirty="0"/>
              <a:t>, funkcia </a:t>
            </a:r>
            <a:r>
              <a:rPr lang="sk-SK" dirty="0" err="1"/>
              <a:t>range</a:t>
            </a:r>
            <a:r>
              <a:rPr lang="sk-SK" dirty="0"/>
              <a:t>, jednoduché matematické algoritmy a algoritmy s reťazcami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DF53EB7-72AE-68AC-0F83-1708B9352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874" y="3612225"/>
            <a:ext cx="43624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9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87178" y="208999"/>
            <a:ext cx="1190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 GIS – import do </a:t>
            </a:r>
            <a:r>
              <a:rPr lang="sk-SK" sz="4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mapsetu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387178" y="1832166"/>
            <a:ext cx="108267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Pomocou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python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scriptu</a:t>
            </a: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b="1" dirty="0">
                <a:solidFill>
                  <a:srgbClr val="0F325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import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grass.script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b="1" dirty="0">
                <a:solidFill>
                  <a:srgbClr val="0F325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as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gscript</a:t>
            </a: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gscript.run_command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</a:p>
          <a:p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'</a:t>
            </a:r>
            <a:r>
              <a:rPr lang="sk-SK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r.in.gdal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',</a:t>
            </a:r>
          </a:p>
          <a:p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input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='</a:t>
            </a:r>
            <a:r>
              <a:rPr lang="sk-SK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surface_2020_03_19.tif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',</a:t>
            </a:r>
          </a:p>
          <a:p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output='</a:t>
            </a:r>
            <a:r>
              <a:rPr lang="sk-SK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surface_2020_03_19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',</a:t>
            </a:r>
          </a:p>
          <a:p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overwrite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=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True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585730" y="6381820"/>
            <a:ext cx="7020538" cy="365125"/>
          </a:xfrm>
        </p:spPr>
        <p:txBody>
          <a:bodyPr/>
          <a:lstStyle/>
          <a:p>
            <a:r>
              <a:rPr lang="sk-SK" dirty="0"/>
              <a:t>Prednáška č. 4 – Cyklus for a </a:t>
            </a:r>
            <a:r>
              <a:rPr lang="sk-SK" dirty="0" err="1"/>
              <a:t>while</a:t>
            </a:r>
            <a:r>
              <a:rPr lang="sk-SK" dirty="0"/>
              <a:t>, funkcia </a:t>
            </a:r>
            <a:r>
              <a:rPr lang="sk-SK" dirty="0" err="1"/>
              <a:t>range</a:t>
            </a:r>
            <a:r>
              <a:rPr lang="sk-SK" dirty="0"/>
              <a:t>, jednoduché matematické algoritmy a algoritmy s reťazcami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C3C6B403-BEEB-00D0-0B3D-287E45F0D300}"/>
              </a:ext>
            </a:extLst>
          </p:cNvPr>
          <p:cNvSpPr txBox="1"/>
          <p:nvPr/>
        </p:nvSpPr>
        <p:spPr>
          <a:xfrm>
            <a:off x="4471517" y="2371411"/>
            <a:ext cx="2640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>
                <a:solidFill>
                  <a:srgbClr val="326D29"/>
                </a:solidFill>
              </a:rPr>
              <a:t>Grass</a:t>
            </a:r>
            <a:r>
              <a:rPr lang="sk-SK" dirty="0">
                <a:solidFill>
                  <a:srgbClr val="326D29"/>
                </a:solidFill>
              </a:rPr>
              <a:t> </a:t>
            </a:r>
            <a:r>
              <a:rPr lang="sk-SK" dirty="0" err="1">
                <a:solidFill>
                  <a:srgbClr val="326D29"/>
                </a:solidFill>
              </a:rPr>
              <a:t>script</a:t>
            </a:r>
            <a:r>
              <a:rPr lang="sk-SK" dirty="0">
                <a:solidFill>
                  <a:srgbClr val="326D29"/>
                </a:solidFill>
              </a:rPr>
              <a:t> </a:t>
            </a:r>
            <a:r>
              <a:rPr lang="sk-SK" dirty="0" err="1">
                <a:solidFill>
                  <a:srgbClr val="326D29"/>
                </a:solidFill>
              </a:rPr>
              <a:t>python</a:t>
            </a:r>
            <a:r>
              <a:rPr lang="sk-SK" dirty="0">
                <a:solidFill>
                  <a:srgbClr val="326D29"/>
                </a:solidFill>
              </a:rPr>
              <a:t> </a:t>
            </a:r>
            <a:r>
              <a:rPr lang="sk-SK" dirty="0" err="1">
                <a:solidFill>
                  <a:srgbClr val="326D29"/>
                </a:solidFill>
              </a:rPr>
              <a:t>library</a:t>
            </a:r>
            <a:endParaRPr lang="sk-SK" dirty="0">
              <a:solidFill>
                <a:srgbClr val="326D29"/>
              </a:solidFill>
            </a:endParaRPr>
          </a:p>
        </p:txBody>
      </p:sp>
      <p:cxnSp>
        <p:nvCxnSpPr>
          <p:cNvPr id="4" name="Rovná spojovacia šípka 3">
            <a:extLst>
              <a:ext uri="{FF2B5EF4-FFF2-40B4-BE49-F238E27FC236}">
                <a16:creationId xmlns:a16="http://schemas.microsoft.com/office/drawing/2014/main" id="{472D05A5-209C-6D37-6D96-4A68B4AC20B8}"/>
              </a:ext>
            </a:extLst>
          </p:cNvPr>
          <p:cNvCxnSpPr>
            <a:stCxn id="2" idx="1"/>
          </p:cNvCxnSpPr>
          <p:nvPr/>
        </p:nvCxnSpPr>
        <p:spPr>
          <a:xfrm flipH="1" flipV="1">
            <a:off x="3426488" y="2532185"/>
            <a:ext cx="1045029" cy="238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ok 11">
            <a:extLst>
              <a:ext uri="{FF2B5EF4-FFF2-40B4-BE49-F238E27FC236}">
                <a16:creationId xmlns:a16="http://schemas.microsoft.com/office/drawing/2014/main" id="{60953226-9C87-098C-06CD-F07FDDF97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616" y="4654062"/>
            <a:ext cx="31718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37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87178" y="208999"/>
            <a:ext cx="1190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 GIS – import do </a:t>
            </a:r>
            <a:r>
              <a:rPr lang="sk-SK" sz="4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mapsetu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387178" y="1832166"/>
            <a:ext cx="108267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#!/usr/bin/env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python</a:t>
            </a: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import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os</a:t>
            </a:r>
          </a:p>
          <a:p>
            <a:r>
              <a:rPr lang="sk-SK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import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grass.script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as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gscript</a:t>
            </a:r>
            <a:endParaRPr lang="sk-SK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# Nastavenia</a:t>
            </a:r>
          </a:p>
          <a:p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env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=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gscript.gisenv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()</a:t>
            </a:r>
          </a:p>
          <a:p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overwrite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=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True</a:t>
            </a:r>
            <a:endParaRPr lang="sk-SK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env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['</a:t>
            </a:r>
            <a:r>
              <a:rPr lang="sk-SK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GRASS_OVERWRITE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'] =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overwrite</a:t>
            </a:r>
            <a:endParaRPr lang="sk-SK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env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['</a:t>
            </a:r>
            <a:r>
              <a:rPr lang="sk-SK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GRASS_VERBOSE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'] =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False</a:t>
            </a:r>
            <a:endParaRPr lang="sk-SK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env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['</a:t>
            </a:r>
            <a:r>
              <a:rPr lang="sk-SK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GRASS_MESSAGE_FORMAT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'] = '</a:t>
            </a:r>
            <a:r>
              <a:rPr lang="sk-SK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standard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</a:t>
            </a:r>
          </a:p>
          <a:p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gisdbase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=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env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['</a:t>
            </a:r>
            <a:r>
              <a:rPr lang="sk-SK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GISDBASE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']</a:t>
            </a:r>
          </a:p>
          <a:p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location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=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env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['</a:t>
            </a:r>
            <a:r>
              <a:rPr lang="sk-SK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LOCATION_NAME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']</a:t>
            </a:r>
          </a:p>
          <a:p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mapset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=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env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['</a:t>
            </a:r>
            <a:r>
              <a:rPr lang="sk-SK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MAPSET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']</a:t>
            </a:r>
          </a:p>
          <a:p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585730" y="6381820"/>
            <a:ext cx="7020538" cy="365125"/>
          </a:xfrm>
        </p:spPr>
        <p:txBody>
          <a:bodyPr/>
          <a:lstStyle/>
          <a:p>
            <a:r>
              <a:rPr lang="sk-SK" dirty="0"/>
              <a:t>Prednáška č. 4 – Cyklus for a </a:t>
            </a:r>
            <a:r>
              <a:rPr lang="sk-SK" dirty="0" err="1"/>
              <a:t>while</a:t>
            </a:r>
            <a:r>
              <a:rPr lang="sk-SK" dirty="0"/>
              <a:t>, funkcia </a:t>
            </a:r>
            <a:r>
              <a:rPr lang="sk-SK" dirty="0" err="1"/>
              <a:t>range</a:t>
            </a:r>
            <a:r>
              <a:rPr lang="sk-SK" dirty="0"/>
              <a:t>, jednoduché matematické algoritmy a algoritmy s reťazcami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22786923-2D2B-7A53-7ABA-A5DBF1B32104}"/>
              </a:ext>
            </a:extLst>
          </p:cNvPr>
          <p:cNvSpPr txBox="1"/>
          <p:nvPr/>
        </p:nvSpPr>
        <p:spPr>
          <a:xfrm>
            <a:off x="3878663" y="1798655"/>
            <a:ext cx="295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>
                <a:solidFill>
                  <a:srgbClr val="326D29"/>
                </a:solidFill>
              </a:rPr>
              <a:t>Shebang</a:t>
            </a:r>
            <a:r>
              <a:rPr lang="sk-SK" dirty="0">
                <a:solidFill>
                  <a:srgbClr val="326D29"/>
                </a:solidFill>
              </a:rPr>
              <a:t>, definuje interpreter</a:t>
            </a:r>
          </a:p>
        </p:txBody>
      </p:sp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0DD9D388-A8EE-E9AA-EE45-6ECDA249EEE2}"/>
              </a:ext>
            </a:extLst>
          </p:cNvPr>
          <p:cNvCxnSpPr>
            <a:stCxn id="3" idx="1"/>
          </p:cNvCxnSpPr>
          <p:nvPr/>
        </p:nvCxnSpPr>
        <p:spPr>
          <a:xfrm flipH="1">
            <a:off x="2853732" y="1983321"/>
            <a:ext cx="1024931" cy="62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lokTextu 15">
            <a:extLst>
              <a:ext uri="{FF2B5EF4-FFF2-40B4-BE49-F238E27FC236}">
                <a16:creationId xmlns:a16="http://schemas.microsoft.com/office/drawing/2014/main" id="{AD9E40E6-1E1D-B0D2-3C26-8A081AD2DFDC}"/>
              </a:ext>
            </a:extLst>
          </p:cNvPr>
          <p:cNvSpPr txBox="1"/>
          <p:nvPr/>
        </p:nvSpPr>
        <p:spPr>
          <a:xfrm>
            <a:off x="3888712" y="2301072"/>
            <a:ext cx="2040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>
                <a:solidFill>
                  <a:srgbClr val="326D29"/>
                </a:solidFill>
              </a:rPr>
              <a:t>Open</a:t>
            </a:r>
            <a:r>
              <a:rPr lang="sk-SK" dirty="0">
                <a:solidFill>
                  <a:srgbClr val="326D29"/>
                </a:solidFill>
              </a:rPr>
              <a:t> </a:t>
            </a:r>
            <a:r>
              <a:rPr lang="sk-SK" dirty="0" err="1">
                <a:solidFill>
                  <a:srgbClr val="326D29"/>
                </a:solidFill>
              </a:rPr>
              <a:t>Source</a:t>
            </a:r>
            <a:r>
              <a:rPr lang="sk-SK" dirty="0">
                <a:solidFill>
                  <a:srgbClr val="326D29"/>
                </a:solidFill>
              </a:rPr>
              <a:t> </a:t>
            </a:r>
            <a:r>
              <a:rPr lang="sk-SK" dirty="0" err="1">
                <a:solidFill>
                  <a:srgbClr val="326D29"/>
                </a:solidFill>
              </a:rPr>
              <a:t>library</a:t>
            </a:r>
            <a:endParaRPr lang="sk-SK" dirty="0">
              <a:solidFill>
                <a:srgbClr val="326D29"/>
              </a:solidFill>
            </a:endParaRPr>
          </a:p>
        </p:txBody>
      </p:sp>
      <p:cxnSp>
        <p:nvCxnSpPr>
          <p:cNvPr id="18" name="Rovná spojovacia šípka 17">
            <a:extLst>
              <a:ext uri="{FF2B5EF4-FFF2-40B4-BE49-F238E27FC236}">
                <a16:creationId xmlns:a16="http://schemas.microsoft.com/office/drawing/2014/main" id="{106BF94D-06F2-7FA4-764F-8B91C3BA846C}"/>
              </a:ext>
            </a:extLst>
          </p:cNvPr>
          <p:cNvCxnSpPr>
            <a:stCxn id="16" idx="1"/>
          </p:cNvCxnSpPr>
          <p:nvPr/>
        </p:nvCxnSpPr>
        <p:spPr>
          <a:xfrm flipH="1">
            <a:off x="1587640" y="2485738"/>
            <a:ext cx="2301072" cy="1067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652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87178" y="208999"/>
            <a:ext cx="1190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 GIS – import do </a:t>
            </a:r>
            <a:r>
              <a:rPr lang="sk-SK" sz="4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mapsetu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387178" y="1832166"/>
            <a:ext cx="108267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# nastavenie cesty k súborom</a:t>
            </a:r>
          </a:p>
          <a:p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data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=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os.path.join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</a:p>
          <a:p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gisdbase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</a:p>
          <a:p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   "</a:t>
            </a:r>
            <a:r>
              <a:rPr lang="sk-SK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hilltop_drone_data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")</a:t>
            </a:r>
          </a:p>
          <a:p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# nastavenie regiónu</a:t>
            </a:r>
          </a:p>
          <a:p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gscript.run_command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('</a:t>
            </a:r>
            <a:r>
              <a:rPr lang="sk-SK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g.region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',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res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=</a:t>
            </a:r>
            <a:r>
              <a:rPr lang="sk-SK" b="1" dirty="0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0.1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</p:txBody>
      </p:sp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585730" y="6381820"/>
            <a:ext cx="7020538" cy="365125"/>
          </a:xfrm>
        </p:spPr>
        <p:txBody>
          <a:bodyPr/>
          <a:lstStyle/>
          <a:p>
            <a:r>
              <a:rPr lang="sk-SK" dirty="0"/>
              <a:t>Prednáška č. 4 – Cyklus for a </a:t>
            </a:r>
            <a:r>
              <a:rPr lang="sk-SK" dirty="0" err="1"/>
              <a:t>while</a:t>
            </a:r>
            <a:r>
              <a:rPr lang="sk-SK" dirty="0"/>
              <a:t>, funkcia </a:t>
            </a:r>
            <a:r>
              <a:rPr lang="sk-SK" dirty="0" err="1"/>
              <a:t>range</a:t>
            </a:r>
            <a:r>
              <a:rPr lang="sk-SK" dirty="0"/>
              <a:t>, jednoduché matematické algoritmy a algoritmy s reťazcami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36E6DF75-4C4D-58BE-0D50-341B4F6AAD4B}"/>
              </a:ext>
            </a:extLst>
          </p:cNvPr>
          <p:cNvSpPr txBox="1"/>
          <p:nvPr/>
        </p:nvSpPr>
        <p:spPr>
          <a:xfrm>
            <a:off x="4401178" y="2562330"/>
            <a:ext cx="751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Definovanie cesty k súborom (buď priamo alebo v rámci „</a:t>
            </a:r>
            <a:r>
              <a:rPr lang="sk-SK" dirty="0" err="1">
                <a:solidFill>
                  <a:srgbClr val="FF0000"/>
                </a:solidFill>
              </a:rPr>
              <a:t>grassdata</a:t>
            </a:r>
            <a:r>
              <a:rPr lang="sk-SK" dirty="0">
                <a:solidFill>
                  <a:srgbClr val="FF0000"/>
                </a:solidFill>
              </a:rPr>
              <a:t>“ databázy)</a:t>
            </a:r>
          </a:p>
        </p:txBody>
      </p:sp>
      <p:cxnSp>
        <p:nvCxnSpPr>
          <p:cNvPr id="4" name="Rovná spojovacia šípka 3">
            <a:extLst>
              <a:ext uri="{FF2B5EF4-FFF2-40B4-BE49-F238E27FC236}">
                <a16:creationId xmlns:a16="http://schemas.microsoft.com/office/drawing/2014/main" id="{4DBB6469-7C93-F97C-3DEC-04E6FF7C408A}"/>
              </a:ext>
            </a:extLst>
          </p:cNvPr>
          <p:cNvCxnSpPr>
            <a:stCxn id="2" idx="1"/>
          </p:cNvCxnSpPr>
          <p:nvPr/>
        </p:nvCxnSpPr>
        <p:spPr>
          <a:xfrm flipH="1">
            <a:off x="2803490" y="2746996"/>
            <a:ext cx="1597688" cy="1268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434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" y="1033274"/>
            <a:ext cx="12191999" cy="548391"/>
          </a:xfrm>
          <a:prstGeom prst="rect">
            <a:avLst/>
          </a:prstGeom>
          <a:solidFill>
            <a:srgbClr val="32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87178" y="208999"/>
            <a:ext cx="1190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 GIS – import do </a:t>
            </a:r>
            <a:r>
              <a:rPr lang="sk-SK" sz="4400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mapsetu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4" y="234690"/>
            <a:ext cx="3032460" cy="562231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387178" y="1832166"/>
            <a:ext cx="108267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# iterácia cez súbory</a:t>
            </a:r>
          </a:p>
          <a:p>
            <a:r>
              <a:rPr lang="sk-SK" b="1" dirty="0" err="1">
                <a:solidFill>
                  <a:srgbClr val="0F325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for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file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b="1" dirty="0">
                <a:solidFill>
                  <a:srgbClr val="0F325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os.listdir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data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):</a:t>
            </a:r>
          </a:p>
          <a:p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filename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=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os.path.splitext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file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)[0]</a:t>
            </a:r>
          </a:p>
          <a:p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# iterácia cez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geotif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rastre</a:t>
            </a:r>
          </a:p>
          <a:p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sk-SK" b="1" dirty="0" err="1">
                <a:solidFill>
                  <a:srgbClr val="0F325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if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file.endswith</a:t>
            </a:r>
            <a:r>
              <a:rPr lang="sk-SK" b="1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('.</a:t>
            </a:r>
            <a:r>
              <a:rPr lang="sk-SK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tif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'):</a:t>
            </a:r>
          </a:p>
          <a:p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# Kontrola, či sa raster nachádza v </a:t>
            </a:r>
            <a:r>
              <a:rPr lang="sk-SK" b="1" dirty="0" err="1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mapsete</a:t>
            </a:r>
            <a:endParaRPr lang="sk-SK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gscript.run_command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('</a:t>
            </a:r>
            <a:r>
              <a:rPr lang="sk-SK" b="1" dirty="0" err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r.in.gdal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',</a:t>
            </a:r>
          </a:p>
          <a:p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          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input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=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os.path.join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data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file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),</a:t>
            </a:r>
          </a:p>
          <a:p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           output=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filename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</a:p>
          <a:p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          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overwrite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=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overwrite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  <a:p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sk-SK" b="1" dirty="0" err="1">
                <a:solidFill>
                  <a:srgbClr val="0F325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else</a:t>
            </a:r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</a:p>
          <a:p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       </a:t>
            </a:r>
            <a:r>
              <a:rPr lang="sk-SK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pass</a:t>
            </a:r>
            <a:endParaRPr lang="sk-SK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867"/>
            <a:ext cx="2386147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2585730" y="6381820"/>
            <a:ext cx="7020538" cy="365125"/>
          </a:xfrm>
        </p:spPr>
        <p:txBody>
          <a:bodyPr/>
          <a:lstStyle/>
          <a:p>
            <a:r>
              <a:rPr lang="sk-SK" dirty="0"/>
              <a:t>Prednáška č. 4 – Cyklus for a </a:t>
            </a:r>
            <a:r>
              <a:rPr lang="sk-SK" dirty="0" err="1"/>
              <a:t>while</a:t>
            </a:r>
            <a:r>
              <a:rPr lang="sk-SK" dirty="0"/>
              <a:t>, funkcia </a:t>
            </a:r>
            <a:r>
              <a:rPr lang="sk-SK" dirty="0" err="1"/>
              <a:t>range</a:t>
            </a:r>
            <a:r>
              <a:rPr lang="sk-SK" dirty="0"/>
              <a:t>, jednoduché matematické algoritmy a algoritmy s reťazcami</a:t>
            </a:r>
          </a:p>
        </p:txBody>
      </p:sp>
    </p:spTree>
    <p:extLst>
      <p:ext uri="{BB962C8B-B14F-4D97-AF65-F5344CB8AC3E}">
        <p14:creationId xmlns:p14="http://schemas.microsoft.com/office/powerpoint/2010/main" val="78037298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53DE401341B71438F88AD2C251328FA" ma:contentTypeVersion="2" ma:contentTypeDescription="Umožňuje vytvoriť nový dokument." ma:contentTypeScope="" ma:versionID="8e7075003c76424098716e5b04508a5f">
  <xsd:schema xmlns:xsd="http://www.w3.org/2001/XMLSchema" xmlns:xs="http://www.w3.org/2001/XMLSchema" xmlns:p="http://schemas.microsoft.com/office/2006/metadata/properties" xmlns:ns2="e03dc21f-a94a-4484-a612-8cfbee40929e" targetNamespace="http://schemas.microsoft.com/office/2006/metadata/properties" ma:root="true" ma:fieldsID="5d201ee8badd09835b0341f86ea4fa8e" ns2:_="">
    <xsd:import namespace="e03dc21f-a94a-4484-a612-8cfbee4092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3dc21f-a94a-4484-a612-8cfbee4092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663002-5238-486F-A6C8-936306234B3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339B72C-B86D-4EC6-AE56-909FC0CCA7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2E2E64-0148-4035-A6DD-A3B02FB8C96F}">
  <ds:schemaRefs>
    <ds:schemaRef ds:uri="e03dc21f-a94a-4484-a612-8cfbee40929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3085</TotalTime>
  <Words>1413</Words>
  <Application>Microsoft Office PowerPoint</Application>
  <PresentationFormat>Širokouhlá</PresentationFormat>
  <Paragraphs>197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Segoe UI Light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Administrator</dc:creator>
  <cp:lastModifiedBy>Tomáš Fedor</cp:lastModifiedBy>
  <cp:revision>70</cp:revision>
  <dcterms:created xsi:type="dcterms:W3CDTF">2017-09-04T08:42:26Z</dcterms:created>
  <dcterms:modified xsi:type="dcterms:W3CDTF">2024-11-24T16:03:20Z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0x010100053DE401341B71438F88AD2C251328FA</vt:lpwstr>
  </property>
</Properties>
</file>