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300" r:id="rId15"/>
    <p:sldId id="299" r:id="rId16"/>
    <p:sldId id="302" r:id="rId17"/>
    <p:sldId id="303" r:id="rId18"/>
    <p:sldId id="304" r:id="rId19"/>
    <p:sldId id="305" r:id="rId20"/>
    <p:sldId id="306" r:id="rId21"/>
    <p:sldId id="307" r:id="rId22"/>
    <p:sldId id="308" r:id="rId23"/>
    <p:sldId id="286" r:id="rId24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86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A08EBC-2E68-A962-97A4-3E177526DC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B1645E3-3FD7-CA6C-E855-424DBE7381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F891A7C-E6E6-6411-2927-F630B41CC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93F106B-910A-7DE2-26A9-08CB40119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7451255-4614-486F-6A16-C847CC829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66704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4BD31A-E83C-5CB5-2B54-48780C1C0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11E3C757-9F50-94CC-88E6-F5523438CC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DAF0C50F-F095-653D-9FB9-B644313C0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A90E7F9-DE1C-6AF7-026B-CEE64A881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5CEB8D31-0AD7-518C-AE06-9744597C0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72691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0092CD1A-727B-755B-F3BD-97DEF2CEA6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B918AA2F-7BEE-9974-8004-C2C97C44F7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F220C8C9-0598-980A-E7B1-C38C355AE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F5351E31-0E98-793D-7181-B30B02F6B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5B0A5EB-7BA3-F3BA-BD43-4ABC39D57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53818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774582-252F-400F-310B-4A6ABCB05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14197B7-DBFD-36BC-052B-8BA80D834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6D35917-D100-FCC5-6012-CB58DC41D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5973A61-715A-7166-BB27-5AF9253B1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5DAD93B-3D0B-3535-F7A9-8EDAB9A42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0130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320192-E934-3BD6-DFBC-60A2B906B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7EC9678-3005-E887-ECEE-5CFA8A9D2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95BB6B7-86AA-B213-3A29-0768395F5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4FA0B7F-CA4E-3998-555A-C88636C6B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A85C256A-E1DF-EBEE-DBD1-E731C8076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65657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E37C2A-D97C-4C52-2A2B-0E0D463C9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FCC5139-6453-3CFA-4CD3-5446E6CDA9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A9F566A2-ECCF-5772-909C-36015CCDAB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149FDCD9-18D4-1380-8224-CB7475E1D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B0D2835B-483F-8B31-DE04-296E44749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179AB72A-2574-290E-B946-B93ABA67F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28630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6A9B45-7AF2-ECE0-0CF7-1D47D9775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EDE2184-F12C-9B22-9F76-02541C3B98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816F68A8-30AA-5B60-B1EE-D42125CFA5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B291963-9C48-2ABF-47F9-AFA0D2606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4DA2FDCF-7948-AB73-8ADF-D45BAC7BB0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FC30CEE5-1771-3CFD-799C-6400099F7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BFA039B1-4FC9-7E19-17D4-245EF5260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06B443E2-6772-B416-B45C-5A55ECC8E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06309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F951A5-1064-D496-91F2-3EE2EE0D3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D9DBC662-86E8-6C4A-F449-C22992F6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E1009188-6803-252E-9203-37C75C1D6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FDE7E64A-A177-B764-F330-ED4C88A66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49850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99422581-354F-7A14-F24D-93E761268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321DA0F3-31F0-F2BE-333D-7991B648E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72D4B8B2-30CF-F333-F252-3BDBF8B55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24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360FA0-B40B-440B-90FD-C92F1510D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2041E58-4026-033C-EC4F-C404367E4C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667B62D-E5FD-AC47-2A17-BAC5B6CE87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65DA80F1-C2E6-9604-4F45-1748F232A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1F1E9746-BA1E-B83C-E0D7-BFF15F74E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CF415886-00C6-6536-DC5A-7F05D6926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94456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4B5481-72F0-E8B2-AB7F-074836250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6129ABDA-6156-8C5D-87EB-B1BF094781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51786BF-6878-F095-89CD-7F997CEA3B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5476CD79-2C03-1809-D465-DDD2ADA31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5303CEC7-EB06-5CF5-AFA5-7208882C7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52A4EDEC-CE3F-27B0-7792-4A4537390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22319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16443FAF-3BA1-C5F5-CF30-74A71153A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717477F-6838-2A16-D90F-38EDD52F85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4BFAB81-29CC-2E9B-470A-D769083486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69E454-FD84-477E-A0EA-C2D6234ED066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B83779E-2A51-DE8E-5CD6-B3959EFC69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8B32104D-0A3D-CAB7-29EA-A5D8ECA8A6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30535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FC3C4B-3BCC-D298-33AE-9CA3FA11DD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4391" y="841809"/>
            <a:ext cx="9144000" cy="2387600"/>
          </a:xfrm>
        </p:spPr>
        <p:txBody>
          <a:bodyPr>
            <a:normAutofit/>
          </a:bodyPr>
          <a:lstStyle/>
          <a:p>
            <a:r>
              <a:rPr lang="sk-SK" sz="5400" dirty="0"/>
              <a:t>Základy programovania (</a:t>
            </a:r>
            <a:r>
              <a:rPr lang="sk-SK" sz="5400" dirty="0" err="1"/>
              <a:t>Python</a:t>
            </a:r>
            <a:r>
              <a:rPr lang="sk-SK" sz="5400" dirty="0"/>
              <a:t>)</a:t>
            </a: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5F78FCE9-7F9E-791B-2568-DABB4209DA51}"/>
              </a:ext>
            </a:extLst>
          </p:cNvPr>
          <p:cNvSpPr txBox="1"/>
          <p:nvPr/>
        </p:nvSpPr>
        <p:spPr>
          <a:xfrm>
            <a:off x="8990405" y="6040886"/>
            <a:ext cx="25023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/>
              <a:t>Mgr. Tomáš Fedor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B65A540F-21D0-165C-D155-F7469F9AA6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4391" y="3321484"/>
            <a:ext cx="9144000" cy="1655762"/>
          </a:xfrm>
        </p:spPr>
        <p:txBody>
          <a:bodyPr>
            <a:normAutofit/>
          </a:bodyPr>
          <a:lstStyle/>
          <a:p>
            <a:r>
              <a:rPr lang="sk-SK" sz="3200" dirty="0"/>
              <a:t>Funkcie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74156378-BFF1-2CA3-9236-D13A690C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482" y="4914899"/>
            <a:ext cx="1620982" cy="1620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99344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67A91D-68B9-8650-69C4-AA026FC348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2804EB-069E-23CE-AD94-C2F6EC8A7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7DB7200-BF0F-8258-4B01-E511E1ED1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Zadefinujte funkciu, ktorá vypíše pozdrav so zadefinovaným menom.</a:t>
            </a: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05DC8F7E-D916-3249-2A3C-C21E79478FFB}"/>
              </a:ext>
            </a:extLst>
          </p:cNvPr>
          <p:cNvSpPr txBox="1"/>
          <p:nvPr/>
        </p:nvSpPr>
        <p:spPr>
          <a:xfrm>
            <a:off x="1017396" y="3605071"/>
            <a:ext cx="609432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 err="1"/>
              <a:t>def</a:t>
            </a:r>
            <a:r>
              <a:rPr lang="sk-SK" sz="2400" dirty="0"/>
              <a:t> pozdrav(meno):</a:t>
            </a:r>
          </a:p>
          <a:p>
            <a:r>
              <a:rPr lang="sk-SK" sz="2400" dirty="0"/>
              <a:t>    </a:t>
            </a:r>
            <a:r>
              <a:rPr lang="sk-SK" sz="2400" dirty="0" err="1"/>
              <a:t>return</a:t>
            </a:r>
            <a:r>
              <a:rPr lang="sk-SK" sz="2400" dirty="0"/>
              <a:t> "Ahoj, " + meno</a:t>
            </a:r>
          </a:p>
          <a:p>
            <a:endParaRPr lang="sk-SK" sz="2400" dirty="0"/>
          </a:p>
          <a:p>
            <a:r>
              <a:rPr lang="sk-SK" sz="2400" dirty="0" err="1"/>
              <a:t>print</a:t>
            </a:r>
            <a:r>
              <a:rPr lang="sk-SK" sz="2400" dirty="0"/>
              <a:t>(pozdrav("Ján"))</a:t>
            </a:r>
          </a:p>
        </p:txBody>
      </p:sp>
    </p:spTree>
    <p:extLst>
      <p:ext uri="{BB962C8B-B14F-4D97-AF65-F5344CB8AC3E}">
        <p14:creationId xmlns:p14="http://schemas.microsoft.com/office/powerpoint/2010/main" val="3487969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0BDBD6-7F8A-6F22-06B6-D4C20154D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40DF3C1-256B-F529-960C-17A7148583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Definujte funkciu, ktorá vypočíta druhú mocninu čísla.</a:t>
            </a:r>
          </a:p>
        </p:txBody>
      </p:sp>
    </p:spTree>
    <p:extLst>
      <p:ext uri="{BB962C8B-B14F-4D97-AF65-F5344CB8AC3E}">
        <p14:creationId xmlns:p14="http://schemas.microsoft.com/office/powerpoint/2010/main" val="33668358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231310-D06B-C5C0-FAF8-9DE840301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A054A0-041B-C4D5-26C1-3E8AB02AD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3CB5F30-FD29-2A23-AE05-59F0B460DE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Definujte funkciu, ktorá vypočíta druhú mocninu čísla.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F25810A7-9EE0-A0AA-10DE-07A35AD7F86B}"/>
              </a:ext>
            </a:extLst>
          </p:cNvPr>
          <p:cNvSpPr txBox="1"/>
          <p:nvPr/>
        </p:nvSpPr>
        <p:spPr>
          <a:xfrm>
            <a:off x="1037493" y="3010040"/>
            <a:ext cx="609432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dirty="0"/>
              <a:t>def stvorec(n=4):</a:t>
            </a:r>
          </a:p>
          <a:p>
            <a:r>
              <a:rPr lang="pt-BR" sz="2400" dirty="0"/>
              <a:t>    return n * n</a:t>
            </a:r>
          </a:p>
          <a:p>
            <a:r>
              <a:rPr lang="pt-BR" sz="2400" dirty="0"/>
              <a:t>print(stvorec())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38647546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10A9E0-6894-96FB-86FB-C60A9E742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2AC51B5-FD7E-E08B-40F8-FB8B3CBEC5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Definujte funkciu, ktorá určí, či je dané číslo párne.</a:t>
            </a:r>
          </a:p>
        </p:txBody>
      </p:sp>
    </p:spTree>
    <p:extLst>
      <p:ext uri="{BB962C8B-B14F-4D97-AF65-F5344CB8AC3E}">
        <p14:creationId xmlns:p14="http://schemas.microsoft.com/office/powerpoint/2010/main" val="39243517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79D35E-7BF5-CC85-FBC7-57429AF746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294526-81E7-ED63-9F3E-D6FE7DB89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1BA98EC-E0C2-E629-5BF4-B2056FA63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Definujte funkciu, ktorá určí, či je dané číslo párne.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B9DCEF2F-5FB5-DBC8-C98C-BB90D441F9BB}"/>
              </a:ext>
            </a:extLst>
          </p:cNvPr>
          <p:cNvSpPr txBox="1"/>
          <p:nvPr/>
        </p:nvSpPr>
        <p:spPr>
          <a:xfrm>
            <a:off x="1258557" y="3743570"/>
            <a:ext cx="385605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def </a:t>
            </a:r>
            <a:r>
              <a:rPr lang="sk-SK" sz="2400" dirty="0"/>
              <a:t>parne</a:t>
            </a:r>
            <a:r>
              <a:rPr lang="en-US" sz="2400" dirty="0"/>
              <a:t>(n=4):</a:t>
            </a:r>
          </a:p>
          <a:p>
            <a:r>
              <a:rPr lang="en-US" sz="2400" dirty="0"/>
              <a:t>    return n % 2 == 0</a:t>
            </a:r>
          </a:p>
          <a:p>
            <a:r>
              <a:rPr lang="en-US" sz="2400" dirty="0"/>
              <a:t>print(</a:t>
            </a:r>
            <a:r>
              <a:rPr lang="sk-SK" sz="2400" dirty="0"/>
              <a:t>parne</a:t>
            </a:r>
            <a:r>
              <a:rPr lang="en-US" sz="2400" dirty="0"/>
              <a:t>())</a:t>
            </a:r>
            <a:endParaRPr lang="sk-SK" sz="2400" dirty="0"/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58CF8BDC-260E-FABB-CD4B-92F145B77E7F}"/>
              </a:ext>
            </a:extLst>
          </p:cNvPr>
          <p:cNvSpPr txBox="1"/>
          <p:nvPr/>
        </p:nvSpPr>
        <p:spPr>
          <a:xfrm>
            <a:off x="4283111" y="3733523"/>
            <a:ext cx="349431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def </a:t>
            </a:r>
            <a:r>
              <a:rPr lang="sk-SK" sz="2400" dirty="0"/>
              <a:t>parne</a:t>
            </a:r>
            <a:r>
              <a:rPr lang="en-US" sz="2400" dirty="0"/>
              <a:t>(n):</a:t>
            </a:r>
          </a:p>
          <a:p>
            <a:r>
              <a:rPr lang="en-US" sz="2400" dirty="0"/>
              <a:t>    return n % 2 == 0</a:t>
            </a:r>
          </a:p>
          <a:p>
            <a:r>
              <a:rPr lang="en-US" sz="2400" dirty="0"/>
              <a:t>print(</a:t>
            </a:r>
            <a:r>
              <a:rPr lang="sk-SK" sz="2400" dirty="0"/>
              <a:t>parne</a:t>
            </a:r>
            <a:r>
              <a:rPr lang="en-US" sz="2400" dirty="0"/>
              <a:t>(5))</a:t>
            </a: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2F7F1422-4B42-560F-777F-00344D06C834}"/>
              </a:ext>
            </a:extLst>
          </p:cNvPr>
          <p:cNvSpPr txBox="1"/>
          <p:nvPr/>
        </p:nvSpPr>
        <p:spPr>
          <a:xfrm>
            <a:off x="7217229" y="3725652"/>
            <a:ext cx="449914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 err="1"/>
              <a:t>def</a:t>
            </a:r>
            <a:r>
              <a:rPr lang="sk-SK" sz="2400" dirty="0"/>
              <a:t> parne(n):</a:t>
            </a:r>
          </a:p>
          <a:p>
            <a:r>
              <a:rPr lang="sk-SK" sz="2400" dirty="0"/>
              <a:t>    </a:t>
            </a:r>
            <a:r>
              <a:rPr lang="sk-SK" sz="2400" dirty="0" err="1"/>
              <a:t>return</a:t>
            </a:r>
            <a:r>
              <a:rPr lang="sk-SK" sz="2400" dirty="0"/>
              <a:t> n % 2 == 0</a:t>
            </a:r>
          </a:p>
          <a:p>
            <a:r>
              <a:rPr lang="sk-SK" sz="2400" dirty="0"/>
              <a:t>n=(</a:t>
            </a:r>
            <a:r>
              <a:rPr lang="sk-SK" sz="2400" dirty="0" err="1"/>
              <a:t>int</a:t>
            </a:r>
            <a:r>
              <a:rPr lang="sk-SK" sz="2400" dirty="0"/>
              <a:t>(</a:t>
            </a:r>
            <a:r>
              <a:rPr lang="sk-SK" sz="2400" dirty="0" err="1"/>
              <a:t>input</a:t>
            </a:r>
            <a:r>
              <a:rPr lang="sk-SK" sz="2400" dirty="0"/>
              <a:t>("Zadajte číslo: ")))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(parne(n))</a:t>
            </a:r>
          </a:p>
        </p:txBody>
      </p:sp>
    </p:spTree>
    <p:extLst>
      <p:ext uri="{BB962C8B-B14F-4D97-AF65-F5344CB8AC3E}">
        <p14:creationId xmlns:p14="http://schemas.microsoft.com/office/powerpoint/2010/main" val="38451155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31B3BD-1316-D4A2-8B5B-1F3C1BCAD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2F6A4F1-931F-E819-918B-C43A7DAEC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známkové hodnotenie na základe percent s využitím funkcie.</a:t>
            </a:r>
          </a:p>
        </p:txBody>
      </p:sp>
    </p:spTree>
    <p:extLst>
      <p:ext uri="{BB962C8B-B14F-4D97-AF65-F5344CB8AC3E}">
        <p14:creationId xmlns:p14="http://schemas.microsoft.com/office/powerpoint/2010/main" val="6875406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534758-0FAD-D4F7-817B-9269E93186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AA6752-AE0D-DA3A-99A3-5184567F5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2BBF239-DDEC-3574-851B-FD6F99AAB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známkové hodnotenie na základe percent s využitím funkcie.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EA311133-07C0-43CE-6BB2-53B3DB35DF60}"/>
              </a:ext>
            </a:extLst>
          </p:cNvPr>
          <p:cNvSpPr txBox="1"/>
          <p:nvPr/>
        </p:nvSpPr>
        <p:spPr>
          <a:xfrm>
            <a:off x="2765809" y="2333685"/>
            <a:ext cx="609432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dirty="0" err="1"/>
              <a:t>def</a:t>
            </a:r>
            <a:r>
              <a:rPr lang="sk-SK" dirty="0"/>
              <a:t> známka(hodnotenie):</a:t>
            </a:r>
          </a:p>
          <a:p>
            <a:r>
              <a:rPr lang="sk-SK" dirty="0"/>
              <a:t>    </a:t>
            </a:r>
            <a:r>
              <a:rPr lang="sk-SK" dirty="0" err="1"/>
              <a:t>if</a:t>
            </a:r>
            <a:r>
              <a:rPr lang="sk-SK" dirty="0"/>
              <a:t> hodnotenie &gt;= 90:</a:t>
            </a:r>
          </a:p>
          <a:p>
            <a:r>
              <a:rPr lang="sk-SK" dirty="0"/>
              <a:t>        </a:t>
            </a:r>
            <a:r>
              <a:rPr lang="sk-SK" dirty="0" err="1"/>
              <a:t>return</a:t>
            </a:r>
            <a:r>
              <a:rPr lang="sk-SK" dirty="0"/>
              <a:t> "A"</a:t>
            </a:r>
          </a:p>
          <a:p>
            <a:r>
              <a:rPr lang="sk-SK" dirty="0"/>
              <a:t>    </a:t>
            </a:r>
            <a:r>
              <a:rPr lang="sk-SK" dirty="0" err="1"/>
              <a:t>elif</a:t>
            </a:r>
            <a:r>
              <a:rPr lang="sk-SK" dirty="0"/>
              <a:t> hodnotenie &gt;= 80:</a:t>
            </a:r>
          </a:p>
          <a:p>
            <a:r>
              <a:rPr lang="sk-SK" dirty="0"/>
              <a:t>        </a:t>
            </a:r>
            <a:r>
              <a:rPr lang="sk-SK" dirty="0" err="1"/>
              <a:t>return</a:t>
            </a:r>
            <a:r>
              <a:rPr lang="sk-SK" dirty="0"/>
              <a:t> "B"</a:t>
            </a:r>
          </a:p>
          <a:p>
            <a:r>
              <a:rPr lang="sk-SK" dirty="0"/>
              <a:t>    </a:t>
            </a:r>
            <a:r>
              <a:rPr lang="sk-SK" dirty="0" err="1"/>
              <a:t>elif</a:t>
            </a:r>
            <a:r>
              <a:rPr lang="sk-SK" dirty="0"/>
              <a:t> hodnotenie &gt;= 70:</a:t>
            </a:r>
          </a:p>
          <a:p>
            <a:r>
              <a:rPr lang="sk-SK" dirty="0"/>
              <a:t>        </a:t>
            </a:r>
            <a:r>
              <a:rPr lang="sk-SK" dirty="0" err="1"/>
              <a:t>return</a:t>
            </a:r>
            <a:r>
              <a:rPr lang="sk-SK" dirty="0"/>
              <a:t> "C"</a:t>
            </a:r>
          </a:p>
          <a:p>
            <a:r>
              <a:rPr lang="sk-SK" dirty="0"/>
              <a:t>    </a:t>
            </a:r>
            <a:r>
              <a:rPr lang="sk-SK" dirty="0" err="1"/>
              <a:t>elif</a:t>
            </a:r>
            <a:r>
              <a:rPr lang="sk-SK" dirty="0"/>
              <a:t> hodnotenie &gt;= 60:</a:t>
            </a:r>
          </a:p>
          <a:p>
            <a:r>
              <a:rPr lang="sk-SK" dirty="0"/>
              <a:t>        </a:t>
            </a:r>
            <a:r>
              <a:rPr lang="sk-SK" dirty="0" err="1"/>
              <a:t>return</a:t>
            </a:r>
            <a:r>
              <a:rPr lang="sk-SK" dirty="0"/>
              <a:t> "D"</a:t>
            </a:r>
          </a:p>
          <a:p>
            <a:r>
              <a:rPr lang="sk-SK" dirty="0"/>
              <a:t>    </a:t>
            </a:r>
            <a:r>
              <a:rPr lang="sk-SK" dirty="0" err="1"/>
              <a:t>elif</a:t>
            </a:r>
            <a:r>
              <a:rPr lang="sk-SK" dirty="0"/>
              <a:t> hodnotenie &gt;= 50:</a:t>
            </a:r>
          </a:p>
          <a:p>
            <a:r>
              <a:rPr lang="sk-SK" dirty="0"/>
              <a:t>        </a:t>
            </a:r>
            <a:r>
              <a:rPr lang="sk-SK" dirty="0" err="1"/>
              <a:t>return</a:t>
            </a:r>
            <a:r>
              <a:rPr lang="sk-SK" dirty="0"/>
              <a:t> "E"</a:t>
            </a:r>
          </a:p>
          <a:p>
            <a:r>
              <a:rPr lang="sk-SK" dirty="0"/>
              <a:t>    </a:t>
            </a:r>
            <a:r>
              <a:rPr lang="sk-SK" dirty="0" err="1"/>
              <a:t>else</a:t>
            </a:r>
            <a:r>
              <a:rPr lang="sk-SK" dirty="0"/>
              <a:t>:</a:t>
            </a:r>
          </a:p>
          <a:p>
            <a:r>
              <a:rPr lang="sk-SK" dirty="0"/>
              <a:t>        </a:t>
            </a:r>
            <a:r>
              <a:rPr lang="sk-SK" dirty="0" err="1"/>
              <a:t>return</a:t>
            </a:r>
            <a:r>
              <a:rPr lang="sk-SK" dirty="0"/>
              <a:t> "</a:t>
            </a:r>
            <a:r>
              <a:rPr lang="sk-SK" dirty="0" err="1"/>
              <a:t>Fx</a:t>
            </a:r>
            <a:r>
              <a:rPr lang="sk-SK" dirty="0"/>
              <a:t>"</a:t>
            </a:r>
          </a:p>
          <a:p>
            <a:endParaRPr lang="sk-SK" dirty="0"/>
          </a:p>
          <a:p>
            <a:r>
              <a:rPr lang="sk-SK" dirty="0"/>
              <a:t>s = </a:t>
            </a:r>
            <a:r>
              <a:rPr lang="sk-SK" dirty="0" err="1"/>
              <a:t>int</a:t>
            </a:r>
            <a:r>
              <a:rPr lang="sk-SK" dirty="0"/>
              <a:t>(</a:t>
            </a:r>
            <a:r>
              <a:rPr lang="sk-SK" dirty="0" err="1"/>
              <a:t>input</a:t>
            </a:r>
            <a:r>
              <a:rPr lang="sk-SK" dirty="0"/>
              <a:t>("Zadajte hodnotenie: "))</a:t>
            </a:r>
          </a:p>
          <a:p>
            <a:r>
              <a:rPr lang="sk-SK" dirty="0" err="1"/>
              <a:t>print</a:t>
            </a:r>
            <a:r>
              <a:rPr lang="sk-SK" dirty="0"/>
              <a:t>(známka(s))</a:t>
            </a:r>
          </a:p>
        </p:txBody>
      </p:sp>
    </p:spTree>
    <p:extLst>
      <p:ext uri="{BB962C8B-B14F-4D97-AF65-F5344CB8AC3E}">
        <p14:creationId xmlns:p14="http://schemas.microsoft.com/office/powerpoint/2010/main" val="31273287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A8B2E7-E199-6216-71BD-4A2D00BEDF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769411-AB48-E22E-6FE1-D95774EDD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EAFB52D-F0CC-84AA-5119-27877A737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známkové hodnotenie na základe percent s využitím funkcie.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42940AB2-E97E-C8F2-3434-A011304FB150}"/>
              </a:ext>
            </a:extLst>
          </p:cNvPr>
          <p:cNvSpPr txBox="1"/>
          <p:nvPr/>
        </p:nvSpPr>
        <p:spPr>
          <a:xfrm>
            <a:off x="2765809" y="2333685"/>
            <a:ext cx="609432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dirty="0" err="1"/>
              <a:t>def</a:t>
            </a:r>
            <a:r>
              <a:rPr lang="sk-SK" dirty="0"/>
              <a:t> známka(hodnotenie):</a:t>
            </a:r>
          </a:p>
          <a:p>
            <a:r>
              <a:rPr lang="sk-SK" dirty="0"/>
              <a:t>    </a:t>
            </a:r>
            <a:r>
              <a:rPr lang="sk-SK" dirty="0" err="1"/>
              <a:t>if</a:t>
            </a:r>
            <a:r>
              <a:rPr lang="sk-SK" dirty="0"/>
              <a:t> hodnotenie &gt;= 90:</a:t>
            </a:r>
          </a:p>
          <a:p>
            <a:r>
              <a:rPr lang="sk-SK" dirty="0"/>
              <a:t>        </a:t>
            </a:r>
            <a:r>
              <a:rPr lang="sk-SK" dirty="0" err="1"/>
              <a:t>return</a:t>
            </a:r>
            <a:r>
              <a:rPr lang="sk-SK" dirty="0"/>
              <a:t> "A"</a:t>
            </a:r>
          </a:p>
          <a:p>
            <a:r>
              <a:rPr lang="sk-SK" dirty="0"/>
              <a:t>    </a:t>
            </a:r>
            <a:r>
              <a:rPr lang="sk-SK" dirty="0" err="1"/>
              <a:t>elif</a:t>
            </a:r>
            <a:r>
              <a:rPr lang="sk-SK" dirty="0"/>
              <a:t> hodnotenie &gt;= 80:</a:t>
            </a:r>
          </a:p>
          <a:p>
            <a:r>
              <a:rPr lang="sk-SK" dirty="0"/>
              <a:t>        </a:t>
            </a:r>
            <a:r>
              <a:rPr lang="sk-SK" dirty="0" err="1"/>
              <a:t>return</a:t>
            </a:r>
            <a:r>
              <a:rPr lang="sk-SK" dirty="0"/>
              <a:t> "B"</a:t>
            </a:r>
          </a:p>
          <a:p>
            <a:r>
              <a:rPr lang="sk-SK" dirty="0"/>
              <a:t>    </a:t>
            </a:r>
            <a:r>
              <a:rPr lang="sk-SK" dirty="0" err="1"/>
              <a:t>elif</a:t>
            </a:r>
            <a:r>
              <a:rPr lang="sk-SK" dirty="0"/>
              <a:t> hodnotenie &gt;= 70:</a:t>
            </a:r>
          </a:p>
          <a:p>
            <a:r>
              <a:rPr lang="sk-SK" dirty="0"/>
              <a:t>        </a:t>
            </a:r>
            <a:r>
              <a:rPr lang="sk-SK" dirty="0" err="1"/>
              <a:t>return</a:t>
            </a:r>
            <a:r>
              <a:rPr lang="sk-SK" dirty="0"/>
              <a:t> "C"</a:t>
            </a:r>
          </a:p>
          <a:p>
            <a:r>
              <a:rPr lang="sk-SK" dirty="0"/>
              <a:t>    </a:t>
            </a:r>
            <a:r>
              <a:rPr lang="sk-SK" dirty="0" err="1"/>
              <a:t>elif</a:t>
            </a:r>
            <a:r>
              <a:rPr lang="sk-SK" dirty="0"/>
              <a:t> hodnotenie &gt;= 60:</a:t>
            </a:r>
          </a:p>
          <a:p>
            <a:r>
              <a:rPr lang="sk-SK" dirty="0"/>
              <a:t>        </a:t>
            </a:r>
            <a:r>
              <a:rPr lang="sk-SK" dirty="0" err="1"/>
              <a:t>return</a:t>
            </a:r>
            <a:r>
              <a:rPr lang="sk-SK" dirty="0"/>
              <a:t> "D"</a:t>
            </a:r>
          </a:p>
          <a:p>
            <a:r>
              <a:rPr lang="sk-SK" dirty="0"/>
              <a:t>    </a:t>
            </a:r>
            <a:r>
              <a:rPr lang="sk-SK" dirty="0" err="1"/>
              <a:t>elif</a:t>
            </a:r>
            <a:r>
              <a:rPr lang="sk-SK" dirty="0"/>
              <a:t> hodnotenie &gt;= 50:</a:t>
            </a:r>
          </a:p>
          <a:p>
            <a:r>
              <a:rPr lang="sk-SK" dirty="0"/>
              <a:t>        </a:t>
            </a:r>
            <a:r>
              <a:rPr lang="sk-SK" dirty="0" err="1"/>
              <a:t>return</a:t>
            </a:r>
            <a:r>
              <a:rPr lang="sk-SK" dirty="0"/>
              <a:t> "E"</a:t>
            </a:r>
          </a:p>
          <a:p>
            <a:r>
              <a:rPr lang="sk-SK" dirty="0"/>
              <a:t>    </a:t>
            </a:r>
            <a:r>
              <a:rPr lang="sk-SK" dirty="0" err="1"/>
              <a:t>else</a:t>
            </a:r>
            <a:r>
              <a:rPr lang="sk-SK" dirty="0"/>
              <a:t>:</a:t>
            </a:r>
          </a:p>
          <a:p>
            <a:r>
              <a:rPr lang="sk-SK" dirty="0"/>
              <a:t>        </a:t>
            </a:r>
            <a:r>
              <a:rPr lang="sk-SK" dirty="0" err="1"/>
              <a:t>return</a:t>
            </a:r>
            <a:r>
              <a:rPr lang="sk-SK" dirty="0"/>
              <a:t> "</a:t>
            </a:r>
            <a:r>
              <a:rPr lang="sk-SK" dirty="0" err="1"/>
              <a:t>Fx</a:t>
            </a:r>
            <a:r>
              <a:rPr lang="sk-SK" dirty="0"/>
              <a:t>"</a:t>
            </a:r>
          </a:p>
          <a:p>
            <a:endParaRPr lang="sk-SK" dirty="0"/>
          </a:p>
          <a:p>
            <a:r>
              <a:rPr lang="sk-SK" dirty="0"/>
              <a:t>s = </a:t>
            </a:r>
            <a:r>
              <a:rPr lang="sk-SK" dirty="0" err="1"/>
              <a:t>int</a:t>
            </a:r>
            <a:r>
              <a:rPr lang="sk-SK" dirty="0"/>
              <a:t>(</a:t>
            </a:r>
            <a:r>
              <a:rPr lang="sk-SK" dirty="0" err="1"/>
              <a:t>input</a:t>
            </a:r>
            <a:r>
              <a:rPr lang="sk-SK" dirty="0"/>
              <a:t>("Zadajte hodnotenie: "))</a:t>
            </a:r>
          </a:p>
          <a:p>
            <a:r>
              <a:rPr lang="sk-SK" dirty="0" err="1"/>
              <a:t>print</a:t>
            </a:r>
            <a:r>
              <a:rPr lang="sk-SK" dirty="0"/>
              <a:t>(známka(s))</a:t>
            </a: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7C9EDCF6-5474-EAD3-9CFC-BA309B90CFA8}"/>
              </a:ext>
            </a:extLst>
          </p:cNvPr>
          <p:cNvSpPr txBox="1"/>
          <p:nvPr/>
        </p:nvSpPr>
        <p:spPr>
          <a:xfrm>
            <a:off x="5673484" y="3938954"/>
            <a:ext cx="51558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>
                <a:solidFill>
                  <a:srgbClr val="00B0F0"/>
                </a:solidFill>
              </a:rPr>
              <a:t>Čo ako by sme chceli vypísať známku </a:t>
            </a:r>
          </a:p>
          <a:p>
            <a:r>
              <a:rPr lang="sk-SK" sz="2400" dirty="0">
                <a:solidFill>
                  <a:srgbClr val="00B0F0"/>
                </a:solidFill>
              </a:rPr>
              <a:t>pre viacero hodnôt súbežne?</a:t>
            </a:r>
          </a:p>
        </p:txBody>
      </p:sp>
    </p:spTree>
    <p:extLst>
      <p:ext uri="{BB962C8B-B14F-4D97-AF65-F5344CB8AC3E}">
        <p14:creationId xmlns:p14="http://schemas.microsoft.com/office/powerpoint/2010/main" val="31056987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3AB052-0CD0-E176-625B-597530D02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0F24F7-649B-0DD5-DD10-D7E8887B4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8AE820E-D4D7-9CB7-C0F7-575E72DD1D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známkové hodnotenie na základe percent s využitím funkcie.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ED41C4CD-8382-0BA1-9D4B-9E2424043102}"/>
              </a:ext>
            </a:extLst>
          </p:cNvPr>
          <p:cNvSpPr txBox="1"/>
          <p:nvPr/>
        </p:nvSpPr>
        <p:spPr>
          <a:xfrm>
            <a:off x="2765809" y="2333685"/>
            <a:ext cx="609432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dirty="0" err="1"/>
              <a:t>def</a:t>
            </a:r>
            <a:r>
              <a:rPr lang="sk-SK" dirty="0"/>
              <a:t> známka(hodnotenie):</a:t>
            </a:r>
          </a:p>
          <a:p>
            <a:r>
              <a:rPr lang="sk-SK" dirty="0"/>
              <a:t>    </a:t>
            </a:r>
            <a:r>
              <a:rPr lang="sk-SK" dirty="0" err="1"/>
              <a:t>if</a:t>
            </a:r>
            <a:r>
              <a:rPr lang="sk-SK" dirty="0"/>
              <a:t> hodnotenie &gt;= 90:</a:t>
            </a:r>
          </a:p>
          <a:p>
            <a:r>
              <a:rPr lang="sk-SK" dirty="0"/>
              <a:t>        </a:t>
            </a:r>
            <a:r>
              <a:rPr lang="sk-SK" dirty="0" err="1"/>
              <a:t>return</a:t>
            </a:r>
            <a:r>
              <a:rPr lang="sk-SK" dirty="0"/>
              <a:t> "A"</a:t>
            </a:r>
          </a:p>
          <a:p>
            <a:r>
              <a:rPr lang="sk-SK" dirty="0"/>
              <a:t>    </a:t>
            </a:r>
            <a:r>
              <a:rPr lang="sk-SK" dirty="0" err="1"/>
              <a:t>elif</a:t>
            </a:r>
            <a:r>
              <a:rPr lang="sk-SK" dirty="0"/>
              <a:t> hodnotenie &gt;= 80:</a:t>
            </a:r>
          </a:p>
          <a:p>
            <a:r>
              <a:rPr lang="sk-SK" dirty="0"/>
              <a:t>        </a:t>
            </a:r>
            <a:r>
              <a:rPr lang="sk-SK" dirty="0" err="1"/>
              <a:t>return</a:t>
            </a:r>
            <a:r>
              <a:rPr lang="sk-SK" dirty="0"/>
              <a:t> "B"</a:t>
            </a:r>
          </a:p>
          <a:p>
            <a:r>
              <a:rPr lang="sk-SK" dirty="0"/>
              <a:t>    </a:t>
            </a:r>
            <a:r>
              <a:rPr lang="sk-SK" dirty="0" err="1"/>
              <a:t>elif</a:t>
            </a:r>
            <a:r>
              <a:rPr lang="sk-SK" dirty="0"/>
              <a:t> hodnotenie &gt;= 70:</a:t>
            </a:r>
          </a:p>
          <a:p>
            <a:r>
              <a:rPr lang="sk-SK" dirty="0"/>
              <a:t>        </a:t>
            </a:r>
            <a:r>
              <a:rPr lang="sk-SK" dirty="0" err="1"/>
              <a:t>return</a:t>
            </a:r>
            <a:r>
              <a:rPr lang="sk-SK" dirty="0"/>
              <a:t> "C"</a:t>
            </a:r>
          </a:p>
          <a:p>
            <a:r>
              <a:rPr lang="sk-SK" dirty="0"/>
              <a:t>    </a:t>
            </a:r>
            <a:r>
              <a:rPr lang="sk-SK" dirty="0" err="1"/>
              <a:t>elif</a:t>
            </a:r>
            <a:r>
              <a:rPr lang="sk-SK" dirty="0"/>
              <a:t> hodnotenie &gt;= 60:</a:t>
            </a:r>
          </a:p>
          <a:p>
            <a:r>
              <a:rPr lang="sk-SK" dirty="0"/>
              <a:t>        </a:t>
            </a:r>
            <a:r>
              <a:rPr lang="sk-SK" dirty="0" err="1"/>
              <a:t>return</a:t>
            </a:r>
            <a:r>
              <a:rPr lang="sk-SK" dirty="0"/>
              <a:t> "D"</a:t>
            </a:r>
          </a:p>
          <a:p>
            <a:r>
              <a:rPr lang="sk-SK" dirty="0"/>
              <a:t>    </a:t>
            </a:r>
            <a:r>
              <a:rPr lang="sk-SK" dirty="0" err="1"/>
              <a:t>elif</a:t>
            </a:r>
            <a:r>
              <a:rPr lang="sk-SK" dirty="0"/>
              <a:t> hodnotenie &gt;= 50:</a:t>
            </a:r>
          </a:p>
          <a:p>
            <a:r>
              <a:rPr lang="sk-SK" dirty="0"/>
              <a:t>        </a:t>
            </a:r>
            <a:r>
              <a:rPr lang="sk-SK" dirty="0" err="1"/>
              <a:t>return</a:t>
            </a:r>
            <a:r>
              <a:rPr lang="sk-SK" dirty="0"/>
              <a:t> "E"</a:t>
            </a:r>
          </a:p>
          <a:p>
            <a:r>
              <a:rPr lang="sk-SK" dirty="0"/>
              <a:t>    </a:t>
            </a:r>
            <a:r>
              <a:rPr lang="sk-SK" dirty="0" err="1"/>
              <a:t>else</a:t>
            </a:r>
            <a:r>
              <a:rPr lang="sk-SK" dirty="0"/>
              <a:t>:</a:t>
            </a:r>
          </a:p>
          <a:p>
            <a:r>
              <a:rPr lang="sk-SK" dirty="0"/>
              <a:t>        </a:t>
            </a:r>
            <a:r>
              <a:rPr lang="sk-SK" dirty="0" err="1"/>
              <a:t>return</a:t>
            </a:r>
            <a:r>
              <a:rPr lang="sk-SK" dirty="0"/>
              <a:t> "</a:t>
            </a:r>
            <a:r>
              <a:rPr lang="sk-SK" dirty="0" err="1"/>
              <a:t>Fx</a:t>
            </a:r>
            <a:r>
              <a:rPr lang="sk-SK" dirty="0"/>
              <a:t>"</a:t>
            </a:r>
          </a:p>
          <a:p>
            <a:endParaRPr lang="sk-SK" dirty="0"/>
          </a:p>
          <a:p>
            <a:r>
              <a:rPr lang="sk-SK" dirty="0" err="1">
                <a:solidFill>
                  <a:srgbClr val="00B0F0"/>
                </a:solidFill>
              </a:rPr>
              <a:t>for</a:t>
            </a:r>
            <a:r>
              <a:rPr lang="sk-SK" dirty="0">
                <a:solidFill>
                  <a:srgbClr val="00B0F0"/>
                </a:solidFill>
              </a:rPr>
              <a:t> s in (92, 88, 71, 64, 41):</a:t>
            </a:r>
          </a:p>
          <a:p>
            <a:r>
              <a:rPr lang="sk-SK" dirty="0">
                <a:solidFill>
                  <a:srgbClr val="00B0F0"/>
                </a:solidFill>
              </a:rPr>
              <a:t>    </a:t>
            </a:r>
            <a:r>
              <a:rPr lang="sk-SK" dirty="0" err="1">
                <a:solidFill>
                  <a:srgbClr val="00B0F0"/>
                </a:solidFill>
              </a:rPr>
              <a:t>print</a:t>
            </a:r>
            <a:r>
              <a:rPr lang="sk-SK" dirty="0">
                <a:solidFill>
                  <a:srgbClr val="00B0F0"/>
                </a:solidFill>
              </a:rPr>
              <a:t>(s, známka(s))</a:t>
            </a: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2758E0B7-DF3F-9D08-52B9-6857AE995622}"/>
              </a:ext>
            </a:extLst>
          </p:cNvPr>
          <p:cNvSpPr txBox="1"/>
          <p:nvPr/>
        </p:nvSpPr>
        <p:spPr>
          <a:xfrm>
            <a:off x="5673484" y="3938954"/>
            <a:ext cx="51558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>
                <a:solidFill>
                  <a:srgbClr val="00B0F0"/>
                </a:solidFill>
              </a:rPr>
              <a:t>Čo ako by sme chceli vypísať známku </a:t>
            </a:r>
          </a:p>
          <a:p>
            <a:r>
              <a:rPr lang="sk-SK" sz="2400" dirty="0">
                <a:solidFill>
                  <a:srgbClr val="00B0F0"/>
                </a:solidFill>
              </a:rPr>
              <a:t>pre viacero hodnôt súbežne?</a:t>
            </a:r>
          </a:p>
        </p:txBody>
      </p:sp>
    </p:spTree>
    <p:extLst>
      <p:ext uri="{BB962C8B-B14F-4D97-AF65-F5344CB8AC3E}">
        <p14:creationId xmlns:p14="http://schemas.microsoft.com/office/powerpoint/2010/main" val="29426055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2C1172-3340-E7C5-EB88-E62F04C50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427D637-22A1-2BD6-86AE-5212FD9993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dirty="0"/>
              <a:t>Vytvorte program, ktorý cez funkcie zadefinuje súčet, rozdiel, súčin a podiel pre 2 čísla, v prípade delenia nulou vypíše „delenie nulou“ a umožní zvoliť si jednu zo zadefinovaných funkcií.</a:t>
            </a:r>
          </a:p>
        </p:txBody>
      </p:sp>
    </p:spTree>
    <p:extLst>
      <p:ext uri="{BB962C8B-B14F-4D97-AF65-F5344CB8AC3E}">
        <p14:creationId xmlns:p14="http://schemas.microsoft.com/office/powerpoint/2010/main" val="3103990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81" name="Rectangle 3080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8B88E27-5A78-36DF-CECE-5BD119E6C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sk-SK" dirty="0"/>
              <a:t>Obsah cvičenia</a:t>
            </a:r>
          </a:p>
        </p:txBody>
      </p:sp>
      <p:sp>
        <p:nvSpPr>
          <p:cNvPr id="3083" name="Freeform: Shape 3082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C6E3B4E-E03E-38B4-3AE5-31B8E8CED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26282" cy="4351338"/>
          </a:xfrm>
        </p:spPr>
        <p:txBody>
          <a:bodyPr>
            <a:normAutofit/>
          </a:bodyPr>
          <a:lstStyle/>
          <a:p>
            <a:r>
              <a:rPr lang="sk-SK" dirty="0"/>
              <a:t>Definovanie funkcie</a:t>
            </a:r>
          </a:p>
          <a:p>
            <a:r>
              <a:rPr lang="sk-SK" dirty="0"/>
              <a:t>Návratové hodnoty</a:t>
            </a:r>
          </a:p>
          <a:p>
            <a:r>
              <a:rPr lang="sk-SK" dirty="0"/>
              <a:t>Prepojenie funkcií</a:t>
            </a:r>
          </a:p>
          <a:p>
            <a:r>
              <a:rPr lang="sk-SK" dirty="0"/>
              <a:t>Nedefinovaná funkcia</a:t>
            </a:r>
          </a:p>
          <a:p>
            <a:r>
              <a:rPr lang="sk-SK" dirty="0"/>
              <a:t>Úlohy na precvičenie</a:t>
            </a:r>
          </a:p>
        </p:txBody>
      </p:sp>
      <p:sp>
        <p:nvSpPr>
          <p:cNvPr id="3085" name="Oval 3084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6" name="Picture 4" descr="Task list - Free interface icons">
            <a:extLst>
              <a:ext uri="{FF2B5EF4-FFF2-40B4-BE49-F238E27FC236}">
                <a16:creationId xmlns:a16="http://schemas.microsoft.com/office/drawing/2014/main" id="{0E3AEACF-48A4-33DC-52E1-21CBC764D9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87184" y="1216485"/>
            <a:ext cx="3781051" cy="3781051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7" name="Freeform: Shape 3086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089" name="Straight Connector 3088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1" name="Freeform: Shape 3090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93" name="Freeform: Shape 3092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095" name="Freeform: Shape 3094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3834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D12F30-2AD3-3DDC-36C4-D38D8982A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B318D6-D8FC-A8CB-B1DA-410A88109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91FE23A-2ABA-D5E8-93CA-05D096D54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dirty="0"/>
              <a:t>Vytvorte program, ktorý cez funkcie zadefinuje súčet, rozdiel, súčin a podiel pre 2 čísla, v prípade delenia nulou vypíše „delenie nulou“ a umožní zvoliť si jednu zo zadefinovaných funkcií.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098F275A-B12C-13F6-F7F5-A3E64BD066D4}"/>
              </a:ext>
            </a:extLst>
          </p:cNvPr>
          <p:cNvSpPr txBox="1"/>
          <p:nvPr/>
        </p:nvSpPr>
        <p:spPr>
          <a:xfrm>
            <a:off x="1107831" y="2953664"/>
            <a:ext cx="3444072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dirty="0" err="1"/>
              <a:t>def</a:t>
            </a:r>
            <a:r>
              <a:rPr lang="sk-SK" dirty="0"/>
              <a:t> súčet(a, b):</a:t>
            </a:r>
          </a:p>
          <a:p>
            <a:r>
              <a:rPr lang="sk-SK" dirty="0"/>
              <a:t>    </a:t>
            </a:r>
            <a:r>
              <a:rPr lang="sk-SK" dirty="0" err="1"/>
              <a:t>return</a:t>
            </a:r>
            <a:r>
              <a:rPr lang="sk-SK" dirty="0"/>
              <a:t> a + b</a:t>
            </a:r>
          </a:p>
          <a:p>
            <a:endParaRPr lang="sk-SK" dirty="0"/>
          </a:p>
          <a:p>
            <a:r>
              <a:rPr lang="sk-SK" dirty="0" err="1"/>
              <a:t>def</a:t>
            </a:r>
            <a:r>
              <a:rPr lang="sk-SK" dirty="0"/>
              <a:t> rozdiel(a, b):</a:t>
            </a:r>
          </a:p>
          <a:p>
            <a:r>
              <a:rPr lang="sk-SK" dirty="0"/>
              <a:t>    </a:t>
            </a:r>
            <a:r>
              <a:rPr lang="sk-SK" dirty="0" err="1"/>
              <a:t>return</a:t>
            </a:r>
            <a:r>
              <a:rPr lang="sk-SK" dirty="0"/>
              <a:t> a - b</a:t>
            </a:r>
          </a:p>
          <a:p>
            <a:endParaRPr lang="sk-SK" dirty="0"/>
          </a:p>
          <a:p>
            <a:r>
              <a:rPr lang="sk-SK" dirty="0" err="1"/>
              <a:t>def</a:t>
            </a:r>
            <a:r>
              <a:rPr lang="sk-SK" dirty="0"/>
              <a:t> súčin(a, b):</a:t>
            </a:r>
          </a:p>
          <a:p>
            <a:r>
              <a:rPr lang="sk-SK" dirty="0"/>
              <a:t>    </a:t>
            </a:r>
            <a:r>
              <a:rPr lang="sk-SK" dirty="0" err="1"/>
              <a:t>return</a:t>
            </a:r>
            <a:r>
              <a:rPr lang="sk-SK" dirty="0"/>
              <a:t> a * b</a:t>
            </a:r>
          </a:p>
          <a:p>
            <a:endParaRPr lang="sk-SK" dirty="0"/>
          </a:p>
          <a:p>
            <a:r>
              <a:rPr lang="sk-SK" dirty="0" err="1"/>
              <a:t>def</a:t>
            </a:r>
            <a:r>
              <a:rPr lang="sk-SK" dirty="0"/>
              <a:t> podiel(a, b):</a:t>
            </a:r>
          </a:p>
          <a:p>
            <a:r>
              <a:rPr lang="sk-SK" dirty="0"/>
              <a:t>    </a:t>
            </a:r>
            <a:r>
              <a:rPr lang="sk-SK" dirty="0" err="1"/>
              <a:t>if</a:t>
            </a:r>
            <a:r>
              <a:rPr lang="sk-SK" dirty="0"/>
              <a:t> b == 0:</a:t>
            </a:r>
          </a:p>
          <a:p>
            <a:r>
              <a:rPr lang="sk-SK" dirty="0"/>
              <a:t>        </a:t>
            </a:r>
            <a:r>
              <a:rPr lang="sk-SK" dirty="0" err="1"/>
              <a:t>return</a:t>
            </a:r>
            <a:r>
              <a:rPr lang="sk-SK" dirty="0"/>
              <a:t> "Delenie nulou"</a:t>
            </a:r>
          </a:p>
          <a:p>
            <a:r>
              <a:rPr lang="sk-SK" dirty="0"/>
              <a:t>    </a:t>
            </a:r>
            <a:r>
              <a:rPr lang="sk-SK" dirty="0" err="1"/>
              <a:t>return</a:t>
            </a:r>
            <a:r>
              <a:rPr lang="sk-SK" dirty="0"/>
              <a:t> a / b</a:t>
            </a: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0D16BCDB-8817-84A4-B056-B397886EC499}"/>
              </a:ext>
            </a:extLst>
          </p:cNvPr>
          <p:cNvSpPr txBox="1"/>
          <p:nvPr/>
        </p:nvSpPr>
        <p:spPr>
          <a:xfrm>
            <a:off x="4343400" y="2887682"/>
            <a:ext cx="8277329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dirty="0"/>
              <a:t>možnosti = </a:t>
            </a:r>
            <a:r>
              <a:rPr lang="sk-SK" dirty="0" err="1"/>
              <a:t>input</a:t>
            </a:r>
            <a:r>
              <a:rPr lang="sk-SK" dirty="0"/>
              <a:t>("Zvoľte možnosť: 1: súčet, 2: rozdiel, 3: súčin, 4: podiel: ")</a:t>
            </a:r>
          </a:p>
          <a:p>
            <a:r>
              <a:rPr lang="sk-SK" dirty="0"/>
              <a:t>x = </a:t>
            </a:r>
            <a:r>
              <a:rPr lang="sk-SK" dirty="0" err="1"/>
              <a:t>float</a:t>
            </a:r>
            <a:r>
              <a:rPr lang="sk-SK" dirty="0"/>
              <a:t>(</a:t>
            </a:r>
            <a:r>
              <a:rPr lang="sk-SK" dirty="0" err="1"/>
              <a:t>input</a:t>
            </a:r>
            <a:r>
              <a:rPr lang="sk-SK" dirty="0"/>
              <a:t>("Zadajte prvé číslo: "))</a:t>
            </a:r>
          </a:p>
          <a:p>
            <a:r>
              <a:rPr lang="sk-SK" dirty="0"/>
              <a:t>y = </a:t>
            </a:r>
            <a:r>
              <a:rPr lang="sk-SK" dirty="0" err="1"/>
              <a:t>float</a:t>
            </a:r>
            <a:r>
              <a:rPr lang="sk-SK" dirty="0"/>
              <a:t>(</a:t>
            </a:r>
            <a:r>
              <a:rPr lang="sk-SK" dirty="0" err="1"/>
              <a:t>input</a:t>
            </a:r>
            <a:r>
              <a:rPr lang="sk-SK" dirty="0"/>
              <a:t>("Zadajte druhé číslo: "))</a:t>
            </a:r>
          </a:p>
          <a:p>
            <a:r>
              <a:rPr lang="sk-SK" dirty="0" err="1"/>
              <a:t>if</a:t>
            </a:r>
            <a:r>
              <a:rPr lang="sk-SK" dirty="0"/>
              <a:t> možnosti == "1":</a:t>
            </a:r>
          </a:p>
          <a:p>
            <a:r>
              <a:rPr lang="sk-SK" dirty="0"/>
              <a:t>    </a:t>
            </a:r>
            <a:r>
              <a:rPr lang="sk-SK" dirty="0" err="1"/>
              <a:t>print</a:t>
            </a:r>
            <a:r>
              <a:rPr lang="sk-SK" dirty="0"/>
              <a:t>(súčet(x, y))</a:t>
            </a:r>
          </a:p>
          <a:p>
            <a:r>
              <a:rPr lang="sk-SK" dirty="0" err="1"/>
              <a:t>elif</a:t>
            </a:r>
            <a:r>
              <a:rPr lang="sk-SK" dirty="0"/>
              <a:t> možnosti == "2":</a:t>
            </a:r>
          </a:p>
          <a:p>
            <a:r>
              <a:rPr lang="sk-SK" dirty="0"/>
              <a:t>    </a:t>
            </a:r>
            <a:r>
              <a:rPr lang="sk-SK" dirty="0" err="1"/>
              <a:t>print</a:t>
            </a:r>
            <a:r>
              <a:rPr lang="sk-SK" dirty="0"/>
              <a:t>(rozdiel(x, y))</a:t>
            </a:r>
          </a:p>
          <a:p>
            <a:r>
              <a:rPr lang="sk-SK" dirty="0" err="1"/>
              <a:t>elif</a:t>
            </a:r>
            <a:r>
              <a:rPr lang="sk-SK" dirty="0"/>
              <a:t> možnosti == "3":</a:t>
            </a:r>
          </a:p>
          <a:p>
            <a:r>
              <a:rPr lang="sk-SK" dirty="0"/>
              <a:t>    </a:t>
            </a:r>
            <a:r>
              <a:rPr lang="sk-SK" dirty="0" err="1"/>
              <a:t>print</a:t>
            </a:r>
            <a:r>
              <a:rPr lang="sk-SK" dirty="0"/>
              <a:t>(súčin(x, y))</a:t>
            </a:r>
          </a:p>
          <a:p>
            <a:r>
              <a:rPr lang="sk-SK" dirty="0" err="1"/>
              <a:t>elif</a:t>
            </a:r>
            <a:r>
              <a:rPr lang="sk-SK" dirty="0"/>
              <a:t> možnosti == "4":</a:t>
            </a:r>
          </a:p>
          <a:p>
            <a:r>
              <a:rPr lang="sk-SK" dirty="0"/>
              <a:t>    </a:t>
            </a:r>
            <a:r>
              <a:rPr lang="sk-SK" dirty="0" err="1"/>
              <a:t>print</a:t>
            </a:r>
            <a:r>
              <a:rPr lang="sk-SK" dirty="0"/>
              <a:t>(podiel(x, y))</a:t>
            </a:r>
          </a:p>
          <a:p>
            <a:r>
              <a:rPr lang="sk-SK" dirty="0" err="1"/>
              <a:t>else</a:t>
            </a:r>
            <a:r>
              <a:rPr lang="sk-SK" dirty="0"/>
              <a:t>:</a:t>
            </a:r>
          </a:p>
          <a:p>
            <a:r>
              <a:rPr lang="sk-SK" dirty="0"/>
              <a:t>    </a:t>
            </a:r>
            <a:r>
              <a:rPr lang="sk-SK" dirty="0" err="1"/>
              <a:t>print</a:t>
            </a:r>
            <a:r>
              <a:rPr lang="sk-SK" dirty="0"/>
              <a:t>("Nedefinovaná možnosť")</a:t>
            </a:r>
          </a:p>
        </p:txBody>
      </p:sp>
    </p:spTree>
    <p:extLst>
      <p:ext uri="{BB962C8B-B14F-4D97-AF65-F5344CB8AC3E}">
        <p14:creationId xmlns:p14="http://schemas.microsoft.com/office/powerpoint/2010/main" val="6682552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120263-D54E-EAB6-D564-72C9F04C0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CE5419A-E743-FD2E-676A-DF055C01E8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dirty="0"/>
              <a:t>Vytvorte program, ktorý pre produkty v obchode pripíše automaticky od množstva položiek väčšom ako 5 položiek 10% zľavu na všetky položky a vypíše výslednú sumu.</a:t>
            </a:r>
          </a:p>
        </p:txBody>
      </p:sp>
    </p:spTree>
    <p:extLst>
      <p:ext uri="{BB962C8B-B14F-4D97-AF65-F5344CB8AC3E}">
        <p14:creationId xmlns:p14="http://schemas.microsoft.com/office/powerpoint/2010/main" val="4732283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8EA245-91F2-B11A-50CF-FD8C52F5B6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7FFC79-B14E-B45D-6E89-90237EC54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2E7F069-3710-6631-8369-EA8CD31F6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dirty="0"/>
              <a:t>Vytvorte program, ktorý pre produkty v obchode pripíše automaticky od množstva položiek väčšom ako 5 položiek 10% zľavu na všetky položky a vypíše výslednú sumu.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9A7A6528-946D-6073-33B8-1B60FD6DB3B0}"/>
              </a:ext>
            </a:extLst>
          </p:cNvPr>
          <p:cNvSpPr txBox="1"/>
          <p:nvPr/>
        </p:nvSpPr>
        <p:spPr>
          <a:xfrm>
            <a:off x="1097783" y="3214024"/>
            <a:ext cx="609432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 err="1"/>
              <a:t>def</a:t>
            </a:r>
            <a:r>
              <a:rPr lang="sk-SK" sz="2400" dirty="0"/>
              <a:t> </a:t>
            </a:r>
            <a:r>
              <a:rPr lang="sk-SK" sz="2400" dirty="0" err="1"/>
              <a:t>výsledná_suma</a:t>
            </a:r>
            <a:r>
              <a:rPr lang="sk-SK" sz="2400" dirty="0"/>
              <a:t>(cena, množstvo):</a:t>
            </a:r>
          </a:p>
          <a:p>
            <a:r>
              <a:rPr lang="sk-SK" sz="2400" dirty="0"/>
              <a:t>    spolu = cena * množstvo</a:t>
            </a:r>
          </a:p>
          <a:p>
            <a:r>
              <a:rPr lang="sk-SK" sz="2400" dirty="0"/>
              <a:t>    </a:t>
            </a:r>
            <a:r>
              <a:rPr lang="sk-SK" sz="2400" dirty="0" err="1"/>
              <a:t>if</a:t>
            </a:r>
            <a:r>
              <a:rPr lang="sk-SK" sz="2400" dirty="0"/>
              <a:t> množstvo &gt;= 5:</a:t>
            </a:r>
          </a:p>
          <a:p>
            <a:r>
              <a:rPr lang="sk-SK" sz="2400" dirty="0"/>
              <a:t>        spolu = spolu * 0.9</a:t>
            </a:r>
          </a:p>
          <a:p>
            <a:r>
              <a:rPr lang="sk-SK" sz="2400" dirty="0"/>
              <a:t>    </a:t>
            </a:r>
            <a:r>
              <a:rPr lang="sk-SK" sz="2400" dirty="0" err="1"/>
              <a:t>return</a:t>
            </a:r>
            <a:r>
              <a:rPr lang="sk-SK" sz="2400" dirty="0"/>
              <a:t> spolu</a:t>
            </a:r>
          </a:p>
          <a:p>
            <a:endParaRPr lang="sk-SK" sz="2400" dirty="0"/>
          </a:p>
          <a:p>
            <a:r>
              <a:rPr lang="sk-SK" sz="2400" dirty="0"/>
              <a:t>x = </a:t>
            </a:r>
            <a:r>
              <a:rPr lang="sk-SK" sz="2400" dirty="0" err="1"/>
              <a:t>float</a:t>
            </a:r>
            <a:r>
              <a:rPr lang="sk-SK" sz="2400" dirty="0"/>
              <a:t>(</a:t>
            </a:r>
            <a:r>
              <a:rPr lang="sk-SK" sz="2400" dirty="0" err="1"/>
              <a:t>input</a:t>
            </a:r>
            <a:r>
              <a:rPr lang="sk-SK" sz="2400" dirty="0"/>
              <a:t>("Cena položky: "))</a:t>
            </a:r>
          </a:p>
          <a:p>
            <a:r>
              <a:rPr lang="sk-SK" sz="2400" dirty="0"/>
              <a:t>y = </a:t>
            </a:r>
            <a:r>
              <a:rPr lang="sk-SK" sz="2400" dirty="0" err="1"/>
              <a:t>int</a:t>
            </a:r>
            <a:r>
              <a:rPr lang="sk-SK" sz="2400" dirty="0"/>
              <a:t>(</a:t>
            </a:r>
            <a:r>
              <a:rPr lang="sk-SK" sz="2400" dirty="0" err="1"/>
              <a:t>input</a:t>
            </a:r>
            <a:r>
              <a:rPr lang="sk-SK" sz="2400" dirty="0"/>
              <a:t>("Množstvo: "))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("</a:t>
            </a:r>
            <a:r>
              <a:rPr lang="sk-SK" sz="2400" dirty="0" err="1"/>
              <a:t>Total</a:t>
            </a:r>
            <a:r>
              <a:rPr lang="sk-SK" sz="2400" dirty="0"/>
              <a:t>:", </a:t>
            </a:r>
            <a:r>
              <a:rPr lang="sk-SK" sz="2400" dirty="0" err="1"/>
              <a:t>výsledná_suma</a:t>
            </a:r>
            <a:r>
              <a:rPr lang="sk-SK" sz="2400" dirty="0"/>
              <a:t>(x, y))</a:t>
            </a:r>
          </a:p>
        </p:txBody>
      </p:sp>
    </p:spTree>
    <p:extLst>
      <p:ext uri="{BB962C8B-B14F-4D97-AF65-F5344CB8AC3E}">
        <p14:creationId xmlns:p14="http://schemas.microsoft.com/office/powerpoint/2010/main" val="26782778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642AAD-3649-AEFF-57E0-68FF16233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Diskusia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9BE6E08-1F48-2F72-396C-FAFC37A51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800" dirty="0"/>
              <a:t>Kedy používame funkcie?</a:t>
            </a:r>
          </a:p>
          <a:p>
            <a:r>
              <a:rPr lang="sk-SK" dirty="0"/>
              <a:t>Kedy je vhodné použiť „</a:t>
            </a:r>
            <a:r>
              <a:rPr lang="sk-SK" dirty="0" err="1"/>
              <a:t>return</a:t>
            </a:r>
            <a:r>
              <a:rPr lang="sk-SK" dirty="0"/>
              <a:t>“ a kedy „</a:t>
            </a:r>
            <a:r>
              <a:rPr lang="sk-SK" dirty="0" err="1"/>
              <a:t>print</a:t>
            </a:r>
            <a:r>
              <a:rPr lang="sk-SK" dirty="0"/>
              <a:t>“?</a:t>
            </a:r>
          </a:p>
          <a:p>
            <a:r>
              <a:rPr lang="sk-SK" dirty="0"/>
              <a:t>Koľko úloh by mala funkcia súbežne vykonávať, resp. je vhodné ju rozdeliť na niekoľko menších funkcií?</a:t>
            </a:r>
          </a:p>
          <a:p>
            <a:r>
              <a:rPr lang="sk-SK" dirty="0"/>
              <a:t>Dokážu funkcie uľahčiť </a:t>
            </a:r>
            <a:r>
              <a:rPr lang="sk-SK" dirty="0" err="1"/>
              <a:t>debugovanie</a:t>
            </a:r>
            <a:r>
              <a:rPr lang="sk-SK" dirty="0"/>
              <a:t>?</a:t>
            </a:r>
          </a:p>
          <a:p>
            <a:endParaRPr lang="sk-SK" dirty="0"/>
          </a:p>
          <a:p>
            <a:endParaRPr lang="sk-SK" sz="2800" dirty="0"/>
          </a:p>
          <a:p>
            <a:endParaRPr lang="sk-SK" sz="2800" dirty="0"/>
          </a:p>
        </p:txBody>
      </p:sp>
      <p:pic>
        <p:nvPicPr>
          <p:cNvPr id="2050" name="Picture 2" descr="Discussion - Free people icons">
            <a:extLst>
              <a:ext uri="{FF2B5EF4-FFF2-40B4-BE49-F238E27FC236}">
                <a16:creationId xmlns:a16="http://schemas.microsoft.com/office/drawing/2014/main" id="{4044F895-E4B4-DAE7-2F05-BE2EAB7A60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2840" y="3643364"/>
            <a:ext cx="2806840" cy="2806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1484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0BB8CD-7CBA-1F8C-8774-5354E7237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Funkcie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661DE8F-7302-510D-CD13-0858D6890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Definujú časť kódu, ktorá zbehne, ak ju voláme</a:t>
            </a:r>
          </a:p>
          <a:p>
            <a:r>
              <a:rPr lang="sk-SK" dirty="0"/>
              <a:t>Umožňujú vyhnúť sa opakovaniu kódu</a:t>
            </a:r>
          </a:p>
          <a:p>
            <a:r>
              <a:rPr lang="sk-SK" dirty="0"/>
              <a:t>Pri definovaní názvu funkcie platia rovnaké pravidlá ako pri definovaní premennej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  <a:p>
            <a:endParaRPr lang="sk-SK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AAC7C66F-ABBE-D4A9-83AC-77BDA471BE6B}"/>
              </a:ext>
            </a:extLst>
          </p:cNvPr>
          <p:cNvSpPr txBox="1"/>
          <p:nvPr/>
        </p:nvSpPr>
        <p:spPr>
          <a:xfrm>
            <a:off x="4471516" y="4320791"/>
            <a:ext cx="28053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>
                <a:solidFill>
                  <a:srgbClr val="00B0F0"/>
                </a:solidFill>
              </a:rPr>
              <a:t>Definovanie funkcie</a:t>
            </a: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21745BC4-F51A-DE4B-0DF1-EFF5E10B733D}"/>
              </a:ext>
            </a:extLst>
          </p:cNvPr>
          <p:cNvSpPr txBox="1"/>
          <p:nvPr/>
        </p:nvSpPr>
        <p:spPr>
          <a:xfrm>
            <a:off x="3999245" y="4823209"/>
            <a:ext cx="1755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>
                <a:solidFill>
                  <a:srgbClr val="00B0F0"/>
                </a:solidFill>
              </a:rPr>
              <a:t>Telo funkcie</a:t>
            </a: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4F0DC44E-67B1-5E3A-1A47-4F7916B71090}"/>
              </a:ext>
            </a:extLst>
          </p:cNvPr>
          <p:cNvSpPr txBox="1"/>
          <p:nvPr/>
        </p:nvSpPr>
        <p:spPr>
          <a:xfrm>
            <a:off x="3950678" y="5668945"/>
            <a:ext cx="2206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>
                <a:solidFill>
                  <a:srgbClr val="00B0F0"/>
                </a:solidFill>
              </a:rPr>
              <a:t>Volanie funkcie</a:t>
            </a:r>
          </a:p>
        </p:txBody>
      </p:sp>
      <p:pic>
        <p:nvPicPr>
          <p:cNvPr id="8" name="Picture 2" descr="Function - Free technology icons">
            <a:extLst>
              <a:ext uri="{FF2B5EF4-FFF2-40B4-BE49-F238E27FC236}">
                <a16:creationId xmlns:a16="http://schemas.microsoft.com/office/drawing/2014/main" id="{945CE36E-CB57-39AD-2CAF-E7C06AB5DE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7238" y="4718538"/>
            <a:ext cx="1771859" cy="1771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BlokTextu 9">
            <a:extLst>
              <a:ext uri="{FF2B5EF4-FFF2-40B4-BE49-F238E27FC236}">
                <a16:creationId xmlns:a16="http://schemas.microsoft.com/office/drawing/2014/main" id="{8EB50BE5-CB2F-EC08-B6B1-31F8B73EE174}"/>
              </a:ext>
            </a:extLst>
          </p:cNvPr>
          <p:cNvSpPr txBox="1"/>
          <p:nvPr/>
        </p:nvSpPr>
        <p:spPr>
          <a:xfrm>
            <a:off x="1027445" y="4308456"/>
            <a:ext cx="420774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sz="2800" dirty="0"/>
              <a:t>def moja_funkcia():</a:t>
            </a:r>
          </a:p>
          <a:p>
            <a:pPr marL="0" indent="0">
              <a:buNone/>
            </a:pPr>
            <a:r>
              <a:rPr lang="pl-PL" sz="2800" dirty="0"/>
              <a:t>  print("Ahoj")</a:t>
            </a:r>
          </a:p>
          <a:p>
            <a:pPr marL="0" indent="0">
              <a:buNone/>
            </a:pPr>
            <a:endParaRPr lang="pl-PL" sz="2800" dirty="0"/>
          </a:p>
          <a:p>
            <a:pPr marL="0" indent="0">
              <a:buNone/>
            </a:pPr>
            <a:r>
              <a:rPr lang="pl-PL" sz="2800" dirty="0"/>
              <a:t>moja_funkcia()</a:t>
            </a:r>
            <a:endParaRPr lang="sk-SK" sz="2800" dirty="0"/>
          </a:p>
        </p:txBody>
      </p:sp>
    </p:spTree>
    <p:extLst>
      <p:ext uri="{BB962C8B-B14F-4D97-AF65-F5344CB8AC3E}">
        <p14:creationId xmlns:p14="http://schemas.microsoft.com/office/powerpoint/2010/main" val="1883247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7BD799-3888-5C2D-1352-E9E0F5F6B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Parametre a návratové hodnoty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2C41D44-4260-3B2F-7E05-40B5ED022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Parametre – umožňujú vložiť údaje do funkcie </a:t>
            </a:r>
          </a:p>
          <a:p>
            <a:r>
              <a:rPr lang="sk-SK" dirty="0" err="1"/>
              <a:t>Return</a:t>
            </a:r>
            <a:r>
              <a:rPr lang="sk-SK" dirty="0"/>
              <a:t> – vráti hodnoty späť do funkcie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FADD962C-E27B-259F-075F-1FEA6CC5AE28}"/>
              </a:ext>
            </a:extLst>
          </p:cNvPr>
          <p:cNvSpPr txBox="1"/>
          <p:nvPr/>
        </p:nvSpPr>
        <p:spPr>
          <a:xfrm>
            <a:off x="1037493" y="3747925"/>
            <a:ext cx="462977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 err="1"/>
              <a:t>def</a:t>
            </a:r>
            <a:r>
              <a:rPr lang="sk-SK" sz="2400" dirty="0"/>
              <a:t> vstup(a, b):</a:t>
            </a:r>
          </a:p>
          <a:p>
            <a:r>
              <a:rPr lang="sk-SK" sz="2400" dirty="0"/>
              <a:t>    </a:t>
            </a:r>
            <a:r>
              <a:rPr lang="sk-SK" sz="2400" dirty="0" err="1"/>
              <a:t>return</a:t>
            </a:r>
            <a:r>
              <a:rPr lang="sk-SK" sz="2400" dirty="0"/>
              <a:t> a + b</a:t>
            </a:r>
          </a:p>
          <a:p>
            <a:endParaRPr lang="sk-SK" sz="2400" dirty="0"/>
          </a:p>
          <a:p>
            <a:r>
              <a:rPr lang="sk-SK" sz="2400" dirty="0"/>
              <a:t>výsledok = vstup(4, 5)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(výsledok)</a:t>
            </a:r>
          </a:p>
        </p:txBody>
      </p:sp>
    </p:spTree>
    <p:extLst>
      <p:ext uri="{BB962C8B-B14F-4D97-AF65-F5344CB8AC3E}">
        <p14:creationId xmlns:p14="http://schemas.microsoft.com/office/powerpoint/2010/main" val="1744665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E0FECB-EE0D-CC3E-9EB0-2097E0330B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216EBC-724D-5BF2-F0E3-B5763F600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Parametre a návratové hodnoty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898A79C-B975-DB22-66CD-53398CA1F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Parametre – umožňujú vložiť údaje do funkcie </a:t>
            </a:r>
          </a:p>
          <a:p>
            <a:r>
              <a:rPr lang="sk-SK" dirty="0" err="1"/>
              <a:t>Return</a:t>
            </a:r>
            <a:r>
              <a:rPr lang="sk-SK" dirty="0"/>
              <a:t> – vráti hodnoty späť do funkcie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A75F8907-2B4E-AECA-C76B-27E159C9D3EE}"/>
              </a:ext>
            </a:extLst>
          </p:cNvPr>
          <p:cNvSpPr txBox="1"/>
          <p:nvPr/>
        </p:nvSpPr>
        <p:spPr>
          <a:xfrm>
            <a:off x="1037493" y="3747925"/>
            <a:ext cx="462977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 err="1"/>
              <a:t>def</a:t>
            </a:r>
            <a:r>
              <a:rPr lang="sk-SK" sz="2400" dirty="0"/>
              <a:t> vstup(a, b):</a:t>
            </a:r>
          </a:p>
          <a:p>
            <a:r>
              <a:rPr lang="sk-SK" sz="2400" dirty="0"/>
              <a:t>    </a:t>
            </a:r>
            <a:r>
              <a:rPr lang="sk-SK" sz="2400" dirty="0" err="1"/>
              <a:t>return</a:t>
            </a:r>
            <a:r>
              <a:rPr lang="sk-SK" sz="2400" dirty="0"/>
              <a:t> a + b</a:t>
            </a:r>
          </a:p>
          <a:p>
            <a:endParaRPr lang="sk-SK" sz="2400" dirty="0"/>
          </a:p>
          <a:p>
            <a:r>
              <a:rPr lang="sk-SK" sz="2400" dirty="0"/>
              <a:t>výsledok = vstup(4, 5)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(výsledok)</a:t>
            </a:r>
          </a:p>
        </p:txBody>
      </p:sp>
      <p:sp>
        <p:nvSpPr>
          <p:cNvPr id="8" name="BlokTextu 7">
            <a:extLst>
              <a:ext uri="{FF2B5EF4-FFF2-40B4-BE49-F238E27FC236}">
                <a16:creationId xmlns:a16="http://schemas.microsoft.com/office/drawing/2014/main" id="{FCCF5F7A-1161-3723-15F8-6F9C7156884C}"/>
              </a:ext>
            </a:extLst>
          </p:cNvPr>
          <p:cNvSpPr txBox="1"/>
          <p:nvPr/>
        </p:nvSpPr>
        <p:spPr>
          <a:xfrm>
            <a:off x="5438671" y="3811732"/>
            <a:ext cx="293160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 err="1"/>
              <a:t>def</a:t>
            </a:r>
            <a:r>
              <a:rPr lang="sk-SK" sz="2400" dirty="0"/>
              <a:t> vstup(a, b):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(a + b)</a:t>
            </a: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D617164A-352C-DE9E-8394-20F30FBD0C36}"/>
              </a:ext>
            </a:extLst>
          </p:cNvPr>
          <p:cNvSpPr txBox="1"/>
          <p:nvPr/>
        </p:nvSpPr>
        <p:spPr>
          <a:xfrm>
            <a:off x="5536642" y="4973934"/>
            <a:ext cx="50984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000" dirty="0">
                <a:solidFill>
                  <a:srgbClr val="FF0000"/>
                </a:solidFill>
              </a:rPr>
              <a:t>Najčastejšia chyba – použitie priamo s </a:t>
            </a:r>
            <a:r>
              <a:rPr lang="sk-SK" sz="2000" dirty="0" err="1">
                <a:solidFill>
                  <a:srgbClr val="FF0000"/>
                </a:solidFill>
              </a:rPr>
              <a:t>print</a:t>
            </a:r>
            <a:r>
              <a:rPr lang="sk-SK" sz="2000" dirty="0">
                <a:solidFill>
                  <a:srgbClr val="FF0000"/>
                </a:solidFill>
              </a:rPr>
              <a:t>, </a:t>
            </a:r>
          </a:p>
          <a:p>
            <a:r>
              <a:rPr lang="sk-SK" sz="2000" dirty="0">
                <a:solidFill>
                  <a:srgbClr val="FF0000"/>
                </a:solidFill>
              </a:rPr>
              <a:t>nedokáže vrátiť hodnotu do funkcie</a:t>
            </a:r>
          </a:p>
        </p:txBody>
      </p:sp>
    </p:spTree>
    <p:extLst>
      <p:ext uri="{BB962C8B-B14F-4D97-AF65-F5344CB8AC3E}">
        <p14:creationId xmlns:p14="http://schemas.microsoft.com/office/powerpoint/2010/main" val="512950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40329C-81DE-7249-F5C8-70FBD799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Viaceré výstupy funkcie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AC71143-7B87-A4A6-144E-519C4EA152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Funkcia môže vrátiť rôzne hodnoty, napr. vzhľadom na podmienku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B77D713E-ADA1-F601-3AD5-F3D2236ED5EA}"/>
              </a:ext>
            </a:extLst>
          </p:cNvPr>
          <p:cNvSpPr txBox="1"/>
          <p:nvPr/>
        </p:nvSpPr>
        <p:spPr>
          <a:xfrm>
            <a:off x="977202" y="2978557"/>
            <a:ext cx="609432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 err="1"/>
              <a:t>def</a:t>
            </a:r>
            <a:r>
              <a:rPr lang="sk-SK" sz="2400" dirty="0"/>
              <a:t> </a:t>
            </a:r>
            <a:r>
              <a:rPr lang="sk-SK" sz="2400" dirty="0" err="1"/>
              <a:t>skontroluj_cislo</a:t>
            </a:r>
            <a:r>
              <a:rPr lang="sk-SK" sz="2400" dirty="0"/>
              <a:t>(n):</a:t>
            </a:r>
          </a:p>
          <a:p>
            <a:r>
              <a:rPr lang="sk-SK" sz="2400" dirty="0"/>
              <a:t>    </a:t>
            </a:r>
            <a:r>
              <a:rPr lang="sk-SK" sz="2400" dirty="0" err="1"/>
              <a:t>if</a:t>
            </a:r>
            <a:r>
              <a:rPr lang="sk-SK" sz="2400" dirty="0"/>
              <a:t> n &gt; 0:</a:t>
            </a:r>
          </a:p>
          <a:p>
            <a:r>
              <a:rPr lang="sk-SK" sz="2400" dirty="0"/>
              <a:t>        </a:t>
            </a:r>
            <a:r>
              <a:rPr lang="sk-SK" sz="2400" dirty="0" err="1"/>
              <a:t>return</a:t>
            </a:r>
            <a:r>
              <a:rPr lang="sk-SK" sz="2400" dirty="0"/>
              <a:t> "kladné"</a:t>
            </a:r>
          </a:p>
          <a:p>
            <a:r>
              <a:rPr lang="sk-SK" sz="2400" dirty="0"/>
              <a:t>    </a:t>
            </a:r>
            <a:r>
              <a:rPr lang="sk-SK" sz="2400" dirty="0" err="1"/>
              <a:t>elif</a:t>
            </a:r>
            <a:r>
              <a:rPr lang="sk-SK" sz="2400" dirty="0"/>
              <a:t> n &lt; 0:</a:t>
            </a:r>
          </a:p>
          <a:p>
            <a:r>
              <a:rPr lang="sk-SK" sz="2400" dirty="0"/>
              <a:t>        </a:t>
            </a:r>
            <a:r>
              <a:rPr lang="sk-SK" sz="2400" dirty="0" err="1"/>
              <a:t>return</a:t>
            </a:r>
            <a:r>
              <a:rPr lang="sk-SK" sz="2400" dirty="0"/>
              <a:t> "negatívne"</a:t>
            </a:r>
          </a:p>
          <a:p>
            <a:r>
              <a:rPr lang="sk-SK" sz="2400" dirty="0"/>
              <a:t>    </a:t>
            </a:r>
            <a:r>
              <a:rPr lang="sk-SK" sz="2400" dirty="0" err="1"/>
              <a:t>else</a:t>
            </a:r>
            <a:r>
              <a:rPr lang="sk-SK" sz="2400" dirty="0"/>
              <a:t>:</a:t>
            </a:r>
          </a:p>
          <a:p>
            <a:r>
              <a:rPr lang="sk-SK" sz="2400" dirty="0"/>
              <a:t>        </a:t>
            </a:r>
            <a:r>
              <a:rPr lang="sk-SK" sz="2400" dirty="0" err="1"/>
              <a:t>return</a:t>
            </a:r>
            <a:r>
              <a:rPr lang="sk-SK" sz="2400" dirty="0"/>
              <a:t> "nula"</a:t>
            </a:r>
          </a:p>
          <a:p>
            <a:r>
              <a:rPr lang="sk-SK" sz="2400" dirty="0"/>
              <a:t>výsledok = </a:t>
            </a:r>
            <a:r>
              <a:rPr lang="sk-SK" sz="2400" dirty="0" err="1"/>
              <a:t>skontroluj_cislo</a:t>
            </a:r>
            <a:r>
              <a:rPr lang="sk-SK" sz="2400" dirty="0"/>
              <a:t>(5)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(výsledok)</a:t>
            </a:r>
          </a:p>
        </p:txBody>
      </p:sp>
    </p:spTree>
    <p:extLst>
      <p:ext uri="{BB962C8B-B14F-4D97-AF65-F5344CB8AC3E}">
        <p14:creationId xmlns:p14="http://schemas.microsoft.com/office/powerpoint/2010/main" val="2578022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09CFDF-1F75-54B2-FC0B-B7D4FE9BF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Prepojenie funkcií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EEBC710-4507-0DEF-5E7F-852A1F62D2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Funkcie môžu byť prepojené a fungovať spoločne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31682952-3586-3EFA-84D7-B45E1D560F31}"/>
              </a:ext>
            </a:extLst>
          </p:cNvPr>
          <p:cNvSpPr txBox="1"/>
          <p:nvPr/>
        </p:nvSpPr>
        <p:spPr>
          <a:xfrm>
            <a:off x="987251" y="2860154"/>
            <a:ext cx="609432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 err="1"/>
              <a:t>def</a:t>
            </a:r>
            <a:r>
              <a:rPr lang="sk-SK" sz="2400" dirty="0"/>
              <a:t> súčet(a, b):</a:t>
            </a:r>
          </a:p>
          <a:p>
            <a:r>
              <a:rPr lang="sk-SK" sz="2400" dirty="0"/>
              <a:t>    </a:t>
            </a:r>
            <a:r>
              <a:rPr lang="sk-SK" sz="2400" dirty="0" err="1"/>
              <a:t>return</a:t>
            </a:r>
            <a:r>
              <a:rPr lang="sk-SK" sz="2400" dirty="0"/>
              <a:t> a + b</a:t>
            </a:r>
          </a:p>
          <a:p>
            <a:endParaRPr lang="sk-SK" sz="2400" dirty="0"/>
          </a:p>
          <a:p>
            <a:r>
              <a:rPr lang="sk-SK" sz="2400" dirty="0" err="1"/>
              <a:t>def</a:t>
            </a:r>
            <a:r>
              <a:rPr lang="sk-SK" sz="2400" dirty="0"/>
              <a:t> dvojnásobok(n):</a:t>
            </a:r>
          </a:p>
          <a:p>
            <a:r>
              <a:rPr lang="sk-SK" sz="2400" dirty="0"/>
              <a:t>    </a:t>
            </a:r>
            <a:r>
              <a:rPr lang="sk-SK" sz="2400" dirty="0" err="1"/>
              <a:t>return</a:t>
            </a:r>
            <a:r>
              <a:rPr lang="sk-SK" sz="2400" dirty="0"/>
              <a:t> n * 2</a:t>
            </a:r>
          </a:p>
          <a:p>
            <a:endParaRPr lang="sk-SK" sz="2400" dirty="0"/>
          </a:p>
          <a:p>
            <a:r>
              <a:rPr lang="sk-SK" sz="2400" dirty="0"/>
              <a:t>výsledok = dvojnásobok(súčet(4, 9))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(výsledok)</a:t>
            </a:r>
          </a:p>
        </p:txBody>
      </p:sp>
    </p:spTree>
    <p:extLst>
      <p:ext uri="{BB962C8B-B14F-4D97-AF65-F5344CB8AC3E}">
        <p14:creationId xmlns:p14="http://schemas.microsoft.com/office/powerpoint/2010/main" val="2975695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ED7FFE-0B7B-9ADC-75D8-35D686E17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Nedefinovaná funkcia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E3F74AC-5F58-2C05-1D32-FA6CC91E95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Ak nie je zadaná hodnota, môže byť použitá </a:t>
            </a:r>
            <a:r>
              <a:rPr lang="sk-SK" dirty="0" err="1"/>
              <a:t>defaultná</a:t>
            </a:r>
            <a:r>
              <a:rPr lang="sk-SK" dirty="0"/>
              <a:t> 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DC972284-2F8E-8C83-E3E4-76939FBC82B8}"/>
              </a:ext>
            </a:extLst>
          </p:cNvPr>
          <p:cNvSpPr txBox="1"/>
          <p:nvPr/>
        </p:nvSpPr>
        <p:spPr>
          <a:xfrm>
            <a:off x="1077686" y="3114879"/>
            <a:ext cx="609432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 err="1"/>
              <a:t>def</a:t>
            </a:r>
            <a:r>
              <a:rPr lang="sk-SK" sz="2400" dirty="0"/>
              <a:t> pozdrav(</a:t>
            </a:r>
            <a:r>
              <a:rPr lang="sk-SK" sz="2400" dirty="0">
                <a:solidFill>
                  <a:srgbClr val="00B0F0"/>
                </a:solidFill>
              </a:rPr>
              <a:t>meno="</a:t>
            </a:r>
            <a:r>
              <a:rPr lang="sk-SK" sz="2400" dirty="0" err="1">
                <a:solidFill>
                  <a:srgbClr val="00B0F0"/>
                </a:solidFill>
              </a:rPr>
              <a:t>kamarád</a:t>
            </a:r>
            <a:r>
              <a:rPr lang="sk-SK" sz="2400" dirty="0">
                <a:solidFill>
                  <a:srgbClr val="00B0F0"/>
                </a:solidFill>
              </a:rPr>
              <a:t>"</a:t>
            </a:r>
            <a:r>
              <a:rPr lang="sk-SK" sz="2400" dirty="0"/>
              <a:t>):</a:t>
            </a:r>
          </a:p>
          <a:p>
            <a:r>
              <a:rPr lang="sk-SK" sz="2400" dirty="0"/>
              <a:t>    </a:t>
            </a:r>
            <a:r>
              <a:rPr lang="sk-SK" sz="2400" dirty="0" err="1"/>
              <a:t>return</a:t>
            </a:r>
            <a:r>
              <a:rPr lang="sk-SK" sz="2400" dirty="0"/>
              <a:t> "Ahoj, " + meno</a:t>
            </a:r>
          </a:p>
          <a:p>
            <a:endParaRPr lang="sk-SK" sz="2400" dirty="0"/>
          </a:p>
          <a:p>
            <a:r>
              <a:rPr lang="sk-SK" sz="2400" dirty="0" err="1">
                <a:solidFill>
                  <a:srgbClr val="00B0F0"/>
                </a:solidFill>
              </a:rPr>
              <a:t>print</a:t>
            </a:r>
            <a:r>
              <a:rPr lang="sk-SK" sz="2400" dirty="0">
                <a:solidFill>
                  <a:srgbClr val="00B0F0"/>
                </a:solidFill>
              </a:rPr>
              <a:t>(pozdrav())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(pozdrav("Ján"))</a:t>
            </a:r>
          </a:p>
        </p:txBody>
      </p:sp>
    </p:spTree>
    <p:extLst>
      <p:ext uri="{BB962C8B-B14F-4D97-AF65-F5344CB8AC3E}">
        <p14:creationId xmlns:p14="http://schemas.microsoft.com/office/powerpoint/2010/main" val="2795218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18F022-4FA1-1869-65C5-DCB1454E6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76C2527-48C3-62CE-69A5-75C78F4958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Zadefinujte funkciu, ktorá vypíše pozdrav so zadefinovaným menom.</a:t>
            </a:r>
          </a:p>
        </p:txBody>
      </p:sp>
    </p:spTree>
    <p:extLst>
      <p:ext uri="{BB962C8B-B14F-4D97-AF65-F5344CB8AC3E}">
        <p14:creationId xmlns:p14="http://schemas.microsoft.com/office/powerpoint/2010/main" val="3970744670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6045</TotalTime>
  <Words>1227</Words>
  <Application>Microsoft Office PowerPoint</Application>
  <PresentationFormat>Širokouhlá</PresentationFormat>
  <Paragraphs>207</Paragraphs>
  <Slides>23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23</vt:i4>
      </vt:variant>
    </vt:vector>
  </HeadingPairs>
  <TitlesOfParts>
    <vt:vector size="27" baseType="lpstr">
      <vt:lpstr>Aptos</vt:lpstr>
      <vt:lpstr>Aptos Display</vt:lpstr>
      <vt:lpstr>Arial</vt:lpstr>
      <vt:lpstr>Motív Office</vt:lpstr>
      <vt:lpstr>Základy programovania (Python)</vt:lpstr>
      <vt:lpstr>Obsah cvičenia</vt:lpstr>
      <vt:lpstr>Funkcie</vt:lpstr>
      <vt:lpstr>Parametre a návratové hodnoty</vt:lpstr>
      <vt:lpstr>Parametre a návratové hodnoty</vt:lpstr>
      <vt:lpstr>Viaceré výstupy funkcie</vt:lpstr>
      <vt:lpstr>Prepojenie funkcií</vt:lpstr>
      <vt:lpstr>Nedefinovaná funkcia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Úloha</vt:lpstr>
      <vt:lpstr>Diskusia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Tomáš Fedor</dc:creator>
  <cp:lastModifiedBy>Tomáš Fedor</cp:lastModifiedBy>
  <cp:revision>71</cp:revision>
  <dcterms:created xsi:type="dcterms:W3CDTF">2025-09-29T12:29:35Z</dcterms:created>
  <dcterms:modified xsi:type="dcterms:W3CDTF">2025-11-11T13:28:46Z</dcterms:modified>
</cp:coreProperties>
</file>