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266" r:id="rId5"/>
    <p:sldId id="267" r:id="rId6"/>
    <p:sldId id="287" r:id="rId7"/>
    <p:sldId id="291" r:id="rId8"/>
    <p:sldId id="292" r:id="rId9"/>
    <p:sldId id="290" r:id="rId10"/>
    <p:sldId id="293" r:id="rId11"/>
    <p:sldId id="294" r:id="rId12"/>
    <p:sldId id="295" r:id="rId13"/>
    <p:sldId id="297" r:id="rId14"/>
    <p:sldId id="298" r:id="rId15"/>
    <p:sldId id="299" r:id="rId16"/>
    <p:sldId id="301" r:id="rId17"/>
    <p:sldId id="271" r:id="rId18"/>
    <p:sldId id="296" r:id="rId19"/>
    <p:sldId id="300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18" r:id="rId36"/>
    <p:sldId id="319" r:id="rId37"/>
    <p:sldId id="320" r:id="rId38"/>
    <p:sldId id="321" r:id="rId39"/>
    <p:sldId id="323" r:id="rId40"/>
    <p:sldId id="322" r:id="rId41"/>
    <p:sldId id="324" r:id="rId42"/>
    <p:sldId id="286" r:id="rId4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A08EBC-2E68-A962-97A4-3E177526D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B1645E3-3FD7-CA6C-E855-424DBE738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F891A7C-E6E6-6411-2927-F630B41CC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93F106B-910A-7DE2-26A9-08CB4011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7451255-4614-486F-6A16-C847CC829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670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4BD31A-E83C-5CB5-2B54-48780C1C0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11E3C757-9F50-94CC-88E6-F5523438C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AF0C50F-F095-653D-9FB9-B644313C0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A90E7F9-DE1C-6AF7-026B-CEE64A88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CEB8D31-0AD7-518C-AE06-9744597C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269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0092CD1A-727B-755B-F3BD-97DEF2CEA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918AA2F-7BEE-9974-8004-C2C97C44F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220C8C9-0598-980A-E7B1-C38C355A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5351E31-0E98-793D-7181-B30B02F6B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5B0A5EB-7BA3-F3BA-BD43-4ABC39D5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381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774582-252F-400F-310B-4A6ABCB05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14197B7-DBFD-36BC-052B-8BA80D834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6D35917-D100-FCC5-6012-CB58DC41D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5973A61-715A-7166-BB27-5AF9253B1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5DAD93B-3D0B-3535-F7A9-8EDAB9A4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130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20192-E934-3BD6-DFBC-60A2B906B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EC9678-3005-E887-ECEE-5CFA8A9D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95BB6B7-86AA-B213-3A29-0768395F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4FA0B7F-CA4E-3998-555A-C88636C6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85C256A-E1DF-EBEE-DBD1-E731C8076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565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E37C2A-D97C-4C52-2A2B-0E0D463C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FCC5139-6453-3CFA-4CD3-5446E6CDA9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9F566A2-ECCF-5772-909C-36015CCDA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49FDCD9-18D4-1380-8224-CB7475E1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0D2835B-483F-8B31-DE04-296E44749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79AB72A-2574-290E-B946-B93ABA67F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863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6A9B45-7AF2-ECE0-0CF7-1D47D977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EDE2184-F12C-9B22-9F76-02541C3B9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16F68A8-30AA-5B60-B1EE-D42125CFA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B291963-9C48-2ABF-47F9-AFA0D2606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DA2FDCF-7948-AB73-8ADF-D45BAC7BB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FC30CEE5-1771-3CFD-799C-6400099F7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BFA039B1-4FC9-7E19-17D4-245EF5260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06B443E2-6772-B416-B45C-5A55ECC8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6309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F951A5-1064-D496-91F2-3EE2EE0D3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9DBC662-86E8-6C4A-F449-C22992F6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1009188-6803-252E-9203-37C75C1D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DE7E64A-A177-B764-F330-ED4C88A66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9850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99422581-354F-7A14-F24D-93E761268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321DA0F3-31F0-F2BE-333D-7991B648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72D4B8B2-30CF-F333-F252-3BDBF8B5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4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360FA0-B40B-440B-90FD-C92F1510D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041E58-4026-033C-EC4F-C404367E4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667B62D-E5FD-AC47-2A17-BAC5B6CE8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65DA80F1-C2E6-9604-4F45-1748F232A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F1E9746-BA1E-B83C-E0D7-BFF15F74E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F415886-00C6-6536-DC5A-7F05D6926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445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4B5481-72F0-E8B2-AB7F-074836250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129ABDA-6156-8C5D-87EB-B1BF09478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51786BF-6878-F095-89CD-7F997CEA3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476CD79-2C03-1809-D465-DDD2ADA31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303CEC7-EB06-5CF5-AFA5-7208882C7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2A4EDEC-CE3F-27B0-7792-4A453739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2231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16443FAF-3BA1-C5F5-CF30-74A71153A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17477F-6838-2A16-D90F-38EDD52F8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4BFAB81-29CC-2E9B-470A-D76908348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69E454-FD84-477E-A0EA-C2D6234ED066}" type="datetimeFigureOut">
              <a:rPr lang="sk-SK" smtClean="0"/>
              <a:t>21. 10. 2025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B83779E-2A51-DE8E-5CD6-B3959EFC69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B32104D-0A3D-CAB7-29EA-A5D8ECA8A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0535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FC3C4B-3BCC-D298-33AE-9CA3FA11D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4391" y="841809"/>
            <a:ext cx="9144000" cy="2387600"/>
          </a:xfrm>
        </p:spPr>
        <p:txBody>
          <a:bodyPr>
            <a:normAutofit/>
          </a:bodyPr>
          <a:lstStyle/>
          <a:p>
            <a:r>
              <a:rPr lang="sk-SK" sz="5400" dirty="0"/>
              <a:t>Základy programovania (</a:t>
            </a:r>
            <a:r>
              <a:rPr lang="sk-SK" sz="5400" dirty="0" err="1"/>
              <a:t>Python</a:t>
            </a:r>
            <a:r>
              <a:rPr lang="sk-SK" sz="5400" dirty="0"/>
              <a:t>)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5F78FCE9-7F9E-791B-2568-DABB4209DA51}"/>
              </a:ext>
            </a:extLst>
          </p:cNvPr>
          <p:cNvSpPr txBox="1"/>
          <p:nvPr/>
        </p:nvSpPr>
        <p:spPr>
          <a:xfrm>
            <a:off x="8990405" y="6040886"/>
            <a:ext cx="2502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/>
              <a:t>Mgr. Tomáš Fedor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65A540F-21D0-165C-D155-F7469F9AA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4391" y="3321484"/>
            <a:ext cx="9144000" cy="1655762"/>
          </a:xfrm>
        </p:spPr>
        <p:txBody>
          <a:bodyPr>
            <a:normAutofit/>
          </a:bodyPr>
          <a:lstStyle/>
          <a:p>
            <a:r>
              <a:rPr lang="sk-SK" sz="3200" dirty="0"/>
              <a:t>Podmienky a cykly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4156378-BFF1-2CA3-9236-D13A690C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82" y="4914899"/>
            <a:ext cx="1620982" cy="162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934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21C4B2-9BB2-2085-9C3A-BF71CAAF0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Podmienka </a:t>
            </a:r>
            <a:r>
              <a:rPr lang="sk-SK" dirty="0" err="1"/>
              <a:t>elif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3B3BACF-AAA1-2EFA-204E-04D784341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 prvá podmienka nie je splnená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fr-FR" dirty="0"/>
              <a:t>x = 5</a:t>
            </a:r>
          </a:p>
          <a:p>
            <a:pPr marL="0" indent="0">
              <a:buNone/>
            </a:pPr>
            <a:r>
              <a:rPr lang="fr-FR" dirty="0"/>
              <a:t>y = 5</a:t>
            </a:r>
          </a:p>
          <a:p>
            <a:pPr marL="0" indent="0">
              <a:buNone/>
            </a:pPr>
            <a:r>
              <a:rPr lang="fr-FR" dirty="0"/>
              <a:t>if </a:t>
            </a:r>
            <a:r>
              <a:rPr lang="sk-SK" dirty="0"/>
              <a:t>x</a:t>
            </a:r>
            <a:r>
              <a:rPr lang="fr-FR" dirty="0"/>
              <a:t> &gt; </a:t>
            </a:r>
            <a:r>
              <a:rPr lang="sk-SK" dirty="0"/>
              <a:t>y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    print("x je väčšie ako y")</a:t>
            </a:r>
          </a:p>
          <a:p>
            <a:pPr marL="0" indent="0">
              <a:buNone/>
            </a:pPr>
            <a:r>
              <a:rPr lang="fr-FR" dirty="0"/>
              <a:t>elif </a:t>
            </a:r>
            <a:r>
              <a:rPr lang="sk-SK" dirty="0"/>
              <a:t>x</a:t>
            </a:r>
            <a:r>
              <a:rPr lang="fr-FR" dirty="0"/>
              <a:t> == y:</a:t>
            </a:r>
          </a:p>
          <a:p>
            <a:pPr marL="0" indent="0">
              <a:buNone/>
            </a:pPr>
            <a:r>
              <a:rPr lang="fr-FR" dirty="0"/>
              <a:t>    print("x je rovné y")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55777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FBBBE-09E0-2AB9-8C2E-4C3246AF0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264F57-7A2A-32E9-2844-C1BDA9EBD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Podmienka </a:t>
            </a:r>
            <a:r>
              <a:rPr lang="sk-SK" dirty="0" err="1"/>
              <a:t>elif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C46F367-55B5-AF63-248C-1486FDB7A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Prepojiteľná so zadefinovaním viacerých podmienok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fr-FR" dirty="0"/>
              <a:t>x = 6</a:t>
            </a:r>
          </a:p>
          <a:p>
            <a:pPr marL="0" indent="0">
              <a:buNone/>
            </a:pPr>
            <a:r>
              <a:rPr lang="fr-FR" dirty="0"/>
              <a:t>y = 5</a:t>
            </a:r>
          </a:p>
          <a:p>
            <a:pPr marL="0" indent="0">
              <a:buNone/>
            </a:pPr>
            <a:r>
              <a:rPr lang="fr-FR" dirty="0"/>
              <a:t>if x &gt; y:</a:t>
            </a:r>
          </a:p>
          <a:p>
            <a:pPr marL="0" indent="0">
              <a:buNone/>
            </a:pPr>
            <a:r>
              <a:rPr lang="fr-FR" dirty="0"/>
              <a:t>    print("x je väčšie ako y")</a:t>
            </a:r>
          </a:p>
          <a:p>
            <a:pPr marL="0" indent="0">
              <a:buNone/>
            </a:pPr>
            <a:r>
              <a:rPr lang="fr-FR" dirty="0"/>
              <a:t>elif x == y:</a:t>
            </a:r>
          </a:p>
          <a:p>
            <a:pPr marL="0" indent="0">
              <a:buNone/>
            </a:pPr>
            <a:r>
              <a:rPr lang="fr-FR" dirty="0"/>
              <a:t>    print("x je rovné y")</a:t>
            </a:r>
          </a:p>
          <a:p>
            <a:pPr marL="0" indent="0">
              <a:buNone/>
            </a:pPr>
            <a:r>
              <a:rPr lang="fr-FR" dirty="0"/>
              <a:t>elif x &lt; y:</a:t>
            </a:r>
          </a:p>
          <a:p>
            <a:pPr marL="0" indent="0">
              <a:buNone/>
            </a:pPr>
            <a:r>
              <a:rPr lang="fr-FR" dirty="0"/>
              <a:t>    print("x je menšie ako y")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74514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A1B06-8648-0955-E0A2-8EE57E0E2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0E7DBE-B73D-1147-78E0-5734709F5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Podmienka </a:t>
            </a:r>
            <a:r>
              <a:rPr lang="sk-SK" dirty="0" err="1"/>
              <a:t>else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3B2318-E14D-2755-CF0A-72850B390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Ak nie je splnená ani jedna podmienka („všetky ostatné možnosti“)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fr-FR" dirty="0"/>
              <a:t>x = 5</a:t>
            </a:r>
          </a:p>
          <a:p>
            <a:pPr marL="0" indent="0">
              <a:buNone/>
            </a:pPr>
            <a:r>
              <a:rPr lang="fr-FR" dirty="0"/>
              <a:t>y = 5</a:t>
            </a:r>
          </a:p>
          <a:p>
            <a:pPr marL="0" indent="0">
              <a:buNone/>
            </a:pPr>
            <a:r>
              <a:rPr lang="fr-FR" dirty="0"/>
              <a:t>if x &gt; y:</a:t>
            </a:r>
          </a:p>
          <a:p>
            <a:pPr marL="0" indent="0">
              <a:buNone/>
            </a:pPr>
            <a:r>
              <a:rPr lang="fr-FR" dirty="0"/>
              <a:t>    print("x je väčšie ako y")</a:t>
            </a:r>
          </a:p>
          <a:p>
            <a:pPr marL="0" indent="0">
              <a:buNone/>
            </a:pPr>
            <a:r>
              <a:rPr lang="fr-FR" dirty="0"/>
              <a:t>elif x &lt; y:</a:t>
            </a:r>
          </a:p>
          <a:p>
            <a:pPr marL="0" indent="0">
              <a:buNone/>
            </a:pPr>
            <a:r>
              <a:rPr lang="fr-FR" dirty="0"/>
              <a:t>    print("x je menšie ako y")</a:t>
            </a:r>
          </a:p>
          <a:p>
            <a:pPr marL="0" indent="0">
              <a:buNone/>
            </a:pPr>
            <a:r>
              <a:rPr lang="fr-FR" dirty="0"/>
              <a:t>else:</a:t>
            </a:r>
          </a:p>
          <a:p>
            <a:pPr marL="0" indent="0">
              <a:buNone/>
            </a:pPr>
            <a:r>
              <a:rPr lang="fr-FR" dirty="0"/>
              <a:t>    print("x je rovné y")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53985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170575-B90B-4D21-627F-8F4DA48C3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Štruktúrovaná podmienka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F57DEDB-1A16-F7B5-FBD1-003D03927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Podmienka „</a:t>
            </a:r>
            <a:r>
              <a:rPr lang="sk-SK" dirty="0" err="1"/>
              <a:t>if</a:t>
            </a:r>
            <a:r>
              <a:rPr lang="sk-SK" dirty="0"/>
              <a:t>“ vo vnútri podmienky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x = 50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err="1"/>
              <a:t>if</a:t>
            </a:r>
            <a:r>
              <a:rPr lang="sk-SK" dirty="0"/>
              <a:t> x &gt; 10:</a:t>
            </a:r>
          </a:p>
          <a:p>
            <a:pPr marL="0" indent="0">
              <a:buNone/>
            </a:pPr>
            <a:r>
              <a:rPr lang="sk-SK" dirty="0"/>
              <a:t>  </a:t>
            </a:r>
            <a:r>
              <a:rPr lang="sk-SK" dirty="0" err="1"/>
              <a:t>print</a:t>
            </a:r>
            <a:r>
              <a:rPr lang="sk-SK" dirty="0"/>
              <a:t>("Viac ako 10,")</a:t>
            </a:r>
          </a:p>
          <a:p>
            <a:pPr marL="0" indent="0">
              <a:buNone/>
            </a:pPr>
            <a:r>
              <a:rPr lang="sk-SK" dirty="0"/>
              <a:t>  </a:t>
            </a:r>
            <a:r>
              <a:rPr lang="sk-SK" dirty="0" err="1"/>
              <a:t>if</a:t>
            </a:r>
            <a:r>
              <a:rPr lang="sk-SK" dirty="0"/>
              <a:t> x &gt; 20:</a:t>
            </a:r>
          </a:p>
          <a:p>
            <a:pPr marL="0" indent="0">
              <a:buNone/>
            </a:pPr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("a zároveň viac ako 20.")</a:t>
            </a:r>
          </a:p>
          <a:p>
            <a:pPr marL="0" indent="0">
              <a:buNone/>
            </a:pPr>
            <a:r>
              <a:rPr lang="sk-SK" dirty="0"/>
              <a:t>  </a:t>
            </a:r>
            <a:r>
              <a:rPr lang="sk-SK" dirty="0" err="1"/>
              <a:t>else</a:t>
            </a:r>
            <a:r>
              <a:rPr lang="sk-SK" dirty="0"/>
              <a:t>:</a:t>
            </a:r>
          </a:p>
          <a:p>
            <a:pPr marL="0" indent="0">
              <a:buNone/>
            </a:pPr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("No nie nad 20.")</a:t>
            </a:r>
          </a:p>
        </p:txBody>
      </p:sp>
    </p:spTree>
    <p:extLst>
      <p:ext uri="{BB962C8B-B14F-4D97-AF65-F5344CB8AC3E}">
        <p14:creationId xmlns:p14="http://schemas.microsoft.com/office/powerpoint/2010/main" val="2675294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77E69-9051-E3D5-2DB8-A0B967D5B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36D336-D249-5D7E-D62E-48CBE25EA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Štruktúrovaná podmienka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356ECB9-D247-BC04-86D7-93C4E744D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Podmienka „</a:t>
            </a:r>
            <a:r>
              <a:rPr lang="sk-SK" dirty="0" err="1"/>
              <a:t>if</a:t>
            </a:r>
            <a:r>
              <a:rPr lang="sk-SK" dirty="0"/>
              <a:t>“ vo vnútri podmienky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x = 50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err="1"/>
              <a:t>if</a:t>
            </a:r>
            <a:r>
              <a:rPr lang="sk-SK" dirty="0"/>
              <a:t> x &gt; 10:</a:t>
            </a:r>
          </a:p>
          <a:p>
            <a:pPr marL="0" indent="0">
              <a:buNone/>
            </a:pPr>
            <a:r>
              <a:rPr lang="sk-SK" dirty="0"/>
              <a:t>  </a:t>
            </a:r>
            <a:r>
              <a:rPr lang="sk-SK" dirty="0" err="1"/>
              <a:t>print</a:t>
            </a:r>
            <a:r>
              <a:rPr lang="sk-SK" dirty="0"/>
              <a:t>("Viac ako 10,")</a:t>
            </a:r>
          </a:p>
          <a:p>
            <a:pPr marL="0" indent="0">
              <a:buNone/>
            </a:pPr>
            <a:r>
              <a:rPr lang="sk-SK" dirty="0" err="1"/>
              <a:t>if</a:t>
            </a:r>
            <a:r>
              <a:rPr lang="sk-SK" dirty="0"/>
              <a:t> x &gt; 20:</a:t>
            </a:r>
          </a:p>
          <a:p>
            <a:pPr marL="0" indent="0">
              <a:buNone/>
            </a:pPr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("a zároveň viac ako 20.")</a:t>
            </a:r>
          </a:p>
          <a:p>
            <a:pPr marL="0" indent="0">
              <a:buNone/>
            </a:pPr>
            <a:r>
              <a:rPr lang="sk-SK" dirty="0" err="1"/>
              <a:t>else</a:t>
            </a:r>
            <a:r>
              <a:rPr lang="sk-SK" dirty="0"/>
              <a:t>:</a:t>
            </a:r>
          </a:p>
          <a:p>
            <a:pPr marL="0" indent="0">
              <a:buNone/>
            </a:pPr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("No nie nad 20.")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E7AF276B-0D3D-1BA4-E1F6-F331A2A45B29}"/>
              </a:ext>
            </a:extLst>
          </p:cNvPr>
          <p:cNvSpPr txBox="1"/>
          <p:nvPr/>
        </p:nvSpPr>
        <p:spPr>
          <a:xfrm>
            <a:off x="6330462" y="3768132"/>
            <a:ext cx="41479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Ako bude vyzerať podmienka </a:t>
            </a:r>
          </a:p>
          <a:p>
            <a:r>
              <a:rPr lang="sk-SK" sz="2400" dirty="0">
                <a:solidFill>
                  <a:srgbClr val="00B0F0"/>
                </a:solidFill>
              </a:rPr>
              <a:t>bez štruktúrovaných medzier?</a:t>
            </a:r>
          </a:p>
        </p:txBody>
      </p:sp>
    </p:spTree>
    <p:extLst>
      <p:ext uri="{BB962C8B-B14F-4D97-AF65-F5344CB8AC3E}">
        <p14:creationId xmlns:p14="http://schemas.microsoft.com/office/powerpoint/2010/main" val="4079100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670F8-A8EA-E9BC-36BA-7D2D50C5C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ECD886-7C1A-B6E3-3BD1-54F47462A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Štruktúrovaná podmienka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56716D2-696D-4FD5-7583-D7F1C0623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sz="4200" dirty="0"/>
              <a:t>Podmienka „</a:t>
            </a:r>
            <a:r>
              <a:rPr lang="sk-SK" sz="4200" dirty="0" err="1"/>
              <a:t>if</a:t>
            </a:r>
            <a:r>
              <a:rPr lang="sk-SK" sz="4200" dirty="0"/>
              <a:t>“ vo vnútri podmienky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x = 50</a:t>
            </a:r>
          </a:p>
          <a:p>
            <a:pPr marL="0" indent="0">
              <a:buNone/>
            </a:pPr>
            <a:r>
              <a:rPr lang="sk-SK" dirty="0" err="1"/>
              <a:t>if</a:t>
            </a:r>
            <a:r>
              <a:rPr lang="sk-SK" dirty="0"/>
              <a:t> x &gt; 10:</a:t>
            </a:r>
          </a:p>
          <a:p>
            <a:pPr marL="0" indent="0">
              <a:buNone/>
            </a:pPr>
            <a:r>
              <a:rPr lang="sk-SK" dirty="0"/>
              <a:t>  </a:t>
            </a:r>
            <a:r>
              <a:rPr lang="sk-SK" dirty="0" err="1"/>
              <a:t>print</a:t>
            </a:r>
            <a:r>
              <a:rPr lang="sk-SK" dirty="0"/>
              <a:t>("Viac ako 10,")</a:t>
            </a:r>
          </a:p>
          <a:p>
            <a:pPr marL="0" indent="0">
              <a:buNone/>
            </a:pPr>
            <a:r>
              <a:rPr lang="sk-SK" dirty="0"/>
              <a:t>  </a:t>
            </a:r>
            <a:r>
              <a:rPr lang="sk-SK" dirty="0" err="1"/>
              <a:t>if</a:t>
            </a:r>
            <a:r>
              <a:rPr lang="sk-SK" dirty="0"/>
              <a:t> x &gt; 20:</a:t>
            </a:r>
          </a:p>
          <a:p>
            <a:pPr marL="0" indent="0">
              <a:buNone/>
            </a:pPr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("a zároveň viac ako 20.")</a:t>
            </a:r>
          </a:p>
          <a:p>
            <a:pPr marL="0" indent="0">
              <a:buNone/>
            </a:pPr>
            <a:r>
              <a:rPr lang="sk-SK" dirty="0"/>
              <a:t>  </a:t>
            </a:r>
            <a:r>
              <a:rPr lang="sk-SK" dirty="0" err="1"/>
              <a:t>else</a:t>
            </a:r>
            <a:r>
              <a:rPr lang="sk-SK" dirty="0"/>
              <a:t>:</a:t>
            </a:r>
          </a:p>
          <a:p>
            <a:pPr marL="0" indent="0">
              <a:buNone/>
            </a:pPr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("No nie nad 20.")</a:t>
            </a:r>
          </a:p>
          <a:p>
            <a:pPr marL="0" indent="0">
              <a:buNone/>
            </a:pPr>
            <a:r>
              <a:rPr lang="sk-SK" dirty="0" err="1"/>
              <a:t>if</a:t>
            </a:r>
            <a:r>
              <a:rPr lang="sk-SK" dirty="0"/>
              <a:t> x == 10:</a:t>
            </a:r>
          </a:p>
          <a:p>
            <a:pPr marL="0" indent="0">
              <a:buNone/>
            </a:pPr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("x je rovné 10.")</a:t>
            </a:r>
          </a:p>
          <a:p>
            <a:pPr marL="0" indent="0">
              <a:buNone/>
            </a:pPr>
            <a:r>
              <a:rPr lang="sk-SK" dirty="0" err="1"/>
              <a:t>else</a:t>
            </a:r>
            <a:r>
              <a:rPr lang="sk-SK" dirty="0"/>
              <a:t>:</a:t>
            </a:r>
          </a:p>
          <a:p>
            <a:pPr marL="0" indent="0">
              <a:buNone/>
            </a:pPr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("x nie je rovné 10.")</a:t>
            </a:r>
          </a:p>
        </p:txBody>
      </p:sp>
      <p:sp>
        <p:nvSpPr>
          <p:cNvPr id="4" name="Obdĺžnik 3">
            <a:extLst>
              <a:ext uri="{FF2B5EF4-FFF2-40B4-BE49-F238E27FC236}">
                <a16:creationId xmlns:a16="http://schemas.microsoft.com/office/drawing/2014/main" id="{1429FB6F-D3DB-CE35-0855-56FCDD8DB681}"/>
              </a:ext>
            </a:extLst>
          </p:cNvPr>
          <p:cNvSpPr/>
          <p:nvPr/>
        </p:nvSpPr>
        <p:spPr>
          <a:xfrm>
            <a:off x="864158" y="2843684"/>
            <a:ext cx="3165231" cy="18890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bdĺžnik 4">
            <a:extLst>
              <a:ext uri="{FF2B5EF4-FFF2-40B4-BE49-F238E27FC236}">
                <a16:creationId xmlns:a16="http://schemas.microsoft.com/office/drawing/2014/main" id="{C20F6CEA-3732-7A54-E45D-D113831C6245}"/>
              </a:ext>
            </a:extLst>
          </p:cNvPr>
          <p:cNvSpPr/>
          <p:nvPr/>
        </p:nvSpPr>
        <p:spPr>
          <a:xfrm>
            <a:off x="864158" y="4762919"/>
            <a:ext cx="2672862" cy="128618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75CCD537-BE36-50B9-0757-F8F1DE23EE99}"/>
              </a:ext>
            </a:extLst>
          </p:cNvPr>
          <p:cNvSpPr txBox="1"/>
          <p:nvPr/>
        </p:nvSpPr>
        <p:spPr>
          <a:xfrm>
            <a:off x="4401176" y="3617406"/>
            <a:ext cx="4411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Štruktúrovaná podmienka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4701C841-71EC-23E4-60C3-96DA55BD24CA}"/>
              </a:ext>
            </a:extLst>
          </p:cNvPr>
          <p:cNvSpPr txBox="1"/>
          <p:nvPr/>
        </p:nvSpPr>
        <p:spPr>
          <a:xfrm>
            <a:off x="3850193" y="5287107"/>
            <a:ext cx="453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Ďalšia samostatná podmienka</a:t>
            </a:r>
          </a:p>
        </p:txBody>
      </p:sp>
    </p:spTree>
    <p:extLst>
      <p:ext uri="{BB962C8B-B14F-4D97-AF65-F5344CB8AC3E}">
        <p14:creationId xmlns:p14="http://schemas.microsoft.com/office/powerpoint/2010/main" val="650253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A9FBD5-58AF-F8DF-D586-219477C1C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„</a:t>
            </a:r>
            <a:r>
              <a:rPr lang="sk-SK" dirty="0" err="1"/>
              <a:t>pass</a:t>
            </a:r>
            <a:r>
              <a:rPr lang="sk-SK" dirty="0"/>
              <a:t>“ </a:t>
            </a:r>
            <a:r>
              <a:rPr lang="sk-SK" dirty="0" err="1"/>
              <a:t>statement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E40B4C3-EF38-E422-76ED-ADA451921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Vynechanie operácie („žiadna akcia“)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Využitie:</a:t>
            </a:r>
          </a:p>
          <a:p>
            <a:pPr lvl="1"/>
            <a:r>
              <a:rPr lang="sk-SK" dirty="0"/>
              <a:t>Úprava kódu, kde ešte nebola priradená logická funkcia</a:t>
            </a:r>
          </a:p>
          <a:p>
            <a:pPr lvl="1"/>
            <a:r>
              <a:rPr lang="sk-SK" dirty="0"/>
              <a:t>Potreba uvedenia podmienky z hľadiska syntaxe, no bez akcie</a:t>
            </a:r>
          </a:p>
          <a:p>
            <a:pPr lvl="1"/>
            <a:endParaRPr lang="sk-SK" dirty="0"/>
          </a:p>
          <a:p>
            <a:pPr marL="0" indent="0">
              <a:buNone/>
            </a:pPr>
            <a:r>
              <a:rPr lang="es-ES" dirty="0"/>
              <a:t>x=5</a:t>
            </a:r>
          </a:p>
          <a:p>
            <a:pPr marL="0" indent="0">
              <a:buNone/>
            </a:pPr>
            <a:r>
              <a:rPr lang="es-ES" dirty="0"/>
              <a:t>y=4</a:t>
            </a:r>
          </a:p>
          <a:p>
            <a:pPr marL="0" indent="0">
              <a:buNone/>
            </a:pPr>
            <a:r>
              <a:rPr lang="es-ES" dirty="0"/>
              <a:t>if x&gt;y:</a:t>
            </a:r>
          </a:p>
          <a:p>
            <a:pPr marL="0" indent="0">
              <a:buNone/>
            </a:pPr>
            <a:r>
              <a:rPr lang="es-ES" dirty="0"/>
              <a:t>    pass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90421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4F36F-3FCA-A26E-52E6-B9206D631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D9F1B7-D1EB-072C-8D65-30F018A14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Príklad z minulého cvičenia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2D3EA7D-A2A8-9665-BB09-33CE9673C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Vytvorte jednoduchý skript s reštrikciou vstupu na koncert: vekové obmedzenie 15 rokov, vstupenka (</a:t>
            </a:r>
            <a:r>
              <a:rPr lang="sk-SK" dirty="0" err="1"/>
              <a:t>true</a:t>
            </a:r>
            <a:r>
              <a:rPr lang="sk-SK" dirty="0"/>
              <a:t>/</a:t>
            </a:r>
            <a:r>
              <a:rPr lang="sk-SK" dirty="0" err="1"/>
              <a:t>false</a:t>
            </a:r>
            <a:r>
              <a:rPr lang="sk-SK" dirty="0"/>
              <a:t>) a </a:t>
            </a:r>
            <a:r>
              <a:rPr lang="sk-SK" dirty="0" err="1"/>
              <a:t>vip</a:t>
            </a:r>
            <a:r>
              <a:rPr lang="sk-SK" dirty="0"/>
              <a:t> miesto (</a:t>
            </a:r>
            <a:r>
              <a:rPr lang="sk-SK" dirty="0" err="1"/>
              <a:t>true</a:t>
            </a:r>
            <a:r>
              <a:rPr lang="sk-SK" dirty="0"/>
              <a:t>/</a:t>
            </a:r>
            <a:r>
              <a:rPr lang="sk-SK" dirty="0" err="1"/>
              <a:t>false</a:t>
            </a:r>
            <a:r>
              <a:rPr lang="sk-SK" dirty="0"/>
              <a:t>). </a:t>
            </a:r>
            <a:r>
              <a:rPr lang="sk-SK" u="sng" dirty="0">
                <a:solidFill>
                  <a:srgbClr val="00B0F0"/>
                </a:solidFill>
              </a:rPr>
              <a:t>Použite podmienky</a:t>
            </a:r>
            <a:r>
              <a:rPr lang="sk-SK" dirty="0"/>
              <a:t>.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sz="2400" dirty="0"/>
              <a:t>vek = 20</a:t>
            </a:r>
          </a:p>
          <a:p>
            <a:pPr marL="0" indent="0">
              <a:buNone/>
            </a:pPr>
            <a:r>
              <a:rPr lang="sk-SK" sz="2400" dirty="0"/>
              <a:t>vstupenka = </a:t>
            </a:r>
            <a:r>
              <a:rPr lang="sk-SK" sz="2400" dirty="0" err="1"/>
              <a:t>True</a:t>
            </a:r>
            <a:endParaRPr lang="sk-SK" sz="2400" dirty="0"/>
          </a:p>
          <a:p>
            <a:pPr marL="0" indent="0">
              <a:buNone/>
            </a:pPr>
            <a:r>
              <a:rPr lang="sk-SK" sz="2400" dirty="0" err="1"/>
              <a:t>vip</a:t>
            </a:r>
            <a:r>
              <a:rPr lang="sk-SK" sz="2400" dirty="0"/>
              <a:t> = </a:t>
            </a:r>
            <a:r>
              <a:rPr lang="sk-SK" sz="2400" dirty="0" err="1"/>
              <a:t>False</a:t>
            </a:r>
            <a:endParaRPr lang="sk-SK" sz="2400" dirty="0"/>
          </a:p>
          <a:p>
            <a:endParaRPr lang="sk-SK" sz="2400" dirty="0"/>
          </a:p>
          <a:p>
            <a:pPr marL="0" indent="0">
              <a:buNone/>
            </a:pPr>
            <a:r>
              <a:rPr lang="sk-SK" sz="2400" dirty="0"/>
              <a:t>vstup = (vek &gt;= 15 and vstupenka) or </a:t>
            </a:r>
            <a:r>
              <a:rPr lang="sk-SK" sz="2400" dirty="0" err="1"/>
              <a:t>vip</a:t>
            </a:r>
            <a:endParaRPr lang="sk-SK" sz="2400" dirty="0"/>
          </a:p>
          <a:p>
            <a:pPr marL="0" indent="0">
              <a:buNone/>
            </a:pPr>
            <a:r>
              <a:rPr lang="sk-SK" sz="2400" dirty="0" err="1"/>
              <a:t>print</a:t>
            </a:r>
            <a:r>
              <a:rPr lang="sk-SK" sz="2400" dirty="0"/>
              <a:t>("Môže prísť:", vstup)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777309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4F587-88AD-9ED9-CC86-349115747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BD867E-4FB6-75DE-4224-DF0715B12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Príklad z minulého cvičenia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9D4170-1E25-A860-B447-77694A3D2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sz="3000" dirty="0"/>
              <a:t>Vytvorte jednoduchý skript s reštrikciou vstupu na koncert: vekové obmedzenie 15 rokov, vstupenka (</a:t>
            </a:r>
            <a:r>
              <a:rPr lang="sk-SK" sz="3000" dirty="0" err="1"/>
              <a:t>true</a:t>
            </a:r>
            <a:r>
              <a:rPr lang="sk-SK" sz="3000" dirty="0"/>
              <a:t>/</a:t>
            </a:r>
            <a:r>
              <a:rPr lang="sk-SK" sz="3000" dirty="0" err="1"/>
              <a:t>false</a:t>
            </a:r>
            <a:r>
              <a:rPr lang="sk-SK" sz="3000" dirty="0"/>
              <a:t>) a </a:t>
            </a:r>
            <a:r>
              <a:rPr lang="sk-SK" sz="3000" dirty="0" err="1"/>
              <a:t>vip</a:t>
            </a:r>
            <a:r>
              <a:rPr lang="sk-SK" sz="3000" dirty="0"/>
              <a:t> miesto (</a:t>
            </a:r>
            <a:r>
              <a:rPr lang="sk-SK" sz="3000" dirty="0" err="1"/>
              <a:t>true</a:t>
            </a:r>
            <a:r>
              <a:rPr lang="sk-SK" sz="3000" dirty="0"/>
              <a:t>/</a:t>
            </a:r>
            <a:r>
              <a:rPr lang="sk-SK" sz="3000" dirty="0" err="1"/>
              <a:t>false</a:t>
            </a:r>
            <a:r>
              <a:rPr lang="sk-SK" sz="3000" dirty="0"/>
              <a:t>). </a:t>
            </a:r>
            <a:r>
              <a:rPr lang="sk-SK" sz="3000" u="sng" dirty="0">
                <a:solidFill>
                  <a:srgbClr val="00B0F0"/>
                </a:solidFill>
              </a:rPr>
              <a:t>Použite podmienky</a:t>
            </a:r>
            <a:r>
              <a:rPr lang="sk-SK" sz="3000" dirty="0"/>
              <a:t>.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sz="2400" dirty="0"/>
              <a:t>vek = 20</a:t>
            </a:r>
          </a:p>
          <a:p>
            <a:pPr marL="0" indent="0">
              <a:buNone/>
            </a:pPr>
            <a:r>
              <a:rPr lang="sk-SK" sz="2400" dirty="0"/>
              <a:t>vstupenka = </a:t>
            </a:r>
            <a:r>
              <a:rPr lang="sk-SK" sz="2400" dirty="0" err="1"/>
              <a:t>True</a:t>
            </a:r>
            <a:endParaRPr lang="sk-SK" sz="2400" dirty="0"/>
          </a:p>
          <a:p>
            <a:pPr marL="0" indent="0">
              <a:buNone/>
            </a:pPr>
            <a:r>
              <a:rPr lang="sk-SK" sz="2400" dirty="0" err="1"/>
              <a:t>vip</a:t>
            </a:r>
            <a:r>
              <a:rPr lang="sk-SK" sz="2400" dirty="0"/>
              <a:t> = </a:t>
            </a:r>
            <a:r>
              <a:rPr lang="sk-SK" sz="2400" dirty="0" err="1"/>
              <a:t>False</a:t>
            </a:r>
            <a:endParaRPr lang="sk-SK" sz="2400" dirty="0"/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 err="1"/>
              <a:t>if</a:t>
            </a:r>
            <a:r>
              <a:rPr lang="sk-SK" sz="2400" dirty="0"/>
              <a:t> vek&gt;=15 and vstupenka==</a:t>
            </a:r>
            <a:r>
              <a:rPr lang="sk-SK" sz="2400" dirty="0" err="1"/>
              <a:t>True</a:t>
            </a:r>
            <a:r>
              <a:rPr lang="sk-SK" sz="2400" dirty="0"/>
              <a:t> or </a:t>
            </a:r>
            <a:r>
              <a:rPr lang="sk-SK" sz="2400" dirty="0" err="1"/>
              <a:t>vip</a:t>
            </a:r>
            <a:r>
              <a:rPr lang="sk-SK" sz="2400" dirty="0"/>
              <a:t>==</a:t>
            </a:r>
            <a:r>
              <a:rPr lang="sk-SK" sz="2400" dirty="0" err="1"/>
              <a:t>True</a:t>
            </a:r>
            <a:r>
              <a:rPr lang="sk-SK" sz="2400" dirty="0"/>
              <a:t>:</a:t>
            </a:r>
          </a:p>
          <a:p>
            <a:pPr marL="0" indent="0">
              <a:buNone/>
            </a:pPr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("Môže prísť")</a:t>
            </a:r>
          </a:p>
          <a:p>
            <a:pPr marL="0" indent="0">
              <a:buNone/>
            </a:pPr>
            <a:r>
              <a:rPr lang="sk-SK" sz="2400" dirty="0" err="1"/>
              <a:t>else</a:t>
            </a:r>
            <a:r>
              <a:rPr lang="sk-SK" sz="2400" dirty="0"/>
              <a:t>:</a:t>
            </a:r>
          </a:p>
          <a:p>
            <a:pPr marL="0" indent="0">
              <a:buNone/>
            </a:pPr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("Nemôže prísť")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97524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740BB2-AE0D-4075-6BCB-B27FA4814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Cykly „</a:t>
            </a:r>
            <a:r>
              <a:rPr lang="sk-SK" dirty="0" err="1"/>
              <a:t>for</a:t>
            </a:r>
            <a:r>
              <a:rPr lang="sk-SK" dirty="0"/>
              <a:t>“ a „</a:t>
            </a:r>
            <a:r>
              <a:rPr lang="sk-SK" dirty="0" err="1"/>
              <a:t>while</a:t>
            </a:r>
            <a:r>
              <a:rPr lang="sk-SK" dirty="0"/>
              <a:t>“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40AFACE-2955-A563-572E-533A8F8F2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„</a:t>
            </a:r>
            <a:r>
              <a:rPr lang="sk-SK" dirty="0" err="1"/>
              <a:t>for</a:t>
            </a:r>
            <a:r>
              <a:rPr lang="sk-SK" dirty="0"/>
              <a:t>“:</a:t>
            </a:r>
          </a:p>
          <a:p>
            <a:pPr lvl="1"/>
            <a:r>
              <a:rPr lang="sk-SK" dirty="0"/>
              <a:t>Iterácia sekvencie – môže ísť o zoznam, textový reťazec</a:t>
            </a:r>
          </a:p>
          <a:p>
            <a:pPr lvl="1"/>
            <a:r>
              <a:rPr lang="sk-SK" dirty="0"/>
              <a:t>Iterácia pre každú položku v zozname</a:t>
            </a:r>
          </a:p>
          <a:p>
            <a:endParaRPr lang="sk-SK" dirty="0"/>
          </a:p>
          <a:p>
            <a:r>
              <a:rPr lang="sk-SK" dirty="0"/>
              <a:t>„</a:t>
            </a:r>
            <a:r>
              <a:rPr lang="sk-SK" dirty="0" err="1"/>
              <a:t>while</a:t>
            </a:r>
            <a:r>
              <a:rPr lang="sk-SK" dirty="0"/>
              <a:t>“:</a:t>
            </a:r>
          </a:p>
          <a:p>
            <a:pPr lvl="1"/>
            <a:r>
              <a:rPr lang="sk-SK" dirty="0"/>
              <a:t>Iterácia, až pokiaľ je splnená daná podmienka</a:t>
            </a:r>
          </a:p>
          <a:p>
            <a:pPr lvl="1"/>
            <a:r>
              <a:rPr lang="sk-SK" dirty="0"/>
              <a:t>Číselná hodnota</a:t>
            </a:r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098" name="Picture 2" descr="Loop - Free arrows icons">
            <a:extLst>
              <a:ext uri="{FF2B5EF4-FFF2-40B4-BE49-F238E27FC236}">
                <a16:creationId xmlns:a16="http://schemas.microsoft.com/office/drawing/2014/main" id="{D14C109E-0725-34D6-4BAC-EB6651E73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3143" y="4799346"/>
            <a:ext cx="1661327" cy="166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Diagram, loop, office, program, workflow icon - Download on Iconfinder">
            <a:extLst>
              <a:ext uri="{FF2B5EF4-FFF2-40B4-BE49-F238E27FC236}">
                <a16:creationId xmlns:a16="http://schemas.microsoft.com/office/drawing/2014/main" id="{B0B980C2-906C-D633-E760-206B913A74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7845" y="2556163"/>
            <a:ext cx="22098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5614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8B88E27-5A78-36DF-CECE-5BD119E6C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sk-SK" dirty="0"/>
              <a:t>Obsah cvičenia</a:t>
            </a:r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C6E3B4E-E03E-38B4-3AE5-31B8E8CED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26282" cy="4351338"/>
          </a:xfrm>
        </p:spPr>
        <p:txBody>
          <a:bodyPr>
            <a:normAutofit/>
          </a:bodyPr>
          <a:lstStyle/>
          <a:p>
            <a:r>
              <a:rPr lang="sk-SK" dirty="0"/>
              <a:t>Použitie operátorov</a:t>
            </a:r>
          </a:p>
          <a:p>
            <a:r>
              <a:rPr lang="sk-SK" dirty="0"/>
              <a:t>Podmienky </a:t>
            </a:r>
            <a:r>
              <a:rPr lang="sk-SK" dirty="0" err="1"/>
              <a:t>if</a:t>
            </a:r>
            <a:r>
              <a:rPr lang="sk-SK" dirty="0"/>
              <a:t>, </a:t>
            </a:r>
            <a:r>
              <a:rPr lang="sk-SK" dirty="0" err="1"/>
              <a:t>elif</a:t>
            </a:r>
            <a:r>
              <a:rPr lang="sk-SK" dirty="0"/>
              <a:t>, </a:t>
            </a:r>
            <a:r>
              <a:rPr lang="sk-SK" dirty="0" err="1"/>
              <a:t>else</a:t>
            </a:r>
            <a:endParaRPr lang="sk-SK" dirty="0"/>
          </a:p>
          <a:p>
            <a:r>
              <a:rPr lang="sk-SK" dirty="0"/>
              <a:t>„</a:t>
            </a:r>
            <a:r>
              <a:rPr lang="sk-SK" dirty="0" err="1"/>
              <a:t>pass</a:t>
            </a:r>
            <a:r>
              <a:rPr lang="sk-SK" dirty="0"/>
              <a:t>“ </a:t>
            </a:r>
            <a:r>
              <a:rPr lang="sk-SK" dirty="0" err="1"/>
              <a:t>statement</a:t>
            </a:r>
            <a:endParaRPr lang="sk-SK" dirty="0"/>
          </a:p>
          <a:p>
            <a:r>
              <a:rPr lang="sk-SK" dirty="0"/>
              <a:t>Cykly „</a:t>
            </a:r>
            <a:r>
              <a:rPr lang="sk-SK" dirty="0" err="1"/>
              <a:t>for</a:t>
            </a:r>
            <a:r>
              <a:rPr lang="sk-SK" dirty="0"/>
              <a:t>“ a „</a:t>
            </a:r>
            <a:r>
              <a:rPr lang="sk-SK" dirty="0" err="1"/>
              <a:t>while</a:t>
            </a:r>
            <a:r>
              <a:rPr lang="sk-SK" dirty="0"/>
              <a:t>“</a:t>
            </a:r>
          </a:p>
          <a:p>
            <a:r>
              <a:rPr lang="sk-SK" dirty="0"/>
              <a:t>Príklady na precvičenie</a:t>
            </a:r>
          </a:p>
        </p:txBody>
      </p:sp>
      <p:sp>
        <p:nvSpPr>
          <p:cNvPr id="3085" name="Oval 3084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Task list - Free interface icons">
            <a:extLst>
              <a:ext uri="{FF2B5EF4-FFF2-40B4-BE49-F238E27FC236}">
                <a16:creationId xmlns:a16="http://schemas.microsoft.com/office/drawing/2014/main" id="{0E3AEACF-48A4-33DC-52E1-21CBC764D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7" name="Freeform: Shape 3086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89" name="Straight Connector 3088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1" name="Freeform: Shape 3090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93" name="Freeform: Shape 3092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95" name="Freeform: Shape 3094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83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A581FF-8589-0CFD-1CA4-58FF38CC1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„</a:t>
            </a:r>
            <a:r>
              <a:rPr lang="sk-SK" dirty="0" err="1"/>
              <a:t>for</a:t>
            </a:r>
            <a:r>
              <a:rPr lang="sk-SK" dirty="0"/>
              <a:t>“ iterácia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98FE9B8-0078-E1D5-8085-9F7E5E5C7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Iterácia zoznamu:</a:t>
            </a:r>
          </a:p>
          <a:p>
            <a:pPr marL="0" indent="0">
              <a:buNone/>
            </a:pPr>
            <a:r>
              <a:rPr lang="en-US" sz="2400" dirty="0" err="1"/>
              <a:t>jedlo</a:t>
            </a:r>
            <a:r>
              <a:rPr lang="en-US" sz="2400" dirty="0"/>
              <a:t> = ["</a:t>
            </a:r>
            <a:r>
              <a:rPr lang="en-US" sz="2400" dirty="0" err="1"/>
              <a:t>rezeň</a:t>
            </a:r>
            <a:r>
              <a:rPr lang="en-US" sz="2400" dirty="0"/>
              <a:t>", "</a:t>
            </a:r>
            <a:r>
              <a:rPr lang="en-US" sz="2400" dirty="0" err="1"/>
              <a:t>palacinky</a:t>
            </a:r>
            <a:r>
              <a:rPr lang="en-US" sz="2400" dirty="0"/>
              <a:t>", "</a:t>
            </a:r>
            <a:r>
              <a:rPr lang="en-US" sz="2400" dirty="0" err="1"/>
              <a:t>guľáš</a:t>
            </a:r>
            <a:r>
              <a:rPr lang="en-US" sz="2400" dirty="0"/>
              <a:t>"]</a:t>
            </a:r>
          </a:p>
          <a:p>
            <a:pPr marL="0" indent="0">
              <a:buNone/>
            </a:pPr>
            <a:r>
              <a:rPr lang="en-US" sz="2400" dirty="0"/>
              <a:t>for x in </a:t>
            </a:r>
            <a:r>
              <a:rPr lang="en-US" sz="2400" dirty="0" err="1"/>
              <a:t>jedlo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print(x)</a:t>
            </a:r>
            <a:endParaRPr lang="sk-SK" sz="2400" dirty="0"/>
          </a:p>
          <a:p>
            <a:pPr marL="0" indent="0">
              <a:buNone/>
            </a:pPr>
            <a:endParaRPr lang="sk-SK" sz="2400" dirty="0"/>
          </a:p>
          <a:p>
            <a:r>
              <a:rPr lang="sk-SK" dirty="0"/>
              <a:t>Iterácia reťazca:</a:t>
            </a:r>
          </a:p>
          <a:p>
            <a:pPr marL="0" indent="0">
              <a:buNone/>
            </a:pPr>
            <a:r>
              <a:rPr lang="sk-SK" sz="2400" dirty="0" err="1"/>
              <a:t>for</a:t>
            </a:r>
            <a:r>
              <a:rPr lang="sk-SK" sz="2400" dirty="0"/>
              <a:t> x in "zemiak":</a:t>
            </a:r>
          </a:p>
          <a:p>
            <a:pPr marL="0" indent="0">
              <a:buNone/>
            </a:pPr>
            <a:r>
              <a:rPr lang="sk-SK" sz="2400" dirty="0"/>
              <a:t>  </a:t>
            </a:r>
            <a:r>
              <a:rPr lang="sk-SK" sz="2400" dirty="0" err="1"/>
              <a:t>print</a:t>
            </a:r>
            <a:r>
              <a:rPr lang="sk-SK" sz="2400" dirty="0"/>
              <a:t>(x)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92962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080228-BB59-2F85-5A49-50FBD502B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Zastavenie cyklu „</a:t>
            </a:r>
            <a:r>
              <a:rPr lang="sk-SK" dirty="0" err="1"/>
              <a:t>for</a:t>
            </a:r>
            <a:r>
              <a:rPr lang="sk-SK" dirty="0"/>
              <a:t>“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46F4D89-30CE-9D62-6953-A622E3EF3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„break“ </a:t>
            </a:r>
            <a:r>
              <a:rPr lang="sk-SK" dirty="0" err="1"/>
              <a:t>statement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sz="2400" dirty="0"/>
              <a:t>jedlo = ["rezeň", "palacinky", "guľáš"]</a:t>
            </a:r>
          </a:p>
          <a:p>
            <a:pPr marL="0" indent="0">
              <a:buNone/>
            </a:pPr>
            <a:r>
              <a:rPr lang="sk-SK" sz="2400" dirty="0" err="1"/>
              <a:t>for</a:t>
            </a:r>
            <a:r>
              <a:rPr lang="sk-SK" sz="2400" dirty="0"/>
              <a:t> x in jedlo:</a:t>
            </a:r>
          </a:p>
          <a:p>
            <a:pPr marL="0" indent="0">
              <a:buNone/>
            </a:pPr>
            <a:r>
              <a:rPr lang="sk-SK" sz="2400" dirty="0"/>
              <a:t>  </a:t>
            </a:r>
            <a:r>
              <a:rPr lang="sk-SK" sz="2400" dirty="0" err="1"/>
              <a:t>print</a:t>
            </a:r>
            <a:r>
              <a:rPr lang="sk-SK" sz="2400" dirty="0"/>
              <a:t>(x)</a:t>
            </a:r>
          </a:p>
          <a:p>
            <a:pPr marL="0" indent="0">
              <a:buNone/>
            </a:pPr>
            <a:r>
              <a:rPr lang="sk-SK" sz="2400" dirty="0"/>
              <a:t>  </a:t>
            </a:r>
            <a:r>
              <a:rPr lang="sk-SK" sz="2400" dirty="0" err="1"/>
              <a:t>if</a:t>
            </a:r>
            <a:r>
              <a:rPr lang="sk-SK" sz="2400" dirty="0"/>
              <a:t> x == "palacinky":</a:t>
            </a:r>
          </a:p>
          <a:p>
            <a:pPr marL="0" indent="0">
              <a:buNone/>
            </a:pPr>
            <a:r>
              <a:rPr lang="sk-SK" sz="2400" dirty="0"/>
              <a:t>    break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E2D6CC85-84E0-B24D-F329-801244FEEDC2}"/>
              </a:ext>
            </a:extLst>
          </p:cNvPr>
          <p:cNvSpPr txBox="1"/>
          <p:nvPr/>
        </p:nvSpPr>
        <p:spPr>
          <a:xfrm>
            <a:off x="6097676" y="2783283"/>
            <a:ext cx="60943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jedlo</a:t>
            </a:r>
            <a:r>
              <a:rPr lang="en-US" sz="2400" dirty="0"/>
              <a:t> = </a:t>
            </a:r>
            <a:r>
              <a:rPr lang="sk-SK" sz="2400" dirty="0"/>
              <a:t>["rezeň", "palacinky", "guľáš"] </a:t>
            </a:r>
          </a:p>
          <a:p>
            <a:r>
              <a:rPr lang="en-US" sz="2400" dirty="0"/>
              <a:t>for x in </a:t>
            </a:r>
            <a:r>
              <a:rPr lang="sk-SK" sz="2400" dirty="0"/>
              <a:t>jedlo </a:t>
            </a:r>
            <a:r>
              <a:rPr lang="en-US" sz="2400" dirty="0"/>
              <a:t>:</a:t>
            </a:r>
          </a:p>
          <a:p>
            <a:r>
              <a:rPr lang="en-US" sz="2400" dirty="0"/>
              <a:t>  if x == "</a:t>
            </a:r>
            <a:r>
              <a:rPr lang="sk-SK" sz="2400" dirty="0"/>
              <a:t> palacinky </a:t>
            </a:r>
            <a:r>
              <a:rPr lang="en-US" sz="2400" dirty="0"/>
              <a:t>":</a:t>
            </a:r>
          </a:p>
          <a:p>
            <a:r>
              <a:rPr lang="en-US" sz="2400" dirty="0"/>
              <a:t>    break</a:t>
            </a:r>
          </a:p>
          <a:p>
            <a:r>
              <a:rPr lang="en-US" sz="2400" dirty="0"/>
              <a:t>  print(x)</a:t>
            </a:r>
            <a:endParaRPr lang="sk-SK" sz="2400" dirty="0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8F7D1B55-6348-3A46-E593-F190C63FAC31}"/>
              </a:ext>
            </a:extLst>
          </p:cNvPr>
          <p:cNvSpPr txBox="1"/>
          <p:nvPr/>
        </p:nvSpPr>
        <p:spPr>
          <a:xfrm>
            <a:off x="6330462" y="5034225"/>
            <a:ext cx="52456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„break“ pred „</a:t>
            </a:r>
            <a:r>
              <a:rPr lang="sk-SK" sz="2400" dirty="0" err="1">
                <a:solidFill>
                  <a:srgbClr val="00B0F0"/>
                </a:solidFill>
              </a:rPr>
              <a:t>print</a:t>
            </a:r>
            <a:r>
              <a:rPr lang="sk-SK" sz="2400" dirty="0">
                <a:solidFill>
                  <a:srgbClr val="00B0F0"/>
                </a:solidFill>
              </a:rPr>
              <a:t>“ – zastavenie pred </a:t>
            </a:r>
          </a:p>
          <a:p>
            <a:r>
              <a:rPr lang="sk-SK" sz="2400" dirty="0">
                <a:solidFill>
                  <a:srgbClr val="00B0F0"/>
                </a:solidFill>
              </a:rPr>
              <a:t>uvedeným výrazom</a:t>
            </a: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8D99A091-1524-3B30-4A57-171DB206F18F}"/>
              </a:ext>
            </a:extLst>
          </p:cNvPr>
          <p:cNvSpPr/>
          <p:nvPr/>
        </p:nvSpPr>
        <p:spPr>
          <a:xfrm>
            <a:off x="6099349" y="3928905"/>
            <a:ext cx="1316335" cy="7938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1712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20B2CC-2096-1B98-0D90-ACF4A4689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Vynechanie iterácie v cykle „</a:t>
            </a:r>
            <a:r>
              <a:rPr lang="sk-SK" dirty="0" err="1"/>
              <a:t>for</a:t>
            </a:r>
            <a:r>
              <a:rPr lang="sk-SK" dirty="0"/>
              <a:t>“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09EA616-521E-7327-3783-C8D172CB1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„</a:t>
            </a:r>
            <a:r>
              <a:rPr lang="sk-SK" dirty="0" err="1"/>
              <a:t>continue</a:t>
            </a:r>
            <a:r>
              <a:rPr lang="sk-SK" dirty="0"/>
              <a:t>“ </a:t>
            </a:r>
            <a:r>
              <a:rPr lang="sk-SK" dirty="0" err="1"/>
              <a:t>statement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sz="2400" dirty="0" err="1"/>
              <a:t>jedlo</a:t>
            </a:r>
            <a:r>
              <a:rPr lang="en-US" sz="2400" dirty="0"/>
              <a:t> = ["</a:t>
            </a:r>
            <a:r>
              <a:rPr lang="en-US" sz="2400" dirty="0" err="1"/>
              <a:t>rezeň</a:t>
            </a:r>
            <a:r>
              <a:rPr lang="en-US" sz="2400" dirty="0"/>
              <a:t>", "</a:t>
            </a:r>
            <a:r>
              <a:rPr lang="en-US" sz="2400" dirty="0" err="1"/>
              <a:t>palacinky</a:t>
            </a:r>
            <a:r>
              <a:rPr lang="en-US" sz="2400" dirty="0"/>
              <a:t>", "</a:t>
            </a:r>
            <a:r>
              <a:rPr lang="en-US" sz="2400" dirty="0" err="1"/>
              <a:t>guľáš</a:t>
            </a:r>
            <a:r>
              <a:rPr lang="en-US" sz="2400" dirty="0"/>
              <a:t>"]</a:t>
            </a:r>
          </a:p>
          <a:p>
            <a:pPr marL="0" indent="0">
              <a:buNone/>
            </a:pPr>
            <a:r>
              <a:rPr lang="en-US" sz="2400" dirty="0"/>
              <a:t>for x in </a:t>
            </a:r>
            <a:r>
              <a:rPr lang="en-US" sz="2400" dirty="0" err="1"/>
              <a:t>jedlo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if x == "</a:t>
            </a:r>
            <a:r>
              <a:rPr lang="en-US" sz="2400" dirty="0" err="1"/>
              <a:t>palacinky</a:t>
            </a:r>
            <a:r>
              <a:rPr lang="en-US" sz="2400" dirty="0"/>
              <a:t>":</a:t>
            </a:r>
          </a:p>
          <a:p>
            <a:pPr marL="0" indent="0">
              <a:buNone/>
            </a:pPr>
            <a:r>
              <a:rPr lang="en-US" sz="2400" dirty="0"/>
              <a:t>    continue</a:t>
            </a:r>
          </a:p>
          <a:p>
            <a:pPr marL="0" indent="0">
              <a:buNone/>
            </a:pPr>
            <a:r>
              <a:rPr lang="en-US" sz="2400" dirty="0"/>
              <a:t>  print(x)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1225877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B31721-E85A-FFB7-0172-547C40A28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Cykly „</a:t>
            </a:r>
            <a:r>
              <a:rPr lang="sk-SK" dirty="0" err="1"/>
              <a:t>while</a:t>
            </a:r>
            <a:r>
              <a:rPr lang="sk-SK" dirty="0"/>
              <a:t>“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0D9ABB6-34A0-9A0A-3B48-43B455F73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Iterácia, dokým nie je splnená podmienka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nn-NO" sz="2400" dirty="0"/>
              <a:t>i = </a:t>
            </a:r>
            <a:r>
              <a:rPr lang="sk-SK" sz="2400" dirty="0"/>
              <a:t>2</a:t>
            </a:r>
            <a:endParaRPr lang="nn-NO" sz="2400" dirty="0"/>
          </a:p>
          <a:p>
            <a:pPr marL="0" indent="0">
              <a:buNone/>
            </a:pPr>
            <a:r>
              <a:rPr lang="nn-NO" sz="2400" dirty="0"/>
              <a:t>while i &lt; 6:</a:t>
            </a:r>
          </a:p>
          <a:p>
            <a:pPr marL="0" indent="0">
              <a:buNone/>
            </a:pPr>
            <a:r>
              <a:rPr lang="nn-NO" sz="2400" dirty="0"/>
              <a:t>  print(i)</a:t>
            </a:r>
          </a:p>
          <a:p>
            <a:pPr marL="0" indent="0">
              <a:buNone/>
            </a:pPr>
            <a:r>
              <a:rPr lang="nn-NO" sz="2400" dirty="0"/>
              <a:t>  i += 1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0392641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9388A-DE75-1292-4A3D-04B0E8D63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B855DF-2E6A-5E92-2306-1D0AF5580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Cykly „</a:t>
            </a:r>
            <a:r>
              <a:rPr lang="sk-SK" dirty="0" err="1"/>
              <a:t>while</a:t>
            </a:r>
            <a:r>
              <a:rPr lang="sk-SK" dirty="0"/>
              <a:t>“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33DB49F-B6BA-FD19-5E85-09A2C9290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Iterácia, dokým nie je splnená podmienka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nn-NO" sz="2400" dirty="0"/>
              <a:t>i = </a:t>
            </a:r>
            <a:r>
              <a:rPr lang="sk-SK" sz="2400" dirty="0"/>
              <a:t>2</a:t>
            </a:r>
            <a:endParaRPr lang="nn-NO" sz="2400" dirty="0"/>
          </a:p>
          <a:p>
            <a:pPr marL="0" indent="0">
              <a:buNone/>
            </a:pPr>
            <a:r>
              <a:rPr lang="nn-NO" sz="2400" dirty="0"/>
              <a:t>while i &lt; 6:</a:t>
            </a:r>
          </a:p>
          <a:p>
            <a:pPr marL="0" indent="0">
              <a:buNone/>
            </a:pPr>
            <a:r>
              <a:rPr lang="nn-NO" sz="2400" dirty="0"/>
              <a:t>  print(i)</a:t>
            </a:r>
          </a:p>
          <a:p>
            <a:pPr marL="0" indent="0">
              <a:buNone/>
            </a:pPr>
            <a:r>
              <a:rPr lang="nn-NO" sz="2400" dirty="0"/>
              <a:t>  i += 1</a:t>
            </a:r>
            <a:endParaRPr lang="sk-SK" sz="240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6588C936-7F46-F546-DC68-B0D7C1C59ACD}"/>
              </a:ext>
            </a:extLst>
          </p:cNvPr>
          <p:cNvSpPr txBox="1"/>
          <p:nvPr/>
        </p:nvSpPr>
        <p:spPr>
          <a:xfrm>
            <a:off x="6704763" y="3534733"/>
            <a:ext cx="171575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n-NO" sz="2400" dirty="0"/>
              <a:t>i = </a:t>
            </a:r>
            <a:r>
              <a:rPr lang="sk-SK" sz="2400" dirty="0"/>
              <a:t>8</a:t>
            </a:r>
            <a:endParaRPr lang="nn-NO" sz="2400" dirty="0"/>
          </a:p>
          <a:p>
            <a:r>
              <a:rPr lang="nn-NO" sz="2400" dirty="0"/>
              <a:t>while i </a:t>
            </a:r>
            <a:r>
              <a:rPr lang="sk-SK" sz="2400" dirty="0"/>
              <a:t>&gt;</a:t>
            </a:r>
            <a:r>
              <a:rPr lang="nn-NO" sz="2400" dirty="0"/>
              <a:t> 6:</a:t>
            </a:r>
          </a:p>
          <a:p>
            <a:r>
              <a:rPr lang="nn-NO" sz="2400" dirty="0"/>
              <a:t>  print(i)</a:t>
            </a:r>
          </a:p>
          <a:p>
            <a:r>
              <a:rPr lang="nn-NO" sz="2400" dirty="0"/>
              <a:t>  i += 1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3C966F95-8D01-8356-6A7F-A22821365092}"/>
              </a:ext>
            </a:extLst>
          </p:cNvPr>
          <p:cNvSpPr txBox="1"/>
          <p:nvPr/>
        </p:nvSpPr>
        <p:spPr>
          <a:xfrm>
            <a:off x="6913266" y="5576835"/>
            <a:ext cx="2860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Pozor na </a:t>
            </a:r>
            <a:r>
              <a:rPr lang="sk-SK" sz="2400" dirty="0" err="1">
                <a:solidFill>
                  <a:srgbClr val="00B0F0"/>
                </a:solidFill>
              </a:rPr>
              <a:t>zacyklenie</a:t>
            </a:r>
            <a:r>
              <a:rPr lang="sk-SK" sz="2400" dirty="0">
                <a:solidFill>
                  <a:srgbClr val="00B0F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85320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C19102-DC6F-FFA8-E3AA-6C6455826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Zastavenie cyklu „</a:t>
            </a:r>
            <a:r>
              <a:rPr lang="sk-SK" dirty="0" err="1"/>
              <a:t>while</a:t>
            </a:r>
            <a:r>
              <a:rPr lang="sk-SK" dirty="0"/>
              <a:t>“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B2132C5-6826-59CA-9B75-779919107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„break“ </a:t>
            </a:r>
            <a:r>
              <a:rPr lang="sk-SK" dirty="0" err="1"/>
              <a:t>statement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sz="2400" dirty="0"/>
              <a:t>i = 2</a:t>
            </a:r>
          </a:p>
          <a:p>
            <a:pPr marL="0" indent="0">
              <a:buNone/>
            </a:pPr>
            <a:r>
              <a:rPr lang="sk-SK" sz="2400" dirty="0" err="1"/>
              <a:t>while</a:t>
            </a:r>
            <a:r>
              <a:rPr lang="sk-SK" sz="2400" dirty="0"/>
              <a:t> i &lt; 6:</a:t>
            </a:r>
          </a:p>
          <a:p>
            <a:pPr marL="0" indent="0">
              <a:buNone/>
            </a:pPr>
            <a:r>
              <a:rPr lang="sk-SK" sz="2400" dirty="0"/>
              <a:t>  </a:t>
            </a:r>
            <a:r>
              <a:rPr lang="sk-SK" sz="2400" dirty="0" err="1"/>
              <a:t>print</a:t>
            </a:r>
            <a:r>
              <a:rPr lang="sk-SK" sz="2400" dirty="0"/>
              <a:t>(i)</a:t>
            </a:r>
          </a:p>
          <a:p>
            <a:pPr marL="0" indent="0">
              <a:buNone/>
            </a:pPr>
            <a:r>
              <a:rPr lang="sk-SK" sz="2400" dirty="0"/>
              <a:t>  </a:t>
            </a:r>
            <a:r>
              <a:rPr lang="sk-SK" sz="2400" dirty="0" err="1"/>
              <a:t>if</a:t>
            </a:r>
            <a:r>
              <a:rPr lang="sk-SK" sz="2400" dirty="0"/>
              <a:t> i == 3:</a:t>
            </a:r>
          </a:p>
          <a:p>
            <a:pPr marL="0" indent="0">
              <a:buNone/>
            </a:pPr>
            <a:r>
              <a:rPr lang="sk-SK" sz="2400" dirty="0"/>
              <a:t>    break</a:t>
            </a:r>
          </a:p>
          <a:p>
            <a:pPr marL="0" indent="0">
              <a:buNone/>
            </a:pPr>
            <a:r>
              <a:rPr lang="sk-SK" sz="2400" dirty="0"/>
              <a:t>  i += 1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64C12E84-B6A8-C57E-39C1-A76E03E37B65}"/>
              </a:ext>
            </a:extLst>
          </p:cNvPr>
          <p:cNvSpPr txBox="1"/>
          <p:nvPr/>
        </p:nvSpPr>
        <p:spPr>
          <a:xfrm>
            <a:off x="6614328" y="2865848"/>
            <a:ext cx="609432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i = 8</a:t>
            </a:r>
          </a:p>
          <a:p>
            <a:r>
              <a:rPr lang="sk-SK" sz="2400" dirty="0" err="1"/>
              <a:t>while</a:t>
            </a:r>
            <a:r>
              <a:rPr lang="sk-SK" sz="2400" dirty="0"/>
              <a:t> i &gt; 6:</a:t>
            </a:r>
          </a:p>
          <a:p>
            <a:r>
              <a:rPr lang="sk-SK" sz="2400" dirty="0"/>
              <a:t>  </a:t>
            </a:r>
            <a:r>
              <a:rPr lang="sk-SK" sz="2400" dirty="0" err="1"/>
              <a:t>print</a:t>
            </a:r>
            <a:r>
              <a:rPr lang="sk-SK" sz="2400" dirty="0"/>
              <a:t>(i)</a:t>
            </a:r>
          </a:p>
          <a:p>
            <a:r>
              <a:rPr lang="sk-SK" sz="2400" dirty="0"/>
              <a:t>  </a:t>
            </a:r>
            <a:r>
              <a:rPr lang="sk-SK" sz="2400" dirty="0" err="1"/>
              <a:t>if</a:t>
            </a:r>
            <a:r>
              <a:rPr lang="sk-SK" sz="2400" dirty="0"/>
              <a:t> i == 25:</a:t>
            </a:r>
          </a:p>
          <a:p>
            <a:r>
              <a:rPr lang="sk-SK" sz="2400" dirty="0"/>
              <a:t>    break</a:t>
            </a:r>
          </a:p>
          <a:p>
            <a:r>
              <a:rPr lang="sk-SK" sz="2400" dirty="0"/>
              <a:t>  i += 1</a:t>
            </a:r>
          </a:p>
        </p:txBody>
      </p:sp>
    </p:spTree>
    <p:extLst>
      <p:ext uri="{BB962C8B-B14F-4D97-AF65-F5344CB8AC3E}">
        <p14:creationId xmlns:p14="http://schemas.microsoft.com/office/powerpoint/2010/main" val="6218560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A3B59B-0157-7F6B-BDA9-7D11DAAE0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Vynechanie iterácie v cykle „</a:t>
            </a:r>
            <a:r>
              <a:rPr lang="sk-SK" dirty="0" err="1"/>
              <a:t>while</a:t>
            </a:r>
            <a:r>
              <a:rPr lang="sk-SK" dirty="0"/>
              <a:t>“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B6A3243-F783-9750-2543-D78FC7D69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„</a:t>
            </a:r>
            <a:r>
              <a:rPr lang="sk-SK" dirty="0" err="1"/>
              <a:t>continue</a:t>
            </a:r>
            <a:r>
              <a:rPr lang="sk-SK" dirty="0"/>
              <a:t>“ </a:t>
            </a:r>
            <a:r>
              <a:rPr lang="sk-SK" dirty="0" err="1"/>
              <a:t>statement</a:t>
            </a:r>
            <a:endParaRPr lang="sk-SK" dirty="0"/>
          </a:p>
          <a:p>
            <a:endParaRPr lang="sk-SK" dirty="0"/>
          </a:p>
          <a:p>
            <a:pPr marL="0" indent="0">
              <a:buNone/>
            </a:pPr>
            <a:r>
              <a:rPr lang="sk-SK" sz="2400" dirty="0"/>
              <a:t>i = 1</a:t>
            </a:r>
          </a:p>
          <a:p>
            <a:pPr marL="0" indent="0">
              <a:buNone/>
            </a:pPr>
            <a:r>
              <a:rPr lang="sk-SK" sz="2400" dirty="0" err="1"/>
              <a:t>while</a:t>
            </a:r>
            <a:r>
              <a:rPr lang="sk-SK" sz="2400" dirty="0"/>
              <a:t> i &lt; 6:</a:t>
            </a:r>
          </a:p>
          <a:p>
            <a:pPr marL="0" indent="0">
              <a:buNone/>
            </a:pPr>
            <a:r>
              <a:rPr lang="sk-SK" sz="2400" dirty="0"/>
              <a:t>  i += 1</a:t>
            </a:r>
          </a:p>
          <a:p>
            <a:pPr marL="0" indent="0">
              <a:buNone/>
            </a:pPr>
            <a:r>
              <a:rPr lang="sk-SK" sz="2400" dirty="0"/>
              <a:t>  </a:t>
            </a:r>
            <a:r>
              <a:rPr lang="sk-SK" sz="2400" dirty="0" err="1"/>
              <a:t>if</a:t>
            </a:r>
            <a:r>
              <a:rPr lang="sk-SK" sz="2400" dirty="0"/>
              <a:t> i == 4:</a:t>
            </a:r>
          </a:p>
          <a:p>
            <a:pPr marL="0" indent="0">
              <a:buNone/>
            </a:pPr>
            <a:r>
              <a:rPr lang="sk-SK" sz="2400" dirty="0"/>
              <a:t>    </a:t>
            </a:r>
            <a:r>
              <a:rPr lang="sk-SK" sz="2400" dirty="0" err="1"/>
              <a:t>continue</a:t>
            </a:r>
            <a:endParaRPr lang="sk-SK" sz="2400" dirty="0"/>
          </a:p>
          <a:p>
            <a:pPr marL="0" indent="0">
              <a:buNone/>
            </a:pPr>
            <a:r>
              <a:rPr lang="sk-SK" sz="2400" dirty="0"/>
              <a:t>  </a:t>
            </a:r>
            <a:r>
              <a:rPr lang="sk-SK" sz="2400" dirty="0" err="1"/>
              <a:t>print</a:t>
            </a:r>
            <a:r>
              <a:rPr lang="sk-SK" sz="2400" dirty="0"/>
              <a:t>(i)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902624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42D574-4E92-9BFB-4C1A-B7A6289B3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Kombinácie s „</a:t>
            </a:r>
            <a:r>
              <a:rPr lang="sk-SK" dirty="0" err="1"/>
              <a:t>else</a:t>
            </a:r>
            <a:r>
              <a:rPr lang="sk-SK" dirty="0"/>
              <a:t>“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E5F09ED-8714-92B2-6E0F-A01B11C80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Cyklus „</a:t>
            </a:r>
            <a:r>
              <a:rPr lang="sk-SK" dirty="0" err="1"/>
              <a:t>while</a:t>
            </a:r>
            <a:r>
              <a:rPr lang="sk-SK" dirty="0"/>
              <a:t>“ je možné skombinovať s podmienkou „</a:t>
            </a:r>
            <a:r>
              <a:rPr lang="sk-SK" dirty="0" err="1"/>
              <a:t>else</a:t>
            </a:r>
            <a:r>
              <a:rPr lang="sk-SK" dirty="0"/>
              <a:t>“ pri jeho skončení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sz="2400" dirty="0" err="1"/>
              <a:t>i</a:t>
            </a:r>
            <a:r>
              <a:rPr lang="en-US" sz="2400" dirty="0"/>
              <a:t> = </a:t>
            </a:r>
            <a:r>
              <a:rPr lang="sk-SK" sz="2400" dirty="0"/>
              <a:t>2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while </a:t>
            </a:r>
            <a:r>
              <a:rPr lang="en-US" sz="2400" dirty="0" err="1"/>
              <a:t>i</a:t>
            </a:r>
            <a:r>
              <a:rPr lang="en-US" sz="2400" dirty="0"/>
              <a:t> &lt; </a:t>
            </a:r>
            <a:r>
              <a:rPr lang="sk-SK" sz="2400" dirty="0"/>
              <a:t>7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print(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 err="1"/>
              <a:t>i</a:t>
            </a:r>
            <a:r>
              <a:rPr lang="en-US" sz="2400" dirty="0"/>
              <a:t> += 1</a:t>
            </a:r>
          </a:p>
          <a:p>
            <a:pPr marL="0" indent="0">
              <a:buNone/>
            </a:pPr>
            <a:r>
              <a:rPr lang="en-US" sz="2400" dirty="0"/>
              <a:t>else:</a:t>
            </a:r>
          </a:p>
          <a:p>
            <a:pPr marL="0" indent="0">
              <a:buNone/>
            </a:pPr>
            <a:r>
              <a:rPr lang="en-US" sz="2400" dirty="0"/>
              <a:t>  print("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sk-SK" sz="2400" dirty="0"/>
              <a:t>už nie je menej ako</a:t>
            </a:r>
            <a:r>
              <a:rPr lang="en-US" sz="2400" dirty="0"/>
              <a:t> </a:t>
            </a:r>
            <a:r>
              <a:rPr lang="sk-SK" sz="2400" dirty="0"/>
              <a:t>7</a:t>
            </a:r>
            <a:r>
              <a:rPr lang="en-US" sz="2400" dirty="0"/>
              <a:t>")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0473968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EA0549-3DF8-790A-B8EA-46FC0BEB9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C74AC92-DC90-9715-ED90-73C16F2AA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Štruktúrovaná podmienka – vytvorte na základe podmienok systém, ktorý Vám pri zadaní percentuálneho hodnotenia vypíše známku.</a:t>
            </a:r>
          </a:p>
        </p:txBody>
      </p:sp>
    </p:spTree>
    <p:extLst>
      <p:ext uri="{BB962C8B-B14F-4D97-AF65-F5344CB8AC3E}">
        <p14:creationId xmlns:p14="http://schemas.microsoft.com/office/powerpoint/2010/main" val="4711955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E0600-FED9-D153-657E-144376E34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85FD78-B3BA-13FA-041B-FBF3C8515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F891254-92AA-BE35-F736-14ADEDC35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/>
              <a:t>Štruktúrovaná podmienka – vytvorte na základe podmienok systém, ktorý Vám pri zadaní percentuálneho hodnotenia vypíše známku.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30294EF6-85D2-FA77-E610-6874E0625480}"/>
              </a:ext>
            </a:extLst>
          </p:cNvPr>
          <p:cNvSpPr txBox="1"/>
          <p:nvPr/>
        </p:nvSpPr>
        <p:spPr>
          <a:xfrm>
            <a:off x="1107832" y="2649979"/>
            <a:ext cx="600640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dirty="0" err="1"/>
              <a:t>skore</a:t>
            </a:r>
            <a:r>
              <a:rPr lang="sk-SK" dirty="0"/>
              <a:t> = </a:t>
            </a:r>
            <a:r>
              <a:rPr lang="sk-SK" dirty="0" err="1"/>
              <a:t>int</a:t>
            </a:r>
            <a:r>
              <a:rPr lang="sk-SK" dirty="0"/>
              <a:t>(</a:t>
            </a:r>
            <a:r>
              <a:rPr lang="sk-SK" dirty="0" err="1"/>
              <a:t>input</a:t>
            </a:r>
            <a:r>
              <a:rPr lang="sk-SK" dirty="0"/>
              <a:t>("hodnotenie (0-100): "))</a:t>
            </a:r>
          </a:p>
          <a:p>
            <a:r>
              <a:rPr lang="sk-SK" dirty="0" err="1"/>
              <a:t>if</a:t>
            </a:r>
            <a:r>
              <a:rPr lang="sk-SK" dirty="0"/>
              <a:t> 90 &lt;= </a:t>
            </a:r>
            <a:r>
              <a:rPr lang="sk-SK" dirty="0" err="1"/>
              <a:t>skore</a:t>
            </a:r>
            <a:r>
              <a:rPr lang="sk-SK" dirty="0"/>
              <a:t> &lt;= 100: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("A")</a:t>
            </a:r>
          </a:p>
          <a:p>
            <a:r>
              <a:rPr lang="sk-SK" dirty="0" err="1"/>
              <a:t>elif</a:t>
            </a:r>
            <a:r>
              <a:rPr lang="sk-SK" dirty="0"/>
              <a:t> 80 &lt;= </a:t>
            </a:r>
            <a:r>
              <a:rPr lang="sk-SK" dirty="0" err="1"/>
              <a:t>skore</a:t>
            </a:r>
            <a:r>
              <a:rPr lang="sk-SK" dirty="0"/>
              <a:t> &lt; 90: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("B")</a:t>
            </a:r>
          </a:p>
          <a:p>
            <a:r>
              <a:rPr lang="sk-SK" dirty="0" err="1"/>
              <a:t>elif</a:t>
            </a:r>
            <a:r>
              <a:rPr lang="sk-SK" dirty="0"/>
              <a:t> 70 &lt;= </a:t>
            </a:r>
            <a:r>
              <a:rPr lang="sk-SK" dirty="0" err="1"/>
              <a:t>skore</a:t>
            </a:r>
            <a:r>
              <a:rPr lang="sk-SK" dirty="0"/>
              <a:t> &lt; 80: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("C")</a:t>
            </a:r>
          </a:p>
          <a:p>
            <a:r>
              <a:rPr lang="sk-SK" dirty="0" err="1"/>
              <a:t>elif</a:t>
            </a:r>
            <a:r>
              <a:rPr lang="sk-SK" dirty="0"/>
              <a:t> 60 &lt;= </a:t>
            </a:r>
            <a:r>
              <a:rPr lang="sk-SK" dirty="0" err="1"/>
              <a:t>skore</a:t>
            </a:r>
            <a:r>
              <a:rPr lang="sk-SK" dirty="0"/>
              <a:t> &lt; 70: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("D")</a:t>
            </a:r>
          </a:p>
          <a:p>
            <a:r>
              <a:rPr lang="sk-SK" dirty="0" err="1"/>
              <a:t>elif</a:t>
            </a:r>
            <a:r>
              <a:rPr lang="sk-SK" dirty="0"/>
              <a:t> 50 &lt;= </a:t>
            </a:r>
            <a:r>
              <a:rPr lang="sk-SK" dirty="0" err="1"/>
              <a:t>skore</a:t>
            </a:r>
            <a:r>
              <a:rPr lang="sk-SK" dirty="0"/>
              <a:t> &lt; 60: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("E")</a:t>
            </a:r>
          </a:p>
          <a:p>
            <a:r>
              <a:rPr lang="sk-SK" dirty="0" err="1"/>
              <a:t>elif</a:t>
            </a:r>
            <a:r>
              <a:rPr lang="sk-SK" dirty="0"/>
              <a:t> 00 &lt;= </a:t>
            </a:r>
            <a:r>
              <a:rPr lang="sk-SK" dirty="0" err="1"/>
              <a:t>skore</a:t>
            </a:r>
            <a:r>
              <a:rPr lang="sk-SK" dirty="0"/>
              <a:t> &lt; 50: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</a:t>
            </a:r>
            <a:r>
              <a:rPr lang="sk-SK" dirty="0" err="1"/>
              <a:t>Fx</a:t>
            </a:r>
            <a:r>
              <a:rPr lang="sk-SK" dirty="0"/>
              <a:t>")</a:t>
            </a:r>
          </a:p>
          <a:p>
            <a:r>
              <a:rPr lang="sk-SK" dirty="0" err="1"/>
              <a:t>else</a:t>
            </a:r>
            <a:r>
              <a:rPr lang="sk-SK" dirty="0"/>
              <a:t>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("mimo rozsah")</a:t>
            </a:r>
          </a:p>
        </p:txBody>
      </p:sp>
    </p:spTree>
    <p:extLst>
      <p:ext uri="{BB962C8B-B14F-4D97-AF65-F5344CB8AC3E}">
        <p14:creationId xmlns:p14="http://schemas.microsoft.com/office/powerpoint/2010/main" val="2151283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0BB8CD-7CBA-1F8C-8774-5354E7237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661DE8F-7302-510D-CD13-0858D6890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Použiteľné v kombinácii s podmienkami a cyklami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Najmä porovnávacie a logické operátory</a:t>
            </a:r>
          </a:p>
          <a:p>
            <a:r>
              <a:rPr lang="sk-SK" dirty="0"/>
              <a:t>Splnenie podmienky (</a:t>
            </a:r>
            <a:r>
              <a:rPr lang="sk-SK" dirty="0" err="1"/>
              <a:t>True</a:t>
            </a:r>
            <a:r>
              <a:rPr lang="sk-SK" dirty="0"/>
              <a:t>/</a:t>
            </a:r>
            <a:r>
              <a:rPr lang="sk-SK" dirty="0" err="1"/>
              <a:t>False</a:t>
            </a:r>
            <a:r>
              <a:rPr lang="sk-SK" dirty="0"/>
              <a:t>)</a:t>
            </a:r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1026" name="Picture 2" descr="Programming - Free computer icons">
            <a:extLst>
              <a:ext uri="{FF2B5EF4-FFF2-40B4-BE49-F238E27FC236}">
                <a16:creationId xmlns:a16="http://schemas.microsoft.com/office/drawing/2014/main" id="{6AF044A2-B8D1-1C84-6485-164A196A6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6773" y="5271654"/>
            <a:ext cx="1354282" cy="1354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7505DB98-335C-46EB-943B-7A1724A9A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82" y="4914899"/>
            <a:ext cx="1620982" cy="162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2470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F0A121-4E25-A980-90CC-C749B0729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5B7A02F-E03B-BC52-8945-6035694DC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Simulujte prihlásenie (</a:t>
            </a:r>
            <a:r>
              <a:rPr lang="sk-SK" sz="2400" dirty="0" err="1"/>
              <a:t>login</a:t>
            </a:r>
            <a:r>
              <a:rPr lang="sk-SK" sz="2400" dirty="0"/>
              <a:t>) so zadaným prihlasovacím menom „</a:t>
            </a:r>
            <a:r>
              <a:rPr lang="sk-SK" sz="2400" dirty="0" err="1"/>
              <a:t>root</a:t>
            </a:r>
            <a:r>
              <a:rPr lang="sk-SK" sz="2400" dirty="0"/>
              <a:t>“ a heslom „1234“. Ak sú správne obidva údaje, vypíšte „úspešné prihlásenie“. Ak jedno z nich je zlé, vypíšte, ktoré.</a:t>
            </a:r>
          </a:p>
        </p:txBody>
      </p:sp>
    </p:spTree>
    <p:extLst>
      <p:ext uri="{BB962C8B-B14F-4D97-AF65-F5344CB8AC3E}">
        <p14:creationId xmlns:p14="http://schemas.microsoft.com/office/powerpoint/2010/main" val="8474629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12232-6CD3-5CA1-8CFE-179DEE53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71509C-7FFC-38A2-FAE3-56BEF10FC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11543BD-FC53-2ABD-39F7-379543623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Simulujte prihlásenie (</a:t>
            </a:r>
            <a:r>
              <a:rPr lang="sk-SK" sz="2400" dirty="0" err="1"/>
              <a:t>login</a:t>
            </a:r>
            <a:r>
              <a:rPr lang="sk-SK" sz="2400" dirty="0"/>
              <a:t>) so zadaným prihlasovacím menom „</a:t>
            </a:r>
            <a:r>
              <a:rPr lang="sk-SK" sz="2400" dirty="0" err="1"/>
              <a:t>root</a:t>
            </a:r>
            <a:r>
              <a:rPr lang="sk-SK" sz="2400" dirty="0"/>
              <a:t>“ a heslom „1234“. Ak sú správne obidva údaje, vypíšte „úspešné prihlásenie“. Ak jedno z nich je zlé, vypíšte, ktoré.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410C8EF5-7D3D-ECE5-6088-735AC772F0B3}"/>
              </a:ext>
            </a:extLst>
          </p:cNvPr>
          <p:cNvSpPr txBox="1"/>
          <p:nvPr/>
        </p:nvSpPr>
        <p:spPr>
          <a:xfrm>
            <a:off x="1037492" y="2941719"/>
            <a:ext cx="609432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x = </a:t>
            </a:r>
            <a:r>
              <a:rPr lang="sk-SK" sz="2400" dirty="0" err="1"/>
              <a:t>input</a:t>
            </a:r>
            <a:r>
              <a:rPr lang="sk-SK" sz="2400" dirty="0"/>
              <a:t>("</a:t>
            </a:r>
            <a:r>
              <a:rPr lang="sk-SK" sz="2400" dirty="0" err="1"/>
              <a:t>Login</a:t>
            </a:r>
            <a:r>
              <a:rPr lang="sk-SK" sz="2400" dirty="0"/>
              <a:t>: ")</a:t>
            </a:r>
          </a:p>
          <a:p>
            <a:r>
              <a:rPr lang="sk-SK" sz="2400" dirty="0"/>
              <a:t>y = </a:t>
            </a:r>
            <a:r>
              <a:rPr lang="sk-SK" sz="2400" dirty="0" err="1"/>
              <a:t>input</a:t>
            </a:r>
            <a:r>
              <a:rPr lang="sk-SK" sz="2400" dirty="0"/>
              <a:t>("Heslo: ")</a:t>
            </a:r>
          </a:p>
          <a:p>
            <a:r>
              <a:rPr lang="sk-SK" sz="2400" dirty="0" err="1"/>
              <a:t>if</a:t>
            </a:r>
            <a:r>
              <a:rPr lang="sk-SK" sz="2400" dirty="0"/>
              <a:t> x == "</a:t>
            </a:r>
            <a:r>
              <a:rPr lang="sk-SK" sz="2400" dirty="0" err="1"/>
              <a:t>root</a:t>
            </a:r>
            <a:r>
              <a:rPr lang="sk-SK" sz="2400" dirty="0"/>
              <a:t>" and y == "1234":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("Vítajte!")</a:t>
            </a:r>
          </a:p>
          <a:p>
            <a:r>
              <a:rPr lang="sk-SK" sz="2400" dirty="0" err="1"/>
              <a:t>elif</a:t>
            </a:r>
            <a:r>
              <a:rPr lang="sk-SK" sz="2400" dirty="0"/>
              <a:t> x != "</a:t>
            </a:r>
            <a:r>
              <a:rPr lang="sk-SK" sz="2400" dirty="0" err="1"/>
              <a:t>root</a:t>
            </a:r>
            <a:r>
              <a:rPr lang="sk-SK" sz="2400" dirty="0"/>
              <a:t>" and y != "1234":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("Nesprávne údaje")</a:t>
            </a:r>
          </a:p>
          <a:p>
            <a:r>
              <a:rPr lang="sk-SK" sz="2400" dirty="0" err="1"/>
              <a:t>elif</a:t>
            </a:r>
            <a:r>
              <a:rPr lang="sk-SK" sz="2400" dirty="0"/>
              <a:t> x != "</a:t>
            </a:r>
            <a:r>
              <a:rPr lang="sk-SK" sz="2400" dirty="0" err="1"/>
              <a:t>root</a:t>
            </a:r>
            <a:r>
              <a:rPr lang="sk-SK" sz="2400" dirty="0"/>
              <a:t>":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("Nesprávny </a:t>
            </a:r>
            <a:r>
              <a:rPr lang="sk-SK" sz="2400" dirty="0" err="1"/>
              <a:t>login</a:t>
            </a:r>
            <a:r>
              <a:rPr lang="sk-SK" sz="2400" dirty="0"/>
              <a:t>")</a:t>
            </a:r>
          </a:p>
          <a:p>
            <a:r>
              <a:rPr lang="sk-SK" sz="2400" dirty="0" err="1"/>
              <a:t>else</a:t>
            </a:r>
            <a:r>
              <a:rPr lang="sk-SK" sz="2400" dirty="0"/>
              <a:t>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("Nesprávne heslo")</a:t>
            </a:r>
          </a:p>
        </p:txBody>
      </p:sp>
    </p:spTree>
    <p:extLst>
      <p:ext uri="{BB962C8B-B14F-4D97-AF65-F5344CB8AC3E}">
        <p14:creationId xmlns:p14="http://schemas.microsoft.com/office/powerpoint/2010/main" val="36932911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796B59-5490-AED4-6613-67853692E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14DD169-B427-80DD-5770-C141DA49E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Vypíšte všetky znaky v zadanom textovom reťazci.</a:t>
            </a:r>
          </a:p>
        </p:txBody>
      </p:sp>
    </p:spTree>
    <p:extLst>
      <p:ext uri="{BB962C8B-B14F-4D97-AF65-F5344CB8AC3E}">
        <p14:creationId xmlns:p14="http://schemas.microsoft.com/office/powerpoint/2010/main" val="30676827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FCB43-F3C2-0F64-977F-7A0A3AE97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1FDF0E-C763-8604-ED66-91E4A8D7D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3E0570E-F315-77BB-3A74-E4308C15E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Vypíšte všetky znaky v zadanom textovom reťazci.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60157962-6C8D-5A0C-3C06-2EF168C85A33}"/>
              </a:ext>
            </a:extLst>
          </p:cNvPr>
          <p:cNvSpPr txBox="1"/>
          <p:nvPr/>
        </p:nvSpPr>
        <p:spPr>
          <a:xfrm>
            <a:off x="947058" y="2929654"/>
            <a:ext cx="60943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slovo = input("Zadajte slovo: ")</a:t>
            </a:r>
          </a:p>
          <a:p>
            <a:r>
              <a:rPr lang="it-IT" sz="2400" dirty="0"/>
              <a:t>for pismeno in slovo:</a:t>
            </a:r>
          </a:p>
          <a:p>
            <a:r>
              <a:rPr lang="it-IT" sz="2400" dirty="0"/>
              <a:t>    print(pismeno)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098193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DD5AF7-BCC4-9E1E-B922-EF064B434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B745CAA-CC9E-F5E9-6F50-C6E711974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zoznam predmetov (3-4), ktoré študujete a </a:t>
            </a:r>
            <a:r>
              <a:rPr lang="sk-SK" dirty="0" err="1"/>
              <a:t>iterujte</a:t>
            </a:r>
            <a:r>
              <a:rPr lang="sk-SK" dirty="0"/>
              <a:t> sa cez neho s vypísaním textu pred každou položkou zoznamu.</a:t>
            </a:r>
          </a:p>
        </p:txBody>
      </p:sp>
    </p:spTree>
    <p:extLst>
      <p:ext uri="{BB962C8B-B14F-4D97-AF65-F5344CB8AC3E}">
        <p14:creationId xmlns:p14="http://schemas.microsoft.com/office/powerpoint/2010/main" val="3740137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9FB00-4936-A95E-F05D-C20ADED77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467D3D-77B8-95C1-D72A-004D46E4E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5BBF1A7-2836-754E-3B58-9C175B960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zoznam predmetov (3-4), ktoré študujete a </a:t>
            </a:r>
            <a:r>
              <a:rPr lang="sk-SK" dirty="0" err="1"/>
              <a:t>iterujte</a:t>
            </a:r>
            <a:r>
              <a:rPr lang="sk-SK" dirty="0"/>
              <a:t> sa cez neho s vypísaním textu pred každou položkou zoznamu.</a:t>
            </a:r>
          </a:p>
          <a:p>
            <a:endParaRPr lang="sk-SK" dirty="0"/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Vynechajte Váš najneobľúbenejší predmet.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B7BBCB53-E6B9-94DF-E3A4-84E4EA9431D6}"/>
              </a:ext>
            </a:extLst>
          </p:cNvPr>
          <p:cNvSpPr txBox="1"/>
          <p:nvPr/>
        </p:nvSpPr>
        <p:spPr>
          <a:xfrm>
            <a:off x="1057589" y="2861491"/>
            <a:ext cx="99654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predmety = ["</a:t>
            </a:r>
            <a:r>
              <a:rPr lang="sk-SK" sz="2400" dirty="0" err="1"/>
              <a:t>metageografia</a:t>
            </a:r>
            <a:r>
              <a:rPr lang="sk-SK" sz="2400" dirty="0"/>
              <a:t>", "</a:t>
            </a:r>
            <a:r>
              <a:rPr lang="sk-SK" sz="2400" dirty="0" err="1"/>
              <a:t>humanna</a:t>
            </a:r>
            <a:r>
              <a:rPr lang="sk-SK" sz="2400" dirty="0"/>
              <a:t> geografia", "</a:t>
            </a:r>
            <a:r>
              <a:rPr lang="sk-SK" sz="2400" dirty="0" err="1"/>
              <a:t>python</a:t>
            </a:r>
            <a:r>
              <a:rPr lang="sk-SK" sz="2400" dirty="0"/>
              <a:t>", "databázy"]</a:t>
            </a:r>
          </a:p>
          <a:p>
            <a:r>
              <a:rPr lang="sk-SK" sz="2400" dirty="0" err="1"/>
              <a:t>for</a:t>
            </a:r>
            <a:r>
              <a:rPr lang="sk-SK" sz="2400" dirty="0"/>
              <a:t> predmet in predmety: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("Študujem:", predmet)</a:t>
            </a:r>
          </a:p>
        </p:txBody>
      </p:sp>
    </p:spTree>
    <p:extLst>
      <p:ext uri="{BB962C8B-B14F-4D97-AF65-F5344CB8AC3E}">
        <p14:creationId xmlns:p14="http://schemas.microsoft.com/office/powerpoint/2010/main" val="4905462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5806C-0840-A247-34A6-0564FC3F7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4F67E6-0370-12CE-ECE4-0B742D4C3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DFFFA66-CC6A-B09D-B9B5-6A84622C3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zoznam predmetov (3-4), ktoré študujete a </a:t>
            </a:r>
            <a:r>
              <a:rPr lang="sk-SK" dirty="0" err="1"/>
              <a:t>iterujte</a:t>
            </a:r>
            <a:r>
              <a:rPr lang="sk-SK" dirty="0"/>
              <a:t> sa cez neho s vypísaním textu pred každou položkou zoznamu.</a:t>
            </a:r>
          </a:p>
          <a:p>
            <a:endParaRPr lang="sk-SK" dirty="0"/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Vynechajte Váš najneobľúbenejší predmet.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2CBDBB26-42F9-C3AB-45A7-4A4E1593B050}"/>
              </a:ext>
            </a:extLst>
          </p:cNvPr>
          <p:cNvSpPr txBox="1"/>
          <p:nvPr/>
        </p:nvSpPr>
        <p:spPr>
          <a:xfrm>
            <a:off x="1057589" y="2861491"/>
            <a:ext cx="99654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predmety = ["</a:t>
            </a:r>
            <a:r>
              <a:rPr lang="sk-SK" sz="2400" dirty="0" err="1"/>
              <a:t>metageografia</a:t>
            </a:r>
            <a:r>
              <a:rPr lang="sk-SK" sz="2400" dirty="0"/>
              <a:t>", "</a:t>
            </a:r>
            <a:r>
              <a:rPr lang="sk-SK" sz="2400" dirty="0" err="1"/>
              <a:t>humanna</a:t>
            </a:r>
            <a:r>
              <a:rPr lang="sk-SK" sz="2400" dirty="0"/>
              <a:t> geografia", "</a:t>
            </a:r>
            <a:r>
              <a:rPr lang="sk-SK" sz="2400" dirty="0" err="1"/>
              <a:t>python</a:t>
            </a:r>
            <a:r>
              <a:rPr lang="sk-SK" sz="2400" dirty="0"/>
              <a:t>", "databázy"]</a:t>
            </a:r>
          </a:p>
          <a:p>
            <a:r>
              <a:rPr lang="sk-SK" sz="2400" dirty="0" err="1"/>
              <a:t>for</a:t>
            </a:r>
            <a:r>
              <a:rPr lang="sk-SK" sz="2400" dirty="0"/>
              <a:t> predmet in predmety: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("Študujem:", predmet)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A467396F-468B-BCE0-F4DB-C47901EF5F96}"/>
              </a:ext>
            </a:extLst>
          </p:cNvPr>
          <p:cNvSpPr txBox="1"/>
          <p:nvPr/>
        </p:nvSpPr>
        <p:spPr>
          <a:xfrm>
            <a:off x="1027445" y="4825276"/>
            <a:ext cx="1071907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predmety = ["</a:t>
            </a:r>
            <a:r>
              <a:rPr lang="sk-SK" sz="2400" dirty="0" err="1"/>
              <a:t>metageografia</a:t>
            </a:r>
            <a:r>
              <a:rPr lang="sk-SK" sz="2400" dirty="0"/>
              <a:t>", "</a:t>
            </a:r>
            <a:r>
              <a:rPr lang="sk-SK" sz="2400" dirty="0" err="1"/>
              <a:t>humanna</a:t>
            </a:r>
            <a:r>
              <a:rPr lang="sk-SK" sz="2400" dirty="0"/>
              <a:t> geografia", "</a:t>
            </a:r>
            <a:r>
              <a:rPr lang="sk-SK" sz="2400" dirty="0" err="1"/>
              <a:t>python</a:t>
            </a:r>
            <a:r>
              <a:rPr lang="sk-SK" sz="2400" dirty="0"/>
              <a:t>", "databázy"]</a:t>
            </a:r>
          </a:p>
          <a:p>
            <a:r>
              <a:rPr lang="sk-SK" sz="2400" dirty="0" err="1"/>
              <a:t>for</a:t>
            </a:r>
            <a:r>
              <a:rPr lang="sk-SK" sz="2400" dirty="0"/>
              <a:t> predmet in predmety:</a:t>
            </a:r>
          </a:p>
          <a:p>
            <a:r>
              <a:rPr lang="sk-SK" sz="2400" dirty="0"/>
              <a:t>    </a:t>
            </a:r>
            <a:r>
              <a:rPr lang="sk-SK" sz="2400" dirty="0" err="1">
                <a:solidFill>
                  <a:srgbClr val="FF0000"/>
                </a:solidFill>
              </a:rPr>
              <a:t>if</a:t>
            </a:r>
            <a:r>
              <a:rPr lang="sk-SK" sz="2400" dirty="0">
                <a:solidFill>
                  <a:srgbClr val="FF0000"/>
                </a:solidFill>
              </a:rPr>
              <a:t> predmet == "</a:t>
            </a:r>
            <a:r>
              <a:rPr lang="sk-SK" sz="2400" dirty="0" err="1">
                <a:solidFill>
                  <a:srgbClr val="FF0000"/>
                </a:solidFill>
              </a:rPr>
              <a:t>metageografia</a:t>
            </a:r>
            <a:r>
              <a:rPr lang="sk-SK" sz="2400" dirty="0">
                <a:solidFill>
                  <a:srgbClr val="FF0000"/>
                </a:solidFill>
              </a:rPr>
              <a:t>":</a:t>
            </a:r>
          </a:p>
          <a:p>
            <a:r>
              <a:rPr lang="sk-SK" sz="2400" dirty="0">
                <a:solidFill>
                  <a:srgbClr val="FF0000"/>
                </a:solidFill>
              </a:rPr>
              <a:t>        </a:t>
            </a:r>
            <a:r>
              <a:rPr lang="sk-SK" sz="2400" dirty="0" err="1">
                <a:solidFill>
                  <a:srgbClr val="FF0000"/>
                </a:solidFill>
              </a:rPr>
              <a:t>continue</a:t>
            </a:r>
            <a:endParaRPr lang="sk-SK" sz="2400" dirty="0">
              <a:solidFill>
                <a:srgbClr val="FF0000"/>
              </a:solidFill>
            </a:endParaRPr>
          </a:p>
          <a:p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("Študujem: ", predmet)</a:t>
            </a:r>
          </a:p>
        </p:txBody>
      </p:sp>
    </p:spTree>
    <p:extLst>
      <p:ext uri="{BB962C8B-B14F-4D97-AF65-F5344CB8AC3E}">
        <p14:creationId xmlns:p14="http://schemas.microsoft.com/office/powerpoint/2010/main" val="20638181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533449-2E79-31D7-5254-25FF66B39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6935871-9EB1-2627-6735-084C25041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Narátajte do 10 s cyklom „</a:t>
            </a:r>
            <a:r>
              <a:rPr lang="sk-SK" dirty="0" err="1"/>
              <a:t>while</a:t>
            </a:r>
            <a:r>
              <a:rPr lang="sk-SK" dirty="0"/>
              <a:t>“.</a:t>
            </a:r>
          </a:p>
        </p:txBody>
      </p:sp>
    </p:spTree>
    <p:extLst>
      <p:ext uri="{BB962C8B-B14F-4D97-AF65-F5344CB8AC3E}">
        <p14:creationId xmlns:p14="http://schemas.microsoft.com/office/powerpoint/2010/main" val="15309143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0D950-19F5-07CC-9FD8-E50C65D9C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A396B4-123D-17A6-B2A9-2E95B7260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117EB44-19E1-F3C0-37F7-6A1E1E3E0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Narátajte do 10 s cyklom „</a:t>
            </a:r>
            <a:r>
              <a:rPr lang="sk-SK" dirty="0" err="1"/>
              <a:t>while</a:t>
            </a:r>
            <a:r>
              <a:rPr lang="sk-SK" dirty="0"/>
              <a:t>“.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Skúste úlohu </a:t>
            </a:r>
            <a:r>
              <a:rPr lang="sk-SK" dirty="0" err="1"/>
              <a:t>invertovať</a:t>
            </a:r>
            <a:r>
              <a:rPr lang="sk-SK" dirty="0"/>
              <a:t> na odpočet.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AD9D0311-2061-0C53-B06A-E05CD240F16E}"/>
              </a:ext>
            </a:extLst>
          </p:cNvPr>
          <p:cNvSpPr txBox="1"/>
          <p:nvPr/>
        </p:nvSpPr>
        <p:spPr>
          <a:xfrm>
            <a:off x="957106" y="2349028"/>
            <a:ext cx="609432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počítanie = 1</a:t>
            </a:r>
          </a:p>
          <a:p>
            <a:r>
              <a:rPr lang="sk-SK" sz="2400" dirty="0" err="1"/>
              <a:t>while</a:t>
            </a:r>
            <a:r>
              <a:rPr lang="sk-SK" sz="2400" dirty="0"/>
              <a:t> počítanie &lt;= 10: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(počítanie)</a:t>
            </a:r>
          </a:p>
          <a:p>
            <a:r>
              <a:rPr lang="sk-SK" sz="2400" dirty="0"/>
              <a:t>    počítanie += 1</a:t>
            </a:r>
          </a:p>
        </p:txBody>
      </p:sp>
    </p:spTree>
    <p:extLst>
      <p:ext uri="{BB962C8B-B14F-4D97-AF65-F5344CB8AC3E}">
        <p14:creationId xmlns:p14="http://schemas.microsoft.com/office/powerpoint/2010/main" val="20485056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15901-9281-364E-41D6-06FA5CE9D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62868D-BF0F-F5A4-07D2-6EA436CCD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1FAA1CB-9991-CF45-049B-CA8C0973A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Narátajte do 10 s cyklom „</a:t>
            </a:r>
            <a:r>
              <a:rPr lang="sk-SK" dirty="0" err="1"/>
              <a:t>while</a:t>
            </a:r>
            <a:r>
              <a:rPr lang="sk-SK" dirty="0"/>
              <a:t>“.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Skúste úlohu </a:t>
            </a:r>
            <a:r>
              <a:rPr lang="sk-SK" dirty="0" err="1"/>
              <a:t>invertovať</a:t>
            </a:r>
            <a:r>
              <a:rPr lang="sk-SK" dirty="0"/>
              <a:t> na odpočet.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13D92EFA-4152-3CA5-AC83-36EFA78F0CA8}"/>
              </a:ext>
            </a:extLst>
          </p:cNvPr>
          <p:cNvSpPr txBox="1"/>
          <p:nvPr/>
        </p:nvSpPr>
        <p:spPr>
          <a:xfrm>
            <a:off x="957106" y="2349028"/>
            <a:ext cx="609432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počítanie = 1</a:t>
            </a:r>
          </a:p>
          <a:p>
            <a:r>
              <a:rPr lang="sk-SK" sz="2400" dirty="0" err="1"/>
              <a:t>while</a:t>
            </a:r>
            <a:r>
              <a:rPr lang="sk-SK" sz="2400" dirty="0"/>
              <a:t> počítanie &lt;= 10: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(počítanie)</a:t>
            </a:r>
          </a:p>
          <a:p>
            <a:r>
              <a:rPr lang="sk-SK" sz="2400" dirty="0"/>
              <a:t>    počítanie += 1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7546848D-D005-3942-445E-D09E665EC5E5}"/>
              </a:ext>
            </a:extLst>
          </p:cNvPr>
          <p:cNvSpPr txBox="1"/>
          <p:nvPr/>
        </p:nvSpPr>
        <p:spPr>
          <a:xfrm>
            <a:off x="1027445" y="4820923"/>
            <a:ext cx="609432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odpočet = 10</a:t>
            </a:r>
          </a:p>
          <a:p>
            <a:r>
              <a:rPr lang="sk-SK" sz="2400" dirty="0" err="1"/>
              <a:t>while</a:t>
            </a:r>
            <a:r>
              <a:rPr lang="sk-SK" sz="2400" dirty="0"/>
              <a:t> odpočet &gt;= 1: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(odpočet)</a:t>
            </a:r>
          </a:p>
          <a:p>
            <a:r>
              <a:rPr lang="sk-SK" sz="2400" dirty="0"/>
              <a:t>    odpočet -= 1</a:t>
            </a:r>
          </a:p>
        </p:txBody>
      </p:sp>
    </p:spTree>
    <p:extLst>
      <p:ext uri="{BB962C8B-B14F-4D97-AF65-F5344CB8AC3E}">
        <p14:creationId xmlns:p14="http://schemas.microsoft.com/office/powerpoint/2010/main" val="889545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D2AD8-D489-9853-FED2-19F703AE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Porovnávacie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FDD8127-4A22-609B-29FB-5E08F7F51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Porovnávanie hodnôt s výstupom v podobe </a:t>
            </a:r>
            <a:r>
              <a:rPr lang="sk-SK" dirty="0" err="1"/>
              <a:t>True</a:t>
            </a:r>
            <a:r>
              <a:rPr lang="sk-SK" dirty="0"/>
              <a:t>/</a:t>
            </a:r>
            <a:r>
              <a:rPr lang="sk-SK" dirty="0" err="1"/>
              <a:t>False</a:t>
            </a:r>
            <a:endParaRPr lang="sk-SK" dirty="0"/>
          </a:p>
          <a:p>
            <a:endParaRPr lang="sk-SK" dirty="0"/>
          </a:p>
          <a:p>
            <a:r>
              <a:rPr lang="sk-SK" sz="2600" dirty="0"/>
              <a:t>„==“ – rovná sa; 			5==5 		</a:t>
            </a:r>
            <a:r>
              <a:rPr lang="sk-SK" sz="2600" dirty="0" err="1"/>
              <a:t>True</a:t>
            </a:r>
            <a:endParaRPr lang="sk-SK" sz="2600" dirty="0"/>
          </a:p>
          <a:p>
            <a:r>
              <a:rPr lang="sk-SK" sz="2600" dirty="0"/>
              <a:t>„!=“ – nerovná sa;			5!=5		</a:t>
            </a:r>
            <a:r>
              <a:rPr lang="sk-SK" sz="2600" dirty="0" err="1"/>
              <a:t>False</a:t>
            </a:r>
            <a:endParaRPr lang="sk-SK" sz="2600" dirty="0"/>
          </a:p>
          <a:p>
            <a:r>
              <a:rPr lang="sk-SK" sz="2600" dirty="0"/>
              <a:t>„&gt;“ – väčšie ako;			4&gt;5		</a:t>
            </a:r>
            <a:r>
              <a:rPr lang="sk-SK" sz="2600" dirty="0" err="1"/>
              <a:t>False</a:t>
            </a:r>
            <a:endParaRPr lang="sk-SK" sz="2600" dirty="0"/>
          </a:p>
          <a:p>
            <a:r>
              <a:rPr lang="sk-SK" sz="2600" dirty="0"/>
              <a:t>„&lt;“ – menšie ako;			4&lt;5		</a:t>
            </a:r>
            <a:r>
              <a:rPr lang="sk-SK" sz="2600" dirty="0" err="1"/>
              <a:t>True</a:t>
            </a:r>
            <a:endParaRPr lang="sk-SK" sz="2600" dirty="0"/>
          </a:p>
          <a:p>
            <a:r>
              <a:rPr lang="sk-SK" sz="2600" dirty="0"/>
              <a:t>„&gt;=“ – väčšie alebo rovné;	5&gt;=2 		</a:t>
            </a:r>
            <a:r>
              <a:rPr lang="sk-SK" sz="2600" dirty="0" err="1"/>
              <a:t>True</a:t>
            </a:r>
            <a:endParaRPr lang="sk-SK" sz="2600" dirty="0"/>
          </a:p>
          <a:p>
            <a:r>
              <a:rPr lang="sk-SK" sz="2600" dirty="0"/>
              <a:t>„&lt;=“ – menšie alebo rovné;	5&lt;=3		</a:t>
            </a:r>
            <a:r>
              <a:rPr lang="sk-SK" sz="2600" dirty="0" err="1"/>
              <a:t>False</a:t>
            </a:r>
            <a:endParaRPr lang="sk-SK" dirty="0"/>
          </a:p>
        </p:txBody>
      </p:sp>
      <p:pic>
        <p:nvPicPr>
          <p:cNvPr id="5122" name="Picture 2" descr="Comparison Generic Blue icon | Freepik">
            <a:extLst>
              <a:ext uri="{FF2B5EF4-FFF2-40B4-BE49-F238E27FC236}">
                <a16:creationId xmlns:a16="http://schemas.microsoft.com/office/drawing/2014/main" id="{28284BCE-1C7A-8127-C3E3-F96F017CF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782" y="4655128"/>
            <a:ext cx="1901536" cy="1901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60729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4EDEDA-A6A4-28EE-1B3A-F214E12EF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476473A-04DB-03BE-56EE-33DEA51B2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pomocou „</a:t>
            </a:r>
            <a:r>
              <a:rPr lang="sk-SK" dirty="0" err="1"/>
              <a:t>while</a:t>
            </a:r>
            <a:r>
              <a:rPr lang="sk-SK" dirty="0"/>
              <a:t>“ </a:t>
            </a:r>
            <a:r>
              <a:rPr lang="sk-SK" dirty="0" err="1"/>
              <a:t>interáciu</a:t>
            </a:r>
            <a:r>
              <a:rPr lang="sk-SK" dirty="0"/>
              <a:t>, ktorá Vám vypíše daný text n-krát.</a:t>
            </a:r>
          </a:p>
        </p:txBody>
      </p:sp>
    </p:spTree>
    <p:extLst>
      <p:ext uri="{BB962C8B-B14F-4D97-AF65-F5344CB8AC3E}">
        <p14:creationId xmlns:p14="http://schemas.microsoft.com/office/powerpoint/2010/main" val="3250716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7B8A8-DE6D-642B-09E1-F1F1AF09E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770DBF-7ADD-2A9D-F04C-FCFC5334E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F303BD7-DB69-839B-2239-B68A7F060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Vytvorte pomocou „</a:t>
            </a:r>
            <a:r>
              <a:rPr lang="sk-SK" dirty="0" err="1"/>
              <a:t>while</a:t>
            </a:r>
            <a:r>
              <a:rPr lang="sk-SK" dirty="0"/>
              <a:t>“ </a:t>
            </a:r>
            <a:r>
              <a:rPr lang="sk-SK" dirty="0" err="1"/>
              <a:t>interáciu</a:t>
            </a:r>
            <a:r>
              <a:rPr lang="sk-SK" dirty="0"/>
              <a:t>, ktorá Vám vypíše daný text n-krát.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sz="2400" dirty="0"/>
              <a:t>n = </a:t>
            </a:r>
            <a:r>
              <a:rPr lang="sk-SK" sz="2400" dirty="0" err="1"/>
              <a:t>int</a:t>
            </a:r>
            <a:r>
              <a:rPr lang="sk-SK" sz="2400" dirty="0"/>
              <a:t>(</a:t>
            </a:r>
            <a:r>
              <a:rPr lang="sk-SK" sz="2400" dirty="0" err="1"/>
              <a:t>input</a:t>
            </a:r>
            <a:r>
              <a:rPr lang="sk-SK" sz="2400" dirty="0"/>
              <a:t>("Zadajte počet iterácii: "))</a:t>
            </a:r>
          </a:p>
          <a:p>
            <a:pPr marL="0" indent="0">
              <a:buNone/>
            </a:pPr>
            <a:r>
              <a:rPr lang="sk-SK" sz="2400" dirty="0"/>
              <a:t>počet = 0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 err="1"/>
              <a:t>while</a:t>
            </a:r>
            <a:r>
              <a:rPr lang="sk-SK" sz="2400" dirty="0"/>
              <a:t> počet &lt; n:</a:t>
            </a:r>
          </a:p>
          <a:p>
            <a:pPr marL="0" indent="0">
              <a:buNone/>
            </a:pPr>
            <a:r>
              <a:rPr lang="sk-SK" sz="2400" dirty="0"/>
              <a:t>    </a:t>
            </a:r>
            <a:r>
              <a:rPr lang="sk-SK" sz="2400" dirty="0" err="1"/>
              <a:t>print</a:t>
            </a:r>
            <a:r>
              <a:rPr lang="sk-SK" sz="2400" dirty="0"/>
              <a:t>("Ahoj!")</a:t>
            </a:r>
          </a:p>
          <a:p>
            <a:pPr marL="0" indent="0">
              <a:buNone/>
            </a:pPr>
            <a:r>
              <a:rPr lang="sk-SK" sz="2400" dirty="0"/>
              <a:t>    počet += 1</a:t>
            </a:r>
          </a:p>
        </p:txBody>
      </p:sp>
    </p:spTree>
    <p:extLst>
      <p:ext uri="{BB962C8B-B14F-4D97-AF65-F5344CB8AC3E}">
        <p14:creationId xmlns:p14="http://schemas.microsoft.com/office/powerpoint/2010/main" val="38496892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642AAD-3649-AEFF-57E0-68FF1623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Diskusia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BE6E08-1F48-2F72-396C-FAFC37A51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800" dirty="0"/>
              <a:t>Rozdiel medzi cyklami „</a:t>
            </a:r>
            <a:r>
              <a:rPr lang="sk-SK" sz="2800" dirty="0" err="1"/>
              <a:t>for</a:t>
            </a:r>
            <a:r>
              <a:rPr lang="sk-SK" sz="2800" dirty="0"/>
              <a:t>“ a „</a:t>
            </a:r>
            <a:r>
              <a:rPr lang="sk-SK" sz="2800" dirty="0" err="1"/>
              <a:t>while</a:t>
            </a:r>
            <a:r>
              <a:rPr lang="sk-SK" sz="2800" dirty="0"/>
              <a:t>“?</a:t>
            </a:r>
          </a:p>
          <a:p>
            <a:r>
              <a:rPr lang="sk-SK" sz="2800" dirty="0"/>
              <a:t>Ako viete aplikovať cykly v geografii? </a:t>
            </a:r>
          </a:p>
        </p:txBody>
      </p:sp>
      <p:pic>
        <p:nvPicPr>
          <p:cNvPr id="5122" name="Picture 2" descr="Discussion in Flat Style 20389587 PNG">
            <a:extLst>
              <a:ext uri="{FF2B5EF4-FFF2-40B4-BE49-F238E27FC236}">
                <a16:creationId xmlns:a16="http://schemas.microsoft.com/office/drawing/2014/main" id="{47D03C6C-266B-63F9-5EC1-0AAAE0214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2625" y="3710963"/>
            <a:ext cx="2842846" cy="2842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484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A3A9BE-B9D9-0B43-00E4-DA0A06B82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Logické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8A90FF8-2A4F-7FE1-0A95-4848F944B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Kombinovanie podmienok</a:t>
            </a:r>
          </a:p>
          <a:p>
            <a:endParaRPr lang="sk-SK" dirty="0"/>
          </a:p>
          <a:p>
            <a:r>
              <a:rPr lang="sk-SK" dirty="0"/>
              <a:t>„and“ – pravdivé, ak obe pravdivé;		(5&gt;2) and (3&lt;4)	</a:t>
            </a:r>
            <a:r>
              <a:rPr lang="sk-SK" dirty="0" err="1"/>
              <a:t>True</a:t>
            </a:r>
            <a:endParaRPr lang="sk-SK" dirty="0"/>
          </a:p>
          <a:p>
            <a:r>
              <a:rPr lang="sk-SK" dirty="0"/>
              <a:t>„or“ – pravdivé, ak jedno pravdivé; 		(5&gt;2) and (3&gt;4)	</a:t>
            </a:r>
            <a:r>
              <a:rPr lang="sk-SK" dirty="0" err="1"/>
              <a:t>True</a:t>
            </a:r>
            <a:endParaRPr lang="sk-SK" dirty="0"/>
          </a:p>
          <a:p>
            <a:r>
              <a:rPr lang="sk-SK" dirty="0"/>
              <a:t>„</a:t>
            </a:r>
            <a:r>
              <a:rPr lang="sk-SK" dirty="0" err="1"/>
              <a:t>not</a:t>
            </a:r>
            <a:r>
              <a:rPr lang="sk-SK" dirty="0"/>
              <a:t>“ – negácia;					</a:t>
            </a:r>
            <a:r>
              <a:rPr lang="sk-SK" dirty="0" err="1"/>
              <a:t>not</a:t>
            </a:r>
            <a:r>
              <a:rPr lang="sk-SK" dirty="0"/>
              <a:t>(5&gt;2)		</a:t>
            </a:r>
            <a:r>
              <a:rPr lang="sk-SK" dirty="0" err="1"/>
              <a:t>False</a:t>
            </a:r>
            <a:r>
              <a:rPr lang="sk-SK" dirty="0"/>
              <a:t>		</a:t>
            </a:r>
          </a:p>
        </p:txBody>
      </p:sp>
      <p:pic>
        <p:nvPicPr>
          <p:cNvPr id="8194" name="Picture 2" descr="Logic Vector Icon 21092836 Vector Art at Vecteezy">
            <a:extLst>
              <a:ext uri="{FF2B5EF4-FFF2-40B4-BE49-F238E27FC236}">
                <a16:creationId xmlns:a16="http://schemas.microsoft.com/office/drawing/2014/main" id="{AC81041C-664B-2518-33BE-82664274A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9964" y="5022272"/>
            <a:ext cx="1544782" cy="154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916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1A1557-9607-AFA8-6370-324BA2545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Podmienky </a:t>
            </a:r>
            <a:r>
              <a:rPr lang="sk-SK" dirty="0" err="1"/>
              <a:t>if</a:t>
            </a:r>
            <a:r>
              <a:rPr lang="sk-SK" dirty="0"/>
              <a:t>, </a:t>
            </a:r>
            <a:r>
              <a:rPr lang="sk-SK" dirty="0" err="1"/>
              <a:t>elif</a:t>
            </a:r>
            <a:r>
              <a:rPr lang="sk-SK" dirty="0"/>
              <a:t>, </a:t>
            </a:r>
            <a:r>
              <a:rPr lang="sk-SK" dirty="0" err="1"/>
              <a:t>else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C418724-3F0E-E553-18DD-8DC31C600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Podmienka </a:t>
            </a:r>
            <a:r>
              <a:rPr lang="sk-SK" dirty="0" err="1"/>
              <a:t>if</a:t>
            </a:r>
            <a:r>
              <a:rPr lang="sk-SK" dirty="0"/>
              <a:t>:</a:t>
            </a:r>
          </a:p>
          <a:p>
            <a:pPr lvl="1"/>
            <a:r>
              <a:rPr lang="sk-SK" sz="2000" dirty="0"/>
              <a:t>Hodnotí pravdivosť tvrdenie </a:t>
            </a:r>
            <a:r>
              <a:rPr lang="sk-SK" sz="2000" dirty="0" err="1"/>
              <a:t>True</a:t>
            </a:r>
            <a:r>
              <a:rPr lang="sk-SK" sz="2000" dirty="0"/>
              <a:t>/</a:t>
            </a:r>
            <a:r>
              <a:rPr lang="sk-SK" sz="2000" dirty="0" err="1"/>
              <a:t>False</a:t>
            </a:r>
            <a:endParaRPr lang="sk-SK" sz="2000" dirty="0"/>
          </a:p>
          <a:p>
            <a:pPr lvl="1"/>
            <a:r>
              <a:rPr lang="sk-SK" sz="2000" dirty="0"/>
              <a:t>Ak pravdivá (</a:t>
            </a:r>
            <a:r>
              <a:rPr lang="sk-SK" sz="2000" dirty="0" err="1"/>
              <a:t>True</a:t>
            </a:r>
            <a:r>
              <a:rPr lang="sk-SK" sz="2000" dirty="0"/>
              <a:t>), vykonaná časť kódu nachádzajúca sa v nej</a:t>
            </a:r>
          </a:p>
          <a:p>
            <a:pPr lvl="1"/>
            <a:r>
              <a:rPr lang="sk-SK" sz="2000" dirty="0"/>
              <a:t>Ak nepravdivá, časť kódu sa vynechá</a:t>
            </a:r>
          </a:p>
          <a:p>
            <a:r>
              <a:rPr lang="sk-SK" sz="2400" dirty="0"/>
              <a:t>Podmienka </a:t>
            </a:r>
            <a:r>
              <a:rPr lang="sk-SK" sz="2400" dirty="0" err="1"/>
              <a:t>elif</a:t>
            </a:r>
            <a:r>
              <a:rPr lang="sk-SK" sz="2400" dirty="0"/>
              <a:t>:</a:t>
            </a:r>
          </a:p>
          <a:p>
            <a:pPr lvl="1"/>
            <a:r>
              <a:rPr lang="sk-SK" sz="2000" dirty="0"/>
              <a:t>Ak predošlá podmienka nepravdivá, „</a:t>
            </a:r>
            <a:r>
              <a:rPr lang="sk-SK" sz="2000" dirty="0" err="1"/>
              <a:t>elif</a:t>
            </a:r>
            <a:r>
              <a:rPr lang="sk-SK" sz="2000" dirty="0"/>
              <a:t>“ predstavujú nasledujúcu podmienku</a:t>
            </a:r>
          </a:p>
          <a:p>
            <a:r>
              <a:rPr lang="sk-SK" sz="2400" dirty="0"/>
              <a:t>Podmienka </a:t>
            </a:r>
            <a:r>
              <a:rPr lang="sk-SK" sz="2400" dirty="0" err="1"/>
              <a:t>else</a:t>
            </a:r>
            <a:r>
              <a:rPr lang="sk-SK" sz="2400" dirty="0"/>
              <a:t>:</a:t>
            </a:r>
          </a:p>
          <a:p>
            <a:pPr lvl="1"/>
            <a:r>
              <a:rPr lang="sk-SK" sz="2000" dirty="0"/>
              <a:t>Ak nepravdivá žiadna z podmienok „</a:t>
            </a:r>
            <a:r>
              <a:rPr lang="sk-SK" sz="2000" dirty="0" err="1"/>
              <a:t>if</a:t>
            </a:r>
            <a:r>
              <a:rPr lang="sk-SK" sz="2000" dirty="0"/>
              <a:t>“ a „</a:t>
            </a:r>
            <a:r>
              <a:rPr lang="sk-SK" sz="2000" dirty="0" err="1"/>
              <a:t>elif</a:t>
            </a:r>
            <a:r>
              <a:rPr lang="sk-SK" sz="2000" dirty="0"/>
              <a:t>“, vypíše sa časť kódu v tejto časti</a:t>
            </a:r>
          </a:p>
        </p:txBody>
      </p:sp>
      <p:pic>
        <p:nvPicPr>
          <p:cNvPr id="2050" name="Picture 2" descr="If Else Statements Icon Stock Vector | Adobe Stock">
            <a:extLst>
              <a:ext uri="{FF2B5EF4-FFF2-40B4-BE49-F238E27FC236}">
                <a16:creationId xmlns:a16="http://schemas.microsoft.com/office/drawing/2014/main" id="{88373BBF-7CCA-9F14-A72F-2624BAD65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7163" y="5282046"/>
            <a:ext cx="1347354" cy="1347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onditional Statement Icons - Free SVG &amp; PNG Conditional Statement Images -  Noun Project">
            <a:extLst>
              <a:ext uri="{FF2B5EF4-FFF2-40B4-BE49-F238E27FC236}">
                <a16:creationId xmlns:a16="http://schemas.microsoft.com/office/drawing/2014/main" id="{B5DAEE80-1B9D-4943-4FB7-BDBED39BF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3254" y="2597727"/>
            <a:ext cx="1503218" cy="1503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787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53989-6DD8-1C0D-8F11-20762E3B3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890F1D-F4C8-84C4-72CE-3BE5D818E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Podmienka </a:t>
            </a:r>
            <a:r>
              <a:rPr lang="sk-SK" dirty="0" err="1"/>
              <a:t>if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68C69FC-9932-18DB-994C-26958C2C1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x = 4</a:t>
            </a:r>
          </a:p>
          <a:p>
            <a:pPr marL="0" indent="0">
              <a:buNone/>
            </a:pPr>
            <a:r>
              <a:rPr lang="fr-FR" dirty="0"/>
              <a:t>y = 5</a:t>
            </a:r>
          </a:p>
          <a:p>
            <a:pPr marL="0" indent="0">
              <a:buNone/>
            </a:pPr>
            <a:r>
              <a:rPr lang="fr-FR" dirty="0"/>
              <a:t>if </a:t>
            </a:r>
            <a:r>
              <a:rPr lang="sk-SK" dirty="0"/>
              <a:t>x</a:t>
            </a:r>
            <a:r>
              <a:rPr lang="fr-FR" dirty="0"/>
              <a:t> &gt; </a:t>
            </a:r>
            <a:r>
              <a:rPr lang="sk-SK" dirty="0"/>
              <a:t>y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  print("x je väčšie ako y")</a:t>
            </a:r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2192188A-0845-5E77-38FD-7956BEB2488F}"/>
              </a:ext>
            </a:extLst>
          </p:cNvPr>
          <p:cNvSpPr txBox="1"/>
          <p:nvPr/>
        </p:nvSpPr>
        <p:spPr>
          <a:xfrm>
            <a:off x="2270929" y="2019720"/>
            <a:ext cx="3117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Definované premenné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AF1F7E26-A671-BFB3-C1D5-A941393E152B}"/>
              </a:ext>
            </a:extLst>
          </p:cNvPr>
          <p:cNvSpPr txBox="1"/>
          <p:nvPr/>
        </p:nvSpPr>
        <p:spPr>
          <a:xfrm>
            <a:off x="2441749" y="2853732"/>
            <a:ext cx="5960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Podmienka „</a:t>
            </a:r>
            <a:r>
              <a:rPr lang="sk-SK" sz="2400" dirty="0" err="1">
                <a:solidFill>
                  <a:srgbClr val="00B0F0"/>
                </a:solidFill>
              </a:rPr>
              <a:t>if</a:t>
            </a:r>
            <a:r>
              <a:rPr lang="sk-SK" sz="2400" dirty="0">
                <a:solidFill>
                  <a:srgbClr val="00B0F0"/>
                </a:solidFill>
              </a:rPr>
              <a:t>“ s porovnávacím operátorom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9444255-9A69-7B42-5A6F-CEF97ABBA509}"/>
              </a:ext>
            </a:extLst>
          </p:cNvPr>
          <p:cNvSpPr txBox="1"/>
          <p:nvPr/>
        </p:nvSpPr>
        <p:spPr>
          <a:xfrm>
            <a:off x="5255288" y="3366198"/>
            <a:ext cx="3499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Ak je podmienka splnená</a:t>
            </a:r>
          </a:p>
        </p:txBody>
      </p:sp>
      <p:cxnSp>
        <p:nvCxnSpPr>
          <p:cNvPr id="12" name="Rovná spojovacia šípka 11">
            <a:extLst>
              <a:ext uri="{FF2B5EF4-FFF2-40B4-BE49-F238E27FC236}">
                <a16:creationId xmlns:a16="http://schemas.microsoft.com/office/drawing/2014/main" id="{D051C889-AD05-A20B-91E3-027C625C8D58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1778558" y="2049864"/>
            <a:ext cx="492371" cy="200689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ovacia šípka 14">
            <a:extLst>
              <a:ext uri="{FF2B5EF4-FFF2-40B4-BE49-F238E27FC236}">
                <a16:creationId xmlns:a16="http://schemas.microsoft.com/office/drawing/2014/main" id="{9A24DD5E-1673-DD19-5F66-D9113BDBD023}"/>
              </a:ext>
            </a:extLst>
          </p:cNvPr>
          <p:cNvCxnSpPr>
            <a:cxnSpLocks/>
          </p:cNvCxnSpPr>
          <p:nvPr/>
        </p:nvCxnSpPr>
        <p:spPr>
          <a:xfrm flipH="1">
            <a:off x="1798655" y="2260879"/>
            <a:ext cx="462224" cy="271306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ovná spojovacia šípka 18">
            <a:extLst>
              <a:ext uri="{FF2B5EF4-FFF2-40B4-BE49-F238E27FC236}">
                <a16:creationId xmlns:a16="http://schemas.microsoft.com/office/drawing/2014/main" id="{5954F136-5642-89AF-B70B-E09C9675411B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2100105" y="3084565"/>
            <a:ext cx="341644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ovacia šípka 21">
            <a:extLst>
              <a:ext uri="{FF2B5EF4-FFF2-40B4-BE49-F238E27FC236}">
                <a16:creationId xmlns:a16="http://schemas.microsoft.com/office/drawing/2014/main" id="{988254CC-F58D-FC76-CDD8-7DA05A889CFB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4803112" y="3597031"/>
            <a:ext cx="452176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BlokTextu 6">
            <a:extLst>
              <a:ext uri="{FF2B5EF4-FFF2-40B4-BE49-F238E27FC236}">
                <a16:creationId xmlns:a16="http://schemas.microsoft.com/office/drawing/2014/main" id="{A628C346-B43C-CBA2-D075-D388166099B5}"/>
              </a:ext>
            </a:extLst>
          </p:cNvPr>
          <p:cNvSpPr txBox="1"/>
          <p:nvPr/>
        </p:nvSpPr>
        <p:spPr>
          <a:xfrm>
            <a:off x="2863781" y="4160018"/>
            <a:ext cx="42671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FF0000"/>
                </a:solidFill>
              </a:rPr>
              <a:t>Bude fungovať aj bez medzery?</a:t>
            </a:r>
          </a:p>
        </p:txBody>
      </p:sp>
    </p:spTree>
    <p:extLst>
      <p:ext uri="{BB962C8B-B14F-4D97-AF65-F5344CB8AC3E}">
        <p14:creationId xmlns:p14="http://schemas.microsoft.com/office/powerpoint/2010/main" val="3539131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E2233-4C24-E2AB-6CD3-A8A262064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8916C9-C785-0536-A897-2D63A07D6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Podmienka </a:t>
            </a:r>
            <a:r>
              <a:rPr lang="sk-SK" dirty="0" err="1"/>
              <a:t>if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D628CA2-DAF8-3B5D-8F41-600EC4162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x = 4</a:t>
            </a:r>
          </a:p>
          <a:p>
            <a:pPr marL="0" indent="0">
              <a:buNone/>
            </a:pPr>
            <a:r>
              <a:rPr lang="fr-FR" dirty="0"/>
              <a:t>y = 5</a:t>
            </a:r>
          </a:p>
          <a:p>
            <a:pPr marL="0" indent="0">
              <a:buNone/>
            </a:pPr>
            <a:r>
              <a:rPr lang="fr-FR" dirty="0"/>
              <a:t>if </a:t>
            </a:r>
            <a:r>
              <a:rPr lang="sk-SK" dirty="0"/>
              <a:t>x</a:t>
            </a:r>
            <a:r>
              <a:rPr lang="fr-FR" dirty="0"/>
              <a:t> &gt; </a:t>
            </a:r>
            <a:r>
              <a:rPr lang="sk-SK" dirty="0"/>
              <a:t>y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  print("x je väčšie ako y")</a:t>
            </a:r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67B81863-6428-68F7-205C-F2AE350B9E3C}"/>
              </a:ext>
            </a:extLst>
          </p:cNvPr>
          <p:cNvSpPr txBox="1"/>
          <p:nvPr/>
        </p:nvSpPr>
        <p:spPr>
          <a:xfrm>
            <a:off x="2270929" y="2019720"/>
            <a:ext cx="3117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Definované premenné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FFACBEF4-C065-3F02-1232-00080847CC71}"/>
              </a:ext>
            </a:extLst>
          </p:cNvPr>
          <p:cNvSpPr txBox="1"/>
          <p:nvPr/>
        </p:nvSpPr>
        <p:spPr>
          <a:xfrm>
            <a:off x="2441749" y="2853732"/>
            <a:ext cx="5960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Podmienka „</a:t>
            </a:r>
            <a:r>
              <a:rPr lang="sk-SK" sz="2400" dirty="0" err="1">
                <a:solidFill>
                  <a:srgbClr val="00B0F0"/>
                </a:solidFill>
              </a:rPr>
              <a:t>if</a:t>
            </a:r>
            <a:r>
              <a:rPr lang="sk-SK" sz="2400" dirty="0">
                <a:solidFill>
                  <a:srgbClr val="00B0F0"/>
                </a:solidFill>
              </a:rPr>
              <a:t>“ s porovnávacím operátorom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7FB29B45-F75E-1672-B3A1-E918F71E7021}"/>
              </a:ext>
            </a:extLst>
          </p:cNvPr>
          <p:cNvSpPr txBox="1"/>
          <p:nvPr/>
        </p:nvSpPr>
        <p:spPr>
          <a:xfrm>
            <a:off x="5255288" y="3366198"/>
            <a:ext cx="3499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Ak je podmienka splnená</a:t>
            </a:r>
          </a:p>
        </p:txBody>
      </p:sp>
      <p:cxnSp>
        <p:nvCxnSpPr>
          <p:cNvPr id="8" name="Rovná spojovacia šípka 7">
            <a:extLst>
              <a:ext uri="{FF2B5EF4-FFF2-40B4-BE49-F238E27FC236}">
                <a16:creationId xmlns:a16="http://schemas.microsoft.com/office/drawing/2014/main" id="{FD5A3A05-847C-3581-240F-232F3F5403A2}"/>
              </a:ext>
            </a:extLst>
          </p:cNvPr>
          <p:cNvCxnSpPr>
            <a:cxnSpLocks/>
            <a:stCxn id="9" idx="1"/>
          </p:cNvCxnSpPr>
          <p:nvPr/>
        </p:nvCxnSpPr>
        <p:spPr>
          <a:xfrm flipV="1">
            <a:off x="934496" y="3667648"/>
            <a:ext cx="0" cy="1486878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BlokTextu 8">
            <a:extLst>
              <a:ext uri="{FF2B5EF4-FFF2-40B4-BE49-F238E27FC236}">
                <a16:creationId xmlns:a16="http://schemas.microsoft.com/office/drawing/2014/main" id="{DA7F0342-A504-AE15-C11F-D2A92390EE48}"/>
              </a:ext>
            </a:extLst>
          </p:cNvPr>
          <p:cNvSpPr txBox="1"/>
          <p:nvPr/>
        </p:nvSpPr>
        <p:spPr>
          <a:xfrm>
            <a:off x="934496" y="4923693"/>
            <a:ext cx="40809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Syntax (medzera/</a:t>
            </a:r>
            <a:r>
              <a:rPr lang="sk-SK" sz="2400" dirty="0" err="1">
                <a:solidFill>
                  <a:srgbClr val="00B0F0"/>
                </a:solidFill>
              </a:rPr>
              <a:t>indentation</a:t>
            </a:r>
            <a:r>
              <a:rPr lang="sk-SK" sz="2400" dirty="0">
                <a:solidFill>
                  <a:srgbClr val="00B0F0"/>
                </a:solidFill>
              </a:rPr>
              <a:t>)</a:t>
            </a:r>
          </a:p>
        </p:txBody>
      </p:sp>
      <p:cxnSp>
        <p:nvCxnSpPr>
          <p:cNvPr id="12" name="Rovná spojovacia šípka 11">
            <a:extLst>
              <a:ext uri="{FF2B5EF4-FFF2-40B4-BE49-F238E27FC236}">
                <a16:creationId xmlns:a16="http://schemas.microsoft.com/office/drawing/2014/main" id="{3CFBB7C9-3CFF-07BC-97A6-C2E23D7C2EBA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1778558" y="2049864"/>
            <a:ext cx="492371" cy="200689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ovacia šípka 14">
            <a:extLst>
              <a:ext uri="{FF2B5EF4-FFF2-40B4-BE49-F238E27FC236}">
                <a16:creationId xmlns:a16="http://schemas.microsoft.com/office/drawing/2014/main" id="{B78B60E5-2290-1EC9-5400-9F37F0FE1714}"/>
              </a:ext>
            </a:extLst>
          </p:cNvPr>
          <p:cNvCxnSpPr>
            <a:cxnSpLocks/>
          </p:cNvCxnSpPr>
          <p:nvPr/>
        </p:nvCxnSpPr>
        <p:spPr>
          <a:xfrm flipH="1">
            <a:off x="1798655" y="2260879"/>
            <a:ext cx="462224" cy="271306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ovná spojovacia šípka 18">
            <a:extLst>
              <a:ext uri="{FF2B5EF4-FFF2-40B4-BE49-F238E27FC236}">
                <a16:creationId xmlns:a16="http://schemas.microsoft.com/office/drawing/2014/main" id="{4515650D-C227-3535-0406-75FB445B1C32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2100105" y="3084565"/>
            <a:ext cx="341644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ovacia šípka 21">
            <a:extLst>
              <a:ext uri="{FF2B5EF4-FFF2-40B4-BE49-F238E27FC236}">
                <a16:creationId xmlns:a16="http://schemas.microsoft.com/office/drawing/2014/main" id="{2C6A61F6-B586-71BF-CC61-A122EB843703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4803112" y="3597031"/>
            <a:ext cx="452176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BlokTextu 6">
            <a:extLst>
              <a:ext uri="{FF2B5EF4-FFF2-40B4-BE49-F238E27FC236}">
                <a16:creationId xmlns:a16="http://schemas.microsoft.com/office/drawing/2014/main" id="{64056CCD-82A6-5311-BBC6-37614A7199F1}"/>
              </a:ext>
            </a:extLst>
          </p:cNvPr>
          <p:cNvSpPr txBox="1"/>
          <p:nvPr/>
        </p:nvSpPr>
        <p:spPr>
          <a:xfrm>
            <a:off x="2863781" y="4160018"/>
            <a:ext cx="42671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FF0000"/>
                </a:solidFill>
              </a:rPr>
              <a:t>Bude fungovať aj bez medzery?</a:t>
            </a:r>
          </a:p>
        </p:txBody>
      </p:sp>
    </p:spTree>
    <p:extLst>
      <p:ext uri="{BB962C8B-B14F-4D97-AF65-F5344CB8AC3E}">
        <p14:creationId xmlns:p14="http://schemas.microsoft.com/office/powerpoint/2010/main" val="3785692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DCDA4-859B-8CFD-99AE-A9CAD4094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DFCCC6-A8AA-5F35-BB64-DA659253D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Podmienka </a:t>
            </a:r>
            <a:r>
              <a:rPr lang="sk-SK" dirty="0" err="1"/>
              <a:t>if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329A9B9-A036-BB1F-2CDC-C7EEB968E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Prepojiteľná s viacerými výstupmi</a:t>
            </a:r>
          </a:p>
          <a:p>
            <a:endParaRPr lang="sk-SK" dirty="0"/>
          </a:p>
          <a:p>
            <a:pPr marL="0" indent="0">
              <a:buNone/>
            </a:pPr>
            <a:r>
              <a:rPr lang="fr-FR" dirty="0"/>
              <a:t>x = 4</a:t>
            </a:r>
          </a:p>
          <a:p>
            <a:pPr marL="0" indent="0">
              <a:buNone/>
            </a:pPr>
            <a:r>
              <a:rPr lang="fr-FR" dirty="0"/>
              <a:t>y = 5</a:t>
            </a:r>
          </a:p>
          <a:p>
            <a:pPr marL="0" indent="0">
              <a:buNone/>
            </a:pPr>
            <a:r>
              <a:rPr lang="fr-FR" dirty="0"/>
              <a:t>if </a:t>
            </a:r>
            <a:r>
              <a:rPr lang="sk-SK" dirty="0"/>
              <a:t>x</a:t>
            </a:r>
            <a:r>
              <a:rPr lang="fr-FR" dirty="0"/>
              <a:t> &gt; </a:t>
            </a:r>
            <a:r>
              <a:rPr lang="sk-SK" dirty="0"/>
              <a:t>y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    print("podmienka splnená")</a:t>
            </a:r>
          </a:p>
          <a:p>
            <a:pPr marL="0" indent="0">
              <a:buNone/>
            </a:pPr>
            <a:r>
              <a:rPr lang="fr-FR" dirty="0"/>
              <a:t>    print("x je väčšie ako y")</a:t>
            </a:r>
          </a:p>
          <a:p>
            <a:pPr marL="0" indent="0">
              <a:buNone/>
            </a:pPr>
            <a:r>
              <a:rPr lang="fr-FR" dirty="0"/>
              <a:t>    print("koniec")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1751757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4673</TotalTime>
  <Words>1995</Words>
  <Application>Microsoft Office PowerPoint</Application>
  <PresentationFormat>Širokouhlá</PresentationFormat>
  <Paragraphs>367</Paragraphs>
  <Slides>42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42</vt:i4>
      </vt:variant>
    </vt:vector>
  </HeadingPairs>
  <TitlesOfParts>
    <vt:vector size="46" baseType="lpstr">
      <vt:lpstr>Aptos</vt:lpstr>
      <vt:lpstr>Aptos Display</vt:lpstr>
      <vt:lpstr>Arial</vt:lpstr>
      <vt:lpstr>Motív Office</vt:lpstr>
      <vt:lpstr>Základy programovania (Python)</vt:lpstr>
      <vt:lpstr>Obsah cvičenia</vt:lpstr>
      <vt:lpstr>Operátory</vt:lpstr>
      <vt:lpstr>Porovnávacie operátory</vt:lpstr>
      <vt:lpstr>Logické operátory</vt:lpstr>
      <vt:lpstr>Podmienky if, elif, else</vt:lpstr>
      <vt:lpstr>Podmienka if</vt:lpstr>
      <vt:lpstr>Podmienka if</vt:lpstr>
      <vt:lpstr>Podmienka if</vt:lpstr>
      <vt:lpstr>Podmienka elif</vt:lpstr>
      <vt:lpstr>Podmienka elif</vt:lpstr>
      <vt:lpstr>Podmienka else</vt:lpstr>
      <vt:lpstr>Štruktúrovaná podmienka</vt:lpstr>
      <vt:lpstr>Štruktúrovaná podmienka</vt:lpstr>
      <vt:lpstr>Štruktúrovaná podmienka</vt:lpstr>
      <vt:lpstr>„pass“ statement</vt:lpstr>
      <vt:lpstr>Príklad z minulého cvičenia</vt:lpstr>
      <vt:lpstr>Príklad z minulého cvičenia</vt:lpstr>
      <vt:lpstr>Cykly „for“ a „while“</vt:lpstr>
      <vt:lpstr>„for“ iterácia</vt:lpstr>
      <vt:lpstr>Zastavenie cyklu „for“</vt:lpstr>
      <vt:lpstr>Vynechanie iterácie v cykle „for“</vt:lpstr>
      <vt:lpstr>Cykly „while“</vt:lpstr>
      <vt:lpstr>Cykly „while“</vt:lpstr>
      <vt:lpstr>Zastavenie cyklu „while“</vt:lpstr>
      <vt:lpstr>Vynechanie iterácie v cykle „while“</vt:lpstr>
      <vt:lpstr>Kombinácie s „else“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Diskusia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Tomáš Fedor</dc:creator>
  <cp:lastModifiedBy>Tomáš Fedor</cp:lastModifiedBy>
  <cp:revision>65</cp:revision>
  <dcterms:created xsi:type="dcterms:W3CDTF">2025-09-29T12:29:35Z</dcterms:created>
  <dcterms:modified xsi:type="dcterms:W3CDTF">2025-10-21T14:30:18Z</dcterms:modified>
</cp:coreProperties>
</file>