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69" r:id="rId16"/>
    <p:sldId id="278" r:id="rId17"/>
    <p:sldId id="279" r:id="rId18"/>
    <p:sldId id="280" r:id="rId19"/>
    <p:sldId id="281" r:id="rId20"/>
    <p:sldId id="282" r:id="rId21"/>
    <p:sldId id="283" r:id="rId22"/>
    <p:sldId id="274" r:id="rId23"/>
    <p:sldId id="275" r:id="rId24"/>
    <p:sldId id="284" r:id="rId25"/>
    <p:sldId id="285" r:id="rId26"/>
    <p:sldId id="272" r:id="rId27"/>
    <p:sldId id="273" r:id="rId28"/>
    <p:sldId id="270" r:id="rId29"/>
    <p:sldId id="271" r:id="rId30"/>
    <p:sldId id="286" r:id="rId3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08EBC-2E68-A962-97A4-3E177526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1645E3-3FD7-CA6C-E855-424DBE738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891A7C-E6E6-6411-2927-F630B41C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93F106B-910A-7DE2-26A9-08CB4011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451255-4614-486F-6A16-C847CC8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67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BD31A-E83C-5CB5-2B54-48780C1C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1E3C757-9F50-94CC-88E6-F5523438C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AF0C50F-F095-653D-9FB9-B644313C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A90E7F9-DE1C-6AF7-026B-CEE64A88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CEB8D31-0AD7-518C-AE06-9744597C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26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0092CD1A-727B-755B-F3BD-97DEF2CEA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18AA2F-7BEE-9974-8004-C2C97C44F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20C8C9-0598-980A-E7B1-C38C355A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5351E31-0E98-793D-7181-B30B02F6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B0A5EB-7BA3-F3BA-BD43-4ABC39D5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8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74582-252F-400F-310B-4A6ABCB0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4197B7-DBFD-36BC-052B-8BA80D834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D35917-D100-FCC5-6012-CB58DC41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5973A61-715A-7166-BB27-5AF9253B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DAD93B-3D0B-3535-F7A9-8EDAB9A4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130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20192-E934-3BD6-DFBC-60A2B906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C9678-3005-E887-ECEE-5CFA8A9D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95BB6B7-86AA-B213-3A29-0768395F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4FA0B7F-CA4E-3998-555A-C88636C6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85C256A-E1DF-EBEE-DBD1-E731C807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565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37C2A-D97C-4C52-2A2B-0E0D463C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CC5139-6453-3CFA-4CD3-5446E6CDA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9F566A2-ECCF-5772-909C-36015CCDA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49FDCD9-18D4-1380-8224-CB7475E1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0D2835B-483F-8B31-DE04-296E4474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79AB72A-2574-290E-B946-B93ABA67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86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6A9B45-7AF2-ECE0-0CF7-1D47D977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EDE2184-F12C-9B22-9F76-02541C3B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16F68A8-30AA-5B60-B1EE-D42125CFA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B291963-9C48-2ABF-47F9-AFA0D2606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DA2FDCF-7948-AB73-8ADF-D45BAC7BB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C30CEE5-1771-3CFD-799C-6400099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FA039B1-4FC9-7E19-17D4-245EF526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B443E2-6772-B416-B45C-5A55ECC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630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951A5-1064-D496-91F2-3EE2EE0D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9DBC662-86E8-6C4A-F449-C22992F6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1009188-6803-252E-9203-37C75C1D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DE7E64A-A177-B764-F330-ED4C88A6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985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9422581-354F-7A14-F24D-93E76126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21DA0F3-31F0-F2BE-333D-7991B648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2D4B8B2-30CF-F333-F252-3BDBF8B5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4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360FA0-B40B-440B-90FD-C92F1510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041E58-4026-033C-EC4F-C404367E4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67B62D-E5FD-AC47-2A17-BAC5B6CE8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5DA80F1-C2E6-9604-4F45-1748F232A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1E9746-BA1E-B83C-E0D7-BFF15F74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F415886-00C6-6536-DC5A-7F05D692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445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B5481-72F0-E8B2-AB7F-07483625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129ABDA-6156-8C5D-87EB-B1BF09478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1786BF-6878-F095-89CD-7F997CEA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476CD79-2C03-1809-D465-DDD2ADA3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303CEC7-EB06-5CF5-AFA5-7208882C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A4EDEC-CE3F-27B0-7792-4A453739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23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6443FAF-3BA1-C5F5-CF30-74A71153A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7477F-6838-2A16-D90F-38EDD52F8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4BFAB81-29CC-2E9B-470A-D76908348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9E454-FD84-477E-A0EA-C2D6234ED066}" type="datetimeFigureOut">
              <a:rPr lang="sk-SK" smtClean="0"/>
              <a:t>14. 10. 2025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B83779E-2A51-DE8E-5CD6-B3959EFC6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32104D-0A3D-CAB7-29EA-A5D8ECA8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053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C3C4B-3BCC-D298-33AE-9CA3FA11D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91" y="841809"/>
            <a:ext cx="9144000" cy="2387600"/>
          </a:xfrm>
        </p:spPr>
        <p:txBody>
          <a:bodyPr>
            <a:normAutofit/>
          </a:bodyPr>
          <a:lstStyle/>
          <a:p>
            <a:r>
              <a:rPr lang="sk-SK" sz="5400" dirty="0"/>
              <a:t>Základy programovania (</a:t>
            </a:r>
            <a:r>
              <a:rPr lang="sk-SK" sz="5400" dirty="0" err="1"/>
              <a:t>Python</a:t>
            </a:r>
            <a:r>
              <a:rPr lang="sk-SK" sz="5400" dirty="0"/>
              <a:t>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5F78FCE9-7F9E-791B-2568-DABB4209DA51}"/>
              </a:ext>
            </a:extLst>
          </p:cNvPr>
          <p:cNvSpPr txBox="1"/>
          <p:nvPr/>
        </p:nvSpPr>
        <p:spPr>
          <a:xfrm>
            <a:off x="8990405" y="6040886"/>
            <a:ext cx="250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Mgr. Tomáš Fedor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65A540F-21D0-165C-D155-F7469F9AA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4391" y="3321484"/>
            <a:ext cx="9144000" cy="1655762"/>
          </a:xfrm>
        </p:spPr>
        <p:txBody>
          <a:bodyPr>
            <a:normAutofit/>
          </a:bodyPr>
          <a:lstStyle/>
          <a:p>
            <a:r>
              <a:rPr lang="sk-SK" sz="3200" dirty="0"/>
              <a:t>Základné operátory – aritmetické, relačné, porovnávacie a logické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4156378-BFF1-2CA3-9236-D13A690C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34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589A0-3505-43B7-724F-86973B329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270A53-EBC2-9F74-3692-CE90D07C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Relačné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18BE9E-E61E-A386-E9D4-3656AFA6D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Vyskúšajte si uvedené relačné operátory vytvorením jednoduchého skriptu. Ako bude náš skript vyzerať ak použijeme jednu premennú na všetky operácie?</a:t>
            </a:r>
          </a:p>
        </p:txBody>
      </p:sp>
      <p:pic>
        <p:nvPicPr>
          <p:cNvPr id="4" name="Picture 2" descr="task Vector Icons free download in SVG, PNG Format">
            <a:extLst>
              <a:ext uri="{FF2B5EF4-FFF2-40B4-BE49-F238E27FC236}">
                <a16:creationId xmlns:a16="http://schemas.microsoft.com/office/drawing/2014/main" id="{71AF6712-99E5-C829-DBA0-DAC3AB610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18" y="4606635"/>
            <a:ext cx="2029691" cy="20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BlokTextu 11">
            <a:extLst>
              <a:ext uri="{FF2B5EF4-FFF2-40B4-BE49-F238E27FC236}">
                <a16:creationId xmlns:a16="http://schemas.microsoft.com/office/drawing/2014/main" id="{0FCC1450-D0B8-0929-D327-456C3DBB0458}"/>
              </a:ext>
            </a:extLst>
          </p:cNvPr>
          <p:cNvSpPr txBox="1"/>
          <p:nvPr/>
        </p:nvSpPr>
        <p:spPr>
          <a:xfrm>
            <a:off x="816428" y="3605911"/>
            <a:ext cx="19770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dirty="0"/>
              <a:t>x = 10</a:t>
            </a:r>
          </a:p>
          <a:p>
            <a:r>
              <a:rPr lang="sk-SK" sz="2000" dirty="0"/>
              <a:t>x += 5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(x)   # 15</a:t>
            </a:r>
          </a:p>
          <a:p>
            <a:endParaRPr lang="sk-SK" sz="2000" dirty="0"/>
          </a:p>
          <a:p>
            <a:r>
              <a:rPr lang="sk-SK" sz="2000" dirty="0"/>
              <a:t>x *= 2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(x)   # 30</a:t>
            </a:r>
          </a:p>
          <a:p>
            <a:endParaRPr lang="sk-SK" sz="2000" dirty="0"/>
          </a:p>
          <a:p>
            <a:r>
              <a:rPr lang="sk-SK" sz="2000" dirty="0"/>
              <a:t>x -= 10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(x)   # 20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342B95DF-2002-CBF8-9357-328C48DDF05C}"/>
              </a:ext>
            </a:extLst>
          </p:cNvPr>
          <p:cNvSpPr txBox="1"/>
          <p:nvPr/>
        </p:nvSpPr>
        <p:spPr>
          <a:xfrm>
            <a:off x="3549579" y="3567054"/>
            <a:ext cx="170570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dirty="0"/>
              <a:t>x/= 4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(x)   # 5</a:t>
            </a:r>
          </a:p>
          <a:p>
            <a:endParaRPr lang="sk-SK" sz="2000" dirty="0"/>
          </a:p>
          <a:p>
            <a:r>
              <a:rPr lang="sk-SK" sz="2000" dirty="0"/>
              <a:t>x %= 4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(x)   # 1</a:t>
            </a:r>
          </a:p>
        </p:txBody>
      </p:sp>
    </p:spTree>
    <p:extLst>
      <p:ext uri="{BB962C8B-B14F-4D97-AF65-F5344CB8AC3E}">
        <p14:creationId xmlns:p14="http://schemas.microsoft.com/office/powerpoint/2010/main" val="99172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D2AD8-D489-9853-FED2-19F703AE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Porovnávacie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DD8127-4A22-609B-29FB-5E08F7F51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Porovnávanie hodnôt s výstupom v podobe 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endParaRPr lang="sk-SK" dirty="0"/>
          </a:p>
          <a:p>
            <a:endParaRPr lang="sk-SK" dirty="0"/>
          </a:p>
          <a:p>
            <a:r>
              <a:rPr lang="sk-SK" sz="2600" dirty="0"/>
              <a:t>„==“ – rovná sa; 			5==5 		</a:t>
            </a:r>
            <a:r>
              <a:rPr lang="sk-SK" sz="2600" dirty="0" err="1"/>
              <a:t>True</a:t>
            </a:r>
            <a:endParaRPr lang="sk-SK" sz="2600" dirty="0"/>
          </a:p>
          <a:p>
            <a:r>
              <a:rPr lang="sk-SK" sz="2600" dirty="0"/>
              <a:t>„!=“ – nerovná sa;			5!=5		</a:t>
            </a:r>
            <a:r>
              <a:rPr lang="sk-SK" sz="2600" dirty="0" err="1"/>
              <a:t>False</a:t>
            </a:r>
            <a:endParaRPr lang="sk-SK" sz="2600" dirty="0"/>
          </a:p>
          <a:p>
            <a:r>
              <a:rPr lang="sk-SK" sz="2600" dirty="0"/>
              <a:t>„&gt;“ – väčšie ako;			4&gt;5		</a:t>
            </a:r>
            <a:r>
              <a:rPr lang="sk-SK" sz="2600" dirty="0" err="1"/>
              <a:t>False</a:t>
            </a:r>
            <a:endParaRPr lang="sk-SK" sz="2600" dirty="0"/>
          </a:p>
          <a:p>
            <a:r>
              <a:rPr lang="sk-SK" sz="2600" dirty="0"/>
              <a:t>„&lt;“ – menšie ako;			4&lt;5		</a:t>
            </a:r>
            <a:r>
              <a:rPr lang="sk-SK" sz="2600" dirty="0" err="1"/>
              <a:t>True</a:t>
            </a:r>
            <a:endParaRPr lang="sk-SK" sz="2600" dirty="0"/>
          </a:p>
          <a:p>
            <a:r>
              <a:rPr lang="sk-SK" sz="2600" dirty="0"/>
              <a:t>„&gt;=“ – väčšie alebo rovné;	5&gt;=2 		</a:t>
            </a:r>
            <a:r>
              <a:rPr lang="sk-SK" sz="2600" dirty="0" err="1"/>
              <a:t>True</a:t>
            </a:r>
            <a:endParaRPr lang="sk-SK" sz="2600" dirty="0"/>
          </a:p>
          <a:p>
            <a:r>
              <a:rPr lang="sk-SK" sz="2600" dirty="0"/>
              <a:t>„&lt;=“ – menšie alebo rovné;	5&lt;=3		</a:t>
            </a:r>
            <a:r>
              <a:rPr lang="sk-SK" sz="2600" dirty="0" err="1"/>
              <a:t>False</a:t>
            </a:r>
            <a:endParaRPr lang="sk-SK" dirty="0"/>
          </a:p>
        </p:txBody>
      </p:sp>
      <p:pic>
        <p:nvPicPr>
          <p:cNvPr id="5122" name="Picture 2" descr="Comparison Generic Blue icon | Freepik">
            <a:extLst>
              <a:ext uri="{FF2B5EF4-FFF2-40B4-BE49-F238E27FC236}">
                <a16:creationId xmlns:a16="http://schemas.microsoft.com/office/drawing/2014/main" id="{28284BCE-1C7A-8127-C3E3-F96F017CF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782" y="4655128"/>
            <a:ext cx="1901536" cy="190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072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3A9BE-B9D9-0B43-00E4-DA0A06B82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8A90FF8-2A4F-7FE1-0A95-4848F944B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Kombinovanie podmienok</a:t>
            </a:r>
          </a:p>
          <a:p>
            <a:endParaRPr lang="sk-SK" dirty="0"/>
          </a:p>
          <a:p>
            <a:r>
              <a:rPr lang="sk-SK" dirty="0"/>
              <a:t>„and“ – pravdivé, ak obe pravdivé;		(5&gt;2) and (3&lt;4)	</a:t>
            </a:r>
            <a:r>
              <a:rPr lang="sk-SK" dirty="0" err="1"/>
              <a:t>True</a:t>
            </a:r>
            <a:endParaRPr lang="sk-SK" dirty="0"/>
          </a:p>
          <a:p>
            <a:r>
              <a:rPr lang="sk-SK" dirty="0"/>
              <a:t>„or“ – pravdivé, ak jedno pravdivé; 		(5&gt;2) and (3&gt;4)	</a:t>
            </a:r>
            <a:r>
              <a:rPr lang="sk-SK" dirty="0" err="1"/>
              <a:t>True</a:t>
            </a:r>
            <a:endParaRPr lang="sk-SK" dirty="0"/>
          </a:p>
          <a:p>
            <a:r>
              <a:rPr lang="sk-SK" dirty="0"/>
              <a:t>„</a:t>
            </a:r>
            <a:r>
              <a:rPr lang="sk-SK" dirty="0" err="1"/>
              <a:t>not</a:t>
            </a:r>
            <a:r>
              <a:rPr lang="sk-SK" dirty="0"/>
              <a:t>“ – negácia;					</a:t>
            </a:r>
            <a:r>
              <a:rPr lang="sk-SK" dirty="0" err="1"/>
              <a:t>not</a:t>
            </a:r>
            <a:r>
              <a:rPr lang="sk-SK" dirty="0"/>
              <a:t>(5&gt;2)		</a:t>
            </a:r>
            <a:r>
              <a:rPr lang="sk-SK" dirty="0" err="1"/>
              <a:t>False</a:t>
            </a:r>
            <a:r>
              <a:rPr lang="sk-SK" dirty="0"/>
              <a:t>		</a:t>
            </a:r>
          </a:p>
        </p:txBody>
      </p:sp>
      <p:pic>
        <p:nvPicPr>
          <p:cNvPr id="8194" name="Picture 2" descr="Logic Vector Icon 21092836 Vector Art at Vecteezy">
            <a:extLst>
              <a:ext uri="{FF2B5EF4-FFF2-40B4-BE49-F238E27FC236}">
                <a16:creationId xmlns:a16="http://schemas.microsoft.com/office/drawing/2014/main" id="{AC81041C-664B-2518-33BE-82664274A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9964" y="5022272"/>
            <a:ext cx="1544782" cy="154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916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4C631-CEE3-5B19-76DA-58A5DB4E1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C6733-397A-C876-C995-058111EA8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731426-287C-4F30-C750-287C22FB9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Kombinovanie podmienok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sz="2400" dirty="0"/>
              <a:t>x, y, z = True, True, False</a:t>
            </a:r>
          </a:p>
          <a:p>
            <a:pPr marL="0" indent="0">
              <a:buNone/>
            </a:pPr>
            <a:r>
              <a:rPr lang="en-US" sz="2400" dirty="0"/>
              <a:t>print(x and y and z)  </a:t>
            </a:r>
            <a:r>
              <a:rPr lang="sk-SK" sz="2400" dirty="0"/>
              <a:t>	</a:t>
            </a:r>
            <a:r>
              <a:rPr lang="en-US" sz="2400" dirty="0"/>
              <a:t>#False</a:t>
            </a:r>
          </a:p>
          <a:p>
            <a:pPr marL="0" indent="0">
              <a:buNone/>
            </a:pPr>
            <a:r>
              <a:rPr lang="en-US" sz="2400" dirty="0"/>
              <a:t>print(x or y or z)    </a:t>
            </a:r>
            <a:r>
              <a:rPr lang="sk-SK" sz="2400" dirty="0"/>
              <a:t>	</a:t>
            </a:r>
            <a:r>
              <a:rPr lang="en-US" sz="2400" dirty="0"/>
              <a:t>#True</a:t>
            </a:r>
          </a:p>
          <a:p>
            <a:pPr marL="0" indent="0">
              <a:buNone/>
            </a:pPr>
            <a:r>
              <a:rPr lang="en-US" sz="2400" dirty="0"/>
              <a:t>print(not (x and z)) </a:t>
            </a:r>
            <a:r>
              <a:rPr lang="sk-SK" sz="2400" dirty="0"/>
              <a:t>	</a:t>
            </a:r>
            <a:r>
              <a:rPr lang="en-US" sz="2400" dirty="0"/>
              <a:t> #True</a:t>
            </a:r>
            <a:r>
              <a:rPr lang="sk-SK" dirty="0"/>
              <a:t>		</a:t>
            </a:r>
          </a:p>
        </p:txBody>
      </p:sp>
      <p:pic>
        <p:nvPicPr>
          <p:cNvPr id="8194" name="Picture 2" descr="Logic Vector Icon 21092836 Vector Art at Vecteezy">
            <a:extLst>
              <a:ext uri="{FF2B5EF4-FFF2-40B4-BE49-F238E27FC236}">
                <a16:creationId xmlns:a16="http://schemas.microsoft.com/office/drawing/2014/main" id="{D92CB4D8-7D05-5DE6-38A0-BCDC29DE8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9964" y="5022272"/>
            <a:ext cx="1544782" cy="154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419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D8CEF0-E255-8B45-B391-809C05189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Porovnávacie a logické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8BE6811-6942-60E2-41DE-A93EA318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Vyskúšajte si dané operátory na dvoch jednoduchých premenných.</a:t>
            </a:r>
          </a:p>
          <a:p>
            <a:endParaRPr lang="sk-SK" dirty="0"/>
          </a:p>
        </p:txBody>
      </p:sp>
      <p:pic>
        <p:nvPicPr>
          <p:cNvPr id="4" name="Picture 2" descr="task Vector Icons free download in SVG, PNG Format">
            <a:extLst>
              <a:ext uri="{FF2B5EF4-FFF2-40B4-BE49-F238E27FC236}">
                <a16:creationId xmlns:a16="http://schemas.microsoft.com/office/drawing/2014/main" id="{7FA67DCC-3CAE-62AE-BDC1-2ECD27AA7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18" y="4606635"/>
            <a:ext cx="2029691" cy="20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465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4C662-0181-BE44-6E72-84D668BC1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6B3B85-51EF-F189-3BCF-30373C9CE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Porovnávacie a logické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2357DD-78B4-4245-5821-47130BFC3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Vyskúšajte si dané operátory na dvoch jednoduchých premenných.</a:t>
            </a:r>
          </a:p>
          <a:p>
            <a:endParaRPr lang="sk-SK" dirty="0"/>
          </a:p>
        </p:txBody>
      </p:sp>
      <p:pic>
        <p:nvPicPr>
          <p:cNvPr id="4" name="Picture 2" descr="task Vector Icons free download in SVG, PNG Format">
            <a:extLst>
              <a:ext uri="{FF2B5EF4-FFF2-40B4-BE49-F238E27FC236}">
                <a16:creationId xmlns:a16="http://schemas.microsoft.com/office/drawing/2014/main" id="{858D4944-EC67-EB89-BC50-72E1200C1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18" y="4606635"/>
            <a:ext cx="2029691" cy="20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BlokTextu 7">
            <a:extLst>
              <a:ext uri="{FF2B5EF4-FFF2-40B4-BE49-F238E27FC236}">
                <a16:creationId xmlns:a16="http://schemas.microsoft.com/office/drawing/2014/main" id="{1A9581F4-7EC2-EF0C-7565-504719775D63}"/>
              </a:ext>
            </a:extLst>
          </p:cNvPr>
          <p:cNvSpPr txBox="1"/>
          <p:nvPr/>
        </p:nvSpPr>
        <p:spPr>
          <a:xfrm>
            <a:off x="987251" y="3458701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x = 10</a:t>
            </a:r>
          </a:p>
          <a:p>
            <a:r>
              <a:rPr lang="en-US" sz="2000" dirty="0"/>
              <a:t>y = 5</a:t>
            </a:r>
          </a:p>
          <a:p>
            <a:endParaRPr lang="en-US" sz="2000" dirty="0"/>
          </a:p>
          <a:p>
            <a:r>
              <a:rPr lang="en-US" sz="2000" dirty="0"/>
              <a:t>print(x &gt; y and x &lt; 20)   # True  </a:t>
            </a:r>
          </a:p>
          <a:p>
            <a:r>
              <a:rPr lang="en-US" sz="2000" dirty="0"/>
              <a:t>print(x &lt; y or y &lt; 10)    # True  </a:t>
            </a:r>
          </a:p>
          <a:p>
            <a:r>
              <a:rPr lang="en-US" sz="2000" dirty="0"/>
              <a:t>print(not (x == 10))      # False 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069034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4843D-7EAA-CEF7-C1BB-B9194CBD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C00E55-E5A2-EFCB-6962-B72BB0D77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kalkulačku s použitím štyroch základných aritmetických operátorov.</a:t>
            </a:r>
          </a:p>
        </p:txBody>
      </p:sp>
    </p:spTree>
    <p:extLst>
      <p:ext uri="{BB962C8B-B14F-4D97-AF65-F5344CB8AC3E}">
        <p14:creationId xmlns:p14="http://schemas.microsoft.com/office/powerpoint/2010/main" val="1115920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A01F7-3B59-BBAA-9823-2DB92CAC0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1ECD7E-7207-7CCD-4045-A67C49DD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D15529-DC1D-F18B-0046-DACDD3573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kalkulačku s použitím štyroch základných aritmetických operátorov.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0FF4C33-B7B7-B1C7-B01C-8ED567FC242B}"/>
              </a:ext>
            </a:extLst>
          </p:cNvPr>
          <p:cNvSpPr txBox="1"/>
          <p:nvPr/>
        </p:nvSpPr>
        <p:spPr>
          <a:xfrm>
            <a:off x="1238460" y="3169476"/>
            <a:ext cx="60943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a = 8</a:t>
            </a:r>
          </a:p>
          <a:p>
            <a:r>
              <a:rPr lang="sk-SK" sz="2400" dirty="0"/>
              <a:t>b = 3</a:t>
            </a:r>
          </a:p>
          <a:p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("Súčet:", a + b)       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("Rozdiel:", a -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("Násobenie:", a *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("Delenie:", a / b)</a:t>
            </a:r>
          </a:p>
        </p:txBody>
      </p:sp>
    </p:spTree>
    <p:extLst>
      <p:ext uri="{BB962C8B-B14F-4D97-AF65-F5344CB8AC3E}">
        <p14:creationId xmlns:p14="http://schemas.microsoft.com/office/powerpoint/2010/main" val="1925927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2973F-4E92-4162-D6A9-44826E2DB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240D6-6DFD-AA6B-F5A6-2A86AB84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E984BB7-6CDD-D7DC-9523-30979283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kalkulačku s použitím štyroch základných aritmetických operátorov.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6876889-F082-EED0-CF69-5BF035BEF86D}"/>
              </a:ext>
            </a:extLst>
          </p:cNvPr>
          <p:cNvSpPr txBox="1"/>
          <p:nvPr/>
        </p:nvSpPr>
        <p:spPr>
          <a:xfrm>
            <a:off x="1238460" y="3169476"/>
            <a:ext cx="60943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a = 8</a:t>
            </a:r>
          </a:p>
          <a:p>
            <a:r>
              <a:rPr lang="sk-SK" sz="2400" dirty="0"/>
              <a:t>b = 3</a:t>
            </a:r>
          </a:p>
          <a:p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("Súčet:", a + b)       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("Rozdiel:", a -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("Násobenie:", a *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("Delenie:", a / b)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E8B6FE7-E4E6-F6DB-6BF5-EA66CD1E1222}"/>
              </a:ext>
            </a:extLst>
          </p:cNvPr>
          <p:cNvSpPr txBox="1"/>
          <p:nvPr/>
        </p:nvSpPr>
        <p:spPr>
          <a:xfrm>
            <a:off x="5787851" y="3526971"/>
            <a:ext cx="561487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dirty="0">
                <a:solidFill>
                  <a:srgbClr val="00B0F0"/>
                </a:solidFill>
              </a:rPr>
              <a:t>Ako by sme zadefinovali premenné,</a:t>
            </a:r>
            <a:br>
              <a:rPr lang="sk-SK" sz="2800" dirty="0">
                <a:solidFill>
                  <a:srgbClr val="00B0F0"/>
                </a:solidFill>
              </a:rPr>
            </a:br>
            <a:r>
              <a:rPr lang="sk-SK" sz="2800" dirty="0">
                <a:solidFill>
                  <a:srgbClr val="00B0F0"/>
                </a:solidFill>
              </a:rPr>
              <a:t> ak by sme chceli, aby bolo „b“ </a:t>
            </a:r>
          </a:p>
          <a:p>
            <a:r>
              <a:rPr lang="sk-SK" sz="2800" dirty="0">
                <a:solidFill>
                  <a:srgbClr val="00B0F0"/>
                </a:solidFill>
              </a:rPr>
              <a:t>trojnásobne väčšie?</a:t>
            </a:r>
          </a:p>
        </p:txBody>
      </p:sp>
    </p:spTree>
    <p:extLst>
      <p:ext uri="{BB962C8B-B14F-4D97-AF65-F5344CB8AC3E}">
        <p14:creationId xmlns:p14="http://schemas.microsoft.com/office/powerpoint/2010/main" val="538282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4A2B3-C7F0-5117-EEC2-CD17B6F2D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7E5BE9-07D0-8BEC-2246-535391A27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83DE016-358B-5DD8-CDA8-D1B963F55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kalkulačku s použitím štyroch základných aritmetických operátorov.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8986605-5925-A259-795C-BD2D6FC16984}"/>
              </a:ext>
            </a:extLst>
          </p:cNvPr>
          <p:cNvSpPr txBox="1"/>
          <p:nvPr/>
        </p:nvSpPr>
        <p:spPr>
          <a:xfrm>
            <a:off x="1238460" y="3169476"/>
            <a:ext cx="60943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a = 8</a:t>
            </a:r>
          </a:p>
          <a:p>
            <a:r>
              <a:rPr lang="sk-SK" sz="2400" dirty="0"/>
              <a:t>b = 3</a:t>
            </a:r>
          </a:p>
          <a:p>
            <a:r>
              <a:rPr lang="sk-SK" sz="2400" dirty="0">
                <a:solidFill>
                  <a:srgbClr val="FF0000"/>
                </a:solidFill>
              </a:rPr>
              <a:t>b*=3</a:t>
            </a:r>
          </a:p>
          <a:p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("Súčet:", a + b)       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("Rozdiel:", a -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("Násobenie:", a * b)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("Delenie:", a / b)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6BAF2D33-A5E9-D54E-7350-4F2D92CD37E5}"/>
              </a:ext>
            </a:extLst>
          </p:cNvPr>
          <p:cNvSpPr txBox="1"/>
          <p:nvPr/>
        </p:nvSpPr>
        <p:spPr>
          <a:xfrm>
            <a:off x="5787851" y="3526971"/>
            <a:ext cx="561487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dirty="0">
                <a:solidFill>
                  <a:srgbClr val="00B0F0"/>
                </a:solidFill>
              </a:rPr>
              <a:t>Ako by sme zadefinovali premenné,</a:t>
            </a:r>
            <a:br>
              <a:rPr lang="sk-SK" sz="2800" dirty="0">
                <a:solidFill>
                  <a:srgbClr val="00B0F0"/>
                </a:solidFill>
              </a:rPr>
            </a:br>
            <a:r>
              <a:rPr lang="sk-SK" sz="2800" dirty="0">
                <a:solidFill>
                  <a:srgbClr val="00B0F0"/>
                </a:solidFill>
              </a:rPr>
              <a:t> ak by sme chceli, aby bolo „b“ </a:t>
            </a:r>
          </a:p>
          <a:p>
            <a:r>
              <a:rPr lang="sk-SK" sz="2800" dirty="0">
                <a:solidFill>
                  <a:srgbClr val="00B0F0"/>
                </a:solidFill>
              </a:rPr>
              <a:t>trojnásobne väčšie?</a:t>
            </a:r>
          </a:p>
        </p:txBody>
      </p:sp>
    </p:spTree>
    <p:extLst>
      <p:ext uri="{BB962C8B-B14F-4D97-AF65-F5344CB8AC3E}">
        <p14:creationId xmlns:p14="http://schemas.microsoft.com/office/powerpoint/2010/main" val="355901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8B88E27-5A78-36DF-CECE-5BD119E6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sk-SK" dirty="0"/>
              <a:t>Obsah cvičenia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6E3B4E-E03E-38B4-3AE5-31B8E8CE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26282" cy="4351338"/>
          </a:xfrm>
        </p:spPr>
        <p:txBody>
          <a:bodyPr>
            <a:normAutofit/>
          </a:bodyPr>
          <a:lstStyle/>
          <a:p>
            <a:r>
              <a:rPr lang="sk-SK" dirty="0"/>
              <a:t>Základné operátory</a:t>
            </a:r>
          </a:p>
          <a:p>
            <a:pPr lvl="1"/>
            <a:r>
              <a:rPr lang="sk-SK" dirty="0"/>
              <a:t>Aritmetické</a:t>
            </a:r>
          </a:p>
          <a:p>
            <a:pPr lvl="1"/>
            <a:r>
              <a:rPr lang="sk-SK" dirty="0"/>
              <a:t>Relačné</a:t>
            </a:r>
          </a:p>
          <a:p>
            <a:pPr lvl="1"/>
            <a:r>
              <a:rPr lang="sk-SK" dirty="0"/>
              <a:t>Porovnávacie a logické</a:t>
            </a:r>
          </a:p>
          <a:p>
            <a:r>
              <a:rPr lang="sk-SK" dirty="0"/>
              <a:t>Príklady na precvičenie</a:t>
            </a:r>
          </a:p>
          <a:p>
            <a:endParaRPr lang="sk-SK" dirty="0"/>
          </a:p>
        </p:txBody>
      </p:sp>
      <p:sp>
        <p:nvSpPr>
          <p:cNvPr id="3085" name="Oval 308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Task list - Free interface icons">
            <a:extLst>
              <a:ext uri="{FF2B5EF4-FFF2-40B4-BE49-F238E27FC236}">
                <a16:creationId xmlns:a16="http://schemas.microsoft.com/office/drawing/2014/main" id="{0E3AEACF-48A4-33DC-52E1-21CBC764D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3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58AD01-8457-40E7-A4CA-C87DE4BB9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363D7C-DD5F-000B-22ED-16BF33353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skript na vyrátanie podielu dvoch čísel s výstupom v podobe celočíselného delenia a zvyšku po delení.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19452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4A72C-603D-A830-38A9-C0F431E57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9013A3-D83C-9AFC-0524-9F85DF51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D8AF686-7636-14FB-272D-771386B08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Vytvorte skript na vyrátanie podielu dvoch čísel s výstupom v podobe celočíselného delenia a zvyšku po delení.</a:t>
            </a:r>
          </a:p>
          <a:p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4A8E9433-9926-526C-FA07-2C4F20445621}"/>
              </a:ext>
            </a:extLst>
          </p:cNvPr>
          <p:cNvSpPr txBox="1"/>
          <p:nvPr/>
        </p:nvSpPr>
        <p:spPr>
          <a:xfrm>
            <a:off x="1198266" y="3536909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x = 17</a:t>
            </a:r>
            <a:br>
              <a:rPr lang="es-ES" sz="2400" dirty="0"/>
            </a:br>
            <a:r>
              <a:rPr lang="es-ES" sz="2400" dirty="0"/>
              <a:t>y = 4</a:t>
            </a:r>
            <a:br>
              <a:rPr lang="es-ES" sz="2400" dirty="0"/>
            </a:br>
            <a:br>
              <a:rPr lang="es-ES" sz="2400" dirty="0"/>
            </a:br>
            <a:r>
              <a:rPr lang="es-ES" sz="2400" dirty="0"/>
              <a:t>print("Celočíselné delenie:", x // y)</a:t>
            </a:r>
            <a:br>
              <a:rPr lang="es-ES" sz="2400" dirty="0"/>
            </a:br>
            <a:r>
              <a:rPr lang="es-ES" sz="2400" dirty="0"/>
              <a:t>print("Zostatok:", x % y)</a:t>
            </a:r>
          </a:p>
        </p:txBody>
      </p:sp>
    </p:spTree>
    <p:extLst>
      <p:ext uri="{BB962C8B-B14F-4D97-AF65-F5344CB8AC3E}">
        <p14:creationId xmlns:p14="http://schemas.microsoft.com/office/powerpoint/2010/main" val="21563269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D7F063-BC1D-41B8-2BF2-BF750360D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A5D81F8-5C87-87BC-7816-B811887F6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skript na vyrátanie podielu dvoch čísel. Nastavte podmienku, ktorá vypíše „delenie nulou“, ak dôjde k deleniu nulou.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41949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F5C13-3865-CDAA-8EEA-ED3789F2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236CED-91D6-710D-7B5D-C6CD9B1C4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A86CB5D-A6E3-4E3A-8F54-670112FBA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skript na vyrátanie podielu dvoch čísel. Nastavte podmienku, ktorá vypíše „delenie nulou“, ak dôjde k deleniu nulou.</a:t>
            </a:r>
          </a:p>
          <a:p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5FE0443D-0475-7B1B-F2B9-5AA63591DDD7}"/>
              </a:ext>
            </a:extLst>
          </p:cNvPr>
          <p:cNvSpPr txBox="1"/>
          <p:nvPr/>
        </p:nvSpPr>
        <p:spPr>
          <a:xfrm>
            <a:off x="1298750" y="3637393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x = 10</a:t>
            </a:r>
          </a:p>
          <a:p>
            <a:r>
              <a:rPr lang="sk-SK" sz="2400" dirty="0"/>
              <a:t>y = 0</a:t>
            </a:r>
          </a:p>
          <a:p>
            <a:endParaRPr lang="sk-SK" sz="2400" dirty="0"/>
          </a:p>
          <a:p>
            <a:r>
              <a:rPr lang="sk-SK" sz="2400" dirty="0" err="1"/>
              <a:t>vypocet</a:t>
            </a:r>
            <a:r>
              <a:rPr lang="sk-SK" sz="2400" dirty="0"/>
              <a:t> = y and (x / y) or "Delenie nulou"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</a:t>
            </a:r>
            <a:r>
              <a:rPr lang="sk-SK" sz="2400" dirty="0" err="1"/>
              <a:t>vypocet</a:t>
            </a:r>
            <a:r>
              <a:rPr lang="sk-SK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5808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14162F-D6EF-52D2-1957-232DAAADF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7536BDB-7D21-373B-45C7-70E3925B8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Máme 1000 € so zhodnotením 5% ročne. O koľko sa nám kapitál zvýši po 3 rokoch? Vyskúšajte si exponenciálny rast (3X) s prevzatím hodnoty z predchádzajúcej premennej. </a:t>
            </a:r>
          </a:p>
        </p:txBody>
      </p:sp>
    </p:spTree>
    <p:extLst>
      <p:ext uri="{BB962C8B-B14F-4D97-AF65-F5344CB8AC3E}">
        <p14:creationId xmlns:p14="http://schemas.microsoft.com/office/powerpoint/2010/main" val="1405398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8B7D4-3497-0ED2-D0F2-98D73AE24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8C7531-9591-6826-B429-BB905EA84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91C2032-3A36-4C52-4A28-BE7A8E542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Máme 1000 € so zhodnotením 5% ročne. O koľko sa nám kapitál zvýši po 3 rokoch? Vyskúšajte si exponenciálny rast (3X) s prevzatím hodnoty z predchádzajúcej premennej. 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BE7A3545-810A-18D2-F569-B5C8AB8BC68E}"/>
              </a:ext>
            </a:extLst>
          </p:cNvPr>
          <p:cNvSpPr txBox="1"/>
          <p:nvPr/>
        </p:nvSpPr>
        <p:spPr>
          <a:xfrm>
            <a:off x="1037493" y="3392718"/>
            <a:ext cx="60943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hodnota = 1000</a:t>
            </a:r>
          </a:p>
          <a:p>
            <a:r>
              <a:rPr lang="sk-SK" sz="2400" dirty="0"/>
              <a:t>nárast = 1.05</a:t>
            </a:r>
          </a:p>
          <a:p>
            <a:endParaRPr lang="sk-SK" sz="2400" dirty="0"/>
          </a:p>
          <a:p>
            <a:r>
              <a:rPr lang="sk-SK" sz="2400" dirty="0"/>
              <a:t>hodnota *= nárast</a:t>
            </a:r>
          </a:p>
          <a:p>
            <a:r>
              <a:rPr lang="sk-SK" sz="2400" dirty="0"/>
              <a:t>hodnota *= nárast</a:t>
            </a:r>
          </a:p>
          <a:p>
            <a:r>
              <a:rPr lang="sk-SK" sz="2400" dirty="0"/>
              <a:t>hodnota *= nárast</a:t>
            </a:r>
          </a:p>
          <a:p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("Kapitál po 3 rokoch:", hodnota)</a:t>
            </a:r>
          </a:p>
        </p:txBody>
      </p:sp>
    </p:spTree>
    <p:extLst>
      <p:ext uri="{BB962C8B-B14F-4D97-AF65-F5344CB8AC3E}">
        <p14:creationId xmlns:p14="http://schemas.microsoft.com/office/powerpoint/2010/main" val="1012744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7850CA-757B-72F8-068A-22850A05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3CEE5A-6F82-7FE7-5560-F1A720737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pomocou viacerých logický operátorov (and) jednoduchý skript na vypísanie komfortnej hodnoty teploty a vlhkosti. Podmienka: teplota medzi 20-30°C a vlhkosť menej ako 60%.</a:t>
            </a:r>
          </a:p>
        </p:txBody>
      </p:sp>
    </p:spTree>
    <p:extLst>
      <p:ext uri="{BB962C8B-B14F-4D97-AF65-F5344CB8AC3E}">
        <p14:creationId xmlns:p14="http://schemas.microsoft.com/office/powerpoint/2010/main" val="28927206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31DB8-6BCC-CC87-E545-A39356178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6D3D26-27F9-8B84-D8B7-7B8DFEDB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CA5BA0-7FE4-0651-AC41-FCDB18604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Vytvorte pomocou viacerých logický operátorov (and) jednoduchý skript na vypísanie komfortnej hodnoty teploty a vlhkosti. Podmienka: teplota medzi 20-30°C a vlhkosť menej ako 60%.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2400" dirty="0"/>
              <a:t>teplota = 25</a:t>
            </a:r>
          </a:p>
          <a:p>
            <a:pPr marL="0" indent="0">
              <a:buNone/>
            </a:pPr>
            <a:r>
              <a:rPr lang="sk-SK" sz="2400" dirty="0"/>
              <a:t>vlhkosť = 50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komfort = (teplota &gt; 20) and (teplota &lt; 30) and (vlhkosť &lt; 60)</a:t>
            </a:r>
          </a:p>
          <a:p>
            <a:pPr marL="0" indent="0">
              <a:buNone/>
            </a:pPr>
            <a:r>
              <a:rPr lang="sk-SK" sz="2400" dirty="0" err="1"/>
              <a:t>print</a:t>
            </a:r>
            <a:r>
              <a:rPr lang="sk-SK" sz="2400" dirty="0"/>
              <a:t>("Komfortné podmienky:", komfort)</a:t>
            </a:r>
          </a:p>
        </p:txBody>
      </p:sp>
    </p:spTree>
    <p:extLst>
      <p:ext uri="{BB962C8B-B14F-4D97-AF65-F5344CB8AC3E}">
        <p14:creationId xmlns:p14="http://schemas.microsoft.com/office/powerpoint/2010/main" val="2131476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319D9E-CC16-EE95-5F91-2B3E659B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89443A7-C734-A9E1-36AE-90627AFD6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jednoduchý skript s reštrikciou vstupu na koncert: vekové obmedzenie 15 rokov, vstupenka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 a </a:t>
            </a:r>
            <a:r>
              <a:rPr lang="sk-SK" dirty="0" err="1"/>
              <a:t>vip</a:t>
            </a:r>
            <a:r>
              <a:rPr lang="sk-SK" dirty="0"/>
              <a:t> miesto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). Použite logické operátory.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9978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F36F-3FCA-A26E-52E6-B9206D631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D9F1B7-D1EB-072C-8D65-30F018A14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2D3EA7D-A2A8-9665-BB09-33CE9673C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Vytvorte jednoduchý skript s reštrikciou vstupu na koncert: vekové obmedzenie 15 rokov, vstupenka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 a </a:t>
            </a:r>
            <a:r>
              <a:rPr lang="sk-SK" dirty="0" err="1"/>
              <a:t>vip</a:t>
            </a:r>
            <a:r>
              <a:rPr lang="sk-SK" dirty="0"/>
              <a:t> miesto (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). Použite logické operátory.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sz="2400" dirty="0"/>
              <a:t>vek = 20</a:t>
            </a:r>
          </a:p>
          <a:p>
            <a:pPr marL="0" indent="0">
              <a:buNone/>
            </a:pPr>
            <a:r>
              <a:rPr lang="sk-SK" sz="2400" dirty="0"/>
              <a:t>vstupenka = </a:t>
            </a:r>
            <a:r>
              <a:rPr lang="sk-SK" sz="2400" dirty="0" err="1"/>
              <a:t>True</a:t>
            </a: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vip</a:t>
            </a:r>
            <a:r>
              <a:rPr lang="sk-SK" sz="2400" dirty="0"/>
              <a:t> = </a:t>
            </a:r>
            <a:r>
              <a:rPr lang="sk-SK" sz="2400" dirty="0" err="1"/>
              <a:t>False</a:t>
            </a:r>
            <a:endParaRPr lang="sk-SK" sz="2400" dirty="0"/>
          </a:p>
          <a:p>
            <a:endParaRPr lang="sk-SK" sz="2400" dirty="0"/>
          </a:p>
          <a:p>
            <a:pPr marL="0" indent="0">
              <a:buNone/>
            </a:pPr>
            <a:r>
              <a:rPr lang="sk-SK" sz="2400" dirty="0"/>
              <a:t>vstup = (vek &gt;= 15 and vstupenka) or </a:t>
            </a:r>
            <a:r>
              <a:rPr lang="sk-SK" sz="2400" dirty="0" err="1"/>
              <a:t>vip</a:t>
            </a: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print</a:t>
            </a:r>
            <a:r>
              <a:rPr lang="sk-SK" sz="2400" dirty="0"/>
              <a:t>("Môže prísť:", vstup)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7773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ED17F-7DE8-26BC-363D-556217C57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B162DB-2F8D-9F14-5DA3-988407955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Špeciálne symboly, ktoré vykonávajú operácie pre premenné a hodnoty</a:t>
            </a:r>
          </a:p>
          <a:p>
            <a:r>
              <a:rPr lang="sk-SK" dirty="0"/>
              <a:t>Vykonávanie výpočtov</a:t>
            </a:r>
          </a:p>
          <a:p>
            <a:r>
              <a:rPr lang="sk-SK" dirty="0"/>
              <a:t>Manipulácia s dátami a ich porovnávanie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  <p:pic>
        <p:nvPicPr>
          <p:cNvPr id="1026" name="Picture 2" descr="syntax Icon - Free PNG &amp; SVG 2222765 - Noun Project">
            <a:extLst>
              <a:ext uri="{FF2B5EF4-FFF2-40B4-BE49-F238E27FC236}">
                <a16:creationId xmlns:a16="http://schemas.microsoft.com/office/drawing/2014/main" id="{B04C0966-588D-0335-E4C8-026FD89BD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033" y="480771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530E3534-7537-DD2F-6655-278180DE3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884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642AAD-3649-AEFF-57E0-68FF1623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Diskusia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BE6E08-1F48-2F72-396C-FAFC37A51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Aké sú aplikácie spomenutých operátorov:</a:t>
            </a:r>
          </a:p>
          <a:p>
            <a:pPr marL="0" indent="0">
              <a:buNone/>
            </a:pPr>
            <a:endParaRPr lang="sk-SK" dirty="0"/>
          </a:p>
          <a:p>
            <a:pPr marL="457200" lvl="1" indent="0">
              <a:buNone/>
            </a:pPr>
            <a:r>
              <a:rPr lang="sk-SK" sz="2800" dirty="0"/>
              <a:t>Aritmetické?</a:t>
            </a:r>
          </a:p>
          <a:p>
            <a:pPr marL="457200" lvl="1" indent="0">
              <a:buNone/>
            </a:pPr>
            <a:r>
              <a:rPr lang="sk-SK" sz="2800" dirty="0"/>
              <a:t>Relačné?</a:t>
            </a:r>
          </a:p>
          <a:p>
            <a:pPr marL="457200" lvl="1" indent="0">
              <a:buNone/>
            </a:pPr>
            <a:r>
              <a:rPr lang="sk-SK" sz="2800" dirty="0"/>
              <a:t>Porovnávacie?</a:t>
            </a:r>
          </a:p>
          <a:p>
            <a:pPr marL="457200" lvl="1" indent="0">
              <a:buNone/>
            </a:pPr>
            <a:r>
              <a:rPr lang="sk-SK" sz="2800" dirty="0"/>
              <a:t>Logické?</a:t>
            </a:r>
          </a:p>
        </p:txBody>
      </p:sp>
      <p:pic>
        <p:nvPicPr>
          <p:cNvPr id="9218" name="Picture 2" descr="Discussion - Free communications icons">
            <a:extLst>
              <a:ext uri="{FF2B5EF4-FFF2-40B4-BE49-F238E27FC236}">
                <a16:creationId xmlns:a16="http://schemas.microsoft.com/office/drawing/2014/main" id="{706968D0-950C-0B99-5967-7EB98C95D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1" y="4194465"/>
            <a:ext cx="2486890" cy="248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484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433F4C-B5B4-0DF9-53D4-ADA827BED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Operátory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4298B8F1-C4EA-70A0-73DC-809351E6A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236" y="1425517"/>
            <a:ext cx="7526863" cy="505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9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D3D01F-34AC-01FE-FF6C-1B9C6785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Aritmetické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1266A1B-7F2F-FF18-0588-E6A60D36A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Vykonávanie základný matematických operácii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sz="2400" dirty="0"/>
              <a:t>„+“ – súčet</a:t>
            </a:r>
          </a:p>
          <a:p>
            <a:pPr marL="0" indent="0">
              <a:buNone/>
            </a:pPr>
            <a:r>
              <a:rPr lang="sk-SK" sz="2400" dirty="0"/>
              <a:t>„-“ – rozdiel</a:t>
            </a:r>
          </a:p>
          <a:p>
            <a:pPr marL="0" indent="0">
              <a:buNone/>
            </a:pPr>
            <a:r>
              <a:rPr lang="sk-SK" sz="2400" dirty="0"/>
              <a:t>„*“ – násobenie</a:t>
            </a:r>
          </a:p>
          <a:p>
            <a:pPr marL="0" indent="0">
              <a:buNone/>
            </a:pPr>
            <a:r>
              <a:rPr lang="sk-SK" sz="2400" dirty="0"/>
              <a:t>„/“ – delenie </a:t>
            </a:r>
          </a:p>
          <a:p>
            <a:pPr marL="0" indent="0">
              <a:buNone/>
            </a:pPr>
            <a:r>
              <a:rPr lang="sk-SK" sz="2400" dirty="0"/>
              <a:t>„//“ – celočíselné delenie</a:t>
            </a:r>
          </a:p>
          <a:p>
            <a:pPr marL="0" indent="0">
              <a:buNone/>
            </a:pPr>
            <a:r>
              <a:rPr lang="sk-SK" sz="2400" dirty="0"/>
              <a:t>„%“ – </a:t>
            </a:r>
            <a:r>
              <a:rPr lang="sk-SK" sz="2400" dirty="0" err="1"/>
              <a:t>modulus</a:t>
            </a:r>
            <a:r>
              <a:rPr lang="sk-SK" sz="2400" dirty="0"/>
              <a:t> (zvyšok po delení)</a:t>
            </a:r>
          </a:p>
          <a:p>
            <a:pPr marL="0" indent="0">
              <a:buNone/>
            </a:pPr>
            <a:r>
              <a:rPr lang="sk-SK" sz="2400" dirty="0"/>
              <a:t>„**“ – exponent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1026" name="Picture 2" descr="Orange Calculator Semi Flat PNG &amp; SVG Design For T-Shirts">
            <a:extLst>
              <a:ext uri="{FF2B5EF4-FFF2-40B4-BE49-F238E27FC236}">
                <a16:creationId xmlns:a16="http://schemas.microsoft.com/office/drawing/2014/main" id="{ED8E2C1C-6DD1-15BF-00DA-A85C279B0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2309" y="4689763"/>
            <a:ext cx="1842654" cy="1842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580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C0403-A84B-34E7-D053-7369B4A9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Aritmetické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7A14D4-79A4-372B-8AB3-94942EAF5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jednoduchý skript, ktorý pri zadaní dvoch čísel vypíše všetky spomenuté aritmetické operácie.</a:t>
            </a:r>
          </a:p>
        </p:txBody>
      </p:sp>
      <p:pic>
        <p:nvPicPr>
          <p:cNvPr id="2050" name="Picture 2" descr="task Vector Icons free download in SVG, PNG Format">
            <a:extLst>
              <a:ext uri="{FF2B5EF4-FFF2-40B4-BE49-F238E27FC236}">
                <a16:creationId xmlns:a16="http://schemas.microsoft.com/office/drawing/2014/main" id="{8A797E3E-0CC7-DF41-E6F0-55F45A4B5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18" y="4606635"/>
            <a:ext cx="2029691" cy="20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824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49BB8-6AD3-7D2E-6B0F-C7E4F4365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BD75CC-5341-08BD-C278-80B7E5DBF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Aritmetické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CB1A170-CD5C-95C2-13F6-E5BDA6B08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jednoduchý skript, ktorý pri zadaní dvoch čísel vypíše všetky spomenuté aritmetické operácie.</a:t>
            </a:r>
          </a:p>
        </p:txBody>
      </p:sp>
      <p:pic>
        <p:nvPicPr>
          <p:cNvPr id="2050" name="Picture 2" descr="task Vector Icons free download in SVG, PNG Format">
            <a:extLst>
              <a:ext uri="{FF2B5EF4-FFF2-40B4-BE49-F238E27FC236}">
                <a16:creationId xmlns:a16="http://schemas.microsoft.com/office/drawing/2014/main" id="{75A61122-2B10-BAFD-2BAA-9338BD02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18" y="4606635"/>
            <a:ext cx="2029691" cy="20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2606E097-23D0-77E0-9D5A-C129719779E8}"/>
              </a:ext>
            </a:extLst>
          </p:cNvPr>
          <p:cNvSpPr txBox="1"/>
          <p:nvPr/>
        </p:nvSpPr>
        <p:spPr>
          <a:xfrm>
            <a:off x="1188189" y="3022770"/>
            <a:ext cx="609426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dirty="0"/>
              <a:t>a = 15</a:t>
            </a:r>
          </a:p>
          <a:p>
            <a:r>
              <a:rPr lang="sk-SK" sz="2000" dirty="0"/>
              <a:t>b = 4</a:t>
            </a:r>
          </a:p>
          <a:p>
            <a:endParaRPr lang="sk-SK" sz="2000" dirty="0"/>
          </a:p>
          <a:p>
            <a:r>
              <a:rPr lang="sk-SK" sz="2000" dirty="0" err="1"/>
              <a:t>print</a:t>
            </a:r>
            <a:r>
              <a:rPr lang="sk-SK" sz="2000" dirty="0"/>
              <a:t>("súčet:", a + b)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("rozdiel:", a - b)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("násobok:", a * b)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("podiel:", a / b)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("celočíselné delenie:", a // b)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("</a:t>
            </a:r>
            <a:r>
              <a:rPr lang="sk-SK" sz="2000" dirty="0" err="1"/>
              <a:t>modulus</a:t>
            </a:r>
            <a:r>
              <a:rPr lang="sk-SK" sz="2000" dirty="0"/>
              <a:t>:", a % b)</a:t>
            </a:r>
          </a:p>
          <a:p>
            <a:r>
              <a:rPr lang="sk-SK" sz="2000" dirty="0" err="1"/>
              <a:t>print</a:t>
            </a:r>
            <a:r>
              <a:rPr lang="sk-SK" sz="2000" dirty="0"/>
              <a:t>("mocnina:", a ** b)</a:t>
            </a:r>
          </a:p>
        </p:txBody>
      </p:sp>
    </p:spTree>
    <p:extLst>
      <p:ext uri="{BB962C8B-B14F-4D97-AF65-F5344CB8AC3E}">
        <p14:creationId xmlns:p14="http://schemas.microsoft.com/office/powerpoint/2010/main" val="275917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0D5F91-E067-5778-6CDC-76C38A842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Relačné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E16822F-A3DC-CB4B-0AEC-7F4D19135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Priradenie hodnoty premennej </a:t>
            </a:r>
          </a:p>
          <a:p>
            <a:r>
              <a:rPr lang="sk-SK" dirty="0"/>
              <a:t>Kombinácia aritmetických operátorov s premennou</a:t>
            </a:r>
          </a:p>
          <a:p>
            <a:endParaRPr lang="sk-SK" dirty="0"/>
          </a:p>
          <a:p>
            <a:r>
              <a:rPr lang="sk-SK" dirty="0"/>
              <a:t>„=“ – priradenie hodnoty; 	x=5 		ekvivalent 	x=5</a:t>
            </a:r>
          </a:p>
          <a:p>
            <a:r>
              <a:rPr lang="sk-SK" dirty="0"/>
              <a:t>„+=“ – priradenie a súčet; 	x+=5		ekvivalent	x=x+5</a:t>
            </a:r>
          </a:p>
          <a:p>
            <a:r>
              <a:rPr lang="sk-SK" dirty="0"/>
              <a:t>„-=“ – priradenie a rozdiel; 	x-=5		ekvivalent	x=x-5</a:t>
            </a:r>
          </a:p>
          <a:p>
            <a:r>
              <a:rPr lang="sk-SK" dirty="0"/>
              <a:t>„*=“ – priradenie a súčin;	x*=5		ekvivalent 	x=x*5</a:t>
            </a:r>
          </a:p>
          <a:p>
            <a:r>
              <a:rPr lang="sk-SK" dirty="0"/>
              <a:t>„/=“ – priradenie a rozdiel;	x/=5		ekvivalent	x=x/5</a:t>
            </a:r>
          </a:p>
          <a:p>
            <a:r>
              <a:rPr lang="sk-SK" dirty="0"/>
              <a:t>„//=“ – </a:t>
            </a:r>
            <a:r>
              <a:rPr lang="sk-SK" dirty="0" err="1"/>
              <a:t>prir</a:t>
            </a:r>
            <a:r>
              <a:rPr lang="sk-SK" dirty="0"/>
              <a:t>. a </a:t>
            </a:r>
            <a:r>
              <a:rPr lang="sk-SK" dirty="0" err="1"/>
              <a:t>modulus</a:t>
            </a:r>
            <a:r>
              <a:rPr lang="sk-SK" dirty="0"/>
              <a:t>;		x//=5		ekvivalent	x=x//5</a:t>
            </a:r>
          </a:p>
          <a:p>
            <a:r>
              <a:rPr lang="sk-SK" dirty="0"/>
              <a:t>„**=“ – priradenie a mocnina	x**=5		ekvivalent 	x=x**5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164A360-28FB-D0F0-8686-5F0189FF9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7327" y="5541819"/>
            <a:ext cx="959427" cy="95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775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C52C00-130E-5BEF-2901-4F31C7EC8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Relačné operátory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85A9B0-581C-7636-4CE8-B97277A40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Vyskúšajte si uvedené relačné operátory vytvorením jednoduchého skriptu. Ako bude náš skript vyzerať ak použijeme jednu premennú na všetky operácie?</a:t>
            </a:r>
          </a:p>
        </p:txBody>
      </p:sp>
      <p:pic>
        <p:nvPicPr>
          <p:cNvPr id="4" name="Picture 2" descr="task Vector Icons free download in SVG, PNG Format">
            <a:extLst>
              <a:ext uri="{FF2B5EF4-FFF2-40B4-BE49-F238E27FC236}">
                <a16:creationId xmlns:a16="http://schemas.microsoft.com/office/drawing/2014/main" id="{5A656414-8113-D6F8-EB65-ED04A025F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18" y="4606635"/>
            <a:ext cx="2029691" cy="20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35420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3152</TotalTime>
  <Words>1320</Words>
  <Application>Microsoft Office PowerPoint</Application>
  <PresentationFormat>Širokouhlá</PresentationFormat>
  <Paragraphs>188</Paragraphs>
  <Slides>30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30</vt:i4>
      </vt:variant>
    </vt:vector>
  </HeadingPairs>
  <TitlesOfParts>
    <vt:vector size="34" baseType="lpstr">
      <vt:lpstr>Aptos</vt:lpstr>
      <vt:lpstr>Aptos Display</vt:lpstr>
      <vt:lpstr>Arial</vt:lpstr>
      <vt:lpstr>Motív Office</vt:lpstr>
      <vt:lpstr>Základy programovania (Python)</vt:lpstr>
      <vt:lpstr>Obsah cvičenia</vt:lpstr>
      <vt:lpstr>Operátory</vt:lpstr>
      <vt:lpstr>Operátory</vt:lpstr>
      <vt:lpstr>Aritmetické operátory</vt:lpstr>
      <vt:lpstr>Aritmetické operátory</vt:lpstr>
      <vt:lpstr>Aritmetické operátory</vt:lpstr>
      <vt:lpstr>Relačné operátory</vt:lpstr>
      <vt:lpstr>Relačné operátory</vt:lpstr>
      <vt:lpstr>Relačné operátory</vt:lpstr>
      <vt:lpstr>Porovnávacie operátory</vt:lpstr>
      <vt:lpstr>Logické operátory</vt:lpstr>
      <vt:lpstr>Logické operátory</vt:lpstr>
      <vt:lpstr>Porovnávacie a logické operátory</vt:lpstr>
      <vt:lpstr>Porovnávacie a logické operátory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Diskusia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Fedor</dc:creator>
  <cp:lastModifiedBy>Tomáš Fedor</cp:lastModifiedBy>
  <cp:revision>59</cp:revision>
  <dcterms:created xsi:type="dcterms:W3CDTF">2025-09-29T12:29:35Z</dcterms:created>
  <dcterms:modified xsi:type="dcterms:W3CDTF">2025-10-14T12:55:52Z</dcterms:modified>
</cp:coreProperties>
</file>