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7" r:id="rId6"/>
    <p:sldId id="260" r:id="rId7"/>
    <p:sldId id="268" r:id="rId8"/>
    <p:sldId id="270" r:id="rId9"/>
    <p:sldId id="271" r:id="rId10"/>
    <p:sldId id="261" r:id="rId11"/>
    <p:sldId id="263" r:id="rId12"/>
    <p:sldId id="265" r:id="rId13"/>
    <p:sldId id="262" r:id="rId14"/>
    <p:sldId id="266" r:id="rId15"/>
    <p:sldId id="264" r:id="rId16"/>
    <p:sldId id="272" r:id="rId17"/>
    <p:sldId id="285" r:id="rId18"/>
    <p:sldId id="286" r:id="rId19"/>
    <p:sldId id="269" r:id="rId20"/>
    <p:sldId id="273" r:id="rId21"/>
    <p:sldId id="277" r:id="rId22"/>
    <p:sldId id="279" r:id="rId23"/>
    <p:sldId id="274" r:id="rId24"/>
    <p:sldId id="278" r:id="rId25"/>
    <p:sldId id="280" r:id="rId26"/>
    <p:sldId id="275" r:id="rId27"/>
    <p:sldId id="276" r:id="rId28"/>
    <p:sldId id="281" r:id="rId29"/>
    <p:sldId id="283" r:id="rId30"/>
    <p:sldId id="284" r:id="rId31"/>
    <p:sldId id="282" r:id="rId32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86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A08EBC-2E68-A962-97A4-3E177526DC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B1645E3-3FD7-CA6C-E855-424DBE7381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9F891A7C-E6E6-6411-2927-F630B41CC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6. 10. 2025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993F106B-910A-7DE2-26A9-08CB40119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17451255-4614-486F-6A16-C847CC829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66704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4BD31A-E83C-5CB5-2B54-48780C1C0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11E3C757-9F50-94CC-88E6-F5523438CC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DAF0C50F-F095-653D-9FB9-B644313C0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6. 10. 2025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A90E7F9-DE1C-6AF7-026B-CEE64A881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5CEB8D31-0AD7-518C-AE06-9744597C0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72691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0092CD1A-727B-755B-F3BD-97DEF2CEA6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B918AA2F-7BEE-9974-8004-C2C97C44F7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F220C8C9-0598-980A-E7B1-C38C355AE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6. 10. 2025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F5351E31-0E98-793D-7181-B30B02F6B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45B0A5EB-7BA3-F3BA-BD43-4ABC39D57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53818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774582-252F-400F-310B-4A6ABCB05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14197B7-DBFD-36BC-052B-8BA80D834A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6D35917-D100-FCC5-6012-CB58DC41D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6. 10. 2025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95973A61-715A-7166-BB27-5AF9253B1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25DAD93B-3D0B-3535-F7A9-8EDAB9A42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01302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320192-E934-3BD6-DFBC-60A2B906B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7EC9678-3005-E887-ECEE-5CFA8A9D2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995BB6B7-86AA-B213-3A29-0768395F5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6. 10. 2025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74FA0B7F-CA4E-3998-555A-C88636C6B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A85C256A-E1DF-EBEE-DBD1-E731C8076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65657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E37C2A-D97C-4C52-2A2B-0E0D463C9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FCC5139-6453-3CFA-4CD3-5446E6CDA9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A9F566A2-ECCF-5772-909C-36015CCDAB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149FDCD9-18D4-1380-8224-CB7475E1D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6. 10. 2025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B0D2835B-483F-8B31-DE04-296E44749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179AB72A-2574-290E-B946-B93ABA67F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28630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6A9B45-7AF2-ECE0-0CF7-1D47D9775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EDE2184-F12C-9B22-9F76-02541C3B98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816F68A8-30AA-5B60-B1EE-D42125CFA5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B291963-9C48-2ABF-47F9-AFA0D26060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4DA2FDCF-7948-AB73-8ADF-D45BAC7BB0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FC30CEE5-1771-3CFD-799C-6400099F7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6. 10. 2025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BFA039B1-4FC9-7E19-17D4-245EF5260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06B443E2-6772-B416-B45C-5A55ECC8E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06309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F951A5-1064-D496-91F2-3EE2EE0D3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D9DBC662-86E8-6C4A-F449-C22992F6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6. 10. 2025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E1009188-6803-252E-9203-37C75C1D6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FDE7E64A-A177-B764-F330-ED4C88A66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49850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99422581-354F-7A14-F24D-93E761268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6. 10. 2025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321DA0F3-31F0-F2BE-333D-7991B648E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72D4B8B2-30CF-F333-F252-3BDBF8B55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24936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360FA0-B40B-440B-90FD-C92F1510D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2041E58-4026-033C-EC4F-C404367E4C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667B62D-E5FD-AC47-2A17-BAC5B6CE87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65DA80F1-C2E6-9604-4F45-1748F232A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6. 10. 2025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1F1E9746-BA1E-B83C-E0D7-BFF15F74E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CF415886-00C6-6536-DC5A-7F05D6926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94456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4B5481-72F0-E8B2-AB7F-074836250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6129ABDA-6156-8C5D-87EB-B1BF094781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51786BF-6878-F095-89CD-7F997CEA3B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5476CD79-2C03-1809-D465-DDD2ADA31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E454-FD84-477E-A0EA-C2D6234ED066}" type="datetimeFigureOut">
              <a:rPr lang="sk-SK" smtClean="0"/>
              <a:t>6. 10. 2025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5303CEC7-EB06-5CF5-AFA5-7208882C7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52A4EDEC-CE3F-27B0-7792-4A4537390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22319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16443FAF-3BA1-C5F5-CF30-74A71153A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717477F-6838-2A16-D90F-38EDD52F85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E4BFAB81-29CC-2E9B-470A-D769083486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69E454-FD84-477E-A0EA-C2D6234ED066}" type="datetimeFigureOut">
              <a:rPr lang="sk-SK" smtClean="0"/>
              <a:t>6. 10. 2025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3B83779E-2A51-DE8E-5CD6-B3959EFC69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8B32104D-0A3D-CAB7-29EA-A5D8ECA8A6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B8B3CB-7189-4DBB-B960-AC64B3FD30C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30535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FC3C4B-3BCC-D298-33AE-9CA3FA11DD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4391" y="841809"/>
            <a:ext cx="9144000" cy="2387600"/>
          </a:xfrm>
        </p:spPr>
        <p:txBody>
          <a:bodyPr>
            <a:normAutofit/>
          </a:bodyPr>
          <a:lstStyle/>
          <a:p>
            <a:r>
              <a:rPr lang="sk-SK" sz="5400" dirty="0"/>
              <a:t>Základy programovania (</a:t>
            </a:r>
            <a:r>
              <a:rPr lang="sk-SK" sz="5400" dirty="0" err="1"/>
              <a:t>Python</a:t>
            </a:r>
            <a:r>
              <a:rPr lang="sk-SK" sz="5400" dirty="0"/>
              <a:t>)</a:t>
            </a: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5F78FCE9-7F9E-791B-2568-DABB4209DA51}"/>
              </a:ext>
            </a:extLst>
          </p:cNvPr>
          <p:cNvSpPr txBox="1"/>
          <p:nvPr/>
        </p:nvSpPr>
        <p:spPr>
          <a:xfrm>
            <a:off x="8990405" y="6040886"/>
            <a:ext cx="25023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dirty="0"/>
              <a:t>Mgr. Tomáš Fedor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B65A540F-21D0-165C-D155-F7469F9AA6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4391" y="3321484"/>
            <a:ext cx="9144000" cy="1655762"/>
          </a:xfrm>
        </p:spPr>
        <p:txBody>
          <a:bodyPr>
            <a:normAutofit/>
          </a:bodyPr>
          <a:lstStyle/>
          <a:p>
            <a:r>
              <a:rPr lang="sk-SK" sz="3200" dirty="0"/>
              <a:t>Syntax, premenné, dátové typy, vstupy a výstupy, </a:t>
            </a:r>
            <a:r>
              <a:rPr lang="sk-SK" sz="3200" dirty="0" err="1"/>
              <a:t>debugging</a:t>
            </a:r>
            <a:endParaRPr lang="sk-SK" sz="3200" dirty="0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74156378-BFF1-2CA3-9236-D13A690C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482" y="4914899"/>
            <a:ext cx="1620982" cy="1620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99344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719C9B-BADC-C67C-5171-7564FC393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print</a:t>
            </a:r>
            <a:r>
              <a:rPr lang="sk-SK" dirty="0"/>
              <a:t> a </a:t>
            </a:r>
            <a:r>
              <a:rPr lang="sk-SK" dirty="0" err="1"/>
              <a:t>input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7644195-1888-FE3D-B5B4-92EB612B2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/>
              <a:t>print</a:t>
            </a:r>
            <a:r>
              <a:rPr lang="sk-SK" dirty="0"/>
              <a:t> – vypísanie výstupu / hodnoty</a:t>
            </a:r>
          </a:p>
          <a:p>
            <a:r>
              <a:rPr lang="sk-SK" dirty="0" err="1"/>
              <a:t>input</a:t>
            </a:r>
            <a:r>
              <a:rPr lang="sk-SK" dirty="0"/>
              <a:t> – vypýtanie si vstupu / hodnoty</a:t>
            </a:r>
          </a:p>
          <a:p>
            <a:endParaRPr lang="sk-SK" dirty="0"/>
          </a:p>
          <a:p>
            <a:pPr marL="0" indent="0">
              <a:buNone/>
            </a:pPr>
            <a:r>
              <a:rPr lang="en-US" dirty="0"/>
              <a:t>x=input("</a:t>
            </a:r>
            <a:r>
              <a:rPr lang="en-US" dirty="0" err="1"/>
              <a:t>zadajte</a:t>
            </a:r>
            <a:r>
              <a:rPr lang="en-US" dirty="0"/>
              <a:t> text: ")</a:t>
            </a:r>
          </a:p>
          <a:p>
            <a:pPr marL="0" indent="0">
              <a:buNone/>
            </a:pPr>
            <a:r>
              <a:rPr lang="en-US" dirty="0"/>
              <a:t>print(x)</a:t>
            </a: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y</a:t>
            </a:r>
            <a:r>
              <a:rPr lang="en-US" dirty="0"/>
              <a:t>=input("</a:t>
            </a:r>
            <a:r>
              <a:rPr lang="en-US" dirty="0" err="1"/>
              <a:t>zadajte</a:t>
            </a:r>
            <a:r>
              <a:rPr lang="en-US" dirty="0"/>
              <a:t> </a:t>
            </a:r>
            <a:r>
              <a:rPr lang="sk-SK" dirty="0"/>
              <a:t>číslo</a:t>
            </a:r>
            <a:r>
              <a:rPr lang="en-US" dirty="0"/>
              <a:t>: ")</a:t>
            </a:r>
            <a:br>
              <a:rPr lang="en-US" dirty="0"/>
            </a:br>
            <a:r>
              <a:rPr lang="en-US" dirty="0"/>
              <a:t>print(</a:t>
            </a:r>
            <a:r>
              <a:rPr lang="sk-SK" dirty="0"/>
              <a:t>y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560865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0F8428-6072-D5D0-866A-EE60E65B0C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3DF3D6-9C97-CEE1-E371-1DCB0F7ED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print</a:t>
            </a:r>
            <a:r>
              <a:rPr lang="sk-SK" dirty="0"/>
              <a:t> a </a:t>
            </a:r>
            <a:r>
              <a:rPr lang="sk-SK" dirty="0" err="1"/>
              <a:t>input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848ECAC-4A29-0A05-628E-1EA98D32E8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/>
              <a:t>print</a:t>
            </a:r>
            <a:r>
              <a:rPr lang="sk-SK" dirty="0"/>
              <a:t> – vypísanie výstupu / hodnoty</a:t>
            </a:r>
          </a:p>
          <a:p>
            <a:r>
              <a:rPr lang="sk-SK" dirty="0" err="1"/>
              <a:t>input</a:t>
            </a:r>
            <a:r>
              <a:rPr lang="sk-SK" dirty="0"/>
              <a:t> – vypýtanie si vstupu / hodnoty</a:t>
            </a:r>
          </a:p>
          <a:p>
            <a:endParaRPr lang="sk-SK" dirty="0"/>
          </a:p>
          <a:p>
            <a:pPr marL="0" indent="0">
              <a:buNone/>
            </a:pPr>
            <a:r>
              <a:rPr lang="en-US" dirty="0"/>
              <a:t>x=input("</a:t>
            </a:r>
            <a:r>
              <a:rPr lang="en-US" dirty="0" err="1"/>
              <a:t>zadajte</a:t>
            </a:r>
            <a:r>
              <a:rPr lang="en-US" dirty="0"/>
              <a:t> text: ")</a:t>
            </a:r>
          </a:p>
          <a:p>
            <a:pPr marL="0" indent="0">
              <a:buNone/>
            </a:pPr>
            <a:r>
              <a:rPr lang="en-US" dirty="0"/>
              <a:t>print(x)</a:t>
            </a: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y</a:t>
            </a:r>
            <a:r>
              <a:rPr lang="en-US" dirty="0"/>
              <a:t>=input("</a:t>
            </a:r>
            <a:r>
              <a:rPr lang="en-US" dirty="0" err="1"/>
              <a:t>zadajte</a:t>
            </a:r>
            <a:r>
              <a:rPr lang="en-US" dirty="0"/>
              <a:t> </a:t>
            </a:r>
            <a:r>
              <a:rPr lang="sk-SK" dirty="0"/>
              <a:t>číslo</a:t>
            </a:r>
            <a:r>
              <a:rPr lang="en-US" dirty="0"/>
              <a:t>: ")</a:t>
            </a:r>
            <a:br>
              <a:rPr lang="en-US" dirty="0"/>
            </a:br>
            <a:r>
              <a:rPr lang="en-US" dirty="0"/>
              <a:t>print(</a:t>
            </a:r>
            <a:r>
              <a:rPr lang="sk-SK" dirty="0"/>
              <a:t>y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sk-SK" dirty="0"/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793C2DEA-6744-369F-36EB-8BBD9E953C2D}"/>
              </a:ext>
            </a:extLst>
          </p:cNvPr>
          <p:cNvSpPr txBox="1"/>
          <p:nvPr/>
        </p:nvSpPr>
        <p:spPr>
          <a:xfrm>
            <a:off x="6139543" y="4139921"/>
            <a:ext cx="1571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800" b="1" dirty="0">
                <a:solidFill>
                  <a:srgbClr val="00B0F0"/>
                </a:solidFill>
              </a:rPr>
              <a:t>Rozdiel?</a:t>
            </a:r>
          </a:p>
        </p:txBody>
      </p:sp>
      <p:cxnSp>
        <p:nvCxnSpPr>
          <p:cNvPr id="6" name="Rovná spojovacia šípka 5">
            <a:extLst>
              <a:ext uri="{FF2B5EF4-FFF2-40B4-BE49-F238E27FC236}">
                <a16:creationId xmlns:a16="http://schemas.microsoft.com/office/drawing/2014/main" id="{A21D606D-D49C-1B0A-DC34-99DF2E4AA1BE}"/>
              </a:ext>
            </a:extLst>
          </p:cNvPr>
          <p:cNvCxnSpPr>
            <a:stCxn id="4" idx="1"/>
          </p:cNvCxnSpPr>
          <p:nvPr/>
        </p:nvCxnSpPr>
        <p:spPr>
          <a:xfrm flipH="1" flipV="1">
            <a:off x="4612193" y="3687745"/>
            <a:ext cx="1527350" cy="713786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Rovná spojovacia šípka 7">
            <a:extLst>
              <a:ext uri="{FF2B5EF4-FFF2-40B4-BE49-F238E27FC236}">
                <a16:creationId xmlns:a16="http://schemas.microsoft.com/office/drawing/2014/main" id="{993EE44A-1D4B-577B-BBB6-475FB530BF1A}"/>
              </a:ext>
            </a:extLst>
          </p:cNvPr>
          <p:cNvCxnSpPr>
            <a:stCxn id="4" idx="1"/>
          </p:cNvCxnSpPr>
          <p:nvPr/>
        </p:nvCxnSpPr>
        <p:spPr>
          <a:xfrm flipH="1">
            <a:off x="4732774" y="4401531"/>
            <a:ext cx="1406769" cy="6628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49700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F85D62-E0FB-E416-2B8A-20F600A04C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2D73EF-58D9-6C38-8804-5AA374D6A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print</a:t>
            </a:r>
            <a:r>
              <a:rPr lang="sk-SK" dirty="0"/>
              <a:t> a </a:t>
            </a:r>
            <a:r>
              <a:rPr lang="sk-SK" dirty="0" err="1"/>
              <a:t>input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59DBDC0-BBB8-0702-B872-17E7E28972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/>
              <a:t>print</a:t>
            </a:r>
            <a:r>
              <a:rPr lang="sk-SK" dirty="0"/>
              <a:t> – vypísanie výstupu / hodnoty</a:t>
            </a:r>
          </a:p>
          <a:p>
            <a:r>
              <a:rPr lang="sk-SK" dirty="0" err="1"/>
              <a:t>input</a:t>
            </a:r>
            <a:r>
              <a:rPr lang="sk-SK" dirty="0"/>
              <a:t> – vypýtanie si vstupu / hodnoty</a:t>
            </a:r>
          </a:p>
          <a:p>
            <a:endParaRPr lang="sk-SK" dirty="0"/>
          </a:p>
          <a:p>
            <a:pPr marL="0" indent="0">
              <a:buNone/>
            </a:pPr>
            <a:r>
              <a:rPr lang="en-US" dirty="0"/>
              <a:t>x=input("</a:t>
            </a:r>
            <a:r>
              <a:rPr lang="en-US" dirty="0" err="1"/>
              <a:t>zadajte</a:t>
            </a:r>
            <a:r>
              <a:rPr lang="en-US" dirty="0"/>
              <a:t> text: ")</a:t>
            </a:r>
          </a:p>
          <a:p>
            <a:pPr marL="0" indent="0">
              <a:buNone/>
            </a:pPr>
            <a:r>
              <a:rPr lang="en-US" dirty="0"/>
              <a:t>print(x)</a:t>
            </a: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y</a:t>
            </a:r>
            <a:r>
              <a:rPr lang="en-US" dirty="0"/>
              <a:t>=input("</a:t>
            </a:r>
            <a:r>
              <a:rPr lang="en-US" dirty="0" err="1"/>
              <a:t>zadajte</a:t>
            </a:r>
            <a:r>
              <a:rPr lang="en-US" dirty="0"/>
              <a:t> </a:t>
            </a:r>
            <a:r>
              <a:rPr lang="sk-SK" dirty="0"/>
              <a:t>číslo</a:t>
            </a:r>
            <a:r>
              <a:rPr lang="en-US" dirty="0"/>
              <a:t>: ")</a:t>
            </a:r>
            <a:br>
              <a:rPr lang="en-US" dirty="0"/>
            </a:br>
            <a:r>
              <a:rPr lang="en-US" dirty="0"/>
              <a:t>print(x)</a:t>
            </a:r>
          </a:p>
          <a:p>
            <a:pPr marL="0" indent="0">
              <a:buNone/>
            </a:pPr>
            <a:endParaRPr lang="sk-SK" dirty="0"/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850551D0-6AE9-29EA-3192-B8DD1EC6EBF8}"/>
              </a:ext>
            </a:extLst>
          </p:cNvPr>
          <p:cNvSpPr txBox="1"/>
          <p:nvPr/>
        </p:nvSpPr>
        <p:spPr>
          <a:xfrm>
            <a:off x="6139543" y="4139921"/>
            <a:ext cx="1571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800" b="1" dirty="0">
                <a:solidFill>
                  <a:srgbClr val="00B0F0"/>
                </a:solidFill>
              </a:rPr>
              <a:t>Rozdiel?</a:t>
            </a:r>
          </a:p>
        </p:txBody>
      </p:sp>
      <p:cxnSp>
        <p:nvCxnSpPr>
          <p:cNvPr id="6" name="Rovná spojovacia šípka 5">
            <a:extLst>
              <a:ext uri="{FF2B5EF4-FFF2-40B4-BE49-F238E27FC236}">
                <a16:creationId xmlns:a16="http://schemas.microsoft.com/office/drawing/2014/main" id="{EC6FDC0D-6DB4-A25B-3211-48CCCC6B2DDE}"/>
              </a:ext>
            </a:extLst>
          </p:cNvPr>
          <p:cNvCxnSpPr>
            <a:stCxn id="4" idx="1"/>
          </p:cNvCxnSpPr>
          <p:nvPr/>
        </p:nvCxnSpPr>
        <p:spPr>
          <a:xfrm flipH="1" flipV="1">
            <a:off x="4612193" y="3687745"/>
            <a:ext cx="1527350" cy="713786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Rovná spojovacia šípka 7">
            <a:extLst>
              <a:ext uri="{FF2B5EF4-FFF2-40B4-BE49-F238E27FC236}">
                <a16:creationId xmlns:a16="http://schemas.microsoft.com/office/drawing/2014/main" id="{FB8ECD01-AC1A-E97C-DF31-0AF3B12AFD3D}"/>
              </a:ext>
            </a:extLst>
          </p:cNvPr>
          <p:cNvCxnSpPr>
            <a:stCxn id="4" idx="1"/>
          </p:cNvCxnSpPr>
          <p:nvPr/>
        </p:nvCxnSpPr>
        <p:spPr>
          <a:xfrm flipH="1">
            <a:off x="4732774" y="4401531"/>
            <a:ext cx="1406769" cy="6628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BlokTextu 6">
            <a:extLst>
              <a:ext uri="{FF2B5EF4-FFF2-40B4-BE49-F238E27FC236}">
                <a16:creationId xmlns:a16="http://schemas.microsoft.com/office/drawing/2014/main" id="{96C04A8A-A3A7-E414-9F32-99D1307087B0}"/>
              </a:ext>
            </a:extLst>
          </p:cNvPr>
          <p:cNvSpPr txBox="1"/>
          <p:nvPr/>
        </p:nvSpPr>
        <p:spPr>
          <a:xfrm>
            <a:off x="7022693" y="5250947"/>
            <a:ext cx="516930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dirty="0"/>
              <a:t>x=</a:t>
            </a:r>
            <a:r>
              <a:rPr lang="sk-SK" sz="2800" dirty="0" err="1"/>
              <a:t>input</a:t>
            </a:r>
            <a:r>
              <a:rPr lang="sk-SK" sz="2800" dirty="0"/>
              <a:t>("zadajte </a:t>
            </a:r>
            <a:r>
              <a:rPr lang="sk-SK" sz="2800" dirty="0" err="1"/>
              <a:t>prve</a:t>
            </a:r>
            <a:r>
              <a:rPr lang="sk-SK" sz="2800" dirty="0"/>
              <a:t> </a:t>
            </a:r>
            <a:r>
              <a:rPr lang="sk-SK" sz="2800" dirty="0" err="1"/>
              <a:t>cislo</a:t>
            </a:r>
            <a:r>
              <a:rPr lang="sk-SK" sz="2800" dirty="0"/>
              <a:t>: ")</a:t>
            </a:r>
            <a:br>
              <a:rPr lang="sk-SK" sz="2800" dirty="0"/>
            </a:br>
            <a:r>
              <a:rPr lang="sk-SK" sz="2800" dirty="0"/>
              <a:t>y=</a:t>
            </a:r>
            <a:r>
              <a:rPr lang="sk-SK" sz="2800" dirty="0" err="1"/>
              <a:t>input</a:t>
            </a:r>
            <a:r>
              <a:rPr lang="sk-SK" sz="2800" dirty="0"/>
              <a:t>("zadajte </a:t>
            </a:r>
            <a:r>
              <a:rPr lang="sk-SK" sz="2800" dirty="0" err="1"/>
              <a:t>druhe</a:t>
            </a:r>
            <a:r>
              <a:rPr lang="sk-SK" sz="2800" dirty="0"/>
              <a:t> </a:t>
            </a:r>
            <a:r>
              <a:rPr lang="sk-SK" sz="2800" dirty="0" err="1"/>
              <a:t>cislo</a:t>
            </a:r>
            <a:r>
              <a:rPr lang="sk-SK" sz="2800" dirty="0"/>
              <a:t>: ")</a:t>
            </a:r>
            <a:br>
              <a:rPr lang="sk-SK" sz="2800" dirty="0"/>
            </a:br>
            <a:r>
              <a:rPr lang="sk-SK" sz="2800" dirty="0" err="1"/>
              <a:t>print</a:t>
            </a:r>
            <a:r>
              <a:rPr lang="sk-SK" sz="2800" dirty="0"/>
              <a:t>(</a:t>
            </a:r>
            <a:r>
              <a:rPr lang="sk-SK" sz="2800" dirty="0" err="1"/>
              <a:t>x+y</a:t>
            </a:r>
            <a:r>
              <a:rPr lang="sk-SK" sz="2800" dirty="0"/>
              <a:t>)</a:t>
            </a:r>
          </a:p>
        </p:txBody>
      </p:sp>
      <p:sp>
        <p:nvSpPr>
          <p:cNvPr id="9" name="BlokTextu 8">
            <a:extLst>
              <a:ext uri="{FF2B5EF4-FFF2-40B4-BE49-F238E27FC236}">
                <a16:creationId xmlns:a16="http://schemas.microsoft.com/office/drawing/2014/main" id="{2943E08A-84F9-5127-3F5E-3F51F9F3823C}"/>
              </a:ext>
            </a:extLst>
          </p:cNvPr>
          <p:cNvSpPr txBox="1"/>
          <p:nvPr/>
        </p:nvSpPr>
        <p:spPr>
          <a:xfrm>
            <a:off x="8129116" y="3949002"/>
            <a:ext cx="410804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800" b="1" dirty="0" err="1">
                <a:solidFill>
                  <a:srgbClr val="00B0F0"/>
                </a:solidFill>
              </a:rPr>
              <a:t>Defaultne</a:t>
            </a:r>
            <a:r>
              <a:rPr lang="sk-SK" sz="2800" b="1" dirty="0">
                <a:solidFill>
                  <a:srgbClr val="00B0F0"/>
                </a:solidFill>
              </a:rPr>
              <a:t> zadefinovaný </a:t>
            </a:r>
          </a:p>
          <a:p>
            <a:r>
              <a:rPr lang="sk-SK" sz="2800" b="1" dirty="0">
                <a:solidFill>
                  <a:srgbClr val="00B0F0"/>
                </a:solidFill>
              </a:rPr>
              <a:t>ako textový reťazec</a:t>
            </a:r>
          </a:p>
        </p:txBody>
      </p:sp>
      <p:cxnSp>
        <p:nvCxnSpPr>
          <p:cNvPr id="11" name="Rovná spojovacia šípka 10">
            <a:extLst>
              <a:ext uri="{FF2B5EF4-FFF2-40B4-BE49-F238E27FC236}">
                <a16:creationId xmlns:a16="http://schemas.microsoft.com/office/drawing/2014/main" id="{AC765477-EF12-5850-1B54-35A7AB430388}"/>
              </a:ext>
            </a:extLst>
          </p:cNvPr>
          <p:cNvCxnSpPr>
            <a:stCxn id="9" idx="2"/>
            <a:endCxn id="7" idx="0"/>
          </p:cNvCxnSpPr>
          <p:nvPr/>
        </p:nvCxnSpPr>
        <p:spPr>
          <a:xfrm flipH="1">
            <a:off x="9607347" y="4903109"/>
            <a:ext cx="575793" cy="3478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2529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32555C-6BEA-CA17-7598-0BD4250E5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Základné dátové typy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99AB742-6F96-B6DD-557C-FDA19B6560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/>
              <a:t>String</a:t>
            </a:r>
            <a:r>
              <a:rPr lang="sk-SK" dirty="0"/>
              <a:t> – textový reťazec (</a:t>
            </a:r>
            <a:r>
              <a:rPr lang="sk-SK" dirty="0" err="1"/>
              <a:t>str</a:t>
            </a:r>
            <a:r>
              <a:rPr lang="sk-SK" dirty="0"/>
              <a:t> alebo </a:t>
            </a:r>
            <a:r>
              <a:rPr lang="sk-SK" dirty="0" err="1"/>
              <a:t>string</a:t>
            </a:r>
            <a:r>
              <a:rPr lang="sk-SK" dirty="0"/>
              <a:t>)</a:t>
            </a:r>
          </a:p>
          <a:p>
            <a:r>
              <a:rPr lang="sk-SK" dirty="0" err="1"/>
              <a:t>Integer</a:t>
            </a:r>
            <a:r>
              <a:rPr lang="sk-SK" dirty="0"/>
              <a:t> – celé číslo (</a:t>
            </a:r>
            <a:r>
              <a:rPr lang="sk-SK" dirty="0" err="1"/>
              <a:t>int</a:t>
            </a:r>
            <a:r>
              <a:rPr lang="sk-SK" dirty="0"/>
              <a:t> alebo </a:t>
            </a:r>
            <a:r>
              <a:rPr lang="sk-SK" dirty="0" err="1"/>
              <a:t>integer</a:t>
            </a:r>
            <a:r>
              <a:rPr lang="sk-SK" dirty="0"/>
              <a:t>)</a:t>
            </a:r>
          </a:p>
          <a:p>
            <a:r>
              <a:rPr lang="sk-SK" dirty="0" err="1"/>
              <a:t>Float</a:t>
            </a:r>
            <a:r>
              <a:rPr lang="sk-SK" dirty="0"/>
              <a:t> – reálne  čísla s desatinným miestom (</a:t>
            </a:r>
            <a:r>
              <a:rPr lang="sk-SK" dirty="0" err="1"/>
              <a:t>float</a:t>
            </a:r>
            <a:r>
              <a:rPr lang="sk-SK" dirty="0"/>
              <a:t>)</a:t>
            </a:r>
          </a:p>
          <a:p>
            <a:r>
              <a:rPr lang="sk-SK" dirty="0"/>
              <a:t>Boolean – binárna hodnota </a:t>
            </a:r>
            <a:r>
              <a:rPr lang="sk-SK" dirty="0" err="1"/>
              <a:t>true</a:t>
            </a:r>
            <a:r>
              <a:rPr lang="sk-SK" dirty="0"/>
              <a:t>/</a:t>
            </a:r>
            <a:r>
              <a:rPr lang="sk-SK" dirty="0" err="1"/>
              <a:t>false</a:t>
            </a:r>
            <a:r>
              <a:rPr lang="sk-SK" dirty="0"/>
              <a:t> (</a:t>
            </a:r>
            <a:r>
              <a:rPr lang="sk-SK" dirty="0" err="1"/>
              <a:t>bool</a:t>
            </a:r>
            <a:r>
              <a:rPr lang="sk-SK" dirty="0"/>
              <a:t>)</a:t>
            </a:r>
          </a:p>
        </p:txBody>
      </p:sp>
      <p:pic>
        <p:nvPicPr>
          <p:cNvPr id="5122" name="Picture 2" descr="Scalar Data Types in Data Science - Matthew Renze">
            <a:extLst>
              <a:ext uri="{FF2B5EF4-FFF2-40B4-BE49-F238E27FC236}">
                <a16:creationId xmlns:a16="http://schemas.microsoft.com/office/drawing/2014/main" id="{D30F6D97-7AB0-BB68-F098-1D705B5FA8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7800" y="3761509"/>
            <a:ext cx="2888673" cy="2888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59252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6469D8-ABE3-7A0F-5713-69F6E1634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Zadefinovanie dátového typu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E2922D7-A617-EAB4-1DC5-496BB9F5F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Pred zátvorkou uvedením daného dátového typu:</a:t>
            </a:r>
          </a:p>
          <a:p>
            <a:pPr marL="0" indent="0">
              <a:buNone/>
            </a:pPr>
            <a:r>
              <a:rPr lang="sk-SK" sz="2400" dirty="0"/>
              <a:t>x=</a:t>
            </a:r>
            <a:r>
              <a:rPr lang="sk-SK" sz="2400" dirty="0" err="1"/>
              <a:t>float</a:t>
            </a:r>
            <a:r>
              <a:rPr lang="sk-SK" sz="2400" dirty="0"/>
              <a:t>(4)</a:t>
            </a:r>
          </a:p>
          <a:p>
            <a:pPr marL="0" indent="0">
              <a:buNone/>
            </a:pPr>
            <a:endParaRPr lang="sk-SK" sz="2400" dirty="0"/>
          </a:p>
          <a:p>
            <a:r>
              <a:rPr lang="sk-SK" dirty="0"/>
              <a:t>Konverziou existujúcej premennej:</a:t>
            </a:r>
          </a:p>
          <a:p>
            <a:pPr marL="0" indent="0">
              <a:buNone/>
            </a:pPr>
            <a:r>
              <a:rPr lang="en-US" sz="2400" dirty="0"/>
              <a:t>x=4</a:t>
            </a:r>
          </a:p>
          <a:p>
            <a:pPr marL="0" indent="0">
              <a:buNone/>
            </a:pPr>
            <a:r>
              <a:rPr lang="en-US" sz="2400" dirty="0"/>
              <a:t>x=float(x)</a:t>
            </a:r>
            <a:endParaRPr lang="sk-SK" sz="2400" dirty="0"/>
          </a:p>
          <a:p>
            <a:pPr marL="0" indent="0">
              <a:buNone/>
            </a:pPr>
            <a:endParaRPr lang="sk-SK" sz="2400" dirty="0"/>
          </a:p>
          <a:p>
            <a:r>
              <a:rPr lang="sk-SK" dirty="0"/>
              <a:t>Vypýtaním si </a:t>
            </a:r>
            <a:r>
              <a:rPr lang="sk-SK" dirty="0" err="1"/>
              <a:t>input</a:t>
            </a:r>
            <a:r>
              <a:rPr lang="sk-SK" dirty="0"/>
              <a:t>-u:</a:t>
            </a:r>
          </a:p>
          <a:p>
            <a:pPr marL="0" indent="0">
              <a:buNone/>
            </a:pPr>
            <a:r>
              <a:rPr lang="sk-SK" sz="2400" dirty="0"/>
              <a:t>x=</a:t>
            </a:r>
            <a:r>
              <a:rPr lang="sk-SK" sz="2400" dirty="0" err="1"/>
              <a:t>float</a:t>
            </a:r>
            <a:r>
              <a:rPr lang="sk-SK" sz="2400" dirty="0"/>
              <a:t>(</a:t>
            </a:r>
            <a:r>
              <a:rPr lang="sk-SK" sz="2400" dirty="0" err="1"/>
              <a:t>input</a:t>
            </a:r>
            <a:r>
              <a:rPr lang="sk-SK" sz="2400" dirty="0"/>
              <a:t>("Zadajte číslo: "))</a:t>
            </a:r>
          </a:p>
        </p:txBody>
      </p:sp>
    </p:spTree>
    <p:extLst>
      <p:ext uri="{BB962C8B-B14F-4D97-AF65-F5344CB8AC3E}">
        <p14:creationId xmlns:p14="http://schemas.microsoft.com/office/powerpoint/2010/main" val="42806045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F817C1-98EF-000D-97BA-C76D52F82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6" name="Zástupný objekt pre obsah 5" descr="Obrázok, na ktorom je text, snímka obrazovky, softvér, počítačová ikona&#10;&#10;Obsah vygenerovaný pomocou AI môže byť nesprávny.">
            <a:extLst>
              <a:ext uri="{FF2B5EF4-FFF2-40B4-BE49-F238E27FC236}">
                <a16:creationId xmlns:a16="http://schemas.microsoft.com/office/drawing/2014/main" id="{6B839391-8ABF-53CB-589C-F5334D98FC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6673" y="172777"/>
            <a:ext cx="9859945" cy="6571654"/>
          </a:xfrm>
        </p:spPr>
      </p:pic>
    </p:spTree>
    <p:extLst>
      <p:ext uri="{BB962C8B-B14F-4D97-AF65-F5344CB8AC3E}">
        <p14:creationId xmlns:p14="http://schemas.microsoft.com/office/powerpoint/2010/main" val="27030339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1E39E9-2EC7-F520-49A0-8284222A9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 aký dátový typ ide?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FF5FF5A-ED6C-5F21-3839-2E72BEB012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Určenie cez „type“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sz="2400" dirty="0"/>
              <a:t>y=4.5</a:t>
            </a:r>
          </a:p>
          <a:p>
            <a:pPr marL="0" indent="0">
              <a:buNone/>
            </a:pPr>
            <a:r>
              <a:rPr lang="sk-SK" sz="2400" dirty="0" err="1"/>
              <a:t>print</a:t>
            </a:r>
            <a:r>
              <a:rPr lang="sk-SK" sz="2400" dirty="0"/>
              <a:t>(type(y))</a:t>
            </a:r>
          </a:p>
          <a:p>
            <a:pPr marL="0" indent="0">
              <a:buNone/>
            </a:pPr>
            <a:endParaRPr lang="sk-SK" sz="2400" dirty="0"/>
          </a:p>
          <a:p>
            <a:pPr marL="0" indent="0">
              <a:buNone/>
            </a:pPr>
            <a:r>
              <a:rPr lang="sk-SK" sz="2400" dirty="0"/>
              <a:t>&lt;</a:t>
            </a:r>
            <a:r>
              <a:rPr lang="sk-SK" sz="2400" dirty="0" err="1"/>
              <a:t>class</a:t>
            </a:r>
            <a:r>
              <a:rPr lang="sk-SK" sz="2400" dirty="0"/>
              <a:t> '</a:t>
            </a:r>
            <a:r>
              <a:rPr lang="sk-SK" sz="2400" dirty="0" err="1"/>
              <a:t>float</a:t>
            </a:r>
            <a:r>
              <a:rPr lang="sk-SK" sz="2400" dirty="0"/>
              <a:t>'&gt;</a:t>
            </a: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2DF8BCE9-E21E-36D1-FF40-0064BB48F5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3209" y="4374573"/>
            <a:ext cx="1716231" cy="1716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32799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E4500D-8661-7E4C-F2D3-CAEE994A9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E4D6029-2375-A34E-1A9A-2A953652A1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887691" cy="4351338"/>
          </a:xfrm>
        </p:spPr>
        <p:txBody>
          <a:bodyPr/>
          <a:lstStyle/>
          <a:p>
            <a:r>
              <a:rPr lang="sk-SK" dirty="0"/>
              <a:t>Vytvorte jednoduchý skript, ktorý si vypýta Vaše meno a priezvisko a vypíše ho. Zadefinujte dátový typ.</a:t>
            </a:r>
          </a:p>
          <a:p>
            <a:endParaRPr lang="sk-SK" dirty="0"/>
          </a:p>
          <a:p>
            <a:r>
              <a:rPr lang="sk-SK" dirty="0"/>
              <a:t>Vytvorte jednoduchý skript, ktorý vypíše dvojicu zadaných čísel ako sumu textového reťazca.</a:t>
            </a:r>
          </a:p>
          <a:p>
            <a:endParaRPr lang="sk-SK" dirty="0"/>
          </a:p>
          <a:p>
            <a:r>
              <a:rPr lang="sk-SK" dirty="0"/>
              <a:t>Urobte súčet troch celých čísel.</a:t>
            </a:r>
          </a:p>
          <a:p>
            <a:endParaRPr lang="sk-SK" dirty="0"/>
          </a:p>
          <a:p>
            <a:r>
              <a:rPr lang="sk-SK" dirty="0"/>
              <a:t>Urobte súčin dvoch celých čísel.</a:t>
            </a:r>
          </a:p>
        </p:txBody>
      </p:sp>
      <p:pic>
        <p:nvPicPr>
          <p:cNvPr id="15362" name="Picture 2" descr="Task - Free files and folders icons">
            <a:extLst>
              <a:ext uri="{FF2B5EF4-FFF2-40B4-BE49-F238E27FC236}">
                <a16:creationId xmlns:a16="http://schemas.microsoft.com/office/drawing/2014/main" id="{5DC0E804-4981-A1CA-D4DF-5E54E48248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3546" y="4284518"/>
            <a:ext cx="2206336" cy="2206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99869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E60CBB-C995-C18F-CAFE-E81AD1B8C2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99A953-84BB-5440-593B-914A7765D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726EB73-BF9B-B29D-5A85-0DB1CA846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659091" cy="4351338"/>
          </a:xfrm>
        </p:spPr>
        <p:txBody>
          <a:bodyPr>
            <a:normAutofit lnSpcReduction="10000"/>
          </a:bodyPr>
          <a:lstStyle/>
          <a:p>
            <a:r>
              <a:rPr lang="sk-SK" dirty="0"/>
              <a:t>Vypočítajte objem kocky. </a:t>
            </a:r>
          </a:p>
          <a:p>
            <a:endParaRPr lang="sk-SK" dirty="0"/>
          </a:p>
          <a:p>
            <a:r>
              <a:rPr lang="sk-SK" dirty="0"/>
              <a:t>Vytvorte jednoduchú kalkulačku, ktorá vypočíta Váš vek na celé roky.</a:t>
            </a:r>
          </a:p>
          <a:p>
            <a:endParaRPr lang="sk-SK" dirty="0"/>
          </a:p>
          <a:p>
            <a:r>
              <a:rPr lang="sk-SK" dirty="0"/>
              <a:t>Použite binárnu odpoveď na </a:t>
            </a:r>
            <a:r>
              <a:rPr lang="sk-SK" dirty="0" err="1"/>
              <a:t>zadefinovú</a:t>
            </a:r>
            <a:r>
              <a:rPr lang="sk-SK" dirty="0"/>
              <a:t> premennú, či vonku svieti slnko.</a:t>
            </a:r>
          </a:p>
          <a:p>
            <a:endParaRPr lang="sk-SK" dirty="0"/>
          </a:p>
          <a:p>
            <a:r>
              <a:rPr lang="sk-SK" dirty="0"/>
              <a:t>Vytvorte jednoduchú kalkulačku na základné aritmetické operácie – súčet, rozdiel, súčin, podiel.</a:t>
            </a:r>
          </a:p>
        </p:txBody>
      </p:sp>
      <p:pic>
        <p:nvPicPr>
          <p:cNvPr id="15362" name="Picture 2" descr="Task - Free files and folders icons">
            <a:extLst>
              <a:ext uri="{FF2B5EF4-FFF2-40B4-BE49-F238E27FC236}">
                <a16:creationId xmlns:a16="http://schemas.microsoft.com/office/drawing/2014/main" id="{992AC62D-6D17-5F37-91B6-67B76F26AB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3546" y="4284518"/>
            <a:ext cx="2206336" cy="2206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12094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04DE6C-AEC8-A9A1-7018-E8521C3CB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Debugging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D92FD53-7FA0-0596-9CC1-120AF9FA7D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Oprava a vyhľadávanie chýb</a:t>
            </a:r>
          </a:p>
          <a:p>
            <a:r>
              <a:rPr lang="sk-SK" dirty="0"/>
              <a:t>Implementované priamo v </a:t>
            </a:r>
            <a:r>
              <a:rPr lang="sk-SK" dirty="0" err="1"/>
              <a:t>environment</a:t>
            </a:r>
            <a:r>
              <a:rPr lang="sk-SK" dirty="0"/>
              <a:t> (</a:t>
            </a:r>
            <a:r>
              <a:rPr lang="sk-SK" dirty="0" err="1"/>
              <a:t>pycharm</a:t>
            </a:r>
            <a:r>
              <a:rPr lang="sk-SK" dirty="0"/>
              <a:t>)</a:t>
            </a:r>
          </a:p>
          <a:p>
            <a:r>
              <a:rPr lang="sk-SK" dirty="0"/>
              <a:t>Vyhľadávanie chýb po riadkoch</a:t>
            </a:r>
          </a:p>
          <a:p>
            <a:endParaRPr lang="sk-SK" dirty="0"/>
          </a:p>
          <a:p>
            <a:r>
              <a:rPr lang="sk-SK" dirty="0"/>
              <a:t>Syntaktické chyby</a:t>
            </a:r>
          </a:p>
          <a:p>
            <a:r>
              <a:rPr lang="sk-SK" dirty="0" err="1"/>
              <a:t>Runtime</a:t>
            </a:r>
            <a:r>
              <a:rPr lang="sk-SK" dirty="0"/>
              <a:t> </a:t>
            </a:r>
            <a:r>
              <a:rPr lang="sk-SK" dirty="0" err="1"/>
              <a:t>error</a:t>
            </a:r>
            <a:endParaRPr lang="sk-SK" dirty="0"/>
          </a:p>
          <a:p>
            <a:r>
              <a:rPr lang="sk-SK" dirty="0"/>
              <a:t>Logické chyby</a:t>
            </a:r>
          </a:p>
        </p:txBody>
      </p:sp>
      <p:pic>
        <p:nvPicPr>
          <p:cNvPr id="8194" name="Picture 2" descr="Debug - Free security icons">
            <a:extLst>
              <a:ext uri="{FF2B5EF4-FFF2-40B4-BE49-F238E27FC236}">
                <a16:creationId xmlns:a16="http://schemas.microsoft.com/office/drawing/2014/main" id="{95CF5325-271A-5818-07B5-A70A54CDBB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3992" y="4447310"/>
            <a:ext cx="1939635" cy="1939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7181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81" name="Rectangle 3080">
            <a:extLst>
              <a:ext uri="{FF2B5EF4-FFF2-40B4-BE49-F238E27FC236}">
                <a16:creationId xmlns:a16="http://schemas.microsoft.com/office/drawing/2014/main" id="{1CD81A2A-6ED4-4EF4-A14C-912D31E14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8B88E27-5A78-36DF-CECE-5BD119E6C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393361" cy="1325563"/>
          </a:xfrm>
        </p:spPr>
        <p:txBody>
          <a:bodyPr>
            <a:normAutofit/>
          </a:bodyPr>
          <a:lstStyle/>
          <a:p>
            <a:r>
              <a:rPr lang="sk-SK" dirty="0"/>
              <a:t>Obsah cvičenia</a:t>
            </a:r>
          </a:p>
        </p:txBody>
      </p:sp>
      <p:sp>
        <p:nvSpPr>
          <p:cNvPr id="3083" name="Freeform: Shape 3082">
            <a:extLst>
              <a:ext uri="{FF2B5EF4-FFF2-40B4-BE49-F238E27FC236}">
                <a16:creationId xmlns:a16="http://schemas.microsoft.com/office/drawing/2014/main" id="{1661932C-CA15-4E17-B115-FAE7CBEE4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C6E3B4E-E03E-38B4-3AE5-31B8E8CEDC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926282" cy="4351338"/>
          </a:xfrm>
        </p:spPr>
        <p:txBody>
          <a:bodyPr>
            <a:normAutofit/>
          </a:bodyPr>
          <a:lstStyle/>
          <a:p>
            <a:r>
              <a:rPr lang="sk-SK" dirty="0"/>
              <a:t>Syntax v </a:t>
            </a:r>
            <a:r>
              <a:rPr lang="sk-SK" dirty="0" err="1"/>
              <a:t>pythone</a:t>
            </a:r>
            <a:endParaRPr lang="sk-SK" dirty="0"/>
          </a:p>
          <a:p>
            <a:r>
              <a:rPr lang="sk-SK" dirty="0"/>
              <a:t>premenné</a:t>
            </a:r>
          </a:p>
          <a:p>
            <a:r>
              <a:rPr lang="sk-SK" dirty="0"/>
              <a:t>Príkazy </a:t>
            </a:r>
            <a:r>
              <a:rPr lang="sk-SK" dirty="0" err="1"/>
              <a:t>print</a:t>
            </a:r>
            <a:r>
              <a:rPr lang="sk-SK" dirty="0"/>
              <a:t> a </a:t>
            </a:r>
            <a:r>
              <a:rPr lang="sk-SK" dirty="0" err="1"/>
              <a:t>input</a:t>
            </a:r>
            <a:endParaRPr lang="sk-SK" dirty="0"/>
          </a:p>
          <a:p>
            <a:r>
              <a:rPr lang="sk-SK" dirty="0"/>
              <a:t>Dátové typy</a:t>
            </a:r>
          </a:p>
          <a:p>
            <a:r>
              <a:rPr lang="sk-SK" dirty="0" err="1"/>
              <a:t>Debugging</a:t>
            </a:r>
            <a:r>
              <a:rPr lang="sk-SK" dirty="0"/>
              <a:t> a najčastejšie chyby</a:t>
            </a:r>
          </a:p>
          <a:p>
            <a:r>
              <a:rPr lang="sk-SK" dirty="0"/>
              <a:t>Samostatná práca</a:t>
            </a:r>
          </a:p>
          <a:p>
            <a:endParaRPr lang="sk-SK" dirty="0"/>
          </a:p>
        </p:txBody>
      </p:sp>
      <p:sp>
        <p:nvSpPr>
          <p:cNvPr id="3085" name="Oval 3084">
            <a:extLst>
              <a:ext uri="{FF2B5EF4-FFF2-40B4-BE49-F238E27FC236}">
                <a16:creationId xmlns:a16="http://schemas.microsoft.com/office/drawing/2014/main" id="{8590ADD5-9383-4D3D-9047-3DA2593CC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540822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6" name="Picture 4" descr="Task list - Free interface icons">
            <a:extLst>
              <a:ext uri="{FF2B5EF4-FFF2-40B4-BE49-F238E27FC236}">
                <a16:creationId xmlns:a16="http://schemas.microsoft.com/office/drawing/2014/main" id="{0E3AEACF-48A4-33DC-52E1-21CBC764D9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87184" y="1216485"/>
            <a:ext cx="3781051" cy="3781051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7" name="Freeform: Shape 3086">
            <a:extLst>
              <a:ext uri="{FF2B5EF4-FFF2-40B4-BE49-F238E27FC236}">
                <a16:creationId xmlns:a16="http://schemas.microsoft.com/office/drawing/2014/main" id="{DABE3E45-88CF-45D8-8D40-C773324D9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3089" name="Straight Connector 3088">
            <a:extLst>
              <a:ext uri="{FF2B5EF4-FFF2-40B4-BE49-F238E27FC236}">
                <a16:creationId xmlns:a16="http://schemas.microsoft.com/office/drawing/2014/main" id="{49CD1692-827B-4C8D-B4A1-134FD04CF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1" name="Freeform: Shape 3090">
            <a:extLst>
              <a:ext uri="{FF2B5EF4-FFF2-40B4-BE49-F238E27FC236}">
                <a16:creationId xmlns:a16="http://schemas.microsoft.com/office/drawing/2014/main" id="{B91ECDA9-56DC-4270-8F33-01C5637B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6580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093" name="Freeform: Shape 3092">
            <a:extLst>
              <a:ext uri="{FF2B5EF4-FFF2-40B4-BE49-F238E27FC236}">
                <a16:creationId xmlns:a16="http://schemas.microsoft.com/office/drawing/2014/main" id="{75F47824-961D-465D-84F9-EAE11BC61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095" name="Freeform: Shape 3094">
            <a:extLst>
              <a:ext uri="{FF2B5EF4-FFF2-40B4-BE49-F238E27FC236}">
                <a16:creationId xmlns:a16="http://schemas.microsoft.com/office/drawing/2014/main" id="{FEC9DA3E-C1D7-472D-B7C0-F71AE41F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3834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A4BCBD-C1DE-9D44-CA65-C7B4D0A5B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Syntaktické chyby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F529623-F685-5806-5FC4-8E581490B6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Interpreter nedokáže prečítať kód</a:t>
            </a:r>
          </a:p>
          <a:p>
            <a:endParaRPr lang="sk-SK" dirty="0"/>
          </a:p>
          <a:p>
            <a:r>
              <a:rPr lang="sk-SK" dirty="0"/>
              <a:t>Chýbajúca interpunkcia (, ], ;, a pod)</a:t>
            </a:r>
          </a:p>
          <a:p>
            <a:r>
              <a:rPr lang="sk-SK" dirty="0"/>
              <a:t>Oddelenie riadkov</a:t>
            </a:r>
          </a:p>
          <a:p>
            <a:r>
              <a:rPr lang="sk-SK" dirty="0"/>
              <a:t>Nesprávne zadefinované premenné (napr. </a:t>
            </a:r>
            <a:r>
              <a:rPr lang="sk-SK" dirty="0" err="1"/>
              <a:t>keywords</a:t>
            </a:r>
            <a:r>
              <a:rPr lang="sk-SK" dirty="0"/>
              <a:t>)</a:t>
            </a:r>
          </a:p>
        </p:txBody>
      </p:sp>
      <p:pic>
        <p:nvPicPr>
          <p:cNvPr id="9218" name="Picture 2" descr="Free Syntax Error Icon - Free Download Network &amp; Communication Icons |  IconScout">
            <a:extLst>
              <a:ext uri="{FF2B5EF4-FFF2-40B4-BE49-F238E27FC236}">
                <a16:creationId xmlns:a16="http://schemas.microsoft.com/office/drawing/2014/main" id="{8D54BD96-9B1A-D749-186D-7A67F7A6EB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3486" y="4136342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35094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54F3EA-851A-F925-7C9C-81436F874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Syntaktické chyby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3EECC73-A83B-43D7-BD44-F126ED0536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k-SK" dirty="0"/>
              <a:t>1) </a:t>
            </a:r>
            <a:r>
              <a:rPr lang="en-US" dirty="0"/>
              <a:t>print("</a:t>
            </a:r>
            <a:r>
              <a:rPr lang="sk-SK" dirty="0"/>
              <a:t>Ahoj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2)	</a:t>
            </a:r>
            <a:r>
              <a:rPr lang="en-US" dirty="0"/>
              <a:t>print("</a:t>
            </a:r>
            <a:r>
              <a:rPr lang="sk-SK" dirty="0"/>
              <a:t>dobrý deň</a:t>
            </a:r>
            <a:r>
              <a:rPr lang="en-US" dirty="0"/>
              <a:t>")</a:t>
            </a: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3) </a:t>
            </a:r>
            <a:r>
              <a:rPr lang="sk-SK" dirty="0" err="1"/>
              <a:t>class</a:t>
            </a:r>
            <a:r>
              <a:rPr lang="sk-SK" dirty="0"/>
              <a:t> = 5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4) </a:t>
            </a:r>
            <a:r>
              <a:rPr lang="sk-SK" dirty="0" err="1"/>
              <a:t>polozky</a:t>
            </a:r>
            <a:r>
              <a:rPr lang="en-US" dirty="0"/>
              <a:t> = [1 2, 3]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sk-SK" dirty="0"/>
              <a:t>5)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meno</a:t>
            </a:r>
            <a:r>
              <a:rPr lang="en-US" dirty="0"/>
              <a:t> = "Janka"</a:t>
            </a:r>
          </a:p>
          <a:p>
            <a:pPr marL="0" indent="0">
              <a:buNone/>
            </a:pPr>
            <a:r>
              <a:rPr lang="en-US" dirty="0" err="1"/>
              <a:t>sprava</a:t>
            </a:r>
            <a:r>
              <a:rPr lang="en-US" dirty="0"/>
              <a:t> = </a:t>
            </a:r>
            <a:r>
              <a:rPr lang="en-US" dirty="0" err="1"/>
              <a:t>f"Ahoj</a:t>
            </a:r>
            <a:r>
              <a:rPr lang="en-US" dirty="0"/>
              <a:t> {</a:t>
            </a:r>
            <a:r>
              <a:rPr lang="en-US" dirty="0" err="1"/>
              <a:t>meno</a:t>
            </a:r>
            <a:r>
              <a:rPr lang="en-US" dirty="0"/>
              <a:t>"</a:t>
            </a:r>
          </a:p>
          <a:p>
            <a:pPr marL="0" indent="0">
              <a:buNone/>
            </a:pPr>
            <a:r>
              <a:rPr lang="en-US" dirty="0"/>
              <a:t>print(</a:t>
            </a:r>
            <a:r>
              <a:rPr lang="en-US" dirty="0" err="1"/>
              <a:t>sprava</a:t>
            </a:r>
            <a:r>
              <a:rPr lang="en-US" dirty="0"/>
              <a:t>)</a:t>
            </a: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5811192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DA3E89-08C2-516F-E5ED-40311A872A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A673D1-549E-1360-066B-6117FA981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Syntaktické chyby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8C96F82-7556-BB27-539C-CA8ABA0531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690241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k-SK" dirty="0"/>
              <a:t>1) </a:t>
            </a:r>
            <a:r>
              <a:rPr lang="en-US" dirty="0"/>
              <a:t>print("</a:t>
            </a:r>
            <a:r>
              <a:rPr lang="sk-SK" dirty="0"/>
              <a:t>Ahoj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2)	</a:t>
            </a:r>
            <a:r>
              <a:rPr lang="en-US" dirty="0"/>
              <a:t>print("</a:t>
            </a:r>
            <a:r>
              <a:rPr lang="sk-SK" dirty="0"/>
              <a:t>dobrý deň</a:t>
            </a:r>
            <a:r>
              <a:rPr lang="en-US" dirty="0"/>
              <a:t>")</a:t>
            </a: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3) </a:t>
            </a:r>
            <a:r>
              <a:rPr lang="sk-SK" dirty="0" err="1"/>
              <a:t>class</a:t>
            </a:r>
            <a:r>
              <a:rPr lang="sk-SK" dirty="0"/>
              <a:t> = 5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4) </a:t>
            </a:r>
            <a:r>
              <a:rPr lang="sk-SK" dirty="0" err="1"/>
              <a:t>polozky</a:t>
            </a:r>
            <a:r>
              <a:rPr lang="en-US" dirty="0"/>
              <a:t> = [1 2, 3]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sk-SK" dirty="0"/>
              <a:t>5)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meno</a:t>
            </a:r>
            <a:r>
              <a:rPr lang="en-US" dirty="0"/>
              <a:t> = "Janka"</a:t>
            </a:r>
          </a:p>
          <a:p>
            <a:pPr marL="0" indent="0">
              <a:buNone/>
            </a:pPr>
            <a:r>
              <a:rPr lang="en-US" dirty="0" err="1"/>
              <a:t>sprava</a:t>
            </a:r>
            <a:r>
              <a:rPr lang="en-US" dirty="0"/>
              <a:t> = </a:t>
            </a:r>
            <a:r>
              <a:rPr lang="en-US" dirty="0" err="1"/>
              <a:t>f"Ahoj</a:t>
            </a:r>
            <a:r>
              <a:rPr lang="en-US" dirty="0"/>
              <a:t> {</a:t>
            </a:r>
            <a:r>
              <a:rPr lang="en-US" dirty="0" err="1"/>
              <a:t>meno</a:t>
            </a:r>
            <a:r>
              <a:rPr lang="en-US" dirty="0"/>
              <a:t>"</a:t>
            </a:r>
          </a:p>
          <a:p>
            <a:pPr marL="0" indent="0">
              <a:buNone/>
            </a:pPr>
            <a:r>
              <a:rPr lang="en-US" dirty="0"/>
              <a:t>print(</a:t>
            </a:r>
            <a:r>
              <a:rPr lang="en-US" dirty="0" err="1"/>
              <a:t>sprava</a:t>
            </a:r>
            <a:r>
              <a:rPr lang="en-US" dirty="0"/>
              <a:t>)</a:t>
            </a: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sk-SK" dirty="0"/>
          </a:p>
        </p:txBody>
      </p:sp>
      <p:sp>
        <p:nvSpPr>
          <p:cNvPr id="5" name="Zástupný objekt pre obsah 2">
            <a:extLst>
              <a:ext uri="{FF2B5EF4-FFF2-40B4-BE49-F238E27FC236}">
                <a16:creationId xmlns:a16="http://schemas.microsoft.com/office/drawing/2014/main" id="{5A096ABB-B30D-3767-6F68-481788D52704}"/>
              </a:ext>
            </a:extLst>
          </p:cNvPr>
          <p:cNvSpPr txBox="1">
            <a:spLocks/>
          </p:cNvSpPr>
          <p:nvPr/>
        </p:nvSpPr>
        <p:spPr>
          <a:xfrm>
            <a:off x="5622890" y="1927783"/>
            <a:ext cx="5854407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k-SK" dirty="0"/>
              <a:t>1) </a:t>
            </a:r>
            <a:r>
              <a:rPr lang="en-US" dirty="0"/>
              <a:t>print("</a:t>
            </a:r>
            <a:r>
              <a:rPr lang="sk-SK" dirty="0"/>
              <a:t>Ahoj</a:t>
            </a:r>
            <a:r>
              <a:rPr lang="en-US" dirty="0">
                <a:solidFill>
                  <a:srgbClr val="FF0000"/>
                </a:solidFill>
              </a:rPr>
              <a:t>"</a:t>
            </a:r>
            <a:r>
              <a:rPr lang="sk-SK" dirty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sk-SK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sk-SK" dirty="0"/>
              <a:t>2)</a:t>
            </a:r>
            <a:r>
              <a:rPr lang="en-US" dirty="0"/>
              <a:t>print("</a:t>
            </a:r>
            <a:r>
              <a:rPr lang="sk-SK" dirty="0"/>
              <a:t>dobrý deň</a:t>
            </a:r>
            <a:r>
              <a:rPr lang="en-US" dirty="0"/>
              <a:t>")</a:t>
            </a:r>
            <a:endParaRPr lang="sk-SK" dirty="0"/>
          </a:p>
          <a:p>
            <a:pPr marL="0" indent="0">
              <a:buFont typeface="Arial" panose="020B0604020202020204" pitchFamily="34" charset="0"/>
              <a:buNone/>
            </a:pPr>
            <a:endParaRPr lang="sk-SK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sk-SK" dirty="0"/>
              <a:t>3) </a:t>
            </a:r>
            <a:r>
              <a:rPr lang="sk-SK" dirty="0" err="1">
                <a:solidFill>
                  <a:srgbClr val="FF0000"/>
                </a:solidFill>
              </a:rPr>
              <a:t>class</a:t>
            </a:r>
            <a:r>
              <a:rPr lang="sk-SK" dirty="0"/>
              <a:t> = 5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sk-SK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sk-SK" dirty="0"/>
              <a:t>4) </a:t>
            </a:r>
            <a:r>
              <a:rPr lang="sk-SK" dirty="0" err="1"/>
              <a:t>polozky</a:t>
            </a:r>
            <a:r>
              <a:rPr lang="en-US" dirty="0"/>
              <a:t> = [1</a:t>
            </a:r>
            <a:r>
              <a:rPr lang="sk-SK" dirty="0">
                <a:solidFill>
                  <a:srgbClr val="FF0000"/>
                </a:solidFill>
              </a:rPr>
              <a:t>,</a:t>
            </a:r>
            <a:r>
              <a:rPr lang="en-US" dirty="0"/>
              <a:t> 2, 3]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sk-SK" dirty="0"/>
              <a:t>5)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err="1"/>
              <a:t>meno</a:t>
            </a:r>
            <a:r>
              <a:rPr lang="en-US" dirty="0"/>
              <a:t> = "Janka"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err="1"/>
              <a:t>sprava</a:t>
            </a:r>
            <a:r>
              <a:rPr lang="en-US" dirty="0"/>
              <a:t> = </a:t>
            </a:r>
            <a:r>
              <a:rPr lang="en-US" dirty="0" err="1"/>
              <a:t>f"Ahoj</a:t>
            </a:r>
            <a:r>
              <a:rPr lang="en-US" dirty="0"/>
              <a:t> {</a:t>
            </a:r>
            <a:r>
              <a:rPr lang="en-US" dirty="0" err="1"/>
              <a:t>meno</a:t>
            </a:r>
            <a:r>
              <a:rPr lang="en-US" dirty="0">
                <a:solidFill>
                  <a:srgbClr val="FF0000"/>
                </a:solidFill>
              </a:rPr>
              <a:t>}</a:t>
            </a:r>
            <a:r>
              <a:rPr lang="en-US" dirty="0"/>
              <a:t>"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print(</a:t>
            </a:r>
            <a:r>
              <a:rPr lang="en-US" dirty="0" err="1"/>
              <a:t>sprava</a:t>
            </a:r>
            <a:r>
              <a:rPr lang="en-US" dirty="0"/>
              <a:t>)</a:t>
            </a:r>
            <a:endParaRPr lang="sk-SK" dirty="0"/>
          </a:p>
          <a:p>
            <a:pPr marL="0" indent="0">
              <a:buFont typeface="Arial" panose="020B0604020202020204" pitchFamily="34" charset="0"/>
              <a:buNone/>
            </a:pPr>
            <a:endParaRPr lang="sk-SK" dirty="0"/>
          </a:p>
          <a:p>
            <a:pPr marL="0" indent="0">
              <a:buFont typeface="Arial" panose="020B0604020202020204" pitchFamily="34" charset="0"/>
              <a:buNone/>
            </a:pPr>
            <a:endParaRPr lang="sk-SK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sk-SK" dirty="0"/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D4EF8EA2-3591-7835-3B82-E6011F193582}"/>
              </a:ext>
            </a:extLst>
          </p:cNvPr>
          <p:cNvSpPr txBox="1"/>
          <p:nvPr/>
        </p:nvSpPr>
        <p:spPr>
          <a:xfrm>
            <a:off x="8289890" y="1808703"/>
            <a:ext cx="31197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000" dirty="0">
                <a:solidFill>
                  <a:srgbClr val="FF0000"/>
                </a:solidFill>
              </a:rPr>
              <a:t>Neuzavretý textový </a:t>
            </a:r>
            <a:r>
              <a:rPr lang="sk-SK" sz="2000" dirty="0" err="1">
                <a:solidFill>
                  <a:srgbClr val="FF0000"/>
                </a:solidFill>
              </a:rPr>
              <a:t>retazec</a:t>
            </a:r>
            <a:endParaRPr lang="sk-SK" sz="2000" dirty="0">
              <a:solidFill>
                <a:srgbClr val="FF0000"/>
              </a:solidFill>
            </a:endParaRPr>
          </a:p>
        </p:txBody>
      </p:sp>
      <p:sp>
        <p:nvSpPr>
          <p:cNvPr id="7" name="BlokTextu 6">
            <a:extLst>
              <a:ext uri="{FF2B5EF4-FFF2-40B4-BE49-F238E27FC236}">
                <a16:creationId xmlns:a16="http://schemas.microsoft.com/office/drawing/2014/main" id="{D7060525-B570-0FCE-1998-3C5EF38E16F5}"/>
              </a:ext>
            </a:extLst>
          </p:cNvPr>
          <p:cNvSpPr txBox="1"/>
          <p:nvPr/>
        </p:nvSpPr>
        <p:spPr>
          <a:xfrm>
            <a:off x="8852598" y="2572378"/>
            <a:ext cx="20790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000" dirty="0">
                <a:solidFill>
                  <a:srgbClr val="FF0000"/>
                </a:solidFill>
              </a:rPr>
              <a:t>Oddelenie riadku</a:t>
            </a:r>
          </a:p>
        </p:txBody>
      </p:sp>
      <p:sp>
        <p:nvSpPr>
          <p:cNvPr id="8" name="BlokTextu 7">
            <a:extLst>
              <a:ext uri="{FF2B5EF4-FFF2-40B4-BE49-F238E27FC236}">
                <a16:creationId xmlns:a16="http://schemas.microsoft.com/office/drawing/2014/main" id="{0EB9C5F5-8D6B-4AE3-6E28-841B08CF7A08}"/>
              </a:ext>
            </a:extLst>
          </p:cNvPr>
          <p:cNvSpPr txBox="1"/>
          <p:nvPr/>
        </p:nvSpPr>
        <p:spPr>
          <a:xfrm>
            <a:off x="8601388" y="3235569"/>
            <a:ext cx="27608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000" dirty="0" err="1">
                <a:solidFill>
                  <a:srgbClr val="FF0000"/>
                </a:solidFill>
              </a:rPr>
              <a:t>Keyword</a:t>
            </a:r>
            <a:r>
              <a:rPr lang="sk-SK" sz="2000" dirty="0">
                <a:solidFill>
                  <a:srgbClr val="FF0000"/>
                </a:solidFill>
              </a:rPr>
              <a:t> ako premenná</a:t>
            </a:r>
          </a:p>
        </p:txBody>
      </p:sp>
      <p:sp>
        <p:nvSpPr>
          <p:cNvPr id="9" name="BlokTextu 8">
            <a:extLst>
              <a:ext uri="{FF2B5EF4-FFF2-40B4-BE49-F238E27FC236}">
                <a16:creationId xmlns:a16="http://schemas.microsoft.com/office/drawing/2014/main" id="{EBF94D25-1A7D-2C7D-142C-324580EEEE83}"/>
              </a:ext>
            </a:extLst>
          </p:cNvPr>
          <p:cNvSpPr txBox="1"/>
          <p:nvPr/>
        </p:nvSpPr>
        <p:spPr>
          <a:xfrm>
            <a:off x="8571244" y="4029389"/>
            <a:ext cx="33111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000" dirty="0">
                <a:solidFill>
                  <a:srgbClr val="FF0000"/>
                </a:solidFill>
              </a:rPr>
              <a:t>Chýbajúca čiarka v zozname</a:t>
            </a:r>
          </a:p>
        </p:txBody>
      </p:sp>
      <p:sp>
        <p:nvSpPr>
          <p:cNvPr id="10" name="BlokTextu 9">
            <a:extLst>
              <a:ext uri="{FF2B5EF4-FFF2-40B4-BE49-F238E27FC236}">
                <a16:creationId xmlns:a16="http://schemas.microsoft.com/office/drawing/2014/main" id="{F292C1E6-0DE6-161B-31F3-3DA8958CAE1F}"/>
              </a:ext>
            </a:extLst>
          </p:cNvPr>
          <p:cNvSpPr txBox="1"/>
          <p:nvPr/>
        </p:nvSpPr>
        <p:spPr>
          <a:xfrm>
            <a:off x="8983226" y="5426110"/>
            <a:ext cx="2352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000" dirty="0">
                <a:solidFill>
                  <a:srgbClr val="FF0000"/>
                </a:solidFill>
              </a:rPr>
              <a:t>Chýbajúca zátvorka</a:t>
            </a:r>
          </a:p>
        </p:txBody>
      </p:sp>
    </p:spTree>
    <p:extLst>
      <p:ext uri="{BB962C8B-B14F-4D97-AF65-F5344CB8AC3E}">
        <p14:creationId xmlns:p14="http://schemas.microsoft.com/office/powerpoint/2010/main" val="20551377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A1AC7F-1059-B9C6-CF14-7E4E49FB7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Runtime</a:t>
            </a:r>
            <a:r>
              <a:rPr lang="sk-SK" dirty="0"/>
              <a:t> </a:t>
            </a:r>
            <a:r>
              <a:rPr lang="sk-SK" dirty="0" err="1"/>
              <a:t>error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E21B92E-AF7B-B85B-C246-1CBEA4F426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Syntax je správna</a:t>
            </a:r>
          </a:p>
          <a:p>
            <a:r>
              <a:rPr lang="sk-SK" dirty="0"/>
              <a:t>Chyba pri zbehnutí kódu</a:t>
            </a:r>
          </a:p>
          <a:p>
            <a:endParaRPr lang="sk-SK" dirty="0"/>
          </a:p>
          <a:p>
            <a:r>
              <a:rPr lang="sk-SK" dirty="0"/>
              <a:t>Nedefinovaná premenná</a:t>
            </a:r>
          </a:p>
          <a:p>
            <a:r>
              <a:rPr lang="sk-SK" dirty="0"/>
              <a:t>Nesprávny dátový typ</a:t>
            </a:r>
          </a:p>
          <a:p>
            <a:r>
              <a:rPr lang="sk-SK" dirty="0"/>
              <a:t>Delenie nulou</a:t>
            </a:r>
          </a:p>
          <a:p>
            <a:r>
              <a:rPr lang="sk-SK" dirty="0"/>
              <a:t>Import neexistujúceho modulu, súboru...</a:t>
            </a:r>
          </a:p>
        </p:txBody>
      </p:sp>
      <p:pic>
        <p:nvPicPr>
          <p:cNvPr id="10242" name="Picture 2" descr="Error icon - Free download on Iconfinder">
            <a:extLst>
              <a:ext uri="{FF2B5EF4-FFF2-40B4-BE49-F238E27FC236}">
                <a16:creationId xmlns:a16="http://schemas.microsoft.com/office/drawing/2014/main" id="{087B86C0-3814-5A68-DD53-E4C693DD54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7281" y="4779817"/>
            <a:ext cx="1607127" cy="1607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37369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3E4127-DBC8-CB6C-C814-FB5E8785D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Runtime</a:t>
            </a:r>
            <a:r>
              <a:rPr lang="sk-SK" dirty="0"/>
              <a:t> </a:t>
            </a:r>
            <a:r>
              <a:rPr lang="sk-SK" dirty="0" err="1"/>
              <a:t>error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1CE415F-E0D0-DE08-541B-A33E08942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sk-SK" sz="2400" dirty="0" err="1"/>
              <a:t>print</a:t>
            </a:r>
            <a:r>
              <a:rPr lang="sk-SK" sz="2400" dirty="0"/>
              <a:t>(x)</a:t>
            </a:r>
          </a:p>
          <a:p>
            <a:pPr marL="0" indent="0">
              <a:buNone/>
            </a:pPr>
            <a:endParaRPr lang="sk-SK" sz="2400" dirty="0"/>
          </a:p>
          <a:p>
            <a:pPr marL="0" indent="0">
              <a:buNone/>
            </a:pPr>
            <a:r>
              <a:rPr lang="sk-SK" sz="2400" dirty="0"/>
              <a:t>2) suma</a:t>
            </a:r>
            <a:r>
              <a:rPr lang="en-US" sz="2400" dirty="0"/>
              <a:t> = "2" + 2</a:t>
            </a:r>
          </a:p>
          <a:p>
            <a:pPr marL="0" indent="0">
              <a:buNone/>
            </a:pPr>
            <a:endParaRPr lang="sk-SK" sz="2400" dirty="0"/>
          </a:p>
          <a:p>
            <a:pPr marL="0" indent="0">
              <a:buNone/>
            </a:pPr>
            <a:r>
              <a:rPr lang="sk-SK" sz="2400" dirty="0"/>
              <a:t>3) </a:t>
            </a:r>
            <a:r>
              <a:rPr lang="sk-SK" sz="2400" dirty="0" err="1"/>
              <a:t>cislo</a:t>
            </a:r>
            <a:r>
              <a:rPr lang="sk-SK" sz="2400" dirty="0"/>
              <a:t> = </a:t>
            </a:r>
            <a:r>
              <a:rPr lang="sk-SK" sz="2400" dirty="0" err="1"/>
              <a:t>int</a:t>
            </a:r>
            <a:r>
              <a:rPr lang="sk-SK" sz="2400" dirty="0"/>
              <a:t>("text")</a:t>
            </a:r>
          </a:p>
          <a:p>
            <a:pPr marL="0" indent="0">
              <a:buNone/>
            </a:pPr>
            <a:endParaRPr lang="sk-SK" sz="2400" dirty="0"/>
          </a:p>
          <a:p>
            <a:pPr marL="0" indent="0">
              <a:buNone/>
            </a:pPr>
            <a:r>
              <a:rPr lang="sk-SK" sz="2400" dirty="0"/>
              <a:t>4) </a:t>
            </a:r>
            <a:r>
              <a:rPr lang="en-US" sz="2400" dirty="0"/>
              <a:t>from math import</a:t>
            </a:r>
            <a:r>
              <a:rPr lang="sk-SK" sz="2400" dirty="0"/>
              <a:t> funkcia</a:t>
            </a:r>
          </a:p>
          <a:p>
            <a:pPr marL="0" indent="0">
              <a:buNone/>
            </a:pPr>
            <a:endParaRPr lang="sk-SK" sz="2400" dirty="0"/>
          </a:p>
          <a:p>
            <a:pPr marL="0" indent="0">
              <a:buNone/>
            </a:pPr>
            <a:r>
              <a:rPr lang="sk-SK" sz="2400" dirty="0"/>
              <a:t>5) </a:t>
            </a:r>
            <a:r>
              <a:rPr lang="en-US" sz="2400" dirty="0"/>
              <a:t>assert 2 + 2 == 5</a:t>
            </a:r>
          </a:p>
          <a:p>
            <a:pPr marL="0" indent="0">
              <a:buNone/>
            </a:pP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2270790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3929B6-5F73-A4CE-7A47-7B241998AB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81D3DF-1982-7A2D-EEBC-F9E0495B2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Runtime</a:t>
            </a:r>
            <a:r>
              <a:rPr lang="sk-SK" dirty="0"/>
              <a:t> </a:t>
            </a:r>
            <a:r>
              <a:rPr lang="sk-SK" dirty="0" err="1"/>
              <a:t>error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D1A21DA-D9E1-A87C-1A0C-9AF4E3A892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547716" cy="4351338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sk-SK" sz="2400" dirty="0" err="1"/>
              <a:t>print</a:t>
            </a:r>
            <a:r>
              <a:rPr lang="sk-SK" sz="2400" dirty="0"/>
              <a:t>(x)</a:t>
            </a:r>
          </a:p>
          <a:p>
            <a:pPr marL="0" indent="0">
              <a:buNone/>
            </a:pPr>
            <a:endParaRPr lang="sk-SK" sz="2400" dirty="0"/>
          </a:p>
          <a:p>
            <a:pPr marL="0" indent="0">
              <a:buNone/>
            </a:pPr>
            <a:r>
              <a:rPr lang="sk-SK" sz="2400" dirty="0"/>
              <a:t>2) suma</a:t>
            </a:r>
            <a:r>
              <a:rPr lang="en-US" sz="2400" dirty="0"/>
              <a:t> = "2" + 2</a:t>
            </a:r>
          </a:p>
          <a:p>
            <a:pPr marL="0" indent="0">
              <a:buNone/>
            </a:pPr>
            <a:endParaRPr lang="sk-SK" sz="2400" dirty="0"/>
          </a:p>
          <a:p>
            <a:pPr marL="0" indent="0">
              <a:buNone/>
            </a:pPr>
            <a:r>
              <a:rPr lang="sk-SK" sz="2400" dirty="0"/>
              <a:t>3) </a:t>
            </a:r>
            <a:r>
              <a:rPr lang="sk-SK" sz="2400" dirty="0" err="1"/>
              <a:t>cislo</a:t>
            </a:r>
            <a:r>
              <a:rPr lang="sk-SK" sz="2400" dirty="0"/>
              <a:t> = </a:t>
            </a:r>
            <a:r>
              <a:rPr lang="sk-SK" sz="2400" dirty="0" err="1"/>
              <a:t>int</a:t>
            </a:r>
            <a:r>
              <a:rPr lang="sk-SK" sz="2400" dirty="0"/>
              <a:t>("text")</a:t>
            </a:r>
          </a:p>
          <a:p>
            <a:pPr marL="0" indent="0">
              <a:buNone/>
            </a:pPr>
            <a:endParaRPr lang="sk-SK" sz="2400" dirty="0"/>
          </a:p>
          <a:p>
            <a:pPr marL="0" indent="0">
              <a:buNone/>
            </a:pPr>
            <a:r>
              <a:rPr lang="sk-SK" sz="2400" dirty="0"/>
              <a:t>4) </a:t>
            </a:r>
            <a:r>
              <a:rPr lang="en-US" sz="2400" dirty="0"/>
              <a:t>from math import</a:t>
            </a:r>
            <a:r>
              <a:rPr lang="sk-SK" sz="2400" dirty="0"/>
              <a:t> funkcia</a:t>
            </a:r>
          </a:p>
          <a:p>
            <a:pPr marL="0" indent="0">
              <a:buNone/>
            </a:pPr>
            <a:endParaRPr lang="sk-SK" sz="2400" dirty="0"/>
          </a:p>
          <a:p>
            <a:pPr marL="0" indent="0">
              <a:buNone/>
            </a:pPr>
            <a:r>
              <a:rPr lang="sk-SK" sz="2400" dirty="0"/>
              <a:t>5) </a:t>
            </a:r>
            <a:r>
              <a:rPr lang="en-US" sz="2400" dirty="0"/>
              <a:t>assert 2 + 2 == 5</a:t>
            </a:r>
          </a:p>
          <a:p>
            <a:pPr marL="0" indent="0">
              <a:buNone/>
            </a:pPr>
            <a:endParaRPr lang="sk-SK" sz="2400" dirty="0"/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28B00101-3245-A927-5574-06B4B80C8AEE}"/>
              </a:ext>
            </a:extLst>
          </p:cNvPr>
          <p:cNvSpPr txBox="1"/>
          <p:nvPr/>
        </p:nvSpPr>
        <p:spPr>
          <a:xfrm>
            <a:off x="4149970" y="1939331"/>
            <a:ext cx="2963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000" dirty="0">
                <a:solidFill>
                  <a:srgbClr val="FF0000"/>
                </a:solidFill>
              </a:rPr>
              <a:t>Nedefinovaná premenná </a:t>
            </a:r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2A09235C-FA34-9DD6-03C2-64078E118575}"/>
              </a:ext>
            </a:extLst>
          </p:cNvPr>
          <p:cNvSpPr txBox="1"/>
          <p:nvPr/>
        </p:nvSpPr>
        <p:spPr>
          <a:xfrm>
            <a:off x="3938954" y="2703006"/>
            <a:ext cx="35898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000" dirty="0">
                <a:solidFill>
                  <a:srgbClr val="FF0000"/>
                </a:solidFill>
              </a:rPr>
              <a:t>Súčet textového reťazca a čísla</a:t>
            </a:r>
          </a:p>
        </p:txBody>
      </p:sp>
      <p:sp>
        <p:nvSpPr>
          <p:cNvPr id="7" name="BlokTextu 6">
            <a:extLst>
              <a:ext uri="{FF2B5EF4-FFF2-40B4-BE49-F238E27FC236}">
                <a16:creationId xmlns:a16="http://schemas.microsoft.com/office/drawing/2014/main" id="{0FABE73A-039A-A3FA-F4FE-451CC327C53E}"/>
              </a:ext>
            </a:extLst>
          </p:cNvPr>
          <p:cNvSpPr txBox="1"/>
          <p:nvPr/>
        </p:nvSpPr>
        <p:spPr>
          <a:xfrm>
            <a:off x="3908809" y="3617407"/>
            <a:ext cx="40568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000" dirty="0">
                <a:solidFill>
                  <a:srgbClr val="FF0000"/>
                </a:solidFill>
              </a:rPr>
              <a:t>Nesprávne zadefinovaný dátový typ</a:t>
            </a:r>
          </a:p>
        </p:txBody>
      </p:sp>
      <p:sp>
        <p:nvSpPr>
          <p:cNvPr id="8" name="BlokTextu 7">
            <a:extLst>
              <a:ext uri="{FF2B5EF4-FFF2-40B4-BE49-F238E27FC236}">
                <a16:creationId xmlns:a16="http://schemas.microsoft.com/office/drawing/2014/main" id="{BEFC07CF-CF2E-1C0C-9F07-5C7651EFE396}"/>
              </a:ext>
            </a:extLst>
          </p:cNvPr>
          <p:cNvSpPr txBox="1"/>
          <p:nvPr/>
        </p:nvSpPr>
        <p:spPr>
          <a:xfrm>
            <a:off x="4804787" y="4533481"/>
            <a:ext cx="24927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000" dirty="0">
                <a:solidFill>
                  <a:srgbClr val="FF0000"/>
                </a:solidFill>
              </a:rPr>
              <a:t>Neexistujúca funkcia</a:t>
            </a:r>
          </a:p>
        </p:txBody>
      </p:sp>
      <p:sp>
        <p:nvSpPr>
          <p:cNvPr id="9" name="BlokTextu 8">
            <a:extLst>
              <a:ext uri="{FF2B5EF4-FFF2-40B4-BE49-F238E27FC236}">
                <a16:creationId xmlns:a16="http://schemas.microsoft.com/office/drawing/2014/main" id="{BF43C9A4-3AA3-BC2D-5A1C-A342A4398388}"/>
              </a:ext>
            </a:extLst>
          </p:cNvPr>
          <p:cNvSpPr txBox="1"/>
          <p:nvPr/>
        </p:nvSpPr>
        <p:spPr>
          <a:xfrm>
            <a:off x="4200212" y="5446206"/>
            <a:ext cx="42838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000" dirty="0">
                <a:solidFill>
                  <a:srgbClr val="FF0000"/>
                </a:solidFill>
              </a:rPr>
              <a:t>Nepravdivé tvrdenie (</a:t>
            </a:r>
            <a:r>
              <a:rPr lang="sk-SK" sz="2000" dirty="0" err="1">
                <a:solidFill>
                  <a:srgbClr val="FF0000"/>
                </a:solidFill>
              </a:rPr>
              <a:t>assertion</a:t>
            </a:r>
            <a:r>
              <a:rPr lang="sk-SK" sz="2000" dirty="0">
                <a:solidFill>
                  <a:srgbClr val="FF0000"/>
                </a:solidFill>
              </a:rPr>
              <a:t> </a:t>
            </a:r>
            <a:r>
              <a:rPr lang="sk-SK" sz="2000" dirty="0" err="1">
                <a:solidFill>
                  <a:srgbClr val="FF0000"/>
                </a:solidFill>
              </a:rPr>
              <a:t>errror</a:t>
            </a:r>
            <a:r>
              <a:rPr lang="sk-SK" sz="2000" dirty="0">
                <a:solidFill>
                  <a:srgbClr val="FF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559255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350D70-A6D0-1329-EF65-94D9A4926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Logické chyby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CC39B36-6022-6C0E-53AC-C3AB8DB2C0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Produkujú nesprávne (nelogické) výsledky</a:t>
            </a:r>
          </a:p>
          <a:p>
            <a:r>
              <a:rPr lang="sk-SK" dirty="0"/>
              <a:t>Nemusí dôjsť k vypísaniu chybovej hlášky</a:t>
            </a:r>
          </a:p>
          <a:p>
            <a:r>
              <a:rPr lang="sk-SK" dirty="0"/>
              <a:t>Ťažšie detekovateľné </a:t>
            </a:r>
          </a:p>
          <a:p>
            <a:endParaRPr lang="sk-SK" dirty="0"/>
          </a:p>
          <a:p>
            <a:r>
              <a:rPr lang="sk-SK" dirty="0"/>
              <a:t>„Čo robí program </a:t>
            </a:r>
            <a:r>
              <a:rPr lang="sk-SK" dirty="0" err="1"/>
              <a:t>vs</a:t>
            </a:r>
            <a:r>
              <a:rPr lang="sk-SK" dirty="0"/>
              <a:t> čo by mal robiť“</a:t>
            </a:r>
          </a:p>
        </p:txBody>
      </p:sp>
      <p:pic>
        <p:nvPicPr>
          <p:cNvPr id="11268" name="Picture 4" descr="Error - Free computer icons">
            <a:extLst>
              <a:ext uri="{FF2B5EF4-FFF2-40B4-BE49-F238E27FC236}">
                <a16:creationId xmlns:a16="http://schemas.microsoft.com/office/drawing/2014/main" id="{12252D4E-4C31-077E-3EC4-2E0EB4E7FE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5781" y="4395354"/>
            <a:ext cx="2178627" cy="2178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32086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8E39E5-D5E3-B281-8376-539553B1A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Logické chyby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A1151D6-021A-BBEC-48DC-6693FBC168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a = 10</a:t>
            </a:r>
          </a:p>
          <a:p>
            <a:pPr marL="0" indent="0">
              <a:buNone/>
            </a:pPr>
            <a:r>
              <a:rPr lang="en-US" sz="2000" dirty="0"/>
              <a:t>b = 20</a:t>
            </a:r>
          </a:p>
          <a:p>
            <a:pPr marL="0" indent="0">
              <a:buNone/>
            </a:pPr>
            <a:r>
              <a:rPr lang="sk-SK" sz="2000" dirty="0"/>
              <a:t>suma</a:t>
            </a:r>
            <a:r>
              <a:rPr lang="en-US" sz="2000" dirty="0"/>
              <a:t> = a + a  </a:t>
            </a:r>
            <a:endParaRPr lang="sk-SK" sz="2000" dirty="0"/>
          </a:p>
          <a:p>
            <a:pPr marL="0" indent="0">
              <a:buNone/>
            </a:pPr>
            <a:r>
              <a:rPr lang="en-US" sz="2000" dirty="0"/>
              <a:t>print(</a:t>
            </a:r>
            <a:r>
              <a:rPr lang="sk-SK" sz="2000" dirty="0"/>
              <a:t>suma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endParaRPr lang="sk-SK" sz="2000" dirty="0"/>
          </a:p>
          <a:p>
            <a:pPr marL="0" indent="0">
              <a:buNone/>
            </a:pPr>
            <a:r>
              <a:rPr lang="en-US" sz="2000" dirty="0"/>
              <a:t>x = 10</a:t>
            </a:r>
          </a:p>
          <a:p>
            <a:pPr marL="0" indent="0">
              <a:buNone/>
            </a:pPr>
            <a:r>
              <a:rPr lang="en-US" sz="2000" dirty="0"/>
              <a:t>if x &lt; 5: print("x </a:t>
            </a:r>
            <a:r>
              <a:rPr lang="sk-SK" sz="2000" dirty="0"/>
              <a:t>je väčšie</a:t>
            </a:r>
            <a:r>
              <a:rPr lang="en-US" sz="2000" dirty="0"/>
              <a:t>")</a:t>
            </a:r>
          </a:p>
          <a:p>
            <a:pPr marL="0" indent="0">
              <a:buNone/>
            </a:pPr>
            <a:endParaRPr lang="sk-SK" sz="2000" dirty="0"/>
          </a:p>
          <a:p>
            <a:pPr marL="0" indent="0">
              <a:buNone/>
            </a:pPr>
            <a:r>
              <a:rPr lang="sk-SK" sz="2000" dirty="0"/>
              <a:t>a, b = 3, 2</a:t>
            </a:r>
          </a:p>
          <a:p>
            <a:pPr marL="0" indent="0">
              <a:buNone/>
            </a:pPr>
            <a:r>
              <a:rPr lang="sk-SK" sz="2000" dirty="0" err="1"/>
              <a:t>print</a:t>
            </a:r>
            <a:r>
              <a:rPr lang="sk-SK" sz="2000" dirty="0"/>
              <a:t>(a // b)</a:t>
            </a:r>
          </a:p>
        </p:txBody>
      </p:sp>
    </p:spTree>
    <p:extLst>
      <p:ext uri="{BB962C8B-B14F-4D97-AF65-F5344CB8AC3E}">
        <p14:creationId xmlns:p14="http://schemas.microsoft.com/office/powerpoint/2010/main" val="32580743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A403B2-4384-6A9D-BFA5-A9CC2E3170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D6D7E1-B2AD-47AF-A94F-E3989FF8B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Logické chyby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A1A9312-3DA4-2486-BE72-82BBB8A3BD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a = 10</a:t>
            </a:r>
          </a:p>
          <a:p>
            <a:pPr marL="0" indent="0">
              <a:buNone/>
            </a:pPr>
            <a:r>
              <a:rPr lang="en-US" sz="2000" dirty="0"/>
              <a:t>b = 20</a:t>
            </a:r>
          </a:p>
          <a:p>
            <a:pPr marL="0" indent="0">
              <a:buNone/>
            </a:pPr>
            <a:r>
              <a:rPr lang="sk-SK" sz="2000" dirty="0"/>
              <a:t>suma</a:t>
            </a:r>
            <a:r>
              <a:rPr lang="en-US" sz="2000" dirty="0"/>
              <a:t> = a + a  </a:t>
            </a:r>
            <a:endParaRPr lang="sk-SK" sz="2000" dirty="0"/>
          </a:p>
          <a:p>
            <a:pPr marL="0" indent="0">
              <a:buNone/>
            </a:pPr>
            <a:r>
              <a:rPr lang="en-US" sz="2000" dirty="0"/>
              <a:t>print(</a:t>
            </a:r>
            <a:r>
              <a:rPr lang="sk-SK" sz="2000" dirty="0"/>
              <a:t>suma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endParaRPr lang="sk-SK" sz="2000" dirty="0"/>
          </a:p>
          <a:p>
            <a:pPr marL="0" indent="0">
              <a:buNone/>
            </a:pPr>
            <a:r>
              <a:rPr lang="en-US" sz="2000" dirty="0"/>
              <a:t>x = 10</a:t>
            </a:r>
          </a:p>
          <a:p>
            <a:pPr marL="0" indent="0">
              <a:buNone/>
            </a:pPr>
            <a:r>
              <a:rPr lang="en-US" sz="2000" dirty="0"/>
              <a:t>if x &lt; 5: print("x </a:t>
            </a:r>
            <a:r>
              <a:rPr lang="sk-SK" sz="2000" dirty="0"/>
              <a:t>je väčšie</a:t>
            </a:r>
            <a:r>
              <a:rPr lang="en-US" sz="2000" dirty="0"/>
              <a:t>")</a:t>
            </a:r>
          </a:p>
          <a:p>
            <a:pPr marL="0" indent="0">
              <a:buNone/>
            </a:pPr>
            <a:endParaRPr lang="sk-SK" sz="2000" dirty="0"/>
          </a:p>
          <a:p>
            <a:pPr marL="0" indent="0">
              <a:buNone/>
            </a:pPr>
            <a:r>
              <a:rPr lang="sk-SK" sz="2000" dirty="0"/>
              <a:t>a, b = 3, 2</a:t>
            </a:r>
          </a:p>
          <a:p>
            <a:pPr marL="0" indent="0">
              <a:buNone/>
            </a:pPr>
            <a:r>
              <a:rPr lang="sk-SK" sz="2000" dirty="0" err="1"/>
              <a:t>print</a:t>
            </a:r>
            <a:r>
              <a:rPr lang="sk-SK" sz="2000" dirty="0"/>
              <a:t>(a // b)</a:t>
            </a: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9F3CD5D1-883F-169B-4B13-FC9C54650FB6}"/>
              </a:ext>
            </a:extLst>
          </p:cNvPr>
          <p:cNvSpPr txBox="1"/>
          <p:nvPr/>
        </p:nvSpPr>
        <p:spPr>
          <a:xfrm>
            <a:off x="3185327" y="2280976"/>
            <a:ext cx="5449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dirty="0">
                <a:solidFill>
                  <a:srgbClr val="FF0000"/>
                </a:solidFill>
              </a:rPr>
              <a:t>Chceme zakomponovať aj premennú b?</a:t>
            </a:r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5886BFA9-746C-61A2-1DA7-17EC98567BE8}"/>
              </a:ext>
            </a:extLst>
          </p:cNvPr>
          <p:cNvSpPr txBox="1"/>
          <p:nvPr/>
        </p:nvSpPr>
        <p:spPr>
          <a:xfrm>
            <a:off x="4300694" y="4170067"/>
            <a:ext cx="54945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dirty="0">
                <a:solidFill>
                  <a:srgbClr val="FF0000"/>
                </a:solidFill>
              </a:rPr>
              <a:t>Chceme, aby bolo väčšie alebo menšie?</a:t>
            </a:r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9D2B27F8-C10A-90BC-A670-18E0CDD00741}"/>
              </a:ext>
            </a:extLst>
          </p:cNvPr>
          <p:cNvSpPr txBox="1"/>
          <p:nvPr/>
        </p:nvSpPr>
        <p:spPr>
          <a:xfrm>
            <a:off x="3225521" y="5235192"/>
            <a:ext cx="41004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dirty="0">
                <a:solidFill>
                  <a:srgbClr val="FF0000"/>
                </a:solidFill>
              </a:rPr>
              <a:t>Chceme celočíselné delenie?</a:t>
            </a:r>
          </a:p>
        </p:txBody>
      </p:sp>
    </p:spTree>
    <p:extLst>
      <p:ext uri="{BB962C8B-B14F-4D97-AF65-F5344CB8AC3E}">
        <p14:creationId xmlns:p14="http://schemas.microsoft.com/office/powerpoint/2010/main" val="19069049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BC7469-DF7A-BDF9-8AA5-179961974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Debuggovanie</a:t>
            </a:r>
            <a:r>
              <a:rPr lang="sk-SK" dirty="0"/>
              <a:t> – samostatná práca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04E3851-D77B-8918-4588-589FC0A51F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Na </a:t>
            </a:r>
            <a:r>
              <a:rPr lang="sk-SK" dirty="0" err="1"/>
              <a:t>webshared</a:t>
            </a:r>
            <a:r>
              <a:rPr lang="sk-SK" dirty="0"/>
              <a:t> si prevezmite .</a:t>
            </a:r>
            <a:r>
              <a:rPr lang="sk-SK" dirty="0" err="1"/>
              <a:t>py</a:t>
            </a:r>
            <a:r>
              <a:rPr lang="sk-SK" dirty="0"/>
              <a:t> súbor, ktorý obsahuje jednoduchú kalkulačku. Nachádzajú sa v nej chyby – opravte ich.</a:t>
            </a:r>
          </a:p>
          <a:p>
            <a:r>
              <a:rPr lang="sk-SK" sz="2000" dirty="0"/>
              <a:t>https://uge-share.science.upjs.sk/webshared/Vyucba/Python/python_cvicenia/</a:t>
            </a:r>
          </a:p>
          <a:p>
            <a:endParaRPr lang="sk-SK" dirty="0"/>
          </a:p>
          <a:p>
            <a:endParaRPr lang="sk-SK" dirty="0"/>
          </a:p>
        </p:txBody>
      </p:sp>
      <p:pic>
        <p:nvPicPr>
          <p:cNvPr id="13314" name="Picture 2" descr="Task - Free education icons">
            <a:extLst>
              <a:ext uri="{FF2B5EF4-FFF2-40B4-BE49-F238E27FC236}">
                <a16:creationId xmlns:a16="http://schemas.microsoft.com/office/drawing/2014/main" id="{57AF9E3C-CE59-96C7-8725-5096117339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1199" y="4450772"/>
            <a:ext cx="1915391" cy="1915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0351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BED17F-7DE8-26BC-363D-556217C57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Syntax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EB162DB-2F8D-9F14-5DA3-9884079550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Oddelenie riadkov („</a:t>
            </a:r>
            <a:r>
              <a:rPr lang="sk-SK" dirty="0" err="1"/>
              <a:t>indentation</a:t>
            </a:r>
            <a:r>
              <a:rPr lang="sk-SK" dirty="0"/>
              <a:t>“) </a:t>
            </a:r>
          </a:p>
          <a:p>
            <a:r>
              <a:rPr lang="sk-SK" dirty="0"/>
              <a:t>Oddelenie bloku kódu, definuje jeho štruktúru</a:t>
            </a:r>
          </a:p>
          <a:p>
            <a:r>
              <a:rPr lang="sk-SK" dirty="0"/>
              <a:t>V iných jazykoch cez „{}“ – oddelenie riadku nemá vplyv</a:t>
            </a:r>
          </a:p>
          <a:p>
            <a:pPr marL="0" indent="0">
              <a:buNone/>
            </a:pPr>
            <a:endParaRPr lang="sk-SK" dirty="0"/>
          </a:p>
          <a:p>
            <a:endParaRPr lang="sk-SK" dirty="0"/>
          </a:p>
        </p:txBody>
      </p:sp>
      <p:pic>
        <p:nvPicPr>
          <p:cNvPr id="1026" name="Picture 2" descr="syntax Icon - Free PNG &amp; SVG 2222765 - Noun Project">
            <a:extLst>
              <a:ext uri="{FF2B5EF4-FFF2-40B4-BE49-F238E27FC236}">
                <a16:creationId xmlns:a16="http://schemas.microsoft.com/office/drawing/2014/main" id="{B04C0966-588D-0335-E4C8-026FD89BD6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6033" y="4807718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88845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FD6362-0F59-59F3-8042-58D872B7C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Debuggovanie</a:t>
            </a:r>
            <a:r>
              <a:rPr lang="sk-SK" dirty="0"/>
              <a:t> – bonus </a:t>
            </a:r>
            <a:r>
              <a:rPr lang="sk-SK" dirty="0" err="1"/>
              <a:t>task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4F810E6-524F-DBD4-4F3E-7ACCC7117F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Ako by si s </a:t>
            </a:r>
            <a:r>
              <a:rPr lang="sk-SK" dirty="0" err="1"/>
              <a:t>debuggovaním</a:t>
            </a:r>
            <a:r>
              <a:rPr lang="sk-SK" dirty="0"/>
              <a:t> rovnakého kódu poradila AI? Porovnajte so svojimi výsledkami.</a:t>
            </a:r>
          </a:p>
        </p:txBody>
      </p:sp>
      <p:pic>
        <p:nvPicPr>
          <p:cNvPr id="14338" name="Picture 2" descr="Download Free Website debugging Icons in PNG &amp; SVG">
            <a:extLst>
              <a:ext uri="{FF2B5EF4-FFF2-40B4-BE49-F238E27FC236}">
                <a16:creationId xmlns:a16="http://schemas.microsoft.com/office/drawing/2014/main" id="{2504DD73-F120-8F4E-F6D7-6218907177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8755" y="3827318"/>
            <a:ext cx="2549236" cy="2549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028551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BE0862-66E8-A761-50BA-8C96CF3B1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Diskusia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604AE8D-CCF2-FA36-408B-3A04432D26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Aké dátové typy poznáte?</a:t>
            </a:r>
          </a:p>
          <a:p>
            <a:r>
              <a:rPr lang="sk-SK" dirty="0"/>
              <a:t>Kde ich viete vhodne aplikovať?</a:t>
            </a:r>
          </a:p>
          <a:p>
            <a:r>
              <a:rPr lang="sk-SK" dirty="0"/>
              <a:t>Ako postupovať pri </a:t>
            </a:r>
            <a:r>
              <a:rPr lang="sk-SK" dirty="0" err="1"/>
              <a:t>debuggovaní</a:t>
            </a:r>
            <a:r>
              <a:rPr lang="sk-SK" dirty="0"/>
              <a:t>?</a:t>
            </a:r>
          </a:p>
          <a:p>
            <a:r>
              <a:rPr lang="sk-SK" dirty="0"/>
              <a:t>Využitie AI pri </a:t>
            </a:r>
            <a:r>
              <a:rPr lang="sk-SK" dirty="0" err="1"/>
              <a:t>debuggovaní</a:t>
            </a:r>
            <a:r>
              <a:rPr lang="sk-SK" dirty="0"/>
              <a:t> a kontrole kódu? </a:t>
            </a:r>
          </a:p>
          <a:p>
            <a:endParaRPr lang="sk-SK" dirty="0"/>
          </a:p>
          <a:p>
            <a:endParaRPr lang="sk-SK" dirty="0"/>
          </a:p>
        </p:txBody>
      </p:sp>
      <p:pic>
        <p:nvPicPr>
          <p:cNvPr id="12290" name="Picture 2">
            <a:extLst>
              <a:ext uri="{FF2B5EF4-FFF2-40B4-BE49-F238E27FC236}">
                <a16:creationId xmlns:a16="http://schemas.microsoft.com/office/drawing/2014/main" id="{75217219-EF47-6881-3257-67BA7B1682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3901" y="4452178"/>
            <a:ext cx="2971800" cy="1810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2061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6D19FB-F442-C7C1-493F-24685605BC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E1602F-AB31-7785-617C-84A7BC904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Syntax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11CD469-E7D4-FBFD-69C4-3C276B44EB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/>
              <a:t>Oddelenie riadkov („</a:t>
            </a:r>
            <a:r>
              <a:rPr lang="sk-SK" dirty="0" err="1"/>
              <a:t>indentation</a:t>
            </a:r>
            <a:r>
              <a:rPr lang="sk-SK" dirty="0"/>
              <a:t>“) </a:t>
            </a:r>
          </a:p>
          <a:p>
            <a:r>
              <a:rPr lang="sk-SK" dirty="0"/>
              <a:t>Oddelenie bloku kódu, definuje jeho štruktúru</a:t>
            </a:r>
          </a:p>
          <a:p>
            <a:r>
              <a:rPr lang="sk-SK" dirty="0"/>
              <a:t>V iných jazykoch cez „{}“ – oddelenie riadku nemá vplyv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en-US" dirty="0"/>
              <a:t>if </a:t>
            </a:r>
            <a:r>
              <a:rPr lang="sk-SK" dirty="0"/>
              <a:t>7</a:t>
            </a:r>
            <a:r>
              <a:rPr lang="en-US" dirty="0"/>
              <a:t> &gt; </a:t>
            </a:r>
            <a:r>
              <a:rPr lang="sk-SK" dirty="0"/>
              <a:t>3</a:t>
            </a:r>
            <a:r>
              <a:rPr lang="en-US" dirty="0"/>
              <a:t>: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	</a:t>
            </a:r>
            <a:r>
              <a:rPr lang="en-US" dirty="0"/>
              <a:t>print("</a:t>
            </a:r>
            <a:r>
              <a:rPr lang="sk-SK" dirty="0"/>
              <a:t>7 je viac ako 3</a:t>
            </a:r>
            <a:r>
              <a:rPr lang="en-US" dirty="0"/>
              <a:t>")</a:t>
            </a:r>
            <a:endParaRPr lang="sk-SK" dirty="0"/>
          </a:p>
          <a:p>
            <a:pPr marL="0" indent="0">
              <a:buNone/>
            </a:pPr>
            <a:r>
              <a:rPr lang="sk-SK" dirty="0" err="1"/>
              <a:t>vs</a:t>
            </a:r>
            <a:r>
              <a:rPr lang="sk-SK" dirty="0"/>
              <a:t>:</a:t>
            </a:r>
          </a:p>
          <a:p>
            <a:pPr marL="0" indent="0">
              <a:buNone/>
            </a:pPr>
            <a:r>
              <a:rPr lang="en-US" dirty="0"/>
              <a:t>if </a:t>
            </a:r>
            <a:r>
              <a:rPr lang="sk-SK" dirty="0"/>
              <a:t>7</a:t>
            </a:r>
            <a:r>
              <a:rPr lang="en-US" dirty="0"/>
              <a:t> &gt; </a:t>
            </a:r>
            <a:r>
              <a:rPr lang="sk-SK" dirty="0"/>
              <a:t>3</a:t>
            </a:r>
            <a:r>
              <a:rPr lang="en-US" dirty="0"/>
              <a:t>:</a:t>
            </a:r>
            <a:endParaRPr lang="sk-SK" dirty="0"/>
          </a:p>
          <a:p>
            <a:pPr marL="0" indent="0">
              <a:buNone/>
            </a:pPr>
            <a:r>
              <a:rPr lang="en-US" dirty="0"/>
              <a:t>print("</a:t>
            </a:r>
            <a:r>
              <a:rPr lang="sk-SK" dirty="0"/>
              <a:t>7 je viac ako 3</a:t>
            </a:r>
            <a:r>
              <a:rPr lang="en-US" dirty="0"/>
              <a:t>")</a:t>
            </a:r>
            <a:endParaRPr lang="sk-SK" dirty="0"/>
          </a:p>
          <a:p>
            <a:pPr marL="0" indent="0">
              <a:buNone/>
            </a:pPr>
            <a:endParaRPr lang="sk-SK" dirty="0"/>
          </a:p>
        </p:txBody>
      </p:sp>
      <p:pic>
        <p:nvPicPr>
          <p:cNvPr id="1026" name="Picture 2" descr="syntax Icon - Free PNG &amp; SVG 2222765 - Noun Project">
            <a:extLst>
              <a:ext uri="{FF2B5EF4-FFF2-40B4-BE49-F238E27FC236}">
                <a16:creationId xmlns:a16="http://schemas.microsoft.com/office/drawing/2014/main" id="{5340F442-D31C-009F-A3A7-395F5FDFA1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6033" y="4807718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3707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B3F4AB-6630-229E-66C0-B8CF9F2405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4199AC-ACAD-3A70-CB75-2FBE97D26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Syntax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E971EF9-6621-1A1D-2C56-15BDD69736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/>
              <a:t>V iných jazykoch cez „{}“ – oddelenie riadku nemá vplyv</a:t>
            </a:r>
          </a:p>
          <a:p>
            <a:r>
              <a:rPr lang="sk-SK" dirty="0"/>
              <a:t>„{}“ v prípade použitia „</a:t>
            </a:r>
            <a:r>
              <a:rPr lang="sk-SK" dirty="0" err="1"/>
              <a:t>Formatted</a:t>
            </a:r>
            <a:r>
              <a:rPr lang="sk-SK" dirty="0"/>
              <a:t> </a:t>
            </a:r>
            <a:r>
              <a:rPr lang="sk-SK" dirty="0" err="1"/>
              <a:t>string</a:t>
            </a:r>
            <a:r>
              <a:rPr lang="sk-SK" dirty="0"/>
              <a:t> </a:t>
            </a:r>
            <a:r>
              <a:rPr lang="sk-SK" dirty="0" err="1"/>
              <a:t>literals</a:t>
            </a:r>
            <a:r>
              <a:rPr lang="sk-SK" dirty="0"/>
              <a:t>“ (f):</a:t>
            </a:r>
          </a:p>
          <a:p>
            <a:endParaRPr lang="sk-SK" dirty="0"/>
          </a:p>
          <a:p>
            <a:pPr marL="0" indent="0">
              <a:buNone/>
            </a:pPr>
            <a:r>
              <a:rPr lang="sk-SK" dirty="0"/>
              <a:t>meno=("Tomáš")</a:t>
            </a:r>
            <a:br>
              <a:rPr lang="sk-SK" dirty="0"/>
            </a:br>
            <a:r>
              <a:rPr lang="sk-SK" dirty="0"/>
              <a:t>bydlisko=("Košice")</a:t>
            </a:r>
            <a:br>
              <a:rPr lang="sk-SK" dirty="0"/>
            </a:br>
            <a:r>
              <a:rPr lang="sk-SK" dirty="0" err="1"/>
              <a:t>print</a:t>
            </a:r>
            <a:r>
              <a:rPr lang="sk-SK" dirty="0"/>
              <a:t>(</a:t>
            </a:r>
            <a:r>
              <a:rPr lang="sk-SK" dirty="0" err="1"/>
              <a:t>f"Volám</a:t>
            </a:r>
            <a:r>
              <a:rPr lang="sk-SK" dirty="0"/>
              <a:t> sa {meno} a žijem v meste {bydlisko}.")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</p:txBody>
      </p:sp>
      <p:pic>
        <p:nvPicPr>
          <p:cNvPr id="1026" name="Picture 2" descr="syntax Icon - Free PNG &amp; SVG 2222765 - Noun Project">
            <a:extLst>
              <a:ext uri="{FF2B5EF4-FFF2-40B4-BE49-F238E27FC236}">
                <a16:creationId xmlns:a16="http://schemas.microsoft.com/office/drawing/2014/main" id="{792F94F3-061D-8D7D-A1C6-2DC9E14320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6033" y="4807718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BlokTextu 3">
            <a:extLst>
              <a:ext uri="{FF2B5EF4-FFF2-40B4-BE49-F238E27FC236}">
                <a16:creationId xmlns:a16="http://schemas.microsoft.com/office/drawing/2014/main" id="{DE21A662-6849-FD85-C9D3-C8C871C3EE72}"/>
              </a:ext>
            </a:extLst>
          </p:cNvPr>
          <p:cNvSpPr txBox="1"/>
          <p:nvPr/>
        </p:nvSpPr>
        <p:spPr>
          <a:xfrm>
            <a:off x="552660" y="5775794"/>
            <a:ext cx="18117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dirty="0"/>
              <a:t>*{ – alt + 123</a:t>
            </a:r>
          </a:p>
          <a:p>
            <a:r>
              <a:rPr lang="sk-SK" sz="2400" dirty="0"/>
              <a:t>*} – alt +125</a:t>
            </a:r>
          </a:p>
        </p:txBody>
      </p:sp>
    </p:spTree>
    <p:extLst>
      <p:ext uri="{BB962C8B-B14F-4D97-AF65-F5344CB8AC3E}">
        <p14:creationId xmlns:p14="http://schemas.microsoft.com/office/powerpoint/2010/main" val="9148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1E8369-4120-60C6-3967-DB3C16764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Premenné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0183096-052D-D5C4-063D-73FB705B4F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Priradenie hodnoty cez „=“</a:t>
            </a:r>
          </a:p>
          <a:p>
            <a:endParaRPr lang="sk-SK" dirty="0"/>
          </a:p>
          <a:p>
            <a:pPr marL="0" indent="0">
              <a:buNone/>
            </a:pPr>
            <a:r>
              <a:rPr lang="sk-SK" dirty="0"/>
              <a:t>x = 4</a:t>
            </a:r>
          </a:p>
          <a:p>
            <a:pPr marL="0" indent="0">
              <a:buNone/>
            </a:pPr>
            <a:r>
              <a:rPr lang="sk-SK" dirty="0"/>
              <a:t>y = </a:t>
            </a:r>
            <a:r>
              <a:rPr lang="en-US" dirty="0"/>
              <a:t>"</a:t>
            </a:r>
            <a:r>
              <a:rPr lang="sk-SK" dirty="0" err="1"/>
              <a:t>Hello</a:t>
            </a:r>
            <a:r>
              <a:rPr lang="sk-SK" dirty="0"/>
              <a:t>, </a:t>
            </a:r>
            <a:r>
              <a:rPr lang="sk-SK" dirty="0" err="1"/>
              <a:t>world</a:t>
            </a:r>
            <a:r>
              <a:rPr lang="sk-SK" dirty="0"/>
              <a:t>!</a:t>
            </a:r>
            <a:r>
              <a:rPr lang="en-US" dirty="0"/>
              <a:t>" </a:t>
            </a:r>
            <a:endParaRPr lang="sk-SK" dirty="0"/>
          </a:p>
          <a:p>
            <a:pPr marL="0" indent="0">
              <a:buNone/>
            </a:pPr>
            <a:r>
              <a:rPr lang="sk-SK" dirty="0" err="1"/>
              <a:t>print</a:t>
            </a:r>
            <a:r>
              <a:rPr lang="sk-SK" dirty="0"/>
              <a:t>(x)</a:t>
            </a:r>
          </a:p>
          <a:p>
            <a:pPr marL="0" indent="0">
              <a:buNone/>
            </a:pPr>
            <a:r>
              <a:rPr lang="sk-SK" dirty="0" err="1"/>
              <a:t>print</a:t>
            </a:r>
            <a:r>
              <a:rPr lang="sk-SK" dirty="0"/>
              <a:t>(y)</a:t>
            </a:r>
          </a:p>
        </p:txBody>
      </p:sp>
      <p:pic>
        <p:nvPicPr>
          <p:cNvPr id="2050" name="Picture 2" descr="Python Variables (With Examples)">
            <a:extLst>
              <a:ext uri="{FF2B5EF4-FFF2-40B4-BE49-F238E27FC236}">
                <a16:creationId xmlns:a16="http://schemas.microsoft.com/office/drawing/2014/main" id="{E43D8371-7091-00EA-FCD5-E2F4C0C307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2639" y="3683297"/>
            <a:ext cx="6229350" cy="2124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8669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4AD09F-D47F-D646-4157-52D5C5B09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Premenné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7D33BA8-C4F8-19FF-47BF-81E46115F0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/>
              <a:t>Case</a:t>
            </a:r>
            <a:r>
              <a:rPr lang="sk-SK" dirty="0"/>
              <a:t> </a:t>
            </a:r>
            <a:r>
              <a:rPr lang="sk-SK" dirty="0" err="1"/>
              <a:t>sensitive</a:t>
            </a:r>
            <a:endParaRPr lang="sk-SK" dirty="0"/>
          </a:p>
          <a:p>
            <a:r>
              <a:rPr lang="sk-SK" dirty="0"/>
              <a:t>Bez medzier, čísel a operátorov</a:t>
            </a:r>
          </a:p>
        </p:txBody>
      </p:sp>
      <p:sp>
        <p:nvSpPr>
          <p:cNvPr id="7" name="BlokTextu 6">
            <a:extLst>
              <a:ext uri="{FF2B5EF4-FFF2-40B4-BE49-F238E27FC236}">
                <a16:creationId xmlns:a16="http://schemas.microsoft.com/office/drawing/2014/main" id="{E30C884F-0F11-6F9F-4CFA-5AD3D9694899}"/>
              </a:ext>
            </a:extLst>
          </p:cNvPr>
          <p:cNvSpPr txBox="1"/>
          <p:nvPr/>
        </p:nvSpPr>
        <p:spPr>
          <a:xfrm>
            <a:off x="1318846" y="3840538"/>
            <a:ext cx="253972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400" dirty="0" err="1"/>
              <a:t>myvar</a:t>
            </a:r>
            <a:r>
              <a:rPr lang="sk-SK" sz="2400" dirty="0"/>
              <a:t> = "Text1"</a:t>
            </a:r>
          </a:p>
          <a:p>
            <a:r>
              <a:rPr lang="sk-SK" sz="2400" dirty="0" err="1"/>
              <a:t>my_var</a:t>
            </a:r>
            <a:r>
              <a:rPr lang="sk-SK" sz="2400" dirty="0"/>
              <a:t> = "Text2"</a:t>
            </a:r>
          </a:p>
          <a:p>
            <a:r>
              <a:rPr lang="sk-SK" sz="2400" dirty="0"/>
              <a:t>_</a:t>
            </a:r>
            <a:r>
              <a:rPr lang="sk-SK" sz="2400" dirty="0" err="1"/>
              <a:t>my_var</a:t>
            </a:r>
            <a:r>
              <a:rPr lang="sk-SK" sz="2400" dirty="0"/>
              <a:t> = "Text3"</a:t>
            </a:r>
          </a:p>
          <a:p>
            <a:r>
              <a:rPr lang="sk-SK" sz="2400" dirty="0" err="1"/>
              <a:t>myVar</a:t>
            </a:r>
            <a:r>
              <a:rPr lang="sk-SK" sz="2400" dirty="0"/>
              <a:t> = "Text4"</a:t>
            </a:r>
          </a:p>
          <a:p>
            <a:r>
              <a:rPr lang="sk-SK" sz="2400" dirty="0"/>
              <a:t>MYVAR = "Text5"</a:t>
            </a:r>
          </a:p>
          <a:p>
            <a:r>
              <a:rPr lang="sk-SK" sz="2400" dirty="0"/>
              <a:t>myvar2 = "Text6"</a:t>
            </a:r>
          </a:p>
        </p:txBody>
      </p:sp>
      <p:sp>
        <p:nvSpPr>
          <p:cNvPr id="11" name="BlokTextu 10">
            <a:extLst>
              <a:ext uri="{FF2B5EF4-FFF2-40B4-BE49-F238E27FC236}">
                <a16:creationId xmlns:a16="http://schemas.microsoft.com/office/drawing/2014/main" id="{C8946566-F2D2-7B65-C0F0-D244DA567AE0}"/>
              </a:ext>
            </a:extLst>
          </p:cNvPr>
          <p:cNvSpPr txBox="1"/>
          <p:nvPr/>
        </p:nvSpPr>
        <p:spPr>
          <a:xfrm>
            <a:off x="5619541" y="3793813"/>
            <a:ext cx="281102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400" dirty="0"/>
              <a:t>2myvar = "Text"</a:t>
            </a:r>
          </a:p>
          <a:p>
            <a:r>
              <a:rPr lang="sk-SK" sz="2400" dirty="0"/>
              <a:t>my-var = "Text"</a:t>
            </a:r>
          </a:p>
          <a:p>
            <a:r>
              <a:rPr lang="sk-SK" sz="2400" dirty="0"/>
              <a:t>my var = "Text"</a:t>
            </a:r>
          </a:p>
        </p:txBody>
      </p:sp>
      <p:sp>
        <p:nvSpPr>
          <p:cNvPr id="12" name="BlokTextu 11">
            <a:extLst>
              <a:ext uri="{FF2B5EF4-FFF2-40B4-BE49-F238E27FC236}">
                <a16:creationId xmlns:a16="http://schemas.microsoft.com/office/drawing/2014/main" id="{4EA53C83-FDF8-3BC2-D11B-0B6F47C0892C}"/>
              </a:ext>
            </a:extLst>
          </p:cNvPr>
          <p:cNvSpPr txBox="1"/>
          <p:nvPr/>
        </p:nvSpPr>
        <p:spPr>
          <a:xfrm>
            <a:off x="1024933" y="3275762"/>
            <a:ext cx="33486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b="1" dirty="0">
                <a:solidFill>
                  <a:srgbClr val="00B050"/>
                </a:solidFill>
              </a:rPr>
              <a:t>Správne zadefinované:</a:t>
            </a:r>
          </a:p>
        </p:txBody>
      </p:sp>
      <p:sp>
        <p:nvSpPr>
          <p:cNvPr id="14" name="BlokTextu 13">
            <a:extLst>
              <a:ext uri="{FF2B5EF4-FFF2-40B4-BE49-F238E27FC236}">
                <a16:creationId xmlns:a16="http://schemas.microsoft.com/office/drawing/2014/main" id="{9A047C9A-1ED4-CED6-81B7-991F7E11353C}"/>
              </a:ext>
            </a:extLst>
          </p:cNvPr>
          <p:cNvSpPr txBox="1"/>
          <p:nvPr/>
        </p:nvSpPr>
        <p:spPr>
          <a:xfrm>
            <a:off x="4906109" y="3266943"/>
            <a:ext cx="60943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400" b="1" dirty="0">
                <a:solidFill>
                  <a:srgbClr val="FF0000"/>
                </a:solidFill>
              </a:rPr>
              <a:t>Nesprávne zadefinované:</a:t>
            </a:r>
          </a:p>
        </p:txBody>
      </p:sp>
    </p:spTree>
    <p:extLst>
      <p:ext uri="{BB962C8B-B14F-4D97-AF65-F5344CB8AC3E}">
        <p14:creationId xmlns:p14="http://schemas.microsoft.com/office/powerpoint/2010/main" val="995923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760293-F1D2-193A-B2E9-F23DE8BA7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Premenné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57DC4CB-36EB-A3F6-717F-1A66098AF3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Čo ak chceme zadefinovať viacero premenných súčasne?</a:t>
            </a:r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EB3A07E1-DF24-F6D9-17F5-AB2636C14B89}"/>
              </a:ext>
            </a:extLst>
          </p:cNvPr>
          <p:cNvSpPr txBox="1"/>
          <p:nvPr/>
        </p:nvSpPr>
        <p:spPr>
          <a:xfrm>
            <a:off x="1027445" y="2793332"/>
            <a:ext cx="642843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400" dirty="0"/>
              <a:t>x = y = z = "Košice"</a:t>
            </a:r>
          </a:p>
          <a:p>
            <a:r>
              <a:rPr lang="sk-SK" sz="2400" dirty="0" err="1"/>
              <a:t>print</a:t>
            </a:r>
            <a:r>
              <a:rPr lang="sk-SK" sz="2400" dirty="0"/>
              <a:t>(x)</a:t>
            </a:r>
          </a:p>
          <a:p>
            <a:r>
              <a:rPr lang="sk-SK" sz="2400" dirty="0" err="1"/>
              <a:t>print</a:t>
            </a:r>
            <a:r>
              <a:rPr lang="sk-SK" sz="2400" dirty="0"/>
              <a:t>(y)</a:t>
            </a:r>
          </a:p>
          <a:p>
            <a:r>
              <a:rPr lang="sk-SK" sz="2400" dirty="0" err="1"/>
              <a:t>print</a:t>
            </a:r>
            <a:r>
              <a:rPr lang="sk-SK" sz="2400" dirty="0"/>
              <a:t>(z)</a:t>
            </a:r>
          </a:p>
        </p:txBody>
      </p:sp>
      <p:sp>
        <p:nvSpPr>
          <p:cNvPr id="8" name="BlokTextu 7">
            <a:extLst>
              <a:ext uri="{FF2B5EF4-FFF2-40B4-BE49-F238E27FC236}">
                <a16:creationId xmlns:a16="http://schemas.microsoft.com/office/drawing/2014/main" id="{CEC5670F-BD08-DB05-71C6-DE16D23FEA9A}"/>
              </a:ext>
            </a:extLst>
          </p:cNvPr>
          <p:cNvSpPr txBox="1"/>
          <p:nvPr/>
        </p:nvSpPr>
        <p:spPr>
          <a:xfrm>
            <a:off x="894304" y="4873451"/>
            <a:ext cx="55843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dirty="0"/>
              <a:t>„=“ určuje, že sú si dané premenné rovné</a:t>
            </a:r>
          </a:p>
        </p:txBody>
      </p:sp>
    </p:spTree>
    <p:extLst>
      <p:ext uri="{BB962C8B-B14F-4D97-AF65-F5344CB8AC3E}">
        <p14:creationId xmlns:p14="http://schemas.microsoft.com/office/powerpoint/2010/main" val="2895605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742022-7E3B-74E3-0888-59671D86BE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39374B-D2A4-4FBF-5953-35483CA33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Premenné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08D76CC-9E43-738B-4349-4ED3560C4D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Čo ak chceme zadefinovať viacero premenných súčasne?</a:t>
            </a:r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pPr marL="0" indent="0">
              <a:buNone/>
            </a:pPr>
            <a:endParaRPr lang="sk-SK" dirty="0"/>
          </a:p>
          <a:p>
            <a:r>
              <a:rPr lang="sk-SK" dirty="0"/>
              <a:t>Alebo vytvorením zoznamu:</a:t>
            </a:r>
          </a:p>
        </p:txBody>
      </p:sp>
      <p:sp>
        <p:nvSpPr>
          <p:cNvPr id="9" name="BlokTextu 8">
            <a:extLst>
              <a:ext uri="{FF2B5EF4-FFF2-40B4-BE49-F238E27FC236}">
                <a16:creationId xmlns:a16="http://schemas.microsoft.com/office/drawing/2014/main" id="{FE4C3D35-E7F4-2400-B391-EDBA03DDEBAB}"/>
              </a:ext>
            </a:extLst>
          </p:cNvPr>
          <p:cNvSpPr txBox="1"/>
          <p:nvPr/>
        </p:nvSpPr>
        <p:spPr>
          <a:xfrm>
            <a:off x="1007348" y="2341155"/>
            <a:ext cx="674998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400" dirty="0"/>
              <a:t>x, y, z = "Košice", "Prešov", "Poprad"</a:t>
            </a:r>
          </a:p>
          <a:p>
            <a:r>
              <a:rPr lang="sk-SK" sz="2400" dirty="0" err="1"/>
              <a:t>print</a:t>
            </a:r>
            <a:r>
              <a:rPr lang="sk-SK" sz="2400" dirty="0"/>
              <a:t>(x)</a:t>
            </a:r>
          </a:p>
          <a:p>
            <a:r>
              <a:rPr lang="sk-SK" sz="2400" dirty="0" err="1"/>
              <a:t>print</a:t>
            </a:r>
            <a:r>
              <a:rPr lang="sk-SK" sz="2400" dirty="0"/>
              <a:t>(y)</a:t>
            </a:r>
          </a:p>
          <a:p>
            <a:r>
              <a:rPr lang="sk-SK" sz="2400" dirty="0" err="1"/>
              <a:t>print</a:t>
            </a:r>
            <a:r>
              <a:rPr lang="sk-SK" sz="2400" dirty="0"/>
              <a:t>(z)</a:t>
            </a:r>
          </a:p>
          <a:p>
            <a:r>
              <a:rPr lang="sk-SK" sz="2400" dirty="0" err="1"/>
              <a:t>print</a:t>
            </a:r>
            <a:r>
              <a:rPr lang="sk-SK" sz="2400" dirty="0"/>
              <a:t>(x, y, z)</a:t>
            </a:r>
          </a:p>
        </p:txBody>
      </p:sp>
      <p:sp>
        <p:nvSpPr>
          <p:cNvPr id="11" name="BlokTextu 10">
            <a:extLst>
              <a:ext uri="{FF2B5EF4-FFF2-40B4-BE49-F238E27FC236}">
                <a16:creationId xmlns:a16="http://schemas.microsoft.com/office/drawing/2014/main" id="{4AFAB0AB-2726-AB71-5922-4C1ADB8DE729}"/>
              </a:ext>
            </a:extLst>
          </p:cNvPr>
          <p:cNvSpPr txBox="1"/>
          <p:nvPr/>
        </p:nvSpPr>
        <p:spPr>
          <a:xfrm>
            <a:off x="926961" y="4782905"/>
            <a:ext cx="609432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dirty="0"/>
              <a:t>mestá = ["Košice", "Prešov", "Poprad"]</a:t>
            </a:r>
          </a:p>
          <a:p>
            <a:r>
              <a:rPr lang="es-ES" sz="2400" dirty="0"/>
              <a:t>x, y, z = mestá</a:t>
            </a:r>
          </a:p>
          <a:p>
            <a:r>
              <a:rPr lang="es-ES" sz="2400" dirty="0"/>
              <a:t>print(x)</a:t>
            </a:r>
          </a:p>
          <a:p>
            <a:r>
              <a:rPr lang="es-ES" sz="2400" dirty="0"/>
              <a:t>print(y)</a:t>
            </a:r>
          </a:p>
          <a:p>
            <a:r>
              <a:rPr lang="es-ES" sz="2400" dirty="0"/>
              <a:t>print(z)</a:t>
            </a:r>
            <a:endParaRPr lang="sk-SK" sz="2400" dirty="0"/>
          </a:p>
        </p:txBody>
      </p:sp>
      <p:sp>
        <p:nvSpPr>
          <p:cNvPr id="12" name="BlokTextu 11">
            <a:extLst>
              <a:ext uri="{FF2B5EF4-FFF2-40B4-BE49-F238E27FC236}">
                <a16:creationId xmlns:a16="http://schemas.microsoft.com/office/drawing/2014/main" id="{ED7123CE-FC23-B697-7647-7DD069F1AE37}"/>
              </a:ext>
            </a:extLst>
          </p:cNvPr>
          <p:cNvSpPr txBox="1"/>
          <p:nvPr/>
        </p:nvSpPr>
        <p:spPr>
          <a:xfrm>
            <a:off x="9897626" y="5486400"/>
            <a:ext cx="182210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dirty="0"/>
              <a:t>*[– alt + F</a:t>
            </a:r>
          </a:p>
          <a:p>
            <a:r>
              <a:rPr lang="sk-SK" sz="2400" dirty="0"/>
              <a:t>*] – alt + G</a:t>
            </a:r>
          </a:p>
          <a:p>
            <a:r>
              <a:rPr lang="sk-SK" sz="2400" dirty="0"/>
              <a:t>*[] – </a:t>
            </a:r>
            <a:r>
              <a:rPr lang="sk-SK" sz="2400" dirty="0" err="1"/>
              <a:t>altgr</a:t>
            </a:r>
            <a:r>
              <a:rPr lang="sk-SK" sz="2400" dirty="0"/>
              <a:t> + F</a:t>
            </a:r>
          </a:p>
        </p:txBody>
      </p:sp>
    </p:spTree>
    <p:extLst>
      <p:ext uri="{BB962C8B-B14F-4D97-AF65-F5344CB8AC3E}">
        <p14:creationId xmlns:p14="http://schemas.microsoft.com/office/powerpoint/2010/main" val="3236857044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2880</TotalTime>
  <Words>1295</Words>
  <Application>Microsoft Office PowerPoint</Application>
  <PresentationFormat>Širokouhlá</PresentationFormat>
  <Paragraphs>283</Paragraphs>
  <Slides>31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31</vt:i4>
      </vt:variant>
    </vt:vector>
  </HeadingPairs>
  <TitlesOfParts>
    <vt:vector size="35" baseType="lpstr">
      <vt:lpstr>Aptos</vt:lpstr>
      <vt:lpstr>Aptos Display</vt:lpstr>
      <vt:lpstr>Arial</vt:lpstr>
      <vt:lpstr>Motív Office</vt:lpstr>
      <vt:lpstr>Základy programovania (Python)</vt:lpstr>
      <vt:lpstr>Obsah cvičenia</vt:lpstr>
      <vt:lpstr>Syntax</vt:lpstr>
      <vt:lpstr>Syntax</vt:lpstr>
      <vt:lpstr>Syntax</vt:lpstr>
      <vt:lpstr>Premenné</vt:lpstr>
      <vt:lpstr>Premenné</vt:lpstr>
      <vt:lpstr>Premenné</vt:lpstr>
      <vt:lpstr>Premenné</vt:lpstr>
      <vt:lpstr>print a input</vt:lpstr>
      <vt:lpstr>print a input</vt:lpstr>
      <vt:lpstr>print a input</vt:lpstr>
      <vt:lpstr>Základné dátové typy</vt:lpstr>
      <vt:lpstr>Zadefinovanie dátového typu</vt:lpstr>
      <vt:lpstr>Prezentácia programu PowerPoint</vt:lpstr>
      <vt:lpstr>O aký dátový typ ide?</vt:lpstr>
      <vt:lpstr>Úloha</vt:lpstr>
      <vt:lpstr>Úloha</vt:lpstr>
      <vt:lpstr>Debugging</vt:lpstr>
      <vt:lpstr>Syntaktické chyby</vt:lpstr>
      <vt:lpstr>Syntaktické chyby</vt:lpstr>
      <vt:lpstr>Syntaktické chyby</vt:lpstr>
      <vt:lpstr>Runtime error</vt:lpstr>
      <vt:lpstr>Runtime error</vt:lpstr>
      <vt:lpstr>Runtime error</vt:lpstr>
      <vt:lpstr>Logické chyby</vt:lpstr>
      <vt:lpstr>Logické chyby</vt:lpstr>
      <vt:lpstr>Logické chyby</vt:lpstr>
      <vt:lpstr>Debuggovanie – samostatná práca</vt:lpstr>
      <vt:lpstr>Debuggovanie – bonus task</vt:lpstr>
      <vt:lpstr>Diskusia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Tomáš Fedor</dc:creator>
  <cp:lastModifiedBy>Tomáš Fedor</cp:lastModifiedBy>
  <cp:revision>48</cp:revision>
  <dcterms:created xsi:type="dcterms:W3CDTF">2025-09-29T12:29:35Z</dcterms:created>
  <dcterms:modified xsi:type="dcterms:W3CDTF">2025-10-07T12:47:34Z</dcterms:modified>
</cp:coreProperties>
</file>