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08EBC-2E68-A962-97A4-3E177526D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1645E3-3FD7-CA6C-E855-424DBE73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891A7C-E6E6-6411-2927-F630B41C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3F106B-910A-7DE2-26A9-08CB4011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7451255-4614-486F-6A16-C847CC82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7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BD31A-E83C-5CB5-2B54-48780C1C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1E3C757-9F50-94CC-88E6-F5523438C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F0C50F-F095-653D-9FB9-B644313C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90E7F9-DE1C-6AF7-026B-CEE64A88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CEB8D31-0AD7-518C-AE06-9744597C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269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092CD1A-727B-755B-F3BD-97DEF2CEA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918AA2F-7BEE-9974-8004-C2C97C44F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20C8C9-0598-980A-E7B1-C38C355A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351E31-0E98-793D-7181-B30B02F6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B0A5EB-7BA3-F3BA-BD43-4ABC39D5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381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74582-252F-400F-310B-4A6ABCB0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197B7-DBFD-36BC-052B-8BA80D834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D35917-D100-FCC5-6012-CB58DC41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973A61-715A-7166-BB27-5AF9253B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DAD93B-3D0B-3535-F7A9-8EDAB9A4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3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20192-E934-3BD6-DFBC-60A2B90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EC9678-3005-E887-ECEE-5CFA8A9D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95BB6B7-86AA-B213-3A29-0768395F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4FA0B7F-CA4E-3998-555A-C88636C6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5C256A-E1DF-EBEE-DBD1-E731C807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6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7C2A-D97C-4C52-2A2B-0E0D463C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CC5139-6453-3CFA-4CD3-5446E6CDA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9F566A2-ECCF-5772-909C-36015CC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9FDCD9-18D4-1380-8224-CB7475E1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0D2835B-483F-8B31-DE04-296E4474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79AB72A-2574-290E-B946-B93ABA67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63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A9B45-7AF2-ECE0-0CF7-1D47D977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DE2184-F12C-9B22-9F76-02541C3B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16F68A8-30AA-5B60-B1EE-D42125CFA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291963-9C48-2ABF-47F9-AFA0D260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DA2FDCF-7948-AB73-8ADF-D45BAC7B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C30CEE5-1771-3CFD-799C-6400099F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FA039B1-4FC9-7E19-17D4-245EF526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6B443E2-6772-B416-B45C-5A55ECC8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630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51A5-1064-D496-91F2-3EE2EE0D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9DBC662-86E8-6C4A-F449-C22992F6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1009188-6803-252E-9203-37C75C1D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DE7E64A-A177-B764-F330-ED4C88A6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985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9422581-354F-7A14-F24D-93E76126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21DA0F3-31F0-F2BE-333D-7991B648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2D4B8B2-30CF-F333-F252-3BDBF8B5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60FA0-B40B-440B-90FD-C92F1510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041E58-4026-033C-EC4F-C404367E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67B62D-E5FD-AC47-2A17-BAC5B6CE8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5DA80F1-C2E6-9604-4F45-1748F232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F1E9746-BA1E-B83C-E0D7-BFF15F74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F415886-00C6-6536-DC5A-7F05D692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45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B5481-72F0-E8B2-AB7F-07483625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129ABDA-6156-8C5D-87EB-B1BF09478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1786BF-6878-F095-89CD-7F997CEA3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76CD79-2C03-1809-D465-DDD2ADA3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03CEC7-EB06-5CF5-AFA5-7208882C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2A4EDEC-CE3F-27B0-7792-4A453739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3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6443FAF-3BA1-C5F5-CF30-74A71153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17477F-6838-2A16-D90F-38EDD52F8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4BFAB81-29CC-2E9B-470A-D76908348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9E454-FD84-477E-A0EA-C2D6234ED066}" type="datetimeFigureOut">
              <a:rPr lang="sk-SK" smtClean="0"/>
              <a:t>29. 9. 2025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83779E-2A51-DE8E-5CD6-B3959EFC6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B32104D-0A3D-CAB7-29EA-A5D8ECA8A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8B3CB-7189-4DBB-B960-AC64B3FD30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53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download/?section=windows" TargetMode="External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C3C4B-3BCC-D298-33AE-9CA3FA11D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391" y="841809"/>
            <a:ext cx="9144000" cy="2387600"/>
          </a:xfrm>
        </p:spPr>
        <p:txBody>
          <a:bodyPr>
            <a:normAutofit/>
          </a:bodyPr>
          <a:lstStyle/>
          <a:p>
            <a:r>
              <a:rPr lang="sk-SK" sz="5400" dirty="0"/>
              <a:t>Základy programovania (</a:t>
            </a:r>
            <a:r>
              <a:rPr lang="sk-SK" sz="5400" dirty="0" err="1"/>
              <a:t>Python</a:t>
            </a:r>
            <a:r>
              <a:rPr lang="sk-SK" sz="5400" dirty="0"/>
              <a:t>)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F78FCE9-7F9E-791B-2568-DABB4209DA51}"/>
              </a:ext>
            </a:extLst>
          </p:cNvPr>
          <p:cNvSpPr txBox="1"/>
          <p:nvPr/>
        </p:nvSpPr>
        <p:spPr>
          <a:xfrm>
            <a:off x="8990405" y="6040886"/>
            <a:ext cx="250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Mgr. Tomáš Fedor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65A540F-21D0-165C-D155-F7469F9AA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91" y="3321484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dirty="0"/>
              <a:t>Úvodné cvičenie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156378-BFF1-2CA3-9236-D13A690C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2" y="4914899"/>
            <a:ext cx="1620982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3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95189-DE3B-1C8A-2743-BA12A957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PyCharm</a:t>
            </a:r>
            <a:r>
              <a:rPr lang="sk-SK" dirty="0"/>
              <a:t> a python3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B1B2E0-C302-00E3-C2DC-44B41D12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Interpreter: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https://www.python.org/downloads/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IDE: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https://www.jetbrains.com/pycharm/download/?section=windows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77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28DE8-E1DE-22FD-D7DD-A53E66F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90DF4E-3308-1D90-FBA8-4F5EE5053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Python</a:t>
            </a:r>
            <a:r>
              <a:rPr lang="sk-SK" dirty="0"/>
              <a:t> má rád čísla a matematiku. Vyskúšajte si zadať základné matematické operácie v </a:t>
            </a:r>
            <a:r>
              <a:rPr lang="sk-SK" dirty="0" err="1"/>
              <a:t>python</a:t>
            </a:r>
            <a:r>
              <a:rPr lang="sk-SK" dirty="0"/>
              <a:t> konzole.</a:t>
            </a:r>
          </a:p>
          <a:p>
            <a:endParaRPr lang="sk-SK" dirty="0"/>
          </a:p>
          <a:p>
            <a:r>
              <a:rPr lang="sk-SK" dirty="0"/>
              <a:t>Použite buď </a:t>
            </a:r>
            <a:r>
              <a:rPr lang="sk-SK" dirty="0" err="1"/>
              <a:t>PyCharm</a:t>
            </a:r>
            <a:r>
              <a:rPr lang="sk-SK" dirty="0"/>
              <a:t> alebo jednoducho konzolu (vľavo dole vyhľadajte „</a:t>
            </a:r>
            <a:r>
              <a:rPr lang="sk-SK" dirty="0" err="1"/>
              <a:t>python</a:t>
            </a:r>
            <a:r>
              <a:rPr lang="sk-SK" dirty="0"/>
              <a:t>“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1266" name="Picture 2" descr="Numbers - Free education icons">
            <a:extLst>
              <a:ext uri="{FF2B5EF4-FFF2-40B4-BE49-F238E27FC236}">
                <a16:creationId xmlns:a16="http://schemas.microsoft.com/office/drawing/2014/main" id="{529DC9FA-D8F4-03AA-82F7-CE50EF96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3" y="4447234"/>
            <a:ext cx="1802004" cy="18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2B6F782-0D1F-B4D5-F2B2-0ABBD971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07" y="3862691"/>
            <a:ext cx="2079734" cy="27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2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ADAA-3A46-4F97-3A8C-FA30D79C3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52BED-D9BD-3C6A-98AD-286F76E5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261466-CF1A-E02B-86D5-C6606587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Skúste vypísať v konzole text. Na vypísanie textu už potrebujeme príkaz „</a:t>
            </a:r>
            <a:r>
              <a:rPr lang="sk-SK" dirty="0" err="1"/>
              <a:t>print</a:t>
            </a:r>
            <a:r>
              <a:rPr lang="sk-SK" dirty="0"/>
              <a:t>“, ktorý má štruktúru:</a:t>
            </a:r>
          </a:p>
          <a:p>
            <a:r>
              <a:rPr lang="sk-SK" dirty="0" err="1"/>
              <a:t>print</a:t>
            </a:r>
            <a:r>
              <a:rPr lang="sk-SK" dirty="0"/>
              <a:t>("text")</a:t>
            </a:r>
          </a:p>
          <a:p>
            <a:endParaRPr lang="sk-SK" dirty="0"/>
          </a:p>
          <a:p>
            <a:r>
              <a:rPr lang="sk-SK" dirty="0" err="1"/>
              <a:t>print</a:t>
            </a:r>
            <a:r>
              <a:rPr lang="sk-SK" dirty="0"/>
              <a:t>("</a:t>
            </a:r>
            <a:r>
              <a:rPr lang="sk-SK" dirty="0" err="1"/>
              <a:t>Hello</a:t>
            </a:r>
            <a:r>
              <a:rPr lang="sk-SK" dirty="0"/>
              <a:t>, </a:t>
            </a:r>
            <a:r>
              <a:rPr lang="sk-SK" dirty="0" err="1"/>
              <a:t>World</a:t>
            </a:r>
            <a:r>
              <a:rPr lang="sk-SK" dirty="0"/>
              <a:t>!")</a:t>
            </a:r>
          </a:p>
          <a:p>
            <a:endParaRPr lang="sk-SK" dirty="0"/>
          </a:p>
          <a:p>
            <a:r>
              <a:rPr lang="sk-SK" dirty="0" err="1"/>
              <a:t>Python</a:t>
            </a:r>
            <a:r>
              <a:rPr lang="sk-SK" dirty="0"/>
              <a:t> je </a:t>
            </a:r>
            <a:r>
              <a:rPr lang="sk-SK" dirty="0" err="1"/>
              <a:t>case</a:t>
            </a:r>
            <a:r>
              <a:rPr lang="sk-SK" dirty="0"/>
              <a:t> </a:t>
            </a:r>
            <a:r>
              <a:rPr lang="sk-SK" dirty="0" err="1"/>
              <a:t>sensitive</a:t>
            </a:r>
            <a:r>
              <a:rPr lang="sk-SK" dirty="0"/>
              <a:t>: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A385A65-A1B7-5559-9AD8-EC33321D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539" y="3166487"/>
            <a:ext cx="3798815" cy="101614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07A46ED-0364-38CC-BF4F-5B25533D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257" y="4824248"/>
            <a:ext cx="7000105" cy="19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6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36BAA-533D-0FE5-17EF-4D90B2EB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DA19CD-0364-DF90-B560-1F1BA034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Vypíšte v </a:t>
            </a:r>
            <a:r>
              <a:rPr lang="sk-SK" dirty="0" err="1"/>
              <a:t>PyCharme</a:t>
            </a:r>
            <a:r>
              <a:rPr lang="sk-SK" dirty="0"/>
              <a:t> (IDE) súbežne v dvoch riadkoch Vaše meno a univerzitu, kde študujete. Skúste použiť oddeľovač riadku (\n) (\ - </a:t>
            </a:r>
            <a:r>
              <a:rPr lang="sk-SK" dirty="0" err="1"/>
              <a:t>AltGr</a:t>
            </a:r>
            <a:r>
              <a:rPr lang="sk-SK" dirty="0"/>
              <a:t> + q).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90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27FB-E093-41D9-56EF-503F2F08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56DAD-9794-E090-D325-6AFDC1A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524914-314D-F75B-E37B-2A5164C2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Vypíšte súbežne v dvoch riadkoch Vaše meno a univerzitu, kde študujete. Viacero možností, skúste použiť oddeľovač riadku (\n) (\ = </a:t>
            </a:r>
            <a:r>
              <a:rPr lang="sk-SK" dirty="0" err="1"/>
              <a:t>AltGr</a:t>
            </a:r>
            <a:r>
              <a:rPr lang="sk-SK" dirty="0"/>
              <a:t> + q).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("Volám sa Tomáš")</a:t>
            </a:r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("Študujem na UPJŠ")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("Volám sa Tomáš \</a:t>
            </a:r>
            <a:r>
              <a:rPr lang="sk-SK" dirty="0" err="1"/>
              <a:t>nŠtudujem</a:t>
            </a:r>
            <a:r>
              <a:rPr lang="sk-SK" dirty="0"/>
              <a:t> na UPJŠ")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Alternatívne aj cez </a:t>
            </a:r>
            <a:r>
              <a:rPr lang="sk-SK" dirty="0" err="1"/>
              <a:t>multiline</a:t>
            </a:r>
            <a:r>
              <a:rPr lang="sk-SK" dirty="0"/>
              <a:t> </a:t>
            </a:r>
            <a:r>
              <a:rPr lang="sk-SK" dirty="0" err="1"/>
              <a:t>string</a:t>
            </a:r>
            <a:r>
              <a:rPr lang="sk-SK" dirty="0"/>
              <a:t> s použitím """:</a:t>
            </a:r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("""Volám sa Tomáš</a:t>
            </a:r>
          </a:p>
          <a:p>
            <a:pPr marL="0" indent="0">
              <a:buNone/>
            </a:pPr>
            <a:r>
              <a:rPr lang="sk-SK" dirty="0"/>
              <a:t>      Študujem na UPJŠ""")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78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670E5-4304-EF0D-D5E4-3557E1DB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66E43-0A64-8F58-D9B6-6BBF6C6B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90D23B-88BF-FCE2-768C-C47C8B36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Skúste pridať aspoň 2 možnosti a jednu </a:t>
            </a:r>
            <a:r>
              <a:rPr lang="sk-SK" dirty="0" err="1"/>
              <a:t>zakomentovať</a:t>
            </a:r>
            <a:r>
              <a:rPr lang="sk-SK" dirty="0"/>
              <a:t> s použitím #. Týmto sa zo skriptu daná časť vylúči premenením na komentár. Môžete komentovať aj časť textu jeho označením a následne skratkou: </a:t>
            </a:r>
            <a:r>
              <a:rPr lang="sk-SK" dirty="0" err="1"/>
              <a:t>ctr</a:t>
            </a:r>
            <a:r>
              <a:rPr lang="sk-SK" dirty="0"/>
              <a:t> + 0 + /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("Volám sa Tomáš")</a:t>
            </a:r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("Študujem na UPJŠ")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("Volám sa Tomáš \</a:t>
            </a:r>
            <a:r>
              <a:rPr lang="sk-SK" dirty="0" err="1"/>
              <a:t>nŠtudujem</a:t>
            </a:r>
            <a:r>
              <a:rPr lang="sk-SK" dirty="0"/>
              <a:t> na UPJŠ")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Alternatívne aj cez </a:t>
            </a:r>
            <a:r>
              <a:rPr lang="sk-SK" dirty="0" err="1"/>
              <a:t>multiline</a:t>
            </a:r>
            <a:r>
              <a:rPr lang="sk-SK" dirty="0"/>
              <a:t> </a:t>
            </a:r>
            <a:r>
              <a:rPr lang="sk-SK" dirty="0" err="1"/>
              <a:t>string</a:t>
            </a:r>
            <a:r>
              <a:rPr lang="sk-SK" dirty="0"/>
              <a:t> s použitím """:</a:t>
            </a:r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("""Volám sa Tomáš</a:t>
            </a:r>
          </a:p>
          <a:p>
            <a:pPr marL="0" indent="0">
              <a:buNone/>
            </a:pPr>
            <a:r>
              <a:rPr lang="sk-SK" dirty="0"/>
              <a:t>      Študujem na UPJŠ""")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631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A501-D7BE-AD3E-3557-32E4911F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4D45E-4E69-113F-A1FA-BA15A409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9BCE59-C14E-DE2D-069D-DB7D99BC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Skúste pridať aspoň 2 možnosti a jednu </a:t>
            </a:r>
            <a:r>
              <a:rPr lang="sk-SK" dirty="0" err="1"/>
              <a:t>zakomentovať</a:t>
            </a:r>
            <a:r>
              <a:rPr lang="sk-SK" dirty="0"/>
              <a:t> s použitím #. Týmto sa zo skriptu daná časť vylúči premenením na komentár. Môžete komentovať aj časť skriptu jeho označením a následne skratkou: </a:t>
            </a:r>
            <a:r>
              <a:rPr lang="sk-SK" dirty="0" err="1"/>
              <a:t>ctr</a:t>
            </a:r>
            <a:r>
              <a:rPr lang="sk-SK" dirty="0"/>
              <a:t> + 0 + /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# </a:t>
            </a:r>
            <a:r>
              <a:rPr lang="sk-SK" dirty="0" err="1"/>
              <a:t>print</a:t>
            </a:r>
            <a:r>
              <a:rPr lang="sk-SK" dirty="0"/>
              <a:t>("Volám sa Tomáš")</a:t>
            </a:r>
          </a:p>
          <a:p>
            <a:pPr marL="0" indent="0">
              <a:buNone/>
            </a:pPr>
            <a:r>
              <a:rPr lang="sk-SK" dirty="0"/>
              <a:t># </a:t>
            </a:r>
            <a:r>
              <a:rPr lang="sk-SK" dirty="0" err="1"/>
              <a:t>print</a:t>
            </a:r>
            <a:r>
              <a:rPr lang="sk-SK" dirty="0"/>
              <a:t>("Študujem na UPJŠ")</a:t>
            </a:r>
          </a:p>
          <a:p>
            <a:pPr marL="0" indent="0">
              <a:buNone/>
            </a:pPr>
            <a:r>
              <a:rPr lang="sk-SK" dirty="0"/>
              <a:t># </a:t>
            </a:r>
          </a:p>
          <a:p>
            <a:pPr marL="0" indent="0">
              <a:buNone/>
            </a:pPr>
            <a:r>
              <a:rPr lang="sk-SK" dirty="0"/>
              <a:t># </a:t>
            </a:r>
            <a:r>
              <a:rPr lang="sk-SK" dirty="0" err="1"/>
              <a:t>print</a:t>
            </a:r>
            <a:r>
              <a:rPr lang="sk-SK" dirty="0"/>
              <a:t>("Volám sa Tomáš \</a:t>
            </a:r>
            <a:r>
              <a:rPr lang="sk-SK" dirty="0" err="1"/>
              <a:t>nŠtudujem</a:t>
            </a:r>
            <a:r>
              <a:rPr lang="sk-SK" dirty="0"/>
              <a:t> na UPJŠ")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print</a:t>
            </a:r>
            <a:r>
              <a:rPr lang="sk-SK" dirty="0"/>
              <a:t>("""Volám sa Tomáš</a:t>
            </a:r>
          </a:p>
          <a:p>
            <a:pPr marL="0" indent="0">
              <a:buNone/>
            </a:pPr>
            <a:r>
              <a:rPr lang="sk-SK" dirty="0"/>
              <a:t>      Študujem na UPJŠ""")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315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4E150-653E-2999-992F-88B86DC0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Umelá inteligencia v programovaní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400208-29A8-2F26-77C7-22AFD799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6255" cy="4351338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Generovanie kódu</a:t>
            </a:r>
          </a:p>
          <a:p>
            <a:r>
              <a:rPr lang="sk-SK" dirty="0"/>
              <a:t>Návrh úprav</a:t>
            </a:r>
          </a:p>
          <a:p>
            <a:r>
              <a:rPr lang="sk-SK" dirty="0" err="1"/>
              <a:t>Debugovanie</a:t>
            </a:r>
            <a:endParaRPr lang="sk-SK" dirty="0"/>
          </a:p>
          <a:p>
            <a:r>
              <a:rPr lang="sk-SK" dirty="0"/>
              <a:t>Vysvetlenie kódu</a:t>
            </a:r>
          </a:p>
          <a:p>
            <a:endParaRPr lang="sk-SK" dirty="0"/>
          </a:p>
          <a:p>
            <a:r>
              <a:rPr lang="sk-SK" dirty="0"/>
              <a:t>Správne zadefinovanie požiadavky – kľúčové pre exaktné pochopenie umelou inteligenciou</a:t>
            </a:r>
          </a:p>
          <a:p>
            <a:r>
              <a:rPr lang="sk-SK" dirty="0"/>
              <a:t>Príliš dlhé vstupy pre AI – vhodné rozdeliť na menšie časti</a:t>
            </a:r>
          </a:p>
          <a:p>
            <a:endParaRPr lang="sk-SK" dirty="0"/>
          </a:p>
          <a:p>
            <a:r>
              <a:rPr lang="sk-SK" dirty="0"/>
              <a:t>AI nenahrádza programovanie! Je ako kalkulačka – užitočná, no stále vyžaduje schopnosť vedieť interpretovať kód a programovací jazyk</a:t>
            </a:r>
          </a:p>
        </p:txBody>
      </p:sp>
      <p:pic>
        <p:nvPicPr>
          <p:cNvPr id="12290" name="Picture 2" descr="Artificial intelligence - Free computer icons">
            <a:extLst>
              <a:ext uri="{FF2B5EF4-FFF2-40B4-BE49-F238E27FC236}">
                <a16:creationId xmlns:a16="http://schemas.microsoft.com/office/drawing/2014/main" id="{F6DCDBF4-0168-6711-45E0-C466D77D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81" y="3377044"/>
            <a:ext cx="3155373" cy="31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461DF-DF0B-D622-4127-16FF3E4B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sú dostupné nástroje?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846901-2992-0C0F-B112-C920EA23D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Voľný výber</a:t>
            </a:r>
          </a:p>
          <a:p>
            <a:r>
              <a:rPr lang="sk-SK" dirty="0" err="1"/>
              <a:t>ChatGPT</a:t>
            </a:r>
            <a:endParaRPr lang="sk-SK" dirty="0"/>
          </a:p>
        </p:txBody>
      </p:sp>
      <p:pic>
        <p:nvPicPr>
          <p:cNvPr id="14338" name="Picture 2" descr="Top 10 AI Tools for Code Generation in 2025">
            <a:extLst>
              <a:ext uri="{FF2B5EF4-FFF2-40B4-BE49-F238E27FC236}">
                <a16:creationId xmlns:a16="http://schemas.microsoft.com/office/drawing/2014/main" id="{725BB142-65F5-E724-1208-A27D2605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916899"/>
            <a:ext cx="8544790" cy="47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9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3C905-841A-4B09-BDAA-D26AD6B2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8B4CE9-E829-5BFD-6A75-719B28619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 použitím jedného z AI nástrojov vygenerujte jednoduchý </a:t>
            </a:r>
            <a:r>
              <a:rPr lang="sk-SK" dirty="0" err="1"/>
              <a:t>python</a:t>
            </a:r>
            <a:r>
              <a:rPr lang="sk-SK" dirty="0"/>
              <a:t> kód, ktorý Vám v </a:t>
            </a:r>
            <a:r>
              <a:rPr lang="sk-SK" dirty="0" err="1"/>
              <a:t>PyCharm</a:t>
            </a:r>
            <a:r>
              <a:rPr lang="sk-SK" dirty="0"/>
              <a:t> vypíše sumu dvoch čísel.</a:t>
            </a:r>
          </a:p>
        </p:txBody>
      </p:sp>
    </p:spTree>
    <p:extLst>
      <p:ext uri="{BB962C8B-B14F-4D97-AF65-F5344CB8AC3E}">
        <p14:creationId xmlns:p14="http://schemas.microsoft.com/office/powerpoint/2010/main" val="388111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B88E27-5A78-36DF-CECE-5BD119E6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sk-SK" dirty="0"/>
              <a:t>Obsah cvičenia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6E3B4E-E03E-38B4-3AE5-31B8E8CED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6282" cy="4351338"/>
          </a:xfrm>
        </p:spPr>
        <p:txBody>
          <a:bodyPr>
            <a:normAutofit/>
          </a:bodyPr>
          <a:lstStyle/>
          <a:p>
            <a:r>
              <a:rPr lang="sk-SK" dirty="0"/>
              <a:t>Úvod do predmetu</a:t>
            </a:r>
          </a:p>
          <a:p>
            <a:r>
              <a:rPr lang="sk-SK" dirty="0"/>
              <a:t>Inštalácia </a:t>
            </a:r>
            <a:r>
              <a:rPr lang="sk-SK" dirty="0" err="1"/>
              <a:t>python</a:t>
            </a:r>
            <a:r>
              <a:rPr lang="sk-SK" dirty="0"/>
              <a:t> a prehľad prostredia</a:t>
            </a:r>
          </a:p>
          <a:p>
            <a:r>
              <a:rPr lang="sk-SK" dirty="0"/>
              <a:t>Programovacie prostredia a interpreter</a:t>
            </a:r>
          </a:p>
          <a:p>
            <a:r>
              <a:rPr lang="sk-SK" dirty="0"/>
              <a:t>Spustenie jednoduchého skriptu</a:t>
            </a:r>
          </a:p>
          <a:p>
            <a:r>
              <a:rPr lang="sk-SK" dirty="0"/>
              <a:t>Príklady aplikovania umelej inteligencie</a:t>
            </a:r>
          </a:p>
          <a:p>
            <a:endParaRPr lang="sk-SK" dirty="0"/>
          </a:p>
        </p:txBody>
      </p:sp>
      <p:sp>
        <p:nvSpPr>
          <p:cNvPr id="3085" name="Oval 308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ask list - Free interface icons">
            <a:extLst>
              <a:ext uri="{FF2B5EF4-FFF2-40B4-BE49-F238E27FC236}">
                <a16:creationId xmlns:a16="http://schemas.microsoft.com/office/drawing/2014/main" id="{0E3AEACF-48A4-33DC-52E1-21CBC764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DD472-3106-3AA8-C367-CAE4ECBC1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A5C81-C621-3228-E379-6339DAF7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E7E5FC-8127-B527-1292-743AA5F6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 použitím jedného z AI nástrojov vygenerujte jednoduchý </a:t>
            </a:r>
            <a:r>
              <a:rPr lang="sk-SK" dirty="0" err="1"/>
              <a:t>python</a:t>
            </a:r>
            <a:r>
              <a:rPr lang="sk-SK" dirty="0"/>
              <a:t> kód, ktorý Vám v </a:t>
            </a:r>
            <a:r>
              <a:rPr lang="sk-SK" dirty="0" err="1"/>
              <a:t>PyCharm</a:t>
            </a:r>
            <a:r>
              <a:rPr lang="sk-SK" dirty="0"/>
              <a:t> vypíše sumu dvoch čísel.</a:t>
            </a:r>
          </a:p>
          <a:p>
            <a:endParaRPr lang="sk-SK" sz="1800" dirty="0"/>
          </a:p>
          <a:p>
            <a:r>
              <a:rPr lang="sk-SK" sz="2400" dirty="0" err="1"/>
              <a:t>Input</a:t>
            </a:r>
            <a:r>
              <a:rPr lang="sk-SK" sz="2400" dirty="0"/>
              <a:t>: „</a:t>
            </a:r>
            <a:r>
              <a:rPr lang="en-US" sz="2400" dirty="0"/>
              <a:t>write me a simple python code that will make sum of two numbers.</a:t>
            </a:r>
            <a:r>
              <a:rPr lang="sk-SK" sz="2400" dirty="0"/>
              <a:t>“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276C5F2-8069-CCB8-73EB-26D21FA3A0A2}"/>
              </a:ext>
            </a:extLst>
          </p:cNvPr>
          <p:cNvSpPr txBox="1"/>
          <p:nvPr/>
        </p:nvSpPr>
        <p:spPr>
          <a:xfrm>
            <a:off x="944544" y="3516923"/>
            <a:ext cx="46346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Simple program to add two numbers</a:t>
            </a:r>
          </a:p>
          <a:p>
            <a:endParaRPr lang="en-US" dirty="0"/>
          </a:p>
          <a:p>
            <a:r>
              <a:rPr lang="en-US" dirty="0"/>
              <a:t># Input two numbers</a:t>
            </a:r>
          </a:p>
          <a:p>
            <a:r>
              <a:rPr lang="en-US" dirty="0"/>
              <a:t>num1 = float(input("Enter first number: "))</a:t>
            </a:r>
          </a:p>
          <a:p>
            <a:r>
              <a:rPr lang="en-US" dirty="0"/>
              <a:t>num2 = float(input("Enter second number: "))</a:t>
            </a:r>
          </a:p>
          <a:p>
            <a:endParaRPr lang="en-US" dirty="0"/>
          </a:p>
          <a:p>
            <a:r>
              <a:rPr lang="en-US" dirty="0"/>
              <a:t># Calculate the sum</a:t>
            </a:r>
          </a:p>
          <a:p>
            <a:r>
              <a:rPr lang="en-US" dirty="0" err="1"/>
              <a:t>sum_result</a:t>
            </a:r>
            <a:r>
              <a:rPr lang="en-US" dirty="0"/>
              <a:t> = num1 + num2</a:t>
            </a:r>
          </a:p>
          <a:p>
            <a:endParaRPr lang="en-US" dirty="0"/>
          </a:p>
          <a:p>
            <a:r>
              <a:rPr lang="en-US" dirty="0"/>
              <a:t># Display the result</a:t>
            </a:r>
          </a:p>
          <a:p>
            <a:r>
              <a:rPr lang="en-US" dirty="0"/>
              <a:t>print("The sum is:", </a:t>
            </a:r>
            <a:r>
              <a:rPr lang="en-US" dirty="0" err="1"/>
              <a:t>sum_result</a:t>
            </a:r>
            <a:r>
              <a:rPr lang="en-US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245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72445-B830-17D5-621B-5DCEA6A5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9545A-EF6E-772E-D122-F04AC2CA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D53E71-44AC-A4D6-2E06-BBB225AD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 použitím jedného z AI nástrojov vygenerujte jednoduchý </a:t>
            </a:r>
            <a:r>
              <a:rPr lang="sk-SK" dirty="0" err="1"/>
              <a:t>python</a:t>
            </a:r>
            <a:r>
              <a:rPr lang="sk-SK" dirty="0"/>
              <a:t> kód, ktorý Vám v </a:t>
            </a:r>
            <a:r>
              <a:rPr lang="sk-SK" dirty="0" err="1"/>
              <a:t>PyCharm</a:t>
            </a:r>
            <a:r>
              <a:rPr lang="sk-SK" dirty="0"/>
              <a:t> vypíše sumu dvoch čísel.</a:t>
            </a:r>
          </a:p>
          <a:p>
            <a:endParaRPr lang="sk-SK" sz="1800" dirty="0"/>
          </a:p>
          <a:p>
            <a:r>
              <a:rPr lang="sk-SK" sz="2400" dirty="0" err="1"/>
              <a:t>Input</a:t>
            </a:r>
            <a:r>
              <a:rPr lang="sk-SK" sz="2400" dirty="0"/>
              <a:t>: „</a:t>
            </a:r>
            <a:r>
              <a:rPr lang="en-US" sz="2400" dirty="0"/>
              <a:t>write me a simple python code that will make sum of two numbers.</a:t>
            </a:r>
            <a:r>
              <a:rPr lang="sk-SK" sz="2400" dirty="0"/>
              <a:t>“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5AAF286-6FEE-B518-D3B6-6F74BECA8C53}"/>
              </a:ext>
            </a:extLst>
          </p:cNvPr>
          <p:cNvSpPr txBox="1"/>
          <p:nvPr/>
        </p:nvSpPr>
        <p:spPr>
          <a:xfrm>
            <a:off x="944544" y="3516923"/>
            <a:ext cx="46346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Simple program to add two numbers</a:t>
            </a:r>
          </a:p>
          <a:p>
            <a:endParaRPr lang="en-US" dirty="0"/>
          </a:p>
          <a:p>
            <a:r>
              <a:rPr lang="en-US" dirty="0"/>
              <a:t># Input two numbers</a:t>
            </a:r>
          </a:p>
          <a:p>
            <a:r>
              <a:rPr lang="en-US" dirty="0"/>
              <a:t>num1 = float(input("Enter first number: "))</a:t>
            </a:r>
          </a:p>
          <a:p>
            <a:r>
              <a:rPr lang="en-US" dirty="0"/>
              <a:t>num2 = float(input("Enter second number: "))</a:t>
            </a:r>
          </a:p>
          <a:p>
            <a:endParaRPr lang="en-US" dirty="0"/>
          </a:p>
          <a:p>
            <a:r>
              <a:rPr lang="en-US" dirty="0"/>
              <a:t># Calculate the sum</a:t>
            </a:r>
          </a:p>
          <a:p>
            <a:r>
              <a:rPr lang="en-US" dirty="0" err="1"/>
              <a:t>sum_result</a:t>
            </a:r>
            <a:r>
              <a:rPr lang="en-US" dirty="0"/>
              <a:t> = num1 + num2</a:t>
            </a:r>
          </a:p>
          <a:p>
            <a:endParaRPr lang="en-US" dirty="0"/>
          </a:p>
          <a:p>
            <a:r>
              <a:rPr lang="en-US" dirty="0"/>
              <a:t># Display the result</a:t>
            </a:r>
          </a:p>
          <a:p>
            <a:r>
              <a:rPr lang="en-US" dirty="0"/>
              <a:t>print("The sum is:", </a:t>
            </a:r>
            <a:r>
              <a:rPr lang="en-US" dirty="0" err="1"/>
              <a:t>sum_result</a:t>
            </a:r>
            <a:r>
              <a:rPr lang="en-US" dirty="0"/>
              <a:t>)</a:t>
            </a: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D5BEAFB-DAEB-5C70-8F4B-91DE719F1D6C}"/>
              </a:ext>
            </a:extLst>
          </p:cNvPr>
          <p:cNvSpPr txBox="1"/>
          <p:nvPr/>
        </p:nvSpPr>
        <p:spPr>
          <a:xfrm>
            <a:off x="5943193" y="4059881"/>
            <a:ext cx="5859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Čo ak ale zadefinujeme </a:t>
            </a:r>
            <a:r>
              <a:rPr lang="sk-SK" sz="2800" dirty="0" err="1">
                <a:solidFill>
                  <a:srgbClr val="00B0F0"/>
                </a:solidFill>
              </a:rPr>
              <a:t>input</a:t>
            </a:r>
            <a:r>
              <a:rPr lang="sk-SK" sz="2800" dirty="0">
                <a:solidFill>
                  <a:srgbClr val="00B0F0"/>
                </a:solidFill>
              </a:rPr>
              <a:t> ináč? </a:t>
            </a:r>
          </a:p>
          <a:p>
            <a:r>
              <a:rPr lang="sk-SK" sz="2800" dirty="0">
                <a:solidFill>
                  <a:srgbClr val="00B0F0"/>
                </a:solidFill>
              </a:rPr>
              <a:t>Aký výsledok dostaneme s použitím odlišného AI nástroja?</a:t>
            </a:r>
          </a:p>
        </p:txBody>
      </p:sp>
    </p:spTree>
    <p:extLst>
      <p:ext uri="{BB962C8B-B14F-4D97-AF65-F5344CB8AC3E}">
        <p14:creationId xmlns:p14="http://schemas.microsoft.com/office/powerpoint/2010/main" val="141505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339F8-93D2-935F-EC48-3F5A5F9A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03D098-FF9D-9634-B045-0057CD0E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Vytvorte kód, ktorý konvertuje vzdialenosť z kilometrov na míle.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892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B0B23-5728-A4A5-362A-4DA5E449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49DDE-7E53-99AB-4B06-B3F2A611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6CE59E-E601-F55B-2414-AB86208F0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Vytvorte kód, ktorý konvertuje vzdialenosť z kilometrov na míle.</a:t>
            </a:r>
          </a:p>
          <a:p>
            <a:endParaRPr lang="sk-SK" dirty="0"/>
          </a:p>
          <a:p>
            <a:r>
              <a:rPr lang="sk-SK" sz="2400" dirty="0" err="1"/>
              <a:t>Input</a:t>
            </a:r>
            <a:r>
              <a:rPr lang="sk-SK" sz="2400" dirty="0"/>
              <a:t>: </a:t>
            </a:r>
            <a:r>
              <a:rPr lang="en-US" sz="2400" dirty="0"/>
              <a:t>Write me a python code that will convert kilometers to miles.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60E176F-F638-37FF-769C-57A2794CF384}"/>
              </a:ext>
            </a:extLst>
          </p:cNvPr>
          <p:cNvSpPr txBox="1"/>
          <p:nvPr/>
        </p:nvSpPr>
        <p:spPr>
          <a:xfrm>
            <a:off x="906865" y="3459540"/>
            <a:ext cx="60943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# </a:t>
            </a:r>
            <a:r>
              <a:rPr lang="sk-SK" dirty="0" err="1"/>
              <a:t>Input</a:t>
            </a:r>
            <a:r>
              <a:rPr lang="sk-SK" dirty="0"/>
              <a:t> </a:t>
            </a:r>
            <a:r>
              <a:rPr lang="sk-SK" dirty="0" err="1"/>
              <a:t>distance</a:t>
            </a:r>
            <a:r>
              <a:rPr lang="sk-SK" dirty="0"/>
              <a:t> in </a:t>
            </a:r>
            <a:r>
              <a:rPr lang="sk-SK" dirty="0" err="1"/>
              <a:t>kilometers</a:t>
            </a:r>
            <a:endParaRPr lang="sk-SK" dirty="0"/>
          </a:p>
          <a:p>
            <a:r>
              <a:rPr lang="sk-SK" dirty="0" err="1"/>
              <a:t>kilometers</a:t>
            </a:r>
            <a:r>
              <a:rPr lang="sk-SK" dirty="0"/>
              <a:t> = </a:t>
            </a:r>
            <a:r>
              <a:rPr lang="sk-SK" dirty="0" err="1"/>
              <a:t>float</a:t>
            </a:r>
            <a:r>
              <a:rPr lang="sk-SK" dirty="0"/>
              <a:t>(</a:t>
            </a:r>
            <a:r>
              <a:rPr lang="sk-SK" dirty="0" err="1"/>
              <a:t>input</a:t>
            </a:r>
            <a:r>
              <a:rPr lang="sk-SK" dirty="0"/>
              <a:t>("</a:t>
            </a:r>
            <a:r>
              <a:rPr lang="sk-SK" dirty="0" err="1"/>
              <a:t>Enter</a:t>
            </a:r>
            <a:r>
              <a:rPr lang="sk-SK" dirty="0"/>
              <a:t> </a:t>
            </a:r>
            <a:r>
              <a:rPr lang="sk-SK" dirty="0" err="1"/>
              <a:t>distance</a:t>
            </a:r>
            <a:r>
              <a:rPr lang="sk-SK" dirty="0"/>
              <a:t> in </a:t>
            </a:r>
            <a:r>
              <a:rPr lang="sk-SK" dirty="0" err="1"/>
              <a:t>kilometers</a:t>
            </a:r>
            <a:r>
              <a:rPr lang="sk-SK" dirty="0"/>
              <a:t>: "))</a:t>
            </a:r>
          </a:p>
          <a:p>
            <a:endParaRPr lang="sk-SK" dirty="0"/>
          </a:p>
          <a:p>
            <a:r>
              <a:rPr lang="sk-SK" dirty="0"/>
              <a:t># </a:t>
            </a:r>
            <a:r>
              <a:rPr lang="sk-SK" dirty="0" err="1"/>
              <a:t>Conversion</a:t>
            </a:r>
            <a:r>
              <a:rPr lang="sk-SK" dirty="0"/>
              <a:t> </a:t>
            </a:r>
            <a:r>
              <a:rPr lang="sk-SK" dirty="0" err="1"/>
              <a:t>factor</a:t>
            </a:r>
            <a:endParaRPr lang="sk-SK" dirty="0"/>
          </a:p>
          <a:p>
            <a:r>
              <a:rPr lang="sk-SK" dirty="0" err="1"/>
              <a:t>conversion_factor</a:t>
            </a:r>
            <a:r>
              <a:rPr lang="sk-SK" dirty="0"/>
              <a:t> = 0.621371</a:t>
            </a:r>
          </a:p>
          <a:p>
            <a:endParaRPr lang="sk-SK" dirty="0"/>
          </a:p>
          <a:p>
            <a:r>
              <a:rPr lang="sk-SK" dirty="0"/>
              <a:t># </a:t>
            </a:r>
            <a:r>
              <a:rPr lang="sk-SK" dirty="0" err="1"/>
              <a:t>Calculate</a:t>
            </a:r>
            <a:r>
              <a:rPr lang="sk-SK" dirty="0"/>
              <a:t> </a:t>
            </a:r>
            <a:r>
              <a:rPr lang="sk-SK" dirty="0" err="1"/>
              <a:t>miles</a:t>
            </a:r>
            <a:endParaRPr lang="sk-SK" dirty="0"/>
          </a:p>
          <a:p>
            <a:r>
              <a:rPr lang="sk-SK" dirty="0" err="1"/>
              <a:t>miles</a:t>
            </a:r>
            <a:r>
              <a:rPr lang="sk-SK" dirty="0"/>
              <a:t> = </a:t>
            </a:r>
            <a:r>
              <a:rPr lang="sk-SK" dirty="0" err="1"/>
              <a:t>kilometers</a:t>
            </a:r>
            <a:r>
              <a:rPr lang="sk-SK" dirty="0"/>
              <a:t> * </a:t>
            </a:r>
            <a:r>
              <a:rPr lang="sk-SK" dirty="0" err="1"/>
              <a:t>conversion_factor</a:t>
            </a:r>
            <a:endParaRPr lang="sk-SK" dirty="0"/>
          </a:p>
          <a:p>
            <a:endParaRPr lang="sk-SK" dirty="0"/>
          </a:p>
          <a:p>
            <a:r>
              <a:rPr lang="sk-SK" dirty="0"/>
              <a:t># Display </a:t>
            </a:r>
            <a:r>
              <a:rPr lang="sk-SK" dirty="0" err="1"/>
              <a:t>result</a:t>
            </a:r>
            <a:endParaRPr lang="sk-SK" dirty="0"/>
          </a:p>
          <a:p>
            <a:r>
              <a:rPr lang="sk-SK" dirty="0" err="1"/>
              <a:t>print</a:t>
            </a:r>
            <a:r>
              <a:rPr lang="sk-SK" dirty="0"/>
              <a:t>(f"{</a:t>
            </a:r>
            <a:r>
              <a:rPr lang="sk-SK" dirty="0" err="1"/>
              <a:t>kilometers</a:t>
            </a:r>
            <a:r>
              <a:rPr lang="sk-SK" dirty="0"/>
              <a:t>} </a:t>
            </a:r>
            <a:r>
              <a:rPr lang="sk-SK" dirty="0" err="1"/>
              <a:t>kilometers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equal</a:t>
            </a:r>
            <a:r>
              <a:rPr lang="sk-SK" dirty="0"/>
              <a:t> to {</a:t>
            </a:r>
            <a:r>
              <a:rPr lang="sk-SK" dirty="0" err="1"/>
              <a:t>miles</a:t>
            </a:r>
            <a:r>
              <a:rPr lang="sk-SK" dirty="0"/>
              <a:t>} </a:t>
            </a:r>
            <a:r>
              <a:rPr lang="sk-SK" dirty="0" err="1"/>
              <a:t>miles</a:t>
            </a:r>
            <a:r>
              <a:rPr lang="sk-SK" dirty="0"/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212763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33A2F-7ED9-187B-556D-35473F96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89A84E-CBC9-935A-645E-BDAEE099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Vytvorte, kód na vypočítanie obsahu obdĺžnika.</a:t>
            </a:r>
          </a:p>
        </p:txBody>
      </p:sp>
    </p:spTree>
    <p:extLst>
      <p:ext uri="{BB962C8B-B14F-4D97-AF65-F5344CB8AC3E}">
        <p14:creationId xmlns:p14="http://schemas.microsoft.com/office/powerpoint/2010/main" val="243674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BE25A-8E99-A87E-DC64-B07008129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ACD43-C263-34F3-BFF6-A6764365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6EACD1-F3DF-F6DE-67D9-38FFA88C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Vytvorte, kód na vypočítanie obsahu obdĺžnika.</a:t>
            </a:r>
          </a:p>
          <a:p>
            <a:endParaRPr lang="sk-SK" dirty="0"/>
          </a:p>
          <a:p>
            <a:r>
              <a:rPr lang="en-US" sz="2400" dirty="0"/>
              <a:t>“Write a python function that calculates the area of a rectangle given width and height.”</a:t>
            </a:r>
            <a:endParaRPr lang="sk-SK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7142F5D-164A-8588-AC8C-1358FAC51105}"/>
              </a:ext>
            </a:extLst>
          </p:cNvPr>
          <p:cNvSpPr txBox="1"/>
          <p:nvPr/>
        </p:nvSpPr>
        <p:spPr>
          <a:xfrm>
            <a:off x="856622" y="4117537"/>
            <a:ext cx="6094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rectangle_area</a:t>
            </a:r>
            <a:r>
              <a:rPr lang="en-US" dirty="0"/>
              <a:t>(width, height):</a:t>
            </a:r>
          </a:p>
          <a:p>
            <a:r>
              <a:rPr lang="en-US" dirty="0"/>
              <a:t>    """Return the area of a rectangle given width and height."""</a:t>
            </a:r>
          </a:p>
          <a:p>
            <a:r>
              <a:rPr lang="en-US" dirty="0"/>
              <a:t>    return width * height</a:t>
            </a:r>
            <a:endParaRPr lang="sk-SK" dirty="0"/>
          </a:p>
          <a:p>
            <a:endParaRPr lang="en-US" dirty="0"/>
          </a:p>
          <a:p>
            <a:r>
              <a:rPr lang="en-US" dirty="0"/>
              <a:t>print(</a:t>
            </a:r>
            <a:r>
              <a:rPr lang="en-US" dirty="0" err="1"/>
              <a:t>rectangle_area</a:t>
            </a:r>
            <a:r>
              <a:rPr lang="en-US" dirty="0"/>
              <a:t>(5, 10))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51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1B5A-818B-6F87-22B7-F68D455C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87A754-3AC1-72DF-7719-414218CD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Pomcou</a:t>
            </a:r>
            <a:r>
              <a:rPr lang="sk-SK" dirty="0"/>
              <a:t> AI vygenerujte jednoduchý kód na:</a:t>
            </a:r>
          </a:p>
          <a:p>
            <a:pPr lvl="1"/>
            <a:r>
              <a:rPr lang="sk-SK" dirty="0"/>
              <a:t>Konvertovanie teploty z </a:t>
            </a:r>
            <a:r>
              <a:rPr lang="sk-SK" dirty="0" err="1"/>
              <a:t>Fahrenheitovej</a:t>
            </a:r>
            <a:r>
              <a:rPr lang="sk-SK" dirty="0"/>
              <a:t> stupnice na </a:t>
            </a:r>
            <a:r>
              <a:rPr lang="sk-SK" dirty="0" err="1"/>
              <a:t>Celsius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Výpočet prejdenej vzdialenosti vzhľadom na rýchlosť a čas.</a:t>
            </a:r>
          </a:p>
          <a:p>
            <a:pPr lvl="1"/>
            <a:r>
              <a:rPr lang="sk-SK" dirty="0"/>
              <a:t>Výpočet objemu kvádra.</a:t>
            </a:r>
          </a:p>
        </p:txBody>
      </p:sp>
    </p:spTree>
    <p:extLst>
      <p:ext uri="{BB962C8B-B14F-4D97-AF65-F5344CB8AC3E}">
        <p14:creationId xmlns:p14="http://schemas.microsoft.com/office/powerpoint/2010/main" val="3004035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3" name="Rectangle 1537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E0093E-ECE2-A86B-B572-9329FBCC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k-SK" sz="4000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4175F9-7B83-D4E6-B78D-C58886CC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sk-SK" sz="2400" dirty="0"/>
              <a:t>Aké sú výhody použitia AI pre tvorbu kódu?</a:t>
            </a:r>
          </a:p>
          <a:p>
            <a:r>
              <a:rPr lang="sk-SK" sz="2400" dirty="0"/>
              <a:t>Aké sú limitácie a na čo si dávať pozor?</a:t>
            </a:r>
          </a:p>
          <a:p>
            <a:r>
              <a:rPr lang="sk-SK" sz="2400" dirty="0"/>
              <a:t>Aké uplatnenie má AI pri tvorbe kódu v geografii?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15368" name="Picture 8" descr="Exploring the Power of Python in Data Science">
            <a:extLst>
              <a:ext uri="{FF2B5EF4-FFF2-40B4-BE49-F238E27FC236}">
                <a16:creationId xmlns:a16="http://schemas.microsoft.com/office/drawing/2014/main" id="{1E709D1E-5654-3F8C-301C-888B2A01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1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4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B9513-F6D3-32CE-34F9-39A633B4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D3637-D765-CBEE-85D7-711CFEF5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k-SK" sz="4000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13C6E9-7EF1-D088-89A9-E21370B8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156402" cy="3729034"/>
          </a:xfrm>
        </p:spPr>
        <p:txBody>
          <a:bodyPr>
            <a:normAutofit/>
          </a:bodyPr>
          <a:lstStyle/>
          <a:p>
            <a:r>
              <a:rPr lang="sk-SK" sz="2400" dirty="0"/>
              <a:t>Aké sú výhody použitia AI pre tvorbu kódu?</a:t>
            </a:r>
          </a:p>
          <a:p>
            <a:r>
              <a:rPr lang="sk-SK" sz="2400" dirty="0"/>
              <a:t>Aké sú limitácie a na čo si dávať pozor?</a:t>
            </a:r>
          </a:p>
          <a:p>
            <a:r>
              <a:rPr lang="sk-SK" sz="2400" dirty="0"/>
              <a:t>Aké uplatnenie má AI pri tvorbe kódu v geografii?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400" dirty="0"/>
              <a:t>AI – silný pomocník, ovládate ho ale vy! </a:t>
            </a:r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15368" name="Picture 8" descr="Exploring the Power of Python in Data Science">
            <a:extLst>
              <a:ext uri="{FF2B5EF4-FFF2-40B4-BE49-F238E27FC236}">
                <a16:creationId xmlns:a16="http://schemas.microsoft.com/office/drawing/2014/main" id="{6025FAE1-E2E4-2203-A2B9-1FB28A5B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1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6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64B9-3FC7-3ADA-B82C-A501226A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učiva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D26295-F030-9CA3-9110-6D114A2C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5" y="1436914"/>
            <a:ext cx="11344589" cy="4740049"/>
          </a:xfrm>
        </p:spPr>
        <p:txBody>
          <a:bodyPr>
            <a:normAutofit fontScale="92500" lnSpcReduction="10000"/>
          </a:bodyPr>
          <a:lstStyle/>
          <a:p>
            <a:r>
              <a:rPr lang="sk-SK" sz="1800" dirty="0"/>
              <a:t>1.	Úvod do programovacieho prostredia, aplikácie využitia programovacieho jazyka </a:t>
            </a:r>
            <a:r>
              <a:rPr lang="sk-SK" sz="1800" dirty="0" err="1"/>
              <a:t>python</a:t>
            </a:r>
            <a:r>
              <a:rPr lang="sk-SK" sz="1800" dirty="0"/>
              <a:t>, využitie </a:t>
            </a:r>
            <a:r>
              <a:rPr lang="sk-SK" sz="1800" dirty="0" err="1"/>
              <a:t>python</a:t>
            </a:r>
            <a:r>
              <a:rPr lang="sk-SK" sz="1800" dirty="0"/>
              <a:t> v GIS. </a:t>
            </a:r>
          </a:p>
          <a:p>
            <a:r>
              <a:rPr lang="sk-SK" sz="1800" dirty="0"/>
              <a:t>2.	Predstavenie AI nástrojov využívaných v programovaní, generovanie kódu pomocou týchto nástrojov.</a:t>
            </a:r>
          </a:p>
          <a:p>
            <a:r>
              <a:rPr lang="sk-SK" sz="1800" dirty="0"/>
              <a:t>3.	Základná syntax kódu, práca s výstupmi (</a:t>
            </a:r>
            <a:r>
              <a:rPr lang="sk-SK" sz="1800" dirty="0" err="1"/>
              <a:t>print</a:t>
            </a:r>
            <a:r>
              <a:rPr lang="sk-SK" sz="1800" dirty="0"/>
              <a:t>, </a:t>
            </a:r>
            <a:r>
              <a:rPr lang="sk-SK" sz="1800" dirty="0" err="1"/>
              <a:t>input</a:t>
            </a:r>
            <a:r>
              <a:rPr lang="sk-SK" sz="1800" dirty="0"/>
              <a:t>...). Identifikácia chýb v kóde.</a:t>
            </a:r>
          </a:p>
          <a:p>
            <a:r>
              <a:rPr lang="sk-SK" sz="1800" dirty="0"/>
              <a:t>4.	Definovanie premenných, prehľad dátových typov, základné operátory (aritmetické, relačné, logické...).</a:t>
            </a:r>
          </a:p>
          <a:p>
            <a:r>
              <a:rPr lang="sk-SK" sz="1800" dirty="0"/>
              <a:t>5.	Podmienky (</a:t>
            </a:r>
            <a:r>
              <a:rPr lang="sk-SK" sz="1800" dirty="0" err="1"/>
              <a:t>if</a:t>
            </a:r>
            <a:r>
              <a:rPr lang="sk-SK" sz="1800" dirty="0"/>
              <a:t>, </a:t>
            </a:r>
            <a:r>
              <a:rPr lang="sk-SK" sz="1800" dirty="0" err="1"/>
              <a:t>elif</a:t>
            </a:r>
            <a:r>
              <a:rPr lang="sk-SK" sz="1800" dirty="0"/>
              <a:t>, </a:t>
            </a:r>
            <a:r>
              <a:rPr lang="sk-SK" sz="1800" dirty="0" err="1"/>
              <a:t>else</a:t>
            </a:r>
            <a:r>
              <a:rPr lang="sk-SK" sz="1800" dirty="0"/>
              <a:t>), cykly „</a:t>
            </a:r>
            <a:r>
              <a:rPr lang="sk-SK" sz="1800" dirty="0" err="1"/>
              <a:t>for</a:t>
            </a:r>
            <a:r>
              <a:rPr lang="sk-SK" sz="1800" dirty="0"/>
              <a:t>“ a „</a:t>
            </a:r>
            <a:r>
              <a:rPr lang="sk-SK" sz="1800" dirty="0" err="1"/>
              <a:t>while</a:t>
            </a:r>
            <a:r>
              <a:rPr lang="sk-SK" sz="1800" dirty="0"/>
              <a:t>“ a ich použitie.</a:t>
            </a:r>
          </a:p>
          <a:p>
            <a:r>
              <a:rPr lang="sk-SK" sz="1800" dirty="0"/>
              <a:t>6.	Definovanie funkcií, návratové hodnoty. Importovanie modulov.</a:t>
            </a:r>
          </a:p>
          <a:p>
            <a:r>
              <a:rPr lang="sk-SK" sz="1800" dirty="0"/>
              <a:t>7.	Operácie s reťazcami (len, </a:t>
            </a:r>
            <a:r>
              <a:rPr lang="sk-SK" sz="1800" dirty="0" err="1"/>
              <a:t>split</a:t>
            </a:r>
            <a:r>
              <a:rPr lang="sk-SK" sz="1800" dirty="0"/>
              <a:t>, </a:t>
            </a:r>
            <a:r>
              <a:rPr lang="sk-SK" sz="1800" dirty="0" err="1"/>
              <a:t>replace</a:t>
            </a:r>
            <a:r>
              <a:rPr lang="sk-SK" sz="1800" dirty="0"/>
              <a:t>, </a:t>
            </a:r>
            <a:r>
              <a:rPr lang="sk-SK" sz="1800" dirty="0" err="1"/>
              <a:t>find</a:t>
            </a:r>
            <a:r>
              <a:rPr lang="sk-SK" sz="1800" dirty="0"/>
              <a:t>...), čítanie a zápis do súboru.</a:t>
            </a:r>
          </a:p>
          <a:p>
            <a:r>
              <a:rPr lang="sk-SK" sz="1800" dirty="0"/>
              <a:t>8.	Typy chýb (syntaktické, logické...) a ich identifikácia v kóde (</a:t>
            </a:r>
            <a:r>
              <a:rPr lang="sk-SK" sz="1800" dirty="0" err="1"/>
              <a:t>breakpointy</a:t>
            </a:r>
            <a:r>
              <a:rPr lang="sk-SK" sz="1800" dirty="0"/>
              <a:t>, krokovanie).</a:t>
            </a:r>
          </a:p>
          <a:p>
            <a:r>
              <a:rPr lang="sk-SK" sz="1800" dirty="0">
                <a:highlight>
                  <a:srgbClr val="C0C0C0"/>
                </a:highlight>
              </a:rPr>
              <a:t>9.	1. praktická previerka</a:t>
            </a:r>
          </a:p>
          <a:p>
            <a:r>
              <a:rPr lang="sk-SK" sz="1800" dirty="0"/>
              <a:t>10.	Implementácia v GIS, úvod do príkazového riadku, spúšťanie skriptov cez konzolu. Načítanie </a:t>
            </a:r>
            <a:r>
              <a:rPr lang="sk-SK" sz="1800" dirty="0" err="1"/>
              <a:t>shapefile</a:t>
            </a:r>
            <a:r>
              <a:rPr lang="sk-SK" sz="1800" dirty="0"/>
              <a:t> a 	zobrazenie atribútov.</a:t>
            </a:r>
          </a:p>
          <a:p>
            <a:r>
              <a:rPr lang="sk-SK" sz="1800" dirty="0"/>
              <a:t>11.	API v GRASS GIS, spustenie jednoduchých skriptov na ukážku. Práca s knižnicami, úvod do </a:t>
            </a:r>
            <a:r>
              <a:rPr lang="sk-SK" sz="1800" dirty="0" err="1"/>
              <a:t>PyGRASS</a:t>
            </a:r>
            <a:r>
              <a:rPr lang="sk-SK" sz="1800" dirty="0"/>
              <a:t> (prístup a 	základné operácie s vektorovými dátami).</a:t>
            </a:r>
          </a:p>
          <a:p>
            <a:r>
              <a:rPr lang="sk-SK" sz="1800" dirty="0"/>
              <a:t>12.	Skripty v </a:t>
            </a:r>
            <a:r>
              <a:rPr lang="sk-SK" sz="1800" dirty="0" err="1"/>
              <a:t>ArcGIS</a:t>
            </a:r>
            <a:r>
              <a:rPr lang="sk-SK" sz="1800" dirty="0"/>
              <a:t>, vizuálne programovanie. </a:t>
            </a:r>
          </a:p>
          <a:p>
            <a:r>
              <a:rPr lang="sk-SK" sz="1800" dirty="0">
                <a:highlight>
                  <a:srgbClr val="C0C0C0"/>
                </a:highlight>
              </a:rPr>
              <a:t>13.	2. praktická previerka</a:t>
            </a:r>
          </a:p>
        </p:txBody>
      </p:sp>
    </p:spTree>
    <p:extLst>
      <p:ext uri="{BB962C8B-B14F-4D97-AF65-F5344CB8AC3E}">
        <p14:creationId xmlns:p14="http://schemas.microsoft.com/office/powerpoint/2010/main" val="359567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94566-4437-CE4C-B25F-C4110E8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 predmetu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D5B308-20CD-28F6-C182-1259F9284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2X praktický test</a:t>
            </a:r>
          </a:p>
          <a:p>
            <a:pPr marL="0" indent="0">
              <a:buNone/>
            </a:pPr>
            <a:r>
              <a:rPr lang="sk-SK" sz="2400" dirty="0"/>
              <a:t>30 %  1. praktický test (7. týždeň ZS)</a:t>
            </a:r>
          </a:p>
          <a:p>
            <a:pPr marL="0" indent="0">
              <a:buNone/>
            </a:pPr>
            <a:r>
              <a:rPr lang="sk-SK" sz="2400" dirty="0"/>
              <a:t>70 %  2. praktický test (13. týždeň ZS) </a:t>
            </a:r>
          </a:p>
          <a:p>
            <a:pPr marL="0" indent="0">
              <a:buNone/>
            </a:pPr>
            <a:r>
              <a:rPr lang="sk-SK" sz="2000" dirty="0"/>
              <a:t>		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1484218-1F11-9B40-5F4C-087CCBF22439}"/>
              </a:ext>
            </a:extLst>
          </p:cNvPr>
          <p:cNvSpPr txBox="1"/>
          <p:nvPr/>
        </p:nvSpPr>
        <p:spPr>
          <a:xfrm>
            <a:off x="813917" y="3868615"/>
            <a:ext cx="6591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stupnica hodnotenia : 	A = 100-91 %</a:t>
            </a:r>
          </a:p>
          <a:p>
            <a:r>
              <a:rPr lang="sk-SK" sz="2400" dirty="0"/>
              <a:t>	                                 	B = 90-81 %</a:t>
            </a:r>
          </a:p>
          <a:p>
            <a:r>
              <a:rPr lang="sk-SK" sz="2400" dirty="0"/>
              <a:t>       				C = 80-71 %</a:t>
            </a:r>
          </a:p>
          <a:p>
            <a:r>
              <a:rPr lang="sk-SK" sz="2400" dirty="0"/>
              <a:t>				D = 70-61 %</a:t>
            </a:r>
          </a:p>
          <a:p>
            <a:r>
              <a:rPr lang="sk-SK" sz="2400" dirty="0"/>
              <a:t>				E = 60-51 %</a:t>
            </a:r>
          </a:p>
          <a:p>
            <a:r>
              <a:rPr lang="sk-SK" sz="2400" dirty="0"/>
              <a:t>				</a:t>
            </a:r>
            <a:r>
              <a:rPr lang="sk-SK" sz="2400" dirty="0" err="1"/>
              <a:t>Fx</a:t>
            </a:r>
            <a:r>
              <a:rPr lang="sk-SK" sz="2400" dirty="0"/>
              <a:t> = 50-0 %</a:t>
            </a:r>
            <a:endParaRPr lang="sk-SK" sz="2000" dirty="0"/>
          </a:p>
        </p:txBody>
      </p:sp>
      <p:pic>
        <p:nvPicPr>
          <p:cNvPr id="2054" name="Picture 6" descr="A+ PNG Images Transparent Free Download">
            <a:extLst>
              <a:ext uri="{FF2B5EF4-FFF2-40B4-BE49-F238E27FC236}">
                <a16:creationId xmlns:a16="http://schemas.microsoft.com/office/drawing/2014/main" id="{340774F9-9E65-40D9-148C-42650FD6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09" y="4461509"/>
            <a:ext cx="2219846" cy="22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am - Free education icons">
            <a:extLst>
              <a:ext uri="{FF2B5EF4-FFF2-40B4-BE49-F238E27FC236}">
                <a16:creationId xmlns:a16="http://schemas.microsoft.com/office/drawing/2014/main" id="{5FBB81BD-180F-31AD-7227-B935B3DD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19" y="1745673"/>
            <a:ext cx="2313707" cy="23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9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21FBC7-BBED-66C8-343A-1404A5AC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54002" cy="1325563"/>
          </a:xfrm>
        </p:spPr>
        <p:txBody>
          <a:bodyPr>
            <a:normAutofit/>
          </a:bodyPr>
          <a:lstStyle/>
          <a:p>
            <a:r>
              <a:rPr lang="sk-SK" sz="4000" dirty="0"/>
              <a:t>Programovanie a kódovanie</a:t>
            </a:r>
            <a:endParaRPr lang="sk-SK" dirty="0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3B1088-0925-8CAC-9269-BC0F04C2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40482" cy="4351338"/>
          </a:xfrm>
        </p:spPr>
        <p:txBody>
          <a:bodyPr>
            <a:normAutofit/>
          </a:bodyPr>
          <a:lstStyle/>
          <a:p>
            <a:r>
              <a:rPr lang="sk-SK" dirty="0"/>
              <a:t>„Inštrukcie“ na vykonávanie úloh počítačom</a:t>
            </a:r>
          </a:p>
          <a:p>
            <a:r>
              <a:rPr lang="sk-SK" dirty="0"/>
              <a:t>Riešenie komplexnejších úloh</a:t>
            </a:r>
          </a:p>
          <a:p>
            <a:pPr marL="0" indent="0">
              <a:buNone/>
            </a:pPr>
            <a:r>
              <a:rPr lang="sk-SK" sz="2400" dirty="0"/>
              <a:t>-logické</a:t>
            </a:r>
          </a:p>
          <a:p>
            <a:r>
              <a:rPr lang="sk-SK" dirty="0"/>
              <a:t>Automatizácia úloh</a:t>
            </a:r>
          </a:p>
          <a:p>
            <a:pPr marL="0" indent="0">
              <a:buNone/>
            </a:pPr>
            <a:r>
              <a:rPr lang="sk-SK" sz="2400" dirty="0"/>
              <a:t>- opakujúce sa úlohy</a:t>
            </a:r>
          </a:p>
          <a:p>
            <a:r>
              <a:rPr lang="sk-SK" dirty="0"/>
              <a:t>Široká aplikácia</a:t>
            </a:r>
          </a:p>
          <a:p>
            <a:endParaRPr lang="sk-SK" dirty="0"/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oding - Free computer icons">
            <a:extLst>
              <a:ext uri="{FF2B5EF4-FFF2-40B4-BE49-F238E27FC236}">
                <a16:creationId xmlns:a16="http://schemas.microsoft.com/office/drawing/2014/main" id="{FF9FAFB0-7780-D687-D2A1-890382B4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7" name="Freeform: Shape 411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C5F3C-51E7-7359-B029-EF9C14E0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E57D56-79B5-3049-157B-443626F9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04264" cy="1325563"/>
          </a:xfrm>
        </p:spPr>
        <p:txBody>
          <a:bodyPr>
            <a:normAutofit/>
          </a:bodyPr>
          <a:lstStyle/>
          <a:p>
            <a:r>
              <a:rPr lang="sk-SK" sz="4000" dirty="0"/>
              <a:t>Programovanie v geografii?</a:t>
            </a: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8810C8-258B-F0F0-6A78-791A3985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0845" cy="4351338"/>
          </a:xfrm>
        </p:spPr>
        <p:txBody>
          <a:bodyPr>
            <a:normAutofit/>
          </a:bodyPr>
          <a:lstStyle/>
          <a:p>
            <a:r>
              <a:rPr lang="sk-SK" dirty="0"/>
              <a:t>Špecifické úlohy</a:t>
            </a:r>
          </a:p>
          <a:p>
            <a:r>
              <a:rPr lang="sk-SK" dirty="0"/>
              <a:t>Spracovanie objemných údajov</a:t>
            </a:r>
          </a:p>
          <a:p>
            <a:r>
              <a:rPr lang="sk-SK" dirty="0"/>
              <a:t>Automatizácia úloh</a:t>
            </a:r>
          </a:p>
          <a:p>
            <a:endParaRPr lang="sk-SK" dirty="0"/>
          </a:p>
          <a:p>
            <a:r>
              <a:rPr lang="sk-SK" dirty="0"/>
              <a:t>Príklady?</a:t>
            </a:r>
          </a:p>
        </p:txBody>
      </p:sp>
      <p:sp>
        <p:nvSpPr>
          <p:cNvPr id="6155" name="Oval 615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eography - Free education icons">
            <a:extLst>
              <a:ext uri="{FF2B5EF4-FFF2-40B4-BE49-F238E27FC236}">
                <a16:creationId xmlns:a16="http://schemas.microsoft.com/office/drawing/2014/main" id="{F38601EC-F0B1-162D-EDE6-D7248C47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3" name="Freeform: Shape 616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6B82D-7F50-1301-F675-FB66435A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Programovanie </a:t>
            </a:r>
            <a:r>
              <a:rPr lang="sk-SK" dirty="0" err="1"/>
              <a:t>vs</a:t>
            </a:r>
            <a:r>
              <a:rPr lang="sk-SK" dirty="0"/>
              <a:t> kódovanie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B35A90-8AF5-769E-4618-8B608717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340" y="2130615"/>
            <a:ext cx="3390901" cy="4351338"/>
          </a:xfrm>
        </p:spPr>
        <p:txBody>
          <a:bodyPr>
            <a:normAutofit/>
          </a:bodyPr>
          <a:lstStyle/>
          <a:p>
            <a:r>
              <a:rPr lang="sk-SK" sz="2400" dirty="0"/>
              <a:t>Príprava softvéru, resp. programu</a:t>
            </a:r>
          </a:p>
          <a:p>
            <a:r>
              <a:rPr lang="sk-SK" sz="2400" dirty="0"/>
              <a:t>Implementácia požiadaviek do kódu</a:t>
            </a:r>
          </a:p>
          <a:p>
            <a:r>
              <a:rPr lang="sk-SK" sz="2400" dirty="0" err="1"/>
              <a:t>Debugovanie</a:t>
            </a:r>
            <a:r>
              <a:rPr lang="sk-SK" sz="2400" dirty="0"/>
              <a:t> a testovanie</a:t>
            </a:r>
          </a:p>
          <a:p>
            <a:r>
              <a:rPr lang="sk-SK" sz="2400" dirty="0"/>
              <a:t>Tvorba dokumentácie programu a pod.</a:t>
            </a:r>
          </a:p>
        </p:txBody>
      </p:sp>
      <p:pic>
        <p:nvPicPr>
          <p:cNvPr id="9" name="Obrázok 8" descr="Obrázok, na ktorom je text, kruh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CB8BEC90-3049-6932-598B-B94A6948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22" y="2369128"/>
            <a:ext cx="4488872" cy="4488872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358CD372-3625-7A51-7EA1-9CFFF395B896}"/>
              </a:ext>
            </a:extLst>
          </p:cNvPr>
          <p:cNvSpPr txBox="1">
            <a:spLocks/>
          </p:cNvSpPr>
          <p:nvPr/>
        </p:nvSpPr>
        <p:spPr>
          <a:xfrm>
            <a:off x="8530937" y="3328843"/>
            <a:ext cx="3408217" cy="352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Náš vstup, ktorý dokáže prečítať počítať</a:t>
            </a:r>
          </a:p>
          <a:p>
            <a:r>
              <a:rPr lang="sk-SK" sz="2400" dirty="0"/>
              <a:t>Podmnožina programovania</a:t>
            </a:r>
          </a:p>
          <a:p>
            <a:r>
              <a:rPr lang="sk-SK" sz="2400" dirty="0"/>
              <a:t>Príprava samotného kódu</a:t>
            </a:r>
          </a:p>
          <a:p>
            <a:r>
              <a:rPr lang="sk-SK" sz="2400" dirty="0"/>
              <a:t>Jazyk a syntax</a:t>
            </a:r>
          </a:p>
        </p:txBody>
      </p:sp>
      <p:sp>
        <p:nvSpPr>
          <p:cNvPr id="15" name="Šípka: zakrivená nadol 14">
            <a:extLst>
              <a:ext uri="{FF2B5EF4-FFF2-40B4-BE49-F238E27FC236}">
                <a16:creationId xmlns:a16="http://schemas.microsoft.com/office/drawing/2014/main" id="{4C8E2C12-2A4B-D887-A3DF-7B85ABE4329B}"/>
              </a:ext>
            </a:extLst>
          </p:cNvPr>
          <p:cNvSpPr/>
          <p:nvPr/>
        </p:nvSpPr>
        <p:spPr>
          <a:xfrm flipH="1">
            <a:off x="3617406" y="2481943"/>
            <a:ext cx="1929283" cy="73353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Šípka: zakrivená nahor 15">
            <a:extLst>
              <a:ext uri="{FF2B5EF4-FFF2-40B4-BE49-F238E27FC236}">
                <a16:creationId xmlns:a16="http://schemas.microsoft.com/office/drawing/2014/main" id="{2346B728-BEA2-6EC3-C07B-64B4F595D3BB}"/>
              </a:ext>
            </a:extLst>
          </p:cNvPr>
          <p:cNvSpPr/>
          <p:nvPr/>
        </p:nvSpPr>
        <p:spPr>
          <a:xfrm>
            <a:off x="6973556" y="5345723"/>
            <a:ext cx="1627833" cy="80386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8196" name="Picture 4" descr="Coding - Free electronics icons">
            <a:extLst>
              <a:ext uri="{FF2B5EF4-FFF2-40B4-BE49-F238E27FC236}">
                <a16:creationId xmlns:a16="http://schemas.microsoft.com/office/drawing/2014/main" id="{D19B0189-F0ED-5789-E08B-E1C8035F2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4" y="1245995"/>
            <a:ext cx="1556657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6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80E4F-12CB-3003-8DC4-0C2905F0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Python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352ADB-1DB6-7BB6-7B61-252E531C3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Programovací jazyk</a:t>
            </a:r>
          </a:p>
          <a:p>
            <a:r>
              <a:rPr lang="sk-SK" dirty="0"/>
              <a:t>Jednoduchá syntax</a:t>
            </a:r>
          </a:p>
          <a:p>
            <a:r>
              <a:rPr lang="sk-SK" dirty="0"/>
              <a:t>Všeobecné zameranie (rôzne aplikácie)</a:t>
            </a:r>
          </a:p>
          <a:p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source</a:t>
            </a:r>
            <a:endParaRPr lang="sk-SK" dirty="0"/>
          </a:p>
          <a:p>
            <a:r>
              <a:rPr lang="sk-SK" dirty="0"/>
              <a:t>Množstvo knižníc</a:t>
            </a:r>
          </a:p>
          <a:p>
            <a:endParaRPr lang="sk-SK" dirty="0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2B62990C-4E34-6DC7-B183-4BAC5056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0" y="5534000"/>
            <a:ext cx="4471555" cy="1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FA45AD0-89B0-4DAE-32C4-6B57C5D6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930" y="1517072"/>
            <a:ext cx="2619495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07BFB-784A-5FD9-7A48-FA3E13EE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Interpreter a prostredie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3E260E-662E-3481-626D-4A675A9D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Interpreter – „interpretuje“ a spúšťa kód napísaný v danom programovacom jazyku</a:t>
            </a:r>
          </a:p>
          <a:p>
            <a:r>
              <a:rPr lang="sk-SK" dirty="0" err="1"/>
              <a:t>Python</a:t>
            </a:r>
            <a:r>
              <a:rPr lang="sk-SK" dirty="0"/>
              <a:t> 3</a:t>
            </a:r>
          </a:p>
          <a:p>
            <a:endParaRPr lang="sk-SK" dirty="0"/>
          </a:p>
          <a:p>
            <a:r>
              <a:rPr lang="sk-SK" dirty="0"/>
              <a:t>Prostredie – editor kombinujúci viaceré funkcie (príprava, editácia, zbehnutie kódu, syntax...) </a:t>
            </a:r>
          </a:p>
          <a:p>
            <a:r>
              <a:rPr lang="sk-SK" dirty="0"/>
              <a:t>IDE – </a:t>
            </a:r>
            <a:r>
              <a:rPr lang="sk-SK" dirty="0" err="1"/>
              <a:t>Integrated</a:t>
            </a:r>
            <a:r>
              <a:rPr lang="sk-SK" dirty="0"/>
              <a:t> </a:t>
            </a:r>
            <a:r>
              <a:rPr lang="sk-SK" dirty="0" err="1"/>
              <a:t>development</a:t>
            </a:r>
            <a:r>
              <a:rPr lang="sk-SK" dirty="0"/>
              <a:t> </a:t>
            </a:r>
            <a:r>
              <a:rPr lang="sk-SK" dirty="0" err="1"/>
              <a:t>environment</a:t>
            </a:r>
            <a:endParaRPr lang="sk-SK" dirty="0"/>
          </a:p>
          <a:p>
            <a:r>
              <a:rPr lang="sk-SK" dirty="0" err="1"/>
              <a:t>PyCharm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4" name="Picture 2" descr="How does a Python program get executed? Is there any concept of compile  time and run time in Python? - Quora">
            <a:extLst>
              <a:ext uri="{FF2B5EF4-FFF2-40B4-BE49-F238E27FC236}">
                <a16:creationId xmlns:a16="http://schemas.microsoft.com/office/drawing/2014/main" id="{8BD43FBC-FD91-23CC-19F1-43B5885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34" y="2359078"/>
            <a:ext cx="3596213" cy="13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IME TO KNOW TECHNOLOGY: integrated development environment (IDE)">
            <a:extLst>
              <a:ext uri="{FF2B5EF4-FFF2-40B4-BE49-F238E27FC236}">
                <a16:creationId xmlns:a16="http://schemas.microsoft.com/office/drawing/2014/main" id="{2F7BE82B-6034-C31C-7616-B7429E16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1" y="4278655"/>
            <a:ext cx="2662238" cy="24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ee PyCharm For Students">
            <a:extLst>
              <a:ext uri="{FF2B5EF4-FFF2-40B4-BE49-F238E27FC236}">
                <a16:creationId xmlns:a16="http://schemas.microsoft.com/office/drawing/2014/main" id="{EE0BC605-1289-A08B-E38C-95CF9CE5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424055"/>
            <a:ext cx="883227" cy="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8839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1378</Words>
  <Application>Microsoft Office PowerPoint</Application>
  <PresentationFormat>Širokouhlá</PresentationFormat>
  <Paragraphs>215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Motív Office</vt:lpstr>
      <vt:lpstr>Základy programovania (Python)</vt:lpstr>
      <vt:lpstr>Obsah cvičenia</vt:lpstr>
      <vt:lpstr>Prehľad učiva</vt:lpstr>
      <vt:lpstr>Hodnotenie predmetu</vt:lpstr>
      <vt:lpstr>Programovanie a kódovanie</vt:lpstr>
      <vt:lpstr>Programovanie v geografii?</vt:lpstr>
      <vt:lpstr>Programovanie vs kódovanie</vt:lpstr>
      <vt:lpstr>Python</vt:lpstr>
      <vt:lpstr>Interpreter a prostredie</vt:lpstr>
      <vt:lpstr>PyCharm a python3</vt:lpstr>
      <vt:lpstr>Úloha</vt:lpstr>
      <vt:lpstr>Úloha</vt:lpstr>
      <vt:lpstr>Úloha</vt:lpstr>
      <vt:lpstr>Úloha</vt:lpstr>
      <vt:lpstr>Úloha</vt:lpstr>
      <vt:lpstr>Úloha</vt:lpstr>
      <vt:lpstr>Umelá inteligencia v programovaní</vt:lpstr>
      <vt:lpstr>Aké sú dostupné nástroje?</vt:lpstr>
      <vt:lpstr>Úloha</vt:lpstr>
      <vt:lpstr>Úloha</vt:lpstr>
      <vt:lpstr>Úloha</vt:lpstr>
      <vt:lpstr>Úloha</vt:lpstr>
      <vt:lpstr>Úloha</vt:lpstr>
      <vt:lpstr>Úloha</vt:lpstr>
      <vt:lpstr>Úloha</vt:lpstr>
      <vt:lpstr>Úloha</vt:lpstr>
      <vt:lpstr>Záver</vt:lpstr>
      <vt:lpstr>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Fedor</dc:creator>
  <cp:lastModifiedBy>Tomáš Fedor</cp:lastModifiedBy>
  <cp:revision>27</cp:revision>
  <dcterms:created xsi:type="dcterms:W3CDTF">2025-09-29T12:29:35Z</dcterms:created>
  <dcterms:modified xsi:type="dcterms:W3CDTF">2025-09-30T07:43:53Z</dcterms:modified>
</cp:coreProperties>
</file>