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0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08EBC-2E68-A962-97A4-3E177526D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B1645E3-3FD7-CA6C-E855-424DBE738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891A7C-E6E6-6411-2927-F630B41CC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93F106B-910A-7DE2-26A9-08CB4011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7451255-4614-486F-6A16-C847CC82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670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774582-252F-400F-310B-4A6ABCB0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14197B7-DBFD-36BC-052B-8BA80D834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D35917-D100-FCC5-6012-CB58DC41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5973A61-715A-7166-BB27-5AF9253B1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DAD93B-3D0B-3535-F7A9-8EDAB9A4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130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320192-E934-3BD6-DFBC-60A2B906B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EC9678-3005-E887-ECEE-5CFA8A9D2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95BB6B7-86AA-B213-3A29-0768395F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4FA0B7F-CA4E-3998-555A-C88636C6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85C256A-E1DF-EBEE-DBD1-E731C8076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565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E37C2A-D97C-4C52-2A2B-0E0D463C9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CC5139-6453-3CFA-4CD3-5446E6CDA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9F566A2-ECCF-5772-909C-36015CCDA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49FDCD9-18D4-1380-8224-CB7475E1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0D2835B-483F-8B31-DE04-296E4474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79AB72A-2574-290E-B946-B93ABA67F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8630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6A9B45-7AF2-ECE0-0CF7-1D47D977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EDE2184-F12C-9B22-9F76-02541C3B9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16F68A8-30AA-5B60-B1EE-D42125CFA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B291963-9C48-2ABF-47F9-AFA0D2606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DA2FDCF-7948-AB73-8ADF-D45BAC7BB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FC30CEE5-1771-3CFD-799C-6400099F7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FA039B1-4FC9-7E19-17D4-245EF526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6B443E2-6772-B416-B45C-5A55ECC8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630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951A5-1064-D496-91F2-3EE2EE0D3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D9DBC662-86E8-6C4A-F449-C22992F6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1009188-6803-252E-9203-37C75C1D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DE7E64A-A177-B764-F330-ED4C88A6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985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9422581-354F-7A14-F24D-93E761268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21DA0F3-31F0-F2BE-333D-7991B648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2D4B8B2-30CF-F333-F252-3BDBF8B55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493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360FA0-B40B-440B-90FD-C92F1510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2041E58-4026-033C-EC4F-C404367E4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667B62D-E5FD-AC47-2A17-BAC5B6CE8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5DA80F1-C2E6-9604-4F45-1748F232A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F1E9746-BA1E-B83C-E0D7-BFF15F74E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F415886-00C6-6536-DC5A-7F05D6926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445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4B5481-72F0-E8B2-AB7F-07483625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129ABDA-6156-8C5D-87EB-B1BF09478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51786BF-6878-F095-89CD-7F997CEA3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476CD79-2C03-1809-D465-DDD2ADA3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303CEC7-EB06-5CF5-AFA5-7208882C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2A4EDEC-CE3F-27B0-7792-4A453739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231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4BD31A-E83C-5CB5-2B54-48780C1C0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1E3C757-9F50-94CC-88E6-F5523438C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AF0C50F-F095-653D-9FB9-B644313C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A90E7F9-DE1C-6AF7-026B-CEE64A88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CEB8D31-0AD7-518C-AE06-9744597C0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269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092CD1A-727B-755B-F3BD-97DEF2CEA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918AA2F-7BEE-9974-8004-C2C97C44F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220C8C9-0598-980A-E7B1-C38C355AE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5351E31-0E98-793D-7181-B30B02F6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5B0A5EB-7BA3-F3BA-BD43-4ABC39D5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381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6443FAF-3BA1-C5F5-CF30-74A71153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17477F-6838-2A16-D90F-38EDD52F8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4BFAB81-29CC-2E9B-470A-D76908348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69E454-FD84-477E-A0EA-C2D6234ED066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B83779E-2A51-DE8E-5CD6-B3959EFC6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B32104D-0A3D-CAB7-29EA-A5D8ECA8A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B8B3CB-7189-4DBB-B960-AC64B3FD30C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05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/?section=windows" TargetMode="External"/><Relationship Id="rId2" Type="http://schemas.openxmlformats.org/officeDocument/2006/relationships/hyperlink" Target="https://www.python.org/download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FC3C4B-3BCC-D298-33AE-9CA3FA11D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391" y="841809"/>
            <a:ext cx="9144000" cy="2387600"/>
          </a:xfrm>
        </p:spPr>
        <p:txBody>
          <a:bodyPr>
            <a:normAutofit/>
          </a:bodyPr>
          <a:lstStyle/>
          <a:p>
            <a:r>
              <a:rPr lang="sk-SK" sz="5400" dirty="0"/>
              <a:t>Programming Basics (Python)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F78FCE9-7F9E-791B-2568-DABB4209DA51}"/>
              </a:ext>
            </a:extLst>
          </p:cNvPr>
          <p:cNvSpPr txBox="1"/>
          <p:nvPr/>
        </p:nvSpPr>
        <p:spPr>
          <a:xfrm>
            <a:off x="8990405" y="6040886"/>
            <a:ext cx="2502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/>
              <a:t>Mgr. Tomáš Fedor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65A540F-21D0-165C-D155-F7469F9AA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4391" y="3321484"/>
            <a:ext cx="9144000" cy="1655762"/>
          </a:xfrm>
        </p:spPr>
        <p:txBody>
          <a:bodyPr>
            <a:normAutofit/>
          </a:bodyPr>
          <a:lstStyle/>
          <a:p>
            <a:r>
              <a:rPr lang="sk-SK" sz="3200" dirty="0"/>
              <a:t>Introductory Exercise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4156378-BFF1-2CA3-9236-D13A690C8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2" y="4914899"/>
            <a:ext cx="1620982" cy="16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93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8B88E27-5A78-36DF-CECE-5BD119E6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sk-SK" dirty="0"/>
              <a:t>Exercise Content</a:t>
            </a:r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6E3B4E-E03E-38B4-3AE5-31B8E8CED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26282" cy="4351338"/>
          </a:xfrm>
        </p:spPr>
        <p:txBody>
          <a:bodyPr>
            <a:normAutofit/>
          </a:bodyPr>
          <a:lstStyle/>
          <a:p>
            <a:r>
              <a:rPr lang="sk-SK" dirty="0"/>
              <a:t>Introduction to the Course</a:t>
            </a:r>
          </a:p>
          <a:p>
            <a:r>
              <a:rPr lang="sk-SK" dirty="0"/>
              <a:t>Installing Python and Overview of the Environment</a:t>
            </a:r>
          </a:p>
          <a:p>
            <a:r>
              <a:rPr lang="sk-SK" dirty="0"/>
              <a:t>Programming Environments and the Interpreter</a:t>
            </a:r>
          </a:p>
          <a:p>
            <a:r>
              <a:rPr lang="sk-SK" dirty="0"/>
              <a:t>Running a Simple Script</a:t>
            </a:r>
          </a:p>
          <a:p>
            <a:r>
              <a:rPr lang="sk-SK" dirty="0"/>
              <a:t>Examples of Applying Artificial Intelligence</a:t>
            </a:r>
          </a:p>
          <a:p>
            <a:endParaRPr lang="sk-SK" dirty="0"/>
          </a:p>
        </p:txBody>
      </p:sp>
      <p:sp>
        <p:nvSpPr>
          <p:cNvPr id="3085" name="Oval 308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Task list - Free interface icons">
            <a:extLst>
              <a:ext uri="{FF2B5EF4-FFF2-40B4-BE49-F238E27FC236}">
                <a16:creationId xmlns:a16="http://schemas.microsoft.com/office/drawing/2014/main" id="{0E3AEACF-48A4-33DC-52E1-21CBC764D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089" name="Straight Connector 308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1" name="Freeform: Shape 309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93" name="Freeform: Shape 309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95" name="Freeform: Shape 309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83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8264B9-3FC7-3ADA-B82C-A501226A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Course Overview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9D26295-F030-9CA3-9110-6D114A2CE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5" y="1436914"/>
            <a:ext cx="11344589" cy="4740049"/>
          </a:xfrm>
        </p:spPr>
        <p:txBody>
          <a:bodyPr>
            <a:normAutofit fontScale="92500" lnSpcReduction="10000"/>
          </a:bodyPr>
          <a:lstStyle/>
          <a:p>
            <a:r>
              <a:rPr lang="sk-SK" sz="1800" dirty="0"/>
              <a:t>1.	Introduction to the programming environment, applications of the Python programming language, and the use of Python in GIS. </a:t>
            </a:r>
          </a:p>
          <a:p>
            <a:r>
              <a:rPr lang="sk-SK" sz="1800" dirty="0"/>
              <a:t>2.	Introduction to AI tools used in programming and code generation using these tools.</a:t>
            </a:r>
          </a:p>
          <a:p>
            <a:r>
              <a:rPr lang="sk-SK" sz="1800" dirty="0"/>
              <a:t>3.	Basic code syntax, working with outputs (print, input...). Identifying errors in code.</a:t>
            </a:r>
          </a:p>
          <a:p>
            <a:r>
              <a:rPr lang="sk-SK" sz="1800" dirty="0"/>
              <a:t>4.	Defining variables, overview of data types, basic operators (arithmetic, relational, logical...).</a:t>
            </a:r>
          </a:p>
          <a:p>
            <a:r>
              <a:rPr lang="sk-SK" sz="1800" dirty="0"/>
              <a:t>5.	Conditions (if, elif, else), “for” and “while” loops and their use.</a:t>
            </a:r>
          </a:p>
          <a:p>
            <a:r>
              <a:rPr lang="sk-SK" sz="1800" dirty="0"/>
              <a:t>6.	Defining functions and return values. Importing modules.</a:t>
            </a:r>
          </a:p>
          <a:p>
            <a:r>
              <a:rPr lang="sk-SK" sz="1800" dirty="0"/>
              <a:t>7.	String operations (len, split, replace, find...), reading from and writing to files.</a:t>
            </a:r>
          </a:p>
          <a:p>
            <a:r>
              <a:rPr lang="sk-SK" sz="1800" dirty="0"/>
              <a:t>8.	Types of errors (syntax, logical...) and their identification in code (breakpoints, stepping).</a:t>
            </a:r>
          </a:p>
          <a:p>
            <a:r>
              <a:rPr lang="sk-SK" sz="1800" dirty="0">
                <a:highlight>
                  <a:srgbClr val="C0C0C0"/>
                </a:highlight>
              </a:rPr>
              <a:t>9.	1st practical assessment</a:t>
            </a:r>
          </a:p>
          <a:p>
            <a:r>
              <a:rPr lang="sk-SK" sz="1800" dirty="0"/>
              <a:t>10.	Implementation in GIS, introduction to the command line, running scripts via the console. Loading a shapefile and 	displaying attributes.</a:t>
            </a:r>
          </a:p>
          <a:p>
            <a:r>
              <a:rPr lang="sk-SK" sz="1800" dirty="0"/>
              <a:t>11.	API in GRASS GIS, running simple demonstration scripts. Working with libraries, introduction to PyGRASS (access and 	basic operations with vector data).</a:t>
            </a:r>
          </a:p>
          <a:p>
            <a:r>
              <a:rPr lang="sk-SK" sz="1800" dirty="0"/>
              <a:t>12.	Scripts in ArcGIS, visual programming. </a:t>
            </a:r>
          </a:p>
          <a:p>
            <a:r>
              <a:rPr lang="sk-SK" sz="1800" dirty="0">
                <a:highlight>
                  <a:srgbClr val="C0C0C0"/>
                </a:highlight>
              </a:rPr>
              <a:t>13.	2nd practical assessment</a:t>
            </a:r>
          </a:p>
        </p:txBody>
      </p:sp>
    </p:spTree>
    <p:extLst>
      <p:ext uri="{BB962C8B-B14F-4D97-AF65-F5344CB8AC3E}">
        <p14:creationId xmlns:p14="http://schemas.microsoft.com/office/powerpoint/2010/main" val="359567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794566-4437-CE4C-B25F-C4110E817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Course Assessment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D5B308-20CD-28F6-C182-1259F9284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2× practical test</a:t>
            </a:r>
          </a:p>
          <a:p>
            <a:pPr marL="0" indent="0">
              <a:buNone/>
            </a:pPr>
            <a:r>
              <a:rPr lang="sk-SK" sz="2400" dirty="0"/>
              <a:t>30%  1st practical test (7th week of the winter semester)</a:t>
            </a:r>
          </a:p>
          <a:p>
            <a:pPr marL="0" indent="0">
              <a:buNone/>
            </a:pPr>
            <a:r>
              <a:rPr lang="sk-SK" sz="2400" dirty="0"/>
              <a:t>70%  2nd practical test (13th week of the winter semester) </a:t>
            </a:r>
          </a:p>
          <a:p>
            <a:pPr marL="0" indent="0">
              <a:buNone/>
            </a:pPr>
            <a:r>
              <a:rPr lang="sk-SK" sz="2000" dirty="0"/>
              <a:t>		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61484218-1F11-9B40-5F4C-087CCBF22439}"/>
              </a:ext>
            </a:extLst>
          </p:cNvPr>
          <p:cNvSpPr txBox="1"/>
          <p:nvPr/>
        </p:nvSpPr>
        <p:spPr>
          <a:xfrm>
            <a:off x="813917" y="3868615"/>
            <a:ext cx="6591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grading scale: 	A = 100-91%</a:t>
            </a:r>
          </a:p>
          <a:p>
            <a:r>
              <a:t>	                                 	B = 90-81%</a:t>
            </a:r>
          </a:p>
          <a:p>
            <a:r>
              <a:t>       				C = 80-71%</a:t>
            </a:r>
          </a:p>
          <a:p>
            <a:r>
              <a:t>				D = 70-61%</a:t>
            </a:r>
          </a:p>
          <a:p>
            <a:r>
              <a:t>				E = 60-51%</a:t>
            </a:r>
          </a:p>
          <a:p>
            <a:r>
              <a:t>				Fx = 50-0%</a:t>
            </a:r>
          </a:p>
        </p:txBody>
      </p:sp>
      <p:pic>
        <p:nvPicPr>
          <p:cNvPr id="2054" name="Picture 6" descr="A+ PNG Images Transparent Free Download">
            <a:extLst>
              <a:ext uri="{FF2B5EF4-FFF2-40B4-BE49-F238E27FC236}">
                <a16:creationId xmlns:a16="http://schemas.microsoft.com/office/drawing/2014/main" id="{340774F9-9E65-40D9-148C-42650FD66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109" y="4461509"/>
            <a:ext cx="2219846" cy="221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xam - Free education icons">
            <a:extLst>
              <a:ext uri="{FF2B5EF4-FFF2-40B4-BE49-F238E27FC236}">
                <a16:creationId xmlns:a16="http://schemas.microsoft.com/office/drawing/2014/main" id="{5FBB81BD-180F-31AD-7227-B935B3DD3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19" y="1745673"/>
            <a:ext cx="2313707" cy="231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221FBC7-BBED-66C8-343A-1404A5ACD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4002" cy="1325563"/>
          </a:xfrm>
        </p:spPr>
        <p:txBody>
          <a:bodyPr>
            <a:normAutofit/>
          </a:bodyPr>
          <a:lstStyle/>
          <a:p>
            <a:r>
              <a:rPr lang="sk-SK" sz="4000" dirty="0"/>
              <a:t>Programming and Coding</a:t>
            </a:r>
            <a:endParaRPr lang="sk-SK" dirty="0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D3B1088-0925-8CAC-9269-BC0F04C2C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40482" cy="4351338"/>
          </a:xfrm>
        </p:spPr>
        <p:txBody>
          <a:bodyPr>
            <a:normAutofit/>
          </a:bodyPr>
          <a:lstStyle/>
          <a:p>
            <a:r>
              <a:rPr lang="sk-SK" dirty="0"/>
              <a:t>“Instructions” for a computer to perform tasks</a:t>
            </a:r>
          </a:p>
          <a:p>
            <a:r>
              <a:rPr lang="sk-SK" dirty="0"/>
              <a:t>Solving more complex tasks</a:t>
            </a:r>
          </a:p>
          <a:p>
            <a:pPr marL="0" indent="0">
              <a:buNone/>
            </a:pPr>
            <a:r>
              <a:rPr lang="sk-SK" sz="2400" dirty="0"/>
              <a:t>-logical</a:t>
            </a:r>
          </a:p>
          <a:p>
            <a:r>
              <a:rPr lang="sk-SK" dirty="0"/>
              <a:t>Task automation</a:t>
            </a:r>
          </a:p>
          <a:p>
            <a:pPr marL="0" indent="0">
              <a:buNone/>
            </a:pPr>
            <a:r>
              <a:rPr lang="sk-SK" sz="2400" dirty="0"/>
              <a:t>- repetitive tasks</a:t>
            </a:r>
          </a:p>
          <a:p>
            <a:r>
              <a:rPr lang="sk-SK" dirty="0"/>
              <a:t>Wide range of applications</a:t>
            </a:r>
          </a:p>
          <a:p>
            <a:endParaRPr lang="sk-SK" dirty="0"/>
          </a:p>
        </p:txBody>
      </p:sp>
      <p:sp>
        <p:nvSpPr>
          <p:cNvPr id="4109" name="Oval 4108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Coding - Free computer icons">
            <a:extLst>
              <a:ext uri="{FF2B5EF4-FFF2-40B4-BE49-F238E27FC236}">
                <a16:creationId xmlns:a16="http://schemas.microsoft.com/office/drawing/2014/main" id="{FF9FAFB0-7780-D687-D2A1-890382B43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5" name="Freeform: Shape 4114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17" name="Freeform: Shape 4116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19" name="Freeform: Shape 4118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67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EC5F3C-51E7-7359-B029-EF9C14E0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3E57D56-79B5-3049-157B-443626F9F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04264" cy="1325563"/>
          </a:xfrm>
        </p:spPr>
        <p:txBody>
          <a:bodyPr>
            <a:normAutofit/>
          </a:bodyPr>
          <a:lstStyle/>
          <a:p>
            <a:r>
              <a:rPr lang="sk-SK" sz="4000" dirty="0"/>
              <a:t>Programming in Geography?</a:t>
            </a:r>
          </a:p>
        </p:txBody>
      </p:sp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8810C8-258B-F0F0-6A78-791A39855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0845" cy="4351338"/>
          </a:xfrm>
        </p:spPr>
        <p:txBody>
          <a:bodyPr>
            <a:normAutofit/>
          </a:bodyPr>
          <a:lstStyle/>
          <a:p>
            <a:r>
              <a:rPr lang="sk-SK" dirty="0"/>
              <a:t>Specific tasks</a:t>
            </a:r>
          </a:p>
          <a:p>
            <a:r>
              <a:rPr lang="sk-SK" dirty="0"/>
              <a:t>Processing large datasets</a:t>
            </a:r>
          </a:p>
          <a:p>
            <a:r>
              <a:rPr lang="sk-SK" dirty="0"/>
              <a:t>Task automation</a:t>
            </a:r>
          </a:p>
          <a:p>
            <a:endParaRPr lang="sk-SK" dirty="0"/>
          </a:p>
          <a:p>
            <a:r>
              <a:rPr lang="sk-SK" dirty="0"/>
              <a:t>Examples?</a:t>
            </a:r>
          </a:p>
        </p:txBody>
      </p:sp>
      <p:sp>
        <p:nvSpPr>
          <p:cNvPr id="6155" name="Oval 6154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Geography - Free education icons">
            <a:extLst>
              <a:ext uri="{FF2B5EF4-FFF2-40B4-BE49-F238E27FC236}">
                <a16:creationId xmlns:a16="http://schemas.microsoft.com/office/drawing/2014/main" id="{F38601EC-F0B1-162D-EDE6-D7248C474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Freeform: Shape 6156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159" name="Straight Connector 6158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1" name="Freeform: Shape 6160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63" name="Freeform: Shape 6162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65" name="Freeform: Shape 6164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47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46B82D-7F50-1301-F675-FB66435AE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Programming vs. Coding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B35A90-8AF5-769E-4618-8B6087178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340" y="2130615"/>
            <a:ext cx="3390901" cy="4351338"/>
          </a:xfrm>
        </p:spPr>
        <p:txBody>
          <a:bodyPr>
            <a:normAutofit/>
          </a:bodyPr>
          <a:lstStyle/>
          <a:p>
            <a:r>
              <a:rPr lang="sk-SK" sz="2400" dirty="0"/>
              <a:t>Preparing software or a program</a:t>
            </a:r>
          </a:p>
          <a:p>
            <a:r>
              <a:rPr lang="sk-SK" sz="2400" dirty="0"/>
              <a:t>Implementing requirements into code</a:t>
            </a:r>
          </a:p>
          <a:p>
            <a:r>
              <a:rPr lang="sk-SK" sz="2400" dirty="0" err="1"/>
              <a:t>Debugging and testing</a:t>
            </a:r>
          </a:p>
          <a:p>
            <a:r>
              <a:rPr lang="sk-SK" sz="2400" dirty="0"/>
              <a:t>Creating program documentation, etc.</a:t>
            </a:r>
          </a:p>
        </p:txBody>
      </p:sp>
      <p:pic>
        <p:nvPicPr>
          <p:cNvPr id="9" name="Obrázok 8" descr="Obrázok, na ktorom je text, kruh, snímka obrazovky, písmo&#10;&#10;Obsah vygenerovaný pomocou AI môže byť nesprávny.">
            <a:extLst>
              <a:ext uri="{FF2B5EF4-FFF2-40B4-BE49-F238E27FC236}">
                <a16:creationId xmlns:a16="http://schemas.microsoft.com/office/drawing/2014/main" id="{CB8BEC90-3049-6932-598B-B94A69481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322" y="2369128"/>
            <a:ext cx="4488872" cy="4488872"/>
          </a:xfrm>
          <a:prstGeom prst="rect">
            <a:avLst/>
          </a:prstGeom>
        </p:spPr>
      </p:pic>
      <p:sp>
        <p:nvSpPr>
          <p:cNvPr id="10" name="Zástupný objekt pre obsah 2">
            <a:extLst>
              <a:ext uri="{FF2B5EF4-FFF2-40B4-BE49-F238E27FC236}">
                <a16:creationId xmlns:a16="http://schemas.microsoft.com/office/drawing/2014/main" id="{358CD372-3625-7A51-7EA1-9CFFF395B896}"/>
              </a:ext>
            </a:extLst>
          </p:cNvPr>
          <p:cNvSpPr txBox="1">
            <a:spLocks/>
          </p:cNvSpPr>
          <p:nvPr/>
        </p:nvSpPr>
        <p:spPr>
          <a:xfrm>
            <a:off x="8530937" y="3328843"/>
            <a:ext cx="3408217" cy="3529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400" dirty="0"/>
              <a:t>Our input that the computer can read</a:t>
            </a:r>
          </a:p>
          <a:p>
            <a:r>
              <a:rPr lang="sk-SK" sz="2400" dirty="0"/>
              <a:t>A subset of programming</a:t>
            </a:r>
          </a:p>
          <a:p>
            <a:r>
              <a:rPr lang="sk-SK" sz="2400" dirty="0"/>
              <a:t>Preparing the code itself</a:t>
            </a:r>
          </a:p>
          <a:p>
            <a:r>
              <a:rPr lang="sk-SK" sz="2400" dirty="0"/>
              <a:t>Language and syntax</a:t>
            </a:r>
          </a:p>
        </p:txBody>
      </p:sp>
      <p:sp>
        <p:nvSpPr>
          <p:cNvPr id="15" name="Šípka: zakrivená nadol 14">
            <a:extLst>
              <a:ext uri="{FF2B5EF4-FFF2-40B4-BE49-F238E27FC236}">
                <a16:creationId xmlns:a16="http://schemas.microsoft.com/office/drawing/2014/main" id="{4C8E2C12-2A4B-D887-A3DF-7B85ABE4329B}"/>
              </a:ext>
            </a:extLst>
          </p:cNvPr>
          <p:cNvSpPr/>
          <p:nvPr/>
        </p:nvSpPr>
        <p:spPr>
          <a:xfrm flipH="1">
            <a:off x="3617406" y="2481943"/>
            <a:ext cx="1929283" cy="73353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6" name="Šípka: zakrivená nahor 15">
            <a:extLst>
              <a:ext uri="{FF2B5EF4-FFF2-40B4-BE49-F238E27FC236}">
                <a16:creationId xmlns:a16="http://schemas.microsoft.com/office/drawing/2014/main" id="{2346B728-BEA2-6EC3-C07B-64B4F595D3BB}"/>
              </a:ext>
            </a:extLst>
          </p:cNvPr>
          <p:cNvSpPr/>
          <p:nvPr/>
        </p:nvSpPr>
        <p:spPr>
          <a:xfrm>
            <a:off x="6973556" y="5345723"/>
            <a:ext cx="1627833" cy="80386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8196" name="Picture 4" descr="Coding - Free electronics icons">
            <a:extLst>
              <a:ext uri="{FF2B5EF4-FFF2-40B4-BE49-F238E27FC236}">
                <a16:creationId xmlns:a16="http://schemas.microsoft.com/office/drawing/2014/main" id="{D19B0189-F0ED-5789-E08B-E1C8035F2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84" y="1245995"/>
            <a:ext cx="1556657" cy="155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Rectangle 8196"/>
          <p:cNvSpPr/>
          <p:nvPr/>
        </p:nvSpPr>
        <p:spPr>
          <a:xfrm>
            <a:off x="4709160" y="3145536"/>
            <a:ext cx="2880360" cy="804672"/>
          </a:xfrm>
          <a:prstGeom prst="rect">
            <a:avLst/>
          </a:prstGeom>
          <a:solidFill>
            <a:srgbClr val="FFBF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 dirty="0">
                <a:solidFill>
                  <a:srgbClr val="282828"/>
                </a:solidFill>
              </a:rPr>
              <a:t>programming</a:t>
            </a:r>
          </a:p>
        </p:txBody>
      </p:sp>
      <p:sp>
        <p:nvSpPr>
          <p:cNvPr id="8198" name="Rectangle 8197"/>
          <p:cNvSpPr/>
          <p:nvPr/>
        </p:nvSpPr>
        <p:spPr>
          <a:xfrm>
            <a:off x="5285433" y="4732772"/>
            <a:ext cx="1901650" cy="721573"/>
          </a:xfrm>
          <a:prstGeom prst="rect">
            <a:avLst/>
          </a:prstGeom>
          <a:solidFill>
            <a:srgbClr val="B1E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400" b="1" dirty="0">
                <a:solidFill>
                  <a:srgbClr val="282828"/>
                </a:solidFill>
              </a:rPr>
              <a:t>coding</a:t>
            </a:r>
          </a:p>
        </p:txBody>
      </p:sp>
    </p:spTree>
    <p:extLst>
      <p:ext uri="{BB962C8B-B14F-4D97-AF65-F5344CB8AC3E}">
        <p14:creationId xmlns:p14="http://schemas.microsoft.com/office/powerpoint/2010/main" val="69706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A80E4F-12CB-3003-8DC4-0C2905F0F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Python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352ADB-1DB6-7BB6-7B61-252E531C3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Programming language</a:t>
            </a:r>
          </a:p>
          <a:p>
            <a:r>
              <a:rPr lang="sk-SK" dirty="0"/>
              <a:t>Simple syntax</a:t>
            </a:r>
          </a:p>
          <a:p>
            <a:r>
              <a:rPr lang="sk-SK" dirty="0"/>
              <a:t>General-purpose focus (various applications)</a:t>
            </a:r>
          </a:p>
          <a:p>
            <a:r>
              <a:rPr lang="sk-SK" dirty="0" err="1"/>
              <a:t>Open source</a:t>
            </a:r>
            <a:endParaRPr lang="sk-SK" dirty="0"/>
          </a:p>
          <a:p>
            <a:r>
              <a:rPr lang="sk-SK" dirty="0"/>
              <a:t>Large number of libraries</a:t>
            </a:r>
          </a:p>
          <a:p>
            <a:endParaRPr lang="sk-SK" dirty="0"/>
          </a:p>
        </p:txBody>
      </p:sp>
      <p:pic>
        <p:nvPicPr>
          <p:cNvPr id="9226" name="Picture 10">
            <a:extLst>
              <a:ext uri="{FF2B5EF4-FFF2-40B4-BE49-F238E27FC236}">
                <a16:creationId xmlns:a16="http://schemas.microsoft.com/office/drawing/2014/main" id="{2B62990C-4E34-6DC7-B183-4BAC5056E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890" y="5534000"/>
            <a:ext cx="4471555" cy="1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BFA45AD0-89B0-4DAE-32C4-6B57C5D632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4930" y="1517072"/>
            <a:ext cx="2619495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39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707BFB-784A-5FD9-7A48-FA3E13EE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Interpreter and Environment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C3E260E-662E-3481-626D-4A675A9D1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Interpreter – “interprets” and runs code written in a given programming language</a:t>
            </a:r>
          </a:p>
          <a:p>
            <a:r>
              <a:rPr lang="sk-SK" dirty="0" err="1"/>
              <a:t>Python 3</a:t>
            </a:r>
          </a:p>
          <a:p>
            <a:endParaRPr lang="sk-SK" dirty="0"/>
          </a:p>
          <a:p>
            <a:r>
              <a:rPr lang="sk-SK" dirty="0"/>
              <a:t>Environment – an editor combining several functions (preparation, editing, running code, syntax...) </a:t>
            </a:r>
          </a:p>
          <a:p>
            <a:r>
              <a:rPr lang="sk-SK" dirty="0"/>
              <a:t>IDE – Integrated Development Environment</a:t>
            </a:r>
          </a:p>
          <a:p>
            <a:r>
              <a:rPr lang="sk-SK" dirty="0" err="1"/>
              <a:t>PyCharm </a:t>
            </a:r>
          </a:p>
          <a:p>
            <a:endParaRPr lang="sk-SK" dirty="0"/>
          </a:p>
        </p:txBody>
      </p:sp>
      <p:pic>
        <p:nvPicPr>
          <p:cNvPr id="4" name="Picture 2" descr="How does a Python program get executed? Is there any concept of compile  time and run time in Python? - Quora">
            <a:extLst>
              <a:ext uri="{FF2B5EF4-FFF2-40B4-BE49-F238E27FC236}">
                <a16:creationId xmlns:a16="http://schemas.microsoft.com/office/drawing/2014/main" id="{8BD43FBC-FD91-23CC-19F1-43B588599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434" y="2359078"/>
            <a:ext cx="3596213" cy="132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IME TO KNOW TECHNOLOGY: integrated development environment (IDE)">
            <a:extLst>
              <a:ext uri="{FF2B5EF4-FFF2-40B4-BE49-F238E27FC236}">
                <a16:creationId xmlns:a16="http://schemas.microsoft.com/office/drawing/2014/main" id="{2F7BE82B-6034-C31C-7616-B7429E160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981" y="4278655"/>
            <a:ext cx="2662238" cy="24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ree PyCharm For Students">
            <a:extLst>
              <a:ext uri="{FF2B5EF4-FFF2-40B4-BE49-F238E27FC236}">
                <a16:creationId xmlns:a16="http://schemas.microsoft.com/office/drawing/2014/main" id="{EE0BC605-1289-A08B-E38C-95CF9CE53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5424055"/>
            <a:ext cx="883227" cy="88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388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495189-DE3B-1C8A-2743-BA12A957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PyCharm and Python 3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0B1B2E0-C302-00E3-C2DC-44B41D124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Interpreter:</a:t>
            </a:r>
          </a:p>
          <a:p>
            <a:pPr marL="0" indent="0">
              <a:buNone/>
            </a:pPr>
            <a:r>
              <a:rPr lang="sk-SK" dirty="0">
                <a:hlinkClick r:id="rId2"/>
              </a:rPr>
              <a:t>https://www.python.org/downloads/</a:t>
            </a:r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dirty="0"/>
              <a:t>IDE:</a:t>
            </a:r>
          </a:p>
          <a:p>
            <a:pPr marL="0" indent="0">
              <a:buNone/>
            </a:pPr>
            <a:r>
              <a:rPr lang="sk-SK" dirty="0">
                <a:hlinkClick r:id="rId3"/>
              </a:rPr>
              <a:t>https://www.jetbrains.com/pycharm/download/?section=windows</a:t>
            </a:r>
            <a:endParaRPr lang="sk-SK" dirty="0"/>
          </a:p>
          <a:p>
            <a:pPr marL="0" indent="0">
              <a:buNone/>
            </a:pPr>
            <a:r>
              <a:rPr lang="sk-SK" dirty="0"/>
              <a:t> 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6772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128DE8-E1DE-22FD-D7DD-A53E66F9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D90DF4E-3308-1D90-FBA8-4F5EE5053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Python likes numbers and mathematics. Try entering basic mathematical operations in the Python console.</a:t>
            </a:r>
          </a:p>
          <a:p>
            <a:endParaRPr lang="sk-SK" dirty="0"/>
          </a:p>
          <a:p>
            <a:r>
              <a:rPr lang="sk-SK" dirty="0"/>
              <a:t>Use either PyCharm or simply the console (search for “Python” in the bottom left).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11266" name="Picture 2" descr="Numbers - Free education icons">
            <a:extLst>
              <a:ext uri="{FF2B5EF4-FFF2-40B4-BE49-F238E27FC236}">
                <a16:creationId xmlns:a16="http://schemas.microsoft.com/office/drawing/2014/main" id="{529DC9FA-D8F4-03AA-82F7-CE50EF960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693" y="4447234"/>
            <a:ext cx="1802004" cy="180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32B6F782-0D1F-B4D5-F2B2-0ABBD9718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107" y="3862691"/>
            <a:ext cx="2079734" cy="273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28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ADAA-3A46-4F97-3A8C-FA30D79C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B52BED-D9BD-3C6A-98AD-286F76E5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261466-CF1A-E02B-86D5-C6606587D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Try printing text in the console. To print text, we need the “print” command, which has the following structure:</a:t>
            </a:r>
          </a:p>
          <a:p>
            <a:r>
              <a:rPr lang="sk-SK" dirty="0" err="1"/>
              <a:t>print("text")</a:t>
            </a:r>
          </a:p>
          <a:p>
            <a:endParaRPr lang="sk-SK" dirty="0"/>
          </a:p>
          <a:p>
            <a:r>
              <a:rPr lang="sk-SK" dirty="0" err="1"/>
              <a:t>print("Hello, World!")</a:t>
            </a:r>
          </a:p>
          <a:p>
            <a:endParaRPr lang="sk-SK" dirty="0"/>
          </a:p>
          <a:p>
            <a:r>
              <a:rPr lang="sk-SK" dirty="0" err="1"/>
              <a:t>Python is case-sensitive: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A385A65-A1B7-5559-9AD8-EC33321D6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539" y="3166487"/>
            <a:ext cx="3798815" cy="1016144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07A46ED-0364-38CC-BF4F-5B25533DC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257" y="4824248"/>
            <a:ext cx="7000105" cy="191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736BAA-533D-0FE5-17EF-4D90B2EB7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DA19CD-0364-DF90-B560-1F1BA034A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In PyCharm (IDE), print your name and the university where you study on two separate lines. Try using the line separator (\n) (\ - AltGr + q).</a:t>
            </a:r>
          </a:p>
          <a:p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903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127FB-E093-41D9-56EF-503F2F084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556DAD-9794-E090-D325-6AFDC1A5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9524914-314D-F75B-E37B-2A5164C2E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Print your name and the university where you study on two separate lines. There are several options; try using the line separator (\n) (\ = AltGr + q).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 err="1"/>
              <a:t>print("My name is Tomáš")</a:t>
            </a:r>
          </a:p>
          <a:p>
            <a:pPr marL="0" indent="0">
              <a:buNone/>
            </a:pPr>
            <a:r>
              <a:rPr lang="sk-SK" dirty="0" err="1"/>
              <a:t>print("I study at UPJŠ")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err="1"/>
              <a:t>print("My name is Tomáš \nI study at UPJŠ")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Alternatively, use a multiline string with """:</a:t>
            </a:r>
          </a:p>
          <a:p>
            <a:pPr marL="0" indent="0">
              <a:buNone/>
            </a:pPr>
            <a:r>
              <a:rPr lang="sk-SK" dirty="0" err="1"/>
              <a:t>print("""My name is Tomáš</a:t>
            </a:r>
          </a:p>
          <a:p>
            <a:pPr marL="0" indent="0">
              <a:buNone/>
            </a:pPr>
            <a:r>
              <a:rPr lang="sk-SK" dirty="0"/>
              <a:t>      I study at UPJŠ""")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02786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670E5-4304-EF0D-D5E4-3557E1DB1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166E43-0A64-8F58-D9B6-6BBF6C6B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990D23B-88BF-FCE2-768C-C47C8B36E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Try adding at least 2 options and comment out one of them using #. This excludes the given part from the script by turning it into a comment. You can also comment out part of the text by selecting it and then using the shortcut: Ctrl + 0 + / or AltGr + x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 err="1"/>
              <a:t>print("My name is Tomáš")</a:t>
            </a:r>
          </a:p>
          <a:p>
            <a:pPr marL="0" indent="0">
              <a:buNone/>
            </a:pPr>
            <a:r>
              <a:rPr lang="sk-SK" dirty="0" err="1"/>
              <a:t>print("I study at UPJŠ")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err="1"/>
              <a:t>print("My name is Tomáš \nI study at UPJŠ")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Alternatively, use a multiline string with """:</a:t>
            </a:r>
          </a:p>
          <a:p>
            <a:pPr marL="0" indent="0">
              <a:buNone/>
            </a:pPr>
            <a:r>
              <a:rPr lang="sk-SK" dirty="0" err="1"/>
              <a:t>print("""My name is Tomáš</a:t>
            </a:r>
          </a:p>
          <a:p>
            <a:pPr marL="0" indent="0">
              <a:buNone/>
            </a:pPr>
            <a:r>
              <a:rPr lang="sk-SK" dirty="0"/>
              <a:t>      I study at UPJŠ""")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96316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1A501-D7BE-AD3E-3557-32E4911F6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14D45E-4E69-113F-A1FA-BA15A409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E9BCE59-C14E-DE2D-069D-DB7D99BC9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Try adding at least 2 options and comment out one of them using #. This excludes the given part from the script by turning it into a comment. You can also comment out part of the script by selecting it and then using the shortcut: Ctrl + 0 + /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# print("My name is Tomáš")</a:t>
            </a:r>
          </a:p>
          <a:p>
            <a:pPr marL="0" indent="0">
              <a:buNone/>
            </a:pPr>
            <a:r>
              <a:rPr lang="sk-SK" dirty="0"/>
              <a:t># print("I study at UPJŠ")</a:t>
            </a:r>
          </a:p>
          <a:p>
            <a:pPr marL="0" indent="0">
              <a:buNone/>
            </a:pPr>
            <a:r>
              <a:rPr lang="sk-SK" dirty="0"/>
              <a:t># </a:t>
            </a:r>
          </a:p>
          <a:p>
            <a:pPr marL="0" indent="0">
              <a:buNone/>
            </a:pPr>
            <a:r>
              <a:rPr lang="sk-SK" dirty="0"/>
              <a:t># print("My name is Tomáš \nI study at UPJŠ")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err="1"/>
              <a:t>print("""My name is Tomáš</a:t>
            </a:r>
          </a:p>
          <a:p>
            <a:pPr marL="0" indent="0">
              <a:buNone/>
            </a:pPr>
            <a:r>
              <a:rPr lang="sk-SK" dirty="0"/>
              <a:t>      I study at UPJŠ""")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53159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A4E150-653E-2999-992F-88B86DC0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Artificial Intelligence in Programming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3400208-29A8-2F26-77C7-22AFD7995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86255" cy="4351338"/>
          </a:xfrm>
        </p:spPr>
        <p:txBody>
          <a:bodyPr>
            <a:normAutofit/>
          </a:bodyPr>
          <a:lstStyle/>
          <a:p>
            <a:r>
              <a:rPr lang="sk-SK" dirty="0"/>
              <a:t>Code generation</a:t>
            </a:r>
          </a:p>
          <a:p>
            <a:r>
              <a:rPr lang="sk-SK" dirty="0"/>
              <a:t>Proposing modifications</a:t>
            </a:r>
          </a:p>
          <a:p>
            <a:r>
              <a:rPr lang="sk-SK" dirty="0" err="1"/>
              <a:t>Debugging</a:t>
            </a:r>
            <a:endParaRPr lang="sk-SK" dirty="0"/>
          </a:p>
          <a:p>
            <a:r>
              <a:rPr lang="sk-SK" dirty="0"/>
              <a:t>Explaining code</a:t>
            </a:r>
          </a:p>
          <a:p>
            <a:endParaRPr lang="sk-SK" dirty="0"/>
          </a:p>
          <a:p>
            <a:r>
              <a:rPr lang="sk-SK" dirty="0"/>
              <a:t>Correctly defining the request – key for precise understanding by artificial intelligence</a:t>
            </a:r>
          </a:p>
          <a:p>
            <a:r>
              <a:rPr lang="sk-SK" dirty="0"/>
              <a:t>Inputs that are too long for AI – better to divide them into smaller parts</a:t>
            </a:r>
          </a:p>
          <a:p>
            <a:endParaRPr lang="sk-SK" dirty="0"/>
          </a:p>
        </p:txBody>
      </p:sp>
      <p:pic>
        <p:nvPicPr>
          <p:cNvPr id="12290" name="Picture 2" descr="Artificial intelligence - Free computer icons">
            <a:extLst>
              <a:ext uri="{FF2B5EF4-FFF2-40B4-BE49-F238E27FC236}">
                <a16:creationId xmlns:a16="http://schemas.microsoft.com/office/drawing/2014/main" id="{F6DCDBF4-0168-6711-45E0-C466D77D8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681" y="3377044"/>
            <a:ext cx="3155373" cy="315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6461DF-DF0B-D622-4127-16FF3E4B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What Tools Are Available?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2846901-2992-0C0F-B112-C920EA23D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Various tools</a:t>
            </a:r>
          </a:p>
          <a:p>
            <a:r>
              <a:rPr lang="sk-SK" dirty="0" err="1"/>
              <a:t>Claude – top!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39C655B-4A16-2086-B969-98A365294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131" y="1983922"/>
            <a:ext cx="8182708" cy="460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94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A3C905-841A-4B09-BDAA-D26AD6B25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8B4CE9-E829-5BFD-6A75-719B28619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Using one of the AI tools, generate simple Python code that prints the sum of two numbers in PyCharm.</a:t>
            </a:r>
          </a:p>
        </p:txBody>
      </p:sp>
    </p:spTree>
    <p:extLst>
      <p:ext uri="{BB962C8B-B14F-4D97-AF65-F5344CB8AC3E}">
        <p14:creationId xmlns:p14="http://schemas.microsoft.com/office/powerpoint/2010/main" val="3881119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DD472-3106-3AA8-C367-CAE4ECBC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0A5C81-C621-3228-E379-6339DAF7B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1E7E5FC-8127-B527-1292-743AA5F6D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Using one of the AI tools, generate simple Python code that prints the sum of two numbers in PyCharm.</a:t>
            </a:r>
          </a:p>
          <a:p>
            <a:endParaRPr lang="sk-SK" sz="1800" dirty="0"/>
          </a:p>
          <a:p>
            <a:r>
              <a:rPr lang="sk-SK" sz="2400" dirty="0" err="1"/>
              <a:t>Input: “write me a simple python code that will make sum of two numbers.”</a:t>
            </a:r>
          </a:p>
          <a:p>
            <a:pPr marL="0" indent="0">
              <a:buNone/>
            </a:pPr>
            <a:endParaRPr lang="sk-SK" sz="20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276C5F2-8069-CCB8-73EB-26D21FA3A0A2}"/>
              </a:ext>
            </a:extLst>
          </p:cNvPr>
          <p:cNvSpPr txBox="1"/>
          <p:nvPr/>
        </p:nvSpPr>
        <p:spPr>
          <a:xfrm>
            <a:off x="944544" y="3516923"/>
            <a:ext cx="463460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Simple program to add two numbers</a:t>
            </a:r>
          </a:p>
          <a:p>
            <a:endParaRPr lang="en-US" dirty="0"/>
          </a:p>
          <a:p>
            <a:r>
              <a:rPr lang="en-US" dirty="0"/>
              <a:t># Input two numbers</a:t>
            </a:r>
          </a:p>
          <a:p>
            <a:r>
              <a:rPr lang="en-US" dirty="0"/>
              <a:t>num1 = float(input("Enter first number: "))</a:t>
            </a:r>
          </a:p>
          <a:p>
            <a:r>
              <a:rPr lang="en-US" dirty="0"/>
              <a:t>num2 = float(input("Enter second number: "))</a:t>
            </a:r>
          </a:p>
          <a:p>
            <a:endParaRPr lang="en-US" dirty="0"/>
          </a:p>
          <a:p>
            <a:r>
              <a:rPr lang="en-US" dirty="0"/>
              <a:t># Calculate the sum</a:t>
            </a:r>
          </a:p>
          <a:p>
            <a:r>
              <a:rPr lang="en-US" dirty="0" err="1"/>
              <a:t>sum_result</a:t>
            </a:r>
            <a:r>
              <a:rPr lang="en-US" dirty="0"/>
              <a:t> = num1 + num2</a:t>
            </a:r>
          </a:p>
          <a:p>
            <a:endParaRPr lang="en-US" dirty="0"/>
          </a:p>
          <a:p>
            <a:r>
              <a:rPr lang="en-US" dirty="0"/>
              <a:t># Display the result</a:t>
            </a:r>
          </a:p>
          <a:p>
            <a:r>
              <a:rPr lang="en-US" dirty="0"/>
              <a:t>print("The sum is:", </a:t>
            </a:r>
            <a:r>
              <a:rPr lang="en-US" dirty="0" err="1"/>
              <a:t>sum_result</a:t>
            </a:r>
            <a:r>
              <a:rPr lang="en-US" dirty="0"/>
              <a:t>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2455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72445-B830-17D5-621B-5DCEA6A5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F9545A-EF6E-772E-D122-F04AC2CA6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2D53E71-44AC-A4D6-2E06-BBB225AD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Using one of the AI tools, generate simple Python code that prints the sum of two numbers in PyCharm.</a:t>
            </a:r>
          </a:p>
          <a:p>
            <a:endParaRPr lang="sk-SK" sz="1800" dirty="0"/>
          </a:p>
          <a:p>
            <a:r>
              <a:rPr lang="sk-SK" sz="2400" dirty="0" err="1"/>
              <a:t>Input: “write me a simple python code that will make sum of two numbers.”</a:t>
            </a:r>
          </a:p>
          <a:p>
            <a:pPr marL="0" indent="0">
              <a:buNone/>
            </a:pPr>
            <a:endParaRPr lang="sk-SK" sz="20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5AAF286-6FEE-B518-D3B6-6F74BECA8C53}"/>
              </a:ext>
            </a:extLst>
          </p:cNvPr>
          <p:cNvSpPr txBox="1"/>
          <p:nvPr/>
        </p:nvSpPr>
        <p:spPr>
          <a:xfrm>
            <a:off x="944544" y="3516923"/>
            <a:ext cx="463460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Simple program to add two numbers</a:t>
            </a:r>
          </a:p>
          <a:p>
            <a:endParaRPr lang="en-US" dirty="0"/>
          </a:p>
          <a:p>
            <a:r>
              <a:rPr lang="en-US" dirty="0"/>
              <a:t># Input two numbers</a:t>
            </a:r>
          </a:p>
          <a:p>
            <a:r>
              <a:rPr lang="en-US" dirty="0"/>
              <a:t>num1 = float(input("Enter first number: "))</a:t>
            </a:r>
          </a:p>
          <a:p>
            <a:r>
              <a:rPr lang="en-US" dirty="0"/>
              <a:t>num2 = float(input("Enter second number: "))</a:t>
            </a:r>
          </a:p>
          <a:p>
            <a:endParaRPr lang="en-US" dirty="0"/>
          </a:p>
          <a:p>
            <a:r>
              <a:rPr lang="en-US" dirty="0"/>
              <a:t># Calculate the sum</a:t>
            </a:r>
          </a:p>
          <a:p>
            <a:r>
              <a:rPr lang="en-US" dirty="0" err="1"/>
              <a:t>sum_result</a:t>
            </a:r>
            <a:r>
              <a:rPr lang="en-US" dirty="0"/>
              <a:t> = num1 + num2</a:t>
            </a:r>
          </a:p>
          <a:p>
            <a:endParaRPr lang="en-US" dirty="0"/>
          </a:p>
          <a:p>
            <a:r>
              <a:rPr lang="en-US" dirty="0"/>
              <a:t># Display the result</a:t>
            </a:r>
          </a:p>
          <a:p>
            <a:r>
              <a:rPr lang="en-US" dirty="0"/>
              <a:t>print("The sum is:", </a:t>
            </a:r>
            <a:r>
              <a:rPr lang="en-US" dirty="0" err="1"/>
              <a:t>sum_result</a:t>
            </a:r>
            <a:r>
              <a:rPr lang="en-US" dirty="0"/>
              <a:t>)</a:t>
            </a:r>
          </a:p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D5BEAFB-DAEB-5C70-8F4B-91DE719F1D6C}"/>
              </a:ext>
            </a:extLst>
          </p:cNvPr>
          <p:cNvSpPr txBox="1"/>
          <p:nvPr/>
        </p:nvSpPr>
        <p:spPr>
          <a:xfrm>
            <a:off x="5943193" y="4059881"/>
            <a:ext cx="5859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B0F0"/>
                </a:solidFill>
              </a:rPr>
              <a:t>What if we define the input differently? </a:t>
            </a:r>
          </a:p>
          <a:p>
            <a:r>
              <a:rPr lang="sk-SK" sz="2800" dirty="0">
                <a:solidFill>
                  <a:srgbClr val="00B0F0"/>
                </a:solidFill>
              </a:rPr>
              <a:t>What result will we get using a different AI tool?</a:t>
            </a:r>
          </a:p>
        </p:txBody>
      </p:sp>
    </p:spTree>
    <p:extLst>
      <p:ext uri="{BB962C8B-B14F-4D97-AF65-F5344CB8AC3E}">
        <p14:creationId xmlns:p14="http://schemas.microsoft.com/office/powerpoint/2010/main" val="1415053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8339F8-93D2-935F-EC48-3F5A5F9A5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003D098-FF9D-9634-B045-0057CD0E6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Create code that converts distance from kilometers to miles.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08926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B0B23-5728-A4A5-362A-4DA5E449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049DDE-7E53-99AB-4B06-B3F2A6118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6CE59E-E601-F55B-2414-AB86208F0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Create code that converts distance from kilometers to miles.</a:t>
            </a:r>
          </a:p>
          <a:p>
            <a:endParaRPr lang="sk-SK" dirty="0"/>
          </a:p>
          <a:p>
            <a:r>
              <a:rPr lang="sk-SK" sz="2400" dirty="0" err="1"/>
              <a:t>Input: Write me a python code that will convert kilometers to miles.</a:t>
            </a:r>
            <a:endParaRPr lang="sk-SK" sz="2400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60E176F-F638-37FF-769C-57A2794CF384}"/>
              </a:ext>
            </a:extLst>
          </p:cNvPr>
          <p:cNvSpPr txBox="1"/>
          <p:nvPr/>
        </p:nvSpPr>
        <p:spPr>
          <a:xfrm>
            <a:off x="906865" y="3459540"/>
            <a:ext cx="609432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/>
              <a:t># </a:t>
            </a:r>
            <a:r>
              <a:rPr lang="sk-SK" dirty="0" err="1"/>
              <a:t>Input</a:t>
            </a:r>
            <a:r>
              <a:rPr lang="sk-SK" dirty="0"/>
              <a:t> </a:t>
            </a:r>
            <a:r>
              <a:rPr lang="sk-SK" dirty="0" err="1"/>
              <a:t>distance</a:t>
            </a:r>
            <a:r>
              <a:rPr lang="sk-SK" dirty="0"/>
              <a:t> in </a:t>
            </a:r>
            <a:r>
              <a:rPr lang="sk-SK" dirty="0" err="1"/>
              <a:t>kilometers</a:t>
            </a:r>
            <a:endParaRPr lang="sk-SK" dirty="0"/>
          </a:p>
          <a:p>
            <a:r>
              <a:rPr lang="sk-SK" dirty="0" err="1"/>
              <a:t>kilometers</a:t>
            </a:r>
            <a:r>
              <a:rPr lang="sk-SK" dirty="0"/>
              <a:t> = </a:t>
            </a:r>
            <a:r>
              <a:rPr lang="sk-SK" dirty="0" err="1"/>
              <a:t>float</a:t>
            </a:r>
            <a:r>
              <a:rPr lang="sk-SK" dirty="0"/>
              <a:t>(</a:t>
            </a:r>
            <a:r>
              <a:rPr lang="sk-SK" dirty="0" err="1"/>
              <a:t>input</a:t>
            </a:r>
            <a:r>
              <a:rPr lang="sk-SK" dirty="0"/>
              <a:t>("</a:t>
            </a:r>
            <a:r>
              <a:rPr lang="sk-SK" dirty="0" err="1"/>
              <a:t>Enter</a:t>
            </a:r>
            <a:r>
              <a:rPr lang="sk-SK" dirty="0"/>
              <a:t> </a:t>
            </a:r>
            <a:r>
              <a:rPr lang="sk-SK" dirty="0" err="1"/>
              <a:t>distance</a:t>
            </a:r>
            <a:r>
              <a:rPr lang="sk-SK" dirty="0"/>
              <a:t> in </a:t>
            </a:r>
            <a:r>
              <a:rPr lang="sk-SK" dirty="0" err="1"/>
              <a:t>kilometers</a:t>
            </a:r>
            <a:r>
              <a:rPr lang="sk-SK" dirty="0"/>
              <a:t>: "))</a:t>
            </a:r>
          </a:p>
          <a:p>
            <a:endParaRPr lang="sk-SK" dirty="0"/>
          </a:p>
          <a:p>
            <a:r>
              <a:rPr lang="sk-SK" dirty="0"/>
              <a:t># </a:t>
            </a:r>
            <a:r>
              <a:rPr lang="sk-SK" dirty="0" err="1"/>
              <a:t>Conversion</a:t>
            </a:r>
            <a:r>
              <a:rPr lang="sk-SK" dirty="0"/>
              <a:t> </a:t>
            </a:r>
            <a:r>
              <a:rPr lang="sk-SK" dirty="0" err="1"/>
              <a:t>factor</a:t>
            </a:r>
            <a:endParaRPr lang="sk-SK" dirty="0"/>
          </a:p>
          <a:p>
            <a:r>
              <a:rPr lang="sk-SK" dirty="0" err="1"/>
              <a:t>conversion_factor</a:t>
            </a:r>
            <a:r>
              <a:rPr lang="sk-SK" dirty="0"/>
              <a:t> = 0.621371</a:t>
            </a:r>
          </a:p>
          <a:p>
            <a:endParaRPr lang="sk-SK" dirty="0"/>
          </a:p>
          <a:p>
            <a:r>
              <a:rPr lang="sk-SK" dirty="0"/>
              <a:t># </a:t>
            </a:r>
            <a:r>
              <a:rPr lang="sk-SK" dirty="0" err="1"/>
              <a:t>Calculate</a:t>
            </a:r>
            <a:r>
              <a:rPr lang="sk-SK" dirty="0"/>
              <a:t> </a:t>
            </a:r>
            <a:r>
              <a:rPr lang="sk-SK" dirty="0" err="1"/>
              <a:t>miles</a:t>
            </a:r>
            <a:endParaRPr lang="sk-SK" dirty="0"/>
          </a:p>
          <a:p>
            <a:r>
              <a:rPr lang="sk-SK" dirty="0" err="1"/>
              <a:t>miles</a:t>
            </a:r>
            <a:r>
              <a:rPr lang="sk-SK" dirty="0"/>
              <a:t> = </a:t>
            </a:r>
            <a:r>
              <a:rPr lang="sk-SK" dirty="0" err="1"/>
              <a:t>kilometers</a:t>
            </a:r>
            <a:r>
              <a:rPr lang="sk-SK" dirty="0"/>
              <a:t> * </a:t>
            </a:r>
            <a:r>
              <a:rPr lang="sk-SK" dirty="0" err="1"/>
              <a:t>conversion_factor</a:t>
            </a:r>
            <a:endParaRPr lang="sk-SK" dirty="0"/>
          </a:p>
          <a:p>
            <a:endParaRPr lang="sk-SK" dirty="0"/>
          </a:p>
          <a:p>
            <a:r>
              <a:rPr lang="sk-SK" dirty="0"/>
              <a:t># Display </a:t>
            </a:r>
            <a:r>
              <a:rPr lang="sk-SK" dirty="0" err="1"/>
              <a:t>result</a:t>
            </a:r>
            <a:endParaRPr lang="sk-SK" dirty="0"/>
          </a:p>
          <a:p>
            <a:r>
              <a:rPr lang="sk-SK" dirty="0" err="1"/>
              <a:t>print</a:t>
            </a:r>
            <a:r>
              <a:rPr lang="sk-SK" dirty="0"/>
              <a:t>(f"{</a:t>
            </a:r>
            <a:r>
              <a:rPr lang="sk-SK" dirty="0" err="1"/>
              <a:t>kilometers</a:t>
            </a:r>
            <a:r>
              <a:rPr lang="sk-SK" dirty="0"/>
              <a:t>} </a:t>
            </a:r>
            <a:r>
              <a:rPr lang="sk-SK" dirty="0" err="1"/>
              <a:t>kilometers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 </a:t>
            </a:r>
            <a:r>
              <a:rPr lang="sk-SK" dirty="0" err="1"/>
              <a:t>equal</a:t>
            </a:r>
            <a:r>
              <a:rPr lang="sk-SK" dirty="0"/>
              <a:t> to {</a:t>
            </a:r>
            <a:r>
              <a:rPr lang="sk-SK" dirty="0" err="1"/>
              <a:t>miles</a:t>
            </a:r>
            <a:r>
              <a:rPr lang="sk-SK" dirty="0"/>
              <a:t>} </a:t>
            </a:r>
            <a:r>
              <a:rPr lang="sk-SK" dirty="0" err="1"/>
              <a:t>miles</a:t>
            </a:r>
            <a:r>
              <a:rPr lang="sk-SK" dirty="0"/>
              <a:t>.")</a:t>
            </a:r>
          </a:p>
        </p:txBody>
      </p:sp>
    </p:spTree>
    <p:extLst>
      <p:ext uri="{BB962C8B-B14F-4D97-AF65-F5344CB8AC3E}">
        <p14:creationId xmlns:p14="http://schemas.microsoft.com/office/powerpoint/2010/main" val="2127633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E33A2F-7ED9-187B-556D-35473F96A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089A84E-CBC9-935A-645E-BDAEE099C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Create code to calculate the area of a rectangle.</a:t>
            </a:r>
          </a:p>
        </p:txBody>
      </p:sp>
    </p:spTree>
    <p:extLst>
      <p:ext uri="{BB962C8B-B14F-4D97-AF65-F5344CB8AC3E}">
        <p14:creationId xmlns:p14="http://schemas.microsoft.com/office/powerpoint/2010/main" val="2436741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BE25A-8E99-A87E-DC64-B07008129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7ACD43-C263-34F3-BFF6-A6764365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96EACD1-F3DF-F6DE-67D9-38FFA88C7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Create code to calculate the area of a rectangle.</a:t>
            </a:r>
          </a:p>
          <a:p>
            <a:endParaRPr lang="sk-SK" dirty="0"/>
          </a:p>
          <a:p>
            <a:r>
              <a:rPr lang="en-US" sz="2400" dirty="0"/>
              <a:t>“Write a python function that calculates the area of a rectangle given width and height.”</a:t>
            </a:r>
            <a:endParaRPr lang="sk-SK" sz="2400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7142F5D-164A-8588-AC8C-1358FAC51105}"/>
              </a:ext>
            </a:extLst>
          </p:cNvPr>
          <p:cNvSpPr txBox="1"/>
          <p:nvPr/>
        </p:nvSpPr>
        <p:spPr>
          <a:xfrm>
            <a:off x="856622" y="4117537"/>
            <a:ext cx="60943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def </a:t>
            </a:r>
            <a:r>
              <a:rPr lang="en-US" dirty="0" err="1"/>
              <a:t>rectangle_area</a:t>
            </a:r>
            <a:r>
              <a:rPr lang="en-US" dirty="0"/>
              <a:t>(width, height):</a:t>
            </a:r>
          </a:p>
          <a:p>
            <a:r>
              <a:rPr lang="en-US" dirty="0"/>
              <a:t>    """Return the area of a rectangle given width and height."""</a:t>
            </a:r>
          </a:p>
          <a:p>
            <a:r>
              <a:rPr lang="en-US" dirty="0"/>
              <a:t>    return width * height</a:t>
            </a:r>
            <a:endParaRPr lang="sk-SK" dirty="0"/>
          </a:p>
          <a:p>
            <a:endParaRPr lang="en-US" dirty="0"/>
          </a:p>
          <a:p>
            <a:r>
              <a:rPr lang="en-US" dirty="0"/>
              <a:t>print(</a:t>
            </a:r>
            <a:r>
              <a:rPr lang="en-US" dirty="0" err="1"/>
              <a:t>rectangle_area</a:t>
            </a:r>
            <a:r>
              <a:rPr lang="en-US" dirty="0"/>
              <a:t>(5, 10))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519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D51B5A-818B-6F87-22B7-F68D455C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Exercise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B87A754-3AC1-72DF-7719-414218CD2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Using AI, generate simple code for:</a:t>
            </a:r>
          </a:p>
          <a:p>
            <a:pPr lvl="1"/>
            <a:r>
              <a:rPr lang="sk-SK" dirty="0"/>
              <a:t>Converting temperature from Fahrenheit to Celsius.</a:t>
            </a:r>
          </a:p>
          <a:p>
            <a:pPr lvl="1"/>
            <a:r>
              <a:rPr lang="sk-SK" dirty="0"/>
              <a:t>Calculating distance traveled based on speed and time.</a:t>
            </a:r>
          </a:p>
          <a:p>
            <a:pPr lvl="1"/>
            <a:r>
              <a:rPr lang="sk-SK" dirty="0"/>
              <a:t>Calculating the volume of a cuboid.</a:t>
            </a:r>
          </a:p>
        </p:txBody>
      </p:sp>
    </p:spTree>
    <p:extLst>
      <p:ext uri="{BB962C8B-B14F-4D97-AF65-F5344CB8AC3E}">
        <p14:creationId xmlns:p14="http://schemas.microsoft.com/office/powerpoint/2010/main" val="3004035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3" name="Rectangle 1537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E0093E-ECE2-A86B-B572-9329FBCC6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k-SK" sz="4000" dirty="0"/>
              <a:t>Conclusion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34175F9-7B83-D4E6-B78D-C58886CC3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sk-SK" sz="2400" dirty="0"/>
              <a:t>What are the advantages of using AI for code creation?</a:t>
            </a:r>
          </a:p>
          <a:p>
            <a:r>
              <a:rPr lang="sk-SK" sz="2400" dirty="0"/>
              <a:t>What are the limitations and what should you watch out for?</a:t>
            </a:r>
          </a:p>
          <a:p>
            <a:r>
              <a:rPr lang="sk-SK" sz="2400" dirty="0"/>
              <a:t>How can AI be applied in code creation in geography?</a:t>
            </a:r>
          </a:p>
          <a:p>
            <a:endParaRPr lang="sk-SK" sz="2400" dirty="0"/>
          </a:p>
          <a:p>
            <a:endParaRPr lang="sk-SK" sz="2400" dirty="0"/>
          </a:p>
          <a:p>
            <a:endParaRPr lang="sk-SK" sz="2400" dirty="0"/>
          </a:p>
        </p:txBody>
      </p:sp>
      <p:pic>
        <p:nvPicPr>
          <p:cNvPr id="15368" name="Picture 8" descr="Exploring the Power of Python in Data Science">
            <a:extLst>
              <a:ext uri="{FF2B5EF4-FFF2-40B4-BE49-F238E27FC236}">
                <a16:creationId xmlns:a16="http://schemas.microsoft.com/office/drawing/2014/main" id="{1E709D1E-5654-3F8C-301C-888B2A011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01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545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B9513-F6D3-32CE-34F9-39A633B48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5D3637-D765-CBEE-85D7-711CFEF5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sk-SK" sz="4000" dirty="0"/>
              <a:t>Conclusion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B13C6E9-7EF1-D088-89A9-E21370B8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156402" cy="3729034"/>
          </a:xfrm>
        </p:spPr>
        <p:txBody>
          <a:bodyPr>
            <a:normAutofit/>
          </a:bodyPr>
          <a:lstStyle/>
          <a:p>
            <a:r>
              <a:rPr lang="sk-SK" sz="2400" dirty="0"/>
              <a:t>What are the advantages of using AI for code creation?</a:t>
            </a:r>
          </a:p>
          <a:p>
            <a:r>
              <a:rPr lang="sk-SK" sz="2400" dirty="0"/>
              <a:t>What are the limitations and what should you watch out for?</a:t>
            </a:r>
          </a:p>
          <a:p>
            <a:r>
              <a:rPr lang="sk-SK" sz="2400" dirty="0"/>
              <a:t>How can AI be applied in code creation in geography?</a:t>
            </a:r>
          </a:p>
          <a:p>
            <a:endParaRPr lang="sk-SK" sz="2000" dirty="0"/>
          </a:p>
          <a:p>
            <a:endParaRPr lang="sk-SK" sz="2000" dirty="0"/>
          </a:p>
          <a:p>
            <a:r>
              <a:rPr lang="sk-SK" sz="2400" dirty="0"/>
              <a:t>AI – a powerful assistant, but you are in control! </a:t>
            </a:r>
          </a:p>
          <a:p>
            <a:endParaRPr lang="sk-SK" sz="2000" dirty="0"/>
          </a:p>
          <a:p>
            <a:endParaRPr lang="sk-SK" sz="2000" dirty="0"/>
          </a:p>
          <a:p>
            <a:endParaRPr lang="sk-SK" sz="2000" dirty="0"/>
          </a:p>
        </p:txBody>
      </p:sp>
      <p:pic>
        <p:nvPicPr>
          <p:cNvPr id="15368" name="Picture 8" descr="Exploring the Power of Python in Data Science">
            <a:extLst>
              <a:ext uri="{FF2B5EF4-FFF2-40B4-BE49-F238E27FC236}">
                <a16:creationId xmlns:a16="http://schemas.microsoft.com/office/drawing/2014/main" id="{6025FAE1-E2E4-2203-A2B9-1FB28A5B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01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16175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1207</TotalTime>
  <Words>1484</Words>
  <Application>Microsoft Office PowerPoint</Application>
  <PresentationFormat>Širokouhlá</PresentationFormat>
  <Paragraphs>215</Paragraphs>
  <Slides>28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Motív Office</vt:lpstr>
      <vt:lpstr>Programming Basics (Python)</vt:lpstr>
      <vt:lpstr>Exercise Content</vt:lpstr>
      <vt:lpstr>Course Overview</vt:lpstr>
      <vt:lpstr>Course Assessment</vt:lpstr>
      <vt:lpstr>Programming and Coding</vt:lpstr>
      <vt:lpstr>Programming in Geography?</vt:lpstr>
      <vt:lpstr>Programming vs. Coding</vt:lpstr>
      <vt:lpstr>Python</vt:lpstr>
      <vt:lpstr>Interpreter and Environment</vt:lpstr>
      <vt:lpstr>PyCharm and Python 3</vt:lpstr>
      <vt:lpstr>Exercise</vt:lpstr>
      <vt:lpstr>Exercise</vt:lpstr>
      <vt:lpstr>Exercise</vt:lpstr>
      <vt:lpstr>Exercise</vt:lpstr>
      <vt:lpstr>Exercise</vt:lpstr>
      <vt:lpstr>Exercise</vt:lpstr>
      <vt:lpstr>Artificial Intelligence in Programming</vt:lpstr>
      <vt:lpstr>What Tools Are Available?</vt:lpstr>
      <vt:lpstr>Exercise</vt:lpstr>
      <vt:lpstr>Exercise</vt:lpstr>
      <vt:lpstr>Exercise</vt:lpstr>
      <vt:lpstr>Exercise</vt:lpstr>
      <vt:lpstr>Exercise</vt:lpstr>
      <vt:lpstr>Exercise</vt:lpstr>
      <vt:lpstr>Exercise</vt:lpstr>
      <vt:lpstr>Exercise</vt:lpstr>
      <vt:lpstr>Conclusion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Tomáš Fedor</dc:creator>
  <cp:lastModifiedBy>Tomáš Fedor</cp:lastModifiedBy>
  <cp:revision>30</cp:revision>
  <dcterms:created xsi:type="dcterms:W3CDTF">2025-09-29T12:29:35Z</dcterms:created>
  <dcterms:modified xsi:type="dcterms:W3CDTF">2026-10-07T18:58:08Z</dcterms:modified>
</cp:coreProperties>
</file>