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1" r:id="rId2"/>
    <p:sldId id="371" r:id="rId3"/>
    <p:sldId id="372" r:id="rId4"/>
    <p:sldId id="374" r:id="rId5"/>
    <p:sldId id="373" r:id="rId6"/>
    <p:sldId id="379" r:id="rId7"/>
    <p:sldId id="380" r:id="rId8"/>
    <p:sldId id="375" r:id="rId9"/>
    <p:sldId id="377" r:id="rId10"/>
    <p:sldId id="381" r:id="rId11"/>
    <p:sldId id="376" r:id="rId12"/>
    <p:sldId id="378" r:id="rId13"/>
    <p:sldId id="362" r:id="rId14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8794" autoAdjust="0"/>
  </p:normalViewPr>
  <p:slideViewPr>
    <p:cSldViewPr snapToGrid="0">
      <p:cViewPr varScale="1">
        <p:scale>
          <a:sx n="134" d="100"/>
          <a:sy n="134" d="100"/>
        </p:scale>
        <p:origin x="139" y="10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D04C9E-26BF-4785-A090-FC9BB8A61434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1E3C65-9195-4DAD-A3AB-BC039F50D3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BF81-1C6B-4C9A-8DBB-A359B2A882A7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3D97-8E75-4E19-B767-E7D017A29A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43F6-2F7D-4B0C-8F18-0A990BD3434C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5A78-527A-465B-8C0A-C1A137113E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731B-0108-44E6-8040-DF1FF062FB1D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4D3-0ABA-480D-9E5C-8F0D3CAEFF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EC52-6CAC-4642-A9AE-04C6232388BA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3778-E677-4C2C-9492-BE493FFB9A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3395-46FD-4002-B7CF-1A634B8ED6C5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C46F-AD1B-4F8B-A63E-BB8F091149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6F3D-0238-40C3-8C48-71BF33FD2A92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D973-C1EC-4D45-8401-36C68281C7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D690-5F79-4D1C-9CA1-360850C036DB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188A-9D4E-4EF1-9E56-A1C41A80A0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84AA-C540-4E16-9A52-334A60653343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A47-5445-41B8-B08F-49039D2117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E85D-C1EE-4C2F-813E-F69478E0EDCB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49D5-9988-4A44-8510-78922B6F5A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FACE-9574-48AB-B88D-584D4C3E28D0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90A4-F4FE-4EF9-B424-3A66FF2E3B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4CC-99BF-4C03-A523-21C938EE3C2E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9D87-DCD4-417D-B702-D737286B6F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CF71D-0B99-4A4E-B771-CB235C0FC395}" type="datetimeFigureOut">
              <a:rPr lang="sk-SK"/>
              <a:pPr>
                <a:defRPr/>
              </a:pPr>
              <a:t>29. 9. 2022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7E9BC-4C79-41C0-951C-23A4E21BD0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uge.science.upjs.s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uge.science.upjs.s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eopandas.org/" TargetMode="External"/><Relationship Id="rId13" Type="http://schemas.openxmlformats.org/officeDocument/2006/relationships/hyperlink" Target="https://github.com/bokeh" TargetMode="External"/><Relationship Id="rId18" Type="http://schemas.openxmlformats.org/officeDocument/2006/relationships/hyperlink" Target="https://github.com/pysal/pysal/tree/master/pysal/contrib/spint" TargetMode="External"/><Relationship Id="rId3" Type="http://schemas.openxmlformats.org/officeDocument/2006/relationships/hyperlink" Target="https://pypi.python.org/pypi/GDAL/" TargetMode="External"/><Relationship Id="rId21" Type="http://schemas.openxmlformats.org/officeDocument/2006/relationships/hyperlink" Target="http://www.stetl.org/en/latest/" TargetMode="External"/><Relationship Id="rId7" Type="http://schemas.openxmlformats.org/officeDocument/2006/relationships/hyperlink" Target="https://github.com/perrygeo/python-rasterstats" TargetMode="External"/><Relationship Id="rId12" Type="http://schemas.openxmlformats.org/officeDocument/2006/relationships/hyperlink" Target="https://github.com/python-visualization/folium" TargetMode="External"/><Relationship Id="rId17" Type="http://schemas.openxmlformats.org/officeDocument/2006/relationships/hyperlink" Target="https://github.com/projectmesa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pykriging.com/" TargetMode="External"/><Relationship Id="rId20" Type="http://schemas.openxmlformats.org/officeDocument/2006/relationships/hyperlink" Target="https://geopython.github.io/OWSLib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blerity.org/shapely" TargetMode="External"/><Relationship Id="rId11" Type="http://schemas.openxmlformats.org/officeDocument/2006/relationships/hyperlink" Target="http://scitools.org.uk/cartopy" TargetMode="External"/><Relationship Id="rId5" Type="http://schemas.openxmlformats.org/officeDocument/2006/relationships/hyperlink" Target="https://github.com/mapbox/rasterio" TargetMode="External"/><Relationship Id="rId15" Type="http://schemas.openxmlformats.org/officeDocument/2006/relationships/hyperlink" Target="http://pysal.org/" TargetMode="External"/><Relationship Id="rId10" Type="http://schemas.openxmlformats.org/officeDocument/2006/relationships/hyperlink" Target="https://github.com/matplotlib/basemap" TargetMode="External"/><Relationship Id="rId19" Type="http://schemas.openxmlformats.org/officeDocument/2006/relationships/hyperlink" Target="http://www.rise-group.org/zonificando-la-ciudad-por-perfil-de-clientes-copy/" TargetMode="External"/><Relationship Id="rId4" Type="http://schemas.openxmlformats.org/officeDocument/2006/relationships/hyperlink" Target="http://toblerity.org/fiona/" TargetMode="External"/><Relationship Id="rId9" Type="http://schemas.openxmlformats.org/officeDocument/2006/relationships/hyperlink" Target="https://github.com/jswhit/pyproj" TargetMode="External"/><Relationship Id="rId14" Type="http://schemas.openxmlformats.org/officeDocument/2006/relationships/hyperlink" Target="https://github.com/bokeh/datashad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ĺžnik 1"/>
          <p:cNvSpPr>
            <a:spLocks noChangeArrowheads="1"/>
          </p:cNvSpPr>
          <p:nvPr/>
        </p:nvSpPr>
        <p:spPr bwMode="auto">
          <a:xfrm>
            <a:off x="2674299" y="5107513"/>
            <a:ext cx="72756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sk-SK" dirty="0" smtClean="0">
                <a:latin typeface="Segoe UI Semilight" pitchFamily="34" charset="0"/>
                <a:cs typeface="Segoe UI Semilight" pitchFamily="34" charset="0"/>
              </a:rPr>
              <a:t>Univerzita Pavla Jozefa Šafárika v Košiciach</a:t>
            </a:r>
          </a:p>
          <a:p>
            <a:pPr algn="ctr"/>
            <a:r>
              <a:rPr lang="sk-SK" altLang="sk-SK" dirty="0" smtClean="0">
                <a:latin typeface="Segoe UI Semilight" pitchFamily="34" charset="0"/>
                <a:cs typeface="Segoe UI Semilight" pitchFamily="34" charset="0"/>
              </a:rPr>
              <a:t>Ústav geografie</a:t>
            </a:r>
            <a:endParaRPr lang="sk-SK" altLang="sk-SK" dirty="0">
              <a:latin typeface="Segoe UI Semilight" pitchFamily="34" charset="0"/>
              <a:cs typeface="Segoe UI Semilight" pitchFamily="34" charset="0"/>
            </a:endParaRPr>
          </a:p>
          <a:p>
            <a:pPr algn="ctr"/>
            <a:r>
              <a:rPr lang="sk-SK" altLang="sk-SK" dirty="0" smtClean="0">
                <a:latin typeface="Segoe UI Semilight" pitchFamily="34" charset="0"/>
                <a:cs typeface="Segoe UI Semilight" pitchFamily="34" charset="0"/>
              </a:rPr>
              <a:t>Jesenná </a:t>
            </a:r>
            <a:r>
              <a:rPr lang="sk-SK" altLang="sk-SK" dirty="0">
                <a:latin typeface="Segoe UI Semilight" pitchFamily="34" charset="0"/>
                <a:cs typeface="Segoe UI Semilight" pitchFamily="34" charset="0"/>
              </a:rPr>
              <a:t>5, Košice, </a:t>
            </a:r>
            <a:r>
              <a:rPr lang="sk-SK" altLang="sk-SK" dirty="0" smtClean="0">
                <a:latin typeface="Segoe UI Semilight" pitchFamily="34" charset="0"/>
                <a:cs typeface="Segoe UI Semilight" pitchFamily="34" charset="0"/>
              </a:rPr>
              <a:t>Slovakia</a:t>
            </a:r>
            <a:endParaRPr lang="sk-SK" altLang="sk-SK" dirty="0">
              <a:latin typeface="Segoe UI Semilight" pitchFamily="34" charset="0"/>
              <a:cs typeface="Segoe UI Semilight" pitchFamily="34" charset="0"/>
            </a:endParaRPr>
          </a:p>
          <a:p>
            <a:pPr algn="ctr"/>
            <a:r>
              <a:rPr lang="sk-SK" altLang="sk-SK" dirty="0">
                <a:latin typeface="Segoe UI Semilight" pitchFamily="34" charset="0"/>
                <a:cs typeface="Segoe UI Semilight" pitchFamily="34" charset="0"/>
                <a:hlinkClick r:id="rId2"/>
              </a:rPr>
              <a:t>http</a:t>
            </a:r>
            <a:r>
              <a:rPr lang="sk-SK" altLang="sk-SK" dirty="0" smtClean="0">
                <a:latin typeface="Segoe UI Semilight" pitchFamily="34" charset="0"/>
                <a:cs typeface="Segoe UI Semilight" pitchFamily="34" charset="0"/>
                <a:hlinkClick r:id="rId2"/>
              </a:rPr>
              <a:t>://</a:t>
            </a:r>
            <a:r>
              <a:rPr lang="sk-SK" altLang="sk-SK" dirty="0" err="1" smtClean="0">
                <a:latin typeface="Segoe UI Semilight" pitchFamily="34" charset="0"/>
                <a:cs typeface="Segoe UI Semilight" pitchFamily="34" charset="0"/>
                <a:hlinkClick r:id="rId2"/>
              </a:rPr>
              <a:t>www.uge.science.upjs.sk</a:t>
            </a:r>
            <a:endParaRPr lang="sk-SK" altLang="sk-SK" dirty="0" smtClean="0">
              <a:latin typeface="Segoe UI Semilight" pitchFamily="34" charset="0"/>
              <a:cs typeface="Segoe UI Semilight" pitchFamily="34" charset="0"/>
            </a:endParaRPr>
          </a:p>
          <a:p>
            <a:pPr algn="ctr"/>
            <a:r>
              <a:rPr lang="en-US" altLang="sk-SK" dirty="0" smtClean="0">
                <a:latin typeface="Segoe UI Semilight" pitchFamily="34" charset="0"/>
                <a:cs typeface="Segoe UI Semilight" pitchFamily="34" charset="0"/>
              </a:rPr>
              <a:t>j</a:t>
            </a:r>
            <a:r>
              <a:rPr lang="sk-SK" altLang="sk-SK" dirty="0" err="1" smtClean="0">
                <a:latin typeface="Segoe UI Semilight" pitchFamily="34" charset="0"/>
                <a:cs typeface="Segoe UI Semilight" pitchFamily="34" charset="0"/>
              </a:rPr>
              <a:t>aroslav.hofierka</a:t>
            </a:r>
            <a:r>
              <a:rPr lang="en-US" altLang="sk-SK" dirty="0" smtClean="0">
                <a:latin typeface="Segoe UI Semilight" pitchFamily="34" charset="0"/>
                <a:cs typeface="Segoe UI Semilight" pitchFamily="34" charset="0"/>
              </a:rPr>
              <a:t>@</a:t>
            </a:r>
            <a:r>
              <a:rPr lang="en-US" altLang="sk-SK" dirty="0" err="1" smtClean="0">
                <a:latin typeface="Segoe UI Semilight" pitchFamily="34" charset="0"/>
                <a:cs typeface="Segoe UI Semilight" pitchFamily="34" charset="0"/>
              </a:rPr>
              <a:t>upjs.sk</a:t>
            </a:r>
            <a:endParaRPr lang="en-GB" altLang="sk-SK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802" y="352770"/>
            <a:ext cx="3891148" cy="8454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Picture 2" descr="Image result for logo upj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1" y="127001"/>
            <a:ext cx="1160042" cy="11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Image result for logo upj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6193" y="127001"/>
            <a:ext cx="1160042" cy="11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Nadpis 1"/>
          <p:cNvSpPr txBox="1">
            <a:spLocks/>
          </p:cNvSpPr>
          <p:nvPr/>
        </p:nvSpPr>
        <p:spPr bwMode="auto">
          <a:xfrm>
            <a:off x="1704477" y="2108482"/>
            <a:ext cx="8984088" cy="10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k-SK" altLang="sk-SK" sz="2800" b="1" dirty="0" err="1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Zák</a:t>
            </a:r>
            <a:r>
              <a:rPr lang="en-US" altLang="sk-SK" sz="2800" b="1" dirty="0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lad</a:t>
            </a:r>
            <a:r>
              <a:rPr lang="sk-SK" altLang="sk-SK" sz="2800" b="1" dirty="0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y</a:t>
            </a:r>
            <a:r>
              <a:rPr lang="en-US" altLang="sk-SK" sz="2800" b="1" dirty="0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sk-SK" altLang="sk-SK" sz="2800" b="1" dirty="0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programovania (</a:t>
            </a:r>
            <a:r>
              <a:rPr lang="sk-SK" altLang="sk-SK" sz="2800" b="1" dirty="0" err="1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Python</a:t>
            </a:r>
            <a:r>
              <a:rPr lang="sk-SK" altLang="sk-SK" sz="2800" b="1" dirty="0" smtClean="0">
                <a:solidFill>
                  <a:srgbClr val="404040"/>
                </a:solidFill>
                <a:latin typeface="Segoe UI Semibold" pitchFamily="34" charset="0"/>
                <a:cs typeface="Segoe UI Semibold" pitchFamily="34" charset="0"/>
              </a:rPr>
              <a:t>)</a:t>
            </a:r>
            <a:endParaRPr lang="sk-SK" altLang="sk-SK" sz="2800" b="1" dirty="0">
              <a:solidFill>
                <a:srgbClr val="404040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4343" name="Podnadpis 2"/>
          <p:cNvSpPr txBox="1">
            <a:spLocks/>
          </p:cNvSpPr>
          <p:nvPr/>
        </p:nvSpPr>
        <p:spPr bwMode="auto">
          <a:xfrm>
            <a:off x="4026938" y="4296319"/>
            <a:ext cx="4570413" cy="7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2400" dirty="0" smtClean="0">
                <a:latin typeface="Calibri Light" pitchFamily="34" charset="0"/>
              </a:rPr>
              <a:t>Jaroslav Hofierka</a:t>
            </a:r>
            <a:endParaRPr lang="sk-SK" sz="2400" dirty="0">
              <a:latin typeface="Calibri Light" pitchFamily="34" charset="0"/>
            </a:endParaRPr>
          </a:p>
        </p:txBody>
      </p:sp>
      <p:pic>
        <p:nvPicPr>
          <p:cNvPr id="10" name="Picture 13" descr="geoforall-tile_740x412_acf_cropped-1_740x412_acf_cropped-1-370x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6221" y="45321"/>
            <a:ext cx="2623223" cy="14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7" y="201611"/>
            <a:ext cx="1190878" cy="130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Prístup k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Pythonu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v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</a:rPr>
              <a:t>GRASS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-e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50" y="1484312"/>
            <a:ext cx="4084955" cy="188182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k-SK" sz="2400" dirty="0" smtClean="0"/>
              <a:t>Býva zvyčajne ľahko </a:t>
            </a:r>
            <a:r>
              <a:rPr lang="sk-SK" sz="2400" dirty="0" err="1" smtClean="0"/>
              <a:t>pístupný</a:t>
            </a:r>
            <a:r>
              <a:rPr lang="sk-SK" sz="2400" dirty="0" smtClean="0"/>
              <a:t>, napr. cez </a:t>
            </a:r>
            <a:r>
              <a:rPr lang="sk-SK" sz="2400" dirty="0" smtClean="0"/>
              <a:t>nejak</a:t>
            </a:r>
            <a:r>
              <a:rPr lang="sk-SK" sz="2400" dirty="0" smtClean="0"/>
              <a:t>ý</a:t>
            </a:r>
            <a:r>
              <a:rPr lang="sk-SK" sz="2400" dirty="0" smtClean="0"/>
              <a:t> </a:t>
            </a:r>
            <a:r>
              <a:rPr lang="sk-SK" sz="2400" dirty="0" smtClean="0"/>
              <a:t>typ konzoly (interaktívneho okna)</a:t>
            </a:r>
          </a:p>
          <a:p>
            <a:pPr eaLnBrk="1" hangingPunct="1">
              <a:buFontTx/>
              <a:buChar char="-"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260" y="3611880"/>
            <a:ext cx="2575937" cy="299180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67716"/>
              </p:ext>
            </p:extLst>
          </p:nvPr>
        </p:nvGraphicFramePr>
        <p:xfrm>
          <a:off x="4997768" y="1185545"/>
          <a:ext cx="66770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-PAINT" r:id="rId5" imgW="14637960" imgH="11887200" progId="CorelPHOTOPAINT.Image.15">
                  <p:embed/>
                </p:oleObj>
              </mc:Choice>
              <mc:Fallback>
                <p:oleObj name="PHOTO-PAINT" r:id="rId5" imgW="14637960" imgH="11887200" progId="CorelPHOTOPAINT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7768" y="1185545"/>
                        <a:ext cx="66770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Funkcia buffer -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QGIS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7" y="1169887"/>
            <a:ext cx="9705975" cy="3524250"/>
          </a:xfrm>
          <a:prstGeom prst="rect">
            <a:avLst/>
          </a:prstGeom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62331"/>
              </p:ext>
            </p:extLst>
          </p:nvPr>
        </p:nvGraphicFramePr>
        <p:xfrm>
          <a:off x="794657" y="5356342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02093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processing.runalg</a:t>
                      </a:r>
                      <a:r>
                        <a:rPr lang="en-US" dirty="0"/>
                        <a:t>("qgis:fixeddistancebuffer","layer-name-you-need",0.1,10,False,"Path-to-file-to-store")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8934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4271" y="60415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3013" y="5109534"/>
            <a:ext cx="12634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processing.algoptions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('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qgis:fixeddistancebuffer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')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3013" y="5905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import processing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layer =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iface.activeLayer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()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processing.runalg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("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qgis:fixeddistancebuffer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",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layer.name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(),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0.1,10,False,"C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:/Users/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ricckli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/Desktop/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buffer_test.shp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")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vlayer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QgsVectorLayer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('C:/Users/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ricckli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/Desktop/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buffer_test.shp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', "buffer", "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ogr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")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QgsMapLayerRegistry.instance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().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addMapLayer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vlayer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a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GIS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49" y="1484312"/>
            <a:ext cx="10868831" cy="49896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2400" dirty="0" smtClean="0"/>
              <a:t>- Okrem toho, že si môžeme sami napísať program v </a:t>
            </a:r>
            <a:r>
              <a:rPr lang="sk-SK" sz="2400" dirty="0" err="1" smtClean="0"/>
              <a:t>Pythone</a:t>
            </a:r>
            <a:r>
              <a:rPr lang="sk-SK" sz="2400" dirty="0" smtClean="0"/>
              <a:t>, existuje pre každý </a:t>
            </a:r>
            <a:r>
              <a:rPr lang="sk-SK" sz="2400" dirty="0" err="1" smtClean="0"/>
              <a:t>GIS</a:t>
            </a:r>
            <a:r>
              <a:rPr lang="sk-SK" sz="2400" dirty="0" smtClean="0"/>
              <a:t> pomerne veľa programov/príkazov, ktoré bývajú aj voľne dostupné a človek ich môže upravovať  podľa vlastnej potreby</a:t>
            </a:r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4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2678793" y="2295740"/>
            <a:ext cx="7078663" cy="1430337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sk-SK" alt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Ďakujem za pozornosť</a:t>
            </a:r>
            <a:r>
              <a:rPr lang="en-US" alt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  <a:r>
              <a:rPr lang="sk-SK" alt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sk-SK" alt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sk-SK" altLang="sk-SK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0420" name="Text Box 674"/>
          <p:cNvSpPr txBox="1">
            <a:spLocks noChangeArrowheads="1"/>
          </p:cNvSpPr>
          <p:nvPr/>
        </p:nvSpPr>
        <p:spPr bwMode="auto">
          <a:xfrm>
            <a:off x="3746091" y="5571241"/>
            <a:ext cx="48244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400" dirty="0">
                <a:latin typeface="Segoe UI Semilight" pitchFamily="34" charset="0"/>
                <a:cs typeface="Segoe UI Semilight" pitchFamily="34" charset="0"/>
              </a:rPr>
              <a:t>Univerzita Pavla Jozefa Šafárika v Košiciach</a:t>
            </a:r>
          </a:p>
          <a:p>
            <a:pPr algn="ctr"/>
            <a:r>
              <a:rPr lang="sk-SK" altLang="sk-SK" sz="1400" dirty="0">
                <a:latin typeface="Segoe UI Semilight" pitchFamily="34" charset="0"/>
                <a:cs typeface="Segoe UI Semilight" pitchFamily="34" charset="0"/>
              </a:rPr>
              <a:t>Ústav geografie</a:t>
            </a:r>
          </a:p>
          <a:p>
            <a:pPr algn="ctr"/>
            <a:r>
              <a:rPr lang="sk-SK" altLang="sk-SK" sz="1400" dirty="0">
                <a:latin typeface="Segoe UI Semilight" pitchFamily="34" charset="0"/>
                <a:cs typeface="Segoe UI Semilight" pitchFamily="34" charset="0"/>
              </a:rPr>
              <a:t>Jesenná 5, Košice, Slovakia</a:t>
            </a:r>
          </a:p>
          <a:p>
            <a:pPr algn="ctr"/>
            <a:r>
              <a:rPr lang="sk-SK" altLang="sk-SK" sz="1400" dirty="0">
                <a:latin typeface="Segoe UI Semilight" pitchFamily="34" charset="0"/>
                <a:cs typeface="Segoe UI Semilight" pitchFamily="34" charset="0"/>
                <a:hlinkClick r:id="rId2"/>
              </a:rPr>
              <a:t>http://</a:t>
            </a:r>
            <a:r>
              <a:rPr lang="sk-SK" altLang="sk-SK" sz="1400" dirty="0" err="1">
                <a:latin typeface="Segoe UI Semilight" pitchFamily="34" charset="0"/>
                <a:cs typeface="Segoe UI Semilight" pitchFamily="34" charset="0"/>
                <a:hlinkClick r:id="rId2"/>
              </a:rPr>
              <a:t>www.uge.science.upjs.sk</a:t>
            </a:r>
            <a:endParaRPr lang="sk-SK" altLang="sk-SK" sz="1400" dirty="0">
              <a:latin typeface="Segoe UI Semilight" pitchFamily="34" charset="0"/>
              <a:cs typeface="Segoe UI Semilight" pitchFamily="34" charset="0"/>
            </a:endParaRPr>
          </a:p>
          <a:p>
            <a:pPr algn="ctr"/>
            <a:r>
              <a:rPr lang="en-US" altLang="sk-SK" sz="1400" dirty="0">
                <a:latin typeface="Segoe UI Semilight" pitchFamily="34" charset="0"/>
                <a:cs typeface="Segoe UI Semilight" pitchFamily="34" charset="0"/>
              </a:rPr>
              <a:t>j</a:t>
            </a:r>
            <a:r>
              <a:rPr lang="sk-SK" altLang="sk-SK" sz="1400" dirty="0" err="1">
                <a:latin typeface="Segoe UI Semilight" pitchFamily="34" charset="0"/>
                <a:cs typeface="Segoe UI Semilight" pitchFamily="34" charset="0"/>
              </a:rPr>
              <a:t>aroslav.hofierka</a:t>
            </a:r>
            <a:r>
              <a:rPr lang="en-US" altLang="sk-SK" sz="1400" dirty="0">
                <a:latin typeface="Segoe UI Semilight" pitchFamily="34" charset="0"/>
                <a:cs typeface="Segoe UI Semilight" pitchFamily="34" charset="0"/>
              </a:rPr>
              <a:t>@</a:t>
            </a:r>
            <a:r>
              <a:rPr lang="en-US" altLang="sk-SK" sz="1400" dirty="0" err="1">
                <a:latin typeface="Segoe UI Semilight" pitchFamily="34" charset="0"/>
                <a:cs typeface="Segoe UI Semilight" pitchFamily="34" charset="0"/>
              </a:rPr>
              <a:t>upjs.sk</a:t>
            </a:r>
            <a:endParaRPr lang="en-GB" altLang="sk-SK" sz="1400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802" y="352770"/>
            <a:ext cx="3891148" cy="8454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Image result for logo upj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1" y="127001"/>
            <a:ext cx="1160042" cy="11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Image result for logo upj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6193" y="127001"/>
            <a:ext cx="1160042" cy="11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geoforall-tile_740x412_acf_cropped-1_740x412_acf_cropped-1-370x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6221" y="45321"/>
            <a:ext cx="2623223" cy="14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7" y="201611"/>
            <a:ext cx="1190878" cy="13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3076575" y="195263"/>
            <a:ext cx="7938646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Podmienky na absolvovanie predmetu</a:t>
            </a: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1036098" y="1338263"/>
            <a:ext cx="9979123" cy="51212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1800" dirty="0"/>
              <a:t>PODMIENKY NA ABSOLVOVANIE PREDMETU:</a:t>
            </a:r>
          </a:p>
          <a:p>
            <a:pPr marL="0" indent="0" eaLnBrk="1" hangingPunct="1">
              <a:buNone/>
            </a:pPr>
            <a:r>
              <a:rPr lang="sk-SK" sz="1800" dirty="0"/>
              <a:t>Získanie predpísaného minimálneho počtu bodov za riešenie úloh praktického testu v polovici (30</a:t>
            </a:r>
          </a:p>
          <a:p>
            <a:pPr marL="0" indent="0" eaLnBrk="1" hangingPunct="1">
              <a:buNone/>
            </a:pPr>
            <a:r>
              <a:rPr lang="sk-SK" sz="1800" dirty="0"/>
              <a:t>%) a na konci semestra (70 </a:t>
            </a:r>
            <a:r>
              <a:rPr lang="sk-SK" sz="1800" dirty="0" smtClean="0"/>
              <a:t>%). 4 kredity, H</a:t>
            </a:r>
            <a:endParaRPr lang="sk-SK" sz="1800" dirty="0" smtClean="0"/>
          </a:p>
          <a:p>
            <a:pPr marL="0" indent="0" eaLnBrk="1" hangingPunct="1">
              <a:buNone/>
            </a:pPr>
            <a:endParaRPr lang="sk-SK" sz="1800" dirty="0"/>
          </a:p>
          <a:p>
            <a:pPr marL="0" indent="0" eaLnBrk="1" hangingPunct="1">
              <a:buNone/>
            </a:pPr>
            <a:r>
              <a:rPr lang="sk-SK" sz="1400" dirty="0" smtClean="0"/>
              <a:t>ODPORÚČANÁ </a:t>
            </a:r>
            <a:r>
              <a:rPr lang="sk-SK" sz="1400" dirty="0"/>
              <a:t>LITERATÚRA</a:t>
            </a:r>
          </a:p>
          <a:p>
            <a:pPr marL="0" indent="0" eaLnBrk="1" hangingPunct="1">
              <a:buNone/>
            </a:pPr>
            <a:r>
              <a:rPr lang="sk-SK" sz="1400" dirty="0" err="1"/>
              <a:t>ZANDBERGEN</a:t>
            </a:r>
            <a:r>
              <a:rPr lang="sk-SK" sz="1400" dirty="0"/>
              <a:t>, A. Paul: </a:t>
            </a:r>
            <a:r>
              <a:rPr lang="sk-SK" sz="1400" dirty="0" err="1"/>
              <a:t>Python</a:t>
            </a:r>
            <a:r>
              <a:rPr lang="sk-SK" sz="1400" dirty="0"/>
              <a:t> </a:t>
            </a:r>
            <a:r>
              <a:rPr lang="sk-SK" sz="1400" dirty="0" err="1"/>
              <a:t>Scripting</a:t>
            </a:r>
            <a:r>
              <a:rPr lang="sk-SK" sz="1400" dirty="0"/>
              <a:t> </a:t>
            </a:r>
            <a:r>
              <a:rPr lang="sk-SK" sz="1400" dirty="0" err="1"/>
              <a:t>for</a:t>
            </a:r>
            <a:r>
              <a:rPr lang="sk-SK" sz="1400" dirty="0"/>
              <a:t> </a:t>
            </a:r>
            <a:r>
              <a:rPr lang="sk-SK" sz="1400" dirty="0" err="1"/>
              <a:t>ArcGIS</a:t>
            </a:r>
            <a:r>
              <a:rPr lang="sk-SK" sz="1400" dirty="0"/>
              <a:t> Pro, 2020. 676 s. </a:t>
            </a:r>
            <a:r>
              <a:rPr lang="sk-SK" sz="1400" dirty="0" smtClean="0"/>
              <a:t>ISBN 978-15-894-8500-6</a:t>
            </a:r>
            <a:r>
              <a:rPr lang="sk-SK" sz="1400" dirty="0"/>
              <a:t>. </a:t>
            </a:r>
            <a:r>
              <a:rPr lang="sk-SK" sz="1400" dirty="0" err="1"/>
              <a:t>Esri</a:t>
            </a:r>
            <a:r>
              <a:rPr lang="sk-SK" sz="1400" dirty="0"/>
              <a:t> Press.</a:t>
            </a:r>
          </a:p>
          <a:p>
            <a:pPr marL="0" indent="0" eaLnBrk="1" hangingPunct="1">
              <a:buNone/>
            </a:pPr>
            <a:r>
              <a:rPr lang="sk-SK" sz="1400" dirty="0" err="1"/>
              <a:t>BURIAN</a:t>
            </a:r>
            <a:r>
              <a:rPr lang="sk-SK" sz="1400" dirty="0"/>
              <a:t>, Libor a </a:t>
            </a:r>
            <a:r>
              <a:rPr lang="sk-SK" sz="1400" dirty="0" err="1"/>
              <a:t>STANKOVÁ</a:t>
            </a:r>
            <a:r>
              <a:rPr lang="sk-SK" sz="1400" dirty="0"/>
              <a:t>, Hana: </a:t>
            </a:r>
            <a:r>
              <a:rPr lang="sk-SK" sz="1400" dirty="0" err="1"/>
              <a:t>GRASS</a:t>
            </a:r>
            <a:r>
              <a:rPr lang="sk-SK" sz="1400" dirty="0"/>
              <a:t> </a:t>
            </a:r>
            <a:r>
              <a:rPr lang="sk-SK" sz="1400" dirty="0" err="1"/>
              <a:t>GIS</a:t>
            </a:r>
            <a:r>
              <a:rPr lang="sk-SK" sz="1400" dirty="0"/>
              <a:t>: </a:t>
            </a:r>
            <a:r>
              <a:rPr lang="sk-SK" sz="1400" dirty="0" err="1"/>
              <a:t>Geovedné</a:t>
            </a:r>
            <a:r>
              <a:rPr lang="sk-SK" sz="1400" dirty="0"/>
              <a:t> aplikácie [online</a:t>
            </a:r>
            <a:r>
              <a:rPr lang="sk-SK" sz="1400" dirty="0" smtClean="0"/>
              <a:t>]. Bratislava</a:t>
            </a:r>
            <a:r>
              <a:rPr lang="sk-SK" sz="1400" dirty="0"/>
              <a:t>: Univerzita Komenského v Bratislave, Prírodovedecká fakulta, 2015. 67 s. </a:t>
            </a:r>
            <a:r>
              <a:rPr lang="sk-SK" sz="1400" dirty="0" smtClean="0"/>
              <a:t>ISBN 978-80-223-3947-6</a:t>
            </a:r>
            <a:r>
              <a:rPr lang="sk-SK" sz="1400" dirty="0"/>
              <a:t>. Dostupné z: </a:t>
            </a:r>
            <a:r>
              <a:rPr lang="sk-SK" sz="1400" dirty="0" err="1"/>
              <a:t>www.fns.uniba.sk</a:t>
            </a:r>
            <a:r>
              <a:rPr lang="sk-SK" sz="1400" dirty="0"/>
              <a:t>/</a:t>
            </a:r>
            <a:r>
              <a:rPr lang="sk-SK" sz="1400" dirty="0" err="1"/>
              <a:t>SkriptaPython</a:t>
            </a:r>
            <a:endParaRPr lang="sk-SK" sz="1400" dirty="0"/>
          </a:p>
          <a:p>
            <a:pPr marL="0" indent="0" eaLnBrk="1" hangingPunct="1">
              <a:buNone/>
            </a:pPr>
            <a:r>
              <a:rPr lang="sk-SK" sz="1400" dirty="0" err="1"/>
              <a:t>PILGRIM</a:t>
            </a:r>
            <a:r>
              <a:rPr lang="sk-SK" sz="1400" dirty="0"/>
              <a:t>, </a:t>
            </a:r>
            <a:r>
              <a:rPr lang="sk-SK" sz="1400" dirty="0" err="1"/>
              <a:t>Mark</a:t>
            </a:r>
            <a:r>
              <a:rPr lang="sk-SK" sz="1400" dirty="0"/>
              <a:t>. </a:t>
            </a:r>
            <a:r>
              <a:rPr lang="sk-SK" sz="1400" dirty="0" err="1"/>
              <a:t>Ponořme</a:t>
            </a:r>
            <a:r>
              <a:rPr lang="sk-SK" sz="1400" dirty="0"/>
              <a:t> </a:t>
            </a:r>
            <a:r>
              <a:rPr lang="sk-SK" sz="1400" dirty="0" err="1"/>
              <a:t>se</a:t>
            </a:r>
            <a:r>
              <a:rPr lang="sk-SK" sz="1400" dirty="0"/>
              <a:t> do </a:t>
            </a:r>
            <a:r>
              <a:rPr lang="sk-SK" sz="1400" dirty="0" err="1"/>
              <a:t>Python</a:t>
            </a:r>
            <a:r>
              <a:rPr lang="sk-SK" sz="1400" dirty="0"/>
              <a:t>(u) 3: Dive </a:t>
            </a:r>
            <a:r>
              <a:rPr lang="sk-SK" sz="1400" dirty="0" err="1"/>
              <a:t>into</a:t>
            </a:r>
            <a:r>
              <a:rPr lang="sk-SK" sz="1400" dirty="0"/>
              <a:t> </a:t>
            </a:r>
            <a:r>
              <a:rPr lang="sk-SK" sz="1400" dirty="0" err="1"/>
              <a:t>Python</a:t>
            </a:r>
            <a:r>
              <a:rPr lang="sk-SK" sz="1400" dirty="0"/>
              <a:t> 3. 1. Praha: </a:t>
            </a:r>
            <a:r>
              <a:rPr lang="sk-SK" sz="1400" dirty="0" err="1"/>
              <a:t>CZ.NIC</a:t>
            </a:r>
            <a:r>
              <a:rPr lang="sk-SK" sz="1400" dirty="0"/>
              <a:t>, </a:t>
            </a:r>
            <a:r>
              <a:rPr lang="sk-SK" sz="1400" dirty="0" err="1"/>
              <a:t>c2010</a:t>
            </a:r>
            <a:r>
              <a:rPr lang="sk-SK" sz="1400" dirty="0" smtClean="0"/>
              <a:t>, 430 </a:t>
            </a:r>
            <a:r>
              <a:rPr lang="sk-SK" sz="1400" dirty="0"/>
              <a:t>s. </a:t>
            </a:r>
            <a:r>
              <a:rPr lang="sk-SK" sz="1400" dirty="0" err="1"/>
              <a:t>CZ.NIC</a:t>
            </a:r>
            <a:r>
              <a:rPr lang="sk-SK" sz="1400" dirty="0"/>
              <a:t>. ISBN 978-80-904248-2-1. Dostupné z: http://</a:t>
            </a:r>
            <a:r>
              <a:rPr lang="sk-SK" sz="1400" dirty="0" err="1" smtClean="0"/>
              <a:t>knihy.nic.cz</a:t>
            </a:r>
            <a:r>
              <a:rPr lang="sk-SK" sz="1400" dirty="0" smtClean="0"/>
              <a:t>/</a:t>
            </a:r>
            <a:r>
              <a:rPr lang="sk-SK" sz="1400" dirty="0" err="1" smtClean="0"/>
              <a:t>files</a:t>
            </a:r>
            <a:r>
              <a:rPr lang="sk-SK" sz="1400" dirty="0" smtClean="0"/>
              <a:t>/</a:t>
            </a:r>
            <a:r>
              <a:rPr lang="sk-SK" sz="1400" dirty="0" err="1" smtClean="0"/>
              <a:t>nic</a:t>
            </a:r>
            <a:r>
              <a:rPr lang="sk-SK" sz="1400" dirty="0" smtClean="0"/>
              <a:t>/</a:t>
            </a:r>
            <a:r>
              <a:rPr lang="sk-SK" sz="1400" dirty="0" err="1" smtClean="0"/>
              <a:t>edice</a:t>
            </a:r>
            <a:r>
              <a:rPr lang="sk-SK" sz="1400" dirty="0" smtClean="0"/>
              <a:t>/</a:t>
            </a:r>
            <a:r>
              <a:rPr lang="sk-SK" sz="1400" dirty="0" err="1" smtClean="0"/>
              <a:t>mark_pilgrim_dip3_ver3.pdf</a:t>
            </a:r>
            <a:endParaRPr lang="sk-SK" sz="1400" dirty="0"/>
          </a:p>
          <a:p>
            <a:pPr marL="0" indent="0" eaLnBrk="1" hangingPunct="1">
              <a:buNone/>
            </a:pPr>
            <a:r>
              <a:rPr lang="sk-SK" sz="1400" dirty="0" err="1"/>
              <a:t>ZAMBELLI</a:t>
            </a:r>
            <a:r>
              <a:rPr lang="sk-SK" sz="1400" dirty="0"/>
              <a:t>, P., </a:t>
            </a:r>
            <a:r>
              <a:rPr lang="sk-SK" sz="1400" dirty="0" err="1"/>
              <a:t>GEBBERT</a:t>
            </a:r>
            <a:r>
              <a:rPr lang="sk-SK" sz="1400" dirty="0"/>
              <a:t>, S., </a:t>
            </a:r>
            <a:r>
              <a:rPr lang="sk-SK" sz="1400" dirty="0" err="1"/>
              <a:t>CIOLLI</a:t>
            </a:r>
            <a:r>
              <a:rPr lang="sk-SK" sz="1400" dirty="0"/>
              <a:t>, M.: </a:t>
            </a:r>
            <a:r>
              <a:rPr lang="sk-SK" sz="1400" dirty="0" err="1"/>
              <a:t>Pygrass</a:t>
            </a:r>
            <a:r>
              <a:rPr lang="sk-SK" sz="1400" dirty="0"/>
              <a:t>: </a:t>
            </a:r>
            <a:r>
              <a:rPr lang="sk-SK" sz="1400" dirty="0" err="1"/>
              <a:t>An</a:t>
            </a:r>
            <a:r>
              <a:rPr lang="sk-SK" sz="1400" dirty="0"/>
              <a:t> </a:t>
            </a:r>
            <a:r>
              <a:rPr lang="sk-SK" sz="1400" dirty="0" err="1"/>
              <a:t>Object</a:t>
            </a:r>
            <a:r>
              <a:rPr lang="sk-SK" sz="1400" dirty="0"/>
              <a:t> </a:t>
            </a:r>
            <a:r>
              <a:rPr lang="sk-SK" sz="1400" dirty="0" err="1"/>
              <a:t>Oriented</a:t>
            </a:r>
            <a:r>
              <a:rPr lang="sk-SK" sz="1400" dirty="0"/>
              <a:t> </a:t>
            </a:r>
            <a:r>
              <a:rPr lang="sk-SK" sz="1400" dirty="0" err="1"/>
              <a:t>Python</a:t>
            </a:r>
            <a:r>
              <a:rPr lang="sk-SK" sz="1400" dirty="0"/>
              <a:t> </a:t>
            </a:r>
            <a:r>
              <a:rPr lang="sk-SK" sz="1400" dirty="0" err="1" smtClean="0"/>
              <a:t>Application</a:t>
            </a:r>
            <a:r>
              <a:rPr lang="sk-SK" sz="1400" dirty="0" smtClean="0"/>
              <a:t> </a:t>
            </a:r>
            <a:r>
              <a:rPr lang="sk-SK" sz="1400" dirty="0" err="1" smtClean="0"/>
              <a:t>Programming</a:t>
            </a:r>
            <a:r>
              <a:rPr lang="sk-SK" sz="1400" dirty="0" smtClean="0"/>
              <a:t> </a:t>
            </a:r>
            <a:r>
              <a:rPr lang="sk-SK" sz="1400" dirty="0"/>
              <a:t>Interface (</a:t>
            </a:r>
            <a:r>
              <a:rPr lang="sk-SK" sz="1400" dirty="0" err="1"/>
              <a:t>API</a:t>
            </a:r>
            <a:r>
              <a:rPr lang="sk-SK" sz="1400" dirty="0"/>
              <a:t>) </a:t>
            </a:r>
            <a:r>
              <a:rPr lang="sk-SK" sz="1400" dirty="0" err="1"/>
              <a:t>for</a:t>
            </a:r>
            <a:r>
              <a:rPr lang="sk-SK" sz="1400" dirty="0"/>
              <a:t> </a:t>
            </a:r>
            <a:r>
              <a:rPr lang="sk-SK" sz="1400" dirty="0" err="1"/>
              <a:t>Geographic</a:t>
            </a:r>
            <a:r>
              <a:rPr lang="sk-SK" sz="1400" dirty="0"/>
              <a:t> </a:t>
            </a:r>
            <a:r>
              <a:rPr lang="sk-SK" sz="1400" dirty="0" err="1"/>
              <a:t>Resources</a:t>
            </a:r>
            <a:r>
              <a:rPr lang="sk-SK" sz="1400" dirty="0"/>
              <a:t> </a:t>
            </a:r>
            <a:r>
              <a:rPr lang="sk-SK" sz="1400" dirty="0" err="1"/>
              <a:t>Analysis</a:t>
            </a:r>
            <a:r>
              <a:rPr lang="sk-SK" sz="1400" dirty="0"/>
              <a:t> </a:t>
            </a:r>
            <a:r>
              <a:rPr lang="sk-SK" sz="1400" dirty="0" err="1"/>
              <a:t>Support</a:t>
            </a:r>
            <a:r>
              <a:rPr lang="sk-SK" sz="1400" dirty="0"/>
              <a:t> </a:t>
            </a:r>
            <a:r>
              <a:rPr lang="sk-SK" sz="1400" dirty="0" err="1"/>
              <a:t>System</a:t>
            </a:r>
            <a:r>
              <a:rPr lang="sk-SK" sz="1400" dirty="0"/>
              <a:t> (</a:t>
            </a:r>
            <a:r>
              <a:rPr lang="sk-SK" sz="1400" dirty="0" err="1"/>
              <a:t>GRASS</a:t>
            </a:r>
            <a:r>
              <a:rPr lang="sk-SK" sz="1400" dirty="0" smtClean="0"/>
              <a:t>) </a:t>
            </a:r>
            <a:r>
              <a:rPr lang="sk-SK" sz="1400" dirty="0" err="1" smtClean="0"/>
              <a:t>Geographic</a:t>
            </a:r>
            <a:r>
              <a:rPr lang="sk-SK" sz="1400" dirty="0" smtClean="0"/>
              <a:t> </a:t>
            </a:r>
            <a:r>
              <a:rPr lang="sk-SK" sz="1400" dirty="0" err="1"/>
              <a:t>Information</a:t>
            </a:r>
            <a:r>
              <a:rPr lang="sk-SK" sz="1400" dirty="0"/>
              <a:t> </a:t>
            </a:r>
            <a:r>
              <a:rPr lang="sk-SK" sz="1400" dirty="0" err="1"/>
              <a:t>System</a:t>
            </a:r>
            <a:r>
              <a:rPr lang="sk-SK" sz="1400" dirty="0"/>
              <a:t> (</a:t>
            </a:r>
            <a:r>
              <a:rPr lang="sk-SK" sz="1400" dirty="0" err="1"/>
              <a:t>GIS</a:t>
            </a:r>
            <a:r>
              <a:rPr lang="sk-SK" sz="1400" dirty="0"/>
              <a:t>). </a:t>
            </a:r>
            <a:r>
              <a:rPr lang="sk-SK" sz="1400" dirty="0" err="1"/>
              <a:t>ISPRS</a:t>
            </a:r>
            <a:r>
              <a:rPr lang="sk-SK" sz="1400" dirty="0"/>
              <a:t> International </a:t>
            </a:r>
            <a:r>
              <a:rPr lang="sk-SK" sz="1400" dirty="0" err="1"/>
              <a:t>Journal</a:t>
            </a:r>
            <a:r>
              <a:rPr lang="sk-SK" sz="1400" dirty="0"/>
              <a:t> of </a:t>
            </a:r>
            <a:r>
              <a:rPr lang="sk-SK" sz="1400" dirty="0" err="1"/>
              <a:t>Geo-Information</a:t>
            </a:r>
            <a:r>
              <a:rPr lang="sk-SK" sz="1400" dirty="0"/>
              <a:t> 2, </a:t>
            </a:r>
            <a:r>
              <a:rPr lang="sk-SK" sz="1400" dirty="0" smtClean="0"/>
              <a:t>2013, s</a:t>
            </a:r>
            <a:r>
              <a:rPr lang="sk-SK" sz="1400" dirty="0"/>
              <a:t>. 201–219.</a:t>
            </a:r>
            <a:endParaRPr lang="sk-SK" sz="18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7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Štruktúra prednášok</a:t>
            </a: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49" y="1484312"/>
            <a:ext cx="9979123" cy="49896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1800" dirty="0" smtClean="0"/>
              <a:t>1</a:t>
            </a:r>
            <a:r>
              <a:rPr lang="sk-SK" sz="1800" dirty="0"/>
              <a:t>. </a:t>
            </a:r>
            <a:r>
              <a:rPr lang="sk-SK" sz="1800" dirty="0" smtClean="0"/>
              <a:t>Význam skriptovacieho jazyka </a:t>
            </a:r>
            <a:r>
              <a:rPr lang="sk-SK" sz="1800" dirty="0" err="1" smtClean="0"/>
              <a:t>Python</a:t>
            </a:r>
            <a:r>
              <a:rPr lang="sk-SK" sz="1800" dirty="0" smtClean="0"/>
              <a:t> pre </a:t>
            </a:r>
            <a:r>
              <a:rPr lang="sk-SK" sz="1800" dirty="0" err="1" smtClean="0"/>
              <a:t>GIS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2. </a:t>
            </a:r>
            <a:r>
              <a:rPr lang="sk-SK" sz="1800" dirty="0" smtClean="0"/>
              <a:t>Historický </a:t>
            </a:r>
            <a:r>
              <a:rPr lang="sk-SK" sz="1800" dirty="0" err="1" smtClean="0"/>
              <a:t>background</a:t>
            </a:r>
            <a:r>
              <a:rPr lang="sk-SK" sz="1800" dirty="0" smtClean="0"/>
              <a:t> jazyka </a:t>
            </a:r>
            <a:r>
              <a:rPr lang="sk-SK" sz="1800" dirty="0" err="1" smtClean="0"/>
              <a:t>Python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3. </a:t>
            </a:r>
            <a:r>
              <a:rPr lang="sk-SK" sz="1800" dirty="0" smtClean="0"/>
              <a:t>Vlastnosti jazyka </a:t>
            </a:r>
            <a:r>
              <a:rPr lang="sk-SK" sz="1800" dirty="0" err="1" smtClean="0"/>
              <a:t>Python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4. </a:t>
            </a:r>
            <a:r>
              <a:rPr lang="sk-SK" sz="1800" dirty="0" smtClean="0"/>
              <a:t>Syntax a sémantika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5. </a:t>
            </a:r>
            <a:r>
              <a:rPr lang="sk-SK" sz="1800" dirty="0" smtClean="0"/>
              <a:t>Knižnice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6. </a:t>
            </a:r>
            <a:r>
              <a:rPr lang="sk-SK" sz="1800" dirty="0" smtClean="0"/>
              <a:t>Vývojárske prostredia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7. </a:t>
            </a:r>
            <a:r>
              <a:rPr lang="sk-SK" sz="1800" dirty="0" smtClean="0"/>
              <a:t>Implementácie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8. </a:t>
            </a:r>
            <a:r>
              <a:rPr lang="sk-SK" sz="1800" dirty="0" smtClean="0"/>
              <a:t>Aplikácie</a:t>
            </a:r>
            <a:endParaRPr lang="sk-SK" sz="1800" dirty="0"/>
          </a:p>
          <a:p>
            <a:pPr marL="0" indent="0" eaLnBrk="1" hangingPunct="1">
              <a:buNone/>
            </a:pPr>
            <a:r>
              <a:rPr lang="sk-SK" sz="1800" dirty="0"/>
              <a:t>9. </a:t>
            </a:r>
            <a:r>
              <a:rPr lang="sk-SK" sz="1800" dirty="0" smtClean="0"/>
              <a:t>Aplikácie v </a:t>
            </a:r>
            <a:r>
              <a:rPr lang="sk-SK" sz="1800" dirty="0" err="1" smtClean="0"/>
              <a:t>GIS</a:t>
            </a:r>
            <a:r>
              <a:rPr lang="sk-SK" sz="1800" dirty="0" smtClean="0"/>
              <a:t>-e  </a:t>
            </a:r>
            <a:endParaRPr lang="sk-SK" sz="1800" dirty="0"/>
          </a:p>
          <a:p>
            <a:pPr marL="0" indent="0" eaLnBrk="1" hangingPunct="1">
              <a:buNone/>
            </a:pPr>
            <a:endParaRPr lang="sk-SK" sz="18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0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50" y="1484312"/>
            <a:ext cx="7258998" cy="49896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1800" dirty="0" smtClean="0"/>
              <a:t>Patrí medzi najobľúbenejšie vysokoúrovňové, interpretované jazyky. </a:t>
            </a:r>
          </a:p>
          <a:p>
            <a:pPr marL="0" indent="0" eaLnBrk="1" hangingPunct="1">
              <a:buNone/>
            </a:pPr>
            <a:r>
              <a:rPr lang="sk-SK" sz="1800" dirty="0" smtClean="0"/>
              <a:t>Vytvoril ho v roku </a:t>
            </a:r>
            <a:r>
              <a:rPr lang="sk-SK" sz="1800" dirty="0" smtClean="0"/>
              <a:t>1991 </a:t>
            </a:r>
            <a:r>
              <a:rPr lang="sk-SK" sz="1800" dirty="0" err="1" smtClean="0"/>
              <a:t>Guido</a:t>
            </a:r>
            <a:r>
              <a:rPr lang="sk-SK" sz="1800" dirty="0" smtClean="0"/>
              <a:t> van </a:t>
            </a:r>
            <a:r>
              <a:rPr lang="sk-SK" sz="1800" dirty="0" err="1" smtClean="0"/>
              <a:t>Rossum</a:t>
            </a:r>
            <a:r>
              <a:rPr lang="sk-SK" sz="1800" dirty="0" smtClean="0"/>
              <a:t> ako </a:t>
            </a:r>
            <a:r>
              <a:rPr lang="sk-SK" sz="1800" dirty="0" err="1" smtClean="0"/>
              <a:t>open-source</a:t>
            </a:r>
            <a:r>
              <a:rPr lang="sk-SK" sz="1800" dirty="0" smtClean="0"/>
              <a:t> projekt</a:t>
            </a:r>
          </a:p>
          <a:p>
            <a:pPr marL="0" indent="0" eaLnBrk="1" hangingPunct="1">
              <a:buNone/>
            </a:pPr>
            <a:r>
              <a:rPr lang="sk-SK" sz="1800" dirty="0" smtClean="0"/>
              <a:t>Názov je odvodený od populárnej komediálnej skupiny </a:t>
            </a:r>
            <a:r>
              <a:rPr lang="sk-SK" sz="1800" dirty="0" err="1" smtClean="0"/>
              <a:t>Monty</a:t>
            </a:r>
            <a:r>
              <a:rPr lang="sk-SK" sz="1800" dirty="0" smtClean="0"/>
              <a:t> </a:t>
            </a:r>
            <a:r>
              <a:rPr lang="sk-SK" sz="1800" dirty="0" err="1" smtClean="0"/>
              <a:t>Python</a:t>
            </a:r>
            <a:endParaRPr lang="sk-SK" sz="1800" dirty="0" smtClean="0"/>
          </a:p>
          <a:p>
            <a:pPr marL="0" indent="0" eaLnBrk="1" hangingPunct="1">
              <a:buNone/>
            </a:pPr>
            <a:r>
              <a:rPr lang="sk-SK" sz="1800" dirty="0" smtClean="0"/>
              <a:t>Má širšie možnosti ako len klasické skriptovacie jazyky, </a:t>
            </a:r>
            <a:r>
              <a:rPr lang="sk-SK" sz="1800" dirty="0"/>
              <a:t>umožňuje  objektovo orientované, štruktúrované aj </a:t>
            </a:r>
            <a:r>
              <a:rPr lang="sk-SK" sz="1800" dirty="0" err="1"/>
              <a:t>funkcionálne</a:t>
            </a:r>
            <a:r>
              <a:rPr lang="sk-SK" sz="1800" dirty="0"/>
              <a:t> </a:t>
            </a:r>
            <a:r>
              <a:rPr lang="sk-SK" sz="1800" dirty="0" smtClean="0"/>
              <a:t>programovanie.</a:t>
            </a:r>
          </a:p>
          <a:p>
            <a:pPr marL="0" indent="0" eaLnBrk="1" hangingPunct="1">
              <a:buNone/>
            </a:pPr>
            <a:r>
              <a:rPr lang="sk-SK" sz="1800" dirty="0" smtClean="0"/>
              <a:t>Je určený pre rôzne platformy (Linux, Windows, Mac,...)</a:t>
            </a:r>
          </a:p>
          <a:p>
            <a:pPr marL="0" indent="0" eaLnBrk="1" hangingPunct="1">
              <a:buNone/>
            </a:pPr>
            <a:r>
              <a:rPr lang="sk-SK" sz="1800" dirty="0" smtClean="0"/>
              <a:t>Je vhodný aj pre začiatočníkov</a:t>
            </a:r>
          </a:p>
          <a:p>
            <a:pPr marL="0" indent="0" eaLnBrk="1" hangingPunct="1">
              <a:buNone/>
            </a:pPr>
            <a:r>
              <a:rPr lang="sk-SK" sz="1800" dirty="0"/>
              <a:t>Interpreter </a:t>
            </a:r>
            <a:r>
              <a:rPr lang="sk-SK" sz="1800" dirty="0" err="1"/>
              <a:t>Pythonu</a:t>
            </a:r>
            <a:r>
              <a:rPr lang="sk-SK" sz="1800" dirty="0"/>
              <a:t> </a:t>
            </a:r>
            <a:r>
              <a:rPr lang="sk-SK" sz="1800" dirty="0" smtClean="0"/>
              <a:t>podporuje </a:t>
            </a:r>
            <a:r>
              <a:rPr lang="sk-SK" sz="1800" dirty="0"/>
              <a:t>interaktívny režim, v ktorom výrazy môžu byť zadávané z terminálu a môžeme okamžite vidieť </a:t>
            </a:r>
            <a:r>
              <a:rPr lang="sk-SK" sz="1800" dirty="0" smtClean="0"/>
              <a:t>výsledok (nepotrebuje kompiláciu). </a:t>
            </a:r>
            <a:r>
              <a:rPr lang="sk-SK" sz="1800" dirty="0"/>
              <a:t>Je to výhoda pre tých, ktorí sa učia jazyk, ale aj pre skúsených vývojárov: časti kódu môžu byť testované v interaktívnom režime pred tým, ako budú integrované do programu. </a:t>
            </a:r>
            <a:endParaRPr lang="sk-SK" sz="1800" dirty="0" smtClean="0"/>
          </a:p>
          <a:p>
            <a:pPr marL="0" indent="0" eaLnBrk="1" hangingPunct="1">
              <a:buNone/>
            </a:pPr>
            <a:r>
              <a:rPr lang="sk-SK" sz="1800" dirty="0" err="1" smtClean="0"/>
              <a:t>Python</a:t>
            </a:r>
            <a:r>
              <a:rPr lang="sk-SK" sz="1800" dirty="0" smtClean="0"/>
              <a:t> sa využíva v rôznych organizáciách a projektoch ako sú Google, Facebook, </a:t>
            </a:r>
            <a:r>
              <a:rPr lang="sk-SK" sz="1800" dirty="0" err="1" smtClean="0"/>
              <a:t>Instagram</a:t>
            </a:r>
            <a:r>
              <a:rPr lang="sk-SK" sz="1800" dirty="0" smtClean="0"/>
              <a:t>, </a:t>
            </a:r>
            <a:r>
              <a:rPr lang="sk-SK" sz="1800" dirty="0" err="1" smtClean="0"/>
              <a:t>CERN</a:t>
            </a:r>
            <a:r>
              <a:rPr lang="sk-SK" sz="1800" dirty="0" smtClean="0"/>
              <a:t>, a aj producenti </a:t>
            </a:r>
            <a:r>
              <a:rPr lang="sk-SK" sz="1800" dirty="0" err="1" smtClean="0"/>
              <a:t>GIS</a:t>
            </a:r>
            <a:r>
              <a:rPr lang="sk-SK" sz="1800" dirty="0" smtClean="0"/>
              <a:t> softvéru (napr. </a:t>
            </a:r>
            <a:r>
              <a:rPr lang="sk-SK" sz="1800" dirty="0" err="1" smtClean="0"/>
              <a:t>ESRI</a:t>
            </a:r>
            <a:r>
              <a:rPr lang="sk-SK" sz="1800" dirty="0" smtClean="0"/>
              <a:t>).</a:t>
            </a:r>
            <a:endParaRPr lang="sk-SK" sz="1800" dirty="0"/>
          </a:p>
          <a:p>
            <a:pPr marL="0" indent="0" eaLnBrk="1" hangingPunct="1">
              <a:buNone/>
            </a:pPr>
            <a:endParaRPr lang="sk-SK" sz="1800" dirty="0" smtClean="0"/>
          </a:p>
          <a:p>
            <a:pPr marL="0" indent="0" eaLnBrk="1" hangingPunct="1">
              <a:buNone/>
            </a:pPr>
            <a:endParaRPr lang="sk-SK" sz="1800" dirty="0" smtClean="0"/>
          </a:p>
          <a:p>
            <a:pPr marL="0" indent="0" eaLnBrk="1" hangingPunct="1">
              <a:buNone/>
            </a:pPr>
            <a:endParaRPr lang="sk-SK" sz="1800" dirty="0" smtClean="0"/>
          </a:p>
          <a:p>
            <a:pPr marL="0" indent="0" eaLnBrk="1" hangingPunct="1">
              <a:buNone/>
            </a:pPr>
            <a:endParaRPr lang="sk-SK" sz="18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85" y="1548765"/>
            <a:ext cx="372618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a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GIS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49" y="1484312"/>
            <a:ext cx="10868831" cy="4989639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k-SK" sz="2400" dirty="0" err="1" smtClean="0"/>
              <a:t>GIS</a:t>
            </a:r>
            <a:r>
              <a:rPr lang="sk-SK" sz="2400" dirty="0" smtClean="0"/>
              <a:t> poskytuje základnú funkcionalitu cez celú plejádu príkazov</a:t>
            </a:r>
          </a:p>
          <a:p>
            <a:pPr eaLnBrk="1" hangingPunct="1">
              <a:buFontTx/>
              <a:buChar char="-"/>
            </a:pPr>
            <a:r>
              <a:rPr lang="sk-SK" sz="2400" dirty="0" smtClean="0"/>
              <a:t>Úlohy v </a:t>
            </a:r>
            <a:r>
              <a:rPr lang="sk-SK" sz="2400" dirty="0" err="1" smtClean="0"/>
              <a:t>GIS</a:t>
            </a:r>
            <a:r>
              <a:rPr lang="sk-SK" sz="2400" dirty="0" smtClean="0"/>
              <a:t>-e však bývajú často komplexné a vyžadujú sekvenčné použitie množstva príkazov. Ich neustále opakovanie je časovo náročné a s rizikom chýb</a:t>
            </a:r>
          </a:p>
          <a:p>
            <a:pPr eaLnBrk="1" hangingPunct="1">
              <a:buFontTx/>
              <a:buChar char="-"/>
            </a:pPr>
            <a:r>
              <a:rPr lang="sk-SK" sz="2400" dirty="0" smtClean="0"/>
              <a:t>Pomocou skriptovacieho jazyka je možné mnohé opakujúce sa operácie </a:t>
            </a:r>
            <a:r>
              <a:rPr lang="sk-SK" sz="2400" dirty="0" smtClean="0"/>
              <a:t>automatizovať – toto býva častá úloha vo firmách</a:t>
            </a:r>
            <a:endParaRPr lang="sk-SK" sz="2400" dirty="0" smtClean="0"/>
          </a:p>
          <a:p>
            <a:pPr eaLnBrk="1" hangingPunct="1">
              <a:buFontTx/>
              <a:buChar char="-"/>
            </a:pPr>
            <a:r>
              <a:rPr lang="sk-SK" sz="2400" dirty="0" smtClean="0"/>
              <a:t>Preto už v minulosti sa používali skriptovacie jazyky ako napr. </a:t>
            </a:r>
            <a:r>
              <a:rPr lang="sk-SK" sz="2400" dirty="0" err="1" smtClean="0"/>
              <a:t>AML</a:t>
            </a:r>
            <a:r>
              <a:rPr lang="sk-SK" sz="2400" dirty="0" smtClean="0"/>
              <a:t>, Avenue, </a:t>
            </a:r>
            <a:r>
              <a:rPr lang="sk-SK" sz="2400" dirty="0" err="1" smtClean="0"/>
              <a:t>shellscript</a:t>
            </a:r>
            <a:r>
              <a:rPr lang="sk-SK" sz="2400" dirty="0" smtClean="0"/>
              <a:t> a pod.</a:t>
            </a:r>
          </a:p>
          <a:p>
            <a:pPr eaLnBrk="1" hangingPunct="1">
              <a:buFontTx/>
              <a:buChar char="-"/>
            </a:pPr>
            <a:r>
              <a:rPr lang="sk-SK" sz="2400" dirty="0" err="1" smtClean="0"/>
              <a:t>Python</a:t>
            </a:r>
            <a:r>
              <a:rPr lang="sk-SK" sz="2400" dirty="0" smtClean="0"/>
              <a:t> je však viac ako len skriptovací jazyk a preto získal veľkú popularitu a široké aplikácie</a:t>
            </a:r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3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a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GIS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49" y="1484312"/>
            <a:ext cx="10868831" cy="4989639"/>
          </a:xfrm>
        </p:spPr>
        <p:txBody>
          <a:bodyPr/>
          <a:lstStyle/>
          <a:p>
            <a:r>
              <a:rPr lang="sk-SK" sz="2400" dirty="0" err="1" smtClean="0"/>
              <a:t>ESRI</a:t>
            </a:r>
            <a:r>
              <a:rPr lang="sk-SK" sz="2400" dirty="0" smtClean="0"/>
              <a:t> používa </a:t>
            </a:r>
            <a:r>
              <a:rPr lang="sk-SK" sz="2400" dirty="0" err="1" smtClean="0"/>
              <a:t>Python</a:t>
            </a:r>
            <a:r>
              <a:rPr lang="sk-SK" sz="2400" dirty="0" smtClean="0"/>
              <a:t> od verzie </a:t>
            </a:r>
            <a:r>
              <a:rPr lang="en-US" sz="2400" dirty="0" smtClean="0"/>
              <a:t>9.0 ArcGIS</a:t>
            </a:r>
            <a:r>
              <a:rPr lang="sk-SK" sz="2400" dirty="0" smtClean="0"/>
              <a:t>-u</a:t>
            </a:r>
          </a:p>
          <a:p>
            <a:r>
              <a:rPr lang="en-US" sz="2400" dirty="0" smtClean="0"/>
              <a:t> </a:t>
            </a:r>
            <a:r>
              <a:rPr lang="en-US" sz="2400" b="1" dirty="0" err="1"/>
              <a:t>ArcPy</a:t>
            </a:r>
            <a:r>
              <a:rPr lang="en-US" sz="2400" b="1" dirty="0"/>
              <a:t> </a:t>
            </a:r>
            <a:r>
              <a:rPr lang="en-US" sz="2400" dirty="0" smtClean="0"/>
              <a:t>p</a:t>
            </a:r>
            <a:r>
              <a:rPr lang="sk-SK" sz="2400" dirty="0" err="1" smtClean="0"/>
              <a:t>oskytuje</a:t>
            </a:r>
            <a:r>
              <a:rPr lang="sk-SK" sz="2400" dirty="0" smtClean="0"/>
              <a:t> rozhranie pre </a:t>
            </a:r>
            <a:r>
              <a:rPr lang="sk-SK" sz="2400" dirty="0" err="1" smtClean="0"/>
              <a:t>geoprocesingové</a:t>
            </a:r>
            <a:r>
              <a:rPr lang="sk-SK" sz="2400" dirty="0" smtClean="0"/>
              <a:t> nástroje, funkcie, triedy a moduly</a:t>
            </a:r>
          </a:p>
          <a:p>
            <a:r>
              <a:rPr lang="en-US" sz="2400" dirty="0" smtClean="0"/>
              <a:t>Python script</a:t>
            </a:r>
            <a:r>
              <a:rPr lang="sk-SK" sz="2400" dirty="0" smtClean="0"/>
              <a:t>y sa môžu používať v rámci alebo aj mimo </a:t>
            </a:r>
            <a:r>
              <a:rPr lang="en-US" sz="2400" dirty="0" smtClean="0"/>
              <a:t>ArcGIS</a:t>
            </a:r>
            <a:r>
              <a:rPr lang="sk-SK" sz="2400" dirty="0" smtClean="0"/>
              <a:t>-u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sk-SK" sz="2400" dirty="0" err="1" smtClean="0"/>
              <a:t>QGIS</a:t>
            </a:r>
            <a:r>
              <a:rPr lang="en-US" sz="2400" dirty="0" smtClean="0"/>
              <a:t> </a:t>
            </a:r>
            <a:r>
              <a:rPr lang="sk-SK" sz="2400" dirty="0" smtClean="0"/>
              <a:t>využíva</a:t>
            </a:r>
            <a:r>
              <a:rPr lang="en-US" sz="2400" dirty="0" smtClean="0"/>
              <a:t> </a:t>
            </a:r>
            <a:r>
              <a:rPr lang="en-US" sz="2400" dirty="0"/>
              <a:t>Python </a:t>
            </a:r>
            <a:r>
              <a:rPr lang="sk-SK" sz="2400" dirty="0" smtClean="0"/>
              <a:t>ako skriptovací jazyk mnohorakým spôsobom. Má </a:t>
            </a:r>
            <a:r>
              <a:rPr lang="sk-SK" sz="2400" dirty="0" err="1" smtClean="0"/>
              <a:t>Python</a:t>
            </a:r>
            <a:r>
              <a:rPr lang="sk-SK" sz="2400" dirty="0" smtClean="0"/>
              <a:t> konzolu cez </a:t>
            </a:r>
            <a:r>
              <a:rPr lang="sk-SK" sz="2400" dirty="0" err="1" smtClean="0"/>
              <a:t>GUI</a:t>
            </a:r>
            <a:r>
              <a:rPr lang="sk-SK" sz="2400" dirty="0" smtClean="0"/>
              <a:t>, a teda interaktívnym spôsobom je možné používať skripty alebo ich aj zaznamenávať ako </a:t>
            </a:r>
            <a:r>
              <a:rPr lang="sk-SK" sz="2400" dirty="0" err="1" smtClean="0"/>
              <a:t>workflow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sk-SK" sz="2400" dirty="0" smtClean="0"/>
              <a:t>Podobne je na tom aj </a:t>
            </a:r>
            <a:r>
              <a:rPr lang="sk-SK" sz="2400" dirty="0" err="1" smtClean="0"/>
              <a:t>GRASS</a:t>
            </a:r>
            <a:r>
              <a:rPr lang="sk-SK" sz="2400" dirty="0" smtClean="0"/>
              <a:t> </a:t>
            </a:r>
            <a:r>
              <a:rPr lang="sk-SK" sz="2400" dirty="0" err="1" smtClean="0"/>
              <a:t>GIS</a:t>
            </a:r>
            <a:r>
              <a:rPr lang="sk-SK" sz="2400" dirty="0" smtClean="0"/>
              <a:t>, ktorý má knižnicu </a:t>
            </a:r>
            <a:r>
              <a:rPr lang="sk-SK" sz="2400" b="1" dirty="0" err="1" smtClean="0"/>
              <a:t>PyGRASS</a:t>
            </a:r>
            <a:endParaRPr lang="sk-SK" sz="2400" b="1" dirty="0" smtClean="0"/>
          </a:p>
          <a:p>
            <a:r>
              <a:rPr lang="sk-SK" sz="2400" dirty="0" smtClean="0"/>
              <a:t>Bolo vyvinutých mnoho programov v </a:t>
            </a:r>
            <a:r>
              <a:rPr lang="sk-SK" sz="2400" dirty="0" err="1" smtClean="0"/>
              <a:t>Pythone</a:t>
            </a:r>
            <a:r>
              <a:rPr lang="sk-SK" sz="2400" dirty="0" smtClean="0"/>
              <a:t>, ktoré riešia špecifické </a:t>
            </a:r>
            <a:r>
              <a:rPr lang="sk-SK" sz="2400" dirty="0" err="1" smtClean="0"/>
              <a:t>geopriestorové</a:t>
            </a:r>
            <a:r>
              <a:rPr lang="sk-SK" sz="2400" dirty="0" smtClean="0"/>
              <a:t> úlohy a môžu byť použité v </a:t>
            </a:r>
            <a:r>
              <a:rPr lang="sk-SK" sz="2400" dirty="0" err="1" smtClean="0"/>
              <a:t>GIS</a:t>
            </a:r>
            <a:r>
              <a:rPr lang="sk-SK" sz="2400" dirty="0" smtClean="0"/>
              <a:t>-e</a:t>
            </a:r>
          </a:p>
          <a:p>
            <a:endParaRPr lang="en-US" sz="2400" dirty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9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3599306" y="51404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Geopriestorové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nástroje v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-e</a:t>
            </a:r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54320"/>
              </p:ext>
            </p:extLst>
          </p:nvPr>
        </p:nvGraphicFramePr>
        <p:xfrm>
          <a:off x="1266373" y="1194404"/>
          <a:ext cx="9568542" cy="5046181"/>
        </p:xfrm>
        <a:graphic>
          <a:graphicData uri="http://schemas.openxmlformats.org/drawingml/2006/table">
            <a:tbl>
              <a:tblPr/>
              <a:tblGrid>
                <a:gridCol w="1515664">
                  <a:extLst>
                    <a:ext uri="{9D8B030D-6E8A-4147-A177-3AD203B41FA5}">
                      <a16:colId xmlns:a16="http://schemas.microsoft.com/office/drawing/2014/main" val="1264596591"/>
                    </a:ext>
                  </a:extLst>
                </a:gridCol>
                <a:gridCol w="1102289">
                  <a:extLst>
                    <a:ext uri="{9D8B030D-6E8A-4147-A177-3AD203B41FA5}">
                      <a16:colId xmlns:a16="http://schemas.microsoft.com/office/drawing/2014/main" val="767445655"/>
                    </a:ext>
                  </a:extLst>
                </a:gridCol>
                <a:gridCol w="2357695">
                  <a:extLst>
                    <a:ext uri="{9D8B030D-6E8A-4147-A177-3AD203B41FA5}">
                      <a16:colId xmlns:a16="http://schemas.microsoft.com/office/drawing/2014/main" val="4219879334"/>
                    </a:ext>
                  </a:extLst>
                </a:gridCol>
                <a:gridCol w="4592894">
                  <a:extLst>
                    <a:ext uri="{9D8B030D-6E8A-4147-A177-3AD203B41FA5}">
                      <a16:colId xmlns:a16="http://schemas.microsoft.com/office/drawing/2014/main" val="1900540794"/>
                    </a:ext>
                  </a:extLst>
                </a:gridCol>
              </a:tblGrid>
              <a:tr h="123151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Layer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Package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Description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WWW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051050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 Data 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gdal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Interface to Geospatial data abstraction library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3"/>
                        </a:rPr>
                        <a:t> https://pypi.python.org/pypi/GDAL/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55950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fiona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API to OGR (Vector) layer of GDAL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hlinkClick r:id="rId4"/>
                        </a:rPr>
                        <a:t> http://toblerity.org/fiona/ (link is external)</a:t>
                      </a:r>
                      <a:endParaRPr lang="nl-NL" sz="11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279326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rasterio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Reading and writing geospatial raster data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5"/>
                        </a:rPr>
                        <a:t> https://github.com/mapbox/rasterio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9263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Geoprocessing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shapely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Deterministic spatial analysis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6"/>
                        </a:rPr>
                        <a:t> http://toblerity.org/shapely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160204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rasterstats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Summarizing </a:t>
                      </a:r>
                      <a:r>
                        <a:rPr lang="en-US" sz="1100" dirty="0" err="1">
                          <a:effectLst/>
                        </a:rPr>
                        <a:t>rasters</a:t>
                      </a:r>
                      <a:r>
                        <a:rPr lang="en-US" sz="1100" dirty="0">
                          <a:effectLst/>
                        </a:rPr>
                        <a:t> using vector geometries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7"/>
                        </a:rPr>
                        <a:t> https://github.com/perrygeo/python-rasterstats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13205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geopandas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Pandas-like spatial operations on geometric types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hlinkClick r:id="rId8"/>
                        </a:rPr>
                        <a:t> http://geopandas.org (link is external)</a:t>
                      </a:r>
                      <a:endParaRPr lang="nl-NL" sz="11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902595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pyproj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PROJ4 Interface for cartographic transformations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9"/>
                        </a:rPr>
                        <a:t> https://github.com/jswhit/pyproj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58208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Geovisualization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basemap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Plotting 2D data on maps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0"/>
                        </a:rPr>
                        <a:t> https://github.com/matplotlib/basemap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560290"/>
                  </a:ext>
                </a:extLst>
              </a:tr>
              <a:tr h="12315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cartopy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Cartographic tools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1"/>
                        </a:rPr>
                        <a:t> http://scitools.org.uk/cartopy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666019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folium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Visualization via interactive Leaflet maps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2"/>
                        </a:rPr>
                        <a:t> https://github.com/python-visualization/folium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78529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bokeh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Interactive visualization library browsers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3"/>
                        </a:rPr>
                        <a:t> https://github.com/bokeh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849236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datashader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Big data visualization graphics pipeline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4"/>
                        </a:rPr>
                        <a:t> https://github.com/bokeh/datashader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511935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 Statistical Analysis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PySAL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 data analysis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5"/>
                        </a:rPr>
                        <a:t> http://pysal.org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783707"/>
                  </a:ext>
                </a:extLst>
              </a:tr>
              <a:tr h="12315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pykriging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Geostatistics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6"/>
                        </a:rPr>
                        <a:t> http://pykriging.com/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04812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 Modeling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Agent based modeling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7"/>
                        </a:rPr>
                        <a:t> https://github.com/projectmesa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933118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spint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 interaction modeling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8"/>
                        </a:rPr>
                        <a:t> https://github.com/pysal/pysal/tree/master/pysal/contrib/spint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04199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clusterpy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Spatially constrained clustering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hlinkClick r:id="rId19"/>
                        </a:rPr>
                        <a:t>http://www.rise-group.org/zonificando-la-ciudad-por-perfil-de-clientes-copy/ (link is external)</a:t>
                      </a:r>
                      <a:endParaRPr lang="nl-NL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73760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Web and Distributed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OWSlib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Client programming interface to OGC web service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hlinkClick r:id="rId20"/>
                        </a:rPr>
                        <a:t> https://geopython.github.io/OWSLib/ (link is external)</a:t>
                      </a:r>
                      <a:endParaRPr lang="nl-NL" sz="11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48025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Stetl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Streaming ETL for geospatial data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hlinkClick r:id="rId21"/>
                        </a:rPr>
                        <a:t> http://www.stetl.org/en/latest/ (link is external)</a:t>
                      </a:r>
                      <a:endParaRPr lang="nl-NL" sz="11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863558"/>
                  </a:ext>
                </a:extLst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978313" y="6430429"/>
            <a:ext cx="6236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Table 1. The Python Geospatial Programming Stack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476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Prístup k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Pythonu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v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</a:rPr>
              <a:t>Q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GIS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-e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50" y="1484312"/>
            <a:ext cx="3513455" cy="4989639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k-SK" sz="2400" dirty="0" smtClean="0"/>
              <a:t>Býva zvyčajne ľahko prístupný, napr. cez </a:t>
            </a:r>
            <a:r>
              <a:rPr lang="sk-SK" sz="2400" dirty="0" smtClean="0"/>
              <a:t>nejaký </a:t>
            </a:r>
            <a:r>
              <a:rPr lang="sk-SK" sz="2400" dirty="0" smtClean="0"/>
              <a:t>typ konzoly (interaktívneho okna)</a:t>
            </a:r>
          </a:p>
          <a:p>
            <a:pPr eaLnBrk="1" hangingPunct="1">
              <a:buFontTx/>
              <a:buChar char="-"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99" y="1292045"/>
            <a:ext cx="8021485" cy="42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096511" y="195263"/>
            <a:ext cx="6918709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Prístup k 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Pythonu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 v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</a:rPr>
              <a:t>Arc</a:t>
            </a:r>
            <a:r>
              <a:rPr lang="sk-SK" sz="3600" dirty="0" err="1" smtClean="0">
                <a:solidFill>
                  <a:srgbClr val="C00000"/>
                </a:solidFill>
                <a:latin typeface="Calibri" pitchFamily="34" charset="0"/>
              </a:rPr>
              <a:t>GIS</a:t>
            </a:r>
            <a:r>
              <a:rPr lang="sk-SK" sz="3600" dirty="0" smtClean="0">
                <a:solidFill>
                  <a:srgbClr val="C00000"/>
                </a:solidFill>
                <a:latin typeface="Calibri" pitchFamily="34" charset="0"/>
              </a:rPr>
              <a:t>-e</a:t>
            </a:r>
            <a:endParaRPr lang="sk-SK" sz="3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Zástupný symbol obsahu 2"/>
          <p:cNvSpPr>
            <a:spLocks noGrp="1"/>
          </p:cNvSpPr>
          <p:nvPr>
            <p:ph idx="4294967295"/>
          </p:nvPr>
        </p:nvSpPr>
        <p:spPr>
          <a:xfrm>
            <a:off x="527050" y="1484312"/>
            <a:ext cx="2706007" cy="4989639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k-SK" sz="2400" dirty="0" smtClean="0"/>
              <a:t>Býva zvyčajne ľahko </a:t>
            </a:r>
            <a:r>
              <a:rPr lang="sk-SK" sz="2400" dirty="0" err="1" smtClean="0"/>
              <a:t>pístupný</a:t>
            </a:r>
            <a:r>
              <a:rPr lang="sk-SK" sz="2400" dirty="0" smtClean="0"/>
              <a:t>, napr. cez </a:t>
            </a:r>
            <a:r>
              <a:rPr lang="sk-SK" sz="2400" dirty="0" smtClean="0"/>
              <a:t>nejaký </a:t>
            </a:r>
            <a:r>
              <a:rPr lang="sk-SK" sz="2400" dirty="0" smtClean="0"/>
              <a:t>typ konzoly (interaktívneho okna)</a:t>
            </a:r>
          </a:p>
          <a:p>
            <a:pPr eaLnBrk="1" hangingPunct="1">
              <a:buFontTx/>
              <a:buChar char="-"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marL="0" indent="0" eaLnBrk="1" hangingPunct="1">
              <a:buNone/>
            </a:pPr>
            <a:endParaRPr lang="sk-SK" sz="2400" dirty="0" smtClean="0"/>
          </a:p>
          <a:p>
            <a:pPr eaLnBrk="1" hangingPunct="1"/>
            <a:endParaRPr lang="sk-SK" sz="1800" dirty="0" smtClean="0"/>
          </a:p>
        </p:txBody>
      </p:sp>
      <p:pic>
        <p:nvPicPr>
          <p:cNvPr id="52230" name="Obrázo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6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9" y="1213757"/>
            <a:ext cx="8798871" cy="466997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9071"/>
            <a:ext cx="9181649" cy="17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909</Words>
  <Application>Microsoft Office PowerPoint</Application>
  <PresentationFormat>Širokouhlá</PresentationFormat>
  <Paragraphs>171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Segoe UI Semibold</vt:lpstr>
      <vt:lpstr>Segoe UI Semilight</vt:lpstr>
      <vt:lpstr>Motív Office</vt:lpstr>
      <vt:lpstr>Corel PHOTO-PAINT X5 Image</vt:lpstr>
      <vt:lpstr>Prezentácia programu PowerPoint</vt:lpstr>
      <vt:lpstr>Podmienky na absolvovanie predmetu</vt:lpstr>
      <vt:lpstr>Štruktúra prednášok</vt:lpstr>
      <vt:lpstr>Python</vt:lpstr>
      <vt:lpstr>Python a GIS</vt:lpstr>
      <vt:lpstr>Python a GIS</vt:lpstr>
      <vt:lpstr>Geopriestorové nástroje v Python-e</vt:lpstr>
      <vt:lpstr>Prístup k Pythonu v QGIS-e</vt:lpstr>
      <vt:lpstr>Prístup k Pythonu v ArcGIS-e</vt:lpstr>
      <vt:lpstr>Prístup k Pythonu v GRASS-e</vt:lpstr>
      <vt:lpstr>Funkcia buffer - QGIS</vt:lpstr>
      <vt:lpstr>Python a GIS</vt:lpstr>
      <vt:lpstr>Ďakujem za pozornosť!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Laboratóriá na Ústave geografie</dc:title>
  <dc:creator>Ján Kaňuk</dc:creator>
  <cp:lastModifiedBy>PC</cp:lastModifiedBy>
  <cp:revision>603</cp:revision>
  <dcterms:created xsi:type="dcterms:W3CDTF">2015-04-01T06:58:46Z</dcterms:created>
  <dcterms:modified xsi:type="dcterms:W3CDTF">2022-09-29T06:13:59Z</dcterms:modified>
</cp:coreProperties>
</file>