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3"/>
  </p:notesMasterIdLst>
  <p:sldIdLst>
    <p:sldId id="302" r:id="rId2"/>
    <p:sldId id="293" r:id="rId3"/>
    <p:sldId id="322" r:id="rId4"/>
    <p:sldId id="316" r:id="rId5"/>
    <p:sldId id="317" r:id="rId6"/>
    <p:sldId id="281" r:id="rId7"/>
    <p:sldId id="308" r:id="rId8"/>
    <p:sldId id="282" r:id="rId9"/>
    <p:sldId id="318" r:id="rId10"/>
    <p:sldId id="315" r:id="rId11"/>
    <p:sldId id="310" r:id="rId12"/>
    <p:sldId id="319" r:id="rId13"/>
    <p:sldId id="328" r:id="rId14"/>
    <p:sldId id="323" r:id="rId15"/>
    <p:sldId id="314" r:id="rId16"/>
    <p:sldId id="313" r:id="rId17"/>
    <p:sldId id="295" r:id="rId18"/>
    <p:sldId id="296" r:id="rId19"/>
    <p:sldId id="297" r:id="rId20"/>
    <p:sldId id="320" r:id="rId21"/>
    <p:sldId id="321" r:id="rId22"/>
    <p:sldId id="306" r:id="rId23"/>
    <p:sldId id="305" r:id="rId24"/>
    <p:sldId id="287" r:id="rId25"/>
    <p:sldId id="288" r:id="rId26"/>
    <p:sldId id="327" r:id="rId27"/>
    <p:sldId id="326" r:id="rId28"/>
    <p:sldId id="285" r:id="rId29"/>
    <p:sldId id="309" r:id="rId30"/>
    <p:sldId id="324" r:id="rId31"/>
    <p:sldId id="325" r:id="rId32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82"/>
    <a:srgbClr val="00B0F0"/>
    <a:srgbClr val="56CBF5"/>
    <a:srgbClr val="0030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00" autoAdjust="0"/>
    <p:restoredTop sz="93503" autoAdjust="0"/>
  </p:normalViewPr>
  <p:slideViewPr>
    <p:cSldViewPr>
      <p:cViewPr>
        <p:scale>
          <a:sx n="66" d="100"/>
          <a:sy n="66" d="100"/>
        </p:scale>
        <p:origin x="2988" y="9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3A1929-0C2A-4F77-A804-B39A3C160769}" type="datetimeFigureOut">
              <a:rPr lang="sk-SK" smtClean="0"/>
              <a:t>9. 11. 2023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06EE42-C76A-4434-BEFB-0203DE1EE0D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31227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06EE42-C76A-4434-BEFB-0203DE1EE0D0}" type="slidenum">
              <a:rPr lang="sk-SK" smtClean="0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060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06EE42-C76A-4434-BEFB-0203DE1EE0D0}" type="slidenum">
              <a:rPr lang="sk-SK" smtClean="0"/>
              <a:t>16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0607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i="1" dirty="0" smtClean="0">
                <a:solidFill>
                  <a:srgbClr val="004A82"/>
                </a:solidFill>
                <a:latin typeface="Arial"/>
              </a:rPr>
              <a:t>Od dôb gréckych filozofov bola kružnica považovaná za dokonalý útvar, preto vystupovala vo všetkých modeloch slnečnej sústavy. I v tých, ktoré mali v strede Zem (najznámejším je </a:t>
            </a:r>
            <a:r>
              <a:rPr lang="sk-SK" b="1" i="1" dirty="0" err="1" smtClean="0">
                <a:solidFill>
                  <a:srgbClr val="004A82"/>
                </a:solidFill>
                <a:latin typeface="Arial"/>
              </a:rPr>
              <a:t>Ptolemaiov</a:t>
            </a:r>
            <a:r>
              <a:rPr lang="sk-SK" i="1" dirty="0" smtClean="0">
                <a:solidFill>
                  <a:srgbClr val="004A82"/>
                </a:solidFill>
                <a:latin typeface="Arial"/>
              </a:rPr>
              <a:t> model) i v </a:t>
            </a:r>
            <a:r>
              <a:rPr lang="sk-SK" b="1" i="1" dirty="0" err="1" smtClean="0">
                <a:solidFill>
                  <a:srgbClr val="004A82"/>
                </a:solidFill>
                <a:latin typeface="Arial"/>
              </a:rPr>
              <a:t>Kopernikovom</a:t>
            </a:r>
            <a:r>
              <a:rPr lang="sk-SK" i="1" dirty="0" smtClean="0">
                <a:solidFill>
                  <a:srgbClr val="004A82"/>
                </a:solidFill>
                <a:latin typeface="Arial"/>
              </a:rPr>
              <a:t> heliocentrickom systéme. Predpoklad o eliptických dráhach je preto veľkou zmenou v astronomickom svetonázore.</a:t>
            </a:r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06EE42-C76A-4434-BEFB-0203DE1EE0D0}" type="slidenum">
              <a:rPr lang="sk-SK" smtClean="0"/>
              <a:t>17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0607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dirty="0" smtClean="0"/>
              <a:t>Použitím tohto zákona môžeme zistiť, že rýchlosť planét blízko Slnka (kedy je </a:t>
            </a:r>
            <a:r>
              <a:rPr lang="sk-SK" sz="1200" dirty="0" err="1" smtClean="0"/>
              <a:t>sprievodič</a:t>
            </a:r>
            <a:r>
              <a:rPr lang="sk-SK" sz="1200" dirty="0" smtClean="0"/>
              <a:t> kratší) je väčšia ako keď je planéta ďaleko od Slnka. </a:t>
            </a:r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06EE42-C76A-4434-BEFB-0203DE1EE0D0}" type="slidenum">
              <a:rPr lang="sk-SK" smtClean="0"/>
              <a:t>18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0607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06EE42-C76A-4434-BEFB-0203DE1EE0D0}" type="slidenum">
              <a:rPr lang="sk-SK" smtClean="0"/>
              <a:t>19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0607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38100" eaLnBrk="1" hangingPunct="1">
              <a:spcBef>
                <a:spcPts val="325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burn the string and start the pendulum.</a:t>
            </a:r>
          </a:p>
          <a:p>
            <a:pPr marL="38100" eaLnBrk="1" hangingPunct="1">
              <a:spcBef>
                <a:spcPts val="325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Then ask </a:t>
            </a:r>
          </a:p>
          <a:p>
            <a:pPr marL="38100" eaLnBrk="1" hangingPunct="1">
              <a:spcBef>
                <a:spcPts val="325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So we just said that the earth is spinning.  How do we know the celestial sphere isn</a:t>
            </a:r>
            <a:r>
              <a:rPr lang="ja-JP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’</a:t>
            </a:r>
            <a:r>
              <a:rPr lang="en-US" altLang="ja-JP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 spinning?</a:t>
            </a:r>
          </a:p>
          <a:p>
            <a:pPr marL="38100" eaLnBrk="1" hangingPunct="1">
              <a:spcBef>
                <a:spcPts val="325"/>
              </a:spcBef>
            </a:pPr>
            <a:endParaRPr lang="en-US" altLang="en-US" sz="10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38100" eaLnBrk="1" hangingPunct="1">
              <a:spcBef>
                <a:spcPts val="325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then go through what the experiment is doing. </a:t>
            </a:r>
          </a:p>
          <a:p>
            <a:pPr marL="38100" eaLnBrk="1" hangingPunct="1">
              <a:spcBef>
                <a:spcPts val="325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Explain it as if you</a:t>
            </a:r>
            <a:r>
              <a:rPr lang="ja-JP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’</a:t>
            </a:r>
            <a:r>
              <a:rPr lang="en-US" altLang="ja-JP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re at the north pole.</a:t>
            </a:r>
          </a:p>
          <a:p>
            <a:pPr marL="38100" eaLnBrk="1" hangingPunct="1">
              <a:spcBef>
                <a:spcPts val="325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draw a picture on the board of a building at the north pole of the earth with a pendulum hanging from the ceiling.</a:t>
            </a:r>
          </a:p>
          <a:p>
            <a:pPr marL="38100" eaLnBrk="1" hangingPunct="1">
              <a:spcBef>
                <a:spcPts val="325"/>
              </a:spcBef>
            </a:pPr>
            <a:endParaRPr lang="en-US" altLang="en-US" sz="10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38100" eaLnBrk="1" hangingPunct="1">
              <a:spcBef>
                <a:spcPts val="325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then hang a pendulum over the north pole of the globe and rotate the globe under it.</a:t>
            </a:r>
          </a:p>
          <a:p>
            <a:pPr marL="38100" eaLnBrk="1" hangingPunct="1">
              <a:spcBef>
                <a:spcPts val="325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they should be able to visualize that. </a:t>
            </a:r>
          </a:p>
          <a:p>
            <a:pPr marL="38100" eaLnBrk="1" hangingPunct="1">
              <a:spcBef>
                <a:spcPts val="325"/>
              </a:spcBef>
            </a:pPr>
            <a:endParaRPr lang="en-US" altLang="en-US" sz="10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38100" eaLnBrk="1" hangingPunct="1">
              <a:spcBef>
                <a:spcPts val="325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tell them that it</a:t>
            </a:r>
            <a:r>
              <a:rPr lang="ja-JP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’</a:t>
            </a:r>
            <a:r>
              <a:rPr lang="en-US" altLang="ja-JP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 the same principle at any latitude (almost).</a:t>
            </a:r>
          </a:p>
          <a:p>
            <a:pPr marL="38100" eaLnBrk="1" hangingPunct="1">
              <a:spcBef>
                <a:spcPts val="325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At any latitude, can use the other example of missiles:</a:t>
            </a:r>
          </a:p>
          <a:p>
            <a:pPr marL="38100" eaLnBrk="1" hangingPunct="1">
              <a:spcBef>
                <a:spcPts val="325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Coriolis force (track of missiles isn</a:t>
            </a:r>
            <a:r>
              <a:rPr lang="ja-JP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’</a:t>
            </a:r>
            <a:r>
              <a:rPr lang="en-US" altLang="ja-JP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 straight). </a:t>
            </a:r>
            <a:endParaRPr lang="en-US" altLang="en-US" sz="10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9329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/>
            <a:r>
              <a:rPr lang="en-US" altLang="en-US" sz="1000" dirty="0" smtClean="0">
                <a:solidFill>
                  <a:schemeClr val="tx1"/>
                </a:solidFill>
                <a:ea typeface="MS PGothic" panose="020B0600070205080204" pitchFamily="34" charset="-128"/>
              </a:rPr>
              <a:t>Experience confirms!  (Sun feels hotter at 1pm than 5pm.</a:t>
            </a:r>
          </a:p>
          <a:p>
            <a:pPr eaLnBrk="1" hangingPunct="1"/>
            <a:r>
              <a:rPr lang="en-US" altLang="en-US" sz="1000" dirty="0" smtClean="0">
                <a:solidFill>
                  <a:schemeClr val="tx1"/>
                </a:solidFill>
                <a:ea typeface="MS PGothic" panose="020B0600070205080204" pitchFamily="34" charset="-128"/>
              </a:rPr>
              <a:t>				     Shoulders/head gets sunburned first.)</a:t>
            </a:r>
          </a:p>
          <a:p>
            <a:pPr eaLnBrk="1" hangingPunct="1"/>
            <a:r>
              <a:rPr lang="en-US" altLang="en-US" sz="1000" dirty="0" smtClean="0">
                <a:solidFill>
                  <a:schemeClr val="tx1"/>
                </a:solidFill>
                <a:ea typeface="MS PGothic" panose="020B0600070205080204" pitchFamily="34" charset="-128"/>
              </a:rPr>
              <a:t> </a:t>
            </a:r>
            <a:endParaRPr lang="en-US" altLang="en-US" sz="1000" dirty="0">
              <a:solidFill>
                <a:schemeClr val="tx1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973754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06EE42-C76A-4434-BEFB-0203DE1EE0D0}" type="slidenum">
              <a:rPr lang="sk-SK" smtClean="0"/>
              <a:t>22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0607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38100" eaLnBrk="1" hangingPunct="1">
              <a:spcBef>
                <a:spcPts val="325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burn the string and start the pendulum.</a:t>
            </a:r>
          </a:p>
          <a:p>
            <a:pPr marL="38100" eaLnBrk="1" hangingPunct="1">
              <a:spcBef>
                <a:spcPts val="325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Then ask </a:t>
            </a:r>
          </a:p>
          <a:p>
            <a:pPr marL="38100" eaLnBrk="1" hangingPunct="1">
              <a:spcBef>
                <a:spcPts val="325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So we just said that the earth is spinning.  How do we know the celestial sphere isn</a:t>
            </a:r>
            <a:r>
              <a:rPr lang="ja-JP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’</a:t>
            </a:r>
            <a:r>
              <a:rPr lang="en-US" altLang="ja-JP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 spinning?</a:t>
            </a:r>
          </a:p>
          <a:p>
            <a:pPr marL="38100" eaLnBrk="1" hangingPunct="1">
              <a:spcBef>
                <a:spcPts val="325"/>
              </a:spcBef>
            </a:pPr>
            <a:endParaRPr lang="en-US" altLang="en-US" sz="10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38100" eaLnBrk="1" hangingPunct="1">
              <a:spcBef>
                <a:spcPts val="325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then go through what the experiment is doing. </a:t>
            </a:r>
          </a:p>
          <a:p>
            <a:pPr marL="38100" eaLnBrk="1" hangingPunct="1">
              <a:spcBef>
                <a:spcPts val="325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Explain it as if you</a:t>
            </a:r>
            <a:r>
              <a:rPr lang="ja-JP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’</a:t>
            </a:r>
            <a:r>
              <a:rPr lang="en-US" altLang="ja-JP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re at the north pole.</a:t>
            </a:r>
          </a:p>
          <a:p>
            <a:pPr marL="38100" eaLnBrk="1" hangingPunct="1">
              <a:spcBef>
                <a:spcPts val="325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draw a picture on the board of a building at the north pole of the earth with a pendulum hanging from the ceiling.</a:t>
            </a:r>
          </a:p>
          <a:p>
            <a:pPr marL="38100" eaLnBrk="1" hangingPunct="1">
              <a:spcBef>
                <a:spcPts val="325"/>
              </a:spcBef>
            </a:pPr>
            <a:endParaRPr lang="en-US" altLang="en-US" sz="10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38100" eaLnBrk="1" hangingPunct="1">
              <a:spcBef>
                <a:spcPts val="325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then hang a pendulum over the north pole of the globe and rotate the globe under it.</a:t>
            </a:r>
          </a:p>
          <a:p>
            <a:pPr marL="38100" eaLnBrk="1" hangingPunct="1">
              <a:spcBef>
                <a:spcPts val="325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they should be able to visualize that. </a:t>
            </a:r>
          </a:p>
          <a:p>
            <a:pPr marL="38100" eaLnBrk="1" hangingPunct="1">
              <a:spcBef>
                <a:spcPts val="325"/>
              </a:spcBef>
            </a:pPr>
            <a:endParaRPr lang="en-US" altLang="en-US" sz="10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38100" eaLnBrk="1" hangingPunct="1">
              <a:spcBef>
                <a:spcPts val="325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tell them that it</a:t>
            </a:r>
            <a:r>
              <a:rPr lang="ja-JP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’</a:t>
            </a:r>
            <a:r>
              <a:rPr lang="en-US" altLang="ja-JP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 the same principle at any latitude (almost).</a:t>
            </a:r>
          </a:p>
          <a:p>
            <a:pPr marL="38100" eaLnBrk="1" hangingPunct="1">
              <a:spcBef>
                <a:spcPts val="325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At any latitude, can use the other example of missiles:</a:t>
            </a:r>
          </a:p>
          <a:p>
            <a:pPr marL="38100" eaLnBrk="1" hangingPunct="1">
              <a:spcBef>
                <a:spcPts val="325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Coriolis force (track of missiles isn</a:t>
            </a:r>
            <a:r>
              <a:rPr lang="ja-JP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’</a:t>
            </a:r>
            <a:r>
              <a:rPr lang="en-US" altLang="ja-JP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 straight). </a:t>
            </a:r>
            <a:endParaRPr lang="en-US" altLang="en-US" sz="10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5845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38100" eaLnBrk="1" hangingPunct="1">
              <a:spcBef>
                <a:spcPts val="325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burn the string and start the pendulum.</a:t>
            </a:r>
          </a:p>
          <a:p>
            <a:pPr marL="38100" eaLnBrk="1" hangingPunct="1">
              <a:spcBef>
                <a:spcPts val="325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Then ask </a:t>
            </a:r>
          </a:p>
          <a:p>
            <a:pPr marL="38100" eaLnBrk="1" hangingPunct="1">
              <a:spcBef>
                <a:spcPts val="325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So we just said that the earth is spinning.  How do we know the celestial sphere isn</a:t>
            </a:r>
            <a:r>
              <a:rPr lang="ja-JP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’</a:t>
            </a:r>
            <a:r>
              <a:rPr lang="en-US" altLang="ja-JP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 spinning?</a:t>
            </a:r>
          </a:p>
          <a:p>
            <a:pPr marL="38100" eaLnBrk="1" hangingPunct="1">
              <a:spcBef>
                <a:spcPts val="325"/>
              </a:spcBef>
            </a:pPr>
            <a:endParaRPr lang="en-US" altLang="en-US" sz="10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38100" eaLnBrk="1" hangingPunct="1">
              <a:spcBef>
                <a:spcPts val="325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then go through what the experiment is doing. </a:t>
            </a:r>
          </a:p>
          <a:p>
            <a:pPr marL="38100" eaLnBrk="1" hangingPunct="1">
              <a:spcBef>
                <a:spcPts val="325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Explain it as if you</a:t>
            </a:r>
            <a:r>
              <a:rPr lang="ja-JP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’</a:t>
            </a:r>
            <a:r>
              <a:rPr lang="en-US" altLang="ja-JP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re at the north pole.</a:t>
            </a:r>
          </a:p>
          <a:p>
            <a:pPr marL="38100" eaLnBrk="1" hangingPunct="1">
              <a:spcBef>
                <a:spcPts val="325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draw a picture on the board of a building at the north pole of the earth with a pendulum hanging from the ceiling.</a:t>
            </a:r>
          </a:p>
          <a:p>
            <a:pPr marL="38100" eaLnBrk="1" hangingPunct="1">
              <a:spcBef>
                <a:spcPts val="325"/>
              </a:spcBef>
            </a:pPr>
            <a:endParaRPr lang="en-US" altLang="en-US" sz="10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38100" eaLnBrk="1" hangingPunct="1">
              <a:spcBef>
                <a:spcPts val="325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then hang a pendulum over the north pole of the globe and rotate the globe under it.</a:t>
            </a:r>
          </a:p>
          <a:p>
            <a:pPr marL="38100" eaLnBrk="1" hangingPunct="1">
              <a:spcBef>
                <a:spcPts val="325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they should be able to visualize that. </a:t>
            </a:r>
          </a:p>
          <a:p>
            <a:pPr marL="38100" eaLnBrk="1" hangingPunct="1">
              <a:spcBef>
                <a:spcPts val="325"/>
              </a:spcBef>
            </a:pPr>
            <a:endParaRPr lang="en-US" altLang="en-US" sz="10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38100" eaLnBrk="1" hangingPunct="1">
              <a:spcBef>
                <a:spcPts val="325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tell them that it</a:t>
            </a:r>
            <a:r>
              <a:rPr lang="ja-JP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’</a:t>
            </a:r>
            <a:r>
              <a:rPr lang="en-US" altLang="ja-JP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 the same principle at any latitude (almost).</a:t>
            </a:r>
          </a:p>
          <a:p>
            <a:pPr marL="38100" eaLnBrk="1" hangingPunct="1">
              <a:spcBef>
                <a:spcPts val="325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At any latitude, can use the other example of missiles:</a:t>
            </a:r>
          </a:p>
          <a:p>
            <a:pPr marL="38100" eaLnBrk="1" hangingPunct="1">
              <a:spcBef>
                <a:spcPts val="325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Coriolis force (track of missiles isn</a:t>
            </a:r>
            <a:r>
              <a:rPr lang="ja-JP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’</a:t>
            </a:r>
            <a:r>
              <a:rPr lang="en-US" altLang="ja-JP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 straight). </a:t>
            </a:r>
            <a:endParaRPr lang="en-US" altLang="en-US" sz="10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73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06EE42-C76A-4434-BEFB-0203DE1EE0D0}" type="slidenum">
              <a:rPr lang="sk-SK" smtClean="0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060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06EE42-C76A-4434-BEFB-0203DE1EE0D0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060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06EE42-C76A-4434-BEFB-0203DE1EE0D0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060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38100" eaLnBrk="1" hangingPunct="1">
              <a:spcBef>
                <a:spcPts val="325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burn the string and start the pendulum.</a:t>
            </a:r>
          </a:p>
          <a:p>
            <a:pPr marL="38100" eaLnBrk="1" hangingPunct="1">
              <a:spcBef>
                <a:spcPts val="325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Then ask </a:t>
            </a:r>
          </a:p>
          <a:p>
            <a:pPr marL="38100" eaLnBrk="1" hangingPunct="1">
              <a:spcBef>
                <a:spcPts val="325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So we just said that the earth is spinning.  How do we know the celestial sphere isn</a:t>
            </a:r>
            <a:r>
              <a:rPr lang="ja-JP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’</a:t>
            </a:r>
            <a:r>
              <a:rPr lang="en-US" altLang="ja-JP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 spinning?</a:t>
            </a:r>
          </a:p>
          <a:p>
            <a:pPr marL="38100" eaLnBrk="1" hangingPunct="1">
              <a:spcBef>
                <a:spcPts val="325"/>
              </a:spcBef>
            </a:pPr>
            <a:endParaRPr lang="en-US" altLang="en-US" sz="10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38100" eaLnBrk="1" hangingPunct="1">
              <a:spcBef>
                <a:spcPts val="325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then go through what the experiment is doing. </a:t>
            </a:r>
          </a:p>
          <a:p>
            <a:pPr marL="38100" eaLnBrk="1" hangingPunct="1">
              <a:spcBef>
                <a:spcPts val="325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Explain it as if you</a:t>
            </a:r>
            <a:r>
              <a:rPr lang="ja-JP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’</a:t>
            </a:r>
            <a:r>
              <a:rPr lang="en-US" altLang="ja-JP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re at the north pole.</a:t>
            </a:r>
          </a:p>
          <a:p>
            <a:pPr marL="38100" eaLnBrk="1" hangingPunct="1">
              <a:spcBef>
                <a:spcPts val="325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draw a picture on the board of a building at the north pole of the earth with a pendulum hanging from the ceiling.</a:t>
            </a:r>
          </a:p>
          <a:p>
            <a:pPr marL="38100" eaLnBrk="1" hangingPunct="1">
              <a:spcBef>
                <a:spcPts val="325"/>
              </a:spcBef>
            </a:pPr>
            <a:endParaRPr lang="en-US" altLang="en-US" sz="10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38100" eaLnBrk="1" hangingPunct="1">
              <a:spcBef>
                <a:spcPts val="325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then hang a pendulum over the north pole of the globe and rotate the globe under it.</a:t>
            </a:r>
          </a:p>
          <a:p>
            <a:pPr marL="38100" eaLnBrk="1" hangingPunct="1">
              <a:spcBef>
                <a:spcPts val="325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they should be able to visualize that. </a:t>
            </a:r>
          </a:p>
          <a:p>
            <a:pPr marL="38100" eaLnBrk="1" hangingPunct="1">
              <a:spcBef>
                <a:spcPts val="325"/>
              </a:spcBef>
            </a:pPr>
            <a:endParaRPr lang="en-US" altLang="en-US" sz="10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38100" eaLnBrk="1" hangingPunct="1">
              <a:spcBef>
                <a:spcPts val="325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tell them that it</a:t>
            </a:r>
            <a:r>
              <a:rPr lang="ja-JP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’</a:t>
            </a:r>
            <a:r>
              <a:rPr lang="en-US" altLang="ja-JP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 the same principle at any latitude (almost).</a:t>
            </a:r>
          </a:p>
          <a:p>
            <a:pPr marL="38100" eaLnBrk="1" hangingPunct="1">
              <a:spcBef>
                <a:spcPts val="325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At any latitude, can use the other example of missiles:</a:t>
            </a:r>
          </a:p>
          <a:p>
            <a:pPr marL="38100" eaLnBrk="1" hangingPunct="1">
              <a:spcBef>
                <a:spcPts val="325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Coriolis force (track of missiles isn</a:t>
            </a:r>
            <a:r>
              <a:rPr lang="ja-JP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’</a:t>
            </a:r>
            <a:r>
              <a:rPr lang="en-US" altLang="ja-JP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 straight). </a:t>
            </a:r>
            <a:endParaRPr lang="en-US" altLang="en-US" sz="10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005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06EE42-C76A-4434-BEFB-0203DE1EE0D0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83713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06EE42-C76A-4434-BEFB-0203DE1EE0D0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060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38100" eaLnBrk="1" hangingPunct="1">
              <a:spcBef>
                <a:spcPts val="325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burn the string and start the pendulum.</a:t>
            </a:r>
          </a:p>
          <a:p>
            <a:pPr marL="38100" eaLnBrk="1" hangingPunct="1">
              <a:spcBef>
                <a:spcPts val="325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Then ask </a:t>
            </a:r>
          </a:p>
          <a:p>
            <a:pPr marL="38100" eaLnBrk="1" hangingPunct="1">
              <a:spcBef>
                <a:spcPts val="325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So we just said that the earth is spinning.  How do we know the celestial sphere isn</a:t>
            </a:r>
            <a:r>
              <a:rPr lang="ja-JP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’</a:t>
            </a:r>
            <a:r>
              <a:rPr lang="en-US" altLang="ja-JP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 spinning?</a:t>
            </a:r>
          </a:p>
          <a:p>
            <a:pPr marL="38100" eaLnBrk="1" hangingPunct="1">
              <a:spcBef>
                <a:spcPts val="325"/>
              </a:spcBef>
            </a:pPr>
            <a:endParaRPr lang="en-US" altLang="en-US" sz="10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38100" eaLnBrk="1" hangingPunct="1">
              <a:spcBef>
                <a:spcPts val="325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then go through what the experiment is doing. </a:t>
            </a:r>
          </a:p>
          <a:p>
            <a:pPr marL="38100" eaLnBrk="1" hangingPunct="1">
              <a:spcBef>
                <a:spcPts val="325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Explain it as if you</a:t>
            </a:r>
            <a:r>
              <a:rPr lang="ja-JP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’</a:t>
            </a:r>
            <a:r>
              <a:rPr lang="en-US" altLang="ja-JP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re at the north pole.</a:t>
            </a:r>
          </a:p>
          <a:p>
            <a:pPr marL="38100" eaLnBrk="1" hangingPunct="1">
              <a:spcBef>
                <a:spcPts val="325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draw a picture on the board of a building at the north pole of the earth with a pendulum hanging from the ceiling.</a:t>
            </a:r>
          </a:p>
          <a:p>
            <a:pPr marL="38100" eaLnBrk="1" hangingPunct="1">
              <a:spcBef>
                <a:spcPts val="325"/>
              </a:spcBef>
            </a:pPr>
            <a:endParaRPr lang="en-US" altLang="en-US" sz="10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38100" eaLnBrk="1" hangingPunct="1">
              <a:spcBef>
                <a:spcPts val="325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then hang a pendulum over the north pole of the globe and rotate the globe under it.</a:t>
            </a:r>
          </a:p>
          <a:p>
            <a:pPr marL="38100" eaLnBrk="1" hangingPunct="1">
              <a:spcBef>
                <a:spcPts val="325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they should be able to visualize that. </a:t>
            </a:r>
          </a:p>
          <a:p>
            <a:pPr marL="38100" eaLnBrk="1" hangingPunct="1">
              <a:spcBef>
                <a:spcPts val="325"/>
              </a:spcBef>
            </a:pPr>
            <a:endParaRPr lang="en-US" altLang="en-US" sz="10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38100" eaLnBrk="1" hangingPunct="1">
              <a:spcBef>
                <a:spcPts val="325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tell them that it</a:t>
            </a:r>
            <a:r>
              <a:rPr lang="ja-JP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’</a:t>
            </a:r>
            <a:r>
              <a:rPr lang="en-US" altLang="ja-JP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 the same principle at any latitude (almost).</a:t>
            </a:r>
          </a:p>
          <a:p>
            <a:pPr marL="38100" eaLnBrk="1" hangingPunct="1">
              <a:spcBef>
                <a:spcPts val="325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At any latitude, can use the other example of missiles:</a:t>
            </a:r>
          </a:p>
          <a:p>
            <a:pPr marL="38100" eaLnBrk="1" hangingPunct="1">
              <a:spcBef>
                <a:spcPts val="325"/>
              </a:spcBef>
            </a:pPr>
            <a:r>
              <a:rPr lang="en-US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Coriolis force (track of missiles isn</a:t>
            </a:r>
            <a:r>
              <a:rPr lang="ja-JP" altLang="en-US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’</a:t>
            </a:r>
            <a:r>
              <a:rPr lang="en-US" altLang="ja-JP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 straight). </a:t>
            </a:r>
            <a:endParaRPr lang="en-US" altLang="en-US" sz="10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678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06EE42-C76A-4434-BEFB-0203DE1EE0D0}" type="slidenum">
              <a:rPr lang="sk-SK" smtClean="0"/>
              <a:t>15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060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22" name="Podnadpis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sk-SK" smtClean="0"/>
              <a:t>Upravte štýl predlohy podnadpisov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F76BF-8EAE-4368-B641-5E5B9A262513}" type="datetimeFigureOut">
              <a:rPr lang="sk-SK" smtClean="0"/>
              <a:t>9. 11. 2023</a:t>
            </a:fld>
            <a:endParaRPr lang="sk-SK"/>
          </a:p>
        </p:txBody>
      </p:sp>
      <p:sp>
        <p:nvSpPr>
          <p:cNvPr id="20" name="Zástupný symbol päty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0" name="Zástupný symbol čísla snímky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7685E-9FF6-465D-AB8E-1BC46500E4F7}" type="slidenum">
              <a:rPr lang="sk-SK" smtClean="0"/>
              <a:t>‹#›</a:t>
            </a:fld>
            <a:endParaRPr lang="sk-SK"/>
          </a:p>
        </p:txBody>
      </p:sp>
      <p:sp>
        <p:nvSpPr>
          <p:cNvPr id="8" name="Ová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á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F76BF-8EAE-4368-B641-5E5B9A262513}" type="datetimeFigureOut">
              <a:rPr lang="sk-SK" smtClean="0"/>
              <a:t>9. 11. 2023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7685E-9FF6-465D-AB8E-1BC46500E4F7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F76BF-8EAE-4368-B641-5E5B9A262513}" type="datetimeFigureOut">
              <a:rPr lang="sk-SK" smtClean="0"/>
              <a:t>9. 11. 2023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7685E-9FF6-465D-AB8E-1BC46500E4F7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F76BF-8EAE-4368-B641-5E5B9A262513}" type="datetimeFigureOut">
              <a:rPr lang="sk-SK" smtClean="0"/>
              <a:t>9. 11. 2023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7685E-9FF6-465D-AB8E-1BC46500E4F7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F76BF-8EAE-4368-B641-5E5B9A262513}" type="datetimeFigureOut">
              <a:rPr lang="sk-SK" smtClean="0"/>
              <a:t>9. 11. 2023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7685E-9FF6-465D-AB8E-1BC46500E4F7}" type="slidenum">
              <a:rPr lang="sk-SK" smtClean="0"/>
              <a:t>‹#›</a:t>
            </a:fld>
            <a:endParaRPr lang="sk-SK"/>
          </a:p>
        </p:txBody>
      </p:sp>
      <p:sp>
        <p:nvSpPr>
          <p:cNvPr id="10" name="Obdĺžnik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á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á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F76BF-8EAE-4368-B641-5E5B9A262513}" type="datetimeFigureOut">
              <a:rPr lang="sk-SK" smtClean="0"/>
              <a:t>9. 11. 2023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7685E-9FF6-465D-AB8E-1BC46500E4F7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F76BF-8EAE-4368-B641-5E5B9A262513}" type="datetimeFigureOut">
              <a:rPr lang="sk-SK" smtClean="0"/>
              <a:t>9. 11. 2023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7685E-9FF6-465D-AB8E-1BC46500E4F7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F76BF-8EAE-4368-B641-5E5B9A262513}" type="datetimeFigureOut">
              <a:rPr lang="sk-SK" smtClean="0"/>
              <a:t>9. 11. 2023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7685E-9FF6-465D-AB8E-1BC46500E4F7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ĺžnik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F76BF-8EAE-4368-B641-5E5B9A262513}" type="datetimeFigureOut">
              <a:rPr lang="sk-SK" smtClean="0"/>
              <a:t>9. 11. 2023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7685E-9FF6-465D-AB8E-1BC46500E4F7}" type="slidenum">
              <a:rPr lang="sk-SK" smtClean="0"/>
              <a:t>‹#›</a:t>
            </a:fld>
            <a:endParaRPr lang="sk-SK"/>
          </a:p>
        </p:txBody>
      </p:sp>
      <p:sp>
        <p:nvSpPr>
          <p:cNvPr id="6" name="Obdĺžnik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F76BF-8EAE-4368-B641-5E5B9A262513}" type="datetimeFigureOut">
              <a:rPr lang="sk-SK" smtClean="0"/>
              <a:t>9. 11. 2023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7685E-9FF6-465D-AB8E-1BC46500E4F7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F76BF-8EAE-4368-B641-5E5B9A262513}" type="datetimeFigureOut">
              <a:rPr lang="sk-SK" smtClean="0"/>
              <a:t>9. 11. 2023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7685E-9FF6-465D-AB8E-1BC46500E4F7}" type="slidenum">
              <a:rPr lang="sk-SK" smtClean="0"/>
              <a:t>‹#›</a:t>
            </a:fld>
            <a:endParaRPr lang="sk-SK"/>
          </a:p>
        </p:txBody>
      </p:sp>
      <p:sp>
        <p:nvSpPr>
          <p:cNvPr id="8" name="Obdĺžnik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9" name="Vývojový diagram: proce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Vývojový diagram: proce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oláč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á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stenec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ĺžnik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Zástupný symbol nadpisu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9" name="Zástupný symbol textu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sk-SK" smtClean="0"/>
              <a:t>Upravte štýl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24" name="Zástupný symbol dátumu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64F76BF-8EAE-4368-B641-5E5B9A262513}" type="datetimeFigureOut">
              <a:rPr lang="sk-SK" smtClean="0"/>
              <a:t>9. 11. 2023</a:t>
            </a:fld>
            <a:endParaRPr lang="sk-SK"/>
          </a:p>
        </p:txBody>
      </p:sp>
      <p:sp>
        <p:nvSpPr>
          <p:cNvPr id="10" name="Zástupný symbol päty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sk-SK"/>
          </a:p>
        </p:txBody>
      </p:sp>
      <p:sp>
        <p:nvSpPr>
          <p:cNvPr id="22" name="Zástupný symbol čísla snímky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54C7685E-9FF6-465D-AB8E-1BC46500E4F7}" type="slidenum">
              <a:rPr lang="sk-SK" smtClean="0"/>
              <a:t>‹#›</a:t>
            </a:fld>
            <a:endParaRPr lang="sk-SK"/>
          </a:p>
        </p:txBody>
      </p:sp>
      <p:sp>
        <p:nvSpPr>
          <p:cNvPr id="15" name="Obdĺžnik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hyperlink" Target="https://www.exploratorium.edu/explore/solar-system/age" TargetMode="Externa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2290266"/>
          </a:xfrm>
        </p:spPr>
        <p:txBody>
          <a:bodyPr>
            <a:normAutofit/>
          </a:bodyPr>
          <a:lstStyle/>
          <a:p>
            <a:r>
              <a:rPr lang="sk-SK" sz="5400" b="1" dirty="0" smtClean="0"/>
              <a:t>Planetárna geografia</a:t>
            </a:r>
            <a:endParaRPr lang="sk-SK" sz="5400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435608" y="2708920"/>
            <a:ext cx="7498080" cy="353948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sk-SK" sz="4000" b="1" dirty="0">
                <a:solidFill>
                  <a:srgbClr val="00B0F0"/>
                </a:solidFill>
              </a:rPr>
              <a:t>Zem </a:t>
            </a:r>
            <a:r>
              <a:rPr lang="sk-SK" sz="4000" b="1" dirty="0" smtClean="0">
                <a:solidFill>
                  <a:srgbClr val="00B0F0"/>
                </a:solidFill>
              </a:rPr>
              <a:t>a </a:t>
            </a:r>
            <a:r>
              <a:rPr lang="sk-SK" sz="4000" b="1" dirty="0">
                <a:solidFill>
                  <a:srgbClr val="00B0F0"/>
                </a:solidFill>
              </a:rPr>
              <a:t>jej pohyb </a:t>
            </a:r>
            <a:r>
              <a:rPr lang="sk-SK" sz="4000" b="1" dirty="0" smtClean="0">
                <a:solidFill>
                  <a:srgbClr val="00B0F0"/>
                </a:solidFill>
              </a:rPr>
              <a:t/>
            </a:r>
            <a:br>
              <a:rPr lang="sk-SK" sz="4000" b="1" dirty="0" smtClean="0">
                <a:solidFill>
                  <a:srgbClr val="00B0F0"/>
                </a:solidFill>
              </a:rPr>
            </a:br>
            <a:r>
              <a:rPr lang="sk-SK" sz="4000" b="1" dirty="0" smtClean="0">
                <a:solidFill>
                  <a:srgbClr val="00B0F0"/>
                </a:solidFill>
              </a:rPr>
              <a:t>v </a:t>
            </a:r>
            <a:r>
              <a:rPr lang="sk-SK" sz="4000" b="1" dirty="0">
                <a:solidFill>
                  <a:srgbClr val="00B0F0"/>
                </a:solidFill>
              </a:rPr>
              <a:t>slnečnej sústave a </a:t>
            </a:r>
            <a:r>
              <a:rPr lang="sk-SK" sz="4000" b="1" dirty="0" smtClean="0">
                <a:solidFill>
                  <a:srgbClr val="00B0F0"/>
                </a:solidFill>
              </a:rPr>
              <a:t>vesmíre</a:t>
            </a:r>
            <a:endParaRPr lang="sk-SK" sz="4000" b="1" dirty="0">
              <a:solidFill>
                <a:srgbClr val="00B0F0"/>
              </a:solidFill>
            </a:endParaRPr>
          </a:p>
        </p:txBody>
      </p:sp>
      <p:cxnSp>
        <p:nvCxnSpPr>
          <p:cNvPr id="5" name="Rovná spojnica 4"/>
          <p:cNvCxnSpPr/>
          <p:nvPr/>
        </p:nvCxnSpPr>
        <p:spPr>
          <a:xfrm>
            <a:off x="1403648" y="2132856"/>
            <a:ext cx="75608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900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ĺžnik 10"/>
          <p:cNvSpPr/>
          <p:nvPr/>
        </p:nvSpPr>
        <p:spPr>
          <a:xfrm>
            <a:off x="413319" y="1188690"/>
            <a:ext cx="8407154" cy="20582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240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19101" y="1196753"/>
            <a:ext cx="8401372" cy="2880319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sk-SK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Ďalšie súradnice </a:t>
            </a:r>
          </a:p>
          <a:p>
            <a:r>
              <a:rPr lang="sk-SK" sz="1800" b="1" dirty="0" smtClean="0">
                <a:solidFill>
                  <a:srgbClr val="004A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Obratník: </a:t>
            </a:r>
            <a:r>
              <a:rPr lang="sk-SK" sz="1800" dirty="0" smtClean="0">
                <a:solidFill>
                  <a:srgbClr val="004A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rovnobežka 23°30´ (presnejšie 23°26´22˝) </a:t>
            </a:r>
            <a:r>
              <a:rPr lang="sk-SK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s. z. š. </a:t>
            </a:r>
            <a:r>
              <a:rPr lang="sk-SK" sz="1800" dirty="0">
                <a:latin typeface="Calibri" panose="020F0502020204030204" pitchFamily="34" charset="0"/>
                <a:cs typeface="Calibri" panose="020F0502020204030204" pitchFamily="34" charset="0"/>
              </a:rPr>
              <a:t>(obratník </a:t>
            </a:r>
            <a:r>
              <a:rPr lang="sk-SK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Raka</a:t>
            </a:r>
            <a:r>
              <a:rPr lang="sk-SK" sz="1800" dirty="0">
                <a:latin typeface="Calibri" panose="020F0502020204030204" pitchFamily="34" charset="0"/>
                <a:cs typeface="Calibri" panose="020F0502020204030204" pitchFamily="34" charset="0"/>
              </a:rPr>
              <a:t>) a </a:t>
            </a:r>
            <a:r>
              <a:rPr lang="sk-SK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j. z. š. </a:t>
            </a:r>
            <a:r>
              <a:rPr lang="sk-SK" sz="1800" dirty="0">
                <a:latin typeface="Calibri" panose="020F0502020204030204" pitchFamily="34" charset="0"/>
                <a:cs typeface="Calibri" panose="020F0502020204030204" pitchFamily="34" charset="0"/>
              </a:rPr>
              <a:t>(obratník </a:t>
            </a:r>
            <a:r>
              <a:rPr lang="sk-SK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Kozorožca</a:t>
            </a:r>
            <a:r>
              <a:rPr lang="sk-SK" sz="1800" dirty="0">
                <a:latin typeface="Calibri" panose="020F0502020204030204" pitchFamily="34" charset="0"/>
                <a:cs typeface="Calibri" panose="020F0502020204030204" pitchFamily="34" charset="0"/>
              </a:rPr>
              <a:t>) na povrchu Zeme, na nej je Slnko v nadhlavníku (zenite) napoludnie len raz za </a:t>
            </a:r>
            <a:r>
              <a:rPr lang="sk-SK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rok. </a:t>
            </a:r>
            <a:r>
              <a:rPr lang="sk-SK" sz="1800" dirty="0">
                <a:latin typeface="Calibri" panose="020F0502020204030204" pitchFamily="34" charset="0"/>
                <a:cs typeface="Calibri" panose="020F0502020204030204" pitchFamily="34" charset="0"/>
              </a:rPr>
              <a:t>Na obratníku Raka je Slnko v zenite v čase letného slnovratu, na obratníku Kozorožca v čase zimného </a:t>
            </a:r>
            <a:r>
              <a:rPr lang="sk-SK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slnovratu</a:t>
            </a:r>
            <a:endParaRPr lang="sk-SK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k-SK" sz="1800" b="1" dirty="0" smtClean="0">
                <a:solidFill>
                  <a:srgbClr val="004A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Terminátor</a:t>
            </a:r>
            <a:r>
              <a:rPr lang="sk-SK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sk-SK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ostrá </a:t>
            </a:r>
            <a:r>
              <a:rPr lang="sk-SK" sz="1800" dirty="0">
                <a:latin typeface="Calibri" panose="020F0502020204030204" pitchFamily="34" charset="0"/>
                <a:cs typeface="Calibri" panose="020F0502020204030204" pitchFamily="34" charset="0"/>
              </a:rPr>
              <a:t>hranica medzi osvetlenou a </a:t>
            </a:r>
            <a:r>
              <a:rPr lang="sk-SK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nočnou </a:t>
            </a:r>
            <a:r>
              <a:rPr lang="sk-SK" sz="1800" dirty="0">
                <a:latin typeface="Calibri" panose="020F0502020204030204" pitchFamily="34" charset="0"/>
                <a:cs typeface="Calibri" panose="020F0502020204030204" pitchFamily="34" charset="0"/>
              </a:rPr>
              <a:t>pologuľou </a:t>
            </a:r>
            <a:r>
              <a:rPr lang="sk-SK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planéty</a:t>
            </a:r>
            <a:endParaRPr lang="sk-SK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65054"/>
            <a:ext cx="3168352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3365799"/>
            <a:ext cx="3168352" cy="3168352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19100" y="548680"/>
            <a:ext cx="8833420" cy="5867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32080"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96888" indent="-457200">
              <a:buFont typeface="Wingdings 2"/>
              <a:buNone/>
              <a:defRPr/>
            </a:pPr>
            <a:r>
              <a:rPr lang="en-US" dirty="0" smtClean="0">
                <a:solidFill>
                  <a:srgbClr val="3333CC"/>
                </a:solidFill>
                <a:sym typeface="Arial" charset="0"/>
              </a:rPr>
              <a:t>A. </a:t>
            </a:r>
            <a:r>
              <a:rPr lang="pl-PL" dirty="0" smtClean="0">
                <a:solidFill>
                  <a:srgbClr val="3333CC"/>
                </a:solidFill>
                <a:sym typeface="Arial" charset="0"/>
              </a:rPr>
              <a:t>Zem rotuje okolo svojej osi (raz za deň)</a:t>
            </a:r>
          </a:p>
        </p:txBody>
      </p:sp>
    </p:spTree>
    <p:extLst>
      <p:ext uri="{BB962C8B-B14F-4D97-AF65-F5344CB8AC3E}">
        <p14:creationId xmlns:p14="http://schemas.microsoft.com/office/powerpoint/2010/main" val="31162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ĺžnik 12"/>
          <p:cNvSpPr/>
          <p:nvPr/>
        </p:nvSpPr>
        <p:spPr>
          <a:xfrm>
            <a:off x="409855" y="1114324"/>
            <a:ext cx="8563440" cy="412681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240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19100" y="1196752"/>
            <a:ext cx="8554195" cy="5688632"/>
          </a:xfrm>
        </p:spPr>
        <p:txBody>
          <a:bodyPr>
            <a:noAutofit/>
          </a:bodyPr>
          <a:lstStyle/>
          <a:p>
            <a:pPr lvl="0">
              <a:spcAft>
                <a:spcPts val="600"/>
              </a:spcAft>
              <a:buClr>
                <a:srgbClr val="3891A7"/>
              </a:buClr>
            </a:pPr>
            <a:r>
              <a:rPr lang="sk-SK" sz="1800" b="1" dirty="0">
                <a:solidFill>
                  <a:srgbClr val="004A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Severný polárny kruh (severná polárna kružnica) </a:t>
            </a:r>
            <a:r>
              <a:rPr lang="sk-SK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 myslená kružnica, ktorá pretína všetky najjužnejšie miesta na severnej pologuli, z ktorých je možné vidieť po dobu 24 hodín Slnko za letného slnovratu, teda kde Slnko za letného slnovratu nezapadne za obzor, a na ktorých Slnko za zimného slnovratu nevyjde nad obzor</a:t>
            </a:r>
            <a:r>
              <a:rPr lang="sk-SK" sz="18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sk-SK" sz="1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spcAft>
                <a:spcPts val="600"/>
              </a:spcAft>
              <a:buClr>
                <a:srgbClr val="3891A7"/>
              </a:buClr>
            </a:pPr>
            <a:r>
              <a:rPr lang="sk-SK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Geograficky je definovaný rovnobežkou </a:t>
            </a:r>
            <a:r>
              <a:rPr lang="sk-SK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66°30' severnej zemepisnej šírky (</a:t>
            </a:r>
            <a:r>
              <a:rPr lang="sk-SK" sz="1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s.z.š</a:t>
            </a:r>
            <a:r>
              <a:rPr lang="sk-SK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  <a:r>
              <a:rPr lang="sk-SK" sz="18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presne </a:t>
            </a:r>
            <a:r>
              <a:rPr lang="sk-SK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66°33˝s.z.š</a:t>
            </a:r>
            <a:r>
              <a:rPr lang="sk-SK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lvl="0">
              <a:spcAft>
                <a:spcPts val="600"/>
              </a:spcAft>
              <a:buClr>
                <a:srgbClr val="3891A7"/>
              </a:buClr>
            </a:pPr>
            <a:r>
              <a:rPr lang="sk-SK" sz="1800" b="1" dirty="0">
                <a:solidFill>
                  <a:srgbClr val="004A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Južný polárny kruh (južná polárna kružnica) </a:t>
            </a:r>
            <a:r>
              <a:rPr lang="sk-SK" sz="18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opak SPK</a:t>
            </a:r>
            <a:endParaRPr lang="sk-SK" sz="1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spcAft>
                <a:spcPts val="600"/>
              </a:spcAft>
              <a:buClr>
                <a:srgbClr val="3891A7"/>
              </a:buClr>
            </a:pPr>
            <a:r>
              <a:rPr lang="sk-SK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Geograficky je definovaný rovnobežkou </a:t>
            </a:r>
            <a:r>
              <a:rPr lang="sk-SK" sz="18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približne </a:t>
            </a:r>
            <a:r>
              <a:rPr lang="sk-SK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66°30' </a:t>
            </a:r>
            <a:r>
              <a:rPr lang="sk-SK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južnej zemepisnej </a:t>
            </a:r>
            <a:r>
              <a:rPr lang="sk-SK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šírky (</a:t>
            </a:r>
            <a:r>
              <a:rPr lang="sk-SK" sz="1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j.z.š</a:t>
            </a:r>
            <a:r>
              <a:rPr lang="sk-SK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  <a:r>
              <a:rPr lang="sk-SK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sk-SK" sz="1800" dirty="0">
                <a:latin typeface="Calibri" panose="020F0502020204030204" pitchFamily="34" charset="0"/>
                <a:cs typeface="Calibri" panose="020F0502020204030204" pitchFamily="34" charset="0"/>
              </a:rPr>
              <a:t>presne </a:t>
            </a:r>
            <a:r>
              <a:rPr lang="sk-SK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66°33˝j.z.š. </a:t>
            </a:r>
            <a:endParaRPr lang="sk-SK" sz="1800" dirty="0" smtClean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spcAft>
                <a:spcPts val="600"/>
              </a:spcAft>
              <a:buClr>
                <a:srgbClr val="3891A7"/>
              </a:buClr>
            </a:pPr>
            <a:endParaRPr lang="sk-SK" sz="1800" dirty="0" smtClean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lvl="0" indent="0">
              <a:spcAft>
                <a:spcPts val="600"/>
              </a:spcAft>
              <a:buClr>
                <a:srgbClr val="3891A7"/>
              </a:buClr>
              <a:buNone/>
            </a:pPr>
            <a:r>
              <a:rPr lang="sk-SK" sz="18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endParaRPr lang="sk-SK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384113"/>
            <a:ext cx="2304256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ĺžnik 4"/>
          <p:cNvSpPr/>
          <p:nvPr/>
        </p:nvSpPr>
        <p:spPr>
          <a:xfrm>
            <a:off x="5642291" y="6519157"/>
            <a:ext cx="189186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000" i="1" dirty="0">
                <a:solidFill>
                  <a:srgbClr val="004A82"/>
                </a:solidFill>
                <a:latin typeface="Calibri" pitchFamily="34" charset="0"/>
                <a:cs typeface="Arial" pitchFamily="34" charset="0"/>
              </a:rPr>
              <a:t>Poloha južného polárneho </a:t>
            </a:r>
            <a:r>
              <a:rPr lang="sk-SK" sz="1000" i="1" dirty="0" smtClean="0">
                <a:solidFill>
                  <a:srgbClr val="004A82"/>
                </a:solidFill>
                <a:latin typeface="Calibri" pitchFamily="34" charset="0"/>
                <a:cs typeface="Arial" pitchFamily="34" charset="0"/>
              </a:rPr>
              <a:t>kruhu.</a:t>
            </a:r>
            <a:endParaRPr lang="sk-SK" sz="1000" i="1" dirty="0">
              <a:solidFill>
                <a:srgbClr val="004A82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373216"/>
            <a:ext cx="2267744" cy="1133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bdĺžnik 10"/>
          <p:cNvSpPr/>
          <p:nvPr/>
        </p:nvSpPr>
        <p:spPr>
          <a:xfrm>
            <a:off x="2033126" y="6507088"/>
            <a:ext cx="20168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sk-SK" sz="1000" i="1" kern="1200" dirty="0">
                <a:solidFill>
                  <a:srgbClr val="004A82"/>
                </a:solidFill>
                <a:effectLst/>
                <a:latin typeface="Calibri"/>
                <a:ea typeface="Times New Roman"/>
                <a:cs typeface="Times New Roman"/>
              </a:rPr>
              <a:t>Poloha severného polárneho </a:t>
            </a:r>
            <a:r>
              <a:rPr lang="sk-SK" sz="1000" i="1" kern="1200" dirty="0" smtClean="0">
                <a:solidFill>
                  <a:srgbClr val="004A82"/>
                </a:solidFill>
                <a:effectLst/>
                <a:latin typeface="Calibri"/>
                <a:ea typeface="Times New Roman"/>
                <a:cs typeface="Times New Roman"/>
              </a:rPr>
              <a:t>kruhu.</a:t>
            </a:r>
            <a:endParaRPr lang="sk-SK" sz="10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419100" y="548680"/>
            <a:ext cx="8833420" cy="5867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32080"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96888" indent="-457200">
              <a:buFont typeface="Wingdings 2"/>
              <a:buNone/>
              <a:defRPr/>
            </a:pPr>
            <a:r>
              <a:rPr lang="en-US" dirty="0" smtClean="0">
                <a:solidFill>
                  <a:srgbClr val="3333CC"/>
                </a:solidFill>
                <a:sym typeface="Arial" charset="0"/>
              </a:rPr>
              <a:t>A. </a:t>
            </a:r>
            <a:r>
              <a:rPr lang="pl-PL" dirty="0" smtClean="0">
                <a:solidFill>
                  <a:srgbClr val="3333CC"/>
                </a:solidFill>
                <a:sym typeface="Arial" charset="0"/>
              </a:rPr>
              <a:t>Zem rotuje okolo svojej osi (raz za deň)</a:t>
            </a:r>
          </a:p>
        </p:txBody>
      </p:sp>
    </p:spTree>
    <p:extLst>
      <p:ext uri="{BB962C8B-B14F-4D97-AF65-F5344CB8AC3E}">
        <p14:creationId xmlns:p14="http://schemas.microsoft.com/office/powerpoint/2010/main" val="357856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ĺžnik 10"/>
          <p:cNvSpPr/>
          <p:nvPr/>
        </p:nvSpPr>
        <p:spPr>
          <a:xfrm>
            <a:off x="324098" y="1556791"/>
            <a:ext cx="7897503" cy="10425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2400"/>
          </a:p>
        </p:txBody>
      </p:sp>
      <p:pic>
        <p:nvPicPr>
          <p:cNvPr id="12289" name="Picture 1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" b="10274"/>
          <a:stretch>
            <a:fillRect/>
          </a:stretch>
        </p:blipFill>
        <p:spPr bwMode="auto">
          <a:xfrm>
            <a:off x="539552" y="2850146"/>
            <a:ext cx="4752528" cy="3315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Rectangle 2"/>
          <p:cNvSpPr>
            <a:spLocks/>
          </p:cNvSpPr>
          <p:nvPr/>
        </p:nvSpPr>
        <p:spPr bwMode="auto">
          <a:xfrm>
            <a:off x="415925" y="1343818"/>
            <a:ext cx="8737600" cy="1509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496888" indent="-4572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 dirty="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eaLnBrk="1" hangingPunct="1"/>
            <a:r>
              <a:rPr lang="sk-SK" altLang="en-US" sz="2000" b="1" dirty="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Lokálny súradnicový systém </a:t>
            </a:r>
            <a:endParaRPr lang="en-US" altLang="en-US" sz="2000" b="1" dirty="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marL="684000" eaLnBrk="1" hangingPunct="1">
              <a:buFont typeface="Arial" panose="020B0604020202020204" pitchFamily="34" charset="0"/>
              <a:buChar char="•"/>
            </a:pPr>
            <a:r>
              <a:rPr lang="sk-SK" altLang="en-US" sz="2000" dirty="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zenit</a:t>
            </a:r>
          </a:p>
          <a:p>
            <a:pPr marL="684000" eaLnBrk="1" hangingPunct="1">
              <a:buFont typeface="Arial" panose="020B0604020202020204" pitchFamily="34" charset="0"/>
              <a:buChar char="•"/>
            </a:pPr>
            <a:r>
              <a:rPr lang="sk-SK" altLang="en-US" sz="2000" dirty="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horizont</a:t>
            </a:r>
            <a:endParaRPr lang="en-US" altLang="en-US" sz="2000" dirty="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12292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3" y="2850146"/>
            <a:ext cx="2641488" cy="3315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Rectangle 6"/>
          <p:cNvSpPr>
            <a:spLocks/>
          </p:cNvSpPr>
          <p:nvPr/>
        </p:nvSpPr>
        <p:spPr bwMode="auto">
          <a:xfrm>
            <a:off x="1546176" y="6247308"/>
            <a:ext cx="2931940" cy="494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sk-SK" altLang="en-US" sz="16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V</a:t>
            </a:r>
            <a:r>
              <a:rPr lang="en-US" altLang="en-US" sz="1600" dirty="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sz="1600" dirty="0" err="1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blízkosti</a:t>
            </a:r>
            <a:r>
              <a:rPr lang="sk-SK" altLang="en-US" sz="1600" dirty="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sz="1600" dirty="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Severn</a:t>
            </a:r>
            <a:r>
              <a:rPr lang="sk-SK" altLang="en-US" sz="1600" dirty="0" err="1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ého</a:t>
            </a:r>
            <a:r>
              <a:rPr lang="en-US" altLang="en-US" sz="1600" dirty="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sz="1600" dirty="0" err="1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pól</a:t>
            </a:r>
            <a:r>
              <a:rPr lang="sk-SK" altLang="en-US" sz="1600" dirty="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u</a:t>
            </a:r>
            <a:endParaRPr lang="en-US" altLang="en-US" sz="1600" dirty="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19100" y="548680"/>
            <a:ext cx="8833420" cy="5867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32080"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96888" indent="-457200">
              <a:buFont typeface="Wingdings 2"/>
              <a:buNone/>
              <a:defRPr/>
            </a:pPr>
            <a:r>
              <a:rPr lang="en-US" dirty="0" smtClean="0">
                <a:solidFill>
                  <a:srgbClr val="3333CC"/>
                </a:solidFill>
                <a:sym typeface="Arial" charset="0"/>
              </a:rPr>
              <a:t>A. </a:t>
            </a:r>
            <a:r>
              <a:rPr lang="pl-PL" dirty="0" smtClean="0">
                <a:solidFill>
                  <a:srgbClr val="3333CC"/>
                </a:solidFill>
                <a:sym typeface="Arial" charset="0"/>
              </a:rPr>
              <a:t>Zem rotuje okolo svojej osi (raz za deň)</a:t>
            </a: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6156176" y="6278748"/>
            <a:ext cx="2713323" cy="431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sk-SK" altLang="en-US" sz="1600" dirty="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V </a:t>
            </a:r>
            <a:r>
              <a:rPr lang="en-US" altLang="en-US" sz="1600" dirty="0" err="1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blízkosti</a:t>
            </a:r>
            <a:r>
              <a:rPr lang="sk-SK" altLang="en-US" sz="1600" dirty="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rovníka</a:t>
            </a:r>
            <a:endParaRPr lang="en-US" altLang="en-US" sz="1600" dirty="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824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806_018_AR_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6632"/>
            <a:ext cx="9144000" cy="5143500"/>
          </a:xfrm>
          <a:prstGeom prst="rect">
            <a:avLst/>
          </a:prstGeom>
        </p:spPr>
      </p:pic>
      <p:sp>
        <p:nvSpPr>
          <p:cNvPr id="7" name="Obdĺžnik 6"/>
          <p:cNvSpPr/>
          <p:nvPr/>
        </p:nvSpPr>
        <p:spPr>
          <a:xfrm>
            <a:off x="0" y="5315724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Rovníkové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oblasti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dostávajú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zo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Slnka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viac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tepla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ako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iné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časti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sveta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. To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vedie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k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rozdielom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teplote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hustote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tlaku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vzduchu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ktoré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následne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spôsobujú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pohyb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vzduchu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vytváranie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vetra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sk-SK" sz="160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GB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šeobecn</a:t>
            </a:r>
            <a:r>
              <a:rPr lang="sk-SK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á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cirkuláci</a:t>
            </a:r>
            <a:r>
              <a:rPr lang="sk-SK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atmosféry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prenáša</a:t>
            </a:r>
            <a:r>
              <a:rPr lang="sk-SK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tepl</a:t>
            </a:r>
            <a:r>
              <a:rPr lang="sk-SK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preč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rovníkových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oblastí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smerom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k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pólom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vrac</a:t>
            </a:r>
            <a:r>
              <a:rPr lang="sk-SK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ia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chladnejš</a:t>
            </a:r>
            <a:r>
              <a:rPr lang="sk-SK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í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vzduch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sk-SK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oblastí </a:t>
            </a:r>
            <a:r>
              <a:rPr lang="en-GB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trópov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Keďže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Zem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rotuje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vetry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sa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nepohybujú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priamo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oblastí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vysokého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tlaku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oblastí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s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nízkym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tlakom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Coriolisova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sila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pôsobí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pravom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uhle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k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smeru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pohybu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tak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, aby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spôsobila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vychýlenie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doprava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severnej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pologuli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doľava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južnej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pologuli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1833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1,500+ Earth Sun Rotation Stock Photos, Pictures &amp; Royalty-Free Images -  iStock | Earth day n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38" y="332656"/>
            <a:ext cx="9139942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1"/>
          <p:cNvSpPr/>
          <p:nvPr/>
        </p:nvSpPr>
        <p:spPr>
          <a:xfrm>
            <a:off x="179513" y="2636912"/>
            <a:ext cx="8640960" cy="1371600"/>
          </a:xfrm>
          <a:prstGeom prst="roundRect">
            <a:avLst/>
          </a:prstGeom>
          <a:solidFill>
            <a:schemeClr val="tx1">
              <a:alpha val="68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Obežný pohyb Zeme</a:t>
            </a:r>
            <a:endParaRPr lang="en-GB" sz="4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5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51520" y="908720"/>
            <a:ext cx="8820980" cy="5688632"/>
          </a:xfrm>
        </p:spPr>
        <p:txBody>
          <a:bodyPr>
            <a:normAutofit/>
          </a:bodyPr>
          <a:lstStyle/>
          <a:p>
            <a:r>
              <a:rPr lang="sk-SK" sz="2000" b="1" dirty="0"/>
              <a:t>Až do 16. storočia </a:t>
            </a:r>
            <a:r>
              <a:rPr lang="sk-SK" sz="2000" b="1" dirty="0" smtClean="0"/>
              <a:t>– </a:t>
            </a:r>
            <a:r>
              <a:rPr lang="sk-SK" sz="2000" dirty="0" smtClean="0"/>
              <a:t>presvedčenie, že „</a:t>
            </a:r>
            <a:r>
              <a:rPr lang="sk-SK" sz="2000" i="1" dirty="0" smtClean="0"/>
              <a:t>Zem </a:t>
            </a:r>
            <a:r>
              <a:rPr lang="sk-SK" sz="2000" i="1" dirty="0"/>
              <a:t>je </a:t>
            </a:r>
            <a:r>
              <a:rPr lang="sk-SK" sz="2000" i="1" dirty="0">
                <a:solidFill>
                  <a:srgbClr val="FF0000"/>
                </a:solidFill>
              </a:rPr>
              <a:t>stredom </a:t>
            </a:r>
            <a:r>
              <a:rPr lang="sk-SK" sz="2000" i="1" dirty="0" smtClean="0">
                <a:solidFill>
                  <a:srgbClr val="FF0000"/>
                </a:solidFill>
              </a:rPr>
              <a:t>vesmíru </a:t>
            </a:r>
            <a:r>
              <a:rPr lang="sk-SK" sz="2000" i="1" dirty="0" smtClean="0"/>
              <a:t>a </a:t>
            </a:r>
            <a:r>
              <a:rPr lang="sk-SK" sz="2000" i="1" dirty="0"/>
              <a:t>že všetko -  Mesiac, Slnko, planéty a hviezdy – krúžia okolo </a:t>
            </a:r>
            <a:r>
              <a:rPr lang="sk-SK" sz="2000" i="1" dirty="0" smtClean="0"/>
              <a:t>nej“</a:t>
            </a:r>
            <a:endParaRPr lang="sk-SK" sz="2000" dirty="0"/>
          </a:p>
          <a:p>
            <a:r>
              <a:rPr lang="sk-SK" sz="2000" b="1" dirty="0"/>
              <a:t>Mikuláš </a:t>
            </a:r>
            <a:r>
              <a:rPr lang="sk-SK" sz="2000" b="1" dirty="0" err="1" smtClean="0"/>
              <a:t>Kopernik</a:t>
            </a:r>
            <a:r>
              <a:rPr lang="sk-SK" sz="2000" b="1" dirty="0" smtClean="0"/>
              <a:t> </a:t>
            </a:r>
            <a:r>
              <a:rPr lang="sk-SK" sz="2000" b="1" dirty="0" smtClean="0"/>
              <a:t>- </a:t>
            </a:r>
            <a:r>
              <a:rPr lang="sk-SK" sz="2000" dirty="0" smtClean="0"/>
              <a:t>ako prvý </a:t>
            </a:r>
            <a:r>
              <a:rPr lang="sk-SK" sz="2000" dirty="0"/>
              <a:t>naznačil, že v strede vesmíru je Slnko </a:t>
            </a:r>
            <a:r>
              <a:rPr lang="sk-SK" sz="2000" dirty="0" smtClean="0"/>
              <a:t>a </a:t>
            </a:r>
            <a:r>
              <a:rPr lang="sk-SK" sz="2000" dirty="0"/>
              <a:t>že Zem krúži okolo neho </a:t>
            </a:r>
            <a:r>
              <a:rPr lang="sk-SK" sz="2000" dirty="0">
                <a:solidFill>
                  <a:srgbClr val="FF0000"/>
                </a:solidFill>
              </a:rPr>
              <a:t>(</a:t>
            </a:r>
            <a:r>
              <a:rPr lang="sk-SK" sz="2000" dirty="0" smtClean="0">
                <a:solidFill>
                  <a:srgbClr val="FF0000"/>
                </a:solidFill>
              </a:rPr>
              <a:t>heliocentrický názor</a:t>
            </a:r>
            <a:r>
              <a:rPr lang="sk-SK" sz="2000" dirty="0" smtClean="0">
                <a:solidFill>
                  <a:srgbClr val="FF0000"/>
                </a:solidFill>
              </a:rPr>
              <a:t>)</a:t>
            </a:r>
          </a:p>
          <a:p>
            <a:endParaRPr lang="sk-SK" sz="1200" b="1" dirty="0">
              <a:solidFill>
                <a:srgbClr val="00B0F0"/>
              </a:solidFill>
            </a:endParaRPr>
          </a:p>
          <a:p>
            <a:r>
              <a:rPr lang="sk-SK" sz="2000" b="1" dirty="0" smtClean="0"/>
              <a:t>Keplerove </a:t>
            </a:r>
            <a:r>
              <a:rPr lang="sk-SK" sz="2000" b="1" dirty="0" smtClean="0"/>
              <a:t>3 zákony</a:t>
            </a:r>
            <a:r>
              <a:rPr lang="sk-SK" sz="2000" dirty="0"/>
              <a:t> </a:t>
            </a:r>
            <a:r>
              <a:rPr lang="sk-SK" sz="2000" dirty="0"/>
              <a:t>o pohyboch </a:t>
            </a:r>
            <a:r>
              <a:rPr lang="sk-SK" sz="2000" dirty="0" smtClean="0"/>
              <a:t>planét sú </a:t>
            </a:r>
            <a:r>
              <a:rPr lang="sk-SK" sz="2000" dirty="0"/>
              <a:t>tri </a:t>
            </a:r>
            <a:r>
              <a:rPr lang="sk-SK" sz="2000" dirty="0" smtClean="0"/>
              <a:t>pravidlá </a:t>
            </a:r>
            <a:r>
              <a:rPr lang="sk-SK" sz="2000" dirty="0"/>
              <a:t>týkajúce sa pohybov telies v slnečnej sústave, ktoré na základe </a:t>
            </a:r>
            <a:r>
              <a:rPr lang="sk-SK" sz="2000" dirty="0" smtClean="0"/>
              <a:t>astronomických pozorovaní </a:t>
            </a:r>
            <a:r>
              <a:rPr lang="sk-SK" sz="2000" dirty="0"/>
              <a:t>formuloval </a:t>
            </a:r>
            <a:r>
              <a:rPr lang="sk-SK" sz="2000" dirty="0" smtClean="0"/>
              <a:t>v </a:t>
            </a:r>
            <a:r>
              <a:rPr lang="sk-SK" sz="2000" dirty="0" smtClean="0"/>
              <a:t>r. </a:t>
            </a:r>
            <a:r>
              <a:rPr lang="sk-SK" sz="2000" dirty="0"/>
              <a:t>1609 až </a:t>
            </a:r>
            <a:r>
              <a:rPr lang="sk-SK" sz="2000" dirty="0" smtClean="0"/>
              <a:t>1619 </a:t>
            </a:r>
            <a:r>
              <a:rPr lang="sk-SK" sz="2000" dirty="0" err="1" smtClean="0">
                <a:solidFill>
                  <a:srgbClr val="FF0000"/>
                </a:solidFill>
              </a:rPr>
              <a:t>Johannes</a:t>
            </a:r>
            <a:r>
              <a:rPr lang="sk-SK" sz="2000" dirty="0" smtClean="0">
                <a:solidFill>
                  <a:srgbClr val="FF0000"/>
                </a:solidFill>
              </a:rPr>
              <a:t> </a:t>
            </a:r>
            <a:r>
              <a:rPr lang="sk-SK" sz="2000" dirty="0" err="1" smtClean="0">
                <a:solidFill>
                  <a:srgbClr val="FF0000"/>
                </a:solidFill>
              </a:rPr>
              <a:t>Kepler</a:t>
            </a:r>
            <a:r>
              <a:rPr lang="sk-SK" sz="2000" dirty="0" smtClean="0"/>
              <a:t>, </a:t>
            </a:r>
            <a:r>
              <a:rPr lang="sk-SK" sz="2000" dirty="0"/>
              <a:t>zástanca </a:t>
            </a:r>
            <a:r>
              <a:rPr lang="sk-SK" sz="2000" dirty="0" smtClean="0"/>
              <a:t>Koperníkovej heliocentrickej sústavy. </a:t>
            </a:r>
            <a:r>
              <a:rPr lang="sk-SK" sz="2000" dirty="0" smtClean="0"/>
              <a:t> </a:t>
            </a:r>
            <a:endParaRPr lang="sk-SK" sz="2000" dirty="0" smtClean="0"/>
          </a:p>
          <a:p>
            <a:pPr marL="82296" indent="0">
              <a:buNone/>
            </a:pPr>
            <a:r>
              <a:rPr lang="sk-SK" sz="2100" b="1" i="1" dirty="0" smtClean="0">
                <a:solidFill>
                  <a:srgbClr val="00B0F0"/>
                </a:solidFill>
              </a:rPr>
              <a:t>                                                        </a:t>
            </a:r>
            <a:endParaRPr lang="sk-SK" sz="1400" b="1" i="1" dirty="0" smtClean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34" y="4470156"/>
            <a:ext cx="1657218" cy="227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ĺžnik 4"/>
          <p:cNvSpPr/>
          <p:nvPr/>
        </p:nvSpPr>
        <p:spPr>
          <a:xfrm>
            <a:off x="2339752" y="6100697"/>
            <a:ext cx="2376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3746" indent="-171450">
              <a:buFont typeface="Wingdings" panose="05000000000000000000" pitchFamily="2" charset="2"/>
              <a:buChar char="v"/>
            </a:pPr>
            <a:r>
              <a:rPr lang="sk-SK" sz="1200" b="1" i="1" dirty="0" err="1">
                <a:solidFill>
                  <a:srgbClr val="004A82"/>
                </a:solidFill>
              </a:rPr>
              <a:t>Johannes</a:t>
            </a:r>
            <a:r>
              <a:rPr lang="sk-SK" sz="1200" b="1" i="1" dirty="0">
                <a:solidFill>
                  <a:srgbClr val="004A82"/>
                </a:solidFill>
              </a:rPr>
              <a:t> </a:t>
            </a:r>
            <a:r>
              <a:rPr lang="sk-SK" sz="1200" b="1" i="1" dirty="0" err="1" smtClean="0">
                <a:solidFill>
                  <a:srgbClr val="004A82"/>
                </a:solidFill>
              </a:rPr>
              <a:t>Kepler</a:t>
            </a:r>
            <a:r>
              <a:rPr lang="sk-SK" sz="1200" i="1" dirty="0">
                <a:solidFill>
                  <a:srgbClr val="004A82"/>
                </a:solidFill>
              </a:rPr>
              <a:t> </a:t>
            </a:r>
            <a:r>
              <a:rPr lang="sk-SK" sz="1200" i="1" dirty="0" smtClean="0">
                <a:solidFill>
                  <a:srgbClr val="004A82"/>
                </a:solidFill>
              </a:rPr>
              <a:t>- objaviteľ </a:t>
            </a:r>
            <a:r>
              <a:rPr lang="sk-SK" sz="1200" i="1" dirty="0">
                <a:solidFill>
                  <a:srgbClr val="004A82"/>
                </a:solidFill>
              </a:rPr>
              <a:t>troch základných zákonov pohybu nebeských telies.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870" y="4197196"/>
            <a:ext cx="1657130" cy="1930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ĺžnik 6"/>
          <p:cNvSpPr/>
          <p:nvPr/>
        </p:nvSpPr>
        <p:spPr>
          <a:xfrm>
            <a:off x="4427984" y="4470156"/>
            <a:ext cx="313019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3746" indent="-171450">
              <a:buFont typeface="Wingdings" panose="05000000000000000000" pitchFamily="2" charset="2"/>
              <a:buChar char="v"/>
            </a:pPr>
            <a:r>
              <a:rPr lang="sk-SK" sz="1200" b="1" i="1" dirty="0">
                <a:solidFill>
                  <a:srgbClr val="004A82"/>
                </a:solidFill>
              </a:rPr>
              <a:t>Mikuláš </a:t>
            </a:r>
            <a:r>
              <a:rPr lang="sk-SK" sz="1200" b="1" i="1" dirty="0" err="1">
                <a:solidFill>
                  <a:srgbClr val="004A82"/>
                </a:solidFill>
              </a:rPr>
              <a:t>Kopernik</a:t>
            </a:r>
            <a:r>
              <a:rPr lang="sk-SK" sz="1200" b="1" i="1" dirty="0">
                <a:solidFill>
                  <a:srgbClr val="004A82"/>
                </a:solidFill>
              </a:rPr>
              <a:t> </a:t>
            </a:r>
            <a:r>
              <a:rPr lang="sk-SK" sz="1200" i="1" dirty="0" smtClean="0">
                <a:solidFill>
                  <a:srgbClr val="004A82"/>
                </a:solidFill>
              </a:rPr>
              <a:t>nahradil </a:t>
            </a:r>
            <a:r>
              <a:rPr lang="sk-SK" sz="1200" i="1" dirty="0">
                <a:solidFill>
                  <a:srgbClr val="004A82"/>
                </a:solidFill>
              </a:rPr>
              <a:t>geocentrický obraz sveta heliocentrickým. V roku </a:t>
            </a:r>
            <a:r>
              <a:rPr lang="sk-SK" sz="1200" b="1" i="1" dirty="0">
                <a:solidFill>
                  <a:srgbClr val="004A82"/>
                </a:solidFill>
              </a:rPr>
              <a:t>1543</a:t>
            </a:r>
            <a:r>
              <a:rPr lang="sk-SK" sz="1200" i="1" dirty="0">
                <a:solidFill>
                  <a:srgbClr val="003054"/>
                </a:solidFill>
              </a:rPr>
              <a:t> </a:t>
            </a:r>
            <a:r>
              <a:rPr lang="sk-SK" sz="1200" i="1" dirty="0" err="1">
                <a:solidFill>
                  <a:srgbClr val="004A82"/>
                </a:solidFill>
              </a:rPr>
              <a:t>Kopernik</a:t>
            </a:r>
            <a:r>
              <a:rPr lang="sk-SK" sz="1200" i="1" dirty="0">
                <a:solidFill>
                  <a:srgbClr val="004A82"/>
                </a:solidFill>
              </a:rPr>
              <a:t> navrhol revolučnú teóriu -  Zem a ostatné planéty krúžia okolo Slnka.</a:t>
            </a:r>
          </a:p>
          <a:p>
            <a:pPr marL="253746" indent="-171450">
              <a:buFont typeface="Wingdings" panose="05000000000000000000" pitchFamily="2" charset="2"/>
              <a:buChar char="v"/>
            </a:pPr>
            <a:r>
              <a:rPr lang="sk-SK" sz="1200" i="1" dirty="0" err="1" smtClean="0">
                <a:solidFill>
                  <a:srgbClr val="004A82"/>
                </a:solidFill>
              </a:rPr>
              <a:t>Kopernikova</a:t>
            </a:r>
            <a:r>
              <a:rPr lang="sk-SK" sz="1200" i="1" dirty="0" smtClean="0">
                <a:solidFill>
                  <a:srgbClr val="004A82"/>
                </a:solidFill>
              </a:rPr>
              <a:t> </a:t>
            </a:r>
            <a:r>
              <a:rPr lang="sk-SK" sz="1200" i="1" dirty="0">
                <a:solidFill>
                  <a:srgbClr val="004A82"/>
                </a:solidFill>
              </a:rPr>
              <a:t>teória bola prvýkrát overená v roku 1609, keď </a:t>
            </a:r>
            <a:r>
              <a:rPr lang="sk-SK" sz="1200" b="1" i="1" dirty="0" err="1">
                <a:solidFill>
                  <a:srgbClr val="FF0000"/>
                </a:solidFill>
              </a:rPr>
              <a:t>Galileo</a:t>
            </a:r>
            <a:r>
              <a:rPr lang="sk-SK" sz="1200" i="1" dirty="0">
                <a:solidFill>
                  <a:srgbClr val="003054"/>
                </a:solidFill>
              </a:rPr>
              <a:t> </a:t>
            </a:r>
            <a:r>
              <a:rPr lang="sk-SK" sz="1200" i="1" dirty="0">
                <a:solidFill>
                  <a:srgbClr val="004A82"/>
                </a:solidFill>
              </a:rPr>
              <a:t>(cez ďalekohľad) uvidel mesiace krúžiace okolo Jupitera.</a:t>
            </a:r>
          </a:p>
        </p:txBody>
      </p:sp>
    </p:spTree>
    <p:extLst>
      <p:ext uri="{BB962C8B-B14F-4D97-AF65-F5344CB8AC3E}">
        <p14:creationId xmlns:p14="http://schemas.microsoft.com/office/powerpoint/2010/main" val="412356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1700808"/>
            <a:ext cx="8486876" cy="3390699"/>
          </a:xfrm>
        </p:spPr>
        <p:txBody>
          <a:bodyPr>
            <a:normAutofit/>
          </a:bodyPr>
          <a:lstStyle/>
          <a:p>
            <a:r>
              <a:rPr lang="sk-SK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Giordano</a:t>
            </a:r>
            <a:r>
              <a:rPr lang="sk-SK" sz="2000" b="1" dirty="0">
                <a:latin typeface="Calibri" panose="020F0502020204030204" pitchFamily="34" charset="0"/>
                <a:cs typeface="Calibri" panose="020F0502020204030204" pitchFamily="34" charset="0"/>
              </a:rPr>
              <a:t> Bruno</a:t>
            </a:r>
            <a:r>
              <a:rPr lang="sk-SK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sk-SK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k-SK" sz="2000" b="1" i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k-SK" sz="2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V </a:t>
            </a:r>
            <a:r>
              <a:rPr lang="sk-SK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astronómii sa preslávil tézami o tom, že Zem ani Slnko nie je stredom vesmíru a že vesmír je nekonečný.</a:t>
            </a:r>
            <a:r>
              <a:rPr lang="sk-SK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sk-SK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buNone/>
            </a:pPr>
            <a:endParaRPr lang="sk-SK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k-SK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Bol </a:t>
            </a:r>
            <a:r>
              <a:rPr lang="sk-SK" sz="2000" dirty="0">
                <a:latin typeface="Calibri" panose="020F0502020204030204" pitchFamily="34" charset="0"/>
                <a:cs typeface="Calibri" panose="020F0502020204030204" pitchFamily="34" charset="0"/>
              </a:rPr>
              <a:t>súdený za svoje </a:t>
            </a:r>
            <a:r>
              <a:rPr lang="sk-SK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„rúhačské“ myšlienky, </a:t>
            </a:r>
            <a:r>
              <a:rPr lang="sk-SK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odsúdený </a:t>
            </a:r>
            <a:r>
              <a:rPr lang="sk-SK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 trestu smrti </a:t>
            </a:r>
            <a:r>
              <a:rPr lang="sk-SK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upálením</a:t>
            </a:r>
            <a:endParaRPr lang="sk-SK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k-SK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Rozsudok </a:t>
            </a:r>
            <a:r>
              <a:rPr lang="sk-SK" sz="2000" dirty="0">
                <a:latin typeface="Calibri" panose="020F0502020204030204" pitchFamily="34" charset="0"/>
                <a:cs typeface="Calibri" panose="020F0502020204030204" pitchFamily="34" charset="0"/>
              </a:rPr>
              <a:t>prijal slovami: </a:t>
            </a:r>
            <a:r>
              <a:rPr lang="sk-SK" sz="2000" i="1" dirty="0">
                <a:latin typeface="Calibri" panose="020F0502020204030204" pitchFamily="34" charset="0"/>
                <a:cs typeface="Calibri" panose="020F0502020204030204" pitchFamily="34" charset="0"/>
              </a:rPr>
              <a:t>„Vynášate nado mnou </a:t>
            </a:r>
            <a:r>
              <a:rPr lang="sk-SK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rozsudok s </a:t>
            </a:r>
            <a:r>
              <a:rPr lang="sk-SK" sz="2000" i="1" dirty="0">
                <a:latin typeface="Calibri" panose="020F0502020204030204" pitchFamily="34" charset="0"/>
                <a:cs typeface="Calibri" panose="020F0502020204030204" pitchFamily="34" charset="0"/>
              </a:rPr>
              <a:t>väčším </a:t>
            </a:r>
            <a:r>
              <a:rPr lang="sk-SK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strachom </a:t>
            </a:r>
            <a:r>
              <a:rPr lang="sk-SK" sz="2000" i="1" dirty="0">
                <a:latin typeface="Calibri" panose="020F0502020204030204" pitchFamily="34" charset="0"/>
                <a:cs typeface="Calibri" panose="020F0502020204030204" pitchFamily="34" charset="0"/>
              </a:rPr>
              <a:t>než s akým ho ja počúvam.“</a:t>
            </a:r>
            <a:r>
              <a:rPr lang="sk-SK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sk-SK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bdĺžnik 13"/>
          <p:cNvSpPr/>
          <p:nvPr/>
        </p:nvSpPr>
        <p:spPr>
          <a:xfrm>
            <a:off x="4924946" y="6100410"/>
            <a:ext cx="2376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400" b="1" i="1" dirty="0" err="1"/>
              <a:t>Giordano</a:t>
            </a:r>
            <a:r>
              <a:rPr lang="sk-SK" sz="1400" b="1" i="1" dirty="0"/>
              <a:t> </a:t>
            </a:r>
            <a:r>
              <a:rPr lang="sk-SK" sz="1400" b="1" i="1" dirty="0" smtClean="0"/>
              <a:t>Bruno </a:t>
            </a:r>
            <a:r>
              <a:rPr lang="sk-SK" sz="1400" i="1" dirty="0" smtClean="0"/>
              <a:t>taliansky </a:t>
            </a:r>
            <a:r>
              <a:rPr lang="sk-SK" sz="1400" i="1" dirty="0"/>
              <a:t>renesančný filozof a </a:t>
            </a:r>
            <a:r>
              <a:rPr lang="sk-SK" sz="1400" i="1" dirty="0" smtClean="0"/>
              <a:t>dominikán.</a:t>
            </a:r>
            <a:endParaRPr lang="sk-SK" sz="1400" i="1" dirty="0"/>
          </a:p>
        </p:txBody>
      </p:sp>
      <p:pic>
        <p:nvPicPr>
          <p:cNvPr id="19" name="Picture 2" descr="taliansky renesan&amp;ccaron;ný filozof a dominiká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210" y="4797151"/>
            <a:ext cx="1632477" cy="183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27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39302" y="274638"/>
            <a:ext cx="7994386" cy="778098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>Zem </a:t>
            </a:r>
            <a:r>
              <a:rPr lang="sk-SK" sz="2400" b="1" dirty="0" smtClean="0"/>
              <a:t>a jej pohyb v slnečnej sústave a vesmíre</a:t>
            </a:r>
            <a:br>
              <a:rPr lang="sk-SK" sz="2400" b="1" dirty="0" smtClean="0"/>
            </a:br>
            <a:r>
              <a:rPr lang="sk-SK" sz="2400" b="1" dirty="0" smtClean="0"/>
              <a:t>                                                              </a:t>
            </a:r>
            <a:r>
              <a:rPr lang="sk-SK" sz="2400" b="1" dirty="0" smtClean="0"/>
              <a:t>         </a:t>
            </a:r>
            <a:r>
              <a:rPr lang="sk-SK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Keplerove zákony</a:t>
            </a:r>
            <a:endParaRPr lang="sk-SK" sz="2400" dirty="0">
              <a:solidFill>
                <a:schemeClr val="accent5">
                  <a:lumMod val="60000"/>
                  <a:lumOff val="40000"/>
                </a:schemeClr>
              </a:solidFill>
              <a:effectLst/>
            </a:endParaRPr>
          </a:p>
        </p:txBody>
      </p:sp>
      <p:grpSp>
        <p:nvGrpSpPr>
          <p:cNvPr id="12" name="Skupina 11"/>
          <p:cNvGrpSpPr/>
          <p:nvPr/>
        </p:nvGrpSpPr>
        <p:grpSpPr>
          <a:xfrm>
            <a:off x="894084" y="1260572"/>
            <a:ext cx="8255224" cy="5597428"/>
            <a:chOff x="888776" y="1124744"/>
            <a:chExt cx="8255224" cy="5597428"/>
          </a:xfrm>
        </p:grpSpPr>
        <p:pic>
          <p:nvPicPr>
            <p:cNvPr id="4" name="Picture 2" descr="Kepler's laws of planetary motion | Definition, Diagrams, &amp; Facts |  Britannic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776" y="1216969"/>
              <a:ext cx="8255224" cy="55052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Obdĺžnik 5"/>
                <p:cNvSpPr/>
                <p:nvPr/>
              </p:nvSpPr>
              <p:spPr>
                <a:xfrm>
                  <a:off x="1177245" y="5345833"/>
                  <a:ext cx="1571071" cy="74090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sk-SK" i="1">
                            <a:latin typeface="Cambria Math"/>
                          </a:rPr>
                          <m:t>𝑒</m:t>
                        </m:r>
                        <m:r>
                          <a:rPr lang="sk-SK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sk-SK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sk-SK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sSup>
                                  <m:sSupPr>
                                    <m:ctrlPr>
                                      <a:rPr lang="sk-SK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sk-SK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sk-SK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sk-SK" i="1">
                                    <a:latin typeface="Cambria Math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sk-SK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sk-SK">
                                        <a:latin typeface="Cambria Math"/>
                                      </a:rPr>
                                      <m:t>b</m:t>
                                    </m:r>
                                  </m:e>
                                  <m:sup>
                                    <m:r>
                                      <a:rPr lang="sk-SK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rad>
                          </m:num>
                          <m:den>
                            <m:r>
                              <a:rPr lang="sk-SK" i="1">
                                <a:latin typeface="Cambria Math"/>
                              </a:rPr>
                              <m:t>𝑎</m:t>
                            </m:r>
                          </m:den>
                        </m:f>
                      </m:oMath>
                    </m:oMathPara>
                  </a14:m>
                  <a:endParaRPr lang="sk-SK" dirty="0"/>
                </a:p>
              </p:txBody>
            </p:sp>
          </mc:Choice>
          <mc:Fallback>
            <p:sp>
              <p:nvSpPr>
                <p:cNvPr id="6" name="Obdĺžnik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7245" y="5345833"/>
                  <a:ext cx="1571071" cy="74090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" name="Rovná spojnica 6"/>
            <p:cNvCxnSpPr/>
            <p:nvPr/>
          </p:nvCxnSpPr>
          <p:spPr>
            <a:xfrm>
              <a:off x="1043608" y="1124744"/>
              <a:ext cx="810039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Obdĺžnik 4"/>
            <p:cNvSpPr/>
            <p:nvPr/>
          </p:nvSpPr>
          <p:spPr>
            <a:xfrm>
              <a:off x="960784" y="1751018"/>
              <a:ext cx="2561488" cy="203132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r>
                <a:rPr lang="sk-SK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Planéty </a:t>
              </a:r>
              <a:r>
                <a:rPr lang="sk-SK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obiehajú okolo Slnka po </a:t>
              </a:r>
              <a:r>
                <a:rPr lang="sk-SK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eliptických trajektóriách </a:t>
              </a:r>
              <a:r>
                <a:rPr lang="sk-SK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(dráhach, orbitách) s malou výstrednosťou a spoločným ohniskom, ktorým je </a:t>
              </a:r>
              <a:r>
                <a:rPr lang="sk-SK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Slnko.</a:t>
              </a:r>
              <a:endParaRPr lang="sk-SK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bdĺžnik 7"/>
            <p:cNvSpPr/>
            <p:nvPr/>
          </p:nvSpPr>
          <p:spPr>
            <a:xfrm>
              <a:off x="933994" y="1241377"/>
              <a:ext cx="361272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 marL="82296" indent="0">
                <a:buNone/>
              </a:pPr>
              <a:r>
                <a:rPr lang="sk-SK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I. Prvý Keplerov zákon (zákon dráh)</a:t>
              </a:r>
              <a:endParaRPr lang="sk-SK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261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212976"/>
            <a:ext cx="7705725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Kepler's laws of planetary motion | Definition, Diagrams, &amp; Facts |  Britann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816" y="1288856"/>
            <a:ext cx="8087271" cy="539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dĺžnik 11"/>
          <p:cNvSpPr/>
          <p:nvPr/>
        </p:nvSpPr>
        <p:spPr>
          <a:xfrm>
            <a:off x="1099201" y="1841754"/>
            <a:ext cx="2215871" cy="133200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sk-SK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Sprievodič</a:t>
            </a:r>
            <a:r>
              <a:rPr lang="sk-SK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(spojnica Slnka a planéty) opíše za rovnaký čas vždy rovnakú plochu</a:t>
            </a:r>
          </a:p>
        </p:txBody>
      </p:sp>
      <p:sp>
        <p:nvSpPr>
          <p:cNvPr id="13" name="Obdĺžnik 12"/>
          <p:cNvSpPr/>
          <p:nvPr/>
        </p:nvSpPr>
        <p:spPr>
          <a:xfrm>
            <a:off x="1016588" y="1342610"/>
            <a:ext cx="3911264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marL="82296" indent="0">
              <a:buNone/>
            </a:pPr>
            <a:r>
              <a:rPr lang="sk-SK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</a:t>
            </a:r>
            <a:r>
              <a:rPr lang="sk-SK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sk-SK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Druhý </a:t>
            </a:r>
            <a:r>
              <a:rPr lang="sk-SK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Keplerov zákon (zákon </a:t>
            </a:r>
            <a:r>
              <a:rPr lang="sk-SK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plôch)</a:t>
            </a:r>
            <a:endParaRPr lang="sk-SK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Astronomické kalendárium január - Časopis Quar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20" y="5859995"/>
            <a:ext cx="3888432" cy="82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ddp.fmph.uniba.sk/~koubek/UT_html/Aktivity/ObsahExc_soubory/image02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24" t="-159" b="83198"/>
          <a:stretch/>
        </p:blipFill>
        <p:spPr bwMode="auto">
          <a:xfrm>
            <a:off x="1702645" y="3389787"/>
            <a:ext cx="1008981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Nadpis 1"/>
          <p:cNvSpPr>
            <a:spLocks noGrp="1"/>
          </p:cNvSpPr>
          <p:nvPr>
            <p:ph type="title"/>
          </p:nvPr>
        </p:nvSpPr>
        <p:spPr>
          <a:xfrm>
            <a:off x="939302" y="274638"/>
            <a:ext cx="7994386" cy="778098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>Zem </a:t>
            </a:r>
            <a:r>
              <a:rPr lang="sk-SK" sz="2400" b="1" dirty="0" smtClean="0"/>
              <a:t>a jej pohyb v slnečnej sústave a vesmíre</a:t>
            </a:r>
            <a:br>
              <a:rPr lang="sk-SK" sz="2400" b="1" dirty="0" smtClean="0"/>
            </a:br>
            <a:r>
              <a:rPr lang="sk-SK" sz="2400" b="1" dirty="0" smtClean="0"/>
              <a:t>                                                              </a:t>
            </a:r>
            <a:r>
              <a:rPr lang="sk-SK" sz="2400" b="1" dirty="0" smtClean="0"/>
              <a:t>         </a:t>
            </a:r>
            <a:r>
              <a:rPr lang="sk-SK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Keplerove zákony</a:t>
            </a:r>
            <a:endParaRPr lang="sk-SK" sz="2400" dirty="0">
              <a:solidFill>
                <a:schemeClr val="accent5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2200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ĺžnik 14"/>
          <p:cNvSpPr/>
          <p:nvPr/>
        </p:nvSpPr>
        <p:spPr>
          <a:xfrm>
            <a:off x="352328" y="1196754"/>
            <a:ext cx="8581360" cy="16098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240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1296145"/>
            <a:ext cx="8568952" cy="5661247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sk-SK" sz="2000" b="1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III. Tretí </a:t>
            </a:r>
            <a:r>
              <a:rPr lang="sk-SK" sz="2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Keplerov </a:t>
            </a:r>
            <a:r>
              <a:rPr lang="sk-SK" sz="2000" b="1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zákon (zákon obežných dôb)</a:t>
            </a:r>
          </a:p>
          <a:p>
            <a:r>
              <a:rPr lang="sk-SK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Pomer druhej mocniny </a:t>
            </a:r>
            <a:r>
              <a:rPr lang="sk-SK" sz="2000" dirty="0">
                <a:solidFill>
                  <a:srgbClr val="2525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obežnej doby planéty a </a:t>
            </a:r>
            <a:r>
              <a:rPr lang="sk-SK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tretej mocniny</a:t>
            </a:r>
            <a:r>
              <a:rPr lang="sk-SK" sz="2000" dirty="0">
                <a:solidFill>
                  <a:srgbClr val="2525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jej strednej vzdialenosti od Slnka má pre všetky planéty </a:t>
            </a:r>
            <a:r>
              <a:rPr lang="sk-SK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rovnakú</a:t>
            </a:r>
            <a:r>
              <a:rPr lang="sk-SK" sz="2000" dirty="0">
                <a:solidFill>
                  <a:srgbClr val="2525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2000" dirty="0" smtClean="0">
                <a:solidFill>
                  <a:srgbClr val="2525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hodnotu</a:t>
            </a:r>
            <a:endParaRPr lang="sk-SK" sz="2000" dirty="0">
              <a:solidFill>
                <a:srgbClr val="25252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k-SK" sz="2000" dirty="0">
                <a:solidFill>
                  <a:srgbClr val="2525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GB" sz="2000" dirty="0" err="1" smtClean="0">
                <a:solidFill>
                  <a:srgbClr val="2525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eri</a:t>
            </a:r>
            <a:r>
              <a:rPr lang="sk-SK" sz="2000" dirty="0" smtClean="0">
                <a:solidFill>
                  <a:srgbClr val="2525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óda obehu planéty okolo Slnka sa rapídne zvyšuje s veľkosťou jeho orbity</a:t>
            </a:r>
            <a:endParaRPr lang="sk-SK" sz="2000" dirty="0" smtClean="0">
              <a:solidFill>
                <a:srgbClr val="25252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buNone/>
            </a:pPr>
            <a:endParaRPr lang="sk-SK" sz="20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6" name="Picture 4" descr="Kepler's Laws: Statements, Equation, and Applic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9" t="65041" r="24995"/>
          <a:stretch/>
        </p:blipFill>
        <p:spPr bwMode="auto">
          <a:xfrm>
            <a:off x="467544" y="3140968"/>
            <a:ext cx="3914047" cy="223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olar system planets with orbital period Vector 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0"/>
          <a:stretch/>
        </p:blipFill>
        <p:spPr bwMode="auto">
          <a:xfrm>
            <a:off x="4752020" y="3142242"/>
            <a:ext cx="4068452" cy="351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ĺžnik 4"/>
          <p:cNvSpPr/>
          <p:nvPr/>
        </p:nvSpPr>
        <p:spPr>
          <a:xfrm>
            <a:off x="635188" y="5877272"/>
            <a:ext cx="3903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5"/>
              </a:rPr>
              <a:t>https://www.exploratorium.edu/explore/solar-system/age</a:t>
            </a:r>
            <a:endParaRPr lang="en-GB" dirty="0"/>
          </a:p>
        </p:txBody>
      </p:sp>
      <p:pic>
        <p:nvPicPr>
          <p:cNvPr id="3080" name="Picture 8" descr="Animation of different speed orbits around the Sun.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526" y="3196399"/>
            <a:ext cx="730655" cy="73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Nadpis 1"/>
          <p:cNvSpPr>
            <a:spLocks noGrp="1"/>
          </p:cNvSpPr>
          <p:nvPr>
            <p:ph type="title"/>
          </p:nvPr>
        </p:nvSpPr>
        <p:spPr>
          <a:xfrm>
            <a:off x="939302" y="274638"/>
            <a:ext cx="7994386" cy="778098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>Zem </a:t>
            </a:r>
            <a:r>
              <a:rPr lang="sk-SK" sz="2400" b="1" dirty="0" smtClean="0"/>
              <a:t>a jej pohyb v slnečnej sústave a vesmíre</a:t>
            </a:r>
            <a:br>
              <a:rPr lang="sk-SK" sz="2400" b="1" dirty="0" smtClean="0"/>
            </a:br>
            <a:r>
              <a:rPr lang="sk-SK" sz="2400" b="1" dirty="0" smtClean="0"/>
              <a:t>                                                              </a:t>
            </a:r>
            <a:r>
              <a:rPr lang="sk-SK" sz="2400" b="1" dirty="0" smtClean="0"/>
              <a:t>         </a:t>
            </a:r>
            <a:r>
              <a:rPr lang="sk-SK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Keplerove zákony</a:t>
            </a:r>
            <a:endParaRPr lang="sk-SK" sz="2400" dirty="0">
              <a:solidFill>
                <a:schemeClr val="accent5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0923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 8"/>
          <p:cNvSpPr/>
          <p:nvPr/>
        </p:nvSpPr>
        <p:spPr>
          <a:xfrm>
            <a:off x="405060" y="1175914"/>
            <a:ext cx="8501020" cy="54007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240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23528" y="1340768"/>
            <a:ext cx="8694952" cy="5688632"/>
          </a:xfrm>
        </p:spPr>
        <p:txBody>
          <a:bodyPr>
            <a:noAutofit/>
          </a:bodyPr>
          <a:lstStyle/>
          <a:p>
            <a:pPr marL="82296" indent="0">
              <a:lnSpc>
                <a:spcPct val="120000"/>
              </a:lnSpc>
              <a:buNone/>
            </a:pPr>
            <a:r>
              <a:rPr lang="sk-SK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Základné </a:t>
            </a:r>
            <a:r>
              <a:rPr lang="sk-SK" sz="1800" dirty="0">
                <a:latin typeface="Calibri" panose="020F0502020204030204" pitchFamily="34" charset="0"/>
                <a:cs typeface="Calibri" panose="020F0502020204030204" pitchFamily="34" charset="0"/>
              </a:rPr>
              <a:t>pohyby, ktoré najvýznamnejšie vplývajú na život na Zemi </a:t>
            </a:r>
            <a:r>
              <a:rPr lang="sk-SK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sú:</a:t>
            </a:r>
            <a:br>
              <a:rPr lang="sk-SK" sz="18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k-SK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rotačný </a:t>
            </a:r>
            <a:r>
              <a:rPr lang="sk-SK" sz="1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obežný pohyb</a:t>
            </a:r>
          </a:p>
          <a:p>
            <a:pPr marL="82296" indent="0">
              <a:lnSpc>
                <a:spcPct val="120000"/>
              </a:lnSpc>
              <a:buNone/>
            </a:pPr>
            <a:endParaRPr lang="sk-SK" sz="105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k-SK" sz="1800" b="1" i="1" dirty="0" smtClean="0">
                <a:solidFill>
                  <a:srgbClr val="004A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Zem </a:t>
            </a:r>
            <a:r>
              <a:rPr lang="sk-SK" sz="1800" b="1" i="1" dirty="0" smtClean="0">
                <a:solidFill>
                  <a:srgbClr val="004A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rotuje </a:t>
            </a:r>
            <a:r>
              <a:rPr lang="sk-SK" sz="1800" b="1" i="1" dirty="0">
                <a:solidFill>
                  <a:srgbClr val="004A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okolo svojej osi </a:t>
            </a:r>
            <a:r>
              <a:rPr lang="sk-SK" sz="1800" b="1" i="1" dirty="0" smtClean="0">
                <a:solidFill>
                  <a:srgbClr val="004A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(raz za deň) </a:t>
            </a:r>
            <a:r>
              <a:rPr lang="sk-SK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rýchlosťou </a:t>
            </a:r>
            <a:r>
              <a:rPr lang="sk-SK" sz="1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465,11 m/s</a:t>
            </a:r>
            <a:r>
              <a:rPr lang="sk-SK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, resp. </a:t>
            </a:r>
            <a:r>
              <a:rPr lang="sk-SK" sz="18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sk-SK" sz="1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670 km/h </a:t>
            </a:r>
            <a:r>
              <a:rPr lang="sk-SK" sz="1800" dirty="0">
                <a:latin typeface="Calibri" panose="020F0502020204030204" pitchFamily="34" charset="0"/>
                <a:cs typeface="Calibri" panose="020F0502020204030204" pitchFamily="34" charset="0"/>
              </a:rPr>
              <a:t>(merané na </a:t>
            </a:r>
            <a:r>
              <a:rPr lang="sk-SK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rovníku) </a:t>
            </a:r>
            <a:r>
              <a:rPr lang="sk-SK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sk-SK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800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striedanie </a:t>
            </a:r>
            <a:r>
              <a:rPr lang="sk-SK" sz="18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dňa a noci na </a:t>
            </a:r>
            <a:r>
              <a:rPr lang="sk-SK" sz="1800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Zemi</a:t>
            </a:r>
          </a:p>
          <a:p>
            <a:pPr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k-SK" sz="1800" b="1" i="1" dirty="0">
                <a:solidFill>
                  <a:srgbClr val="004A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Zem obieha okolo Slnka </a:t>
            </a:r>
            <a:r>
              <a:rPr lang="sk-SK" sz="1800" dirty="0">
                <a:latin typeface="Calibri" panose="020F0502020204030204" pitchFamily="34" charset="0"/>
                <a:cs typeface="Calibri" panose="020F0502020204030204" pitchFamily="34" charset="0"/>
              </a:rPr>
              <a:t>po elipse </a:t>
            </a:r>
            <a:r>
              <a:rPr lang="sk-SK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rýchlosťou </a:t>
            </a:r>
            <a:r>
              <a:rPr lang="sk-SK" sz="1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29,783 km/s </a:t>
            </a:r>
            <a:r>
              <a:rPr lang="sk-SK" sz="1800" dirty="0">
                <a:latin typeface="Calibri" panose="020F0502020204030204" pitchFamily="34" charset="0"/>
                <a:cs typeface="Calibri" panose="020F0502020204030204" pitchFamily="34" charset="0"/>
              </a:rPr>
              <a:t>voči </a:t>
            </a:r>
            <a:r>
              <a:rPr lang="sk-SK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Slnku a </a:t>
            </a:r>
            <a:r>
              <a:rPr lang="sk-SK" sz="1800" dirty="0">
                <a:latin typeface="Calibri" panose="020F0502020204030204" pitchFamily="34" charset="0"/>
                <a:cs typeface="Calibri" panose="020F0502020204030204" pitchFamily="34" charset="0"/>
              </a:rPr>
              <a:t>jeden obeh trvá </a:t>
            </a:r>
            <a:r>
              <a:rPr lang="sk-SK" sz="1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365,242 dňa </a:t>
            </a:r>
            <a:r>
              <a:rPr lang="sk-SK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sk-SK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8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zmena ročných </a:t>
            </a:r>
            <a:r>
              <a:rPr lang="sk-SK" sz="1800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období</a:t>
            </a:r>
            <a:endParaRPr lang="sk-SK" sz="1800" dirty="0" smtClean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sk-SK" sz="1800" i="1" dirty="0" smtClean="0">
                <a:solidFill>
                  <a:srgbClr val="004A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Zem spolu so Slnečnou sústavou rotuje okolo stredu </a:t>
            </a:r>
            <a:r>
              <a:rPr lang="sk-SK" sz="1800" i="1" dirty="0" smtClean="0">
                <a:solidFill>
                  <a:srgbClr val="004A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Mliečnej </a:t>
            </a:r>
            <a:r>
              <a:rPr lang="sk-SK" sz="1800" dirty="0" smtClean="0">
                <a:solidFill>
                  <a:srgbClr val="004A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cesty</a:t>
            </a:r>
            <a:r>
              <a:rPr lang="sk-SK" sz="1800" dirty="0">
                <a:solidFill>
                  <a:srgbClr val="004A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rýchlosťou </a:t>
            </a:r>
            <a:r>
              <a:rPr lang="sk-SK" sz="18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230 km/s</a:t>
            </a:r>
            <a:endParaRPr lang="sk-SK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GB" sz="1800" dirty="0" smtClean="0">
                <a:solidFill>
                  <a:srgbClr val="004A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</a:t>
            </a:r>
            <a:r>
              <a:rPr lang="sk-SK" sz="1800" dirty="0" err="1" smtClean="0">
                <a:solidFill>
                  <a:srgbClr val="004A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iečna</a:t>
            </a:r>
            <a:r>
              <a:rPr lang="sk-SK" sz="1800" dirty="0" smtClean="0">
                <a:solidFill>
                  <a:srgbClr val="004A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cesta sa relatívne pohybuje </a:t>
            </a:r>
            <a:r>
              <a:rPr lang="sk-SK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vzhľadom ku okolitému vesmíru</a:t>
            </a:r>
            <a:endParaRPr lang="sk-SK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223778"/>
            <a:ext cx="1926201" cy="1059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19100" y="548680"/>
            <a:ext cx="8833420" cy="5867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32080"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96888" indent="-457200">
              <a:buNone/>
              <a:defRPr/>
            </a:pPr>
            <a:r>
              <a:rPr lang="en-US" dirty="0" err="1">
                <a:solidFill>
                  <a:srgbClr val="3333CC"/>
                </a:solidFill>
                <a:sym typeface="Arial" charset="0"/>
              </a:rPr>
              <a:t>Zem</a:t>
            </a:r>
            <a:r>
              <a:rPr lang="en-US" dirty="0">
                <a:solidFill>
                  <a:srgbClr val="3333CC"/>
                </a:solidFill>
                <a:sym typeface="Arial" charset="0"/>
              </a:rPr>
              <a:t> a </a:t>
            </a:r>
            <a:r>
              <a:rPr lang="en-US" dirty="0" err="1">
                <a:solidFill>
                  <a:srgbClr val="3333CC"/>
                </a:solidFill>
                <a:sym typeface="Arial" charset="0"/>
              </a:rPr>
              <a:t>jej</a:t>
            </a:r>
            <a:r>
              <a:rPr lang="en-US" dirty="0">
                <a:solidFill>
                  <a:srgbClr val="3333CC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3333CC"/>
                </a:solidFill>
                <a:sym typeface="Arial" charset="0"/>
              </a:rPr>
              <a:t>pohyb</a:t>
            </a:r>
            <a:r>
              <a:rPr lang="en-US" dirty="0">
                <a:solidFill>
                  <a:srgbClr val="3333CC"/>
                </a:solidFill>
                <a:sym typeface="Arial" charset="0"/>
              </a:rPr>
              <a:t> v </a:t>
            </a:r>
            <a:r>
              <a:rPr lang="en-US" dirty="0" err="1">
                <a:solidFill>
                  <a:srgbClr val="3333CC"/>
                </a:solidFill>
                <a:sym typeface="Arial" charset="0"/>
              </a:rPr>
              <a:t>slnečnej</a:t>
            </a:r>
            <a:r>
              <a:rPr lang="en-US" dirty="0">
                <a:solidFill>
                  <a:srgbClr val="3333CC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3333CC"/>
                </a:solidFill>
                <a:sym typeface="Arial" charset="0"/>
              </a:rPr>
              <a:t>sústave</a:t>
            </a:r>
            <a:r>
              <a:rPr lang="en-US" dirty="0">
                <a:solidFill>
                  <a:srgbClr val="3333CC"/>
                </a:solidFill>
                <a:sym typeface="Arial" charset="0"/>
              </a:rPr>
              <a:t> a </a:t>
            </a:r>
            <a:r>
              <a:rPr lang="en-US" dirty="0" err="1" smtClean="0">
                <a:solidFill>
                  <a:srgbClr val="3333CC"/>
                </a:solidFill>
                <a:sym typeface="Arial" charset="0"/>
              </a:rPr>
              <a:t>vesmíre</a:t>
            </a:r>
            <a:endParaRPr lang="sk-SK" u="sng" dirty="0" smtClean="0"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68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/>
          <p:nvPr/>
        </p:nvSpPr>
        <p:spPr>
          <a:xfrm>
            <a:off x="316930" y="1347725"/>
            <a:ext cx="8287518" cy="7851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2400"/>
          </a:p>
        </p:txBody>
      </p:sp>
      <p:sp>
        <p:nvSpPr>
          <p:cNvPr id="24577" name="Rectangle 1"/>
          <p:cNvSpPr>
            <a:spLocks/>
          </p:cNvSpPr>
          <p:nvPr/>
        </p:nvSpPr>
        <p:spPr bwMode="auto">
          <a:xfrm>
            <a:off x="415925" y="1278632"/>
            <a:ext cx="8737600" cy="854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496888" indent="-4572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 dirty="0">
              <a:solidFill>
                <a:srgbClr val="FF000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eaLnBrk="1" hangingPunct="1"/>
            <a:r>
              <a:rPr lang="en-US" alt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Rotačná</a:t>
            </a:r>
            <a:r>
              <a:rPr lang="en-US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os</a:t>
            </a:r>
            <a:r>
              <a:rPr lang="en-US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Zeme</a:t>
            </a:r>
            <a:r>
              <a:rPr lang="en-US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je </a:t>
            </a:r>
            <a:r>
              <a:rPr lang="en-US" alt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naklonená</a:t>
            </a:r>
            <a:r>
              <a:rPr lang="en-US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o </a:t>
            </a:r>
            <a:r>
              <a:rPr lang="en-US" altLang="en-US" sz="2000" dirty="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23,5</a:t>
            </a:r>
            <a:r>
              <a:rPr lang="sk-SK" altLang="en-US" sz="2000" dirty="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°</a:t>
            </a:r>
            <a:r>
              <a:rPr lang="en-US" altLang="en-US" sz="2000" dirty="0" err="1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vzhľadom</a:t>
            </a:r>
            <a:r>
              <a:rPr lang="en-US" altLang="en-US" sz="2000" dirty="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sz="2000" dirty="0" err="1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na</a:t>
            </a:r>
            <a:r>
              <a:rPr lang="en-US" altLang="en-US" sz="2000" dirty="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sz="2000" dirty="0" err="1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rovinu</a:t>
            </a:r>
            <a:r>
              <a:rPr lang="en-US" altLang="en-US" sz="2000" dirty="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sz="2000" dirty="0" err="1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obežnej</a:t>
            </a:r>
            <a:r>
              <a:rPr lang="en-US" altLang="en-US" sz="2000" dirty="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sz="2000" dirty="0" err="1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dráhy</a:t>
            </a:r>
            <a:endParaRPr lang="en-US" alt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579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t="11992" r="954" b="3667"/>
          <a:stretch>
            <a:fillRect/>
          </a:stretch>
        </p:blipFill>
        <p:spPr bwMode="auto">
          <a:xfrm>
            <a:off x="386705" y="2480593"/>
            <a:ext cx="8217743" cy="3324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19100" y="548680"/>
            <a:ext cx="8833420" cy="5867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32080"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96888" indent="-457200">
              <a:buFont typeface="Wingdings 2"/>
              <a:buNone/>
              <a:defRPr/>
            </a:pPr>
            <a:r>
              <a:rPr lang="sk-SK" dirty="0">
                <a:solidFill>
                  <a:srgbClr val="3333CC"/>
                </a:solidFill>
                <a:sym typeface="Arial" charset="0"/>
              </a:rPr>
              <a:t>B</a:t>
            </a:r>
            <a:r>
              <a:rPr lang="en-US" dirty="0" smtClean="0">
                <a:solidFill>
                  <a:srgbClr val="3333CC"/>
                </a:solidFill>
                <a:sym typeface="Arial" charset="0"/>
              </a:rPr>
              <a:t>. </a:t>
            </a:r>
            <a:r>
              <a:rPr lang="pl-PL" dirty="0" smtClean="0">
                <a:solidFill>
                  <a:srgbClr val="3333CC"/>
                </a:solidFill>
                <a:sym typeface="Arial" charset="0"/>
              </a:rPr>
              <a:t>Zem obieha okolo Slnka (1 obeh = 1 rok)</a:t>
            </a:r>
          </a:p>
        </p:txBody>
      </p:sp>
    </p:spTree>
    <p:extLst>
      <p:ext uri="{BB962C8B-B14F-4D97-AF65-F5344CB8AC3E}">
        <p14:creationId xmlns:p14="http://schemas.microsoft.com/office/powerpoint/2010/main" val="2022534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/>
          <p:nvPr/>
        </p:nvSpPr>
        <p:spPr>
          <a:xfrm>
            <a:off x="410145" y="1438361"/>
            <a:ext cx="7990656" cy="5504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2400"/>
          </a:p>
        </p:txBody>
      </p:sp>
      <p:sp>
        <p:nvSpPr>
          <p:cNvPr id="26625" name="Rectangle 1"/>
          <p:cNvSpPr>
            <a:spLocks/>
          </p:cNvSpPr>
          <p:nvPr/>
        </p:nvSpPr>
        <p:spPr bwMode="auto">
          <a:xfrm>
            <a:off x="415925" y="990600"/>
            <a:ext cx="873760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496888" indent="-4572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pl-PL" altLang="en-US" sz="3600" dirty="0" smtClean="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eaLnBrk="1" hangingPunct="1"/>
            <a:r>
              <a:rPr lang="pl-PL" altLang="en-US" dirty="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Ohrev </a:t>
            </a:r>
            <a:r>
              <a:rPr lang="pl-PL" altLang="en-US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závisí od energie na jednotku </a:t>
            </a:r>
            <a:r>
              <a:rPr lang="pl-PL" altLang="en-US" dirty="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plochy</a:t>
            </a:r>
            <a:endParaRPr lang="en-US" altLang="en-US" dirty="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eaLnBrk="1" hangingPunct="1"/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	</a:t>
            </a:r>
          </a:p>
        </p:txBody>
      </p:sp>
      <p:pic>
        <p:nvPicPr>
          <p:cNvPr id="26627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6" b="3876"/>
          <a:stretch>
            <a:fillRect/>
          </a:stretch>
        </p:blipFill>
        <p:spPr bwMode="auto">
          <a:xfrm>
            <a:off x="407913" y="2204864"/>
            <a:ext cx="7992888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19100" y="548680"/>
            <a:ext cx="8833420" cy="5867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32080"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96888" indent="-457200">
              <a:buFont typeface="Wingdings 2"/>
              <a:buNone/>
              <a:defRPr/>
            </a:pPr>
            <a:r>
              <a:rPr lang="sk-SK" dirty="0">
                <a:solidFill>
                  <a:srgbClr val="3333CC"/>
                </a:solidFill>
                <a:sym typeface="Arial" charset="0"/>
              </a:rPr>
              <a:t>B</a:t>
            </a:r>
            <a:r>
              <a:rPr lang="en-US" dirty="0" smtClean="0">
                <a:solidFill>
                  <a:srgbClr val="3333CC"/>
                </a:solidFill>
                <a:sym typeface="Arial" charset="0"/>
              </a:rPr>
              <a:t>. </a:t>
            </a:r>
            <a:r>
              <a:rPr lang="pl-PL" dirty="0" smtClean="0">
                <a:solidFill>
                  <a:srgbClr val="3333CC"/>
                </a:solidFill>
                <a:sym typeface="Arial" charset="0"/>
              </a:rPr>
              <a:t>Zem obieha okolo Slnka (1 obeh = 1 rok)</a:t>
            </a:r>
          </a:p>
        </p:txBody>
      </p:sp>
    </p:spTree>
    <p:extLst>
      <p:ext uri="{BB962C8B-B14F-4D97-AF65-F5344CB8AC3E}">
        <p14:creationId xmlns:p14="http://schemas.microsoft.com/office/powerpoint/2010/main" val="647777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ĺžnik 9"/>
          <p:cNvSpPr/>
          <p:nvPr/>
        </p:nvSpPr>
        <p:spPr>
          <a:xfrm>
            <a:off x="551036" y="1004514"/>
            <a:ext cx="7909396" cy="13399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240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39552" y="980728"/>
            <a:ext cx="7920880" cy="5517232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sk-SK" sz="1800" b="1" i="1" u="sng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Ročné </a:t>
            </a:r>
            <a:r>
              <a:rPr lang="sk-SK" sz="1800" b="1" i="1" u="sng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obdobia</a:t>
            </a:r>
            <a:r>
              <a:rPr lang="sk-SK" sz="1800" b="1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:</a:t>
            </a:r>
          </a:p>
          <a:p>
            <a:r>
              <a:rPr lang="sk-SK" sz="1800" dirty="0" smtClean="0">
                <a:solidFill>
                  <a:srgbClr val="00B0F0"/>
                </a:solidFill>
              </a:rPr>
              <a:t>Pohybom </a:t>
            </a:r>
            <a:r>
              <a:rPr lang="sk-SK" sz="1800" dirty="0">
                <a:solidFill>
                  <a:srgbClr val="00B0F0"/>
                </a:solidFill>
              </a:rPr>
              <a:t>Zeme po ekliptike okolo </a:t>
            </a:r>
            <a:r>
              <a:rPr lang="sk-SK" sz="1800" dirty="0" smtClean="0">
                <a:solidFill>
                  <a:srgbClr val="00B0F0"/>
                </a:solidFill>
              </a:rPr>
              <a:t>Slnka a v dôsledku sklonu zemskej osi </a:t>
            </a:r>
            <a:r>
              <a:rPr lang="sk-SK" sz="1800" dirty="0" smtClean="0"/>
              <a:t>mení </a:t>
            </a:r>
            <a:r>
              <a:rPr lang="sk-SK" sz="1800" dirty="0"/>
              <a:t>sa prikláňanie / odkláňanie severnej / južnej polgule k / od Slnka.  To má za následok striedanie 4 ročných období: </a:t>
            </a:r>
            <a:r>
              <a:rPr lang="sk-SK" sz="1800" b="1" dirty="0">
                <a:solidFill>
                  <a:srgbClr val="FF0000"/>
                </a:solidFill>
              </a:rPr>
              <a:t>jar, leto, jeseň a zima</a:t>
            </a:r>
            <a:r>
              <a:rPr lang="sk-SK" sz="1800" dirty="0"/>
              <a:t>.   </a:t>
            </a:r>
          </a:p>
          <a:p>
            <a:endParaRPr lang="sk-SK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36" y="2416449"/>
            <a:ext cx="7909396" cy="4396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19100" y="260648"/>
            <a:ext cx="8833420" cy="5867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32080"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96888" indent="-457200">
              <a:buFont typeface="Wingdings 2"/>
              <a:buNone/>
              <a:defRPr/>
            </a:pPr>
            <a:r>
              <a:rPr lang="sk-SK" dirty="0">
                <a:solidFill>
                  <a:srgbClr val="3333CC"/>
                </a:solidFill>
                <a:sym typeface="Arial" charset="0"/>
              </a:rPr>
              <a:t>B</a:t>
            </a:r>
            <a:r>
              <a:rPr lang="en-US" dirty="0" smtClean="0">
                <a:solidFill>
                  <a:srgbClr val="3333CC"/>
                </a:solidFill>
                <a:sym typeface="Arial" charset="0"/>
              </a:rPr>
              <a:t>. </a:t>
            </a:r>
            <a:r>
              <a:rPr lang="pl-PL" dirty="0" smtClean="0">
                <a:solidFill>
                  <a:srgbClr val="3333CC"/>
                </a:solidFill>
                <a:sym typeface="Arial" charset="0"/>
              </a:rPr>
              <a:t>Zem obieha okolo Slnka (1 obeh = 1 rok)</a:t>
            </a:r>
          </a:p>
        </p:txBody>
      </p:sp>
    </p:spTree>
    <p:extLst>
      <p:ext uri="{BB962C8B-B14F-4D97-AF65-F5344CB8AC3E}">
        <p14:creationId xmlns:p14="http://schemas.microsoft.com/office/powerpoint/2010/main" val="114333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ĺžnik 9"/>
          <p:cNvSpPr/>
          <p:nvPr/>
        </p:nvSpPr>
        <p:spPr>
          <a:xfrm>
            <a:off x="392781" y="1413447"/>
            <a:ext cx="8533143" cy="21595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240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746064" cy="1143000"/>
          </a:xfrm>
        </p:spPr>
        <p:txBody>
          <a:bodyPr>
            <a:normAutofit/>
          </a:bodyPr>
          <a:lstStyle/>
          <a:p>
            <a:r>
              <a:rPr lang="sk-SK" sz="2200" b="1" dirty="0" smtClean="0"/>
              <a:t/>
            </a:r>
            <a:br>
              <a:rPr lang="sk-SK" sz="2200" b="1" dirty="0" smtClean="0"/>
            </a:br>
            <a:r>
              <a:rPr lang="sk-SK" sz="2200" b="1" dirty="0" smtClean="0"/>
              <a:t>                                                                       </a:t>
            </a:r>
            <a:r>
              <a:rPr lang="sk-SK" sz="2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Rovnodennosť </a:t>
            </a:r>
            <a:endParaRPr lang="sk-SK" sz="2200" b="1" dirty="0">
              <a:solidFill>
                <a:schemeClr val="accent5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764569" y="1447801"/>
            <a:ext cx="8169119" cy="2269231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sk-SK" sz="2000" b="1" i="1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Rovnodennosť </a:t>
            </a:r>
            <a:r>
              <a:rPr lang="sk-SK" sz="2000" b="1" i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alebo </a:t>
            </a:r>
            <a:r>
              <a:rPr lang="sk-SK" sz="2000" b="1" i="1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ekvinokcium</a:t>
            </a:r>
            <a:r>
              <a:rPr lang="sk-SK" sz="2000" b="1" i="1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sk-SK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k-SK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Jeden </a:t>
            </a:r>
            <a:r>
              <a:rPr lang="sk-SK" sz="2000" dirty="0">
                <a:latin typeface="Calibri" panose="020F0502020204030204" pitchFamily="34" charset="0"/>
                <a:cs typeface="Calibri" panose="020F0502020204030204" pitchFamily="34" charset="0"/>
              </a:rPr>
              <a:t>z dvoch okamihov za rok, počas ktorých existuje jedno miesto na rovníku, na ktorom slnečné lúče dopadajú </a:t>
            </a:r>
            <a:r>
              <a:rPr lang="sk-SK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kolmo</a:t>
            </a:r>
            <a:r>
              <a:rPr lang="sk-SK" sz="2000" dirty="0">
                <a:latin typeface="Calibri" panose="020F0502020204030204" pitchFamily="34" charset="0"/>
                <a:cs typeface="Calibri" panose="020F0502020204030204" pitchFamily="34" charset="0"/>
              </a:rPr>
              <a:t> na zemský </a:t>
            </a:r>
            <a:r>
              <a:rPr lang="sk-SK" sz="2000" dirty="0">
                <a:latin typeface="Calibri" panose="020F0502020204030204" pitchFamily="34" charset="0"/>
                <a:cs typeface="Calibri" panose="020F0502020204030204" pitchFamily="34" charset="0"/>
              </a:rPr>
              <a:t>povrch (zdanlivá geocentrická </a:t>
            </a:r>
            <a:r>
              <a:rPr lang="sk-SK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ekliptikálna</a:t>
            </a:r>
            <a:r>
              <a:rPr lang="sk-SK" sz="2000" dirty="0">
                <a:latin typeface="Calibri" panose="020F0502020204030204" pitchFamily="34" charset="0"/>
                <a:cs typeface="Calibri" panose="020F0502020204030204" pitchFamily="34" charset="0"/>
              </a:rPr>
              <a:t> dĺžka Slnka je </a:t>
            </a:r>
            <a:r>
              <a:rPr lang="sk-SK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0°</a:t>
            </a:r>
            <a:r>
              <a:rPr lang="sk-SK" sz="2000" dirty="0">
                <a:latin typeface="Calibri" panose="020F0502020204030204" pitchFamily="34" charset="0"/>
                <a:cs typeface="Calibri" panose="020F0502020204030204" pitchFamily="34" charset="0"/>
              </a:rPr>
              <a:t> resp. </a:t>
            </a:r>
            <a:r>
              <a:rPr lang="sk-SK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180</a:t>
            </a:r>
            <a:r>
              <a:rPr lang="sk-SK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sk-SK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sk-SK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k-SK" sz="2000" dirty="0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sk-SK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eden </a:t>
            </a:r>
            <a:r>
              <a:rPr lang="sk-SK" sz="2000" dirty="0">
                <a:latin typeface="Calibri" panose="020F0502020204030204" pitchFamily="34" charset="0"/>
                <a:cs typeface="Calibri" panose="020F0502020204030204" pitchFamily="34" charset="0"/>
              </a:rPr>
              <a:t>z dvoch dní za rok, počas ktorých sú svetlá časť dňa aj noc </a:t>
            </a:r>
            <a:r>
              <a:rPr lang="sk-SK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„takmer“ </a:t>
            </a:r>
            <a:r>
              <a:rPr lang="sk-SK" sz="2000" dirty="0">
                <a:latin typeface="Calibri" panose="020F0502020204030204" pitchFamily="34" charset="0"/>
                <a:cs typeface="Calibri" panose="020F0502020204030204" pitchFamily="34" charset="0"/>
              </a:rPr>
              <a:t>rovnako dlhé, teda trvajú </a:t>
            </a:r>
            <a:r>
              <a:rPr lang="sk-SK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hodín</a:t>
            </a:r>
            <a:r>
              <a:rPr lang="sk-SK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sk-SK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097" y="3698456"/>
            <a:ext cx="3711827" cy="2440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45" y="4015769"/>
            <a:ext cx="4671526" cy="1805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419100" y="260648"/>
            <a:ext cx="8833420" cy="5867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32080"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96888" indent="-457200">
              <a:buFont typeface="Wingdings 2"/>
              <a:buNone/>
              <a:defRPr/>
            </a:pPr>
            <a:r>
              <a:rPr lang="sk-SK" dirty="0">
                <a:solidFill>
                  <a:srgbClr val="3333CC"/>
                </a:solidFill>
                <a:sym typeface="Arial" charset="0"/>
              </a:rPr>
              <a:t>B</a:t>
            </a:r>
            <a:r>
              <a:rPr lang="en-US" dirty="0" smtClean="0">
                <a:solidFill>
                  <a:srgbClr val="3333CC"/>
                </a:solidFill>
                <a:sym typeface="Arial" charset="0"/>
              </a:rPr>
              <a:t>. </a:t>
            </a:r>
            <a:r>
              <a:rPr lang="pl-PL" dirty="0" smtClean="0">
                <a:solidFill>
                  <a:srgbClr val="3333CC"/>
                </a:solidFill>
                <a:sym typeface="Arial" charset="0"/>
              </a:rPr>
              <a:t>Zem obieha okolo Slnka (1 obeh = 1 rok)</a:t>
            </a:r>
          </a:p>
        </p:txBody>
      </p:sp>
    </p:spTree>
    <p:extLst>
      <p:ext uri="{BB962C8B-B14F-4D97-AF65-F5344CB8AC3E}">
        <p14:creationId xmlns:p14="http://schemas.microsoft.com/office/powerpoint/2010/main" val="219601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ĺžnik 9"/>
          <p:cNvSpPr/>
          <p:nvPr/>
        </p:nvSpPr>
        <p:spPr>
          <a:xfrm>
            <a:off x="318971" y="1556793"/>
            <a:ext cx="5189133" cy="37444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240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890080" cy="1143000"/>
          </a:xfrm>
        </p:spPr>
        <p:txBody>
          <a:bodyPr>
            <a:normAutofit/>
          </a:bodyPr>
          <a:lstStyle/>
          <a:p>
            <a:r>
              <a:rPr lang="sk-SK" sz="2200" b="1" dirty="0" smtClean="0"/>
              <a:t/>
            </a:r>
            <a:br>
              <a:rPr lang="sk-SK" sz="2200" b="1" dirty="0" smtClean="0"/>
            </a:br>
            <a:r>
              <a:rPr lang="sk-SK" sz="2200" b="1" dirty="0"/>
              <a:t> </a:t>
            </a:r>
            <a:r>
              <a:rPr lang="sk-SK" sz="2200" b="1" dirty="0" smtClean="0"/>
              <a:t>                                                                                 </a:t>
            </a:r>
            <a:r>
              <a:rPr lang="sk-SK" sz="2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Slnovrat</a:t>
            </a:r>
            <a:endParaRPr lang="sk-SK" sz="2000" b="1" dirty="0">
              <a:solidFill>
                <a:schemeClr val="accent5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57300" y="1700808"/>
            <a:ext cx="4950804" cy="4303179"/>
          </a:xfrm>
        </p:spPr>
        <p:txBody>
          <a:bodyPr>
            <a:normAutofit/>
          </a:bodyPr>
          <a:lstStyle/>
          <a:p>
            <a:pPr marL="82296" indent="0" algn="just">
              <a:buNone/>
            </a:pPr>
            <a:r>
              <a:rPr lang="sk-SK" sz="2000" b="1" i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Slnovrat </a:t>
            </a:r>
            <a:r>
              <a:rPr lang="sk-SK" sz="2000" b="1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alebo </a:t>
            </a:r>
            <a:r>
              <a:rPr lang="sk-SK" sz="2000" b="1" i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solstícium</a:t>
            </a:r>
            <a:r>
              <a:rPr lang="sk-SK" sz="2000" b="1" i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sk-SK" sz="2000" i="1" dirty="0">
              <a:solidFill>
                <a:schemeClr val="accent5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sk-SK" sz="20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Jeden </a:t>
            </a:r>
            <a:r>
              <a:rPr lang="sk-SK" sz="2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 dvoch okamihov </a:t>
            </a:r>
            <a:r>
              <a:rPr lang="sk-SK" sz="20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(dní</a:t>
            </a:r>
            <a:r>
              <a:rPr lang="sk-SK" sz="2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za rok, </a:t>
            </a:r>
            <a:r>
              <a:rPr lang="sk-SK" sz="2000" dirty="0">
                <a:latin typeface="Calibri" panose="020F0502020204030204" pitchFamily="34" charset="0"/>
                <a:cs typeface="Calibri" panose="020F0502020204030204" pitchFamily="34" charset="0"/>
              </a:rPr>
              <a:t>počas ktorých obraz </a:t>
            </a:r>
            <a:r>
              <a:rPr lang="sk-SK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Slnka </a:t>
            </a:r>
            <a:r>
              <a:rPr lang="sk-SK" sz="2000" dirty="0">
                <a:latin typeface="Calibri" panose="020F0502020204030204" pitchFamily="34" charset="0"/>
                <a:cs typeface="Calibri" panose="020F0502020204030204" pitchFamily="34" charset="0"/>
              </a:rPr>
              <a:t>je </a:t>
            </a:r>
            <a:r>
              <a:rPr lang="sk-SK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najďalej</a:t>
            </a:r>
            <a:r>
              <a:rPr lang="sk-SK" sz="2000" dirty="0">
                <a:latin typeface="Calibri" panose="020F0502020204030204" pitchFamily="34" charset="0"/>
                <a:cs typeface="Calibri" panose="020F0502020204030204" pitchFamily="34" charset="0"/>
              </a:rPr>
              <a:t> od svetového </a:t>
            </a:r>
            <a:r>
              <a:rPr lang="sk-SK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rovníka</a:t>
            </a:r>
          </a:p>
          <a:p>
            <a:pPr algn="just"/>
            <a:endParaRPr lang="sk-SK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sk-SK" sz="20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Jeden z okamihov za rok, </a:t>
            </a:r>
            <a:r>
              <a:rPr lang="sk-SK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keď je </a:t>
            </a:r>
            <a:r>
              <a:rPr lang="sk-SK" sz="2000" dirty="0">
                <a:latin typeface="Calibri" panose="020F0502020204030204" pitchFamily="34" charset="0"/>
                <a:cs typeface="Calibri" panose="020F0502020204030204" pitchFamily="34" charset="0"/>
              </a:rPr>
              <a:t>svetlá časť dňa </a:t>
            </a:r>
            <a:r>
              <a:rPr lang="sk-SK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takmer </a:t>
            </a:r>
            <a:r>
              <a:rPr lang="sk-SK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najkratšia</a:t>
            </a:r>
            <a:r>
              <a:rPr lang="sk-SK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 alebo keď </a:t>
            </a:r>
            <a:r>
              <a:rPr lang="sk-SK" sz="2000" dirty="0">
                <a:latin typeface="Calibri" panose="020F0502020204030204" pitchFamily="34" charset="0"/>
                <a:cs typeface="Calibri" panose="020F0502020204030204" pitchFamily="34" charset="0"/>
              </a:rPr>
              <a:t>je </a:t>
            </a:r>
            <a:r>
              <a:rPr lang="sk-SK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noc takmer </a:t>
            </a:r>
            <a:r>
              <a:rPr lang="sk-SK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najdlhšia</a:t>
            </a:r>
            <a:endParaRPr lang="sk-SK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1043608" y="486916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sk-SK" sz="1200" i="1" dirty="0">
              <a:solidFill>
                <a:srgbClr val="003054"/>
              </a:solidFill>
            </a:endParaRPr>
          </a:p>
        </p:txBody>
      </p:sp>
      <p:pic>
        <p:nvPicPr>
          <p:cNvPr id="11" name="Picture 2" descr="http://img.cas.sk/img/4/gallery/1134373_slnovrat-zima-den-zimny-slnovrat.jpg?hash=252e28db87b49bfc94a954695a3e3c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608" y="1844824"/>
            <a:ext cx="3425584" cy="345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419100" y="260648"/>
            <a:ext cx="8833420" cy="5867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32080"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96888" indent="-457200">
              <a:buFont typeface="Wingdings 2"/>
              <a:buNone/>
              <a:defRPr/>
            </a:pPr>
            <a:r>
              <a:rPr lang="sk-SK" dirty="0">
                <a:solidFill>
                  <a:srgbClr val="3333CC"/>
                </a:solidFill>
                <a:sym typeface="Arial" charset="0"/>
              </a:rPr>
              <a:t>B</a:t>
            </a:r>
            <a:r>
              <a:rPr lang="en-US" dirty="0" smtClean="0">
                <a:solidFill>
                  <a:srgbClr val="3333CC"/>
                </a:solidFill>
                <a:sym typeface="Arial" charset="0"/>
              </a:rPr>
              <a:t>. </a:t>
            </a:r>
            <a:r>
              <a:rPr lang="pl-PL" dirty="0" smtClean="0">
                <a:solidFill>
                  <a:srgbClr val="3333CC"/>
                </a:solidFill>
                <a:sym typeface="Arial" charset="0"/>
              </a:rPr>
              <a:t>Zem obieha okolo Slnka (1 obeh = 1 rok)</a:t>
            </a:r>
          </a:p>
        </p:txBody>
      </p:sp>
    </p:spTree>
    <p:extLst>
      <p:ext uri="{BB962C8B-B14F-4D97-AF65-F5344CB8AC3E}">
        <p14:creationId xmlns:p14="http://schemas.microsoft.com/office/powerpoint/2010/main" val="215401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ĺžnik 13"/>
          <p:cNvSpPr/>
          <p:nvPr/>
        </p:nvSpPr>
        <p:spPr>
          <a:xfrm>
            <a:off x="683568" y="1196752"/>
            <a:ext cx="8239815" cy="28461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240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39552" y="1196752"/>
            <a:ext cx="8604447" cy="2922640"/>
          </a:xfrm>
        </p:spPr>
        <p:txBody>
          <a:bodyPr>
            <a:noAutofit/>
          </a:bodyPr>
          <a:lstStyle/>
          <a:p>
            <a:r>
              <a:rPr lang="sk-SK" sz="16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Júnový </a:t>
            </a:r>
            <a:r>
              <a:rPr lang="sk-SK" sz="16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sk-SK" sz="1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letný slnovrat </a:t>
            </a:r>
            <a:r>
              <a:rPr lang="sk-SK" sz="16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sk-SK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nastáva okolo </a:t>
            </a:r>
            <a:r>
              <a:rPr lang="sk-SK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21. </a:t>
            </a:r>
            <a:r>
              <a:rPr lang="sk-SK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júna</a:t>
            </a:r>
          </a:p>
          <a:p>
            <a:pPr marL="82296" indent="0">
              <a:buNone/>
            </a:pPr>
            <a:r>
              <a:rPr lang="sk-SK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- slnečné </a:t>
            </a:r>
            <a:r>
              <a:rPr lang="sk-SK" sz="1600" dirty="0">
                <a:latin typeface="Calibri" panose="020F0502020204030204" pitchFamily="34" charset="0"/>
                <a:cs typeface="Calibri" panose="020F0502020204030204" pitchFamily="34" charset="0"/>
              </a:rPr>
              <a:t>lúče dopadajú kolmo na obratník Raka, Zem </a:t>
            </a:r>
            <a:r>
              <a:rPr lang="sk-SK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sk-SK" sz="16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sk-SK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aféliu</a:t>
            </a:r>
          </a:p>
          <a:p>
            <a:pPr marL="82296" indent="0">
              <a:buNone/>
            </a:pPr>
            <a:r>
              <a:rPr lang="sk-SK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- dňom </a:t>
            </a:r>
            <a:r>
              <a:rPr lang="sk-SK" sz="1600" dirty="0">
                <a:latin typeface="Calibri" panose="020F0502020204030204" pitchFamily="34" charset="0"/>
                <a:cs typeface="Calibri" panose="020F0502020204030204" pitchFamily="34" charset="0"/>
              </a:rPr>
              <a:t>letného slnovratu sa začína na severnej pologuli </a:t>
            </a:r>
            <a:r>
              <a:rPr lang="sk-SK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leto</a:t>
            </a:r>
            <a:r>
              <a:rPr lang="sk-SK" sz="1600" dirty="0">
                <a:latin typeface="Calibri" panose="020F0502020204030204" pitchFamily="34" charset="0"/>
                <a:cs typeface="Calibri" panose="020F0502020204030204" pitchFamily="34" charset="0"/>
              </a:rPr>
              <a:t>, na </a:t>
            </a:r>
            <a:r>
              <a:rPr lang="sk-SK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južnej </a:t>
            </a:r>
            <a:r>
              <a:rPr lang="sk-SK" sz="1600" dirty="0">
                <a:latin typeface="Calibri" panose="020F0502020204030204" pitchFamily="34" charset="0"/>
                <a:cs typeface="Calibri" panose="020F0502020204030204" pitchFamily="34" charset="0"/>
              </a:rPr>
              <a:t>pologuli </a:t>
            </a:r>
            <a:r>
              <a:rPr lang="sk-SK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zima</a:t>
            </a:r>
            <a:r>
              <a:rPr lang="sk-SK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82296" indent="0">
              <a:buNone/>
            </a:pPr>
            <a:r>
              <a:rPr lang="sk-SK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- 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24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h </a:t>
            </a:r>
            <a:r>
              <a:rPr lang="sk-SK" sz="1600" dirty="0">
                <a:latin typeface="Calibri" panose="020F0502020204030204" pitchFamily="34" charset="0"/>
                <a:cs typeface="Calibri" panose="020F0502020204030204" pitchFamily="34" charset="0"/>
              </a:rPr>
              <a:t>slnko nezapadne na Severnom </a:t>
            </a:r>
            <a:r>
              <a:rPr lang="sk-SK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póle</a:t>
            </a:r>
            <a:endParaRPr lang="sk-SK" sz="105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buNone/>
            </a:pPr>
            <a:endParaRPr lang="sk-SK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k-SK" sz="1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sk-SK" sz="16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ecembrový </a:t>
            </a:r>
            <a:r>
              <a:rPr lang="sk-SK" sz="1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alebo zimný slnovrat </a:t>
            </a:r>
            <a:r>
              <a:rPr lang="sk-SK" sz="1600" dirty="0">
                <a:latin typeface="Calibri" panose="020F0502020204030204" pitchFamily="34" charset="0"/>
                <a:cs typeface="Calibri" panose="020F0502020204030204" pitchFamily="34" charset="0"/>
              </a:rPr>
              <a:t>- nastáva okolo </a:t>
            </a:r>
            <a:r>
              <a:rPr lang="sk-SK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21. </a:t>
            </a:r>
            <a:r>
              <a:rPr lang="sk-SK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decembra</a:t>
            </a:r>
          </a:p>
          <a:p>
            <a:pPr marL="82296" indent="0">
              <a:buNone/>
            </a:pPr>
            <a:r>
              <a:rPr lang="sk-SK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-  slnečné lúče </a:t>
            </a:r>
            <a:r>
              <a:rPr lang="sk-SK" sz="1600" dirty="0">
                <a:latin typeface="Calibri" panose="020F0502020204030204" pitchFamily="34" charset="0"/>
                <a:cs typeface="Calibri" panose="020F0502020204030204" pitchFamily="34" charset="0"/>
              </a:rPr>
              <a:t>dopadajú kolmo na obratník Kozorožca, Zem </a:t>
            </a:r>
            <a:r>
              <a:rPr lang="sk-SK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sk-SK" sz="16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sk-SK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perihéliu</a:t>
            </a:r>
            <a:endParaRPr lang="sk-SK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buNone/>
            </a:pPr>
            <a:r>
              <a:rPr lang="sk-SK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- dňom </a:t>
            </a:r>
            <a:r>
              <a:rPr lang="sk-SK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zimného slnovratu </a:t>
            </a:r>
            <a:r>
              <a:rPr lang="sk-SK" sz="1600" dirty="0">
                <a:latin typeface="Calibri" panose="020F0502020204030204" pitchFamily="34" charset="0"/>
                <a:cs typeface="Calibri" panose="020F0502020204030204" pitchFamily="34" charset="0"/>
              </a:rPr>
              <a:t>sa začína na severnej </a:t>
            </a:r>
            <a:r>
              <a:rPr lang="sk-SK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pologuli </a:t>
            </a:r>
            <a:r>
              <a:rPr lang="sk-SK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zima</a:t>
            </a:r>
            <a:r>
              <a:rPr lang="sk-SK" sz="1600" dirty="0">
                <a:latin typeface="Calibri" panose="020F0502020204030204" pitchFamily="34" charset="0"/>
                <a:cs typeface="Calibri" panose="020F0502020204030204" pitchFamily="34" charset="0"/>
              </a:rPr>
              <a:t>, na južnej </a:t>
            </a:r>
            <a:r>
              <a:rPr lang="sk-SK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pologuli </a:t>
            </a:r>
            <a:r>
              <a:rPr lang="sk-SK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leto </a:t>
            </a:r>
          </a:p>
          <a:p>
            <a:pPr marL="82296" indent="0">
              <a:buNone/>
            </a:pPr>
            <a:r>
              <a:rPr lang="sk-SK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pl-PL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- 24 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h slnko </a:t>
            </a:r>
            <a:r>
              <a:rPr lang="pl-PL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nevyjde 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na Severnom </a:t>
            </a:r>
            <a:r>
              <a:rPr lang="pl-PL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póle</a:t>
            </a:r>
            <a:endParaRPr lang="sk-SK" sz="1600" i="1" dirty="0" smtClean="0">
              <a:solidFill>
                <a:srgbClr val="004A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buNone/>
            </a:pPr>
            <a:endParaRPr lang="sk-SK" sz="1600" i="1" dirty="0" smtClean="0">
              <a:solidFill>
                <a:srgbClr val="004A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1043608" y="471809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sk-SK" sz="1200" i="1" dirty="0">
              <a:solidFill>
                <a:srgbClr val="003054"/>
              </a:solidFill>
            </a:endParaRPr>
          </a:p>
        </p:txBody>
      </p:sp>
      <p:sp>
        <p:nvSpPr>
          <p:cNvPr id="9" name="Obdĺžnik 8"/>
          <p:cNvSpPr/>
          <p:nvPr/>
        </p:nvSpPr>
        <p:spPr>
          <a:xfrm>
            <a:off x="971600" y="6382489"/>
            <a:ext cx="81723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0">
              <a:buNone/>
            </a:pPr>
            <a:r>
              <a:rPr lang="sk-SK" sz="1100" i="1" dirty="0">
                <a:solidFill>
                  <a:srgbClr val="004A82"/>
                </a:solidFill>
              </a:rPr>
              <a:t>Termín </a:t>
            </a:r>
            <a:r>
              <a:rPr lang="sk-SK" sz="1100" b="1" i="1" dirty="0">
                <a:solidFill>
                  <a:srgbClr val="004A82"/>
                </a:solidFill>
              </a:rPr>
              <a:t>"letný" </a:t>
            </a:r>
            <a:r>
              <a:rPr lang="sk-SK" sz="1100" i="1" dirty="0">
                <a:solidFill>
                  <a:srgbClr val="004A82"/>
                </a:solidFill>
              </a:rPr>
              <a:t>resp. </a:t>
            </a:r>
            <a:r>
              <a:rPr lang="sk-SK" sz="1100" b="1" i="1" dirty="0">
                <a:solidFill>
                  <a:srgbClr val="004A82"/>
                </a:solidFill>
              </a:rPr>
              <a:t>"zimný" </a:t>
            </a:r>
            <a:r>
              <a:rPr lang="sk-SK" sz="1100" i="1" dirty="0">
                <a:solidFill>
                  <a:srgbClr val="004A82"/>
                </a:solidFill>
              </a:rPr>
              <a:t>slnovrat síce prísne vzaté platí len pre severnú pologuľu, ale v astronómii sa tradične používa aj pre južnú.</a:t>
            </a:r>
            <a:endParaRPr lang="sk-SK" sz="1100" dirty="0">
              <a:solidFill>
                <a:srgbClr val="004A82"/>
              </a:solidFill>
            </a:endParaRPr>
          </a:p>
          <a:p>
            <a:pPr marL="82296" indent="0">
              <a:buNone/>
            </a:pPr>
            <a:r>
              <a:rPr lang="sk-SK" sz="1100" i="1" dirty="0">
                <a:solidFill>
                  <a:srgbClr val="004A82"/>
                </a:solidFill>
              </a:rPr>
              <a:t>Bod ekliptiky, v ktorom sa nachádza Slnko v okamihu slnovratu, sa nazýva </a:t>
            </a:r>
            <a:r>
              <a:rPr lang="sk-SK" sz="1100" i="1" dirty="0">
                <a:solidFill>
                  <a:srgbClr val="FF0000"/>
                </a:solidFill>
              </a:rPr>
              <a:t>bod slnovratu</a:t>
            </a:r>
            <a:r>
              <a:rPr lang="sk-SK" sz="1100" i="1" dirty="0">
                <a:solidFill>
                  <a:srgbClr val="003054"/>
                </a:solidFill>
              </a:rPr>
              <a:t> </a:t>
            </a:r>
            <a:r>
              <a:rPr lang="sk-SK" sz="1100" i="1" dirty="0">
                <a:solidFill>
                  <a:srgbClr val="004A82"/>
                </a:solidFill>
              </a:rPr>
              <a:t>(</a:t>
            </a:r>
            <a:r>
              <a:rPr lang="sk-SK" sz="1100" i="1" dirty="0" err="1">
                <a:solidFill>
                  <a:srgbClr val="004A82"/>
                </a:solidFill>
              </a:rPr>
              <a:t>solsticiálny</a:t>
            </a:r>
            <a:r>
              <a:rPr lang="sk-SK" sz="1100" i="1" dirty="0">
                <a:solidFill>
                  <a:srgbClr val="004A82"/>
                </a:solidFill>
              </a:rPr>
              <a:t> bod), t.j. buď </a:t>
            </a:r>
            <a:r>
              <a:rPr lang="sk-SK" sz="1100" i="1" dirty="0">
                <a:solidFill>
                  <a:srgbClr val="FF0000"/>
                </a:solidFill>
              </a:rPr>
              <a:t>letný bod alebo zimný bod</a:t>
            </a:r>
            <a:r>
              <a:rPr lang="sk-SK" sz="1100" i="1" dirty="0">
                <a:solidFill>
                  <a:srgbClr val="004A82"/>
                </a:solidFill>
              </a:rPr>
              <a:t>.</a:t>
            </a:r>
          </a:p>
        </p:txBody>
      </p:sp>
      <p:pic>
        <p:nvPicPr>
          <p:cNvPr id="3076" name="Picture 4" descr="http://www.ta3.sk/%7Ezkanuch/apvv/wwwheslar/images/1234869904_dob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388" y="4221088"/>
            <a:ext cx="3707904" cy="211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841" y="4626161"/>
            <a:ext cx="3980542" cy="153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19100" y="260648"/>
            <a:ext cx="8833420" cy="5867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32080"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96888" indent="-457200">
              <a:buNone/>
              <a:defRPr/>
            </a:pPr>
            <a:r>
              <a:rPr lang="sk-SK" dirty="0">
                <a:solidFill>
                  <a:srgbClr val="3333CC"/>
                </a:solidFill>
                <a:sym typeface="Arial" charset="0"/>
              </a:rPr>
              <a:t>B</a:t>
            </a:r>
            <a:r>
              <a:rPr lang="en-US" dirty="0" smtClean="0">
                <a:solidFill>
                  <a:srgbClr val="3333CC"/>
                </a:solidFill>
                <a:sym typeface="Arial" charset="0"/>
              </a:rPr>
              <a:t>. </a:t>
            </a:r>
            <a:r>
              <a:rPr lang="pl-PL" dirty="0" smtClean="0">
                <a:solidFill>
                  <a:srgbClr val="3333CC"/>
                </a:solidFill>
                <a:sym typeface="Arial" charset="0"/>
              </a:rPr>
              <a:t>Zem obieha okolo Slnka (1 obeh = 1 rok)</a:t>
            </a:r>
            <a:r>
              <a:rPr lang="sk-SK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endParaRPr lang="sk-SK" b="1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496888" indent="-457200">
              <a:buNone/>
              <a:defRPr/>
            </a:pPr>
            <a:r>
              <a:rPr lang="sk-SK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	</a:t>
            </a:r>
            <a:r>
              <a:rPr lang="sk-SK" sz="20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								Slnovrat</a:t>
            </a:r>
            <a:endParaRPr lang="pl-PL" sz="2000" dirty="0" smtClean="0">
              <a:solidFill>
                <a:srgbClr val="3333CC"/>
              </a:solidFill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62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19100" y="260648"/>
            <a:ext cx="8833420" cy="5867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32080"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96888" indent="-457200">
              <a:buNone/>
              <a:defRPr/>
            </a:pPr>
            <a:r>
              <a:rPr lang="sk-SK" dirty="0">
                <a:solidFill>
                  <a:srgbClr val="3333CC"/>
                </a:solidFill>
                <a:sym typeface="Arial" charset="0"/>
              </a:rPr>
              <a:t>B</a:t>
            </a:r>
            <a:r>
              <a:rPr lang="en-US" dirty="0" smtClean="0">
                <a:solidFill>
                  <a:srgbClr val="3333CC"/>
                </a:solidFill>
                <a:sym typeface="Arial" charset="0"/>
              </a:rPr>
              <a:t>. </a:t>
            </a:r>
            <a:r>
              <a:rPr lang="pl-PL" dirty="0" smtClean="0">
                <a:solidFill>
                  <a:srgbClr val="3333CC"/>
                </a:solidFill>
                <a:sym typeface="Arial" charset="0"/>
              </a:rPr>
              <a:t>Zem obieha okolo Slnka (1 obeh = 1 rok)</a:t>
            </a:r>
            <a:r>
              <a:rPr lang="sk-SK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endParaRPr lang="sk-SK" b="1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496888" indent="-457200">
              <a:buNone/>
              <a:defRPr/>
            </a:pPr>
            <a:r>
              <a:rPr lang="sk-SK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	</a:t>
            </a:r>
            <a:r>
              <a:rPr lang="sk-SK" sz="20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							Oslavy Slnovratu</a:t>
            </a:r>
            <a:endParaRPr lang="pl-PL" sz="2000" dirty="0" smtClean="0">
              <a:solidFill>
                <a:srgbClr val="3333CC"/>
              </a:solidFill>
              <a:sym typeface="Arial" charset="0"/>
            </a:endParaRPr>
          </a:p>
        </p:txBody>
      </p:sp>
      <p:pic>
        <p:nvPicPr>
          <p:cNvPr id="33794" name="Picture 2" descr="https://lp-cms-production.imgix.net/features/2019/06/Stonehedge-Solstice-45f35456b13e.jpg?auto=format&amp;w=1440&amp;h=810&amp;fit=crop&amp;q=7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908720"/>
            <a:ext cx="448049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A teenage boy dressed in traditional clothing with colorful beads and feathers dances during the Summer Solstice Indigenous Arts Festival in Ottawa.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908720"/>
            <a:ext cx="168252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Fireworks go off behind a ship with scarlet sails on the water in celebration of Summer Solstice or White Nights as it's known in Russia. Huge strobe lights shine in the background. 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r="7623"/>
          <a:stretch/>
        </p:blipFill>
        <p:spPr bwMode="auto">
          <a:xfrm>
            <a:off x="5076055" y="3598654"/>
            <a:ext cx="3888433" cy="299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 descr="Winter solstice: 7 traditional midwinter celebrations from around the world  - BBC Science Focus Magaz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76" y="3603937"/>
            <a:ext cx="4490122" cy="299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39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ĺžnik 9"/>
          <p:cNvSpPr/>
          <p:nvPr/>
        </p:nvSpPr>
        <p:spPr>
          <a:xfrm>
            <a:off x="457200" y="1155453"/>
            <a:ext cx="7931224" cy="11934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2400"/>
          </a:p>
        </p:txBody>
      </p:sp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dirty="0" smtClean="0"/>
              <a:t>ANALEMA</a:t>
            </a:r>
            <a:endParaRPr lang="en-US" sz="3200" dirty="0" smtClean="0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752"/>
            <a:ext cx="7931224" cy="47593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k-SK" sz="20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značenie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pre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dráhu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Slnka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oblohe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pre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danú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zemepisnú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šírku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dĺžku</a:t>
            </a:r>
            <a:endParaRPr lang="sk-SK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Slnko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sa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pohybuje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približne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osmičke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stúpajúcej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klesajúcej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~23,5°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nad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a pod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ekliptiku</a:t>
            </a:r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626" name="Picture 2" descr="The Sun Analemma, Spring Equinox and Nowruz - Sky &amp; Telescope - Sky &amp;  Telesco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48272"/>
            <a:ext cx="7272808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09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1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Understanding the effects of the core on the nutation of the Earth -  ScienceDir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263" y="1575319"/>
            <a:ext cx="3400425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7746064" cy="864096"/>
          </a:xfrm>
        </p:spPr>
        <p:txBody>
          <a:bodyPr>
            <a:normAutofit fontScale="90000"/>
          </a:bodyPr>
          <a:lstStyle/>
          <a:p>
            <a:r>
              <a:rPr lang="sk-SK" b="1" dirty="0"/>
              <a:t>Zem </a:t>
            </a:r>
            <a:r>
              <a:rPr lang="sk-SK" sz="2200" b="1" dirty="0"/>
              <a:t>a jej pohyb v slnečnej sústave a </a:t>
            </a:r>
            <a:r>
              <a:rPr lang="sk-SK" sz="2200" b="1" dirty="0" smtClean="0"/>
              <a:t>vesmíre</a:t>
            </a:r>
            <a:br>
              <a:rPr lang="sk-SK" sz="2200" b="1" dirty="0" smtClean="0"/>
            </a:br>
            <a:r>
              <a:rPr lang="sk-SK" sz="2200" b="1" dirty="0" smtClean="0"/>
              <a:t>					           </a:t>
            </a:r>
            <a:r>
              <a:rPr lang="sk-SK" sz="22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Precesia</a:t>
            </a:r>
            <a:r>
              <a:rPr lang="sk-SK" sz="2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 a nutácia </a:t>
            </a:r>
            <a:endParaRPr lang="sk-SK" sz="2200" b="1" dirty="0">
              <a:solidFill>
                <a:schemeClr val="accent5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51521" y="1575319"/>
            <a:ext cx="5688631" cy="3653881"/>
          </a:xfrm>
        </p:spPr>
        <p:txBody>
          <a:bodyPr>
            <a:noAutofit/>
          </a:bodyPr>
          <a:lstStyle/>
          <a:p>
            <a:r>
              <a:rPr lang="sk-SK" sz="1800" b="1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Precesia</a:t>
            </a:r>
            <a:r>
              <a:rPr lang="sk-SK" sz="1800" b="1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Zeme </a:t>
            </a:r>
            <a:r>
              <a:rPr lang="sk-SK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je pohyb svetového pólu rovníka okolo stredného pólu (pól ekliptiky) po kružnici v zápornom smere (proti pohybu </a:t>
            </a:r>
            <a:r>
              <a:rPr lang="sk-SK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hodin</a:t>
            </a:r>
            <a:r>
              <a:rPr lang="sk-SK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 ručičiek) </a:t>
            </a:r>
            <a:r>
              <a:rPr lang="sk-SK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sk-SK" sz="18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k-SK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- perióda </a:t>
            </a:r>
            <a:r>
              <a:rPr lang="sk-SK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25 725 </a:t>
            </a:r>
            <a:r>
              <a:rPr lang="sk-SK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rokov </a:t>
            </a:r>
            <a:r>
              <a:rPr lang="sk-SK" sz="18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(Platónsky rok = 25 700 rokov)*</a:t>
            </a:r>
            <a:r>
              <a:rPr lang="sk-SK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sk-SK" sz="18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8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br>
              <a:rPr lang="sk-SK" sz="18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k-SK" sz="18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sk-SK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50,26</a:t>
            </a:r>
            <a:r>
              <a:rPr lang="sk-SK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″</a:t>
            </a:r>
            <a:r>
              <a:rPr lang="sk-SK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za </a:t>
            </a:r>
            <a:r>
              <a:rPr lang="sk-SK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rok</a:t>
            </a:r>
          </a:p>
          <a:p>
            <a:pPr marL="82296" indent="0">
              <a:buNone/>
            </a:pPr>
            <a:r>
              <a:rPr lang="sk-SK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- </a:t>
            </a:r>
            <a:r>
              <a:rPr lang="sk-SK" sz="18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sk-SK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bjavil </a:t>
            </a:r>
            <a:r>
              <a:rPr lang="sk-SK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ju </a:t>
            </a:r>
            <a:r>
              <a:rPr lang="sk-SK" sz="1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Hipparchos</a:t>
            </a:r>
            <a:endParaRPr lang="sk-SK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k-SK" sz="18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k-SK" sz="1800" b="1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Nutácia </a:t>
            </a:r>
            <a:r>
              <a:rPr lang="sk-SK" sz="1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Zeme </a:t>
            </a:r>
            <a:r>
              <a:rPr lang="sk-SK" sz="1800" dirty="0">
                <a:latin typeface="Calibri" panose="020F0502020204030204" pitchFamily="34" charset="0"/>
                <a:cs typeface="Calibri" panose="020F0502020204030204" pitchFamily="34" charset="0"/>
              </a:rPr>
              <a:t>je pohyb skutočného pólu rovníka okolo stredného </a:t>
            </a:r>
            <a:r>
              <a:rPr lang="sk-SK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pólu (pól ekliptiky) </a:t>
            </a:r>
            <a:r>
              <a:rPr lang="sk-SK" sz="1800" dirty="0">
                <a:latin typeface="Calibri" panose="020F0502020204030204" pitchFamily="34" charset="0"/>
                <a:cs typeface="Calibri" panose="020F0502020204030204" pitchFamily="34" charset="0"/>
              </a:rPr>
              <a:t>po kružnici v zápornom smere s periódou </a:t>
            </a:r>
            <a:r>
              <a:rPr lang="sk-SK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18,61 rokov</a:t>
            </a:r>
            <a:r>
              <a:rPr lang="sk-SK" sz="1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sk-SK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+ voľná nutácia </a:t>
            </a:r>
            <a:r>
              <a:rPr lang="sk-SK" sz="18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sk-SK" sz="18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Chandlerov</a:t>
            </a:r>
            <a:r>
              <a:rPr lang="sk-SK" sz="18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8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pohyb, tiež „kolísanie pólu“)</a:t>
            </a:r>
            <a:r>
              <a:rPr lang="sk-SK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sk-SK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k-SK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k-SK" sz="18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Príčinou </a:t>
            </a:r>
            <a:r>
              <a:rPr lang="sk-SK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P-N-CH pohybov </a:t>
            </a:r>
            <a:r>
              <a:rPr lang="sk-SK" sz="1800" dirty="0">
                <a:latin typeface="Calibri" panose="020F0502020204030204" pitchFamily="34" charset="0"/>
                <a:cs typeface="Calibri" panose="020F0502020204030204" pitchFamily="34" charset="0"/>
              </a:rPr>
              <a:t>sú periodické zmeny </a:t>
            </a:r>
            <a:r>
              <a:rPr lang="sk-SK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gravitačných účinkov Mesiaca</a:t>
            </a:r>
            <a:r>
              <a:rPr lang="sk-SK" sz="1800" dirty="0">
                <a:latin typeface="Calibri" panose="020F0502020204030204" pitchFamily="34" charset="0"/>
                <a:cs typeface="Calibri" panose="020F0502020204030204" pitchFamily="34" charset="0"/>
              </a:rPr>
              <a:t> na rotujúcu Zem.</a:t>
            </a:r>
          </a:p>
          <a:p>
            <a:endParaRPr lang="sk-SK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buNone/>
            </a:pPr>
            <a:endParaRPr lang="sk-SK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k-SK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buNone/>
            </a:pPr>
            <a:endParaRPr lang="sk-SK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buNone/>
            </a:pPr>
            <a:endParaRPr lang="sk-SK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buNone/>
            </a:pPr>
            <a:endParaRPr lang="sk-SK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buNone/>
            </a:pPr>
            <a:endParaRPr lang="sk-SK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buNone/>
            </a:pPr>
            <a:endParaRPr lang="sk-SK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buNone/>
            </a:pPr>
            <a:endParaRPr lang="sk-SK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 algn="ctr">
              <a:buNone/>
            </a:pPr>
            <a:endParaRPr lang="sk-SK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94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7746064" cy="864096"/>
          </a:xfrm>
        </p:spPr>
        <p:txBody>
          <a:bodyPr>
            <a:normAutofit fontScale="90000"/>
          </a:bodyPr>
          <a:lstStyle/>
          <a:p>
            <a:r>
              <a:rPr lang="sk-SK" b="1" dirty="0"/>
              <a:t>Zem </a:t>
            </a:r>
            <a:r>
              <a:rPr lang="sk-SK" sz="2200" b="1" dirty="0"/>
              <a:t>a jej pohyb v slnečnej sústave a </a:t>
            </a:r>
            <a:r>
              <a:rPr lang="sk-SK" sz="2200" b="1" dirty="0" smtClean="0"/>
              <a:t>vesmíre</a:t>
            </a:r>
            <a:br>
              <a:rPr lang="sk-SK" sz="2200" b="1" dirty="0" smtClean="0"/>
            </a:br>
            <a:r>
              <a:rPr lang="sk-SK" sz="2200" b="1" dirty="0" smtClean="0"/>
              <a:t>			</a:t>
            </a:r>
            <a:r>
              <a:rPr lang="sk-SK" sz="2200" b="1" dirty="0"/>
              <a:t> </a:t>
            </a:r>
            <a:r>
              <a:rPr lang="sk-SK" sz="2200" b="1" dirty="0" smtClean="0"/>
              <a:t>          </a:t>
            </a:r>
            <a:r>
              <a:rPr lang="sk-SK" sz="2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Kolísanie pólu (</a:t>
            </a:r>
            <a:r>
              <a:rPr lang="sk-SK" sz="22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Chandlerov</a:t>
            </a:r>
            <a:r>
              <a:rPr lang="sk-SK" sz="2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 pohyb) </a:t>
            </a:r>
            <a:endParaRPr lang="sk-SK" sz="2200" b="1" dirty="0">
              <a:solidFill>
                <a:schemeClr val="accent5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99591" y="1196753"/>
            <a:ext cx="5777121" cy="4032448"/>
          </a:xfrm>
        </p:spPr>
        <p:txBody>
          <a:bodyPr>
            <a:normAutofit/>
          </a:bodyPr>
          <a:lstStyle/>
          <a:p>
            <a:endParaRPr lang="sk-SK" sz="2800" dirty="0"/>
          </a:p>
          <a:p>
            <a:pPr marL="82296" indent="0">
              <a:buNone/>
            </a:pPr>
            <a:endParaRPr lang="sk-SK" sz="2800" dirty="0" smtClean="0"/>
          </a:p>
          <a:p>
            <a:pPr marL="82296" indent="0">
              <a:buNone/>
            </a:pPr>
            <a:endParaRPr lang="sk-SK" sz="2800" dirty="0"/>
          </a:p>
          <a:p>
            <a:pPr marL="82296" indent="0">
              <a:buNone/>
            </a:pPr>
            <a:endParaRPr lang="sk-SK" sz="2800" dirty="0" smtClean="0"/>
          </a:p>
          <a:p>
            <a:pPr marL="82296" indent="0">
              <a:buNone/>
            </a:pPr>
            <a:endParaRPr lang="sk-SK" sz="2800" dirty="0" smtClean="0"/>
          </a:p>
          <a:p>
            <a:pPr marL="82296" indent="0">
              <a:buNone/>
            </a:pPr>
            <a:endParaRPr lang="sk-SK" sz="2000" dirty="0" smtClean="0"/>
          </a:p>
          <a:p>
            <a:pPr marL="82296" indent="0">
              <a:buNone/>
            </a:pPr>
            <a:endParaRPr lang="sk-SK" sz="2000" dirty="0"/>
          </a:p>
          <a:p>
            <a:pPr marL="82296" indent="0" algn="ctr">
              <a:buNone/>
            </a:pPr>
            <a:endParaRPr lang="sk-SK" dirty="0"/>
          </a:p>
        </p:txBody>
      </p:sp>
      <p:pic>
        <p:nvPicPr>
          <p:cNvPr id="3074" name="Picture 2" descr="http://upload.wikimedia.org/wikipedia/commons/2/2b/PolarMotion_2001_200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66326"/>
            <a:ext cx="4252322" cy="351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podcast.sjrdesign.net/images/021_ChandlerWobb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30" y="1196752"/>
            <a:ext cx="3741064" cy="287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2.bp.blogspot.com/-LGsF2p4Ki0c/T-2L82Ilz3I/AAAAAAAADPk/gQf4dNGRilI/s1600/PathofPole-22-27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052" y="4012999"/>
            <a:ext cx="3004820" cy="281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446" y="4550358"/>
            <a:ext cx="2801600" cy="228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Rovná spojnica 6"/>
          <p:cNvCxnSpPr/>
          <p:nvPr/>
        </p:nvCxnSpPr>
        <p:spPr>
          <a:xfrm>
            <a:off x="1043608" y="1066326"/>
            <a:ext cx="81003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124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Did the Earth always have 24 hours in a day &amp; 365 days to complete a  revolution around the Sun? How long ago did it stabilize to the current  setting? - Quo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91" y="0"/>
            <a:ext cx="91727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1"/>
          <p:cNvSpPr/>
          <p:nvPr/>
        </p:nvSpPr>
        <p:spPr>
          <a:xfrm>
            <a:off x="179513" y="2924944"/>
            <a:ext cx="8640960" cy="1371600"/>
          </a:xfrm>
          <a:prstGeom prst="roundRect">
            <a:avLst/>
          </a:prstGeom>
          <a:solidFill>
            <a:schemeClr val="tx1">
              <a:alpha val="68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Rotačný pohyb Zeme</a:t>
            </a:r>
            <a:endParaRPr lang="en-GB" sz="4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8504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/>
          <p:cNvSpPr/>
          <p:nvPr/>
        </p:nvSpPr>
        <p:spPr>
          <a:xfrm>
            <a:off x="278432" y="1628801"/>
            <a:ext cx="8614048" cy="11797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2400"/>
          </a:p>
        </p:txBody>
      </p:sp>
      <p:sp>
        <p:nvSpPr>
          <p:cNvPr id="32769" name="Rectangle 1"/>
          <p:cNvSpPr>
            <a:spLocks/>
          </p:cNvSpPr>
          <p:nvPr/>
        </p:nvSpPr>
        <p:spPr bwMode="auto">
          <a:xfrm>
            <a:off x="419100" y="609600"/>
            <a:ext cx="87376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496888" indent="-4572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 dirty="0">
              <a:solidFill>
                <a:srgbClr val="3333CC"/>
              </a:solidFill>
              <a:ea typeface="MS PGothic" panose="020B0600070205080204" pitchFamily="34" charset="-128"/>
            </a:endParaRPr>
          </a:p>
          <a:p>
            <a:pPr eaLnBrk="1" hangingPunct="1"/>
            <a:endParaRPr lang="sk-SK" altLang="en-US" dirty="0" smtClean="0">
              <a:solidFill>
                <a:schemeClr val="tx1"/>
              </a:solidFill>
              <a:ea typeface="MS PGothic" panose="020B0600070205080204" pitchFamily="34" charset="-128"/>
            </a:endParaRPr>
          </a:p>
          <a:p>
            <a:pPr eaLnBrk="1" hangingPunct="1"/>
            <a:endParaRPr lang="sk-SK" altLang="en-US" sz="900" dirty="0">
              <a:solidFill>
                <a:schemeClr val="tx1"/>
              </a:solidFill>
              <a:ea typeface="MS PGothic" panose="020B0600070205080204" pitchFamily="34" charset="-128"/>
            </a:endParaRPr>
          </a:p>
          <a:p>
            <a:pPr eaLnBrk="1" hangingPunct="1"/>
            <a:endParaRPr lang="sk-SK" altLang="en-US" dirty="0" smtClean="0">
              <a:solidFill>
                <a:schemeClr val="tx1"/>
              </a:solidFill>
              <a:ea typeface="MS PGothic" panose="020B0600070205080204" pitchFamily="34" charset="-128"/>
            </a:endParaRPr>
          </a:p>
          <a:p>
            <a:pPr eaLnBrk="1" hangingPunct="1"/>
            <a:r>
              <a:rPr lang="en-US" altLang="en-US" dirty="0" err="1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Slnko</a:t>
            </a:r>
            <a:r>
              <a:rPr lang="en-US" altLang="en-US" dirty="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(a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blízke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hviezdy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)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obiehajú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okolo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stredu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Mliečnej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dirty="0" err="1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dráhy</a:t>
            </a:r>
            <a:r>
              <a:rPr lang="sk-SK" altLang="en-US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sk-SK" altLang="en-US" dirty="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/>
            </a:r>
            <a:br>
              <a:rPr lang="sk-SK" altLang="en-US" dirty="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</a:br>
            <a:r>
              <a:rPr lang="en-US" altLang="en-US" dirty="0" err="1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raz</a:t>
            </a:r>
            <a:r>
              <a:rPr lang="en-US" altLang="en-US" dirty="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za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230 000 000 </a:t>
            </a:r>
            <a:r>
              <a:rPr lang="en-US" altLang="en-US" dirty="0" err="1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rokov</a:t>
            </a:r>
            <a:endParaRPr lang="en-US" altLang="en-US" dirty="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32770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0" b="6467"/>
          <a:stretch>
            <a:fillRect/>
          </a:stretch>
        </p:blipFill>
        <p:spPr bwMode="auto">
          <a:xfrm>
            <a:off x="304800" y="3471863"/>
            <a:ext cx="4267200" cy="331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7" b="8195"/>
          <a:stretch>
            <a:fillRect/>
          </a:stretch>
        </p:blipFill>
        <p:spPr bwMode="auto">
          <a:xfrm>
            <a:off x="4572000" y="3402013"/>
            <a:ext cx="3962400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19100" y="260648"/>
            <a:ext cx="8833420" cy="5867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32080"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96888" indent="-457200">
              <a:buNone/>
              <a:defRPr/>
            </a:pPr>
            <a:r>
              <a:rPr lang="sk-SK" dirty="0" smtClean="0">
                <a:solidFill>
                  <a:srgbClr val="3333CC"/>
                </a:solidFill>
                <a:sym typeface="Arial" charset="0"/>
              </a:rPr>
              <a:t>C</a:t>
            </a:r>
            <a:r>
              <a:rPr lang="en-US" dirty="0" smtClean="0">
                <a:solidFill>
                  <a:srgbClr val="3333CC"/>
                </a:solidFill>
                <a:sym typeface="Arial" charset="0"/>
              </a:rPr>
              <a:t>. </a:t>
            </a:r>
            <a:r>
              <a:rPr lang="pl-PL" dirty="0">
                <a:solidFill>
                  <a:srgbClr val="3333CC"/>
                </a:solidFill>
                <a:sym typeface="Arial" charset="0"/>
              </a:rPr>
              <a:t>Zem spolu so Slnečnou sústavou rotuje okolo stredu Mliečnej cesty </a:t>
            </a:r>
            <a:endParaRPr lang="pl-PL" dirty="0" smtClean="0">
              <a:solidFill>
                <a:srgbClr val="3333CC"/>
              </a:solidFill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133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 8"/>
          <p:cNvSpPr/>
          <p:nvPr/>
        </p:nvSpPr>
        <p:spPr>
          <a:xfrm>
            <a:off x="266700" y="1484785"/>
            <a:ext cx="8648700" cy="7920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240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19100" y="260648"/>
            <a:ext cx="8833420" cy="5867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32080"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96888" indent="-457200">
              <a:buNone/>
              <a:defRPr/>
            </a:pPr>
            <a:r>
              <a:rPr lang="sk-SK" dirty="0">
                <a:solidFill>
                  <a:srgbClr val="3333CC"/>
                </a:solidFill>
                <a:sym typeface="Arial" charset="0"/>
              </a:rPr>
              <a:t>D</a:t>
            </a:r>
            <a:r>
              <a:rPr lang="en-US" dirty="0" smtClean="0">
                <a:solidFill>
                  <a:srgbClr val="3333CC"/>
                </a:solidFill>
                <a:sym typeface="Arial" charset="0"/>
              </a:rPr>
              <a:t>. </a:t>
            </a:r>
            <a:r>
              <a:rPr lang="pl-PL" dirty="0">
                <a:solidFill>
                  <a:srgbClr val="3333CC"/>
                </a:solidFill>
                <a:sym typeface="Arial" charset="0"/>
              </a:rPr>
              <a:t>Mliečna cesta sa </a:t>
            </a:r>
            <a:r>
              <a:rPr lang="pl-PL" dirty="0" smtClean="0">
                <a:solidFill>
                  <a:srgbClr val="3333CC"/>
                </a:solidFill>
                <a:sym typeface="Arial" charset="0"/>
              </a:rPr>
              <a:t>pohybuje </a:t>
            </a:r>
            <a:br>
              <a:rPr lang="pl-PL" dirty="0" smtClean="0">
                <a:solidFill>
                  <a:srgbClr val="3333CC"/>
                </a:solidFill>
                <a:sym typeface="Arial" charset="0"/>
              </a:rPr>
            </a:br>
            <a:r>
              <a:rPr lang="pl-PL" dirty="0" smtClean="0">
                <a:solidFill>
                  <a:srgbClr val="3333CC"/>
                </a:solidFill>
                <a:sym typeface="Arial" charset="0"/>
              </a:rPr>
              <a:t>vzhľadom ku okolitému </a:t>
            </a:r>
            <a:r>
              <a:rPr lang="pl-PL" dirty="0">
                <a:solidFill>
                  <a:srgbClr val="3333CC"/>
                </a:solidFill>
                <a:sym typeface="Arial" charset="0"/>
              </a:rPr>
              <a:t>vesmíru</a:t>
            </a:r>
            <a:endParaRPr lang="pl-PL" dirty="0" smtClean="0">
              <a:solidFill>
                <a:srgbClr val="3333CC"/>
              </a:solidFill>
              <a:sym typeface="Arial" charset="0"/>
            </a:endParaRPr>
          </a:p>
        </p:txBody>
      </p:sp>
      <p:pic>
        <p:nvPicPr>
          <p:cNvPr id="34817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31"/>
          <a:stretch>
            <a:fillRect/>
          </a:stretch>
        </p:blipFill>
        <p:spPr bwMode="auto">
          <a:xfrm>
            <a:off x="609600" y="2924944"/>
            <a:ext cx="3252788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Rectangle 2"/>
          <p:cNvSpPr>
            <a:spLocks/>
          </p:cNvSpPr>
          <p:nvPr/>
        </p:nvSpPr>
        <p:spPr bwMode="auto">
          <a:xfrm>
            <a:off x="415925" y="1282948"/>
            <a:ext cx="87376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496888" indent="-4572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 dirty="0">
              <a:solidFill>
                <a:srgbClr val="3333CC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eaLnBrk="1" hangingPunct="1"/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Samotný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sk-SK" altLang="en-US" dirty="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vesmír</a:t>
            </a:r>
            <a:r>
              <a:rPr lang="en-US" altLang="en-US" dirty="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sa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rozširuje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sk-SK" altLang="en-US" dirty="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→ </a:t>
            </a:r>
            <a:r>
              <a:rPr lang="en-US" altLang="en-US" dirty="0" err="1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priestor</a:t>
            </a:r>
            <a:r>
              <a:rPr lang="en-US" altLang="en-US" dirty="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medzi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sk-SK" altLang="en-US" dirty="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objektami </a:t>
            </a:r>
            <a:r>
              <a:rPr lang="en-US" altLang="en-US" dirty="0" err="1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sa</a:t>
            </a:r>
            <a:r>
              <a:rPr lang="en-US" altLang="en-US" dirty="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dirty="0" err="1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zväčšuje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						</a:t>
            </a:r>
          </a:p>
        </p:txBody>
      </p:sp>
      <p:sp>
        <p:nvSpPr>
          <p:cNvPr id="34819" name="AutoShape 3"/>
          <p:cNvSpPr>
            <a:spLocks/>
          </p:cNvSpPr>
          <p:nvPr/>
        </p:nvSpPr>
        <p:spPr bwMode="auto">
          <a:xfrm>
            <a:off x="533400" y="3309119"/>
            <a:ext cx="3352800" cy="3200400"/>
          </a:xfrm>
          <a:custGeom>
            <a:avLst/>
            <a:gdLst>
              <a:gd name="T0" fmla="*/ 0 w 20172"/>
              <a:gd name="T1" fmla="*/ 1600200 h 20318"/>
              <a:gd name="T2" fmla="*/ 1676400 w 20172"/>
              <a:gd name="T3" fmla="*/ 0 h 20318"/>
              <a:gd name="T4" fmla="*/ 3352800 w 20172"/>
              <a:gd name="T5" fmla="*/ 1600200 h 20318"/>
              <a:gd name="T6" fmla="*/ 1676400 w 20172"/>
              <a:gd name="T7" fmla="*/ 3200400 h 20318"/>
              <a:gd name="T8" fmla="*/ 0 w 20172"/>
              <a:gd name="T9" fmla="*/ 1600200 h 20318"/>
              <a:gd name="T10" fmla="*/ 2844694 w 20172"/>
              <a:gd name="T11" fmla="*/ 2683434 h 20318"/>
              <a:gd name="T12" fmla="*/ 2811286 w 20172"/>
              <a:gd name="T13" fmla="*/ 484990 h 20318"/>
              <a:gd name="T14" fmla="*/ 541514 w 20172"/>
              <a:gd name="T15" fmla="*/ 484990 h 20318"/>
              <a:gd name="T16" fmla="*/ 2844694 w 20172"/>
              <a:gd name="T17" fmla="*/ 2683434 h 20318"/>
              <a:gd name="T18" fmla="*/ 508106 w 20172"/>
              <a:gd name="T19" fmla="*/ 516966 h 20318"/>
              <a:gd name="T20" fmla="*/ 541514 w 20172"/>
              <a:gd name="T21" fmla="*/ 2715410 h 20318"/>
              <a:gd name="T22" fmla="*/ 2811286 w 20172"/>
              <a:gd name="T23" fmla="*/ 2715410 h 20318"/>
              <a:gd name="T24" fmla="*/ 508106 w 20172"/>
              <a:gd name="T25" fmla="*/ 516966 h 20318"/>
              <a:gd name="T26" fmla="*/ 508106 w 20172"/>
              <a:gd name="T27" fmla="*/ 516966 h 2031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0172" h="20318">
                <a:moveTo>
                  <a:pt x="0" y="10159"/>
                </a:moveTo>
                <a:cubicBezTo>
                  <a:pt x="0" y="4548"/>
                  <a:pt x="4516" y="0"/>
                  <a:pt x="10086" y="0"/>
                </a:cubicBezTo>
                <a:cubicBezTo>
                  <a:pt x="15656" y="0"/>
                  <a:pt x="20172" y="4548"/>
                  <a:pt x="20172" y="10159"/>
                </a:cubicBezTo>
                <a:cubicBezTo>
                  <a:pt x="20172" y="15770"/>
                  <a:pt x="15656" y="20318"/>
                  <a:pt x="10086" y="20318"/>
                </a:cubicBezTo>
                <a:cubicBezTo>
                  <a:pt x="4516" y="20318"/>
                  <a:pt x="0" y="15770"/>
                  <a:pt x="0" y="10159"/>
                </a:cubicBezTo>
                <a:close/>
                <a:moveTo>
                  <a:pt x="17115" y="17036"/>
                </a:moveTo>
                <a:cubicBezTo>
                  <a:pt x="20886" y="13126"/>
                  <a:pt x="20796" y="6877"/>
                  <a:pt x="16914" y="3079"/>
                </a:cubicBezTo>
                <a:cubicBezTo>
                  <a:pt x="13111" y="-641"/>
                  <a:pt x="7061" y="-641"/>
                  <a:pt x="3258" y="3079"/>
                </a:cubicBezTo>
                <a:lnTo>
                  <a:pt x="17115" y="17036"/>
                </a:lnTo>
                <a:close/>
                <a:moveTo>
                  <a:pt x="3057" y="3282"/>
                </a:moveTo>
                <a:cubicBezTo>
                  <a:pt x="-714" y="7192"/>
                  <a:pt x="-624" y="13441"/>
                  <a:pt x="3258" y="17239"/>
                </a:cubicBezTo>
                <a:cubicBezTo>
                  <a:pt x="7061" y="20959"/>
                  <a:pt x="13111" y="20959"/>
                  <a:pt x="16914" y="17239"/>
                </a:cubicBezTo>
                <a:lnTo>
                  <a:pt x="3057" y="3282"/>
                </a:lnTo>
                <a:close/>
                <a:moveTo>
                  <a:pt x="3057" y="3282"/>
                </a:moveTo>
              </a:path>
            </a:pathLst>
          </a:custGeom>
          <a:solidFill>
            <a:srgbClr val="FF0000"/>
          </a:solidFill>
          <a:ln w="12700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pic>
        <p:nvPicPr>
          <p:cNvPr id="34820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3047182"/>
            <a:ext cx="3730625" cy="346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8453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 8"/>
          <p:cNvSpPr/>
          <p:nvPr/>
        </p:nvSpPr>
        <p:spPr>
          <a:xfrm>
            <a:off x="251520" y="1412777"/>
            <a:ext cx="8568952" cy="10428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240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19100" y="548680"/>
            <a:ext cx="8833420" cy="5867400"/>
          </a:xfrm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32080"/>
          <a:lstStyle/>
          <a:p>
            <a:pPr marL="496888" indent="-457200">
              <a:buNone/>
              <a:defRPr/>
            </a:pPr>
            <a:r>
              <a:rPr lang="en-US" dirty="0" smtClean="0">
                <a:solidFill>
                  <a:srgbClr val="3333CC"/>
                </a:solidFill>
                <a:sym typeface="Arial" charset="0"/>
              </a:rPr>
              <a:t>A. </a:t>
            </a:r>
            <a:r>
              <a:rPr lang="pl-PL" dirty="0">
                <a:solidFill>
                  <a:srgbClr val="3333CC"/>
                </a:solidFill>
                <a:sym typeface="Arial" charset="0"/>
              </a:rPr>
              <a:t>Zem rotuje okolo svojej </a:t>
            </a:r>
            <a:r>
              <a:rPr lang="pl-PL" dirty="0" smtClean="0">
                <a:solidFill>
                  <a:srgbClr val="3333CC"/>
                </a:solidFill>
                <a:sym typeface="Arial" charset="0"/>
              </a:rPr>
              <a:t>osi (raz za deň)</a:t>
            </a:r>
          </a:p>
          <a:p>
            <a:pPr marL="496888" indent="-457200">
              <a:spcBef>
                <a:spcPct val="0"/>
              </a:spcBef>
              <a:buNone/>
              <a:defRPr/>
            </a:pPr>
            <a:endParaRPr lang="sk-SK" u="sng" dirty="0" smtClean="0">
              <a:sym typeface="Arial" charset="0"/>
            </a:endParaRPr>
          </a:p>
          <a:p>
            <a:pPr marL="496888" indent="-457200">
              <a:spcBef>
                <a:spcPct val="0"/>
              </a:spcBef>
              <a:buNone/>
              <a:defRPr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Zdá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sa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že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všetko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na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oblohe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stúpa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 a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zapadá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raz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za</a:t>
            </a:r>
            <a:r>
              <a:rPr lang="sk-SK" sz="2000" dirty="0" smtClean="0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deň</a:t>
            </a:r>
            <a:r>
              <a:rPr lang="sk-SK" sz="2000" dirty="0" smtClean="0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 (otočenie Zeme okolo osi)</a:t>
            </a:r>
          </a:p>
          <a:p>
            <a:pPr marL="496888" indent="-457200">
              <a:spcAft>
                <a:spcPts val="600"/>
              </a:spcAft>
              <a:buNone/>
              <a:defRPr/>
            </a:pPr>
            <a:r>
              <a:rPr lang="sk-SK" sz="2000" dirty="0" smtClean="0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→ Sledovanie </a:t>
            </a:r>
            <a:r>
              <a:rPr lang="sk-SK" sz="2000" dirty="0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h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viezd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 </a:t>
            </a:r>
            <a:r>
              <a:rPr lang="sk-SK" sz="2000" dirty="0" smtClean="0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vy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kazuj</a:t>
            </a:r>
            <a:r>
              <a:rPr lang="sk-SK" sz="2000" dirty="0" smtClean="0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e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tento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pohyb</a:t>
            </a: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  <a:sym typeface="Arial" charset="0"/>
            </a:endParaRPr>
          </a:p>
        </p:txBody>
      </p:sp>
      <p:pic>
        <p:nvPicPr>
          <p:cNvPr id="512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" b="10275"/>
          <a:stretch>
            <a:fillRect/>
          </a:stretch>
        </p:blipFill>
        <p:spPr bwMode="auto">
          <a:xfrm>
            <a:off x="539552" y="2636912"/>
            <a:ext cx="8280920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8027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/>
          <p:cNvSpPr/>
          <p:nvPr/>
        </p:nvSpPr>
        <p:spPr>
          <a:xfrm>
            <a:off x="388788" y="1412776"/>
            <a:ext cx="8414793" cy="46871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240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19100" y="548680"/>
            <a:ext cx="8833420" cy="5867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32080"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96888" indent="-457200">
              <a:buFont typeface="Wingdings 2"/>
              <a:buNone/>
              <a:defRPr/>
            </a:pPr>
            <a:r>
              <a:rPr lang="en-US" dirty="0" smtClean="0">
                <a:solidFill>
                  <a:srgbClr val="3333CC"/>
                </a:solidFill>
                <a:sym typeface="Arial" charset="0"/>
              </a:rPr>
              <a:t>A. </a:t>
            </a:r>
            <a:r>
              <a:rPr lang="pl-PL" dirty="0" smtClean="0">
                <a:solidFill>
                  <a:srgbClr val="3333CC"/>
                </a:solidFill>
                <a:sym typeface="Arial" charset="0"/>
              </a:rPr>
              <a:t>Zem rotuje okolo svojej osi (raz za deň)</a:t>
            </a:r>
          </a:p>
          <a:p>
            <a:pPr marL="496888" indent="-457200">
              <a:spcBef>
                <a:spcPct val="0"/>
              </a:spcBef>
              <a:buFont typeface="Wingdings 2"/>
              <a:buNone/>
              <a:defRPr/>
            </a:pPr>
            <a:endParaRPr lang="sk-SK" u="sng" dirty="0" smtClean="0">
              <a:sym typeface="Arial" charset="0"/>
            </a:endParaRPr>
          </a:p>
          <a:p>
            <a:pPr marL="496888" indent="-457200">
              <a:spcBef>
                <a:spcPct val="0"/>
              </a:spcBef>
              <a:buNone/>
              <a:defRPr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Zdá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sa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že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všetko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na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oblohe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stúpa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 a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zapadá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raz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za</a:t>
            </a:r>
            <a:r>
              <a:rPr lang="sk-SK" sz="2000" dirty="0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deň</a:t>
            </a:r>
            <a:r>
              <a:rPr lang="sk-SK" sz="2000" dirty="0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 (otočenie Zeme okolo osi)</a:t>
            </a:r>
          </a:p>
          <a:p>
            <a:pPr marL="496888" indent="-457200">
              <a:spcAft>
                <a:spcPts val="600"/>
              </a:spcAft>
              <a:buNone/>
              <a:defRPr/>
            </a:pPr>
            <a:r>
              <a:rPr lang="sk-SK" sz="2000" dirty="0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→ Sledovanie h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viezd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 </a:t>
            </a:r>
            <a:r>
              <a:rPr lang="sk-SK" sz="2000" dirty="0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vy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kazuj</a:t>
            </a:r>
            <a:r>
              <a:rPr lang="sk-SK" sz="2000" dirty="0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tento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pohyb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  <a:sym typeface="Arial" charset="0"/>
            </a:endParaRPr>
          </a:p>
        </p:txBody>
      </p:sp>
      <p:pic>
        <p:nvPicPr>
          <p:cNvPr id="6147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2" t="5028"/>
          <a:stretch>
            <a:fillRect/>
          </a:stretch>
        </p:blipFill>
        <p:spPr bwMode="auto">
          <a:xfrm>
            <a:off x="4322068" y="3221831"/>
            <a:ext cx="4481513" cy="287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4"/>
          <p:cNvSpPr>
            <a:spLocks/>
          </p:cNvSpPr>
          <p:nvPr/>
        </p:nvSpPr>
        <p:spPr bwMode="auto">
          <a:xfrm>
            <a:off x="611560" y="3276600"/>
            <a:ext cx="3672408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Všetko</a:t>
            </a:r>
            <a:r>
              <a:rPr lang="en-US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(</a:t>
            </a:r>
            <a:r>
              <a:rPr lang="en-US" alt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mimo</a:t>
            </a:r>
            <a:r>
              <a:rPr lang="en-US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slnečnej</a:t>
            </a:r>
            <a:r>
              <a:rPr lang="en-US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sústavy</a:t>
            </a:r>
            <a:r>
              <a:rPr lang="en-US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) </a:t>
            </a:r>
            <a:r>
              <a:rPr lang="en-US" alt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sa</a:t>
            </a:r>
            <a:r>
              <a:rPr lang="en-US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na</a:t>
            </a:r>
            <a:r>
              <a:rPr lang="en-US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oblohe</a:t>
            </a:r>
            <a:r>
              <a:rPr lang="en-US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javí</a:t>
            </a:r>
            <a:r>
              <a:rPr lang="en-US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sk-SK" altLang="en-US" sz="2000" dirty="0" err="1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nemen</a:t>
            </a:r>
            <a:r>
              <a:rPr lang="en-US" altLang="en-US" sz="2000" dirty="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n</a:t>
            </a:r>
            <a:r>
              <a:rPr lang="sk-SK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é</a:t>
            </a:r>
            <a:r>
              <a:rPr lang="en-US" altLang="en-US" sz="2000" dirty="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.</a:t>
            </a:r>
            <a:endParaRPr lang="en-US" altLang="en-US" sz="2000" dirty="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000" dirty="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000" dirty="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Súhvezdia</a:t>
            </a:r>
            <a:r>
              <a:rPr lang="en-US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= </a:t>
            </a:r>
            <a:r>
              <a:rPr lang="en-US" alt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pevné</a:t>
            </a:r>
            <a:r>
              <a:rPr lang="en-US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usporiadanie</a:t>
            </a:r>
            <a:r>
              <a:rPr lang="en-US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hviezd</a:t>
            </a:r>
            <a:r>
              <a:rPr lang="en-US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, </a:t>
            </a:r>
            <a:r>
              <a:rPr lang="en-US" alt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ktoré</a:t>
            </a:r>
            <a:r>
              <a:rPr lang="en-US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NIE </a:t>
            </a:r>
            <a:r>
              <a:rPr lang="en-US" alt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sú</a:t>
            </a:r>
            <a:r>
              <a:rPr lang="en-US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nevyhnutne</a:t>
            </a:r>
            <a:r>
              <a:rPr lang="en-US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fyzicky</a:t>
            </a:r>
            <a:r>
              <a:rPr lang="en-US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spojené</a:t>
            </a:r>
            <a:r>
              <a:rPr lang="en-US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0884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 8"/>
          <p:cNvSpPr/>
          <p:nvPr/>
        </p:nvSpPr>
        <p:spPr>
          <a:xfrm>
            <a:off x="179512" y="1196752"/>
            <a:ext cx="5112568" cy="55446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240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19100" y="1522041"/>
            <a:ext cx="4944988" cy="5219327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sk-SK" sz="1800" b="1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Zdanlivá </a:t>
            </a:r>
            <a:r>
              <a:rPr lang="sk-SK" sz="1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nebeská </a:t>
            </a:r>
            <a:r>
              <a:rPr lang="sk-SK" sz="1800" b="1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klenba: </a:t>
            </a:r>
            <a:r>
              <a:rPr lang="sk-SK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voľným </a:t>
            </a:r>
            <a:r>
              <a:rPr lang="sk-SK" sz="1800" dirty="0">
                <a:latin typeface="Calibri" panose="020F0502020204030204" pitchFamily="34" charset="0"/>
                <a:cs typeface="Calibri" panose="020F0502020204030204" pitchFamily="34" charset="0"/>
              </a:rPr>
              <a:t>okom sa </a:t>
            </a:r>
            <a:r>
              <a:rPr lang="sk-SK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zdá</a:t>
            </a:r>
            <a:r>
              <a:rPr lang="sk-SK" sz="1800" dirty="0">
                <a:latin typeface="Calibri" panose="020F0502020204030204" pitchFamily="34" charset="0"/>
                <a:cs typeface="Calibri" panose="020F0502020204030204" pitchFamily="34" charset="0"/>
              </a:rPr>
              <a:t>, že </a:t>
            </a:r>
            <a:r>
              <a:rPr lang="sk-SK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všetky </a:t>
            </a:r>
            <a:r>
              <a:rPr lang="sk-SK" sz="1800" dirty="0">
                <a:latin typeface="Calibri" panose="020F0502020204030204" pitchFamily="34" charset="0"/>
                <a:cs typeface="Calibri" panose="020F0502020204030204" pitchFamily="34" charset="0"/>
              </a:rPr>
              <a:t>vesmírne </a:t>
            </a:r>
            <a:r>
              <a:rPr lang="sk-SK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telesá </a:t>
            </a:r>
            <a:r>
              <a:rPr lang="sk-SK" sz="1800" dirty="0">
                <a:latin typeface="Calibri" panose="020F0502020204030204" pitchFamily="34" charset="0"/>
                <a:cs typeface="Calibri" panose="020F0502020204030204" pitchFamily="34" charset="0"/>
              </a:rPr>
              <a:t>ležia na </a:t>
            </a:r>
            <a:r>
              <a:rPr lang="sk-SK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klenbe </a:t>
            </a:r>
            <a:r>
              <a:rPr lang="sk-SK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guľového polkruhu </a:t>
            </a:r>
            <a:endParaRPr lang="sk-SK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sk-SK" sz="1800" b="1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Ekliptika: </a:t>
            </a:r>
            <a:r>
              <a:rPr lang="sk-SK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hlavná kružnica, v </a:t>
            </a:r>
            <a:r>
              <a:rPr lang="sk-SK" sz="1800" dirty="0">
                <a:latin typeface="Calibri" panose="020F0502020204030204" pitchFamily="34" charset="0"/>
                <a:cs typeface="Calibri" panose="020F0502020204030204" pitchFamily="34" charset="0"/>
              </a:rPr>
              <a:t>ktorej </a:t>
            </a:r>
            <a:r>
              <a:rPr lang="sk-SK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je pretínaná nebeská sféra. </a:t>
            </a:r>
            <a:r>
              <a:rPr lang="sk-SK" sz="18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sk-SK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ovina </a:t>
            </a:r>
            <a:r>
              <a:rPr lang="sk-SK" sz="1800" dirty="0">
                <a:latin typeface="Calibri" panose="020F0502020204030204" pitchFamily="34" charset="0"/>
                <a:cs typeface="Calibri" panose="020F0502020204030204" pitchFamily="34" charset="0"/>
              </a:rPr>
              <a:t>ekliptiky zviera s </a:t>
            </a:r>
            <a:r>
              <a:rPr lang="sk-SK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rovinou </a:t>
            </a:r>
            <a:r>
              <a:rPr lang="sk-SK" sz="1800" dirty="0">
                <a:latin typeface="Calibri" panose="020F0502020204030204" pitchFamily="34" charset="0"/>
                <a:cs typeface="Calibri" panose="020F0502020204030204" pitchFamily="34" charset="0"/>
              </a:rPr>
              <a:t>svetového </a:t>
            </a:r>
            <a:r>
              <a:rPr lang="sk-SK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rovníka sklon </a:t>
            </a:r>
            <a:r>
              <a:rPr lang="sk-SK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približne </a:t>
            </a:r>
            <a:r>
              <a:rPr lang="sk-SK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23°30</a:t>
            </a:r>
            <a:r>
              <a:rPr lang="sk-SK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´ </a:t>
            </a:r>
            <a:endParaRPr lang="sk-SK" sz="18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sk-SK" sz="1800" b="1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Svetový </a:t>
            </a:r>
            <a:r>
              <a:rPr lang="sk-SK" sz="1800" b="1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rovník:</a:t>
            </a:r>
            <a:r>
              <a:rPr lang="sk-SK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hlavná </a:t>
            </a:r>
            <a:r>
              <a:rPr lang="sk-SK" sz="1800" dirty="0">
                <a:latin typeface="Calibri" panose="020F0502020204030204" pitchFamily="34" charset="0"/>
                <a:cs typeface="Calibri" panose="020F0502020204030204" pitchFamily="34" charset="0"/>
              </a:rPr>
              <a:t>kružnica, v </a:t>
            </a:r>
            <a:r>
              <a:rPr lang="sk-SK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nej rovina zemského </a:t>
            </a:r>
            <a:r>
              <a:rPr lang="sk-SK" sz="1800" dirty="0">
                <a:latin typeface="Calibri" panose="020F0502020204030204" pitchFamily="34" charset="0"/>
                <a:cs typeface="Calibri" panose="020F0502020204030204" pitchFamily="34" charset="0"/>
              </a:rPr>
              <a:t>rovníka pretína nebeskú </a:t>
            </a:r>
            <a:r>
              <a:rPr lang="sk-SK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sféru</a:t>
            </a:r>
            <a:r>
              <a:rPr lang="sk-SK" sz="1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sk-SK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Svetový </a:t>
            </a:r>
            <a:r>
              <a:rPr lang="sk-SK" sz="1800" dirty="0">
                <a:latin typeface="Calibri" panose="020F0502020204030204" pitchFamily="34" charset="0"/>
                <a:cs typeface="Calibri" panose="020F0502020204030204" pitchFamily="34" charset="0"/>
              </a:rPr>
              <a:t>rovník pretína </a:t>
            </a:r>
            <a:r>
              <a:rPr lang="sk-SK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ekliptiku </a:t>
            </a:r>
            <a:r>
              <a:rPr lang="sk-SK" sz="1800" dirty="0">
                <a:latin typeface="Calibri" panose="020F0502020204030204" pitchFamily="34" charset="0"/>
                <a:cs typeface="Calibri" panose="020F0502020204030204" pitchFamily="34" charset="0"/>
              </a:rPr>
              <a:t>v </a:t>
            </a:r>
            <a:r>
              <a:rPr lang="sk-SK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jarnom </a:t>
            </a:r>
            <a:r>
              <a:rPr lang="sk-SK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sk-SK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jesennom </a:t>
            </a:r>
            <a:r>
              <a:rPr lang="sk-SK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bode</a:t>
            </a:r>
          </a:p>
          <a:p>
            <a:pPr>
              <a:spcAft>
                <a:spcPts val="1200"/>
              </a:spcAft>
            </a:pPr>
            <a:r>
              <a:rPr lang="sk-SK" sz="1800" b="1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Zenit </a:t>
            </a:r>
            <a:r>
              <a:rPr lang="sk-SK" sz="1800" b="1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(nadhlavník) - </a:t>
            </a:r>
            <a:r>
              <a:rPr lang="sk-SK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Nebeské </a:t>
            </a:r>
            <a:r>
              <a:rPr lang="sk-SK" sz="1800" dirty="0">
                <a:latin typeface="Calibri" panose="020F0502020204030204" pitchFamily="34" charset="0"/>
                <a:cs typeface="Calibri" panose="020F0502020204030204" pitchFamily="34" charset="0"/>
              </a:rPr>
              <a:t>objekty, ktoré sa nachádzajú v zenite alebo v jeho blízkosti sú najlepšie pozorovateľné, pretože ich svetlo </a:t>
            </a:r>
            <a:r>
              <a:rPr lang="sk-SK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prechádza </a:t>
            </a:r>
            <a:r>
              <a:rPr lang="sk-SK" sz="1800" dirty="0">
                <a:latin typeface="Calibri" panose="020F0502020204030204" pitchFamily="34" charset="0"/>
                <a:cs typeface="Calibri" panose="020F0502020204030204" pitchFamily="34" charset="0"/>
              </a:rPr>
              <a:t>cez najtenšiu vrstvu </a:t>
            </a:r>
            <a:r>
              <a:rPr lang="sk-SK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atmosféry</a:t>
            </a:r>
          </a:p>
          <a:p>
            <a:pPr>
              <a:spcAft>
                <a:spcPts val="1200"/>
              </a:spcAft>
            </a:pPr>
            <a:r>
              <a:rPr lang="sk-SK" sz="1800" b="1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Nadir (podnožník</a:t>
            </a:r>
            <a:r>
              <a:rPr lang="sk-SK" sz="1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sk-SK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ttp://astrolot.cz/a_v_obrazech/images2/obr_1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283376"/>
            <a:ext cx="2433522" cy="264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astrolot.cz/a_v_obrazech/images2/obr_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000238"/>
            <a:ext cx="2433522" cy="2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19100" y="548680"/>
            <a:ext cx="8833420" cy="5867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32080"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96888" indent="-457200">
              <a:buFont typeface="Wingdings 2"/>
              <a:buNone/>
              <a:defRPr/>
            </a:pPr>
            <a:r>
              <a:rPr lang="en-US" dirty="0" smtClean="0">
                <a:solidFill>
                  <a:srgbClr val="3333CC"/>
                </a:solidFill>
                <a:sym typeface="Arial" charset="0"/>
              </a:rPr>
              <a:t>A. </a:t>
            </a:r>
            <a:r>
              <a:rPr lang="pl-PL" dirty="0" smtClean="0">
                <a:solidFill>
                  <a:srgbClr val="3333CC"/>
                </a:solidFill>
                <a:sym typeface="Arial" charset="0"/>
              </a:rPr>
              <a:t>Zem rotuje okolo svojej osi (raz za deň)</a:t>
            </a:r>
          </a:p>
        </p:txBody>
      </p:sp>
    </p:spTree>
    <p:extLst>
      <p:ext uri="{BB962C8B-B14F-4D97-AF65-F5344CB8AC3E}">
        <p14:creationId xmlns:p14="http://schemas.microsoft.com/office/powerpoint/2010/main" val="296275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 8"/>
          <p:cNvSpPr/>
          <p:nvPr/>
        </p:nvSpPr>
        <p:spPr>
          <a:xfrm>
            <a:off x="417884" y="1172641"/>
            <a:ext cx="8330580" cy="27951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240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19100" y="1340768"/>
            <a:ext cx="8545388" cy="5517232"/>
          </a:xfrm>
        </p:spPr>
        <p:txBody>
          <a:bodyPr>
            <a:noAutofit/>
          </a:bodyPr>
          <a:lstStyle/>
          <a:p>
            <a:pPr lvl="0">
              <a:buClr>
                <a:srgbClr val="3891A7"/>
              </a:buClr>
            </a:pPr>
            <a:r>
              <a:rPr lang="sk-SK" sz="1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Okolo 4. </a:t>
            </a:r>
            <a:r>
              <a:rPr lang="sk-SK" sz="1800" b="1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januára (resp. 3 januára),</a:t>
            </a:r>
            <a:r>
              <a:rPr lang="sk-SK" sz="18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keď Zem je na svojej obežnej dráhe v najbližšom bode k Slnku </a:t>
            </a:r>
            <a:r>
              <a:rPr lang="sk-SK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sk-SK" sz="1800" b="1" i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perihélium</a:t>
            </a:r>
            <a:r>
              <a:rPr lang="sk-SK" sz="1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príslnie</a:t>
            </a:r>
            <a:r>
              <a:rPr lang="sk-SK" sz="18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sk-SK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sk-SK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 od neho vzdialená </a:t>
            </a:r>
            <a:r>
              <a:rPr lang="sk-SK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147 097 149 km</a:t>
            </a:r>
            <a:r>
              <a:rPr lang="sk-SK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lvl="0">
              <a:buClr>
                <a:srgbClr val="3891A7"/>
              </a:buClr>
            </a:pPr>
            <a:endParaRPr lang="sk-SK" sz="18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buClr>
                <a:srgbClr val="3891A7"/>
              </a:buClr>
            </a:pPr>
            <a:r>
              <a:rPr lang="sk-SK" sz="1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Dňa 5. júla, </a:t>
            </a:r>
            <a:r>
              <a:rPr lang="sk-SK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keď je v najvzdialenejšom bode – </a:t>
            </a:r>
            <a:r>
              <a:rPr lang="sk-SK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sk-SK" sz="1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afélium, </a:t>
            </a:r>
            <a:r>
              <a:rPr lang="sk-SK" sz="1800" b="1" i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odsĺnie</a:t>
            </a:r>
            <a:r>
              <a:rPr lang="sk-SK" sz="18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sk-SK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jej vzdialenosť od Slnka dosahuje </a:t>
            </a:r>
            <a:r>
              <a:rPr lang="sk-SK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152 098 704 km</a:t>
            </a:r>
            <a:r>
              <a:rPr lang="sk-SK" sz="18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>
              <a:buClr>
                <a:srgbClr val="3891A7"/>
              </a:buClr>
            </a:pPr>
            <a:endParaRPr lang="sk-SK" sz="1800" b="1" dirty="0" smtClean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buClr>
                <a:srgbClr val="3891A7"/>
              </a:buClr>
            </a:pPr>
            <a:r>
              <a:rPr lang="sk-SK" sz="1800" b="1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Apsída</a:t>
            </a:r>
            <a:r>
              <a:rPr lang="sk-SK" sz="1800" b="1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8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 priamka, ktorá spája </a:t>
            </a:r>
            <a:r>
              <a:rPr lang="sk-SK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perihélium</a:t>
            </a:r>
            <a:r>
              <a:rPr lang="sk-SK" sz="18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sk-SK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afélium</a:t>
            </a:r>
            <a:r>
              <a:rPr lang="sk-SK" sz="18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>
              <a:buClr>
                <a:srgbClr val="3891A7"/>
              </a:buClr>
            </a:pPr>
            <a:endParaRPr lang="sk-SK" sz="1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buNone/>
            </a:pPr>
            <a:endParaRPr lang="sk-SK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buNone/>
            </a:pPr>
            <a:endParaRPr lang="sk-SK" sz="1800" b="1" i="1" dirty="0" smtClean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buNone/>
            </a:pPr>
            <a:endParaRPr lang="sk-SK" sz="1800" b="1" i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buNone/>
            </a:pPr>
            <a:endParaRPr lang="sk-SK" sz="1800" b="1" i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buNone/>
            </a:pPr>
            <a:endParaRPr lang="sk-SK" sz="1800" b="1" i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buNone/>
            </a:pPr>
            <a:endParaRPr lang="sk-SK" sz="1800" b="1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buNone/>
            </a:pPr>
            <a:endParaRPr lang="sk-SK" sz="1800" b="1" i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buNone/>
            </a:pPr>
            <a:endParaRPr lang="sk-SK" sz="1800" b="1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buNone/>
            </a:pPr>
            <a:endParaRPr lang="sk-SK" sz="1800" b="1" i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buNone/>
            </a:pPr>
            <a:endParaRPr lang="sk-SK" sz="1800" b="1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buNone/>
            </a:pPr>
            <a:endParaRPr lang="sk-SK" sz="1800" b="1" i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buNone/>
            </a:pPr>
            <a:endParaRPr lang="sk-SK" sz="1800" b="1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buNone/>
            </a:pPr>
            <a:endParaRPr lang="sk-SK" sz="1800" b="1" i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buNone/>
            </a:pPr>
            <a:endParaRPr lang="sk-SK" sz="1800" b="1" i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buNone/>
            </a:pPr>
            <a:endParaRPr lang="sk-SK" sz="1800" b="1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buNone/>
            </a:pPr>
            <a:r>
              <a:rPr lang="sk-SK" sz="1800" b="1" i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</a:t>
            </a:r>
            <a:endParaRPr lang="sk-SK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188768"/>
            <a:ext cx="6333218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19100" y="548680"/>
            <a:ext cx="8833420" cy="5867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32080"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96888" indent="-457200">
              <a:buFont typeface="Wingdings 2"/>
              <a:buNone/>
              <a:defRPr/>
            </a:pPr>
            <a:r>
              <a:rPr lang="en-US" dirty="0" smtClean="0">
                <a:solidFill>
                  <a:srgbClr val="3333CC"/>
                </a:solidFill>
                <a:sym typeface="Arial" charset="0"/>
              </a:rPr>
              <a:t>A. </a:t>
            </a:r>
            <a:r>
              <a:rPr lang="pl-PL" dirty="0" smtClean="0">
                <a:solidFill>
                  <a:srgbClr val="3333CC"/>
                </a:solidFill>
                <a:sym typeface="Arial" charset="0"/>
              </a:rPr>
              <a:t>Zem rotuje okolo svojej osi (raz za deň)</a:t>
            </a:r>
          </a:p>
        </p:txBody>
      </p:sp>
    </p:spTree>
    <p:extLst>
      <p:ext uri="{BB962C8B-B14F-4D97-AF65-F5344CB8AC3E}">
        <p14:creationId xmlns:p14="http://schemas.microsoft.com/office/powerpoint/2010/main" val="137271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/>
          <p:nvPr/>
        </p:nvSpPr>
        <p:spPr>
          <a:xfrm>
            <a:off x="395536" y="1166541"/>
            <a:ext cx="8538152" cy="53588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240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79934" y="1015319"/>
            <a:ext cx="3744416" cy="5661248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endParaRPr lang="sk-SK" sz="2000" dirty="0" smtClean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sk-SK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Zem rotuje </a:t>
            </a:r>
            <a:r>
              <a:rPr lang="sk-SK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smerom </a:t>
            </a:r>
            <a:r>
              <a:rPr lang="sk-SK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na východ </a:t>
            </a:r>
            <a:r>
              <a:rPr lang="sk-SK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(Slnko „vychádza na východe“)</a:t>
            </a:r>
            <a:endParaRPr lang="sk-SK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sk-SK" sz="200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sk-SK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viezdy </a:t>
            </a:r>
            <a:r>
              <a:rPr lang="sk-SK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sa „vracajú“ na to isté miesto na nočnej oblohe každých </a:t>
            </a:r>
            <a:r>
              <a:rPr lang="sk-SK" sz="2000" u="sng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 </a:t>
            </a:r>
            <a:r>
              <a:rPr lang="sk-SK" sz="2000" u="sng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 </a:t>
            </a:r>
            <a:r>
              <a:rPr lang="sk-SK" sz="2000" u="sng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56 </a:t>
            </a:r>
            <a:r>
              <a:rPr lang="sk-SK" sz="2000" u="sng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 </a:t>
            </a:r>
            <a:r>
              <a:rPr lang="sk-SK" sz="2000" u="sng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4,09 </a:t>
            </a:r>
            <a:r>
              <a:rPr lang="sk-SK" sz="2000" u="sng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= </a:t>
            </a:r>
            <a:r>
              <a:rPr lang="sk-SK" sz="2000" b="1" u="sng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siderický</a:t>
            </a:r>
            <a:r>
              <a:rPr lang="sk-SK" sz="2000" b="1" u="sng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2000" b="1" u="sng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deň</a:t>
            </a:r>
            <a:endParaRPr lang="sk-SK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sk-SK" sz="20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sk-SK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k sa má Slnko „dostať“ späť na to isté miesto na dennej oblohe, trvá mu to </a:t>
            </a:r>
            <a:r>
              <a:rPr lang="sk-SK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</a:t>
            </a:r>
            <a:r>
              <a:rPr lang="sk-SK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hodín = </a:t>
            </a:r>
            <a:r>
              <a:rPr lang="sk-SK" sz="2000" b="1" u="sng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solárny deň</a:t>
            </a:r>
            <a:r>
              <a:rPr lang="sk-SK" sz="20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pretože </a:t>
            </a:r>
            <a:r>
              <a:rPr lang="sk-SK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Zem </a:t>
            </a:r>
            <a:r>
              <a:rPr lang="sk-SK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pri pohybe okolo Slnka sa každý deň posunie o jeden </a:t>
            </a:r>
            <a:r>
              <a:rPr lang="sk-SK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stupeň</a:t>
            </a:r>
            <a:endParaRPr lang="sk-SK" sz="2000" b="1" i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spcAft>
                <a:spcPts val="600"/>
              </a:spcAft>
              <a:buNone/>
            </a:pPr>
            <a:endParaRPr lang="sk-SK" sz="2000" b="1" i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spcAft>
                <a:spcPts val="600"/>
              </a:spcAft>
              <a:buNone/>
            </a:pPr>
            <a:endParaRPr lang="sk-SK" sz="2000" b="1" i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spcAft>
                <a:spcPts val="600"/>
              </a:spcAft>
              <a:buNone/>
            </a:pPr>
            <a:endParaRPr lang="sk-SK" sz="2000" b="1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spcAft>
                <a:spcPts val="600"/>
              </a:spcAft>
              <a:buNone/>
            </a:pPr>
            <a:endParaRPr lang="sk-SK" sz="2000" b="1" i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spcAft>
                <a:spcPts val="600"/>
              </a:spcAft>
              <a:buNone/>
            </a:pPr>
            <a:endParaRPr lang="sk-SK" sz="2000" b="1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spcAft>
                <a:spcPts val="600"/>
              </a:spcAft>
              <a:buNone/>
            </a:pPr>
            <a:endParaRPr lang="sk-SK" sz="2000" b="1" i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spcAft>
                <a:spcPts val="600"/>
              </a:spcAft>
              <a:buNone/>
            </a:pPr>
            <a:endParaRPr lang="sk-SK" sz="2000" b="1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spcAft>
                <a:spcPts val="600"/>
              </a:spcAft>
              <a:buNone/>
            </a:pPr>
            <a:endParaRPr lang="sk-SK" sz="2000" b="1" i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spcAft>
                <a:spcPts val="600"/>
              </a:spcAft>
              <a:buNone/>
            </a:pPr>
            <a:endParaRPr lang="sk-SK" sz="2000" b="1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spcAft>
                <a:spcPts val="600"/>
              </a:spcAft>
              <a:buNone/>
            </a:pPr>
            <a:endParaRPr lang="sk-SK" sz="2000" b="1" i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spcAft>
                <a:spcPts val="600"/>
              </a:spcAft>
              <a:buNone/>
            </a:pPr>
            <a:endParaRPr lang="sk-SK" sz="2000" b="1" i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spcAft>
                <a:spcPts val="600"/>
              </a:spcAft>
              <a:buNone/>
            </a:pPr>
            <a:endParaRPr lang="sk-SK" sz="2000" b="1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spcAft>
                <a:spcPts val="600"/>
              </a:spcAft>
              <a:buNone/>
            </a:pPr>
            <a:r>
              <a:rPr lang="sk-SK" sz="2000" b="1" i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                     </a:t>
            </a:r>
            <a:endParaRPr lang="sk-SK" sz="2000" b="1" i="1" dirty="0" smtClean="0">
              <a:solidFill>
                <a:srgbClr val="00305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19100" y="548680"/>
            <a:ext cx="8833420" cy="5867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32080"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96888" indent="-457200">
              <a:buFont typeface="Wingdings 2"/>
              <a:buNone/>
              <a:defRPr/>
            </a:pPr>
            <a:r>
              <a:rPr lang="en-US" dirty="0" smtClean="0">
                <a:solidFill>
                  <a:srgbClr val="3333CC"/>
                </a:solidFill>
                <a:sym typeface="Arial" charset="0"/>
              </a:rPr>
              <a:t>A. </a:t>
            </a:r>
            <a:r>
              <a:rPr lang="pl-PL" dirty="0" smtClean="0">
                <a:solidFill>
                  <a:srgbClr val="3333CC"/>
                </a:solidFill>
                <a:sym typeface="Arial" charset="0"/>
              </a:rPr>
              <a:t>Zem rotuje okolo svojej osi (raz za deň)</a:t>
            </a:r>
          </a:p>
        </p:txBody>
      </p:sp>
      <p:pic>
        <p:nvPicPr>
          <p:cNvPr id="32770" name="Picture 2" descr="Sidereal time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516" y="2204864"/>
            <a:ext cx="4614909" cy="288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08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/>
          <p:cNvSpPr/>
          <p:nvPr/>
        </p:nvSpPr>
        <p:spPr>
          <a:xfrm>
            <a:off x="338041" y="1340769"/>
            <a:ext cx="8482431" cy="21229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2400"/>
          </a:p>
        </p:txBody>
      </p:sp>
      <p:pic>
        <p:nvPicPr>
          <p:cNvPr id="8193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77" t="3610"/>
          <a:stretch>
            <a:fillRect/>
          </a:stretch>
        </p:blipFill>
        <p:spPr bwMode="auto">
          <a:xfrm>
            <a:off x="539551" y="3645024"/>
            <a:ext cx="3555504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Rectangle 2"/>
          <p:cNvSpPr>
            <a:spLocks/>
          </p:cNvSpPr>
          <p:nvPr/>
        </p:nvSpPr>
        <p:spPr bwMode="auto">
          <a:xfrm>
            <a:off x="539551" y="1143372"/>
            <a:ext cx="8613973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496888" indent="-4572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sk-SK" altLang="en-US" sz="2000" dirty="0" smtClean="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eaLnBrk="1" hangingPunct="1"/>
            <a:r>
              <a:rPr lang="en-US" altLang="en-US" sz="2000" dirty="0" err="1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Môžeme</a:t>
            </a:r>
            <a:r>
              <a:rPr lang="en-US" altLang="en-US" sz="2000" dirty="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definovať</a:t>
            </a:r>
            <a:r>
              <a:rPr lang="en-US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súradnicový</a:t>
            </a:r>
            <a:r>
              <a:rPr lang="en-US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systém</a:t>
            </a:r>
            <a:r>
              <a:rPr lang="en-US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sz="2000" dirty="0" err="1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na</a:t>
            </a:r>
            <a:r>
              <a:rPr lang="en-US" altLang="en-US" sz="2000" dirty="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Zemi</a:t>
            </a:r>
            <a:r>
              <a:rPr lang="en-US" altLang="en-US" sz="2000" dirty="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:</a:t>
            </a:r>
            <a:r>
              <a:rPr lang="sk-SK" altLang="en-US" sz="2000" dirty="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absolútny a lokálny</a:t>
            </a:r>
            <a:endParaRPr lang="en-US" altLang="en-US" sz="2000" dirty="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eaLnBrk="1" hangingPunct="1"/>
            <a:endParaRPr lang="en-US" altLang="en-US" sz="2000" dirty="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eaLnBrk="1" hangingPunct="1"/>
            <a:r>
              <a:rPr lang="en-US" altLang="en-US" sz="2000" b="1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Absolútne</a:t>
            </a:r>
            <a:r>
              <a:rPr lang="en-US" alt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súradnice</a:t>
            </a:r>
            <a:r>
              <a:rPr lang="en-US" alt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(</a:t>
            </a:r>
            <a:r>
              <a:rPr lang="en-US" altLang="en-US" sz="2000" b="1" dirty="0" err="1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nemenné</a:t>
            </a:r>
            <a:r>
              <a:rPr lang="en-US" alt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):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   </a:t>
            </a:r>
            <a:r>
              <a:rPr lang="en-US" altLang="en-US" sz="2000" dirty="0">
                <a:solidFill>
                  <a:srgbClr val="004A82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Severný </a:t>
            </a:r>
            <a:r>
              <a:rPr lang="en-US" altLang="en-US" sz="2000" dirty="0" err="1">
                <a:solidFill>
                  <a:srgbClr val="004A82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pól</a:t>
            </a:r>
            <a:endParaRPr lang="en-US" altLang="en-US" sz="2000" dirty="0">
              <a:solidFill>
                <a:srgbClr val="004A82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4A82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   </a:t>
            </a:r>
            <a:r>
              <a:rPr lang="en-US" altLang="en-US" sz="2000" dirty="0" err="1">
                <a:solidFill>
                  <a:srgbClr val="004A82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Južný</a:t>
            </a:r>
            <a:r>
              <a:rPr lang="en-US" altLang="en-US" sz="2000" dirty="0">
                <a:solidFill>
                  <a:srgbClr val="004A82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solidFill>
                  <a:srgbClr val="004A82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pól</a:t>
            </a:r>
            <a:endParaRPr lang="en-US" altLang="en-US" sz="2000" dirty="0">
              <a:solidFill>
                <a:srgbClr val="004A82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4A82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   </a:t>
            </a:r>
            <a:r>
              <a:rPr lang="sk-SK" altLang="en-US" sz="2000" dirty="0" smtClean="0">
                <a:solidFill>
                  <a:srgbClr val="004A82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Svetov</a:t>
            </a:r>
            <a:r>
              <a:rPr lang="en-US" altLang="en-US" sz="2000" dirty="0" smtClean="0">
                <a:solidFill>
                  <a:srgbClr val="004A82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ý </a:t>
            </a:r>
            <a:r>
              <a:rPr lang="en-US" altLang="en-US" sz="2000" dirty="0" err="1">
                <a:solidFill>
                  <a:srgbClr val="004A82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rovník</a:t>
            </a:r>
            <a:endParaRPr lang="en-US" altLang="en-US" sz="2000" dirty="0">
              <a:solidFill>
                <a:srgbClr val="004A82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19100" y="548680"/>
            <a:ext cx="8833420" cy="5867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32080"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96888" indent="-457200">
              <a:buFont typeface="Wingdings 2"/>
              <a:buNone/>
              <a:defRPr/>
            </a:pPr>
            <a:r>
              <a:rPr lang="en-US" dirty="0" smtClean="0">
                <a:solidFill>
                  <a:srgbClr val="3333CC"/>
                </a:solidFill>
                <a:sym typeface="Arial" charset="0"/>
              </a:rPr>
              <a:t>A. </a:t>
            </a:r>
            <a:r>
              <a:rPr lang="pl-PL" dirty="0" smtClean="0">
                <a:solidFill>
                  <a:srgbClr val="3333CC"/>
                </a:solidFill>
                <a:sym typeface="Arial" charset="0"/>
              </a:rPr>
              <a:t>Zem rotuje okolo svojej osi (raz za deň)</a:t>
            </a:r>
          </a:p>
        </p:txBody>
      </p:sp>
      <p:pic>
        <p:nvPicPr>
          <p:cNvPr id="7" name="Picture 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62" r="35217" b="20390"/>
          <a:stretch>
            <a:fillRect/>
          </a:stretch>
        </p:blipFill>
        <p:spPr bwMode="auto">
          <a:xfrm>
            <a:off x="4706291" y="3645024"/>
            <a:ext cx="3960441" cy="287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362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novrat">
  <a:themeElements>
    <a:clrScheme name="Slnovrat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lnovrat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novrat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2484</TotalTime>
  <Words>2345</Words>
  <Application>Microsoft Office PowerPoint</Application>
  <PresentationFormat>Prezentácia na obrazovke (4:3)</PresentationFormat>
  <Paragraphs>283</Paragraphs>
  <Slides>31</Slides>
  <Notes>18</Notes>
  <HiddenSlides>0</HiddenSlides>
  <MMClips>1</MMClips>
  <ScaleCrop>false</ScaleCrop>
  <HeadingPairs>
    <vt:vector size="6" baseType="variant">
      <vt:variant>
        <vt:lpstr>Použité písma</vt:lpstr>
      </vt:variant>
      <vt:variant>
        <vt:i4>11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31</vt:i4>
      </vt:variant>
    </vt:vector>
  </HeadingPairs>
  <TitlesOfParts>
    <vt:vector size="43" baseType="lpstr">
      <vt:lpstr>MS PGothic</vt:lpstr>
      <vt:lpstr>MS PGothic</vt:lpstr>
      <vt:lpstr>Arial</vt:lpstr>
      <vt:lpstr>Calibri</vt:lpstr>
      <vt:lpstr>Cambria Math</vt:lpstr>
      <vt:lpstr>Gill Sans MT</vt:lpstr>
      <vt:lpstr>Times New Roman</vt:lpstr>
      <vt:lpstr>Verdana</vt:lpstr>
      <vt:lpstr>Wingdings</vt:lpstr>
      <vt:lpstr>Wingdings 2</vt:lpstr>
      <vt:lpstr>ヒラギノ角ゴ ProN W3</vt:lpstr>
      <vt:lpstr>Slnovrat</vt:lpstr>
      <vt:lpstr>Planetárna geografia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Zem a jej pohyb v slnečnej sústave a vesmíre                                                                        Keplerove zákony</vt:lpstr>
      <vt:lpstr>Zem a jej pohyb v slnečnej sústave a vesmíre                                                                        Keplerove zákony</vt:lpstr>
      <vt:lpstr>Zem a jej pohyb v slnečnej sústave a vesmíre                                                                        Keplerove zákony</vt:lpstr>
      <vt:lpstr>Prezentácia programu PowerPoint</vt:lpstr>
      <vt:lpstr>Prezentácia programu PowerPoint</vt:lpstr>
      <vt:lpstr>Prezentácia programu PowerPoint</vt:lpstr>
      <vt:lpstr>                                                                        Rovnodennosť </vt:lpstr>
      <vt:lpstr>                                                                                   Slnovrat</vt:lpstr>
      <vt:lpstr>Prezentácia programu PowerPoint</vt:lpstr>
      <vt:lpstr>Prezentácia programu PowerPoint</vt:lpstr>
      <vt:lpstr>ANALEMA</vt:lpstr>
      <vt:lpstr>Zem a jej pohyb v slnečnej sústave a vesmíre                 Precesia a nutácia </vt:lpstr>
      <vt:lpstr>Zem a jej pohyb v slnečnej sústave a vesmíre               Kolísanie pólu (Chandlerov pohyb) 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Planetárna geografia</dc:title>
  <dc:creator>pc</dc:creator>
  <cp:lastModifiedBy>Onačillová</cp:lastModifiedBy>
  <cp:revision>237</cp:revision>
  <dcterms:created xsi:type="dcterms:W3CDTF">2014-08-04T18:08:41Z</dcterms:created>
  <dcterms:modified xsi:type="dcterms:W3CDTF">2023-11-09T11:52:40Z</dcterms:modified>
</cp:coreProperties>
</file>