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80" r:id="rId2"/>
    <p:sldId id="530" r:id="rId3"/>
    <p:sldId id="523" r:id="rId4"/>
    <p:sldId id="531" r:id="rId5"/>
    <p:sldId id="560" r:id="rId6"/>
    <p:sldId id="539" r:id="rId7"/>
    <p:sldId id="533" r:id="rId8"/>
    <p:sldId id="532" r:id="rId9"/>
    <p:sldId id="534" r:id="rId10"/>
    <p:sldId id="535" r:id="rId11"/>
    <p:sldId id="536" r:id="rId12"/>
    <p:sldId id="537" r:id="rId13"/>
    <p:sldId id="540" r:id="rId14"/>
    <p:sldId id="524" r:id="rId15"/>
    <p:sldId id="526" r:id="rId16"/>
    <p:sldId id="525" r:id="rId17"/>
    <p:sldId id="541" r:id="rId18"/>
    <p:sldId id="544" r:id="rId19"/>
    <p:sldId id="545" r:id="rId20"/>
    <p:sldId id="546" r:id="rId21"/>
    <p:sldId id="547" r:id="rId22"/>
    <p:sldId id="527" r:id="rId23"/>
    <p:sldId id="528" r:id="rId24"/>
    <p:sldId id="553" r:id="rId25"/>
    <p:sldId id="554" r:id="rId26"/>
    <p:sldId id="542" r:id="rId27"/>
    <p:sldId id="548" r:id="rId28"/>
    <p:sldId id="549" r:id="rId29"/>
    <p:sldId id="550" r:id="rId30"/>
    <p:sldId id="551" r:id="rId31"/>
    <p:sldId id="552" r:id="rId32"/>
    <p:sldId id="555" r:id="rId33"/>
    <p:sldId id="557" r:id="rId34"/>
    <p:sldId id="558" r:id="rId35"/>
    <p:sldId id="559" r:id="rId36"/>
    <p:sldId id="556" r:id="rId37"/>
    <p:sldId id="562" r:id="rId38"/>
    <p:sldId id="563" r:id="rId39"/>
    <p:sldId id="279" r:id="rId40"/>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A5D"/>
    <a:srgbClr val="FFAE8C"/>
    <a:srgbClr val="181942"/>
    <a:srgbClr val="181819"/>
    <a:srgbClr val="41567B"/>
    <a:srgbClr val="C38ED5"/>
    <a:srgbClr val="EFEE78"/>
    <a:srgbClr val="3DC24F"/>
    <a:srgbClr val="BFC0BC"/>
    <a:srgbClr val="B1B2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634" autoAdjust="0"/>
  </p:normalViewPr>
  <p:slideViewPr>
    <p:cSldViewPr snapToGrid="0">
      <p:cViewPr>
        <p:scale>
          <a:sx n="50" d="100"/>
          <a:sy n="50" d="100"/>
        </p:scale>
        <p:origin x="2772" y="12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FEA33-1873-47EF-9BC8-402EE45C50DA}" type="datetimeFigureOut">
              <a:rPr lang="sk-SK" smtClean="0"/>
              <a:t>2. 11. 2023</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A2DEEF-65FC-4EF4-AA85-3D8D3F265A22}" type="slidenum">
              <a:rPr lang="sk-SK" smtClean="0"/>
              <a:t>‹#›</a:t>
            </a:fld>
            <a:endParaRPr lang="sk-SK"/>
          </a:p>
        </p:txBody>
      </p:sp>
    </p:spTree>
    <p:extLst>
      <p:ext uri="{BB962C8B-B14F-4D97-AF65-F5344CB8AC3E}">
        <p14:creationId xmlns:p14="http://schemas.microsoft.com/office/powerpoint/2010/main" val="3099226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k-SK" dirty="0" err="1"/>
              <a:t>Dear</a:t>
            </a:r>
            <a:r>
              <a:rPr lang="sk-SK" dirty="0"/>
              <a:t> </a:t>
            </a:r>
            <a:r>
              <a:rPr lang="sk-SK" dirty="0" err="1"/>
              <a:t>ladies</a:t>
            </a:r>
            <a:r>
              <a:rPr lang="sk-SK" dirty="0"/>
              <a:t> and gentleman,</a:t>
            </a:r>
            <a:r>
              <a:rPr lang="sk-SK" baseline="0" dirty="0"/>
              <a:t> in my </a:t>
            </a:r>
            <a:r>
              <a:rPr lang="sk-SK" baseline="0" dirty="0" err="1"/>
              <a:t>talk</a:t>
            </a:r>
            <a:r>
              <a:rPr lang="sk-SK" baseline="0" dirty="0"/>
              <a:t> I </a:t>
            </a:r>
            <a:r>
              <a:rPr lang="sk-SK" baseline="0" dirty="0" err="1"/>
              <a:t>would</a:t>
            </a:r>
            <a:r>
              <a:rPr lang="sk-SK" baseline="0" dirty="0"/>
              <a:t> </a:t>
            </a:r>
            <a:r>
              <a:rPr lang="sk-SK" baseline="0" dirty="0" err="1"/>
              <a:t>like</a:t>
            </a:r>
            <a:r>
              <a:rPr lang="sk-SK" baseline="0" dirty="0"/>
              <a:t> to </a:t>
            </a:r>
            <a:r>
              <a:rPr lang="sk-SK" baseline="0" dirty="0" err="1"/>
              <a:t>present</a:t>
            </a:r>
            <a:r>
              <a:rPr lang="sk-SK" baseline="0" dirty="0"/>
              <a:t> a </a:t>
            </a:r>
            <a:r>
              <a:rPr lang="sk-SK" baseline="0" dirty="0" err="1"/>
              <a:t>boresight</a:t>
            </a:r>
            <a:r>
              <a:rPr lang="sk-SK" baseline="0" dirty="0"/>
              <a:t> </a:t>
            </a:r>
            <a:r>
              <a:rPr lang="sk-SK" baseline="0" dirty="0" err="1"/>
              <a:t>callibration</a:t>
            </a:r>
            <a:r>
              <a:rPr lang="sk-SK" baseline="0" dirty="0"/>
              <a:t> of </a:t>
            </a:r>
            <a:r>
              <a:rPr lang="sk-SK" baseline="0" dirty="0" err="1"/>
              <a:t>hyperspectral</a:t>
            </a:r>
            <a:r>
              <a:rPr lang="sk-SK" baseline="0" dirty="0"/>
              <a:t> </a:t>
            </a:r>
            <a:r>
              <a:rPr lang="sk-SK" baseline="0" dirty="0" err="1"/>
              <a:t>push-broom</a:t>
            </a:r>
            <a:r>
              <a:rPr lang="sk-SK" baseline="0" dirty="0"/>
              <a:t> </a:t>
            </a:r>
            <a:r>
              <a:rPr lang="sk-SK" baseline="0" dirty="0" err="1"/>
              <a:t>sensor</a:t>
            </a:r>
            <a:r>
              <a:rPr lang="sk-SK" baseline="0" dirty="0"/>
              <a:t> </a:t>
            </a:r>
            <a:r>
              <a:rPr lang="sk-SK" baseline="0" dirty="0" err="1"/>
              <a:t>onboard</a:t>
            </a:r>
            <a:r>
              <a:rPr lang="sk-SK" baseline="0" dirty="0"/>
              <a:t> </a:t>
            </a:r>
            <a:r>
              <a:rPr lang="sk-SK" baseline="0" dirty="0" err="1"/>
              <a:t>an</a:t>
            </a:r>
            <a:r>
              <a:rPr lang="sk-SK" baseline="0" dirty="0"/>
              <a:t> </a:t>
            </a:r>
            <a:r>
              <a:rPr lang="sk-SK" baseline="0" dirty="0" err="1"/>
              <a:t>unpiloted</a:t>
            </a:r>
            <a:r>
              <a:rPr lang="sk-SK" baseline="0" dirty="0"/>
              <a:t> </a:t>
            </a:r>
            <a:r>
              <a:rPr lang="sk-SK" baseline="0" dirty="0" err="1"/>
              <a:t>helicopter</a:t>
            </a:r>
            <a:r>
              <a:rPr lang="sk-SK" baseline="0" dirty="0"/>
              <a:t> </a:t>
            </a:r>
            <a:r>
              <a:rPr lang="sk-SK" baseline="0" dirty="0" err="1"/>
              <a:t>system</a:t>
            </a:r>
            <a:r>
              <a:rPr lang="sk-SK" baseline="0" dirty="0"/>
              <a:t>/</a:t>
            </a:r>
            <a:r>
              <a:rPr lang="sk-SK" baseline="0" dirty="0" err="1"/>
              <a:t>vehicle</a:t>
            </a:r>
            <a:r>
              <a:rPr lang="sk-SK" baseline="0" dirty="0"/>
              <a:t>. </a:t>
            </a:r>
            <a:r>
              <a:rPr lang="sk-SK" baseline="0" dirty="0" err="1"/>
              <a:t>Our</a:t>
            </a:r>
            <a:r>
              <a:rPr lang="sk-SK" baseline="0" dirty="0"/>
              <a:t> </a:t>
            </a:r>
            <a:r>
              <a:rPr lang="sk-SK" baseline="0" dirty="0" err="1"/>
              <a:t>teams</a:t>
            </a:r>
            <a:r>
              <a:rPr lang="sk-SK" baseline="0" dirty="0"/>
              <a:t> </a:t>
            </a:r>
            <a:r>
              <a:rPr lang="sk-SK" baseline="0" dirty="0" err="1"/>
              <a:t>is</a:t>
            </a:r>
            <a:r>
              <a:rPr lang="sk-SK" baseline="0" dirty="0"/>
              <a:t> </a:t>
            </a:r>
            <a:r>
              <a:rPr lang="sk-SK" baseline="0" dirty="0" err="1"/>
              <a:t>based</a:t>
            </a:r>
            <a:r>
              <a:rPr lang="sk-SK" baseline="0" dirty="0"/>
              <a:t> Slovakia, in </a:t>
            </a:r>
            <a:r>
              <a:rPr lang="sk-SK" baseline="0" dirty="0" err="1"/>
              <a:t>the</a:t>
            </a:r>
            <a:r>
              <a:rPr lang="sk-SK" baseline="0" dirty="0"/>
              <a:t> city of Košice, </a:t>
            </a:r>
            <a:r>
              <a:rPr lang="sk-SK" baseline="0" dirty="0" err="1"/>
              <a:t>Institute</a:t>
            </a:r>
            <a:r>
              <a:rPr lang="sk-SK" baseline="0" dirty="0"/>
              <a:t> of </a:t>
            </a:r>
            <a:r>
              <a:rPr lang="sk-SK" baseline="0" dirty="0" err="1"/>
              <a:t>Geography</a:t>
            </a:r>
            <a:r>
              <a:rPr lang="sk-SK" baseline="0" dirty="0"/>
              <a:t>, Pavol Jozef Šafárik </a:t>
            </a:r>
            <a:r>
              <a:rPr lang="sk-SK" baseline="0" dirty="0" err="1"/>
              <a:t>University</a:t>
            </a:r>
            <a:r>
              <a:rPr lang="sk-SK" baseline="0" dirty="0"/>
              <a:t>.  </a:t>
            </a:r>
            <a:endParaRPr lang="sk-SK" dirty="0"/>
          </a:p>
        </p:txBody>
      </p:sp>
      <p:sp>
        <p:nvSpPr>
          <p:cNvPr id="4" name="Zástupný objekt pre číslo snímky 3"/>
          <p:cNvSpPr>
            <a:spLocks noGrp="1"/>
          </p:cNvSpPr>
          <p:nvPr>
            <p:ph type="sldNum" sz="quarter" idx="10"/>
          </p:nvPr>
        </p:nvSpPr>
        <p:spPr/>
        <p:txBody>
          <a:bodyPr/>
          <a:lstStyle/>
          <a:p>
            <a:fld id="{8D493234-0FB4-411A-A305-7E0424746520}" type="slidenum">
              <a:rPr lang="sk-SK" smtClean="0"/>
              <a:t>1</a:t>
            </a:fld>
            <a:endParaRPr lang="sk-SK"/>
          </a:p>
        </p:txBody>
      </p:sp>
    </p:spTree>
    <p:extLst>
      <p:ext uri="{BB962C8B-B14F-4D97-AF65-F5344CB8AC3E}">
        <p14:creationId xmlns:p14="http://schemas.microsoft.com/office/powerpoint/2010/main" val="2026649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29</a:t>
            </a:fld>
            <a:endParaRPr lang="sk-SK"/>
          </a:p>
        </p:txBody>
      </p:sp>
    </p:spTree>
    <p:extLst>
      <p:ext uri="{BB962C8B-B14F-4D97-AF65-F5344CB8AC3E}">
        <p14:creationId xmlns:p14="http://schemas.microsoft.com/office/powerpoint/2010/main" val="600925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30</a:t>
            </a:fld>
            <a:endParaRPr lang="sk-SK"/>
          </a:p>
        </p:txBody>
      </p:sp>
    </p:spTree>
    <p:extLst>
      <p:ext uri="{BB962C8B-B14F-4D97-AF65-F5344CB8AC3E}">
        <p14:creationId xmlns:p14="http://schemas.microsoft.com/office/powerpoint/2010/main" val="4260926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31</a:t>
            </a:fld>
            <a:endParaRPr lang="sk-SK"/>
          </a:p>
        </p:txBody>
      </p:sp>
    </p:spTree>
    <p:extLst>
      <p:ext uri="{BB962C8B-B14F-4D97-AF65-F5344CB8AC3E}">
        <p14:creationId xmlns:p14="http://schemas.microsoft.com/office/powerpoint/2010/main" val="173681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33</a:t>
            </a:fld>
            <a:endParaRPr lang="sk-SK"/>
          </a:p>
        </p:txBody>
      </p:sp>
    </p:spTree>
    <p:extLst>
      <p:ext uri="{BB962C8B-B14F-4D97-AF65-F5344CB8AC3E}">
        <p14:creationId xmlns:p14="http://schemas.microsoft.com/office/powerpoint/2010/main" val="1329596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34</a:t>
            </a:fld>
            <a:endParaRPr lang="sk-SK"/>
          </a:p>
        </p:txBody>
      </p:sp>
    </p:spTree>
    <p:extLst>
      <p:ext uri="{BB962C8B-B14F-4D97-AF65-F5344CB8AC3E}">
        <p14:creationId xmlns:p14="http://schemas.microsoft.com/office/powerpoint/2010/main" val="205584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35</a:t>
            </a:fld>
            <a:endParaRPr lang="sk-SK"/>
          </a:p>
        </p:txBody>
      </p:sp>
    </p:spTree>
    <p:extLst>
      <p:ext uri="{BB962C8B-B14F-4D97-AF65-F5344CB8AC3E}">
        <p14:creationId xmlns:p14="http://schemas.microsoft.com/office/powerpoint/2010/main" val="3826668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36</a:t>
            </a:fld>
            <a:endParaRPr lang="sk-SK"/>
          </a:p>
        </p:txBody>
      </p:sp>
    </p:spTree>
    <p:extLst>
      <p:ext uri="{BB962C8B-B14F-4D97-AF65-F5344CB8AC3E}">
        <p14:creationId xmlns:p14="http://schemas.microsoft.com/office/powerpoint/2010/main" val="122305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k-SK" dirty="0"/>
          </a:p>
        </p:txBody>
      </p:sp>
      <p:sp>
        <p:nvSpPr>
          <p:cNvPr id="4" name="Zástupný objekt pre číslo snímky 3"/>
          <p:cNvSpPr>
            <a:spLocks noGrp="1"/>
          </p:cNvSpPr>
          <p:nvPr>
            <p:ph type="sldNum" sz="quarter" idx="10"/>
          </p:nvPr>
        </p:nvSpPr>
        <p:spPr/>
        <p:txBody>
          <a:bodyPr/>
          <a:lstStyle/>
          <a:p>
            <a:fld id="{8D493234-0FB4-411A-A305-7E0424746520}" type="slidenum">
              <a:rPr lang="sk-SK" smtClean="0"/>
              <a:t>39</a:t>
            </a:fld>
            <a:endParaRPr lang="sk-SK"/>
          </a:p>
        </p:txBody>
      </p:sp>
    </p:spTree>
    <p:extLst>
      <p:ext uri="{BB962C8B-B14F-4D97-AF65-F5344CB8AC3E}">
        <p14:creationId xmlns:p14="http://schemas.microsoft.com/office/powerpoint/2010/main" val="565618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DFA2DEEF-65FC-4EF4-AA85-3D8D3F265A22}" type="slidenum">
              <a:rPr lang="sk-SK" smtClean="0"/>
              <a:t>3</a:t>
            </a:fld>
            <a:endParaRPr lang="sk-SK"/>
          </a:p>
        </p:txBody>
      </p:sp>
    </p:spTree>
    <p:extLst>
      <p:ext uri="{BB962C8B-B14F-4D97-AF65-F5344CB8AC3E}">
        <p14:creationId xmlns:p14="http://schemas.microsoft.com/office/powerpoint/2010/main" val="2904611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k-SK" b="1" i="1" u="sng" dirty="0" smtClean="0"/>
              <a:t>POZNATOK:</a:t>
            </a:r>
            <a:r>
              <a:rPr lang="sk-SK" b="1" i="1" dirty="0" smtClean="0"/>
              <a:t> Doposiaľ sa astronómom podarilo objaviť takmer 2 000 planét obiehajúcich okolo iných hviezd, než je Slnko. </a:t>
            </a:r>
          </a:p>
          <a:p>
            <a:endParaRPr lang="sk-SK" dirty="0"/>
          </a:p>
        </p:txBody>
      </p:sp>
      <p:sp>
        <p:nvSpPr>
          <p:cNvPr id="4" name="Zástupný objekt pre číslo snímky 3"/>
          <p:cNvSpPr>
            <a:spLocks noGrp="1"/>
          </p:cNvSpPr>
          <p:nvPr>
            <p:ph type="sldNum" sz="quarter" idx="10"/>
          </p:nvPr>
        </p:nvSpPr>
        <p:spPr/>
        <p:txBody>
          <a:bodyPr/>
          <a:lstStyle/>
          <a:p>
            <a:fld id="{DFA2DEEF-65FC-4EF4-AA85-3D8D3F265A22}" type="slidenum">
              <a:rPr lang="sk-SK" smtClean="0"/>
              <a:t>17</a:t>
            </a:fld>
            <a:endParaRPr lang="sk-SK"/>
          </a:p>
        </p:txBody>
      </p:sp>
    </p:spTree>
    <p:extLst>
      <p:ext uri="{BB962C8B-B14F-4D97-AF65-F5344CB8AC3E}">
        <p14:creationId xmlns:p14="http://schemas.microsoft.com/office/powerpoint/2010/main" val="1047851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18</a:t>
            </a:fld>
            <a:endParaRPr lang="sk-SK"/>
          </a:p>
        </p:txBody>
      </p:sp>
    </p:spTree>
    <p:extLst>
      <p:ext uri="{BB962C8B-B14F-4D97-AF65-F5344CB8AC3E}">
        <p14:creationId xmlns:p14="http://schemas.microsoft.com/office/powerpoint/2010/main" val="1083169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19</a:t>
            </a:fld>
            <a:endParaRPr lang="sk-SK"/>
          </a:p>
        </p:txBody>
      </p:sp>
    </p:spTree>
    <p:extLst>
      <p:ext uri="{BB962C8B-B14F-4D97-AF65-F5344CB8AC3E}">
        <p14:creationId xmlns:p14="http://schemas.microsoft.com/office/powerpoint/2010/main" val="3641688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sz="1200" i="1" dirty="0" smtClean="0">
                <a:solidFill>
                  <a:srgbClr val="0070C0"/>
                </a:solidFill>
              </a:rPr>
              <a:t>Grécke meno </a:t>
            </a:r>
            <a:r>
              <a:rPr lang="sk-SK" sz="1200" i="1" dirty="0" err="1" smtClean="0">
                <a:solidFill>
                  <a:srgbClr val="0070C0"/>
                </a:solidFill>
              </a:rPr>
              <a:t>Gaia</a:t>
            </a:r>
            <a:r>
              <a:rPr lang="sk-SK" sz="1200" i="1" dirty="0" smtClean="0">
                <a:solidFill>
                  <a:srgbClr val="0070C0"/>
                </a:solidFill>
              </a:rPr>
              <a:t> znamená matka. </a:t>
            </a:r>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20</a:t>
            </a:fld>
            <a:endParaRPr lang="sk-SK"/>
          </a:p>
        </p:txBody>
      </p:sp>
    </p:spTree>
    <p:extLst>
      <p:ext uri="{BB962C8B-B14F-4D97-AF65-F5344CB8AC3E}">
        <p14:creationId xmlns:p14="http://schemas.microsoft.com/office/powerpoint/2010/main" val="3160337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21</a:t>
            </a:fld>
            <a:endParaRPr lang="sk-SK"/>
          </a:p>
        </p:txBody>
      </p:sp>
    </p:spTree>
    <p:extLst>
      <p:ext uri="{BB962C8B-B14F-4D97-AF65-F5344CB8AC3E}">
        <p14:creationId xmlns:p14="http://schemas.microsoft.com/office/powerpoint/2010/main" val="2403339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27</a:t>
            </a:fld>
            <a:endParaRPr lang="sk-SK"/>
          </a:p>
        </p:txBody>
      </p:sp>
    </p:spTree>
    <p:extLst>
      <p:ext uri="{BB962C8B-B14F-4D97-AF65-F5344CB8AC3E}">
        <p14:creationId xmlns:p14="http://schemas.microsoft.com/office/powerpoint/2010/main" val="704415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506EE42-C76A-4434-BEFB-0203DE1EE0D0}" type="slidenum">
              <a:rPr lang="sk-SK" smtClean="0"/>
              <a:t>28</a:t>
            </a:fld>
            <a:endParaRPr lang="sk-SK"/>
          </a:p>
        </p:txBody>
      </p:sp>
    </p:spTree>
    <p:extLst>
      <p:ext uri="{BB962C8B-B14F-4D97-AF65-F5344CB8AC3E}">
        <p14:creationId xmlns:p14="http://schemas.microsoft.com/office/powerpoint/2010/main" val="4103328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29529A-12CF-11F9-0CFF-FB48612D1E23}"/>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FA852DBB-D1C5-E5CD-1B41-0000ED147D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9DEF6107-3B83-B9E0-7454-50D33912A19C}"/>
              </a:ext>
            </a:extLst>
          </p:cNvPr>
          <p:cNvSpPr>
            <a:spLocks noGrp="1"/>
          </p:cNvSpPr>
          <p:nvPr>
            <p:ph type="dt" sz="half" idx="10"/>
          </p:nvPr>
        </p:nvSpPr>
        <p:spPr/>
        <p:txBody>
          <a:bodyPr/>
          <a:lstStyle/>
          <a:p>
            <a:fld id="{ED0EF31C-0C37-4354-9C64-43E21D282B8A}" type="datetimeFigureOut">
              <a:rPr lang="sk-SK" smtClean="0"/>
              <a:t>2. 11. 2023</a:t>
            </a:fld>
            <a:endParaRPr lang="sk-SK"/>
          </a:p>
        </p:txBody>
      </p:sp>
      <p:sp>
        <p:nvSpPr>
          <p:cNvPr id="5" name="Zástupný objekt pre pätu 4">
            <a:extLst>
              <a:ext uri="{FF2B5EF4-FFF2-40B4-BE49-F238E27FC236}">
                <a16:creationId xmlns:a16="http://schemas.microsoft.com/office/drawing/2014/main" id="{1FADA330-26A8-101A-46A2-F14E9AAA2B92}"/>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61C16073-6C96-9033-D19A-8626614EEBD6}"/>
              </a:ext>
            </a:extLst>
          </p:cNvPr>
          <p:cNvSpPr>
            <a:spLocks noGrp="1"/>
          </p:cNvSpPr>
          <p:nvPr>
            <p:ph type="sldNum" sz="quarter" idx="12"/>
          </p:nvPr>
        </p:nvSpPr>
        <p:spPr/>
        <p:txBody>
          <a:bodyPr/>
          <a:lstStyle/>
          <a:p>
            <a:fld id="{6B632E3F-6F06-413C-B701-E7526F007662}" type="slidenum">
              <a:rPr lang="sk-SK" smtClean="0"/>
              <a:t>‹#›</a:t>
            </a:fld>
            <a:endParaRPr lang="sk-SK"/>
          </a:p>
        </p:txBody>
      </p:sp>
    </p:spTree>
    <p:extLst>
      <p:ext uri="{BB962C8B-B14F-4D97-AF65-F5344CB8AC3E}">
        <p14:creationId xmlns:p14="http://schemas.microsoft.com/office/powerpoint/2010/main" val="3536000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8D54EC-B90A-F57D-FBF8-0C67F94D7D39}"/>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86905125-2E57-A5DC-0E2C-58A978AD9A9B}"/>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1B99F919-BD90-A745-973E-9B092C1AF4CC}"/>
              </a:ext>
            </a:extLst>
          </p:cNvPr>
          <p:cNvSpPr>
            <a:spLocks noGrp="1"/>
          </p:cNvSpPr>
          <p:nvPr>
            <p:ph type="dt" sz="half" idx="10"/>
          </p:nvPr>
        </p:nvSpPr>
        <p:spPr/>
        <p:txBody>
          <a:bodyPr/>
          <a:lstStyle/>
          <a:p>
            <a:fld id="{ED0EF31C-0C37-4354-9C64-43E21D282B8A}" type="datetimeFigureOut">
              <a:rPr lang="sk-SK" smtClean="0"/>
              <a:t>2. 11. 2023</a:t>
            </a:fld>
            <a:endParaRPr lang="sk-SK"/>
          </a:p>
        </p:txBody>
      </p:sp>
      <p:sp>
        <p:nvSpPr>
          <p:cNvPr id="5" name="Zástupný objekt pre pätu 4">
            <a:extLst>
              <a:ext uri="{FF2B5EF4-FFF2-40B4-BE49-F238E27FC236}">
                <a16:creationId xmlns:a16="http://schemas.microsoft.com/office/drawing/2014/main" id="{D84855F9-4489-A223-FAE6-73108F0AD775}"/>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EA57A913-EEF2-CA63-D76B-CF552F34EFC6}"/>
              </a:ext>
            </a:extLst>
          </p:cNvPr>
          <p:cNvSpPr>
            <a:spLocks noGrp="1"/>
          </p:cNvSpPr>
          <p:nvPr>
            <p:ph type="sldNum" sz="quarter" idx="12"/>
          </p:nvPr>
        </p:nvSpPr>
        <p:spPr/>
        <p:txBody>
          <a:bodyPr/>
          <a:lstStyle/>
          <a:p>
            <a:fld id="{6B632E3F-6F06-413C-B701-E7526F007662}" type="slidenum">
              <a:rPr lang="sk-SK" smtClean="0"/>
              <a:t>‹#›</a:t>
            </a:fld>
            <a:endParaRPr lang="sk-SK"/>
          </a:p>
        </p:txBody>
      </p:sp>
    </p:spTree>
    <p:extLst>
      <p:ext uri="{BB962C8B-B14F-4D97-AF65-F5344CB8AC3E}">
        <p14:creationId xmlns:p14="http://schemas.microsoft.com/office/powerpoint/2010/main" val="2931451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B0E1430E-729B-F39C-C360-FFEFC20F6DB2}"/>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EE3B9F8D-492E-4C51-07A5-D237770DA082}"/>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223F8AA-0932-ED1D-96F1-8F6267E4F9A0}"/>
              </a:ext>
            </a:extLst>
          </p:cNvPr>
          <p:cNvSpPr>
            <a:spLocks noGrp="1"/>
          </p:cNvSpPr>
          <p:nvPr>
            <p:ph type="dt" sz="half" idx="10"/>
          </p:nvPr>
        </p:nvSpPr>
        <p:spPr/>
        <p:txBody>
          <a:bodyPr/>
          <a:lstStyle/>
          <a:p>
            <a:fld id="{ED0EF31C-0C37-4354-9C64-43E21D282B8A}" type="datetimeFigureOut">
              <a:rPr lang="sk-SK" smtClean="0"/>
              <a:t>2. 11. 2023</a:t>
            </a:fld>
            <a:endParaRPr lang="sk-SK"/>
          </a:p>
        </p:txBody>
      </p:sp>
      <p:sp>
        <p:nvSpPr>
          <p:cNvPr id="5" name="Zástupný objekt pre pätu 4">
            <a:extLst>
              <a:ext uri="{FF2B5EF4-FFF2-40B4-BE49-F238E27FC236}">
                <a16:creationId xmlns:a16="http://schemas.microsoft.com/office/drawing/2014/main" id="{FFE26E35-84D9-ABFF-6D38-740B3C1C8CC9}"/>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DAC92963-C83B-BAD8-FA42-941C8A4537B7}"/>
              </a:ext>
            </a:extLst>
          </p:cNvPr>
          <p:cNvSpPr>
            <a:spLocks noGrp="1"/>
          </p:cNvSpPr>
          <p:nvPr>
            <p:ph type="sldNum" sz="quarter" idx="12"/>
          </p:nvPr>
        </p:nvSpPr>
        <p:spPr/>
        <p:txBody>
          <a:bodyPr/>
          <a:lstStyle/>
          <a:p>
            <a:fld id="{6B632E3F-6F06-413C-B701-E7526F007662}" type="slidenum">
              <a:rPr lang="sk-SK" smtClean="0"/>
              <a:t>‹#›</a:t>
            </a:fld>
            <a:endParaRPr lang="sk-SK"/>
          </a:p>
        </p:txBody>
      </p:sp>
    </p:spTree>
    <p:extLst>
      <p:ext uri="{BB962C8B-B14F-4D97-AF65-F5344CB8AC3E}">
        <p14:creationId xmlns:p14="http://schemas.microsoft.com/office/powerpoint/2010/main" val="190396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54B0C9-88FD-5563-686E-69C292DF47F8}"/>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6B76B54D-0BE5-BC9B-74E0-190850B875C6}"/>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C88F8610-77B1-4E3C-43B5-FC450A2DF272}"/>
              </a:ext>
            </a:extLst>
          </p:cNvPr>
          <p:cNvSpPr>
            <a:spLocks noGrp="1"/>
          </p:cNvSpPr>
          <p:nvPr>
            <p:ph type="dt" sz="half" idx="10"/>
          </p:nvPr>
        </p:nvSpPr>
        <p:spPr/>
        <p:txBody>
          <a:bodyPr/>
          <a:lstStyle/>
          <a:p>
            <a:fld id="{ED0EF31C-0C37-4354-9C64-43E21D282B8A}" type="datetimeFigureOut">
              <a:rPr lang="sk-SK" smtClean="0"/>
              <a:t>2. 11. 2023</a:t>
            </a:fld>
            <a:endParaRPr lang="sk-SK"/>
          </a:p>
        </p:txBody>
      </p:sp>
      <p:sp>
        <p:nvSpPr>
          <p:cNvPr id="5" name="Zástupný objekt pre pätu 4">
            <a:extLst>
              <a:ext uri="{FF2B5EF4-FFF2-40B4-BE49-F238E27FC236}">
                <a16:creationId xmlns:a16="http://schemas.microsoft.com/office/drawing/2014/main" id="{FBEDD6B2-E563-C9A1-71F8-70D5F4D771C7}"/>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429879DE-79C9-2370-B9BC-4CFE4EA67998}"/>
              </a:ext>
            </a:extLst>
          </p:cNvPr>
          <p:cNvSpPr>
            <a:spLocks noGrp="1"/>
          </p:cNvSpPr>
          <p:nvPr>
            <p:ph type="sldNum" sz="quarter" idx="12"/>
          </p:nvPr>
        </p:nvSpPr>
        <p:spPr/>
        <p:txBody>
          <a:bodyPr/>
          <a:lstStyle/>
          <a:p>
            <a:fld id="{6B632E3F-6F06-413C-B701-E7526F007662}" type="slidenum">
              <a:rPr lang="sk-SK" smtClean="0"/>
              <a:t>‹#›</a:t>
            </a:fld>
            <a:endParaRPr lang="sk-SK"/>
          </a:p>
        </p:txBody>
      </p:sp>
    </p:spTree>
    <p:extLst>
      <p:ext uri="{BB962C8B-B14F-4D97-AF65-F5344CB8AC3E}">
        <p14:creationId xmlns:p14="http://schemas.microsoft.com/office/powerpoint/2010/main" val="2869040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A05B84-3E5D-5D34-8656-B8341195A1E0}"/>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1B1B2780-4C6F-1F14-BA3C-6E9E76260B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E521DC8D-C3CF-74E1-2C9C-EF00762DB40A}"/>
              </a:ext>
            </a:extLst>
          </p:cNvPr>
          <p:cNvSpPr>
            <a:spLocks noGrp="1"/>
          </p:cNvSpPr>
          <p:nvPr>
            <p:ph type="dt" sz="half" idx="10"/>
          </p:nvPr>
        </p:nvSpPr>
        <p:spPr/>
        <p:txBody>
          <a:bodyPr/>
          <a:lstStyle/>
          <a:p>
            <a:fld id="{ED0EF31C-0C37-4354-9C64-43E21D282B8A}" type="datetimeFigureOut">
              <a:rPr lang="sk-SK" smtClean="0"/>
              <a:t>2. 11. 2023</a:t>
            </a:fld>
            <a:endParaRPr lang="sk-SK"/>
          </a:p>
        </p:txBody>
      </p:sp>
      <p:sp>
        <p:nvSpPr>
          <p:cNvPr id="5" name="Zástupný objekt pre pätu 4">
            <a:extLst>
              <a:ext uri="{FF2B5EF4-FFF2-40B4-BE49-F238E27FC236}">
                <a16:creationId xmlns:a16="http://schemas.microsoft.com/office/drawing/2014/main" id="{37E06AF0-0D40-B24E-6042-3AA584BA0B07}"/>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D9EBA06C-C5D3-9EFF-9901-07674FA7D06B}"/>
              </a:ext>
            </a:extLst>
          </p:cNvPr>
          <p:cNvSpPr>
            <a:spLocks noGrp="1"/>
          </p:cNvSpPr>
          <p:nvPr>
            <p:ph type="sldNum" sz="quarter" idx="12"/>
          </p:nvPr>
        </p:nvSpPr>
        <p:spPr/>
        <p:txBody>
          <a:bodyPr/>
          <a:lstStyle/>
          <a:p>
            <a:fld id="{6B632E3F-6F06-413C-B701-E7526F007662}" type="slidenum">
              <a:rPr lang="sk-SK" smtClean="0"/>
              <a:t>‹#›</a:t>
            </a:fld>
            <a:endParaRPr lang="sk-SK"/>
          </a:p>
        </p:txBody>
      </p:sp>
    </p:spTree>
    <p:extLst>
      <p:ext uri="{BB962C8B-B14F-4D97-AF65-F5344CB8AC3E}">
        <p14:creationId xmlns:p14="http://schemas.microsoft.com/office/powerpoint/2010/main" val="1444727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D65926-09D6-05BD-FBC1-BD070DB67AED}"/>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AE97E587-2129-E035-B8D9-647406206A21}"/>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8F051475-5DEF-912F-EECC-41DE45A7D2B8}"/>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0C5CE65B-02CB-8F26-BE6A-BE51016F682A}"/>
              </a:ext>
            </a:extLst>
          </p:cNvPr>
          <p:cNvSpPr>
            <a:spLocks noGrp="1"/>
          </p:cNvSpPr>
          <p:nvPr>
            <p:ph type="dt" sz="half" idx="10"/>
          </p:nvPr>
        </p:nvSpPr>
        <p:spPr/>
        <p:txBody>
          <a:bodyPr/>
          <a:lstStyle/>
          <a:p>
            <a:fld id="{ED0EF31C-0C37-4354-9C64-43E21D282B8A}" type="datetimeFigureOut">
              <a:rPr lang="sk-SK" smtClean="0"/>
              <a:t>2. 11. 2023</a:t>
            </a:fld>
            <a:endParaRPr lang="sk-SK"/>
          </a:p>
        </p:txBody>
      </p:sp>
      <p:sp>
        <p:nvSpPr>
          <p:cNvPr id="6" name="Zástupný objekt pre pätu 5">
            <a:extLst>
              <a:ext uri="{FF2B5EF4-FFF2-40B4-BE49-F238E27FC236}">
                <a16:creationId xmlns:a16="http://schemas.microsoft.com/office/drawing/2014/main" id="{7FF144C7-0687-4ADC-C869-93AA144A149E}"/>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4A398751-0374-A10D-B37A-B56D42F15F32}"/>
              </a:ext>
            </a:extLst>
          </p:cNvPr>
          <p:cNvSpPr>
            <a:spLocks noGrp="1"/>
          </p:cNvSpPr>
          <p:nvPr>
            <p:ph type="sldNum" sz="quarter" idx="12"/>
          </p:nvPr>
        </p:nvSpPr>
        <p:spPr/>
        <p:txBody>
          <a:bodyPr/>
          <a:lstStyle/>
          <a:p>
            <a:fld id="{6B632E3F-6F06-413C-B701-E7526F007662}" type="slidenum">
              <a:rPr lang="sk-SK" smtClean="0"/>
              <a:t>‹#›</a:t>
            </a:fld>
            <a:endParaRPr lang="sk-SK"/>
          </a:p>
        </p:txBody>
      </p:sp>
    </p:spTree>
    <p:extLst>
      <p:ext uri="{BB962C8B-B14F-4D97-AF65-F5344CB8AC3E}">
        <p14:creationId xmlns:p14="http://schemas.microsoft.com/office/powerpoint/2010/main" val="4245834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F29E12-0F0C-6B3E-C3B6-0E7CD564C6FE}"/>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BB79E241-E395-DE04-742F-075CAF6442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465BAA68-2AF4-A003-16D5-A27061B94680}"/>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6EA2F928-2C47-9B27-CB17-851473A048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D1CF90C7-B49B-D88F-088A-AA4DC589B912}"/>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4F487202-F470-66E4-F721-DAC383AC3620}"/>
              </a:ext>
            </a:extLst>
          </p:cNvPr>
          <p:cNvSpPr>
            <a:spLocks noGrp="1"/>
          </p:cNvSpPr>
          <p:nvPr>
            <p:ph type="dt" sz="half" idx="10"/>
          </p:nvPr>
        </p:nvSpPr>
        <p:spPr/>
        <p:txBody>
          <a:bodyPr/>
          <a:lstStyle/>
          <a:p>
            <a:fld id="{ED0EF31C-0C37-4354-9C64-43E21D282B8A}" type="datetimeFigureOut">
              <a:rPr lang="sk-SK" smtClean="0"/>
              <a:t>2. 11. 2023</a:t>
            </a:fld>
            <a:endParaRPr lang="sk-SK"/>
          </a:p>
        </p:txBody>
      </p:sp>
      <p:sp>
        <p:nvSpPr>
          <p:cNvPr id="8" name="Zástupný objekt pre pätu 7">
            <a:extLst>
              <a:ext uri="{FF2B5EF4-FFF2-40B4-BE49-F238E27FC236}">
                <a16:creationId xmlns:a16="http://schemas.microsoft.com/office/drawing/2014/main" id="{9695BDE5-50FA-C1F0-78FC-002FA9132C9E}"/>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3CDA910F-042F-74F3-E97B-6A639FD721A1}"/>
              </a:ext>
            </a:extLst>
          </p:cNvPr>
          <p:cNvSpPr>
            <a:spLocks noGrp="1"/>
          </p:cNvSpPr>
          <p:nvPr>
            <p:ph type="sldNum" sz="quarter" idx="12"/>
          </p:nvPr>
        </p:nvSpPr>
        <p:spPr/>
        <p:txBody>
          <a:bodyPr/>
          <a:lstStyle/>
          <a:p>
            <a:fld id="{6B632E3F-6F06-413C-B701-E7526F007662}" type="slidenum">
              <a:rPr lang="sk-SK" smtClean="0"/>
              <a:t>‹#›</a:t>
            </a:fld>
            <a:endParaRPr lang="sk-SK"/>
          </a:p>
        </p:txBody>
      </p:sp>
    </p:spTree>
    <p:extLst>
      <p:ext uri="{BB962C8B-B14F-4D97-AF65-F5344CB8AC3E}">
        <p14:creationId xmlns:p14="http://schemas.microsoft.com/office/powerpoint/2010/main" val="196946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804269-3AC1-E414-9819-544B1843F1B6}"/>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B2BB8C7E-EEC6-0232-F2FA-004A7106A804}"/>
              </a:ext>
            </a:extLst>
          </p:cNvPr>
          <p:cNvSpPr>
            <a:spLocks noGrp="1"/>
          </p:cNvSpPr>
          <p:nvPr>
            <p:ph type="dt" sz="half" idx="10"/>
          </p:nvPr>
        </p:nvSpPr>
        <p:spPr/>
        <p:txBody>
          <a:bodyPr/>
          <a:lstStyle/>
          <a:p>
            <a:fld id="{ED0EF31C-0C37-4354-9C64-43E21D282B8A}" type="datetimeFigureOut">
              <a:rPr lang="sk-SK" smtClean="0"/>
              <a:t>2. 11. 2023</a:t>
            </a:fld>
            <a:endParaRPr lang="sk-SK"/>
          </a:p>
        </p:txBody>
      </p:sp>
      <p:sp>
        <p:nvSpPr>
          <p:cNvPr id="4" name="Zástupný objekt pre pätu 3">
            <a:extLst>
              <a:ext uri="{FF2B5EF4-FFF2-40B4-BE49-F238E27FC236}">
                <a16:creationId xmlns:a16="http://schemas.microsoft.com/office/drawing/2014/main" id="{5E68CFF3-52B3-95C4-8E71-BE836565A348}"/>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929F10E4-FC51-5F91-C7E7-6FDB9D1B0B9A}"/>
              </a:ext>
            </a:extLst>
          </p:cNvPr>
          <p:cNvSpPr>
            <a:spLocks noGrp="1"/>
          </p:cNvSpPr>
          <p:nvPr>
            <p:ph type="sldNum" sz="quarter" idx="12"/>
          </p:nvPr>
        </p:nvSpPr>
        <p:spPr/>
        <p:txBody>
          <a:bodyPr/>
          <a:lstStyle/>
          <a:p>
            <a:fld id="{6B632E3F-6F06-413C-B701-E7526F007662}" type="slidenum">
              <a:rPr lang="sk-SK" smtClean="0"/>
              <a:t>‹#›</a:t>
            </a:fld>
            <a:endParaRPr lang="sk-SK"/>
          </a:p>
        </p:txBody>
      </p:sp>
    </p:spTree>
    <p:extLst>
      <p:ext uri="{BB962C8B-B14F-4D97-AF65-F5344CB8AC3E}">
        <p14:creationId xmlns:p14="http://schemas.microsoft.com/office/powerpoint/2010/main" val="334230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31A61A3B-04BC-8ED7-D384-A61F430F642E}"/>
              </a:ext>
            </a:extLst>
          </p:cNvPr>
          <p:cNvSpPr>
            <a:spLocks noGrp="1"/>
          </p:cNvSpPr>
          <p:nvPr>
            <p:ph type="dt" sz="half" idx="10"/>
          </p:nvPr>
        </p:nvSpPr>
        <p:spPr/>
        <p:txBody>
          <a:bodyPr/>
          <a:lstStyle/>
          <a:p>
            <a:fld id="{ED0EF31C-0C37-4354-9C64-43E21D282B8A}" type="datetimeFigureOut">
              <a:rPr lang="sk-SK" smtClean="0"/>
              <a:t>2. 11. 2023</a:t>
            </a:fld>
            <a:endParaRPr lang="sk-SK"/>
          </a:p>
        </p:txBody>
      </p:sp>
      <p:sp>
        <p:nvSpPr>
          <p:cNvPr id="3" name="Zástupný objekt pre pätu 2">
            <a:extLst>
              <a:ext uri="{FF2B5EF4-FFF2-40B4-BE49-F238E27FC236}">
                <a16:creationId xmlns:a16="http://schemas.microsoft.com/office/drawing/2014/main" id="{BAB57678-DD73-C1D7-8489-B3B91AE5EB52}"/>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76C285F1-E358-328B-1A78-4966145C4608}"/>
              </a:ext>
            </a:extLst>
          </p:cNvPr>
          <p:cNvSpPr>
            <a:spLocks noGrp="1"/>
          </p:cNvSpPr>
          <p:nvPr>
            <p:ph type="sldNum" sz="quarter" idx="12"/>
          </p:nvPr>
        </p:nvSpPr>
        <p:spPr/>
        <p:txBody>
          <a:bodyPr/>
          <a:lstStyle/>
          <a:p>
            <a:fld id="{6B632E3F-6F06-413C-B701-E7526F007662}" type="slidenum">
              <a:rPr lang="sk-SK" smtClean="0"/>
              <a:t>‹#›</a:t>
            </a:fld>
            <a:endParaRPr lang="sk-SK"/>
          </a:p>
        </p:txBody>
      </p:sp>
    </p:spTree>
    <p:extLst>
      <p:ext uri="{BB962C8B-B14F-4D97-AF65-F5344CB8AC3E}">
        <p14:creationId xmlns:p14="http://schemas.microsoft.com/office/powerpoint/2010/main" val="214718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5DC4AA-EC7A-F4CB-1191-182664ABF66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AF705AD1-B56D-CE43-B23D-A6EC340C9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9864AB93-69D2-CBD8-5FB0-0F8A76C8C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CE193FE-F586-D105-D251-9632146AA90B}"/>
              </a:ext>
            </a:extLst>
          </p:cNvPr>
          <p:cNvSpPr>
            <a:spLocks noGrp="1"/>
          </p:cNvSpPr>
          <p:nvPr>
            <p:ph type="dt" sz="half" idx="10"/>
          </p:nvPr>
        </p:nvSpPr>
        <p:spPr/>
        <p:txBody>
          <a:bodyPr/>
          <a:lstStyle/>
          <a:p>
            <a:fld id="{ED0EF31C-0C37-4354-9C64-43E21D282B8A}" type="datetimeFigureOut">
              <a:rPr lang="sk-SK" smtClean="0"/>
              <a:t>2. 11. 2023</a:t>
            </a:fld>
            <a:endParaRPr lang="sk-SK"/>
          </a:p>
        </p:txBody>
      </p:sp>
      <p:sp>
        <p:nvSpPr>
          <p:cNvPr id="6" name="Zástupný objekt pre pätu 5">
            <a:extLst>
              <a:ext uri="{FF2B5EF4-FFF2-40B4-BE49-F238E27FC236}">
                <a16:creationId xmlns:a16="http://schemas.microsoft.com/office/drawing/2014/main" id="{BD77F0F1-8F86-5AB8-A372-815AB3314394}"/>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5EBF71E9-76AD-93AC-A756-DBCAD4B56F99}"/>
              </a:ext>
            </a:extLst>
          </p:cNvPr>
          <p:cNvSpPr>
            <a:spLocks noGrp="1"/>
          </p:cNvSpPr>
          <p:nvPr>
            <p:ph type="sldNum" sz="quarter" idx="12"/>
          </p:nvPr>
        </p:nvSpPr>
        <p:spPr/>
        <p:txBody>
          <a:bodyPr/>
          <a:lstStyle/>
          <a:p>
            <a:fld id="{6B632E3F-6F06-413C-B701-E7526F007662}" type="slidenum">
              <a:rPr lang="sk-SK" smtClean="0"/>
              <a:t>‹#›</a:t>
            </a:fld>
            <a:endParaRPr lang="sk-SK"/>
          </a:p>
        </p:txBody>
      </p:sp>
    </p:spTree>
    <p:extLst>
      <p:ext uri="{BB962C8B-B14F-4D97-AF65-F5344CB8AC3E}">
        <p14:creationId xmlns:p14="http://schemas.microsoft.com/office/powerpoint/2010/main" val="2182698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0F0EC9-922E-494E-54B3-9C366452D68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6B646D9B-C9CE-67F8-BF66-433E8656C2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008789E4-6487-42AE-F42F-D6BB682FD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C85E280-2D2A-5ED5-3DD3-815FD7A5A5EC}"/>
              </a:ext>
            </a:extLst>
          </p:cNvPr>
          <p:cNvSpPr>
            <a:spLocks noGrp="1"/>
          </p:cNvSpPr>
          <p:nvPr>
            <p:ph type="dt" sz="half" idx="10"/>
          </p:nvPr>
        </p:nvSpPr>
        <p:spPr/>
        <p:txBody>
          <a:bodyPr/>
          <a:lstStyle/>
          <a:p>
            <a:fld id="{ED0EF31C-0C37-4354-9C64-43E21D282B8A}" type="datetimeFigureOut">
              <a:rPr lang="sk-SK" smtClean="0"/>
              <a:t>2. 11. 2023</a:t>
            </a:fld>
            <a:endParaRPr lang="sk-SK"/>
          </a:p>
        </p:txBody>
      </p:sp>
      <p:sp>
        <p:nvSpPr>
          <p:cNvPr id="6" name="Zástupný objekt pre pätu 5">
            <a:extLst>
              <a:ext uri="{FF2B5EF4-FFF2-40B4-BE49-F238E27FC236}">
                <a16:creationId xmlns:a16="http://schemas.microsoft.com/office/drawing/2014/main" id="{1828B4C2-004A-45BC-3352-AA4EE3DB5268}"/>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1200221E-2269-33E3-4BA7-E09353938E00}"/>
              </a:ext>
            </a:extLst>
          </p:cNvPr>
          <p:cNvSpPr>
            <a:spLocks noGrp="1"/>
          </p:cNvSpPr>
          <p:nvPr>
            <p:ph type="sldNum" sz="quarter" idx="12"/>
          </p:nvPr>
        </p:nvSpPr>
        <p:spPr/>
        <p:txBody>
          <a:bodyPr/>
          <a:lstStyle/>
          <a:p>
            <a:fld id="{6B632E3F-6F06-413C-B701-E7526F007662}" type="slidenum">
              <a:rPr lang="sk-SK" smtClean="0"/>
              <a:t>‹#›</a:t>
            </a:fld>
            <a:endParaRPr lang="sk-SK"/>
          </a:p>
        </p:txBody>
      </p:sp>
    </p:spTree>
    <p:extLst>
      <p:ext uri="{BB962C8B-B14F-4D97-AF65-F5344CB8AC3E}">
        <p14:creationId xmlns:p14="http://schemas.microsoft.com/office/powerpoint/2010/main" val="2956373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4F4D7705-D10D-520D-B2A3-339DABE77A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8F0D4601-9556-54D9-E1AF-C17C6051AD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B103D0BC-F543-AA30-188C-A0C379B7AD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0EF31C-0C37-4354-9C64-43E21D282B8A}" type="datetimeFigureOut">
              <a:rPr lang="sk-SK" smtClean="0"/>
              <a:t>2. 11. 2023</a:t>
            </a:fld>
            <a:endParaRPr lang="sk-SK"/>
          </a:p>
        </p:txBody>
      </p:sp>
      <p:sp>
        <p:nvSpPr>
          <p:cNvPr id="5" name="Zástupný objekt pre pätu 4">
            <a:extLst>
              <a:ext uri="{FF2B5EF4-FFF2-40B4-BE49-F238E27FC236}">
                <a16:creationId xmlns:a16="http://schemas.microsoft.com/office/drawing/2014/main" id="{EA148769-DCF1-3A37-3913-C90AB0115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46BD259C-CF2A-00CF-5204-631FDEAF85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32E3F-6F06-413C-B701-E7526F007662}" type="slidenum">
              <a:rPr lang="sk-SK" smtClean="0"/>
              <a:t>‹#›</a:t>
            </a:fld>
            <a:endParaRPr lang="sk-SK"/>
          </a:p>
        </p:txBody>
      </p:sp>
    </p:spTree>
    <p:extLst>
      <p:ext uri="{BB962C8B-B14F-4D97-AF65-F5344CB8AC3E}">
        <p14:creationId xmlns:p14="http://schemas.microsoft.com/office/powerpoint/2010/main" val="4048570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hyperlink" Target="http://sk.wikipedia.org/wiki/S%C3%BAbor:Globo_de_Marte_-_Elysium_Planitia.gif" TargetMode="External"/><Relationship Id="rId13" Type="http://schemas.openxmlformats.org/officeDocument/2006/relationships/image" Target="../media/image34.jpeg"/><Relationship Id="rId3" Type="http://schemas.openxmlformats.org/officeDocument/2006/relationships/image" Target="../media/image27.png"/><Relationship Id="rId7" Type="http://schemas.openxmlformats.org/officeDocument/2006/relationships/image" Target="../media/image30.gif"/><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k.wikipedia.org/wiki/S%C3%BAbor:Globo_de_Marte_-_Syrtis_Major.gif" TargetMode="External"/><Relationship Id="rId11" Type="http://schemas.openxmlformats.org/officeDocument/2006/relationships/image" Target="../media/image32.gif"/><Relationship Id="rId5" Type="http://schemas.openxmlformats.org/officeDocument/2006/relationships/image" Target="../media/image29.jpeg"/><Relationship Id="rId10" Type="http://schemas.openxmlformats.org/officeDocument/2006/relationships/hyperlink" Target="http://sk.wikipedia.org/wiki/S%C3%BAbor:Globo_de_Marte_-_Valles_Marineris.gif" TargetMode="External"/><Relationship Id="rId4" Type="http://schemas.openxmlformats.org/officeDocument/2006/relationships/image" Target="../media/image28.png"/><Relationship Id="rId9" Type="http://schemas.openxmlformats.org/officeDocument/2006/relationships/image" Target="../media/image31.gif"/></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úbor:Solar System size to scale.svg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58083" cy="6895172"/>
          </a:xfrm>
          <a:prstGeom prst="rect">
            <a:avLst/>
          </a:prstGeom>
          <a:noFill/>
          <a:extLst>
            <a:ext uri="{909E8E84-426E-40DD-AFC4-6F175D3DCCD1}">
              <a14:hiddenFill xmlns:a14="http://schemas.microsoft.com/office/drawing/2010/main">
                <a:solidFill>
                  <a:srgbClr val="FFFFFF"/>
                </a:solidFill>
              </a14:hiddenFill>
            </a:ext>
          </a:extLst>
        </p:spPr>
      </p:pic>
      <p:sp>
        <p:nvSpPr>
          <p:cNvPr id="31" name="Obdĺžnik 30">
            <a:extLst>
              <a:ext uri="{FF2B5EF4-FFF2-40B4-BE49-F238E27FC236}">
                <a16:creationId xmlns:a16="http://schemas.microsoft.com/office/drawing/2014/main" id="{9725B087-ED2E-484B-A3CC-160A01E709AC}"/>
              </a:ext>
            </a:extLst>
          </p:cNvPr>
          <p:cNvSpPr/>
          <p:nvPr/>
        </p:nvSpPr>
        <p:spPr>
          <a:xfrm>
            <a:off x="19048" y="6120035"/>
            <a:ext cx="12201525" cy="769521"/>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nvGrpSpPr>
          <p:cNvPr id="22" name="Skupina 21">
            <a:extLst>
              <a:ext uri="{FF2B5EF4-FFF2-40B4-BE49-F238E27FC236}">
                <a16:creationId xmlns:a16="http://schemas.microsoft.com/office/drawing/2014/main" id="{D82D859C-F40F-4006-911D-C852C40DD4FC}"/>
              </a:ext>
            </a:extLst>
          </p:cNvPr>
          <p:cNvGrpSpPr/>
          <p:nvPr/>
        </p:nvGrpSpPr>
        <p:grpSpPr>
          <a:xfrm>
            <a:off x="0" y="3259076"/>
            <a:ext cx="4172846" cy="1080871"/>
            <a:chOff x="-83977" y="2985852"/>
            <a:chExt cx="9814346" cy="1511896"/>
          </a:xfrm>
        </p:grpSpPr>
        <p:sp>
          <p:nvSpPr>
            <p:cNvPr id="14" name="Obdĺžnik 13">
              <a:extLst>
                <a:ext uri="{FF2B5EF4-FFF2-40B4-BE49-F238E27FC236}">
                  <a16:creationId xmlns:a16="http://schemas.microsoft.com/office/drawing/2014/main" id="{EC521153-F2DD-4DEE-A71A-14D52BAF16BF}"/>
                </a:ext>
              </a:extLst>
            </p:cNvPr>
            <p:cNvSpPr/>
            <p:nvPr/>
          </p:nvSpPr>
          <p:spPr>
            <a:xfrm>
              <a:off x="-83977" y="2985852"/>
              <a:ext cx="9366298" cy="1511896"/>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3" name="Obdĺžnik 2">
              <a:extLst>
                <a:ext uri="{FF2B5EF4-FFF2-40B4-BE49-F238E27FC236}">
                  <a16:creationId xmlns:a16="http://schemas.microsoft.com/office/drawing/2014/main" id="{F8BF107A-86E5-487D-81D3-1C3D80EB37D0}"/>
                </a:ext>
              </a:extLst>
            </p:cNvPr>
            <p:cNvSpPr/>
            <p:nvPr/>
          </p:nvSpPr>
          <p:spPr>
            <a:xfrm>
              <a:off x="495110" y="3067187"/>
              <a:ext cx="9235259" cy="1356107"/>
            </a:xfrm>
            <a:prstGeom prst="rect">
              <a:avLst/>
            </a:prstGeom>
          </p:spPr>
          <p:txBody>
            <a:bodyPr wrap="square">
              <a:spAutoFit/>
            </a:bodyPr>
            <a:lstStyle/>
            <a:p>
              <a:pPr>
                <a:spcAft>
                  <a:spcPts val="600"/>
                </a:spcAft>
              </a:pPr>
              <a:r>
                <a:rPr lang="sk-SK" sz="3200" b="1" kern="1000" spc="10" dirty="0" smtClean="0">
                  <a:latin typeface="Segoe UI Light" panose="020B0502040204020203" pitchFamily="34" charset="0"/>
                  <a:cs typeface="Segoe UI Light" panose="020B0502040204020203" pitchFamily="34" charset="0"/>
                </a:rPr>
                <a:t>SLNEČNÁ SÚSTAVA</a:t>
              </a:r>
              <a:endParaRPr lang="en-US" sz="3200" b="1" kern="1000" spc="10" dirty="0">
                <a:latin typeface="Segoe UI Light" panose="020B0502040204020203" pitchFamily="34" charset="0"/>
                <a:cs typeface="Segoe UI Light" panose="020B0502040204020203" pitchFamily="34" charset="0"/>
              </a:endParaRPr>
            </a:p>
            <a:p>
              <a:pPr>
                <a:spcAft>
                  <a:spcPts val="600"/>
                </a:spcAft>
              </a:pPr>
              <a:r>
                <a:rPr lang="sk-SK" sz="2000" kern="1000" dirty="0">
                  <a:solidFill>
                    <a:srgbClr val="C00000"/>
                  </a:solidFill>
                  <a:latin typeface="Segoe UI Emoji" panose="020B0502040204020203" pitchFamily="34" charset="0"/>
                  <a:ea typeface="Segoe UI Emoji" panose="020B0502040204020203" pitchFamily="34" charset="0"/>
                  <a:cs typeface="Segoe UI Light" panose="020B0502040204020203" pitchFamily="34" charset="0"/>
                </a:rPr>
                <a:t>~</a:t>
              </a:r>
              <a:r>
                <a:rPr lang="sk-SK" sz="2000" kern="1000" dirty="0">
                  <a:solidFill>
                    <a:srgbClr val="B11F1D"/>
                  </a:solidFill>
                  <a:latin typeface="Segoe UI Emoji" panose="020B0502040204020203" pitchFamily="34" charset="0"/>
                  <a:ea typeface="Segoe UI Emoji" panose="020B0502040204020203" pitchFamily="34" charset="0"/>
                  <a:cs typeface="Segoe UI Light" panose="020B0502040204020203" pitchFamily="34" charset="0"/>
                </a:rPr>
                <a:t> </a:t>
              </a:r>
              <a:r>
                <a:rPr lang="sk-SK" sz="2000" b="1" kern="1000" dirty="0" smtClean="0">
                  <a:latin typeface="Segoe UI Light" panose="020B0502040204020203" pitchFamily="34" charset="0"/>
                  <a:cs typeface="Segoe UI Light" panose="020B0502040204020203" pitchFamily="34" charset="0"/>
                </a:rPr>
                <a:t>Planéty Slnečnej sústavy</a:t>
              </a:r>
              <a:endParaRPr lang="sk-SK" sz="2000" b="1" kern="1000" dirty="0">
                <a:latin typeface="Segoe UI Light" panose="020B0502040204020203" pitchFamily="34" charset="0"/>
                <a:cs typeface="Segoe UI Light" panose="020B0502040204020203" pitchFamily="34" charset="0"/>
              </a:endParaRPr>
            </a:p>
          </p:txBody>
        </p:sp>
      </p:grpSp>
      <p:cxnSp>
        <p:nvCxnSpPr>
          <p:cNvPr id="16" name="Rovná spojnica 15">
            <a:extLst>
              <a:ext uri="{FF2B5EF4-FFF2-40B4-BE49-F238E27FC236}">
                <a16:creationId xmlns:a16="http://schemas.microsoft.com/office/drawing/2014/main" id="{76A747F1-6AF7-4135-9E25-BFE4DB25CEF2}"/>
              </a:ext>
            </a:extLst>
          </p:cNvPr>
          <p:cNvCxnSpPr/>
          <p:nvPr/>
        </p:nvCxnSpPr>
        <p:spPr>
          <a:xfrm>
            <a:off x="19049" y="6153923"/>
            <a:ext cx="12172951"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31">
            <a:extLst>
              <a:ext uri="{FF2B5EF4-FFF2-40B4-BE49-F238E27FC236}">
                <a16:creationId xmlns:a16="http://schemas.microsoft.com/office/drawing/2014/main" id="{77E1E941-8D95-447A-9674-75FE0AC916D4}"/>
              </a:ext>
            </a:extLst>
          </p:cNvPr>
          <p:cNvPicPr>
            <a:picLocks noChangeAspect="1" noChangeArrowheads="1"/>
          </p:cNvPicPr>
          <p:nvPr/>
        </p:nvPicPr>
        <p:blipFill>
          <a:blip r:embed="rId4" cstate="print">
            <a:clrChange>
              <a:clrFrom>
                <a:srgbClr val="CCCCCC"/>
              </a:clrFrom>
              <a:clrTo>
                <a:srgbClr val="CCCCCC">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915403" y="5677924"/>
            <a:ext cx="1146713" cy="1097333"/>
          </a:xfrm>
          <a:prstGeom prst="rect">
            <a:avLst/>
          </a:prstGeom>
          <a:noFill/>
          <a:ln>
            <a:noFill/>
          </a:ln>
        </p:spPr>
      </p:pic>
      <p:grpSp>
        <p:nvGrpSpPr>
          <p:cNvPr id="26" name="Skupina 25">
            <a:extLst>
              <a:ext uri="{FF2B5EF4-FFF2-40B4-BE49-F238E27FC236}">
                <a16:creationId xmlns:a16="http://schemas.microsoft.com/office/drawing/2014/main" id="{D075216E-5BD8-42F6-90F6-C707BD1A369B}"/>
              </a:ext>
            </a:extLst>
          </p:cNvPr>
          <p:cNvGrpSpPr/>
          <p:nvPr/>
        </p:nvGrpSpPr>
        <p:grpSpPr>
          <a:xfrm>
            <a:off x="154625" y="6320128"/>
            <a:ext cx="5430462" cy="369332"/>
            <a:chOff x="2727797" y="4975912"/>
            <a:chExt cx="5184000" cy="369332"/>
          </a:xfrm>
        </p:grpSpPr>
        <p:sp>
          <p:nvSpPr>
            <p:cNvPr id="24" name="Obdĺžnik 23">
              <a:extLst>
                <a:ext uri="{FF2B5EF4-FFF2-40B4-BE49-F238E27FC236}">
                  <a16:creationId xmlns:a16="http://schemas.microsoft.com/office/drawing/2014/main" id="{B1779611-5781-4981-AFE8-D9231F53C81F}"/>
                </a:ext>
              </a:extLst>
            </p:cNvPr>
            <p:cNvSpPr/>
            <p:nvPr/>
          </p:nvSpPr>
          <p:spPr>
            <a:xfrm>
              <a:off x="2727797" y="5001140"/>
              <a:ext cx="5184000" cy="324000"/>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BlokTextu 11">
              <a:extLst>
                <a:ext uri="{FF2B5EF4-FFF2-40B4-BE49-F238E27FC236}">
                  <a16:creationId xmlns:a16="http://schemas.microsoft.com/office/drawing/2014/main" id="{A005237D-1BA7-4E4A-B435-9E917F3C8CC2}"/>
                </a:ext>
              </a:extLst>
            </p:cNvPr>
            <p:cNvSpPr txBox="1"/>
            <p:nvPr/>
          </p:nvSpPr>
          <p:spPr>
            <a:xfrm>
              <a:off x="2765993" y="4975912"/>
              <a:ext cx="5109522" cy="369332"/>
            </a:xfrm>
            <a:prstGeom prst="rect">
              <a:avLst/>
            </a:prstGeom>
            <a:noFill/>
          </p:spPr>
          <p:txBody>
            <a:bodyPr wrap="square" rtlCol="0">
              <a:spAutoFit/>
            </a:bodyPr>
            <a:lstStyle/>
            <a:p>
              <a:r>
                <a:rPr lang="sk-SK" dirty="0">
                  <a:latin typeface="Segoe UI Light" panose="020B0502040204020203" pitchFamily="34" charset="0"/>
                  <a:cs typeface="Segoe UI Light" panose="020B0502040204020203" pitchFamily="34" charset="0"/>
                </a:rPr>
                <a:t>Mgr. Katarína</a:t>
              </a:r>
              <a:r>
                <a:rPr lang="sk-SK" cap="all" dirty="0">
                  <a:latin typeface="Segoe UI Light" panose="020B0502040204020203" pitchFamily="34" charset="0"/>
                  <a:cs typeface="Segoe UI Light" panose="020B0502040204020203" pitchFamily="34" charset="0"/>
                </a:rPr>
                <a:t> </a:t>
              </a:r>
              <a:r>
                <a:rPr lang="sk-SK" cap="all" dirty="0" err="1">
                  <a:latin typeface="Segoe UI Light" panose="020B0502040204020203" pitchFamily="34" charset="0"/>
                  <a:cs typeface="Segoe UI Light" panose="020B0502040204020203" pitchFamily="34" charset="0"/>
                </a:rPr>
                <a:t>onačillová</a:t>
              </a:r>
              <a:r>
                <a:rPr lang="sk-SK" cap="all" dirty="0">
                  <a:latin typeface="Segoe UI Light" panose="020B0502040204020203" pitchFamily="34" charset="0"/>
                  <a:cs typeface="Segoe UI Light" panose="020B0502040204020203" pitchFamily="34" charset="0"/>
                </a:rPr>
                <a:t>, </a:t>
              </a:r>
              <a:r>
                <a:rPr lang="sk-SK" cap="all" dirty="0" err="1">
                  <a:latin typeface="Segoe UI Light" panose="020B0502040204020203" pitchFamily="34" charset="0"/>
                  <a:cs typeface="Segoe UI Light" panose="020B0502040204020203" pitchFamily="34" charset="0"/>
                </a:rPr>
                <a:t>p</a:t>
              </a:r>
              <a:r>
                <a:rPr lang="sk-SK" dirty="0" err="1">
                  <a:latin typeface="Segoe UI Light" panose="020B0502040204020203" pitchFamily="34" charset="0"/>
                  <a:cs typeface="Segoe UI Light" panose="020B0502040204020203" pitchFamily="34" charset="0"/>
                </a:rPr>
                <a:t>h</a:t>
              </a:r>
              <a:r>
                <a:rPr lang="sk-SK" cap="all" dirty="0" err="1">
                  <a:latin typeface="Segoe UI Light" panose="020B0502040204020203" pitchFamily="34" charset="0"/>
                  <a:cs typeface="Segoe UI Light" panose="020B0502040204020203" pitchFamily="34" charset="0"/>
                </a:rPr>
                <a:t>d.</a:t>
              </a:r>
              <a:endParaRPr lang="sk-SK" dirty="0">
                <a:latin typeface="Segoe UI Light" panose="020B0502040204020203" pitchFamily="34" charset="0"/>
                <a:cs typeface="Segoe UI Light" panose="020B0502040204020203" pitchFamily="34" charset="0"/>
              </a:endParaRPr>
            </a:p>
          </p:txBody>
        </p:sp>
      </p:grpSp>
      <p:sp>
        <p:nvSpPr>
          <p:cNvPr id="30" name="Obdĺžnik 29">
            <a:extLst>
              <a:ext uri="{FF2B5EF4-FFF2-40B4-BE49-F238E27FC236}">
                <a16:creationId xmlns:a16="http://schemas.microsoft.com/office/drawing/2014/main" id="{A486FAA4-6932-44ED-876E-52C174233B72}"/>
              </a:ext>
            </a:extLst>
          </p:cNvPr>
          <p:cNvSpPr/>
          <p:nvPr/>
        </p:nvSpPr>
        <p:spPr>
          <a:xfrm>
            <a:off x="8261577" y="6231457"/>
            <a:ext cx="2692150" cy="584775"/>
          </a:xfrm>
          <a:prstGeom prst="rect">
            <a:avLst/>
          </a:prstGeom>
          <a:noFill/>
        </p:spPr>
        <p:txBody>
          <a:bodyPr wrap="square">
            <a:spAutoFit/>
          </a:bodyPr>
          <a:lstStyle/>
          <a:p>
            <a:pPr defTabSz="266700">
              <a:spcBef>
                <a:spcPts val="600"/>
              </a:spcBef>
              <a:spcAft>
                <a:spcPts val="1200"/>
              </a:spcAft>
            </a:pPr>
            <a:r>
              <a:rPr lang="sk-SK" sz="1600" spc="30" dirty="0">
                <a:solidFill>
                  <a:schemeClr val="bg1"/>
                </a:solidFill>
                <a:latin typeface="Segoe UI Semilight" panose="020B0402040204020203" pitchFamily="34" charset="0"/>
                <a:cs typeface="Segoe UI Semilight" panose="020B0402040204020203" pitchFamily="34" charset="0"/>
              </a:rPr>
              <a:t>geografia.science.upjs.sk</a:t>
            </a:r>
            <a:br>
              <a:rPr lang="sk-SK" sz="1600" spc="30" dirty="0">
                <a:solidFill>
                  <a:schemeClr val="bg1"/>
                </a:solidFill>
                <a:latin typeface="Segoe UI Semilight" panose="020B0402040204020203" pitchFamily="34" charset="0"/>
                <a:cs typeface="Segoe UI Semilight" panose="020B0402040204020203" pitchFamily="34" charset="0"/>
              </a:rPr>
            </a:br>
            <a:r>
              <a:rPr lang="sk-SK" sz="1600" spc="30" dirty="0">
                <a:solidFill>
                  <a:schemeClr val="bg1"/>
                </a:solidFill>
                <a:latin typeface="Segoe UI Semilight" panose="020B0402040204020203" pitchFamily="34" charset="0"/>
                <a:cs typeface="Segoe UI Semilight" panose="020B0402040204020203" pitchFamily="34" charset="0"/>
              </a:rPr>
              <a:t>katarina.onacillova@upjs.sk</a:t>
            </a:r>
          </a:p>
        </p:txBody>
      </p:sp>
    </p:spTree>
    <p:extLst>
      <p:ext uri="{BB962C8B-B14F-4D97-AF65-F5344CB8AC3E}">
        <p14:creationId xmlns:p14="http://schemas.microsoft.com/office/powerpoint/2010/main" val="2107393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obsahu 8"/>
          <p:cNvSpPr txBox="1">
            <a:spLocks/>
          </p:cNvSpPr>
          <p:nvPr/>
        </p:nvSpPr>
        <p:spPr>
          <a:xfrm>
            <a:off x="341085" y="2845564"/>
            <a:ext cx="11509829" cy="4320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k-SK" sz="2400" b="1" dirty="0" smtClean="0">
                <a:solidFill>
                  <a:schemeClr val="accent1">
                    <a:lumMod val="75000"/>
                  </a:schemeClr>
                </a:solidFill>
              </a:rPr>
              <a:t>Planéty slnečnej sústavy </a:t>
            </a:r>
            <a:r>
              <a:rPr lang="sk-SK" sz="2400" dirty="0" smtClean="0"/>
              <a:t>vykonávajú pohyb okolo Slnka smerom </a:t>
            </a:r>
            <a:r>
              <a:rPr lang="sk-SK" sz="2400" dirty="0" smtClean="0">
                <a:solidFill>
                  <a:srgbClr val="FF0000"/>
                </a:solidFill>
              </a:rPr>
              <a:t>od západu na východ</a:t>
            </a:r>
          </a:p>
          <a:p>
            <a:r>
              <a:rPr lang="sk-SK" sz="2400" b="1" dirty="0" smtClean="0">
                <a:solidFill>
                  <a:schemeClr val="accent1">
                    <a:lumMod val="75000"/>
                  </a:schemeClr>
                </a:solidFill>
              </a:rPr>
              <a:t>Všetky planéty okrem Venuše a Uránu </a:t>
            </a:r>
            <a:r>
              <a:rPr lang="sk-SK" sz="2400" dirty="0" smtClean="0"/>
              <a:t>sa otáčajú okolo vlastnej osi tiež v smere </a:t>
            </a:r>
            <a:r>
              <a:rPr lang="sk-SK" sz="2400" dirty="0" smtClean="0">
                <a:solidFill>
                  <a:srgbClr val="FF0000"/>
                </a:solidFill>
              </a:rPr>
              <a:t>od Z na V</a:t>
            </a:r>
            <a:endParaRPr lang="sk-SK" sz="2400" dirty="0" smtClean="0"/>
          </a:p>
          <a:p>
            <a:endParaRPr lang="sk-SK" sz="900" dirty="0" smtClean="0"/>
          </a:p>
          <a:p>
            <a:pPr marL="82296" indent="0">
              <a:buFont typeface="Arial" panose="020B0604020202020204" pitchFamily="34" charset="0"/>
              <a:buNone/>
            </a:pPr>
            <a:r>
              <a:rPr lang="sk-SK" sz="2000" b="1" i="1" dirty="0" smtClean="0">
                <a:solidFill>
                  <a:schemeClr val="accent1">
                    <a:lumMod val="75000"/>
                  </a:schemeClr>
                </a:solidFill>
              </a:rPr>
              <a:t>Planéta môže byť planétou, ak splní tieto podmienky: </a:t>
            </a:r>
          </a:p>
          <a:p>
            <a:pPr marL="596646" indent="-514350">
              <a:buFont typeface="Arial" panose="020B0604020202020204" pitchFamily="34" charset="0"/>
              <a:buAutoNum type="arabicParenR"/>
            </a:pPr>
            <a:r>
              <a:rPr lang="sk-SK" sz="2000" dirty="0" smtClean="0"/>
              <a:t>Obieha na obežnej dráhe okolo hviezdy (Slnka) a zároveň neobieha okolo iného telesa</a:t>
            </a:r>
          </a:p>
          <a:p>
            <a:pPr marL="596646" indent="-514350">
              <a:buFont typeface="Arial" panose="020B0604020202020204" pitchFamily="34" charset="0"/>
              <a:buAutoNum type="arabicParenR"/>
            </a:pPr>
            <a:r>
              <a:rPr lang="sk-SK" sz="2000" dirty="0" smtClean="0"/>
              <a:t>Má dostatočnú hmotnosť, aby vlastnou gravitáciou </a:t>
            </a:r>
            <a:r>
              <a:rPr lang="sk-SK" sz="2000" i="1" dirty="0" smtClean="0">
                <a:solidFill>
                  <a:srgbClr val="FF0000"/>
                </a:solidFill>
              </a:rPr>
              <a:t>prekonala (vnútorné) sily pevných telies*</a:t>
            </a:r>
            <a:r>
              <a:rPr lang="sk-SK" sz="2000" dirty="0" smtClean="0"/>
              <a:t> </a:t>
            </a:r>
            <a:br>
              <a:rPr lang="sk-SK" sz="2000" dirty="0" smtClean="0"/>
            </a:br>
            <a:r>
              <a:rPr lang="sk-SK" sz="2000" dirty="0" smtClean="0"/>
              <a:t>a nadobudla približne guľatý tvar v dôsledku hydrostatickej rovnováhy</a:t>
            </a:r>
          </a:p>
          <a:p>
            <a:pPr marL="596646" indent="-514350">
              <a:buFont typeface="Arial" panose="020B0604020202020204" pitchFamily="34" charset="0"/>
              <a:buAutoNum type="arabicParenR"/>
            </a:pPr>
            <a:r>
              <a:rPr lang="sk-SK" sz="2000" b="1" dirty="0" smtClean="0"/>
              <a:t>Má značný objem a jej hmotnosť je menšia ako 80 M</a:t>
            </a:r>
            <a:r>
              <a:rPr lang="sk-SK" sz="2000" b="1" baseline="-25000" dirty="0" smtClean="0"/>
              <a:t>J</a:t>
            </a:r>
            <a:r>
              <a:rPr lang="sk-SK" sz="2000" b="1" dirty="0" smtClean="0"/>
              <a:t> (hmotností Jupitera)</a:t>
            </a:r>
          </a:p>
          <a:p>
            <a:endParaRPr lang="sk-SK" sz="2400" dirty="0" smtClean="0"/>
          </a:p>
          <a:p>
            <a:endParaRPr lang="sk-SK" sz="2400" dirty="0"/>
          </a:p>
        </p:txBody>
      </p:sp>
      <p:pic>
        <p:nvPicPr>
          <p:cNvPr id="7" name="Obrázok 6"/>
          <p:cNvPicPr>
            <a:picLocks noChangeAspect="1"/>
          </p:cNvPicPr>
          <p:nvPr/>
        </p:nvPicPr>
        <p:blipFill rotWithShape="1">
          <a:blip r:embed="rId2"/>
          <a:srcRect l="12365" t="36728" r="66183" b="46473"/>
          <a:stretch/>
        </p:blipFill>
        <p:spPr>
          <a:xfrm>
            <a:off x="0" y="12172"/>
            <a:ext cx="12192000" cy="2685144"/>
          </a:xfrm>
          <a:prstGeom prst="rect">
            <a:avLst/>
          </a:prstGeom>
        </p:spPr>
      </p:pic>
      <p:cxnSp>
        <p:nvCxnSpPr>
          <p:cNvPr id="8" name="Rovná spojnica 7"/>
          <p:cNvCxnSpPr/>
          <p:nvPr/>
        </p:nvCxnSpPr>
        <p:spPr>
          <a:xfrm>
            <a:off x="341085" y="3860560"/>
            <a:ext cx="11448000" cy="0"/>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616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obsahu 8"/>
          <p:cNvSpPr txBox="1">
            <a:spLocks/>
          </p:cNvSpPr>
          <p:nvPr/>
        </p:nvSpPr>
        <p:spPr>
          <a:xfrm>
            <a:off x="341085" y="2845564"/>
            <a:ext cx="11509829" cy="4320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k-SK" sz="2400" b="1" dirty="0" smtClean="0">
                <a:solidFill>
                  <a:schemeClr val="accent1">
                    <a:lumMod val="75000"/>
                  </a:schemeClr>
                </a:solidFill>
              </a:rPr>
              <a:t>Planéty slnečnej sústavy </a:t>
            </a:r>
            <a:r>
              <a:rPr lang="sk-SK" sz="2400" dirty="0" smtClean="0"/>
              <a:t>vykonávajú pohyb okolo Slnka smerom </a:t>
            </a:r>
            <a:r>
              <a:rPr lang="sk-SK" sz="2400" dirty="0" smtClean="0">
                <a:solidFill>
                  <a:srgbClr val="FF0000"/>
                </a:solidFill>
              </a:rPr>
              <a:t>od západu na východ</a:t>
            </a:r>
          </a:p>
          <a:p>
            <a:r>
              <a:rPr lang="sk-SK" sz="2400" b="1" dirty="0" smtClean="0">
                <a:solidFill>
                  <a:schemeClr val="accent1">
                    <a:lumMod val="75000"/>
                  </a:schemeClr>
                </a:solidFill>
              </a:rPr>
              <a:t>Všetky planéty okrem Venuše a Uránu </a:t>
            </a:r>
            <a:r>
              <a:rPr lang="sk-SK" sz="2400" dirty="0" smtClean="0"/>
              <a:t>sa otáčajú okolo vlastnej osi tiež v smere </a:t>
            </a:r>
            <a:r>
              <a:rPr lang="sk-SK" sz="2400" dirty="0" smtClean="0">
                <a:solidFill>
                  <a:srgbClr val="FF0000"/>
                </a:solidFill>
              </a:rPr>
              <a:t>od Z na V</a:t>
            </a:r>
            <a:endParaRPr lang="sk-SK" sz="2400" dirty="0" smtClean="0"/>
          </a:p>
          <a:p>
            <a:endParaRPr lang="sk-SK" sz="900" dirty="0" smtClean="0"/>
          </a:p>
          <a:p>
            <a:pPr marL="82296" indent="0">
              <a:buFont typeface="Arial" panose="020B0604020202020204" pitchFamily="34" charset="0"/>
              <a:buNone/>
            </a:pPr>
            <a:r>
              <a:rPr lang="sk-SK" sz="2000" b="1" i="1" dirty="0" smtClean="0">
                <a:solidFill>
                  <a:schemeClr val="accent1">
                    <a:lumMod val="75000"/>
                  </a:schemeClr>
                </a:solidFill>
              </a:rPr>
              <a:t>Planéta môže byť planétou, ak splní tieto podmienky: </a:t>
            </a:r>
          </a:p>
          <a:p>
            <a:pPr marL="596646" indent="-514350">
              <a:buFont typeface="Arial" panose="020B0604020202020204" pitchFamily="34" charset="0"/>
              <a:buAutoNum type="arabicParenR"/>
            </a:pPr>
            <a:r>
              <a:rPr lang="sk-SK" sz="2000" dirty="0" smtClean="0"/>
              <a:t>Obieha na obežnej dráhe okolo hviezdy (Slnka) a zároveň neobieha okolo iného telesa</a:t>
            </a:r>
          </a:p>
          <a:p>
            <a:pPr marL="596646" indent="-514350">
              <a:buFont typeface="Arial" panose="020B0604020202020204" pitchFamily="34" charset="0"/>
              <a:buAutoNum type="arabicParenR"/>
            </a:pPr>
            <a:r>
              <a:rPr lang="sk-SK" sz="2000" dirty="0" smtClean="0"/>
              <a:t>Má dostatočnú hmotnosť, aby vlastnou gravitáciou </a:t>
            </a:r>
            <a:r>
              <a:rPr lang="sk-SK" sz="2000" i="1" dirty="0" smtClean="0">
                <a:solidFill>
                  <a:srgbClr val="FF0000"/>
                </a:solidFill>
              </a:rPr>
              <a:t>prekonala (vnútorné) sily pevných telies</a:t>
            </a:r>
            <a:r>
              <a:rPr lang="sk-SK" sz="2000" b="1" i="1" dirty="0" smtClean="0">
                <a:solidFill>
                  <a:srgbClr val="FF0000"/>
                </a:solidFill>
              </a:rPr>
              <a:t>*</a:t>
            </a:r>
            <a:r>
              <a:rPr lang="sk-SK" sz="2000" dirty="0" smtClean="0"/>
              <a:t> </a:t>
            </a:r>
            <a:br>
              <a:rPr lang="sk-SK" sz="2000" dirty="0" smtClean="0"/>
            </a:br>
            <a:r>
              <a:rPr lang="sk-SK" sz="2000" dirty="0" smtClean="0"/>
              <a:t>a nadobudla približne guľatý tvar v dôsledku hydrostatickej rovnováhy</a:t>
            </a:r>
          </a:p>
          <a:p>
            <a:pPr marL="596646" indent="-514350">
              <a:buFont typeface="Arial" panose="020B0604020202020204" pitchFamily="34" charset="0"/>
              <a:buAutoNum type="arabicParenR"/>
            </a:pPr>
            <a:r>
              <a:rPr lang="sk-SK" sz="2000" dirty="0" smtClean="0"/>
              <a:t>Má značný objem a jej hmotnosť je menšia ako 80 M</a:t>
            </a:r>
            <a:r>
              <a:rPr lang="sk-SK" sz="2000" baseline="-25000" dirty="0" smtClean="0"/>
              <a:t>J</a:t>
            </a:r>
            <a:r>
              <a:rPr lang="sk-SK" sz="2000" dirty="0" smtClean="0"/>
              <a:t> (hmotností Jupitera)</a:t>
            </a:r>
          </a:p>
          <a:p>
            <a:pPr marL="596646" indent="-514350">
              <a:buFont typeface="Arial" panose="020B0604020202020204" pitchFamily="34" charset="0"/>
              <a:buAutoNum type="arabicParenR"/>
            </a:pPr>
            <a:r>
              <a:rPr lang="sk-SK" sz="2000" b="1" dirty="0" smtClean="0"/>
              <a:t>Produkuje veľmi málo, alebo žiadnu energiu prostredníctvom jadrovej reakcie</a:t>
            </a:r>
          </a:p>
          <a:p>
            <a:endParaRPr lang="sk-SK" sz="2400" dirty="0" smtClean="0"/>
          </a:p>
          <a:p>
            <a:endParaRPr lang="sk-SK" sz="2400" dirty="0"/>
          </a:p>
        </p:txBody>
      </p:sp>
      <p:pic>
        <p:nvPicPr>
          <p:cNvPr id="7" name="Obrázok 6"/>
          <p:cNvPicPr>
            <a:picLocks noChangeAspect="1"/>
          </p:cNvPicPr>
          <p:nvPr/>
        </p:nvPicPr>
        <p:blipFill rotWithShape="1">
          <a:blip r:embed="rId2"/>
          <a:srcRect l="12365" t="36728" r="66183" b="46473"/>
          <a:stretch/>
        </p:blipFill>
        <p:spPr>
          <a:xfrm>
            <a:off x="0" y="12172"/>
            <a:ext cx="12192000" cy="2685144"/>
          </a:xfrm>
          <a:prstGeom prst="rect">
            <a:avLst/>
          </a:prstGeom>
        </p:spPr>
      </p:pic>
      <p:cxnSp>
        <p:nvCxnSpPr>
          <p:cNvPr id="8" name="Rovná spojnica 7"/>
          <p:cNvCxnSpPr/>
          <p:nvPr/>
        </p:nvCxnSpPr>
        <p:spPr>
          <a:xfrm>
            <a:off x="341085" y="3860560"/>
            <a:ext cx="11448000" cy="0"/>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606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obsahu 8"/>
          <p:cNvSpPr txBox="1">
            <a:spLocks/>
          </p:cNvSpPr>
          <p:nvPr/>
        </p:nvSpPr>
        <p:spPr>
          <a:xfrm>
            <a:off x="341085" y="2845564"/>
            <a:ext cx="11509829" cy="4320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k-SK" sz="2400" b="1" dirty="0" smtClean="0">
                <a:solidFill>
                  <a:schemeClr val="accent1">
                    <a:lumMod val="75000"/>
                  </a:schemeClr>
                </a:solidFill>
              </a:rPr>
              <a:t>Planéty slnečnej sústavy </a:t>
            </a:r>
            <a:r>
              <a:rPr lang="sk-SK" sz="2400" dirty="0" smtClean="0"/>
              <a:t>vykonávajú pohyb okolo Slnka smerom </a:t>
            </a:r>
            <a:r>
              <a:rPr lang="sk-SK" sz="2400" dirty="0" smtClean="0">
                <a:solidFill>
                  <a:srgbClr val="FF0000"/>
                </a:solidFill>
              </a:rPr>
              <a:t>od západu na východ</a:t>
            </a:r>
          </a:p>
          <a:p>
            <a:r>
              <a:rPr lang="sk-SK" sz="2400" b="1" dirty="0" smtClean="0">
                <a:solidFill>
                  <a:schemeClr val="accent1">
                    <a:lumMod val="75000"/>
                  </a:schemeClr>
                </a:solidFill>
              </a:rPr>
              <a:t>Všetky planéty okrem Venuše a Uránu </a:t>
            </a:r>
            <a:r>
              <a:rPr lang="sk-SK" sz="2400" dirty="0" smtClean="0"/>
              <a:t>sa otáčajú okolo vlastnej osi tiež v smere </a:t>
            </a:r>
            <a:r>
              <a:rPr lang="sk-SK" sz="2400" dirty="0" smtClean="0">
                <a:solidFill>
                  <a:srgbClr val="FF0000"/>
                </a:solidFill>
              </a:rPr>
              <a:t>od Z na V</a:t>
            </a:r>
            <a:endParaRPr lang="sk-SK" sz="2400" dirty="0" smtClean="0"/>
          </a:p>
          <a:p>
            <a:endParaRPr lang="sk-SK" sz="900" dirty="0" smtClean="0"/>
          </a:p>
          <a:p>
            <a:pPr marL="82296" indent="0">
              <a:buFont typeface="Arial" panose="020B0604020202020204" pitchFamily="34" charset="0"/>
              <a:buNone/>
            </a:pPr>
            <a:r>
              <a:rPr lang="sk-SK" sz="2000" b="1" i="1" dirty="0" smtClean="0">
                <a:solidFill>
                  <a:schemeClr val="accent1">
                    <a:lumMod val="75000"/>
                  </a:schemeClr>
                </a:solidFill>
              </a:rPr>
              <a:t>Planéta môže byť planétou, ak splní tieto podmienky: </a:t>
            </a:r>
          </a:p>
          <a:p>
            <a:pPr marL="596646" indent="-514350">
              <a:buFont typeface="Arial" panose="020B0604020202020204" pitchFamily="34" charset="0"/>
              <a:buAutoNum type="arabicParenR"/>
            </a:pPr>
            <a:r>
              <a:rPr lang="sk-SK" sz="2000" dirty="0" smtClean="0"/>
              <a:t>Obieha na obežnej dráhe okolo hviezdy (Slnka) a zároveň neobieha okolo iného telesa</a:t>
            </a:r>
          </a:p>
          <a:p>
            <a:pPr marL="596646" indent="-514350">
              <a:buFont typeface="Arial" panose="020B0604020202020204" pitchFamily="34" charset="0"/>
              <a:buAutoNum type="arabicParenR"/>
            </a:pPr>
            <a:r>
              <a:rPr lang="sk-SK" sz="2000" dirty="0" smtClean="0"/>
              <a:t>Má dostatočnú hmotnosť, aby vlastnou gravitáciou </a:t>
            </a:r>
            <a:r>
              <a:rPr lang="sk-SK" sz="2000" i="1" dirty="0" smtClean="0">
                <a:solidFill>
                  <a:srgbClr val="FF0000"/>
                </a:solidFill>
              </a:rPr>
              <a:t>prekonala (vnútorné) sily pevných telies</a:t>
            </a:r>
            <a:r>
              <a:rPr lang="sk-SK" sz="2000" b="1" i="1" dirty="0" smtClean="0">
                <a:solidFill>
                  <a:srgbClr val="FF0000"/>
                </a:solidFill>
              </a:rPr>
              <a:t>*</a:t>
            </a:r>
            <a:r>
              <a:rPr lang="sk-SK" sz="2000" dirty="0" smtClean="0"/>
              <a:t> </a:t>
            </a:r>
            <a:br>
              <a:rPr lang="sk-SK" sz="2000" dirty="0" smtClean="0"/>
            </a:br>
            <a:r>
              <a:rPr lang="sk-SK" sz="2000" dirty="0" smtClean="0"/>
              <a:t>a nadobudla približne guľatý tvar v dôsledku hydrostatickej rovnováhy</a:t>
            </a:r>
          </a:p>
          <a:p>
            <a:pPr marL="596646" indent="-514350">
              <a:buFont typeface="Arial" panose="020B0604020202020204" pitchFamily="34" charset="0"/>
              <a:buAutoNum type="arabicParenR"/>
            </a:pPr>
            <a:r>
              <a:rPr lang="sk-SK" sz="2000" dirty="0" smtClean="0"/>
              <a:t>Má značný objem a jej hmotnosť je menšia ako 80 M</a:t>
            </a:r>
            <a:r>
              <a:rPr lang="sk-SK" sz="2000" baseline="-25000" dirty="0" smtClean="0"/>
              <a:t>J</a:t>
            </a:r>
            <a:r>
              <a:rPr lang="sk-SK" sz="2000" dirty="0" smtClean="0"/>
              <a:t> (hmotností Jupitera)</a:t>
            </a:r>
          </a:p>
          <a:p>
            <a:pPr marL="596646" indent="-514350">
              <a:buFont typeface="Arial" panose="020B0604020202020204" pitchFamily="34" charset="0"/>
              <a:buAutoNum type="arabicParenR"/>
            </a:pPr>
            <a:r>
              <a:rPr lang="sk-SK" sz="2000" dirty="0" smtClean="0"/>
              <a:t>Produkuje veľmi málo, alebo žiadnu energiu prostredníctvom jadrovej reakcie</a:t>
            </a:r>
          </a:p>
          <a:p>
            <a:pPr marL="596646" indent="-514350">
              <a:buFont typeface="Arial" panose="020B0604020202020204" pitchFamily="34" charset="0"/>
              <a:buAutoNum type="arabicParenR"/>
            </a:pPr>
            <a:r>
              <a:rPr lang="sk-SK" sz="2000" b="1" dirty="0" smtClean="0"/>
              <a:t>Musí „očistiť“ svoju dráhu od ostatných menších telies.</a:t>
            </a:r>
          </a:p>
          <a:p>
            <a:endParaRPr lang="sk-SK" sz="2400" dirty="0" smtClean="0"/>
          </a:p>
          <a:p>
            <a:endParaRPr lang="sk-SK" sz="2400" dirty="0"/>
          </a:p>
        </p:txBody>
      </p:sp>
      <p:pic>
        <p:nvPicPr>
          <p:cNvPr id="7" name="Obrázok 6"/>
          <p:cNvPicPr>
            <a:picLocks noChangeAspect="1"/>
          </p:cNvPicPr>
          <p:nvPr/>
        </p:nvPicPr>
        <p:blipFill rotWithShape="1">
          <a:blip r:embed="rId2"/>
          <a:srcRect l="12365" t="36728" r="66183" b="46473"/>
          <a:stretch/>
        </p:blipFill>
        <p:spPr>
          <a:xfrm>
            <a:off x="0" y="12172"/>
            <a:ext cx="12192000" cy="2685144"/>
          </a:xfrm>
          <a:prstGeom prst="rect">
            <a:avLst/>
          </a:prstGeom>
        </p:spPr>
      </p:pic>
      <p:cxnSp>
        <p:nvCxnSpPr>
          <p:cNvPr id="8" name="Rovná spojnica 7"/>
          <p:cNvCxnSpPr/>
          <p:nvPr/>
        </p:nvCxnSpPr>
        <p:spPr>
          <a:xfrm>
            <a:off x="341085" y="3860560"/>
            <a:ext cx="11448000" cy="0"/>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977A22-EB24-FD04-9B2D-CF4EB42548DC}"/>
              </a:ext>
            </a:extLst>
          </p:cNvPr>
          <p:cNvSpPr>
            <a:spLocks noGrp="1"/>
          </p:cNvSpPr>
          <p:nvPr>
            <p:ph type="title"/>
          </p:nvPr>
        </p:nvSpPr>
        <p:spPr/>
        <p:txBody>
          <a:bodyPr/>
          <a:lstStyle/>
          <a:p>
            <a:endParaRPr lang="sk-SK"/>
          </a:p>
        </p:txBody>
      </p:sp>
      <p:sp>
        <p:nvSpPr>
          <p:cNvPr id="13" name="Zástupný objekt pre obsah 12">
            <a:extLst>
              <a:ext uri="{FF2B5EF4-FFF2-40B4-BE49-F238E27FC236}">
                <a16:creationId xmlns:a16="http://schemas.microsoft.com/office/drawing/2014/main" id="{CFC0A196-A538-2BA0-C688-6BCBCD25BC25}"/>
              </a:ext>
            </a:extLst>
          </p:cNvPr>
          <p:cNvSpPr>
            <a:spLocks noGrp="1"/>
          </p:cNvSpPr>
          <p:nvPr>
            <p:ph idx="1"/>
          </p:nvPr>
        </p:nvSpPr>
        <p:spPr/>
        <p:txBody>
          <a:bodyPr/>
          <a:lstStyle/>
          <a:p>
            <a:endParaRPr lang="sk-SK"/>
          </a:p>
        </p:txBody>
      </p:sp>
      <p:pic>
        <p:nvPicPr>
          <p:cNvPr id="15" name="Obrázok 14">
            <a:extLst>
              <a:ext uri="{FF2B5EF4-FFF2-40B4-BE49-F238E27FC236}">
                <a16:creationId xmlns:a16="http://schemas.microsoft.com/office/drawing/2014/main" id="{BF71369F-1F55-39A5-D907-69E6C5ADC630}"/>
              </a:ext>
            </a:extLst>
          </p:cNvPr>
          <p:cNvPicPr>
            <a:picLocks noChangeAspect="1"/>
          </p:cNvPicPr>
          <p:nvPr/>
        </p:nvPicPr>
        <p:blipFill rotWithShape="1">
          <a:blip r:embed="rId2"/>
          <a:srcRect b="7880"/>
          <a:stretch/>
        </p:blipFill>
        <p:spPr>
          <a:xfrm>
            <a:off x="0" y="1674"/>
            <a:ext cx="12192000" cy="6314460"/>
          </a:xfrm>
          <a:prstGeom prst="rect">
            <a:avLst/>
          </a:prstGeom>
        </p:spPr>
      </p:pic>
      <p:pic>
        <p:nvPicPr>
          <p:cNvPr id="17" name="Obrázok 16">
            <a:extLst>
              <a:ext uri="{FF2B5EF4-FFF2-40B4-BE49-F238E27FC236}">
                <a16:creationId xmlns:a16="http://schemas.microsoft.com/office/drawing/2014/main" id="{92577E6C-C56B-2A66-5BFB-48F0CAEA46D1}"/>
              </a:ext>
            </a:extLst>
          </p:cNvPr>
          <p:cNvPicPr>
            <a:picLocks noChangeAspect="1"/>
          </p:cNvPicPr>
          <p:nvPr/>
        </p:nvPicPr>
        <p:blipFill>
          <a:blip r:embed="rId3"/>
          <a:stretch>
            <a:fillRect/>
          </a:stretch>
        </p:blipFill>
        <p:spPr>
          <a:xfrm>
            <a:off x="0" y="1673"/>
            <a:ext cx="12192000" cy="6854653"/>
          </a:xfrm>
          <a:prstGeom prst="rect">
            <a:avLst/>
          </a:prstGeom>
        </p:spPr>
      </p:pic>
      <p:sp>
        <p:nvSpPr>
          <p:cNvPr id="18" name="Obdĺžnik 17">
            <a:extLst>
              <a:ext uri="{FF2B5EF4-FFF2-40B4-BE49-F238E27FC236}">
                <a16:creationId xmlns:a16="http://schemas.microsoft.com/office/drawing/2014/main" id="{1BB58049-E17C-BFAE-5F55-872F96787783}"/>
              </a:ext>
            </a:extLst>
          </p:cNvPr>
          <p:cNvSpPr/>
          <p:nvPr/>
        </p:nvSpPr>
        <p:spPr>
          <a:xfrm>
            <a:off x="2142067" y="4219936"/>
            <a:ext cx="7874000" cy="1659466"/>
          </a:xfrm>
          <a:prstGeom prst="rect">
            <a:avLst/>
          </a:prstGeom>
          <a:solidFill>
            <a:srgbClr val="18181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6600" b="1" spc="1000" dirty="0">
                <a:latin typeface="Arial" panose="020B0604020202020204" pitchFamily="34" charset="0"/>
                <a:cs typeface="Arial" panose="020B0604020202020204" pitchFamily="34" charset="0"/>
              </a:rPr>
              <a:t>2 </a:t>
            </a:r>
            <a:r>
              <a:rPr lang="sk-SK" sz="6600" b="1" spc="1000" dirty="0" smtClean="0">
                <a:latin typeface="Arial" panose="020B0604020202020204" pitchFamily="34" charset="0"/>
                <a:cs typeface="Arial" panose="020B0604020202020204" pitchFamily="34" charset="0"/>
              </a:rPr>
              <a:t>KATEGÓRIE</a:t>
            </a:r>
          </a:p>
        </p:txBody>
      </p:sp>
      <p:pic>
        <p:nvPicPr>
          <p:cNvPr id="23" name="Obrázok 22">
            <a:extLst>
              <a:ext uri="{FF2B5EF4-FFF2-40B4-BE49-F238E27FC236}">
                <a16:creationId xmlns:a16="http://schemas.microsoft.com/office/drawing/2014/main" id="{2E9ADE96-B179-D797-BD42-6D7B901A4286}"/>
              </a:ext>
            </a:extLst>
          </p:cNvPr>
          <p:cNvPicPr>
            <a:picLocks noChangeAspect="1"/>
          </p:cNvPicPr>
          <p:nvPr/>
        </p:nvPicPr>
        <p:blipFill rotWithShape="1">
          <a:blip r:embed="rId4"/>
          <a:srcRect t="18903" b="68898"/>
          <a:stretch/>
        </p:blipFill>
        <p:spPr>
          <a:xfrm>
            <a:off x="0" y="1285433"/>
            <a:ext cx="12192000" cy="836175"/>
          </a:xfrm>
          <a:prstGeom prst="rect">
            <a:avLst/>
          </a:prstGeom>
        </p:spPr>
      </p:pic>
      <p:sp>
        <p:nvSpPr>
          <p:cNvPr id="19" name="Obdĺžnik 18">
            <a:extLst>
              <a:ext uri="{FF2B5EF4-FFF2-40B4-BE49-F238E27FC236}">
                <a16:creationId xmlns:a16="http://schemas.microsoft.com/office/drawing/2014/main" id="{FD90BC3D-EFEB-7082-792E-D2BEC3EE474A}"/>
              </a:ext>
            </a:extLst>
          </p:cNvPr>
          <p:cNvSpPr/>
          <p:nvPr/>
        </p:nvSpPr>
        <p:spPr>
          <a:xfrm>
            <a:off x="190500" y="873787"/>
            <a:ext cx="6870700" cy="165946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4000" spc="500" dirty="0" smtClean="0">
                <a:latin typeface="Arial" panose="020B0604020202020204" pitchFamily="34" charset="0"/>
                <a:cs typeface="Arial" panose="020B0604020202020204" pitchFamily="34" charset="0"/>
              </a:rPr>
              <a:t>VNÚTORNÉ</a:t>
            </a:r>
            <a:endParaRPr lang="sk-SK" sz="4000" spc="500" dirty="0">
              <a:latin typeface="Arial" panose="020B0604020202020204" pitchFamily="34" charset="0"/>
              <a:cs typeface="Arial" panose="020B0604020202020204" pitchFamily="34" charset="0"/>
            </a:endParaRPr>
          </a:p>
        </p:txBody>
      </p:sp>
      <p:sp>
        <p:nvSpPr>
          <p:cNvPr id="24" name="Obdĺžnik 23">
            <a:extLst>
              <a:ext uri="{FF2B5EF4-FFF2-40B4-BE49-F238E27FC236}">
                <a16:creationId xmlns:a16="http://schemas.microsoft.com/office/drawing/2014/main" id="{309E3E50-90DE-F593-8E1F-5979EA7B8A37}"/>
              </a:ext>
            </a:extLst>
          </p:cNvPr>
          <p:cNvSpPr/>
          <p:nvPr/>
        </p:nvSpPr>
        <p:spPr>
          <a:xfrm>
            <a:off x="5321300" y="822062"/>
            <a:ext cx="6870700" cy="165946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4000" spc="500" dirty="0" smtClean="0">
                <a:latin typeface="Arial" panose="020B0604020202020204" pitchFamily="34" charset="0"/>
                <a:cs typeface="Arial" panose="020B0604020202020204" pitchFamily="34" charset="0"/>
              </a:rPr>
              <a:t>VONKAJŠIE</a:t>
            </a:r>
            <a:endParaRPr lang="sk-SK" sz="4000" spc="500" dirty="0">
              <a:latin typeface="Arial" panose="020B0604020202020204" pitchFamily="34" charset="0"/>
              <a:cs typeface="Arial" panose="020B0604020202020204" pitchFamily="34" charset="0"/>
            </a:endParaRPr>
          </a:p>
        </p:txBody>
      </p:sp>
      <p:grpSp>
        <p:nvGrpSpPr>
          <p:cNvPr id="5" name="Skupina 4"/>
          <p:cNvGrpSpPr/>
          <p:nvPr/>
        </p:nvGrpSpPr>
        <p:grpSpPr>
          <a:xfrm>
            <a:off x="4737100" y="2286000"/>
            <a:ext cx="165100" cy="1041399"/>
            <a:chOff x="4737000" y="2286000"/>
            <a:chExt cx="216000" cy="1041399"/>
          </a:xfrm>
        </p:grpSpPr>
        <p:cxnSp>
          <p:nvCxnSpPr>
            <p:cNvPr id="4" name="Rovná spojnica 3"/>
            <p:cNvCxnSpPr/>
            <p:nvPr/>
          </p:nvCxnSpPr>
          <p:spPr>
            <a:xfrm>
              <a:off x="4953000" y="2286000"/>
              <a:ext cx="0" cy="1041399"/>
            </a:xfrm>
            <a:prstGeom prst="line">
              <a:avLst/>
            </a:prstGeom>
            <a:ln w="25400">
              <a:solidFill>
                <a:schemeClr val="bg1">
                  <a:alpha val="44000"/>
                </a:schemeClr>
              </a:solidFill>
            </a:ln>
          </p:spPr>
          <p:style>
            <a:lnRef idx="1">
              <a:schemeClr val="accent1"/>
            </a:lnRef>
            <a:fillRef idx="0">
              <a:schemeClr val="accent1"/>
            </a:fillRef>
            <a:effectRef idx="0">
              <a:schemeClr val="accent1"/>
            </a:effectRef>
            <a:fontRef idx="minor">
              <a:schemeClr val="tx1"/>
            </a:fontRef>
          </p:style>
        </p:cxnSp>
        <p:cxnSp>
          <p:nvCxnSpPr>
            <p:cNvPr id="14" name="Rovná spojnica 13"/>
            <p:cNvCxnSpPr/>
            <p:nvPr/>
          </p:nvCxnSpPr>
          <p:spPr>
            <a:xfrm rot="5400000">
              <a:off x="4845000" y="2178000"/>
              <a:ext cx="0" cy="216000"/>
            </a:xfrm>
            <a:prstGeom prst="line">
              <a:avLst/>
            </a:prstGeom>
            <a:ln w="25400">
              <a:solidFill>
                <a:schemeClr val="bg1">
                  <a:alpha val="44000"/>
                </a:schemeClr>
              </a:solidFill>
            </a:ln>
          </p:spPr>
          <p:style>
            <a:lnRef idx="1">
              <a:schemeClr val="accent1"/>
            </a:lnRef>
            <a:fillRef idx="0">
              <a:schemeClr val="accent1"/>
            </a:fillRef>
            <a:effectRef idx="0">
              <a:schemeClr val="accent1"/>
            </a:effectRef>
            <a:fontRef idx="minor">
              <a:schemeClr val="tx1"/>
            </a:fontRef>
          </p:style>
        </p:cxnSp>
        <p:cxnSp>
          <p:nvCxnSpPr>
            <p:cNvPr id="16" name="Rovná spojnica 15"/>
            <p:cNvCxnSpPr/>
            <p:nvPr/>
          </p:nvCxnSpPr>
          <p:spPr>
            <a:xfrm rot="5400000">
              <a:off x="4845000" y="3219399"/>
              <a:ext cx="0" cy="216000"/>
            </a:xfrm>
            <a:prstGeom prst="line">
              <a:avLst/>
            </a:prstGeom>
            <a:ln w="25400">
              <a:solidFill>
                <a:schemeClr val="bg1">
                  <a:alpha val="44000"/>
                </a:schemeClr>
              </a:solidFill>
            </a:ln>
          </p:spPr>
          <p:style>
            <a:lnRef idx="1">
              <a:schemeClr val="accent1"/>
            </a:lnRef>
            <a:fillRef idx="0">
              <a:schemeClr val="accent1"/>
            </a:fillRef>
            <a:effectRef idx="0">
              <a:schemeClr val="accent1"/>
            </a:effectRef>
            <a:fontRef idx="minor">
              <a:schemeClr val="tx1"/>
            </a:fontRef>
          </p:style>
        </p:cxnSp>
      </p:grpSp>
      <p:grpSp>
        <p:nvGrpSpPr>
          <p:cNvPr id="20" name="Skupina 19"/>
          <p:cNvGrpSpPr/>
          <p:nvPr/>
        </p:nvGrpSpPr>
        <p:grpSpPr>
          <a:xfrm flipH="1">
            <a:off x="4991100" y="2286000"/>
            <a:ext cx="165100" cy="1041399"/>
            <a:chOff x="4737000" y="2286000"/>
            <a:chExt cx="216000" cy="1041399"/>
          </a:xfrm>
        </p:grpSpPr>
        <p:cxnSp>
          <p:nvCxnSpPr>
            <p:cNvPr id="21" name="Rovná spojnica 20"/>
            <p:cNvCxnSpPr/>
            <p:nvPr/>
          </p:nvCxnSpPr>
          <p:spPr>
            <a:xfrm>
              <a:off x="4953000" y="2286000"/>
              <a:ext cx="0" cy="1041399"/>
            </a:xfrm>
            <a:prstGeom prst="line">
              <a:avLst/>
            </a:prstGeom>
            <a:ln w="25400">
              <a:solidFill>
                <a:schemeClr val="bg1">
                  <a:alpha val="44000"/>
                </a:schemeClr>
              </a:solidFill>
            </a:ln>
          </p:spPr>
          <p:style>
            <a:lnRef idx="1">
              <a:schemeClr val="accent1"/>
            </a:lnRef>
            <a:fillRef idx="0">
              <a:schemeClr val="accent1"/>
            </a:fillRef>
            <a:effectRef idx="0">
              <a:schemeClr val="accent1"/>
            </a:effectRef>
            <a:fontRef idx="minor">
              <a:schemeClr val="tx1"/>
            </a:fontRef>
          </p:style>
        </p:cxnSp>
        <p:cxnSp>
          <p:nvCxnSpPr>
            <p:cNvPr id="22" name="Rovná spojnica 21"/>
            <p:cNvCxnSpPr/>
            <p:nvPr/>
          </p:nvCxnSpPr>
          <p:spPr>
            <a:xfrm rot="5400000">
              <a:off x="4845000" y="2178000"/>
              <a:ext cx="0" cy="216000"/>
            </a:xfrm>
            <a:prstGeom prst="line">
              <a:avLst/>
            </a:prstGeom>
            <a:ln w="25400">
              <a:solidFill>
                <a:schemeClr val="bg1">
                  <a:alpha val="44000"/>
                </a:schemeClr>
              </a:solidFill>
            </a:ln>
          </p:spPr>
          <p:style>
            <a:lnRef idx="1">
              <a:schemeClr val="accent1"/>
            </a:lnRef>
            <a:fillRef idx="0">
              <a:schemeClr val="accent1"/>
            </a:fillRef>
            <a:effectRef idx="0">
              <a:schemeClr val="accent1"/>
            </a:effectRef>
            <a:fontRef idx="minor">
              <a:schemeClr val="tx1"/>
            </a:fontRef>
          </p:style>
        </p:cxnSp>
        <p:cxnSp>
          <p:nvCxnSpPr>
            <p:cNvPr id="25" name="Rovná spojnica 24"/>
            <p:cNvCxnSpPr/>
            <p:nvPr/>
          </p:nvCxnSpPr>
          <p:spPr>
            <a:xfrm rot="5400000">
              <a:off x="4845000" y="3219399"/>
              <a:ext cx="0" cy="216000"/>
            </a:xfrm>
            <a:prstGeom prst="line">
              <a:avLst/>
            </a:prstGeom>
            <a:ln w="25400">
              <a:solidFill>
                <a:schemeClr val="bg1">
                  <a:alpha val="44000"/>
                </a:schemeClr>
              </a:solidFill>
            </a:ln>
          </p:spPr>
          <p:style>
            <a:lnRef idx="1">
              <a:schemeClr val="accent1"/>
            </a:lnRef>
            <a:fillRef idx="0">
              <a:schemeClr val="accent1"/>
            </a:fillRef>
            <a:effectRef idx="0">
              <a:schemeClr val="accent1"/>
            </a:effectRef>
            <a:fontRef idx="minor">
              <a:schemeClr val="tx1"/>
            </a:fontRef>
          </p:style>
        </p:cxnSp>
      </p:grpSp>
      <p:pic>
        <p:nvPicPr>
          <p:cNvPr id="26" name="Obrázok 25"/>
          <p:cNvPicPr>
            <a:picLocks noChangeAspect="1"/>
          </p:cNvPicPr>
          <p:nvPr/>
        </p:nvPicPr>
        <p:blipFill rotWithShape="1">
          <a:blip r:embed="rId5"/>
          <a:srcRect l="23060" t="36728" r="76276" b="46473"/>
          <a:stretch/>
        </p:blipFill>
        <p:spPr>
          <a:xfrm>
            <a:off x="6037942" y="1240652"/>
            <a:ext cx="377371" cy="2685144"/>
          </a:xfrm>
          <a:prstGeom prst="rect">
            <a:avLst/>
          </a:prstGeom>
        </p:spPr>
      </p:pic>
      <p:sp>
        <p:nvSpPr>
          <p:cNvPr id="6" name="Obdĺžnik 5"/>
          <p:cNvSpPr/>
          <p:nvPr/>
        </p:nvSpPr>
        <p:spPr>
          <a:xfrm>
            <a:off x="3639457" y="5548878"/>
            <a:ext cx="7214810" cy="400110"/>
          </a:xfrm>
          <a:prstGeom prst="rect">
            <a:avLst/>
          </a:prstGeom>
        </p:spPr>
        <p:txBody>
          <a:bodyPr wrap="square">
            <a:spAutoFit/>
          </a:bodyPr>
          <a:lstStyle/>
          <a:p>
            <a:r>
              <a:rPr lang="sk-SK" sz="2000" b="1" dirty="0" smtClean="0">
                <a:solidFill>
                  <a:schemeClr val="bg1"/>
                </a:solidFill>
              </a:rPr>
              <a:t>PODĽA POLOHY VOČI OBEŽNEJ DRÁHE ZEME</a:t>
            </a:r>
            <a:endParaRPr lang="sk-SK" sz="2000" b="1" dirty="0">
              <a:solidFill>
                <a:schemeClr val="bg1"/>
              </a:solidFill>
            </a:endParaRPr>
          </a:p>
        </p:txBody>
      </p:sp>
    </p:spTree>
    <p:extLst>
      <p:ext uri="{BB962C8B-B14F-4D97-AF65-F5344CB8AC3E}">
        <p14:creationId xmlns:p14="http://schemas.microsoft.com/office/powerpoint/2010/main" val="2687793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977A22-EB24-FD04-9B2D-CF4EB42548DC}"/>
              </a:ext>
            </a:extLst>
          </p:cNvPr>
          <p:cNvSpPr>
            <a:spLocks noGrp="1"/>
          </p:cNvSpPr>
          <p:nvPr>
            <p:ph type="title"/>
          </p:nvPr>
        </p:nvSpPr>
        <p:spPr/>
        <p:txBody>
          <a:bodyPr/>
          <a:lstStyle/>
          <a:p>
            <a:endParaRPr lang="sk-SK"/>
          </a:p>
        </p:txBody>
      </p:sp>
      <p:sp>
        <p:nvSpPr>
          <p:cNvPr id="13" name="Zástupný objekt pre obsah 12">
            <a:extLst>
              <a:ext uri="{FF2B5EF4-FFF2-40B4-BE49-F238E27FC236}">
                <a16:creationId xmlns:a16="http://schemas.microsoft.com/office/drawing/2014/main" id="{CFC0A196-A538-2BA0-C688-6BCBCD25BC25}"/>
              </a:ext>
            </a:extLst>
          </p:cNvPr>
          <p:cNvSpPr>
            <a:spLocks noGrp="1"/>
          </p:cNvSpPr>
          <p:nvPr>
            <p:ph idx="1"/>
          </p:nvPr>
        </p:nvSpPr>
        <p:spPr/>
        <p:txBody>
          <a:bodyPr/>
          <a:lstStyle/>
          <a:p>
            <a:endParaRPr lang="sk-SK"/>
          </a:p>
        </p:txBody>
      </p:sp>
      <p:pic>
        <p:nvPicPr>
          <p:cNvPr id="15" name="Obrázok 14">
            <a:extLst>
              <a:ext uri="{FF2B5EF4-FFF2-40B4-BE49-F238E27FC236}">
                <a16:creationId xmlns:a16="http://schemas.microsoft.com/office/drawing/2014/main" id="{BF71369F-1F55-39A5-D907-69E6C5ADC630}"/>
              </a:ext>
            </a:extLst>
          </p:cNvPr>
          <p:cNvPicPr>
            <a:picLocks noChangeAspect="1"/>
          </p:cNvPicPr>
          <p:nvPr/>
        </p:nvPicPr>
        <p:blipFill rotWithShape="1">
          <a:blip r:embed="rId2"/>
          <a:srcRect b="7880"/>
          <a:stretch/>
        </p:blipFill>
        <p:spPr>
          <a:xfrm>
            <a:off x="0" y="1674"/>
            <a:ext cx="12192000" cy="6314460"/>
          </a:xfrm>
          <a:prstGeom prst="rect">
            <a:avLst/>
          </a:prstGeom>
        </p:spPr>
      </p:pic>
      <p:pic>
        <p:nvPicPr>
          <p:cNvPr id="17" name="Obrázok 16">
            <a:extLst>
              <a:ext uri="{FF2B5EF4-FFF2-40B4-BE49-F238E27FC236}">
                <a16:creationId xmlns:a16="http://schemas.microsoft.com/office/drawing/2014/main" id="{92577E6C-C56B-2A66-5BFB-48F0CAEA46D1}"/>
              </a:ext>
            </a:extLst>
          </p:cNvPr>
          <p:cNvPicPr>
            <a:picLocks noChangeAspect="1"/>
          </p:cNvPicPr>
          <p:nvPr/>
        </p:nvPicPr>
        <p:blipFill>
          <a:blip r:embed="rId3"/>
          <a:stretch>
            <a:fillRect/>
          </a:stretch>
        </p:blipFill>
        <p:spPr>
          <a:xfrm>
            <a:off x="0" y="1673"/>
            <a:ext cx="12192000" cy="6854653"/>
          </a:xfrm>
          <a:prstGeom prst="rect">
            <a:avLst/>
          </a:prstGeom>
        </p:spPr>
      </p:pic>
      <p:sp>
        <p:nvSpPr>
          <p:cNvPr id="18" name="Obdĺžnik 17">
            <a:extLst>
              <a:ext uri="{FF2B5EF4-FFF2-40B4-BE49-F238E27FC236}">
                <a16:creationId xmlns:a16="http://schemas.microsoft.com/office/drawing/2014/main" id="{1BB58049-E17C-BFAE-5F55-872F96787783}"/>
              </a:ext>
            </a:extLst>
          </p:cNvPr>
          <p:cNvSpPr/>
          <p:nvPr/>
        </p:nvSpPr>
        <p:spPr>
          <a:xfrm>
            <a:off x="2142067" y="4219936"/>
            <a:ext cx="7874000" cy="1659466"/>
          </a:xfrm>
          <a:prstGeom prst="rect">
            <a:avLst/>
          </a:prstGeom>
          <a:solidFill>
            <a:srgbClr val="18181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6600" b="1" spc="1000" dirty="0">
                <a:latin typeface="Arial" panose="020B0604020202020204" pitchFamily="34" charset="0"/>
                <a:cs typeface="Arial" panose="020B0604020202020204" pitchFamily="34" charset="0"/>
              </a:rPr>
              <a:t>2 </a:t>
            </a:r>
            <a:r>
              <a:rPr lang="sk-SK" sz="6600" b="1" spc="1000" dirty="0" smtClean="0">
                <a:latin typeface="Arial" panose="020B0604020202020204" pitchFamily="34" charset="0"/>
                <a:cs typeface="Arial" panose="020B0604020202020204" pitchFamily="34" charset="0"/>
              </a:rPr>
              <a:t>KATEGÓRIE</a:t>
            </a:r>
          </a:p>
        </p:txBody>
      </p:sp>
      <p:pic>
        <p:nvPicPr>
          <p:cNvPr id="23" name="Obrázok 22">
            <a:extLst>
              <a:ext uri="{FF2B5EF4-FFF2-40B4-BE49-F238E27FC236}">
                <a16:creationId xmlns:a16="http://schemas.microsoft.com/office/drawing/2014/main" id="{2E9ADE96-B179-D797-BD42-6D7B901A4286}"/>
              </a:ext>
            </a:extLst>
          </p:cNvPr>
          <p:cNvPicPr>
            <a:picLocks noChangeAspect="1"/>
          </p:cNvPicPr>
          <p:nvPr/>
        </p:nvPicPr>
        <p:blipFill rotWithShape="1">
          <a:blip r:embed="rId4"/>
          <a:srcRect t="18903" b="68898"/>
          <a:stretch/>
        </p:blipFill>
        <p:spPr>
          <a:xfrm>
            <a:off x="0" y="1285433"/>
            <a:ext cx="12192000" cy="836175"/>
          </a:xfrm>
          <a:prstGeom prst="rect">
            <a:avLst/>
          </a:prstGeom>
        </p:spPr>
      </p:pic>
      <p:sp>
        <p:nvSpPr>
          <p:cNvPr id="19" name="Obdĺžnik 18">
            <a:extLst>
              <a:ext uri="{FF2B5EF4-FFF2-40B4-BE49-F238E27FC236}">
                <a16:creationId xmlns:a16="http://schemas.microsoft.com/office/drawing/2014/main" id="{FD90BC3D-EFEB-7082-792E-D2BEC3EE474A}"/>
              </a:ext>
            </a:extLst>
          </p:cNvPr>
          <p:cNvSpPr/>
          <p:nvPr/>
        </p:nvSpPr>
        <p:spPr>
          <a:xfrm>
            <a:off x="190500" y="873787"/>
            <a:ext cx="6870700" cy="165946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4000" spc="500" dirty="0" smtClean="0">
                <a:latin typeface="Arial" panose="020B0604020202020204" pitchFamily="34" charset="0"/>
                <a:cs typeface="Arial" panose="020B0604020202020204" pitchFamily="34" charset="0"/>
              </a:rPr>
              <a:t>TERESTRIÁLNE</a:t>
            </a:r>
            <a:endParaRPr lang="sk-SK" sz="4000" spc="500" dirty="0">
              <a:latin typeface="Arial" panose="020B0604020202020204" pitchFamily="34" charset="0"/>
              <a:cs typeface="Arial" panose="020B0604020202020204" pitchFamily="34" charset="0"/>
            </a:endParaRPr>
          </a:p>
        </p:txBody>
      </p:sp>
      <p:sp>
        <p:nvSpPr>
          <p:cNvPr id="24" name="Obdĺžnik 23">
            <a:extLst>
              <a:ext uri="{FF2B5EF4-FFF2-40B4-BE49-F238E27FC236}">
                <a16:creationId xmlns:a16="http://schemas.microsoft.com/office/drawing/2014/main" id="{309E3E50-90DE-F593-8E1F-5979EA7B8A37}"/>
              </a:ext>
            </a:extLst>
          </p:cNvPr>
          <p:cNvSpPr/>
          <p:nvPr/>
        </p:nvSpPr>
        <p:spPr>
          <a:xfrm>
            <a:off x="5321300" y="822062"/>
            <a:ext cx="6870700" cy="165946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4000" spc="500" dirty="0" smtClean="0">
                <a:latin typeface="Arial" panose="020B0604020202020204" pitchFamily="34" charset="0"/>
                <a:cs typeface="Arial" panose="020B0604020202020204" pitchFamily="34" charset="0"/>
              </a:rPr>
              <a:t>JOVIÁLNE</a:t>
            </a:r>
            <a:endParaRPr lang="sk-SK" sz="4000" spc="500" dirty="0">
              <a:latin typeface="Arial" panose="020B0604020202020204" pitchFamily="34" charset="0"/>
              <a:cs typeface="Arial" panose="020B0604020202020204" pitchFamily="34" charset="0"/>
            </a:endParaRPr>
          </a:p>
        </p:txBody>
      </p:sp>
      <p:sp>
        <p:nvSpPr>
          <p:cNvPr id="21" name="Obdĺžnik 20"/>
          <p:cNvSpPr/>
          <p:nvPr/>
        </p:nvSpPr>
        <p:spPr>
          <a:xfrm>
            <a:off x="4766128" y="5547771"/>
            <a:ext cx="2659743" cy="400110"/>
          </a:xfrm>
          <a:prstGeom prst="rect">
            <a:avLst/>
          </a:prstGeom>
        </p:spPr>
        <p:txBody>
          <a:bodyPr wrap="square">
            <a:spAutoFit/>
          </a:bodyPr>
          <a:lstStyle/>
          <a:p>
            <a:r>
              <a:rPr lang="sk-SK" sz="2000" b="1" dirty="0" smtClean="0">
                <a:solidFill>
                  <a:schemeClr val="bg1"/>
                </a:solidFill>
              </a:rPr>
              <a:t>PODĽA CHARAKTERU</a:t>
            </a:r>
            <a:endParaRPr lang="sk-SK" sz="2000" b="1" dirty="0">
              <a:solidFill>
                <a:schemeClr val="bg1"/>
              </a:solidFill>
            </a:endParaRPr>
          </a:p>
        </p:txBody>
      </p:sp>
    </p:spTree>
    <p:extLst>
      <p:ext uri="{BB962C8B-B14F-4D97-AF65-F5344CB8AC3E}">
        <p14:creationId xmlns:p14="http://schemas.microsoft.com/office/powerpoint/2010/main" val="3827731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977A22-EB24-FD04-9B2D-CF4EB42548DC}"/>
              </a:ext>
            </a:extLst>
          </p:cNvPr>
          <p:cNvSpPr>
            <a:spLocks noGrp="1"/>
          </p:cNvSpPr>
          <p:nvPr>
            <p:ph type="title"/>
          </p:nvPr>
        </p:nvSpPr>
        <p:spPr/>
        <p:txBody>
          <a:bodyPr/>
          <a:lstStyle/>
          <a:p>
            <a:endParaRPr lang="sk-SK"/>
          </a:p>
        </p:txBody>
      </p:sp>
      <p:sp>
        <p:nvSpPr>
          <p:cNvPr id="13" name="Zástupný objekt pre obsah 12">
            <a:extLst>
              <a:ext uri="{FF2B5EF4-FFF2-40B4-BE49-F238E27FC236}">
                <a16:creationId xmlns:a16="http://schemas.microsoft.com/office/drawing/2014/main" id="{CFC0A196-A538-2BA0-C688-6BCBCD25BC25}"/>
              </a:ext>
            </a:extLst>
          </p:cNvPr>
          <p:cNvSpPr>
            <a:spLocks noGrp="1"/>
          </p:cNvSpPr>
          <p:nvPr>
            <p:ph idx="1"/>
          </p:nvPr>
        </p:nvSpPr>
        <p:spPr/>
        <p:txBody>
          <a:bodyPr/>
          <a:lstStyle/>
          <a:p>
            <a:endParaRPr lang="sk-SK"/>
          </a:p>
        </p:txBody>
      </p:sp>
      <p:pic>
        <p:nvPicPr>
          <p:cNvPr id="15" name="Obrázok 14">
            <a:extLst>
              <a:ext uri="{FF2B5EF4-FFF2-40B4-BE49-F238E27FC236}">
                <a16:creationId xmlns:a16="http://schemas.microsoft.com/office/drawing/2014/main" id="{BF71369F-1F55-39A5-D907-69E6C5ADC630}"/>
              </a:ext>
            </a:extLst>
          </p:cNvPr>
          <p:cNvPicPr>
            <a:picLocks noChangeAspect="1"/>
          </p:cNvPicPr>
          <p:nvPr/>
        </p:nvPicPr>
        <p:blipFill rotWithShape="1">
          <a:blip r:embed="rId2"/>
          <a:srcRect b="7880"/>
          <a:stretch/>
        </p:blipFill>
        <p:spPr>
          <a:xfrm>
            <a:off x="0" y="1674"/>
            <a:ext cx="12192000" cy="6314460"/>
          </a:xfrm>
          <a:prstGeom prst="rect">
            <a:avLst/>
          </a:prstGeom>
        </p:spPr>
      </p:pic>
      <p:pic>
        <p:nvPicPr>
          <p:cNvPr id="17" name="Obrázok 16">
            <a:extLst>
              <a:ext uri="{FF2B5EF4-FFF2-40B4-BE49-F238E27FC236}">
                <a16:creationId xmlns:a16="http://schemas.microsoft.com/office/drawing/2014/main" id="{92577E6C-C56B-2A66-5BFB-48F0CAEA46D1}"/>
              </a:ext>
            </a:extLst>
          </p:cNvPr>
          <p:cNvPicPr>
            <a:picLocks noChangeAspect="1"/>
          </p:cNvPicPr>
          <p:nvPr/>
        </p:nvPicPr>
        <p:blipFill>
          <a:blip r:embed="rId3"/>
          <a:stretch>
            <a:fillRect/>
          </a:stretch>
        </p:blipFill>
        <p:spPr>
          <a:xfrm>
            <a:off x="0" y="1673"/>
            <a:ext cx="12192000" cy="6854653"/>
          </a:xfrm>
          <a:prstGeom prst="rect">
            <a:avLst/>
          </a:prstGeom>
        </p:spPr>
      </p:pic>
      <p:sp>
        <p:nvSpPr>
          <p:cNvPr id="18" name="Obdĺžnik 17">
            <a:extLst>
              <a:ext uri="{FF2B5EF4-FFF2-40B4-BE49-F238E27FC236}">
                <a16:creationId xmlns:a16="http://schemas.microsoft.com/office/drawing/2014/main" id="{1BB58049-E17C-BFAE-5F55-872F96787783}"/>
              </a:ext>
            </a:extLst>
          </p:cNvPr>
          <p:cNvSpPr/>
          <p:nvPr/>
        </p:nvSpPr>
        <p:spPr>
          <a:xfrm>
            <a:off x="2142067" y="4219936"/>
            <a:ext cx="7874000" cy="1659466"/>
          </a:xfrm>
          <a:prstGeom prst="rect">
            <a:avLst/>
          </a:prstGeom>
          <a:solidFill>
            <a:srgbClr val="18181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6600" b="1" spc="1000" dirty="0">
                <a:latin typeface="Arial" panose="020B0604020202020204" pitchFamily="34" charset="0"/>
                <a:cs typeface="Arial" panose="020B0604020202020204" pitchFamily="34" charset="0"/>
              </a:rPr>
              <a:t>2 KATEGÓRIE</a:t>
            </a:r>
          </a:p>
        </p:txBody>
      </p:sp>
      <p:pic>
        <p:nvPicPr>
          <p:cNvPr id="23" name="Obrázok 22">
            <a:extLst>
              <a:ext uri="{FF2B5EF4-FFF2-40B4-BE49-F238E27FC236}">
                <a16:creationId xmlns:a16="http://schemas.microsoft.com/office/drawing/2014/main" id="{2E9ADE96-B179-D797-BD42-6D7B901A4286}"/>
              </a:ext>
            </a:extLst>
          </p:cNvPr>
          <p:cNvPicPr>
            <a:picLocks noChangeAspect="1"/>
          </p:cNvPicPr>
          <p:nvPr/>
        </p:nvPicPr>
        <p:blipFill rotWithShape="1">
          <a:blip r:embed="rId4"/>
          <a:srcRect t="18903" b="68898"/>
          <a:stretch/>
        </p:blipFill>
        <p:spPr>
          <a:xfrm>
            <a:off x="0" y="1285433"/>
            <a:ext cx="12192000" cy="836175"/>
          </a:xfrm>
          <a:prstGeom prst="rect">
            <a:avLst/>
          </a:prstGeom>
        </p:spPr>
      </p:pic>
      <p:sp>
        <p:nvSpPr>
          <p:cNvPr id="24" name="Obdĺžnik 23">
            <a:extLst>
              <a:ext uri="{FF2B5EF4-FFF2-40B4-BE49-F238E27FC236}">
                <a16:creationId xmlns:a16="http://schemas.microsoft.com/office/drawing/2014/main" id="{309E3E50-90DE-F593-8E1F-5979EA7B8A37}"/>
              </a:ext>
            </a:extLst>
          </p:cNvPr>
          <p:cNvSpPr/>
          <p:nvPr/>
        </p:nvSpPr>
        <p:spPr>
          <a:xfrm>
            <a:off x="5321300" y="822062"/>
            <a:ext cx="6870700" cy="165946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4000" spc="500" dirty="0">
                <a:latin typeface="Arial" panose="020B0604020202020204" pitchFamily="34" charset="0"/>
                <a:cs typeface="Arial" panose="020B0604020202020204" pitchFamily="34" charset="0"/>
              </a:rPr>
              <a:t>JOVIÁLNE</a:t>
            </a:r>
          </a:p>
        </p:txBody>
      </p:sp>
      <p:sp>
        <p:nvSpPr>
          <p:cNvPr id="3" name="Obdĺžnik 2">
            <a:extLst>
              <a:ext uri="{FF2B5EF4-FFF2-40B4-BE49-F238E27FC236}">
                <a16:creationId xmlns:a16="http://schemas.microsoft.com/office/drawing/2014/main" id="{EEAB4A5F-BC98-E1C8-9F28-816EE2B0A640}"/>
              </a:ext>
            </a:extLst>
          </p:cNvPr>
          <p:cNvSpPr/>
          <p:nvPr/>
        </p:nvSpPr>
        <p:spPr>
          <a:xfrm>
            <a:off x="838200" y="1217701"/>
            <a:ext cx="5376333" cy="2394311"/>
          </a:xfrm>
          <a:prstGeom prst="rect">
            <a:avLst/>
          </a:prstGeom>
          <a:noFill/>
          <a:ln w="28575">
            <a:solidFill>
              <a:schemeClr val="bg1"/>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sk-SK"/>
          </a:p>
        </p:txBody>
      </p:sp>
      <p:sp>
        <p:nvSpPr>
          <p:cNvPr id="11" name="Obdĺžnik 10">
            <a:extLst>
              <a:ext uri="{FF2B5EF4-FFF2-40B4-BE49-F238E27FC236}">
                <a16:creationId xmlns:a16="http://schemas.microsoft.com/office/drawing/2014/main" id="{FD90BC3D-EFEB-7082-792E-D2BEC3EE474A}"/>
              </a:ext>
            </a:extLst>
          </p:cNvPr>
          <p:cNvSpPr/>
          <p:nvPr/>
        </p:nvSpPr>
        <p:spPr>
          <a:xfrm>
            <a:off x="190500" y="873787"/>
            <a:ext cx="6870700" cy="165946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4000" spc="500" dirty="0" smtClean="0">
                <a:latin typeface="Arial" panose="020B0604020202020204" pitchFamily="34" charset="0"/>
                <a:cs typeface="Arial" panose="020B0604020202020204" pitchFamily="34" charset="0"/>
              </a:rPr>
              <a:t>TERESTRIÁLNE</a:t>
            </a:r>
            <a:endParaRPr lang="sk-SK" sz="4000" spc="500" dirty="0">
              <a:latin typeface="Arial" panose="020B0604020202020204" pitchFamily="34" charset="0"/>
              <a:cs typeface="Arial" panose="020B0604020202020204" pitchFamily="34" charset="0"/>
            </a:endParaRPr>
          </a:p>
        </p:txBody>
      </p:sp>
      <p:sp>
        <p:nvSpPr>
          <p:cNvPr id="12" name="Obdĺžnik 11"/>
          <p:cNvSpPr/>
          <p:nvPr/>
        </p:nvSpPr>
        <p:spPr>
          <a:xfrm>
            <a:off x="4766128" y="5547771"/>
            <a:ext cx="2659743" cy="400110"/>
          </a:xfrm>
          <a:prstGeom prst="rect">
            <a:avLst/>
          </a:prstGeom>
        </p:spPr>
        <p:txBody>
          <a:bodyPr wrap="square">
            <a:spAutoFit/>
          </a:bodyPr>
          <a:lstStyle/>
          <a:p>
            <a:r>
              <a:rPr lang="sk-SK" sz="2000" b="1" dirty="0" smtClean="0">
                <a:solidFill>
                  <a:schemeClr val="bg1"/>
                </a:solidFill>
              </a:rPr>
              <a:t>PODĽA CHARAKTERU</a:t>
            </a:r>
            <a:endParaRPr lang="sk-SK" sz="2000" b="1" dirty="0">
              <a:solidFill>
                <a:schemeClr val="bg1"/>
              </a:solidFill>
            </a:endParaRPr>
          </a:p>
        </p:txBody>
      </p:sp>
    </p:spTree>
    <p:extLst>
      <p:ext uri="{BB962C8B-B14F-4D97-AF65-F5344CB8AC3E}">
        <p14:creationId xmlns:p14="http://schemas.microsoft.com/office/powerpoint/2010/main" val="3999101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1196F1-7870-1C48-F31B-F4A5AF5D2A40}"/>
              </a:ext>
            </a:extLst>
          </p:cNvPr>
          <p:cNvSpPr>
            <a:spLocks noGrp="1"/>
          </p:cNvSpPr>
          <p:nvPr>
            <p:ph type="title"/>
          </p:nvPr>
        </p:nvSpPr>
        <p:spPr/>
        <p:txBody>
          <a:bodyPr/>
          <a:lstStyle/>
          <a:p>
            <a:endParaRPr lang="sk-SK"/>
          </a:p>
        </p:txBody>
      </p:sp>
      <p:sp>
        <p:nvSpPr>
          <p:cNvPr id="3" name="Zástupný objekt pre obsah 2">
            <a:extLst>
              <a:ext uri="{FF2B5EF4-FFF2-40B4-BE49-F238E27FC236}">
                <a16:creationId xmlns:a16="http://schemas.microsoft.com/office/drawing/2014/main" id="{0FAFF603-64FB-9A2B-A569-3E5FC89969EB}"/>
              </a:ext>
            </a:extLst>
          </p:cNvPr>
          <p:cNvSpPr>
            <a:spLocks noGrp="1"/>
          </p:cNvSpPr>
          <p:nvPr>
            <p:ph idx="1"/>
          </p:nvPr>
        </p:nvSpPr>
        <p:spPr/>
        <p:txBody>
          <a:bodyPr/>
          <a:lstStyle/>
          <a:p>
            <a:endParaRPr lang="sk-SK"/>
          </a:p>
        </p:txBody>
      </p:sp>
      <p:pic>
        <p:nvPicPr>
          <p:cNvPr id="5" name="Obrázok 4">
            <a:extLst>
              <a:ext uri="{FF2B5EF4-FFF2-40B4-BE49-F238E27FC236}">
                <a16:creationId xmlns:a16="http://schemas.microsoft.com/office/drawing/2014/main" id="{05DD14A8-F271-18E4-2736-C020834335DA}"/>
              </a:ext>
            </a:extLst>
          </p:cNvPr>
          <p:cNvPicPr>
            <a:picLocks noChangeAspect="1"/>
          </p:cNvPicPr>
          <p:nvPr/>
        </p:nvPicPr>
        <p:blipFill>
          <a:blip r:embed="rId2"/>
          <a:stretch>
            <a:fillRect/>
          </a:stretch>
        </p:blipFill>
        <p:spPr>
          <a:xfrm>
            <a:off x="0" y="1673"/>
            <a:ext cx="12192000" cy="6854653"/>
          </a:xfrm>
          <a:prstGeom prst="rect">
            <a:avLst/>
          </a:prstGeom>
        </p:spPr>
      </p:pic>
      <p:sp>
        <p:nvSpPr>
          <p:cNvPr id="6" name="Obdĺžnik 5">
            <a:extLst>
              <a:ext uri="{FF2B5EF4-FFF2-40B4-BE49-F238E27FC236}">
                <a16:creationId xmlns:a16="http://schemas.microsoft.com/office/drawing/2014/main" id="{5D747FB5-541F-F783-59CC-8EEEBAF38F14}"/>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r>
              <a:rPr lang="sk-SK" sz="2400" b="1" spc="1000" dirty="0" smtClean="0">
                <a:latin typeface="Arial" panose="020B0604020202020204" pitchFamily="34" charset="0"/>
                <a:cs typeface="Arial" panose="020B0604020202020204" pitchFamily="34" charset="0"/>
              </a:rPr>
              <a:t>TERESTRIÁLNE</a:t>
            </a:r>
            <a:endParaRPr lang="sk-SK" sz="2400" b="1" spc="1000" dirty="0">
              <a:latin typeface="Arial" panose="020B0604020202020204" pitchFamily="34" charset="0"/>
              <a:cs typeface="Arial" panose="020B0604020202020204" pitchFamily="34" charset="0"/>
            </a:endParaRPr>
          </a:p>
        </p:txBody>
      </p:sp>
      <p:sp>
        <p:nvSpPr>
          <p:cNvPr id="7" name="Obdĺžnik 6">
            <a:extLst>
              <a:ext uri="{FF2B5EF4-FFF2-40B4-BE49-F238E27FC236}">
                <a16:creationId xmlns:a16="http://schemas.microsoft.com/office/drawing/2014/main" id="{08A5C9AE-2C17-CF59-1B17-FDC829CE8046}"/>
              </a:ext>
            </a:extLst>
          </p:cNvPr>
          <p:cNvSpPr/>
          <p:nvPr/>
        </p:nvSpPr>
        <p:spPr>
          <a:xfrm>
            <a:off x="1204687" y="4031355"/>
            <a:ext cx="9700374" cy="1469556"/>
          </a:xfrm>
          <a:prstGeom prst="rect">
            <a:avLst/>
          </a:prstGeom>
          <a:solidFill>
            <a:srgbClr val="18181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spcAft>
                <a:spcPts val="600"/>
              </a:spcAft>
              <a:buFont typeface="Arial" panose="020B0604020202020204" pitchFamily="34" charset="0"/>
              <a:buChar char="•"/>
            </a:pPr>
            <a:r>
              <a:rPr lang="sk-SK" sz="2400" u="sng" spc="500" dirty="0" smtClean="0">
                <a:latin typeface="Arial" panose="020B0604020202020204" pitchFamily="34" charset="0"/>
                <a:cs typeface="Arial" panose="020B0604020202020204" pitchFamily="34" charset="0"/>
              </a:rPr>
              <a:t>ZEMSKÉHO TYPU</a:t>
            </a:r>
          </a:p>
          <a:p>
            <a:pPr marL="342900" indent="-342900">
              <a:spcAft>
                <a:spcPts val="600"/>
              </a:spcAft>
              <a:buFont typeface="Arial" panose="020B0604020202020204" pitchFamily="34" charset="0"/>
              <a:buChar char="•"/>
            </a:pPr>
            <a:r>
              <a:rPr lang="sk-SK" sz="2400" spc="500" dirty="0" smtClean="0">
                <a:latin typeface="Arial" panose="020B0604020202020204" pitchFamily="34" charset="0"/>
                <a:cs typeface="Arial" panose="020B0604020202020204" pitchFamily="34" charset="0"/>
              </a:rPr>
              <a:t>POVRCH </a:t>
            </a:r>
            <a:r>
              <a:rPr lang="sk-SK" sz="2400" spc="500" dirty="0">
                <a:latin typeface="Arial" panose="020B0604020202020204" pitchFamily="34" charset="0"/>
                <a:cs typeface="Arial" panose="020B0604020202020204" pitchFamily="34" charset="0"/>
              </a:rPr>
              <a:t>JE PEVNÝ</a:t>
            </a:r>
          </a:p>
          <a:p>
            <a:pPr marL="342900" indent="-342900">
              <a:spcAft>
                <a:spcPts val="600"/>
              </a:spcAft>
              <a:buFont typeface="Arial" panose="020B0604020202020204" pitchFamily="34" charset="0"/>
              <a:buChar char="•"/>
            </a:pPr>
            <a:r>
              <a:rPr lang="sk-SK" sz="2400" spc="500" dirty="0">
                <a:latin typeface="Arial" panose="020B0604020202020204" pitchFamily="34" charset="0"/>
                <a:cs typeface="Arial" panose="020B0604020202020204" pitchFamily="34" charset="0"/>
              </a:rPr>
              <a:t>NEMAJÚ PRSTENCE</a:t>
            </a:r>
          </a:p>
        </p:txBody>
      </p:sp>
      <p:sp>
        <p:nvSpPr>
          <p:cNvPr id="9" name="BlokTextu 8">
            <a:extLst>
              <a:ext uri="{FF2B5EF4-FFF2-40B4-BE49-F238E27FC236}">
                <a16:creationId xmlns:a16="http://schemas.microsoft.com/office/drawing/2014/main" id="{D7E9D4B8-1DB4-75EF-C0ED-C5C29FD611C9}"/>
              </a:ext>
            </a:extLst>
          </p:cNvPr>
          <p:cNvSpPr txBox="1"/>
          <p:nvPr/>
        </p:nvSpPr>
        <p:spPr>
          <a:xfrm>
            <a:off x="6235694" y="4335915"/>
            <a:ext cx="4669367" cy="907941"/>
          </a:xfrm>
          <a:prstGeom prst="rect">
            <a:avLst/>
          </a:prstGeom>
          <a:noFill/>
        </p:spPr>
        <p:txBody>
          <a:bodyPr wrap="square">
            <a:spAutoFit/>
          </a:bodyPr>
          <a:lstStyle/>
          <a:p>
            <a:pPr marL="342900" indent="-342900">
              <a:spcAft>
                <a:spcPts val="600"/>
              </a:spcAft>
              <a:buFont typeface="Arial" panose="020B0604020202020204" pitchFamily="34" charset="0"/>
              <a:buChar char="•"/>
            </a:pPr>
            <a:r>
              <a:rPr lang="sk-SK" sz="2400" spc="500" dirty="0">
                <a:solidFill>
                  <a:schemeClr val="bg1"/>
                </a:solidFill>
                <a:latin typeface="Arial" panose="020B0604020202020204" pitchFamily="34" charset="0"/>
                <a:cs typeface="Arial" panose="020B0604020202020204" pitchFamily="34" charset="0"/>
              </a:rPr>
              <a:t>MÁLO MESIACOV</a:t>
            </a:r>
          </a:p>
          <a:p>
            <a:pPr marL="342900" indent="-342900">
              <a:spcAft>
                <a:spcPts val="600"/>
              </a:spcAft>
              <a:buFont typeface="Arial" panose="020B0604020202020204" pitchFamily="34" charset="0"/>
              <a:buChar char="•"/>
            </a:pPr>
            <a:r>
              <a:rPr lang="sk-SK" sz="2400" spc="500" dirty="0">
                <a:solidFill>
                  <a:schemeClr val="bg1"/>
                </a:solidFill>
                <a:latin typeface="Arial" panose="020B0604020202020204" pitchFamily="34" charset="0"/>
                <a:cs typeface="Arial" panose="020B0604020202020204" pitchFamily="34" charset="0"/>
              </a:rPr>
              <a:t>RELATÍVNE MALÉ</a:t>
            </a:r>
          </a:p>
        </p:txBody>
      </p:sp>
    </p:spTree>
    <p:extLst>
      <p:ext uri="{BB962C8B-B14F-4D97-AF65-F5344CB8AC3E}">
        <p14:creationId xmlns:p14="http://schemas.microsoft.com/office/powerpoint/2010/main" val="33135223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obsahu 4"/>
          <p:cNvSpPr>
            <a:spLocks noGrp="1"/>
          </p:cNvSpPr>
          <p:nvPr>
            <p:ph idx="1"/>
          </p:nvPr>
        </p:nvSpPr>
        <p:spPr>
          <a:xfrm>
            <a:off x="885371" y="399593"/>
            <a:ext cx="10769599" cy="5661248"/>
          </a:xfrm>
        </p:spPr>
        <p:txBody>
          <a:bodyPr>
            <a:noAutofit/>
          </a:bodyPr>
          <a:lstStyle/>
          <a:p>
            <a:r>
              <a:rPr lang="sk-SK" sz="2400" b="1" u="sng" dirty="0" smtClean="0">
                <a:solidFill>
                  <a:srgbClr val="00B0F0"/>
                </a:solidFill>
              </a:rPr>
              <a:t>Do </a:t>
            </a:r>
            <a:r>
              <a:rPr lang="sk-SK" sz="2400" b="1" u="sng" dirty="0">
                <a:solidFill>
                  <a:srgbClr val="00B0F0"/>
                </a:solidFill>
              </a:rPr>
              <a:t>prvej </a:t>
            </a:r>
            <a:r>
              <a:rPr lang="sk-SK" sz="2400" b="1" u="sng" dirty="0" smtClean="0">
                <a:solidFill>
                  <a:srgbClr val="00B0F0"/>
                </a:solidFill>
              </a:rPr>
              <a:t>štvorčlennej </a:t>
            </a:r>
            <a:r>
              <a:rPr lang="sk-SK" sz="2400" b="1" u="sng" dirty="0">
                <a:solidFill>
                  <a:srgbClr val="00B0F0"/>
                </a:solidFill>
              </a:rPr>
              <a:t>skupiny </a:t>
            </a:r>
            <a:r>
              <a:rPr lang="sk-SK" sz="2400" dirty="0"/>
              <a:t>patrí naša </a:t>
            </a:r>
            <a:r>
              <a:rPr lang="sk-SK" sz="2400" dirty="0">
                <a:solidFill>
                  <a:srgbClr val="FF0000"/>
                </a:solidFill>
              </a:rPr>
              <a:t>Zem</a:t>
            </a:r>
            <a:r>
              <a:rPr lang="sk-SK" sz="2400" dirty="0"/>
              <a:t> a telesá, ktoré majú hmotnosť, chemické zloženie a zrejme aj vnútornú stavbu približne </a:t>
            </a:r>
            <a:r>
              <a:rPr lang="sk-SK" sz="2400" dirty="0" smtClean="0"/>
              <a:t>podobnú</a:t>
            </a:r>
            <a:endParaRPr lang="sk-SK" sz="2400" dirty="0"/>
          </a:p>
          <a:p>
            <a:r>
              <a:rPr lang="sk-SK" sz="2400" dirty="0">
                <a:solidFill>
                  <a:srgbClr val="00B0F0"/>
                </a:solidFill>
              </a:rPr>
              <a:t>Všetky tieto telesá </a:t>
            </a:r>
            <a:r>
              <a:rPr lang="sk-SK" sz="2400" dirty="0"/>
              <a:t>sa dajú označiť ako </a:t>
            </a:r>
            <a:r>
              <a:rPr lang="sk-SK" sz="2400" dirty="0">
                <a:solidFill>
                  <a:srgbClr val="FF0000"/>
                </a:solidFill>
              </a:rPr>
              <a:t>malé alebo </a:t>
            </a:r>
            <a:r>
              <a:rPr lang="sk-SK" sz="2400" dirty="0" err="1">
                <a:solidFill>
                  <a:srgbClr val="FF0000"/>
                </a:solidFill>
              </a:rPr>
              <a:t>terestrické</a:t>
            </a:r>
            <a:r>
              <a:rPr lang="sk-SK" sz="2400" dirty="0">
                <a:solidFill>
                  <a:srgbClr val="FF0000"/>
                </a:solidFill>
              </a:rPr>
              <a:t> planéty</a:t>
            </a:r>
            <a:r>
              <a:rPr lang="sk-SK" sz="2400" dirty="0"/>
              <a:t>, teda zemského typu. </a:t>
            </a:r>
          </a:p>
          <a:p>
            <a:pPr marL="82296" indent="0">
              <a:buNone/>
            </a:pPr>
            <a:endParaRPr lang="sk-SK" sz="1800" dirty="0"/>
          </a:p>
          <a:p>
            <a:pPr marL="82296" indent="0">
              <a:buNone/>
            </a:pPr>
            <a:r>
              <a:rPr lang="sk-SK" sz="2400" b="1" dirty="0"/>
              <a:t>Patrí sem: </a:t>
            </a:r>
          </a:p>
          <a:p>
            <a:pPr>
              <a:buFontTx/>
              <a:buChar char="-"/>
            </a:pPr>
            <a:r>
              <a:rPr lang="sk-SK" sz="2400" b="1" i="1" dirty="0">
                <a:solidFill>
                  <a:srgbClr val="FF0000"/>
                </a:solidFill>
              </a:rPr>
              <a:t>Merkúr</a:t>
            </a:r>
          </a:p>
          <a:p>
            <a:pPr>
              <a:buFontTx/>
              <a:buChar char="-"/>
            </a:pPr>
            <a:r>
              <a:rPr lang="sk-SK" sz="2400" b="1" i="1" dirty="0">
                <a:solidFill>
                  <a:srgbClr val="FF0000"/>
                </a:solidFill>
              </a:rPr>
              <a:t>Venuša</a:t>
            </a:r>
          </a:p>
          <a:p>
            <a:pPr>
              <a:buFontTx/>
              <a:buChar char="-"/>
            </a:pPr>
            <a:r>
              <a:rPr lang="sk-SK" sz="2400" b="1" i="1" dirty="0">
                <a:solidFill>
                  <a:srgbClr val="FF0000"/>
                </a:solidFill>
              </a:rPr>
              <a:t>Zem </a:t>
            </a:r>
            <a:endParaRPr lang="sk-SK" sz="2000" b="1" i="1" dirty="0">
              <a:solidFill>
                <a:srgbClr val="FF0000"/>
              </a:solidFill>
            </a:endParaRPr>
          </a:p>
          <a:p>
            <a:pPr>
              <a:buFontTx/>
              <a:buChar char="-"/>
            </a:pPr>
            <a:r>
              <a:rPr lang="sk-SK" sz="2400" b="1" i="1" dirty="0">
                <a:solidFill>
                  <a:srgbClr val="FF0000"/>
                </a:solidFill>
              </a:rPr>
              <a:t>Mars</a:t>
            </a:r>
          </a:p>
          <a:p>
            <a:pPr marL="82296" indent="0">
              <a:buNone/>
            </a:pPr>
            <a:endParaRPr lang="sk-SK" sz="1000" dirty="0" smtClean="0"/>
          </a:p>
          <a:p>
            <a:pPr marL="82296" indent="0">
              <a:buNone/>
            </a:pPr>
            <a:endParaRPr lang="sk-SK" sz="2000" i="1" dirty="0">
              <a:solidFill>
                <a:srgbClr val="004A82"/>
              </a:solidFill>
            </a:endParaRPr>
          </a:p>
          <a:p>
            <a:pPr marL="82296" indent="0">
              <a:buNone/>
            </a:pPr>
            <a:endParaRPr lang="sk-SK" sz="2000" i="1" dirty="0">
              <a:solidFill>
                <a:srgbClr val="004A82"/>
              </a:solidFill>
            </a:endParaRPr>
          </a:p>
          <a:p>
            <a:pPr marL="82296" indent="0">
              <a:buNone/>
            </a:pPr>
            <a:endParaRPr lang="sk-SK" sz="2400" dirty="0"/>
          </a:p>
          <a:p>
            <a:pPr marL="82296" indent="0">
              <a:buNone/>
            </a:pPr>
            <a:endParaRPr lang="sk-SK" sz="2400" dirty="0"/>
          </a:p>
          <a:p>
            <a:pPr marL="82296" indent="0">
              <a:buNone/>
            </a:pPr>
            <a:r>
              <a:rPr lang="sk-SK" sz="2400" dirty="0"/>
              <a:t> </a:t>
            </a:r>
          </a:p>
          <a:p>
            <a:pPr marL="82296" indent="0">
              <a:buNone/>
            </a:pPr>
            <a:endParaRPr lang="sk-SK" sz="1000" dirty="0" smtClean="0">
              <a:solidFill>
                <a:srgbClr val="FF0000"/>
              </a:solidFill>
            </a:endParaRPr>
          </a:p>
          <a:p>
            <a:endParaRPr lang="sk-SK" sz="1000" dirty="0" smtClean="0">
              <a:solidFill>
                <a:srgbClr val="FF0000"/>
              </a:solidFill>
            </a:endParaRPr>
          </a:p>
          <a:p>
            <a:pPr marL="82296" indent="0">
              <a:buNone/>
            </a:pPr>
            <a:endParaRPr lang="sk-SK" sz="1000" dirty="0" smtClean="0">
              <a:solidFill>
                <a:srgbClr val="FF0000"/>
              </a:solidFill>
            </a:endParaRPr>
          </a:p>
          <a:p>
            <a:endParaRPr lang="sk-SK" sz="1000" dirty="0" smtClean="0">
              <a:solidFill>
                <a:srgbClr val="FF0000"/>
              </a:solidFill>
            </a:endParaRPr>
          </a:p>
          <a:p>
            <a:pPr marL="82296" indent="0">
              <a:buNone/>
            </a:pPr>
            <a:endParaRPr lang="sk-SK" sz="1000" dirty="0" smtClean="0">
              <a:solidFill>
                <a:srgbClr val="FF0000"/>
              </a:solidFill>
            </a:endParaRPr>
          </a:p>
          <a:p>
            <a:endParaRPr lang="sk-SK" sz="1000" dirty="0">
              <a:solidFill>
                <a:srgbClr val="FF0000"/>
              </a:solidFill>
            </a:endParaRPr>
          </a:p>
        </p:txBody>
      </p:sp>
      <p:cxnSp>
        <p:nvCxnSpPr>
          <p:cNvPr id="4" name="Rovná spojnica 3"/>
          <p:cNvCxnSpPr/>
          <p:nvPr/>
        </p:nvCxnSpPr>
        <p:spPr>
          <a:xfrm>
            <a:off x="2711624" y="5484343"/>
            <a:ext cx="7560840" cy="0"/>
          </a:xfrm>
          <a:prstGeom prst="line">
            <a:avLst/>
          </a:prstGeom>
        </p:spPr>
        <p:style>
          <a:lnRef idx="1">
            <a:schemeClr val="accent1"/>
          </a:lnRef>
          <a:fillRef idx="0">
            <a:schemeClr val="accent1"/>
          </a:fillRef>
          <a:effectRef idx="0">
            <a:schemeClr val="accent1"/>
          </a:effectRef>
          <a:fontRef idx="minor">
            <a:schemeClr val="tx1"/>
          </a:fontRef>
        </p:style>
      </p:cxn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035" y="1953185"/>
            <a:ext cx="7264429" cy="360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Rovná spojnica 6"/>
          <p:cNvCxnSpPr/>
          <p:nvPr/>
        </p:nvCxnSpPr>
        <p:spPr>
          <a:xfrm>
            <a:off x="9382372" y="3932891"/>
            <a:ext cx="360040"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Rovná spojnica 9"/>
          <p:cNvCxnSpPr/>
          <p:nvPr/>
        </p:nvCxnSpPr>
        <p:spPr>
          <a:xfrm flipH="1">
            <a:off x="9389348" y="3972655"/>
            <a:ext cx="288032" cy="216024"/>
          </a:xfrm>
          <a:prstGeom prst="line">
            <a:avLst/>
          </a:prstGeom>
        </p:spPr>
        <p:style>
          <a:lnRef idx="1">
            <a:schemeClr val="accent1"/>
          </a:lnRef>
          <a:fillRef idx="0">
            <a:schemeClr val="accent1"/>
          </a:fillRef>
          <a:effectRef idx="0">
            <a:schemeClr val="accent1"/>
          </a:effectRef>
          <a:fontRef idx="minor">
            <a:schemeClr val="tx1"/>
          </a:fontRef>
        </p:style>
      </p:cxnSp>
      <p:sp>
        <p:nvSpPr>
          <p:cNvPr id="9" name="Obdĺžnik 8">
            <a:extLst>
              <a:ext uri="{FF2B5EF4-FFF2-40B4-BE49-F238E27FC236}">
                <a16:creationId xmlns:a16="http://schemas.microsoft.com/office/drawing/2014/main" id="{5D747FB5-541F-F783-59CC-8EEEBAF38F14}"/>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r>
              <a:rPr lang="sk-SK" sz="2400" b="1" spc="1000" dirty="0" smtClean="0">
                <a:latin typeface="Arial" panose="020B0604020202020204" pitchFamily="34" charset="0"/>
                <a:cs typeface="Arial" panose="020B0604020202020204" pitchFamily="34" charset="0"/>
              </a:rPr>
              <a:t>TERESTRIÁLNE</a:t>
            </a:r>
            <a:endParaRPr lang="sk-SK" sz="2400" b="1" spc="1000" dirty="0">
              <a:latin typeface="Arial" panose="020B0604020202020204" pitchFamily="34" charset="0"/>
              <a:cs typeface="Arial" panose="020B0604020202020204" pitchFamily="34" charset="0"/>
            </a:endParaRPr>
          </a:p>
        </p:txBody>
      </p:sp>
      <p:sp>
        <p:nvSpPr>
          <p:cNvPr id="6" name="Obdĺžnik 5"/>
          <p:cNvSpPr/>
          <p:nvPr/>
        </p:nvSpPr>
        <p:spPr>
          <a:xfrm>
            <a:off x="5076743" y="5788163"/>
            <a:ext cx="6773566" cy="646331"/>
          </a:xfrm>
          <a:prstGeom prst="rect">
            <a:avLst/>
          </a:prstGeom>
        </p:spPr>
        <p:txBody>
          <a:bodyPr wrap="square">
            <a:spAutoFit/>
          </a:bodyPr>
          <a:lstStyle/>
          <a:p>
            <a:pPr marL="82296" indent="0">
              <a:buNone/>
            </a:pPr>
            <a:r>
              <a:rPr lang="sk-SK" b="1" i="1" dirty="0"/>
              <a:t>Pásmo </a:t>
            </a:r>
            <a:r>
              <a:rPr lang="sk-SK" b="1" i="1" dirty="0" err="1"/>
              <a:t>planétok</a:t>
            </a:r>
            <a:r>
              <a:rPr lang="sk-SK" b="1" i="1" dirty="0"/>
              <a:t> </a:t>
            </a:r>
            <a:r>
              <a:rPr lang="sk-SK" i="1" dirty="0" smtClean="0"/>
              <a:t>- veľké </a:t>
            </a:r>
            <a:r>
              <a:rPr lang="sk-SK" i="1" dirty="0"/>
              <a:t>množstvo malých </a:t>
            </a:r>
            <a:r>
              <a:rPr lang="sk-SK" i="1" dirty="0" err="1"/>
              <a:t>planétok</a:t>
            </a:r>
            <a:r>
              <a:rPr lang="sk-SK" i="1" dirty="0"/>
              <a:t> v medzere medzi Marsom a </a:t>
            </a:r>
            <a:r>
              <a:rPr lang="sk-SK" i="1" dirty="0" smtClean="0"/>
              <a:t>Jupiterom; s </a:t>
            </a:r>
            <a:r>
              <a:rPr lang="sk-SK" i="1" dirty="0"/>
              <a:t>typickým rozmerom niekoľko </a:t>
            </a:r>
            <a:r>
              <a:rPr lang="sk-SK" i="1" dirty="0" smtClean="0"/>
              <a:t>km (napr. Ceres). </a:t>
            </a:r>
            <a:endParaRPr lang="sk-SK" i="1" dirty="0"/>
          </a:p>
        </p:txBody>
      </p:sp>
      <p:cxnSp>
        <p:nvCxnSpPr>
          <p:cNvPr id="12" name="Zalomená spojnica 11"/>
          <p:cNvCxnSpPr/>
          <p:nvPr/>
        </p:nvCxnSpPr>
        <p:spPr>
          <a:xfrm rot="16200000" flipH="1">
            <a:off x="5842395" y="5432957"/>
            <a:ext cx="565267" cy="290288"/>
          </a:xfrm>
          <a:prstGeom prst="bentConnector3">
            <a:avLst/>
          </a:prstGeom>
          <a:ln w="2857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1422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045028" y="980728"/>
            <a:ext cx="10421257" cy="3564930"/>
          </a:xfrm>
        </p:spPr>
        <p:txBody>
          <a:bodyPr>
            <a:normAutofit fontScale="92500"/>
          </a:bodyPr>
          <a:lstStyle/>
          <a:p>
            <a:r>
              <a:rPr lang="sk-SK" sz="2600" dirty="0">
                <a:solidFill>
                  <a:srgbClr val="00B0F0"/>
                </a:solidFill>
              </a:rPr>
              <a:t>N</a:t>
            </a:r>
            <a:r>
              <a:rPr lang="sk-SK" sz="2600" dirty="0" smtClean="0">
                <a:solidFill>
                  <a:srgbClr val="00B0F0"/>
                </a:solidFill>
              </a:rPr>
              <a:t>ajbližšia </a:t>
            </a:r>
            <a:r>
              <a:rPr lang="sk-SK" sz="2600" dirty="0">
                <a:solidFill>
                  <a:srgbClr val="00B0F0"/>
                </a:solidFill>
              </a:rPr>
              <a:t>planéta </a:t>
            </a:r>
            <a:r>
              <a:rPr lang="sk-SK" sz="2600" dirty="0"/>
              <a:t>slnečnej sústavy k Slnku a najmenšia planéta slnečnej </a:t>
            </a:r>
            <a:r>
              <a:rPr lang="sk-SK" sz="2600" dirty="0" smtClean="0"/>
              <a:t>sústavy</a:t>
            </a:r>
          </a:p>
          <a:p>
            <a:r>
              <a:rPr lang="sk-SK" sz="2600" dirty="0" smtClean="0">
                <a:solidFill>
                  <a:srgbClr val="00B0F0"/>
                </a:solidFill>
              </a:rPr>
              <a:t>Malá </a:t>
            </a:r>
            <a:r>
              <a:rPr lang="sk-SK" sz="2600" dirty="0">
                <a:solidFill>
                  <a:srgbClr val="00B0F0"/>
                </a:solidFill>
              </a:rPr>
              <a:t>kamenná planéta </a:t>
            </a:r>
            <a:r>
              <a:rPr lang="sk-SK" sz="2600" dirty="0"/>
              <a:t>s povrchom posiatym </a:t>
            </a:r>
            <a:r>
              <a:rPr lang="sk-SK" sz="2600" dirty="0" err="1"/>
              <a:t>impaktnými</a:t>
            </a:r>
            <a:r>
              <a:rPr lang="sk-SK" sz="2600" dirty="0"/>
              <a:t> </a:t>
            </a:r>
            <a:r>
              <a:rPr lang="sk-SK" sz="2600" dirty="0" smtClean="0"/>
              <a:t>krátermi</a:t>
            </a:r>
            <a:endParaRPr lang="sk-SK" sz="1700" dirty="0"/>
          </a:p>
          <a:p>
            <a:r>
              <a:rPr lang="sk-SK" sz="2600" dirty="0" smtClean="0">
                <a:solidFill>
                  <a:srgbClr val="00B0F0"/>
                </a:solidFill>
              </a:rPr>
              <a:t>Nemá </a:t>
            </a:r>
            <a:r>
              <a:rPr lang="sk-SK" sz="2600" dirty="0">
                <a:solidFill>
                  <a:srgbClr val="00B0F0"/>
                </a:solidFill>
              </a:rPr>
              <a:t>hustú atmosféru, </a:t>
            </a:r>
            <a:r>
              <a:rPr lang="sk-SK" sz="2600" dirty="0"/>
              <a:t>ktorá by dokázala regulovať povrchovú teplotu. Z toho dôvodu jej rozdiel kolíše v rozmedzí </a:t>
            </a:r>
            <a:r>
              <a:rPr lang="sk-SK" sz="2600" dirty="0">
                <a:solidFill>
                  <a:srgbClr val="FF0000"/>
                </a:solidFill>
              </a:rPr>
              <a:t>+440 °C </a:t>
            </a:r>
            <a:r>
              <a:rPr lang="sk-SK" sz="2600" dirty="0"/>
              <a:t>počas dňa a </a:t>
            </a:r>
            <a:r>
              <a:rPr lang="sk-SK" sz="2600" dirty="0">
                <a:solidFill>
                  <a:srgbClr val="FF0000"/>
                </a:solidFill>
              </a:rPr>
              <a:t>−180 °C </a:t>
            </a:r>
            <a:r>
              <a:rPr lang="sk-SK" sz="2600" dirty="0"/>
              <a:t>v </a:t>
            </a:r>
            <a:r>
              <a:rPr lang="sk-SK" sz="2600" dirty="0" smtClean="0"/>
              <a:t>noci</a:t>
            </a:r>
          </a:p>
          <a:p>
            <a:r>
              <a:rPr lang="sk-SK" sz="2600" dirty="0" smtClean="0">
                <a:solidFill>
                  <a:srgbClr val="00B0F0"/>
                </a:solidFill>
              </a:rPr>
              <a:t>Napriek </a:t>
            </a:r>
            <a:r>
              <a:rPr lang="sk-SK" sz="2600" dirty="0">
                <a:solidFill>
                  <a:srgbClr val="00B0F0"/>
                </a:solidFill>
              </a:rPr>
              <a:t>tomu, že je Merkúr najbližšie k Slnku, </a:t>
            </a:r>
            <a:r>
              <a:rPr lang="sk-SK" sz="2600" dirty="0"/>
              <a:t>nedrží teplotný rekord medzi planétami slnečnej sústavy. </a:t>
            </a:r>
            <a:r>
              <a:rPr lang="sk-SK" sz="2600" dirty="0" smtClean="0"/>
              <a:t> Ten </a:t>
            </a:r>
            <a:r>
              <a:rPr lang="sk-SK" sz="2600" dirty="0"/>
              <a:t>patrí </a:t>
            </a:r>
            <a:r>
              <a:rPr lang="sk-SK" sz="2600" dirty="0" smtClean="0"/>
              <a:t> </a:t>
            </a:r>
            <a:r>
              <a:rPr lang="sk-SK" sz="2600" dirty="0" smtClean="0">
                <a:solidFill>
                  <a:srgbClr val="FF0000"/>
                </a:solidFill>
              </a:rPr>
              <a:t>Venuši</a:t>
            </a:r>
            <a:r>
              <a:rPr lang="sk-SK" sz="2600" dirty="0"/>
              <a:t>, ktorá je od Slnka síce ďalej, ale panuje na nej silný skleníkový </a:t>
            </a:r>
            <a:r>
              <a:rPr lang="sk-SK" sz="2600" dirty="0" smtClean="0"/>
              <a:t>efekt</a:t>
            </a:r>
          </a:p>
          <a:p>
            <a:r>
              <a:rPr lang="sk-SK" sz="1900" dirty="0">
                <a:solidFill>
                  <a:srgbClr val="00B0F0"/>
                </a:solidFill>
              </a:rPr>
              <a:t>P</a:t>
            </a:r>
            <a:r>
              <a:rPr lang="sk-SK" sz="1900" dirty="0" smtClean="0">
                <a:solidFill>
                  <a:srgbClr val="00B0F0"/>
                </a:solidFill>
              </a:rPr>
              <a:t>omenovaný </a:t>
            </a:r>
            <a:r>
              <a:rPr lang="sk-SK" sz="1900" dirty="0" smtClean="0"/>
              <a:t>po bohovi </a:t>
            </a:r>
            <a:r>
              <a:rPr lang="sk-SK" sz="1900" dirty="0" err="1" smtClean="0">
                <a:solidFill>
                  <a:srgbClr val="FF0000"/>
                </a:solidFill>
              </a:rPr>
              <a:t>Merkúrovi</a:t>
            </a:r>
            <a:r>
              <a:rPr lang="sk-SK" sz="1900" dirty="0" smtClean="0">
                <a:solidFill>
                  <a:srgbClr val="FF0000"/>
                </a:solidFill>
              </a:rPr>
              <a:t> </a:t>
            </a:r>
            <a:r>
              <a:rPr lang="sk-SK" sz="1900" dirty="0"/>
              <a:t>(lat. </a:t>
            </a:r>
            <a:r>
              <a:rPr lang="sk-SK" sz="1900" dirty="0" err="1"/>
              <a:t>Mercurius</a:t>
            </a:r>
            <a:r>
              <a:rPr lang="sk-SK" sz="1900" dirty="0"/>
              <a:t>) -</a:t>
            </a:r>
            <a:r>
              <a:rPr lang="sk-SK" sz="1900" dirty="0" smtClean="0"/>
              <a:t> </a:t>
            </a:r>
            <a:r>
              <a:rPr lang="sk-SK" sz="1900" dirty="0"/>
              <a:t>starorímsky boh obchodu a </a:t>
            </a:r>
            <a:r>
              <a:rPr lang="sk-SK" sz="1900" dirty="0" smtClean="0"/>
              <a:t>zisku </a:t>
            </a:r>
            <a:endParaRPr lang="sk-SK" sz="19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8541" y="5243273"/>
            <a:ext cx="1964717" cy="1375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bdĺžnik 10"/>
          <p:cNvSpPr/>
          <p:nvPr/>
        </p:nvSpPr>
        <p:spPr>
          <a:xfrm>
            <a:off x="3812843" y="6441239"/>
            <a:ext cx="2303836" cy="261610"/>
          </a:xfrm>
          <a:prstGeom prst="rect">
            <a:avLst/>
          </a:prstGeom>
        </p:spPr>
        <p:txBody>
          <a:bodyPr wrap="none">
            <a:spAutoFit/>
          </a:bodyPr>
          <a:lstStyle/>
          <a:p>
            <a:r>
              <a:rPr lang="sk-SK" sz="1100" i="1" dirty="0">
                <a:solidFill>
                  <a:srgbClr val="004A82"/>
                </a:solidFill>
              </a:rPr>
              <a:t>Porovnanie veľkosti Merkúra a Zeme.</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5392" y="4508997"/>
            <a:ext cx="1816767" cy="170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bdĺžnik 11"/>
          <p:cNvSpPr/>
          <p:nvPr/>
        </p:nvSpPr>
        <p:spPr>
          <a:xfrm>
            <a:off x="8652367" y="6210152"/>
            <a:ext cx="2034701" cy="430887"/>
          </a:xfrm>
          <a:prstGeom prst="rect">
            <a:avLst/>
          </a:prstGeom>
        </p:spPr>
        <p:txBody>
          <a:bodyPr wrap="square">
            <a:spAutoFit/>
          </a:bodyPr>
          <a:lstStyle/>
          <a:p>
            <a:r>
              <a:rPr lang="sk-SK" sz="1100" i="1" dirty="0">
                <a:solidFill>
                  <a:srgbClr val="004A82"/>
                </a:solidFill>
              </a:rPr>
              <a:t>Povrch Merkúra na základe údajov </a:t>
            </a:r>
            <a:r>
              <a:rPr lang="sk-SK" sz="1100" i="1" dirty="0" smtClean="0">
                <a:solidFill>
                  <a:srgbClr val="004A82"/>
                </a:solidFill>
              </a:rPr>
              <a:t>zo </a:t>
            </a:r>
            <a:r>
              <a:rPr lang="sk-SK" sz="1100" i="1" dirty="0">
                <a:solidFill>
                  <a:srgbClr val="004A82"/>
                </a:solidFill>
              </a:rPr>
              <a:t>sondy Mariner10.</a:t>
            </a:r>
          </a:p>
        </p:txBody>
      </p:sp>
      <p:pic>
        <p:nvPicPr>
          <p:cNvPr id="2053" name="Picture 5" descr="http://upload.wikimedia.org/wikipedia/commons/thumb/2/2e/Mercury_symbol.svg/50px-Mercury_symbol.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0416" y="332656"/>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00" y="4518978"/>
            <a:ext cx="1431414" cy="206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ĺžnik 4"/>
          <p:cNvSpPr/>
          <p:nvPr/>
        </p:nvSpPr>
        <p:spPr>
          <a:xfrm>
            <a:off x="2395664" y="5334565"/>
            <a:ext cx="2745050" cy="938719"/>
          </a:xfrm>
          <a:prstGeom prst="rect">
            <a:avLst/>
          </a:prstGeom>
        </p:spPr>
        <p:txBody>
          <a:bodyPr wrap="square">
            <a:spAutoFit/>
          </a:bodyPr>
          <a:lstStyle/>
          <a:p>
            <a:r>
              <a:rPr lang="sk-SK" sz="1100" b="1" i="1" dirty="0">
                <a:solidFill>
                  <a:srgbClr val="004A82"/>
                </a:solidFill>
              </a:rPr>
              <a:t>Merkúr</a:t>
            </a:r>
            <a:r>
              <a:rPr lang="sk-SK" sz="1100" i="1" dirty="0">
                <a:solidFill>
                  <a:srgbClr val="004A82"/>
                </a:solidFill>
              </a:rPr>
              <a:t> (lat. </a:t>
            </a:r>
            <a:r>
              <a:rPr lang="sk-SK" sz="1100" i="1" dirty="0" err="1">
                <a:solidFill>
                  <a:srgbClr val="004A82"/>
                </a:solidFill>
              </a:rPr>
              <a:t>Mercurius</a:t>
            </a:r>
            <a:r>
              <a:rPr lang="sk-SK" sz="1100" i="1" dirty="0">
                <a:solidFill>
                  <a:srgbClr val="004A82"/>
                </a:solidFill>
              </a:rPr>
              <a:t>) bol starorímsky boh obchodu a zisku. Neskôr bol stotožnený s Hermom (poslom bohov). Zobrazuje sa s okrídleným klobúkom alebo sandálmi a žezlom s dvoma hadmi.</a:t>
            </a:r>
          </a:p>
        </p:txBody>
      </p:sp>
      <p:cxnSp>
        <p:nvCxnSpPr>
          <p:cNvPr id="13" name="Rovná spojnica 12"/>
          <p:cNvCxnSpPr/>
          <p:nvPr/>
        </p:nvCxnSpPr>
        <p:spPr>
          <a:xfrm>
            <a:off x="1281737" y="4246422"/>
            <a:ext cx="9756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Obdĺžnik 13">
            <a:extLst>
              <a:ext uri="{FF2B5EF4-FFF2-40B4-BE49-F238E27FC236}">
                <a16:creationId xmlns:a16="http://schemas.microsoft.com/office/drawing/2014/main" id="{5D747FB5-541F-F783-59CC-8EEEBAF38F14}"/>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r>
              <a:rPr lang="sk-SK" sz="2400" b="1" spc="1000" dirty="0" smtClean="0">
                <a:latin typeface="Arial" panose="020B0604020202020204" pitchFamily="34" charset="0"/>
                <a:cs typeface="Arial" panose="020B0604020202020204" pitchFamily="34" charset="0"/>
              </a:rPr>
              <a:t>TERESTRIÁLNE</a:t>
            </a:r>
            <a:endParaRPr lang="sk-SK" sz="2400" b="1" spc="1000" dirty="0">
              <a:latin typeface="Arial" panose="020B0604020202020204" pitchFamily="34" charset="0"/>
              <a:cs typeface="Arial" panose="020B0604020202020204" pitchFamily="34" charset="0"/>
            </a:endParaRPr>
          </a:p>
        </p:txBody>
      </p:sp>
      <p:cxnSp>
        <p:nvCxnSpPr>
          <p:cNvPr id="16" name="Rovná spojnica 15">
            <a:extLst>
              <a:ext uri="{FF2B5EF4-FFF2-40B4-BE49-F238E27FC236}">
                <a16:creationId xmlns:a16="http://schemas.microsoft.com/office/drawing/2014/main" id="{6DA9AF25-08DA-4673-86F8-E245865AA432}"/>
              </a:ext>
            </a:extLst>
          </p:cNvPr>
          <p:cNvCxnSpPr/>
          <p:nvPr/>
        </p:nvCxnSpPr>
        <p:spPr>
          <a:xfrm>
            <a:off x="1155042" y="885435"/>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7" name="BlokTextu 16">
            <a:extLst>
              <a:ext uri="{FF2B5EF4-FFF2-40B4-BE49-F238E27FC236}">
                <a16:creationId xmlns:a16="http://schemas.microsoft.com/office/drawing/2014/main" id="{78AC2A5F-9E0E-48E6-B2FB-360585A0AA0E}"/>
              </a:ext>
            </a:extLst>
          </p:cNvPr>
          <p:cNvSpPr txBox="1"/>
          <p:nvPr/>
        </p:nvSpPr>
        <p:spPr>
          <a:xfrm>
            <a:off x="1045028" y="223096"/>
            <a:ext cx="10638192" cy="584775"/>
          </a:xfrm>
          <a:prstGeom prst="rect">
            <a:avLst/>
          </a:prstGeom>
          <a:noFill/>
        </p:spPr>
        <p:txBody>
          <a:bodyPr wrap="square" rtlCol="0">
            <a:spAutoFit/>
          </a:bodyPr>
          <a:lstStyle/>
          <a:p>
            <a:r>
              <a:rPr lang="sk-SK" sz="3200" dirty="0" smtClean="0">
                <a:solidFill>
                  <a:srgbClr val="C00000"/>
                </a:solidFill>
                <a:latin typeface="Segoe UI Light" panose="020B0502040204020203" pitchFamily="34" charset="0"/>
                <a:cs typeface="Segoe UI Light" panose="020B0502040204020203" pitchFamily="34" charset="0"/>
              </a:rPr>
              <a:t>MERKÚR</a:t>
            </a:r>
            <a:endParaRPr lang="sk-SK" sz="3200" dirty="0">
              <a:solidFill>
                <a:srgbClr val="C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439813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045028" y="925539"/>
            <a:ext cx="7242629" cy="4806577"/>
          </a:xfrm>
        </p:spPr>
        <p:txBody>
          <a:bodyPr>
            <a:noAutofit/>
          </a:bodyPr>
          <a:lstStyle/>
          <a:p>
            <a:r>
              <a:rPr lang="sk-SK" sz="2400" dirty="0" smtClean="0">
                <a:solidFill>
                  <a:srgbClr val="00B0F0"/>
                </a:solidFill>
              </a:rPr>
              <a:t>Druhá </a:t>
            </a:r>
            <a:r>
              <a:rPr lang="sk-SK" sz="2400" dirty="0">
                <a:solidFill>
                  <a:srgbClr val="00B0F0"/>
                </a:solidFill>
              </a:rPr>
              <a:t>planéta </a:t>
            </a:r>
            <a:r>
              <a:rPr lang="sk-SK" sz="2400" dirty="0"/>
              <a:t>slnečnej </a:t>
            </a:r>
            <a:r>
              <a:rPr lang="sk-SK" sz="2400" dirty="0" smtClean="0"/>
              <a:t>sústavy, </a:t>
            </a:r>
            <a:r>
              <a:rPr lang="sk-SK" sz="2400" dirty="0"/>
              <a:t>po Slnku </a:t>
            </a:r>
            <a:r>
              <a:rPr lang="sk-SK" sz="2400" dirty="0" smtClean="0"/>
              <a:t>a </a:t>
            </a:r>
            <a:r>
              <a:rPr lang="sk-SK" sz="2400" dirty="0"/>
              <a:t>Mesiaci </a:t>
            </a:r>
            <a:r>
              <a:rPr lang="sk-SK" sz="2400" dirty="0">
                <a:solidFill>
                  <a:srgbClr val="FF0000"/>
                </a:solidFill>
              </a:rPr>
              <a:t>najjasnejší</a:t>
            </a:r>
            <a:r>
              <a:rPr lang="sk-SK" sz="2400" dirty="0"/>
              <a:t> objekt viditeľný zo </a:t>
            </a:r>
            <a:r>
              <a:rPr lang="sk-SK" sz="2400" dirty="0" smtClean="0"/>
              <a:t>Zeme</a:t>
            </a:r>
            <a:endParaRPr lang="sk-SK" sz="2400" dirty="0"/>
          </a:p>
          <a:p>
            <a:r>
              <a:rPr lang="sk-SK" sz="2400" dirty="0" err="1" smtClean="0">
                <a:solidFill>
                  <a:srgbClr val="00B0F0"/>
                </a:solidFill>
              </a:rPr>
              <a:t>Terestriálna</a:t>
            </a:r>
            <a:r>
              <a:rPr lang="sk-SK" sz="2400" dirty="0" smtClean="0">
                <a:solidFill>
                  <a:srgbClr val="00B0F0"/>
                </a:solidFill>
              </a:rPr>
              <a:t> </a:t>
            </a:r>
            <a:r>
              <a:rPr lang="sk-SK" sz="2400" dirty="0">
                <a:solidFill>
                  <a:srgbClr val="00B0F0"/>
                </a:solidFill>
              </a:rPr>
              <a:t>planéta, </a:t>
            </a:r>
            <a:r>
              <a:rPr lang="sk-SK" sz="2400" dirty="0"/>
              <a:t>čo do veľkosti a skladby veľmi podobná Zemi; </a:t>
            </a:r>
            <a:r>
              <a:rPr lang="sk-SK" sz="2400" dirty="0" smtClean="0"/>
              <a:t>„sesterská planéta“ Zeme</a:t>
            </a:r>
          </a:p>
          <a:p>
            <a:r>
              <a:rPr lang="sk-SK" sz="2400" dirty="0" smtClean="0">
                <a:solidFill>
                  <a:srgbClr val="00B0F0"/>
                </a:solidFill>
              </a:rPr>
              <a:t>Aj </a:t>
            </a:r>
            <a:r>
              <a:rPr lang="sk-SK" sz="2400" dirty="0">
                <a:solidFill>
                  <a:srgbClr val="00B0F0"/>
                </a:solidFill>
              </a:rPr>
              <a:t>keď orbity všetkých ostatných planét </a:t>
            </a:r>
            <a:r>
              <a:rPr lang="sk-SK" sz="2400" dirty="0"/>
              <a:t>sú elipsovité, orbita Venuše je jediná takmer </a:t>
            </a:r>
            <a:r>
              <a:rPr lang="sk-SK" sz="2400" dirty="0" smtClean="0">
                <a:solidFill>
                  <a:srgbClr val="FF0000"/>
                </a:solidFill>
              </a:rPr>
              <a:t>kružnica</a:t>
            </a:r>
            <a:r>
              <a:rPr lang="sk-SK" sz="2400" dirty="0" smtClean="0"/>
              <a:t> </a:t>
            </a:r>
          </a:p>
          <a:p>
            <a:r>
              <a:rPr lang="sk-SK" sz="2400" dirty="0" smtClean="0">
                <a:solidFill>
                  <a:srgbClr val="00B0F0"/>
                </a:solidFill>
              </a:rPr>
              <a:t>Planéta </a:t>
            </a:r>
            <a:r>
              <a:rPr lang="sk-SK" sz="2400" dirty="0">
                <a:solidFill>
                  <a:srgbClr val="00B0F0"/>
                </a:solidFill>
              </a:rPr>
              <a:t>je obklopená veľmi </a:t>
            </a:r>
            <a:r>
              <a:rPr lang="sk-SK" sz="2400" dirty="0"/>
              <a:t>hustou atmosférou, ktorá na jej povrchu udržuje </a:t>
            </a:r>
            <a:r>
              <a:rPr lang="sk-SK" sz="2400" dirty="0">
                <a:solidFill>
                  <a:srgbClr val="FF0000"/>
                </a:solidFill>
              </a:rPr>
              <a:t>najvyššie </a:t>
            </a:r>
            <a:r>
              <a:rPr lang="sk-SK" sz="2400" dirty="0" smtClean="0">
                <a:solidFill>
                  <a:srgbClr val="FF0000"/>
                </a:solidFill>
              </a:rPr>
              <a:t>teploty </a:t>
            </a:r>
            <a:r>
              <a:rPr lang="sk-SK" sz="2400" dirty="0"/>
              <a:t>spomedzi všetkých planét v slnečnej </a:t>
            </a:r>
            <a:r>
              <a:rPr lang="sk-SK" sz="2400" dirty="0" smtClean="0"/>
              <a:t>sústave</a:t>
            </a:r>
          </a:p>
          <a:p>
            <a:r>
              <a:rPr lang="sk-SK" sz="1800" dirty="0">
                <a:solidFill>
                  <a:srgbClr val="00B0F0"/>
                </a:solidFill>
              </a:rPr>
              <a:t>Pomenovaná po starorímskej</a:t>
            </a:r>
            <a:r>
              <a:rPr lang="sk-SK" sz="1800" dirty="0"/>
              <a:t> bohyni </a:t>
            </a:r>
            <a:r>
              <a:rPr lang="sk-SK" sz="1800" dirty="0" smtClean="0"/>
              <a:t>lásky</a:t>
            </a:r>
            <a:endParaRPr lang="sk-SK" sz="1800" dirty="0"/>
          </a:p>
          <a:p>
            <a:endParaRPr lang="sk-SK" sz="2400" dirty="0"/>
          </a:p>
        </p:txBody>
      </p:sp>
      <p:pic>
        <p:nvPicPr>
          <p:cNvPr id="3077" name="Picture 5" descr="http://upload.wikimedia.org/wikipedia/commons/thumb/6/66/Venus_symbol.svg/75px-Venus_symbol.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8509" y="277560"/>
            <a:ext cx="437168" cy="4371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nuspioneeru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7315" y="951021"/>
            <a:ext cx="1639303" cy="17595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thumb/5/51/Venus-real.jpg/220px-Venus-re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3242" y="2996952"/>
            <a:ext cx="1748185" cy="1748186"/>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p:cNvSpPr/>
          <p:nvPr/>
        </p:nvSpPr>
        <p:spPr>
          <a:xfrm>
            <a:off x="8591250" y="3914142"/>
            <a:ext cx="1308357" cy="830997"/>
          </a:xfrm>
          <a:prstGeom prst="rect">
            <a:avLst/>
          </a:prstGeom>
        </p:spPr>
        <p:txBody>
          <a:bodyPr wrap="square">
            <a:spAutoFit/>
          </a:bodyPr>
          <a:lstStyle/>
          <a:p>
            <a:r>
              <a:rPr lang="sk-SK" sz="1200" i="1" dirty="0">
                <a:solidFill>
                  <a:srgbClr val="004A82"/>
                </a:solidFill>
              </a:rPr>
              <a:t>Venuša v reálnych farbách – záber zo sondy Mariner10.</a:t>
            </a:r>
          </a:p>
        </p:txBody>
      </p:sp>
      <p:sp>
        <p:nvSpPr>
          <p:cNvPr id="8" name="Obdĺžnik 7"/>
          <p:cNvSpPr/>
          <p:nvPr/>
        </p:nvSpPr>
        <p:spPr>
          <a:xfrm>
            <a:off x="10087956" y="929274"/>
            <a:ext cx="1584176" cy="1569660"/>
          </a:xfrm>
          <a:prstGeom prst="rect">
            <a:avLst/>
          </a:prstGeom>
        </p:spPr>
        <p:txBody>
          <a:bodyPr wrap="square">
            <a:spAutoFit/>
          </a:bodyPr>
          <a:lstStyle/>
          <a:p>
            <a:r>
              <a:rPr lang="sk-SK" sz="1200" i="1" dirty="0">
                <a:solidFill>
                  <a:srgbClr val="004A82"/>
                </a:solidFill>
              </a:rPr>
              <a:t>Ultrafialový obrázok mrakov Venuše ako ho videla sonda </a:t>
            </a:r>
            <a:r>
              <a:rPr lang="sk-SK" sz="1200" i="1" dirty="0" err="1">
                <a:solidFill>
                  <a:srgbClr val="004A82"/>
                </a:solidFill>
              </a:rPr>
              <a:t>Pioneer</a:t>
            </a:r>
            <a:r>
              <a:rPr lang="sk-SK" sz="1200" i="1" dirty="0">
                <a:solidFill>
                  <a:srgbClr val="004A82"/>
                </a:solidFill>
              </a:rPr>
              <a:t> </a:t>
            </a:r>
            <a:r>
              <a:rPr lang="sk-SK" sz="1200" i="1" dirty="0" err="1">
                <a:solidFill>
                  <a:srgbClr val="004A82"/>
                </a:solidFill>
              </a:rPr>
              <a:t>Venus</a:t>
            </a:r>
            <a:r>
              <a:rPr lang="sk-SK" sz="1200" i="1" dirty="0">
                <a:solidFill>
                  <a:srgbClr val="004A82"/>
                </a:solidFill>
              </a:rPr>
              <a:t> </a:t>
            </a:r>
            <a:r>
              <a:rPr lang="sk-SK" sz="1200" i="1" dirty="0" err="1">
                <a:solidFill>
                  <a:srgbClr val="004A82"/>
                </a:solidFill>
              </a:rPr>
              <a:t>Orbiter</a:t>
            </a:r>
            <a:r>
              <a:rPr lang="sk-SK" sz="1200" i="1" dirty="0">
                <a:solidFill>
                  <a:srgbClr val="004A82"/>
                </a:solidFill>
              </a:rPr>
              <a:t> (26. februára 1979)</a:t>
            </a:r>
          </a:p>
          <a:p>
            <a:r>
              <a:rPr lang="sk-SK" sz="1200" i="1" dirty="0">
                <a:solidFill>
                  <a:srgbClr val="004A82"/>
                </a:solidFill>
              </a:rPr>
              <a:t>Vo viditeľnom svetle má Venuša iba nevýrazné rysy.</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6790" y="4939661"/>
            <a:ext cx="1772816" cy="17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bdĺžnik 8"/>
          <p:cNvSpPr/>
          <p:nvPr/>
        </p:nvSpPr>
        <p:spPr>
          <a:xfrm>
            <a:off x="9863242" y="5619418"/>
            <a:ext cx="1748185" cy="1015663"/>
          </a:xfrm>
          <a:prstGeom prst="rect">
            <a:avLst/>
          </a:prstGeom>
        </p:spPr>
        <p:txBody>
          <a:bodyPr wrap="square">
            <a:spAutoFit/>
          </a:bodyPr>
          <a:lstStyle/>
          <a:p>
            <a:r>
              <a:rPr lang="sk-SK" sz="1200" i="1" dirty="0">
                <a:solidFill>
                  <a:srgbClr val="004A82"/>
                </a:solidFill>
              </a:rPr>
              <a:t>Atmosféra Venuše v nepravých farbách. Snímku urobila sonda </a:t>
            </a:r>
            <a:r>
              <a:rPr lang="sk-SK" sz="1200" i="1" dirty="0" err="1">
                <a:solidFill>
                  <a:srgbClr val="004A82"/>
                </a:solidFill>
              </a:rPr>
              <a:t>Galileo</a:t>
            </a:r>
            <a:r>
              <a:rPr lang="sk-SK" sz="1200" i="1" dirty="0">
                <a:solidFill>
                  <a:srgbClr val="004A82"/>
                </a:solidFill>
              </a:rPr>
              <a:t>, keď okolo Venuše v roku 1990 prelietala.</a:t>
            </a:r>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4968074"/>
            <a:ext cx="1205171" cy="1889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ĺžnik 12"/>
          <p:cNvSpPr/>
          <p:nvPr/>
        </p:nvSpPr>
        <p:spPr>
          <a:xfrm>
            <a:off x="2736729" y="5395287"/>
            <a:ext cx="4379550" cy="861774"/>
          </a:xfrm>
          <a:prstGeom prst="rect">
            <a:avLst/>
          </a:prstGeom>
        </p:spPr>
        <p:txBody>
          <a:bodyPr wrap="square">
            <a:spAutoFit/>
          </a:bodyPr>
          <a:lstStyle/>
          <a:p>
            <a:r>
              <a:rPr lang="sk-SK" sz="1000" b="1" i="1" dirty="0">
                <a:solidFill>
                  <a:srgbClr val="004A82"/>
                </a:solidFill>
              </a:rPr>
              <a:t>Venuša</a:t>
            </a:r>
            <a:r>
              <a:rPr lang="sk-SK" sz="1000" i="1" dirty="0">
                <a:solidFill>
                  <a:srgbClr val="004A82"/>
                </a:solidFill>
              </a:rPr>
              <a:t> (lat. </a:t>
            </a:r>
            <a:r>
              <a:rPr lang="sk-SK" sz="1000" i="1" dirty="0" err="1">
                <a:solidFill>
                  <a:srgbClr val="004A82"/>
                </a:solidFill>
              </a:rPr>
              <a:t>Venus</a:t>
            </a:r>
            <a:r>
              <a:rPr lang="sk-SK" sz="1000" i="1" dirty="0">
                <a:solidFill>
                  <a:srgbClr val="004A82"/>
                </a:solidFill>
              </a:rPr>
              <a:t>) je starorímska bohyňa jari a krásy. Neskôr bola stotožnená s gréckou Afroditou, čím sa stala bohyňou lásky a manželstva. Pôvodne bola Venuša bohyňou jari a záhrad. Postupom času bola ale spodobnená ku gréckej bohyni Afrodite. Jej neskoršou úlohou bolo chrániť manželstvá a mala rolu „Pramatky“ alebo „Rodičky“</a:t>
            </a:r>
          </a:p>
        </p:txBody>
      </p:sp>
      <p:sp>
        <p:nvSpPr>
          <p:cNvPr id="16" name="Obdĺžnik 15">
            <a:extLst>
              <a:ext uri="{FF2B5EF4-FFF2-40B4-BE49-F238E27FC236}">
                <a16:creationId xmlns:a16="http://schemas.microsoft.com/office/drawing/2014/main" id="{5D747FB5-541F-F783-59CC-8EEEBAF38F14}"/>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r>
              <a:rPr lang="sk-SK" sz="2400" b="1" spc="1000" dirty="0" smtClean="0">
                <a:latin typeface="Arial" panose="020B0604020202020204" pitchFamily="34" charset="0"/>
                <a:cs typeface="Arial" panose="020B0604020202020204" pitchFamily="34" charset="0"/>
              </a:rPr>
              <a:t>TERESTRIÁLNE</a:t>
            </a:r>
            <a:endParaRPr lang="sk-SK" sz="2400" b="1" spc="1000" dirty="0">
              <a:latin typeface="Arial" panose="020B0604020202020204" pitchFamily="34" charset="0"/>
              <a:cs typeface="Arial" panose="020B0604020202020204" pitchFamily="34" charset="0"/>
            </a:endParaRPr>
          </a:p>
        </p:txBody>
      </p:sp>
      <p:cxnSp>
        <p:nvCxnSpPr>
          <p:cNvPr id="18" name="Rovná spojnica 17">
            <a:extLst>
              <a:ext uri="{FF2B5EF4-FFF2-40B4-BE49-F238E27FC236}">
                <a16:creationId xmlns:a16="http://schemas.microsoft.com/office/drawing/2014/main" id="{6DA9AF25-08DA-4673-86F8-E245865AA432}"/>
              </a:ext>
            </a:extLst>
          </p:cNvPr>
          <p:cNvCxnSpPr/>
          <p:nvPr/>
        </p:nvCxnSpPr>
        <p:spPr>
          <a:xfrm>
            <a:off x="1155042" y="885435"/>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9" name="BlokTextu 18">
            <a:extLst>
              <a:ext uri="{FF2B5EF4-FFF2-40B4-BE49-F238E27FC236}">
                <a16:creationId xmlns:a16="http://schemas.microsoft.com/office/drawing/2014/main" id="{78AC2A5F-9E0E-48E6-B2FB-360585A0AA0E}"/>
              </a:ext>
            </a:extLst>
          </p:cNvPr>
          <p:cNvSpPr txBox="1"/>
          <p:nvPr/>
        </p:nvSpPr>
        <p:spPr>
          <a:xfrm>
            <a:off x="1045028" y="223096"/>
            <a:ext cx="10638192" cy="584775"/>
          </a:xfrm>
          <a:prstGeom prst="rect">
            <a:avLst/>
          </a:prstGeom>
          <a:noFill/>
        </p:spPr>
        <p:txBody>
          <a:bodyPr wrap="square" rtlCol="0">
            <a:spAutoFit/>
          </a:bodyPr>
          <a:lstStyle/>
          <a:p>
            <a:r>
              <a:rPr lang="sk-SK" sz="3200" dirty="0" smtClean="0">
                <a:solidFill>
                  <a:srgbClr val="C00000"/>
                </a:solidFill>
                <a:latin typeface="Segoe UI Light" panose="020B0502040204020203" pitchFamily="34" charset="0"/>
                <a:cs typeface="Segoe UI Light" panose="020B0502040204020203" pitchFamily="34" charset="0"/>
              </a:rPr>
              <a:t>VENUŠA</a:t>
            </a:r>
            <a:endParaRPr lang="sk-SK" sz="3200" dirty="0">
              <a:solidFill>
                <a:srgbClr val="C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635511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p:cNvPicPr>
            <a:picLocks noChangeAspect="1"/>
          </p:cNvPicPr>
          <p:nvPr/>
        </p:nvPicPr>
        <p:blipFill>
          <a:blip r:embed="rId2"/>
          <a:stretch>
            <a:fillRect/>
          </a:stretch>
        </p:blipFill>
        <p:spPr>
          <a:xfrm>
            <a:off x="-529" y="-297"/>
            <a:ext cx="12193057" cy="6858594"/>
          </a:xfrm>
          <a:prstGeom prst="rect">
            <a:avLst/>
          </a:prstGeom>
        </p:spPr>
      </p:pic>
      <p:sp>
        <p:nvSpPr>
          <p:cNvPr id="2" name="Nadpis 1"/>
          <p:cNvSpPr>
            <a:spLocks noGrp="1"/>
          </p:cNvSpPr>
          <p:nvPr>
            <p:ph type="title"/>
          </p:nvPr>
        </p:nvSpPr>
        <p:spPr>
          <a:xfrm>
            <a:off x="622697" y="246697"/>
            <a:ext cx="7890080" cy="771273"/>
          </a:xfrm>
        </p:spPr>
        <p:txBody>
          <a:bodyPr/>
          <a:lstStyle/>
          <a:p>
            <a:r>
              <a:rPr lang="sk-SK" b="1" dirty="0" smtClean="0">
                <a:solidFill>
                  <a:schemeClr val="bg1"/>
                </a:solidFill>
              </a:rPr>
              <a:t>Vznik Slnečnej sústavy</a:t>
            </a:r>
            <a:endParaRPr lang="sk-SK" dirty="0">
              <a:solidFill>
                <a:schemeClr val="bg1"/>
              </a:solidFill>
            </a:endParaRPr>
          </a:p>
        </p:txBody>
      </p:sp>
      <p:sp>
        <p:nvSpPr>
          <p:cNvPr id="3" name="Zástupný symbol obsahu 2"/>
          <p:cNvSpPr>
            <a:spLocks noGrp="1"/>
          </p:cNvSpPr>
          <p:nvPr>
            <p:ph idx="1"/>
          </p:nvPr>
        </p:nvSpPr>
        <p:spPr>
          <a:xfrm>
            <a:off x="622698" y="1268759"/>
            <a:ext cx="5691016" cy="5234544"/>
          </a:xfrm>
          <a:solidFill>
            <a:schemeClr val="bg1">
              <a:alpha val="72000"/>
            </a:schemeClr>
          </a:solidFill>
        </p:spPr>
        <p:txBody>
          <a:bodyPr>
            <a:normAutofit fontScale="47500" lnSpcReduction="20000"/>
          </a:bodyPr>
          <a:lstStyle/>
          <a:p>
            <a:pPr>
              <a:lnSpc>
                <a:spcPct val="170000"/>
              </a:lnSpc>
              <a:spcBef>
                <a:spcPts val="600"/>
              </a:spcBef>
            </a:pPr>
            <a:r>
              <a:rPr lang="sk-SK" sz="5000" b="1" dirty="0" smtClean="0">
                <a:latin typeface="+mj-lt"/>
              </a:rPr>
              <a:t>Pred 4,55 mld. rokov</a:t>
            </a:r>
            <a:r>
              <a:rPr lang="sk-SK" sz="5000" dirty="0" smtClean="0">
                <a:latin typeface="+mj-lt"/>
              </a:rPr>
              <a:t> - iba </a:t>
            </a:r>
            <a:r>
              <a:rPr lang="sk-SK" sz="5000" dirty="0">
                <a:latin typeface="+mj-lt"/>
              </a:rPr>
              <a:t>rozsiahly horúci oblak </a:t>
            </a:r>
            <a:r>
              <a:rPr lang="sk-SK" sz="5000" dirty="0" smtClean="0">
                <a:latin typeface="+mj-lt"/>
              </a:rPr>
              <a:t>prachu a plynu, ktorý </a:t>
            </a:r>
            <a:r>
              <a:rPr lang="sk-SK" sz="5000" dirty="0">
                <a:latin typeface="+mj-lt"/>
              </a:rPr>
              <a:t>sa </a:t>
            </a:r>
            <a:r>
              <a:rPr lang="sk-SK" sz="5000" dirty="0" smtClean="0">
                <a:latin typeface="+mj-lt"/>
              </a:rPr>
              <a:t>otáčal </a:t>
            </a:r>
            <a:r>
              <a:rPr lang="sk-SK" sz="5000" dirty="0">
                <a:latin typeface="+mj-lt"/>
              </a:rPr>
              <a:t>okolo novej hviezdy – nášho </a:t>
            </a:r>
            <a:r>
              <a:rPr lang="sk-SK" sz="5000" dirty="0">
                <a:solidFill>
                  <a:schemeClr val="accent2">
                    <a:lumMod val="75000"/>
                  </a:schemeClr>
                </a:solidFill>
                <a:latin typeface="+mj-lt"/>
              </a:rPr>
              <a:t>Slnka</a:t>
            </a:r>
            <a:r>
              <a:rPr lang="sk-SK" sz="5000" dirty="0" smtClean="0">
                <a:latin typeface="+mj-lt"/>
              </a:rPr>
              <a:t>.</a:t>
            </a:r>
          </a:p>
          <a:p>
            <a:pPr>
              <a:lnSpc>
                <a:spcPct val="170000"/>
              </a:lnSpc>
              <a:spcBef>
                <a:spcPts val="600"/>
              </a:spcBef>
            </a:pPr>
            <a:endParaRPr lang="sk-SK" sz="5000" dirty="0">
              <a:latin typeface="+mj-lt"/>
            </a:endParaRPr>
          </a:p>
          <a:p>
            <a:pPr marL="0" indent="0">
              <a:lnSpc>
                <a:spcPct val="170000"/>
              </a:lnSpc>
              <a:buNone/>
            </a:pPr>
            <a:r>
              <a:rPr lang="sk-SK" sz="5100" b="1" dirty="0" smtClean="0">
                <a:latin typeface="+mj-lt"/>
                <a:cs typeface="Calibri" panose="020F0502020204030204" pitchFamily="34" charset="0"/>
              </a:rPr>
              <a:t>→ </a:t>
            </a:r>
            <a:r>
              <a:rPr lang="sk-SK" sz="5100" b="1" dirty="0" smtClean="0">
                <a:latin typeface="+mj-lt"/>
              </a:rPr>
              <a:t>Slnečná </a:t>
            </a:r>
            <a:r>
              <a:rPr lang="sk-SK" sz="5100" b="1" dirty="0">
                <a:latin typeface="+mj-lt"/>
              </a:rPr>
              <a:t>sústava vznikla vtedy</a:t>
            </a:r>
            <a:r>
              <a:rPr lang="sk-SK" sz="5100" dirty="0">
                <a:latin typeface="+mj-lt"/>
              </a:rPr>
              <a:t>, keď sa oblak plynu  </a:t>
            </a:r>
            <a:r>
              <a:rPr lang="sk-SK" sz="5100" dirty="0" smtClean="0">
                <a:latin typeface="+mj-lt"/>
              </a:rPr>
              <a:t>z </a:t>
            </a:r>
            <a:r>
              <a:rPr lang="sk-SK" sz="5100" dirty="0">
                <a:latin typeface="+mj-lt"/>
              </a:rPr>
              <a:t>výbuchu obrovskej </a:t>
            </a:r>
            <a:r>
              <a:rPr lang="sk-SK" sz="5100" b="1" dirty="0" err="1">
                <a:solidFill>
                  <a:schemeClr val="accent2">
                    <a:lumMod val="75000"/>
                  </a:schemeClr>
                </a:solidFill>
                <a:latin typeface="+mj-lt"/>
              </a:rPr>
              <a:t>supernovy</a:t>
            </a:r>
            <a:r>
              <a:rPr lang="sk-SK" sz="5100" b="1" dirty="0">
                <a:latin typeface="+mj-lt"/>
              </a:rPr>
              <a:t> </a:t>
            </a:r>
            <a:r>
              <a:rPr lang="sk-SK" sz="5100" dirty="0">
                <a:latin typeface="+mj-lt"/>
              </a:rPr>
              <a:t>zrútil sám do seba </a:t>
            </a:r>
            <a:r>
              <a:rPr lang="sk-SK" sz="5100" dirty="0" smtClean="0">
                <a:latin typeface="+mj-lt"/>
              </a:rPr>
              <a:t>a</a:t>
            </a:r>
            <a:r>
              <a:rPr lang="sk-SK" sz="5100" dirty="0">
                <a:latin typeface="+mj-lt"/>
              </a:rPr>
              <a:t> </a:t>
            </a:r>
            <a:r>
              <a:rPr lang="sk-SK" sz="5100" dirty="0" smtClean="0">
                <a:latin typeface="+mj-lt"/>
              </a:rPr>
              <a:t>začal </a:t>
            </a:r>
            <a:r>
              <a:rPr lang="sk-SK" sz="5100" dirty="0">
                <a:latin typeface="+mj-lt"/>
              </a:rPr>
              <a:t>sa </a:t>
            </a:r>
            <a:r>
              <a:rPr lang="sk-SK" sz="5100" dirty="0" smtClean="0">
                <a:latin typeface="+mj-lt"/>
              </a:rPr>
              <a:t>otáčať</a:t>
            </a:r>
            <a:endParaRPr lang="sk-SK" sz="5000" dirty="0">
              <a:latin typeface="+mj-lt"/>
            </a:endParaRPr>
          </a:p>
        </p:txBody>
      </p:sp>
      <p:cxnSp>
        <p:nvCxnSpPr>
          <p:cNvPr id="5" name="Rovná spojnica 4"/>
          <p:cNvCxnSpPr/>
          <p:nvPr/>
        </p:nvCxnSpPr>
        <p:spPr>
          <a:xfrm>
            <a:off x="599651" y="1053860"/>
            <a:ext cx="1065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658" y="1192378"/>
            <a:ext cx="5310925" cy="531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24378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885371" y="1042385"/>
            <a:ext cx="8608948" cy="5743043"/>
          </a:xfrm>
        </p:spPr>
        <p:txBody>
          <a:bodyPr>
            <a:noAutofit/>
          </a:bodyPr>
          <a:lstStyle/>
          <a:p>
            <a:pPr>
              <a:lnSpc>
                <a:spcPct val="120000"/>
              </a:lnSpc>
              <a:spcBef>
                <a:spcPts val="0"/>
              </a:spcBef>
              <a:spcAft>
                <a:spcPts val="600"/>
              </a:spcAft>
            </a:pPr>
            <a:r>
              <a:rPr lang="sk-SK" sz="2400" dirty="0" smtClean="0">
                <a:solidFill>
                  <a:srgbClr val="00B0F0"/>
                </a:solidFill>
              </a:rPr>
              <a:t>Jediná </a:t>
            </a:r>
            <a:r>
              <a:rPr lang="sk-SK" sz="2400" dirty="0">
                <a:solidFill>
                  <a:srgbClr val="00B0F0"/>
                </a:solidFill>
              </a:rPr>
              <a:t>planéta, </a:t>
            </a:r>
            <a:r>
              <a:rPr lang="sk-SK" sz="2400" dirty="0"/>
              <a:t>na ktorej je podľa súčasných vedeckých poznatkov </a:t>
            </a:r>
            <a:r>
              <a:rPr lang="sk-SK" sz="2400" dirty="0">
                <a:solidFill>
                  <a:srgbClr val="FF0000"/>
                </a:solidFill>
              </a:rPr>
              <a:t>voda v kvapalnom skupenstve a </a:t>
            </a:r>
            <a:r>
              <a:rPr lang="sk-SK" sz="2400" dirty="0" smtClean="0">
                <a:solidFill>
                  <a:srgbClr val="FF0000"/>
                </a:solidFill>
              </a:rPr>
              <a:t>život</a:t>
            </a:r>
            <a:endParaRPr lang="sk-SK" sz="2400" dirty="0" smtClean="0"/>
          </a:p>
          <a:p>
            <a:pPr>
              <a:lnSpc>
                <a:spcPct val="120000"/>
              </a:lnSpc>
              <a:spcBef>
                <a:spcPts val="0"/>
              </a:spcBef>
              <a:spcAft>
                <a:spcPts val="600"/>
              </a:spcAft>
            </a:pPr>
            <a:r>
              <a:rPr lang="sk-SK" sz="2400" dirty="0" smtClean="0">
                <a:solidFill>
                  <a:srgbClr val="00B0F0"/>
                </a:solidFill>
              </a:rPr>
              <a:t>Zem </a:t>
            </a:r>
            <a:r>
              <a:rPr lang="sk-SK" sz="2400" dirty="0">
                <a:solidFill>
                  <a:srgbClr val="00B0F0"/>
                </a:solidFill>
              </a:rPr>
              <a:t>je predmetom </a:t>
            </a:r>
            <a:r>
              <a:rPr lang="sk-SK" sz="2400" dirty="0" smtClean="0">
                <a:solidFill>
                  <a:srgbClr val="00B0F0"/>
                </a:solidFill>
              </a:rPr>
              <a:t>skúmania, </a:t>
            </a:r>
            <a:r>
              <a:rPr lang="sk-SK" sz="2400" dirty="0"/>
              <a:t>napríklad kozmogónie, geológie, </a:t>
            </a:r>
            <a:r>
              <a:rPr lang="sk-SK" sz="2400" dirty="0" smtClean="0"/>
              <a:t>geodézie, paleontológie </a:t>
            </a:r>
            <a:r>
              <a:rPr lang="sk-SK" sz="2400" dirty="0"/>
              <a:t>či </a:t>
            </a:r>
            <a:r>
              <a:rPr lang="sk-SK" sz="2400" dirty="0" smtClean="0"/>
              <a:t>geografie</a:t>
            </a:r>
          </a:p>
          <a:p>
            <a:pPr>
              <a:lnSpc>
                <a:spcPct val="120000"/>
              </a:lnSpc>
              <a:spcBef>
                <a:spcPts val="0"/>
              </a:spcBef>
              <a:spcAft>
                <a:spcPts val="600"/>
              </a:spcAft>
            </a:pPr>
            <a:r>
              <a:rPr lang="sk-SK" sz="2400" dirty="0">
                <a:solidFill>
                  <a:srgbClr val="00B0F0"/>
                </a:solidFill>
              </a:rPr>
              <a:t>V strede Zeme sa </a:t>
            </a:r>
            <a:r>
              <a:rPr lang="sk-SK" sz="2400" dirty="0"/>
              <a:t>nachádza horúce husté </a:t>
            </a:r>
            <a:r>
              <a:rPr lang="sk-SK" sz="2400" dirty="0">
                <a:solidFill>
                  <a:srgbClr val="FF0000"/>
                </a:solidFill>
              </a:rPr>
              <a:t>jadro</a:t>
            </a:r>
            <a:r>
              <a:rPr lang="sk-SK" sz="2400" dirty="0"/>
              <a:t>, ktoré obklopuje chladnejší plášť z roztavených </a:t>
            </a:r>
            <a:r>
              <a:rPr lang="sk-SK" sz="2400" dirty="0" smtClean="0"/>
              <a:t>hornín</a:t>
            </a:r>
          </a:p>
          <a:p>
            <a:pPr>
              <a:lnSpc>
                <a:spcPct val="120000"/>
              </a:lnSpc>
              <a:spcBef>
                <a:spcPts val="0"/>
              </a:spcBef>
              <a:spcAft>
                <a:spcPts val="600"/>
              </a:spcAft>
            </a:pPr>
            <a:r>
              <a:rPr lang="sk-SK" sz="2400" dirty="0" smtClean="0">
                <a:solidFill>
                  <a:srgbClr val="00B0F0"/>
                </a:solidFill>
              </a:rPr>
              <a:t>Na </a:t>
            </a:r>
            <a:r>
              <a:rPr lang="sk-SK" sz="2400" dirty="0">
                <a:solidFill>
                  <a:srgbClr val="00B0F0"/>
                </a:solidFill>
              </a:rPr>
              <a:t>povrchu </a:t>
            </a:r>
            <a:r>
              <a:rPr lang="sk-SK" sz="2400" dirty="0"/>
              <a:t>je </a:t>
            </a:r>
            <a:r>
              <a:rPr lang="sk-SK" sz="2400" dirty="0" smtClean="0">
                <a:solidFill>
                  <a:srgbClr val="FF0000"/>
                </a:solidFill>
              </a:rPr>
              <a:t>kôra</a:t>
            </a:r>
            <a:r>
              <a:rPr lang="sk-SK" sz="2400" i="1" dirty="0"/>
              <a:t>, </a:t>
            </a:r>
            <a:r>
              <a:rPr lang="sk-SK" sz="2400" dirty="0"/>
              <a:t>ktorá dosahuje rôznu hrúbku v závislosti od miesta (pod oceánmi je všeobecne tenšia ako pod kontinentmi</a:t>
            </a:r>
            <a:r>
              <a:rPr lang="sk-SK" sz="2400" dirty="0" smtClean="0"/>
              <a:t>)</a:t>
            </a:r>
          </a:p>
          <a:p>
            <a:pPr>
              <a:lnSpc>
                <a:spcPct val="120000"/>
              </a:lnSpc>
              <a:spcBef>
                <a:spcPts val="0"/>
              </a:spcBef>
              <a:spcAft>
                <a:spcPts val="600"/>
              </a:spcAft>
            </a:pPr>
            <a:r>
              <a:rPr lang="sk-SK" sz="2400" dirty="0">
                <a:solidFill>
                  <a:srgbClr val="00B0F0"/>
                </a:solidFill>
              </a:rPr>
              <a:t>N</a:t>
            </a:r>
            <a:r>
              <a:rPr lang="sk-SK" sz="2400" dirty="0" smtClean="0">
                <a:solidFill>
                  <a:srgbClr val="00B0F0"/>
                </a:solidFill>
              </a:rPr>
              <a:t>ajväčšia </a:t>
            </a:r>
            <a:r>
              <a:rPr lang="sk-SK" sz="2400" dirty="0">
                <a:solidFill>
                  <a:srgbClr val="00B0F0"/>
                </a:solidFill>
              </a:rPr>
              <a:t>spomedzi </a:t>
            </a:r>
            <a:r>
              <a:rPr lang="sk-SK" sz="2400" dirty="0" err="1"/>
              <a:t>terestriálnych</a:t>
            </a:r>
            <a:r>
              <a:rPr lang="sk-SK" sz="2400" dirty="0"/>
              <a:t> planét </a:t>
            </a:r>
            <a:r>
              <a:rPr lang="sk-SK" sz="2400" dirty="0" smtClean="0"/>
              <a:t>a </a:t>
            </a:r>
            <a:r>
              <a:rPr lang="sk-SK" sz="2400" dirty="0"/>
              <a:t>tiež jediná </a:t>
            </a:r>
            <a:r>
              <a:rPr lang="sk-SK" sz="2400" dirty="0" smtClean="0"/>
              <a:t>známa, </a:t>
            </a:r>
            <a:r>
              <a:rPr lang="sk-SK" sz="2400" dirty="0"/>
              <a:t>na </a:t>
            </a:r>
            <a:r>
              <a:rPr lang="sk-SK" sz="2400" dirty="0" smtClean="0"/>
              <a:t>ktorej </a:t>
            </a:r>
            <a:r>
              <a:rPr lang="sk-SK" sz="2400" dirty="0"/>
              <a:t>sa nachádza </a:t>
            </a:r>
            <a:r>
              <a:rPr lang="sk-SK" sz="2400" dirty="0">
                <a:solidFill>
                  <a:srgbClr val="FF0000"/>
                </a:solidFill>
              </a:rPr>
              <a:t>voda</a:t>
            </a:r>
            <a:r>
              <a:rPr lang="sk-SK" sz="2400" dirty="0"/>
              <a:t> vo všetkých </a:t>
            </a:r>
            <a:r>
              <a:rPr lang="sk-SK" sz="2400" dirty="0" smtClean="0"/>
              <a:t>troch skupenstvách</a:t>
            </a:r>
          </a:p>
          <a:p>
            <a:pPr>
              <a:lnSpc>
                <a:spcPct val="120000"/>
              </a:lnSpc>
              <a:spcBef>
                <a:spcPts val="0"/>
              </a:spcBef>
              <a:spcAft>
                <a:spcPts val="600"/>
              </a:spcAft>
            </a:pPr>
            <a:r>
              <a:rPr lang="sk-SK" sz="2400" dirty="0" smtClean="0">
                <a:solidFill>
                  <a:srgbClr val="00B0F0"/>
                </a:solidFill>
              </a:rPr>
              <a:t>Väčšina </a:t>
            </a:r>
            <a:r>
              <a:rPr lang="sk-SK" sz="2400" dirty="0">
                <a:solidFill>
                  <a:srgbClr val="00B0F0"/>
                </a:solidFill>
              </a:rPr>
              <a:t>jej povrchu </a:t>
            </a:r>
            <a:r>
              <a:rPr lang="sk-SK" sz="2400" dirty="0"/>
              <a:t>je pokrytá kvapalným </a:t>
            </a:r>
            <a:r>
              <a:rPr lang="sk-SK" sz="2400" dirty="0" smtClean="0"/>
              <a:t>oceánom </a:t>
            </a:r>
          </a:p>
          <a:p>
            <a:pPr>
              <a:lnSpc>
                <a:spcPct val="120000"/>
              </a:lnSpc>
              <a:spcBef>
                <a:spcPts val="0"/>
              </a:spcBef>
              <a:spcAft>
                <a:spcPts val="600"/>
              </a:spcAft>
            </a:pPr>
            <a:r>
              <a:rPr lang="sk-SK" sz="2400" dirty="0" smtClean="0">
                <a:solidFill>
                  <a:srgbClr val="00B0F0"/>
                </a:solidFill>
              </a:rPr>
              <a:t>Okolo Zeme </a:t>
            </a:r>
            <a:r>
              <a:rPr lang="sk-SK" sz="2400" dirty="0" smtClean="0"/>
              <a:t>obieha jeden </a:t>
            </a:r>
            <a:r>
              <a:rPr lang="sk-SK" sz="2400" dirty="0" smtClean="0">
                <a:solidFill>
                  <a:srgbClr val="FF0000"/>
                </a:solidFill>
              </a:rPr>
              <a:t>Mesiac</a:t>
            </a:r>
            <a:endParaRPr lang="sk-SK" sz="2400" dirty="0"/>
          </a:p>
        </p:txBody>
      </p:sp>
      <p:pic>
        <p:nvPicPr>
          <p:cNvPr id="2050" name="Picture 2" descr="http://upload.wikimedia.org/wikipedia/commons/thumb/e/e7/Earth_symbol.svg/50px-Earth_symbol.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0496" y="402478"/>
            <a:ext cx="349869" cy="3498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5535" y="1221008"/>
            <a:ext cx="2158098" cy="1728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dĺžnik 10"/>
          <p:cNvSpPr/>
          <p:nvPr/>
        </p:nvSpPr>
        <p:spPr>
          <a:xfrm>
            <a:off x="9678374" y="944010"/>
            <a:ext cx="1442446" cy="276999"/>
          </a:xfrm>
          <a:prstGeom prst="rect">
            <a:avLst/>
          </a:prstGeom>
        </p:spPr>
        <p:txBody>
          <a:bodyPr wrap="none">
            <a:spAutoFit/>
          </a:bodyPr>
          <a:lstStyle/>
          <a:p>
            <a:r>
              <a:rPr lang="sk-SK" sz="1200" i="1" dirty="0">
                <a:solidFill>
                  <a:srgbClr val="004A82"/>
                </a:solidFill>
              </a:rPr>
              <a:t>Zem, Mesiac a Slnko</a:t>
            </a:r>
          </a:p>
        </p:txBody>
      </p:sp>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006" y="3290501"/>
            <a:ext cx="1587162" cy="1566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bdĺžnik 11"/>
          <p:cNvSpPr/>
          <p:nvPr/>
        </p:nvSpPr>
        <p:spPr>
          <a:xfrm>
            <a:off x="10882134" y="3013502"/>
            <a:ext cx="959045" cy="276999"/>
          </a:xfrm>
          <a:prstGeom prst="rect">
            <a:avLst/>
          </a:prstGeom>
        </p:spPr>
        <p:txBody>
          <a:bodyPr wrap="none">
            <a:spAutoFit/>
          </a:bodyPr>
          <a:lstStyle/>
          <a:p>
            <a:r>
              <a:rPr lang="sk-SK" sz="1200" i="1" dirty="0">
                <a:solidFill>
                  <a:srgbClr val="004A82"/>
                </a:solidFill>
              </a:rPr>
              <a:t>Planéta Zem</a:t>
            </a:r>
          </a:p>
        </p:txBody>
      </p:sp>
      <p:sp>
        <p:nvSpPr>
          <p:cNvPr id="13" name="Obdĺžnik 12"/>
          <p:cNvSpPr/>
          <p:nvPr/>
        </p:nvSpPr>
        <p:spPr>
          <a:xfrm>
            <a:off x="10549638" y="5311478"/>
            <a:ext cx="1277675" cy="1569660"/>
          </a:xfrm>
          <a:prstGeom prst="rect">
            <a:avLst/>
          </a:prstGeom>
        </p:spPr>
        <p:txBody>
          <a:bodyPr wrap="square">
            <a:spAutoFit/>
          </a:bodyPr>
          <a:lstStyle/>
          <a:p>
            <a:r>
              <a:rPr lang="sk-SK" sz="1200" i="1" dirty="0" err="1">
                <a:solidFill>
                  <a:srgbClr val="004A82"/>
                </a:solidFill>
              </a:rPr>
              <a:t>Gaia</a:t>
            </a:r>
            <a:r>
              <a:rPr lang="sk-SK" sz="1200" i="1" dirty="0">
                <a:solidFill>
                  <a:srgbClr val="004A82"/>
                </a:solidFill>
              </a:rPr>
              <a:t> (</a:t>
            </a:r>
            <a:r>
              <a:rPr lang="sk-SK" sz="1200" i="1" dirty="0" err="1">
                <a:solidFill>
                  <a:srgbClr val="004A82"/>
                </a:solidFill>
              </a:rPr>
              <a:t>řecky</a:t>
            </a:r>
            <a:r>
              <a:rPr lang="sk-SK" sz="1200" i="1" dirty="0">
                <a:solidFill>
                  <a:srgbClr val="004A82"/>
                </a:solidFill>
              </a:rPr>
              <a:t> </a:t>
            </a:r>
            <a:r>
              <a:rPr lang="el-GR" sz="1200" i="1" dirty="0">
                <a:solidFill>
                  <a:srgbClr val="004A82"/>
                </a:solidFill>
              </a:rPr>
              <a:t>Γαῖα </a:t>
            </a:r>
            <a:r>
              <a:rPr lang="sk-SK" sz="1200" i="1" dirty="0" err="1">
                <a:solidFill>
                  <a:srgbClr val="004A82"/>
                </a:solidFill>
              </a:rPr>
              <a:t>země</a:t>
            </a:r>
            <a:r>
              <a:rPr lang="sk-SK" sz="1200" i="1" dirty="0">
                <a:solidFill>
                  <a:srgbClr val="004A82"/>
                </a:solidFill>
              </a:rPr>
              <a:t>, latinsky </a:t>
            </a:r>
            <a:r>
              <a:rPr lang="sk-SK" sz="1200" i="1" dirty="0" err="1">
                <a:solidFill>
                  <a:srgbClr val="004A82"/>
                </a:solidFill>
              </a:rPr>
              <a:t>Tella</a:t>
            </a:r>
            <a:r>
              <a:rPr lang="sk-SK" sz="1200" i="1" dirty="0">
                <a:solidFill>
                  <a:srgbClr val="004A82"/>
                </a:solidFill>
              </a:rPr>
              <a:t> nebo </a:t>
            </a:r>
            <a:r>
              <a:rPr lang="sk-SK" sz="1200" i="1" dirty="0" err="1">
                <a:solidFill>
                  <a:srgbClr val="004A82"/>
                </a:solidFill>
              </a:rPr>
              <a:t>Terra</a:t>
            </a:r>
            <a:r>
              <a:rPr lang="sk-SK" sz="1200" i="1" dirty="0">
                <a:solidFill>
                  <a:srgbClr val="004A82"/>
                </a:solidFill>
              </a:rPr>
              <a:t>), </a:t>
            </a:r>
            <a:r>
              <a:rPr lang="sk-SK" sz="1200" i="1" dirty="0" err="1">
                <a:solidFill>
                  <a:srgbClr val="004A82"/>
                </a:solidFill>
              </a:rPr>
              <a:t>někdy</a:t>
            </a:r>
            <a:r>
              <a:rPr lang="sk-SK" sz="1200" i="1" dirty="0">
                <a:solidFill>
                  <a:srgbClr val="004A82"/>
                </a:solidFill>
              </a:rPr>
              <a:t> také </a:t>
            </a:r>
            <a:r>
              <a:rPr lang="sk-SK" sz="1200" i="1" dirty="0" err="1">
                <a:solidFill>
                  <a:srgbClr val="004A82"/>
                </a:solidFill>
              </a:rPr>
              <a:t>nazývána</a:t>
            </a:r>
            <a:r>
              <a:rPr lang="sk-SK" sz="1200" i="1" dirty="0">
                <a:solidFill>
                  <a:srgbClr val="004A82"/>
                </a:solidFill>
              </a:rPr>
              <a:t> </a:t>
            </a:r>
            <a:r>
              <a:rPr lang="sk-SK" sz="1200" i="1" dirty="0" err="1">
                <a:solidFill>
                  <a:srgbClr val="004A82"/>
                </a:solidFill>
              </a:rPr>
              <a:t>Gé</a:t>
            </a:r>
            <a:r>
              <a:rPr lang="sk-SK" sz="1200" i="1" dirty="0">
                <a:solidFill>
                  <a:srgbClr val="004A82"/>
                </a:solidFill>
              </a:rPr>
              <a:t> je v </a:t>
            </a:r>
            <a:r>
              <a:rPr lang="sk-SK" sz="1200" i="1" dirty="0" err="1">
                <a:solidFill>
                  <a:srgbClr val="004A82"/>
                </a:solidFill>
              </a:rPr>
              <a:t>řecké</a:t>
            </a:r>
            <a:r>
              <a:rPr lang="sk-SK" sz="1200" i="1" dirty="0">
                <a:solidFill>
                  <a:srgbClr val="004A82"/>
                </a:solidFill>
              </a:rPr>
              <a:t> </a:t>
            </a:r>
            <a:r>
              <a:rPr lang="sk-SK" sz="1200" i="1" dirty="0" err="1">
                <a:solidFill>
                  <a:srgbClr val="004A82"/>
                </a:solidFill>
              </a:rPr>
              <a:t>mytologii</a:t>
            </a:r>
            <a:r>
              <a:rPr lang="sk-SK" sz="1200" i="1" dirty="0">
                <a:solidFill>
                  <a:srgbClr val="004A82"/>
                </a:solidFill>
              </a:rPr>
              <a:t> </a:t>
            </a:r>
            <a:r>
              <a:rPr lang="sk-SK" sz="1200" i="1" dirty="0" err="1">
                <a:solidFill>
                  <a:srgbClr val="004A82"/>
                </a:solidFill>
              </a:rPr>
              <a:t>bohyně</a:t>
            </a:r>
            <a:r>
              <a:rPr lang="sk-SK" sz="1200" i="1" dirty="0">
                <a:solidFill>
                  <a:srgbClr val="004A82"/>
                </a:solidFill>
              </a:rPr>
              <a:t> </a:t>
            </a:r>
            <a:r>
              <a:rPr lang="sk-SK" sz="1200" i="1" dirty="0" err="1">
                <a:solidFill>
                  <a:srgbClr val="004A82"/>
                </a:solidFill>
              </a:rPr>
              <a:t>země</a:t>
            </a:r>
            <a:r>
              <a:rPr lang="sk-SK" sz="1200" i="1" dirty="0">
                <a:solidFill>
                  <a:srgbClr val="004A82"/>
                </a:solidFill>
              </a:rPr>
              <a:t> a sama </a:t>
            </a:r>
            <a:r>
              <a:rPr lang="sk-SK" sz="1200" i="1" dirty="0" err="1">
                <a:solidFill>
                  <a:srgbClr val="004A82"/>
                </a:solidFill>
              </a:rPr>
              <a:t>Země</a:t>
            </a:r>
            <a:r>
              <a:rPr lang="sk-SK" sz="1200" i="1" dirty="0">
                <a:solidFill>
                  <a:srgbClr val="004A82"/>
                </a:solidFill>
              </a:rPr>
              <a:t>.</a:t>
            </a:r>
          </a:p>
        </p:txBody>
      </p:sp>
      <p:pic>
        <p:nvPicPr>
          <p:cNvPr id="206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4319" y="4858149"/>
            <a:ext cx="1047750"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bdĺžnik 13"/>
          <p:cNvSpPr/>
          <p:nvPr/>
        </p:nvSpPr>
        <p:spPr>
          <a:xfrm>
            <a:off x="8252231" y="6385319"/>
            <a:ext cx="1413305" cy="400110"/>
          </a:xfrm>
          <a:prstGeom prst="rect">
            <a:avLst/>
          </a:prstGeom>
        </p:spPr>
        <p:txBody>
          <a:bodyPr wrap="square">
            <a:spAutoFit/>
          </a:bodyPr>
          <a:lstStyle/>
          <a:p>
            <a:r>
              <a:rPr lang="pt-BR" sz="1000" i="1" dirty="0">
                <a:solidFill>
                  <a:srgbClr val="004A82"/>
                </a:solidFill>
              </a:rPr>
              <a:t>Gaia od Anselma Feuerbacha (1875)</a:t>
            </a:r>
            <a:r>
              <a:rPr lang="sk-SK" sz="1000" i="1" dirty="0">
                <a:solidFill>
                  <a:srgbClr val="004A82"/>
                </a:solidFill>
              </a:rPr>
              <a:t>.</a:t>
            </a:r>
          </a:p>
        </p:txBody>
      </p:sp>
      <p:sp>
        <p:nvSpPr>
          <p:cNvPr id="16" name="Obdĺžnik 15">
            <a:extLst>
              <a:ext uri="{FF2B5EF4-FFF2-40B4-BE49-F238E27FC236}">
                <a16:creationId xmlns:a16="http://schemas.microsoft.com/office/drawing/2014/main" id="{5D747FB5-541F-F783-59CC-8EEEBAF38F14}"/>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r>
              <a:rPr lang="sk-SK" sz="2400" b="1" spc="1000" dirty="0" smtClean="0">
                <a:latin typeface="Arial" panose="020B0604020202020204" pitchFamily="34" charset="0"/>
                <a:cs typeface="Arial" panose="020B0604020202020204" pitchFamily="34" charset="0"/>
              </a:rPr>
              <a:t>TERESTRIÁLNE</a:t>
            </a:r>
            <a:endParaRPr lang="sk-SK" sz="2400" b="1" spc="1000" dirty="0">
              <a:latin typeface="Arial" panose="020B0604020202020204" pitchFamily="34" charset="0"/>
              <a:cs typeface="Arial" panose="020B0604020202020204" pitchFamily="34" charset="0"/>
            </a:endParaRPr>
          </a:p>
        </p:txBody>
      </p:sp>
      <p:cxnSp>
        <p:nvCxnSpPr>
          <p:cNvPr id="18" name="Rovná spojnica 17">
            <a:extLst>
              <a:ext uri="{FF2B5EF4-FFF2-40B4-BE49-F238E27FC236}">
                <a16:creationId xmlns:a16="http://schemas.microsoft.com/office/drawing/2014/main" id="{6DA9AF25-08DA-4673-86F8-E245865AA432}"/>
              </a:ext>
            </a:extLst>
          </p:cNvPr>
          <p:cNvCxnSpPr/>
          <p:nvPr/>
        </p:nvCxnSpPr>
        <p:spPr>
          <a:xfrm>
            <a:off x="1155042" y="885435"/>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9" name="BlokTextu 18">
            <a:extLst>
              <a:ext uri="{FF2B5EF4-FFF2-40B4-BE49-F238E27FC236}">
                <a16:creationId xmlns:a16="http://schemas.microsoft.com/office/drawing/2014/main" id="{78AC2A5F-9E0E-48E6-B2FB-360585A0AA0E}"/>
              </a:ext>
            </a:extLst>
          </p:cNvPr>
          <p:cNvSpPr txBox="1"/>
          <p:nvPr/>
        </p:nvSpPr>
        <p:spPr>
          <a:xfrm>
            <a:off x="1045028" y="223096"/>
            <a:ext cx="10638192" cy="584775"/>
          </a:xfrm>
          <a:prstGeom prst="rect">
            <a:avLst/>
          </a:prstGeom>
          <a:noFill/>
        </p:spPr>
        <p:txBody>
          <a:bodyPr wrap="square" rtlCol="0">
            <a:spAutoFit/>
          </a:bodyPr>
          <a:lstStyle/>
          <a:p>
            <a:r>
              <a:rPr lang="sk-SK" sz="3200" dirty="0" smtClean="0">
                <a:solidFill>
                  <a:srgbClr val="C00000"/>
                </a:solidFill>
                <a:latin typeface="Segoe UI Light" panose="020B0502040204020203" pitchFamily="34" charset="0"/>
                <a:cs typeface="Segoe UI Light" panose="020B0502040204020203" pitchFamily="34" charset="0"/>
              </a:rPr>
              <a:t>ZEM</a:t>
            </a:r>
            <a:endParaRPr lang="sk-SK" sz="3200" dirty="0">
              <a:solidFill>
                <a:srgbClr val="C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068298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791893" y="1079291"/>
            <a:ext cx="9371437" cy="3676782"/>
          </a:xfrm>
        </p:spPr>
        <p:txBody>
          <a:bodyPr>
            <a:normAutofit/>
          </a:bodyPr>
          <a:lstStyle/>
          <a:p>
            <a:r>
              <a:rPr lang="sk-SK" sz="2400" b="1" dirty="0">
                <a:solidFill>
                  <a:srgbClr val="00B0F0"/>
                </a:solidFill>
              </a:rPr>
              <a:t>Mars</a:t>
            </a:r>
            <a:r>
              <a:rPr lang="sk-SK" sz="2400" dirty="0">
                <a:solidFill>
                  <a:srgbClr val="00B0F0"/>
                </a:solidFill>
              </a:rPr>
              <a:t> je štvrtá planéta </a:t>
            </a:r>
            <a:r>
              <a:rPr lang="sk-SK" sz="2400" dirty="0"/>
              <a:t>slnečnej sústavy v </a:t>
            </a:r>
            <a:r>
              <a:rPr lang="sk-SK" sz="2400" dirty="0" smtClean="0"/>
              <a:t>poradí od Slnka </a:t>
            </a:r>
          </a:p>
          <a:p>
            <a:r>
              <a:rPr lang="sk-SK" sz="2400" dirty="0" smtClean="0">
                <a:solidFill>
                  <a:srgbClr val="00B0F0"/>
                </a:solidFill>
              </a:rPr>
              <a:t>Je </a:t>
            </a:r>
            <a:r>
              <a:rPr lang="sk-SK" sz="2400" dirty="0">
                <a:solidFill>
                  <a:srgbClr val="00B0F0"/>
                </a:solidFill>
              </a:rPr>
              <a:t>to druhá najmenšia </a:t>
            </a:r>
            <a:r>
              <a:rPr lang="sk-SK" sz="2400" dirty="0"/>
              <a:t>planéta (po Merkúre</a:t>
            </a:r>
            <a:r>
              <a:rPr lang="sk-SK" sz="2400" dirty="0" smtClean="0"/>
              <a:t>)</a:t>
            </a:r>
          </a:p>
          <a:p>
            <a:r>
              <a:rPr lang="sk-SK" sz="2400" dirty="0" smtClean="0"/>
              <a:t>Pevný </a:t>
            </a:r>
            <a:r>
              <a:rPr lang="sk-SK" sz="2400" dirty="0"/>
              <a:t>horninový povrch pokrytý </a:t>
            </a:r>
            <a:r>
              <a:rPr lang="sk-SK" sz="2400" dirty="0" err="1"/>
              <a:t>impaktnými</a:t>
            </a:r>
            <a:r>
              <a:rPr lang="sk-SK" sz="2400" dirty="0"/>
              <a:t> krátermi, vysokými sopkami, hlbokými kaňonmi a ďalšími </a:t>
            </a:r>
            <a:r>
              <a:rPr lang="sk-SK" sz="2400" dirty="0" smtClean="0"/>
              <a:t>útvarmi</a:t>
            </a:r>
          </a:p>
          <a:p>
            <a:r>
              <a:rPr lang="sk-SK" sz="2400" dirty="0" smtClean="0">
                <a:solidFill>
                  <a:srgbClr val="00B0F0"/>
                </a:solidFill>
              </a:rPr>
              <a:t>Obiehajú </a:t>
            </a:r>
            <a:r>
              <a:rPr lang="sk-SK" sz="2400" dirty="0">
                <a:solidFill>
                  <a:srgbClr val="00B0F0"/>
                </a:solidFill>
              </a:rPr>
              <a:t>ho dva mesiace </a:t>
            </a:r>
            <a:r>
              <a:rPr lang="sk-SK" sz="2400" dirty="0" smtClean="0"/>
              <a:t>nepravidelného tvaru: </a:t>
            </a:r>
            <a:r>
              <a:rPr lang="sk-SK" sz="2400" dirty="0" err="1" smtClean="0">
                <a:solidFill>
                  <a:srgbClr val="FF0000"/>
                </a:solidFill>
              </a:rPr>
              <a:t>Fobos</a:t>
            </a:r>
            <a:r>
              <a:rPr lang="sk-SK" sz="2400" dirty="0" smtClean="0"/>
              <a:t> </a:t>
            </a:r>
            <a:r>
              <a:rPr lang="sk-SK" sz="2400" dirty="0"/>
              <a:t>a </a:t>
            </a:r>
            <a:r>
              <a:rPr lang="sk-SK" sz="2400" dirty="0" err="1" smtClean="0">
                <a:solidFill>
                  <a:srgbClr val="FF0000"/>
                </a:solidFill>
              </a:rPr>
              <a:t>Deimos</a:t>
            </a:r>
            <a:endParaRPr lang="sk-SK" sz="2400" dirty="0" smtClean="0">
              <a:solidFill>
                <a:srgbClr val="FF0000"/>
              </a:solidFill>
            </a:endParaRPr>
          </a:p>
          <a:p>
            <a:r>
              <a:rPr lang="sk-SK" sz="1800" dirty="0">
                <a:solidFill>
                  <a:srgbClr val="00B0F0"/>
                </a:solidFill>
              </a:rPr>
              <a:t>Pomenovaná je </a:t>
            </a:r>
            <a:r>
              <a:rPr lang="sk-SK" sz="1800" dirty="0"/>
              <a:t>po </a:t>
            </a:r>
            <a:r>
              <a:rPr lang="sk-SK" sz="1800" dirty="0">
                <a:solidFill>
                  <a:srgbClr val="FF0000"/>
                </a:solidFill>
              </a:rPr>
              <a:t>Marsovi</a:t>
            </a:r>
            <a:r>
              <a:rPr lang="sk-SK" sz="1800" dirty="0"/>
              <a:t>, starorímskom bohovi vojny </a:t>
            </a:r>
          </a:p>
        </p:txBody>
      </p:sp>
      <p:pic>
        <p:nvPicPr>
          <p:cNvPr id="3074" name="Picture 2" descr="http://upload.wikimedia.org/wikipedia/commons/thumb/b/b7/Mars_symbol.svg/50px-Mars_symbol.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1208" y="302357"/>
            <a:ext cx="404242" cy="40424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4944" y="1028969"/>
            <a:ext cx="1308527" cy="118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ttp://upload.wikimedia.org/wikipedia/commons/thumb/7/7d/Mars_atmosphere.jpg/220px-Mars_atmosphe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7107" y="4732483"/>
            <a:ext cx="1774149" cy="1991885"/>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p:cNvSpPr/>
          <p:nvPr/>
        </p:nvSpPr>
        <p:spPr>
          <a:xfrm>
            <a:off x="8415328" y="4270818"/>
            <a:ext cx="3115523" cy="461665"/>
          </a:xfrm>
          <a:prstGeom prst="rect">
            <a:avLst/>
          </a:prstGeom>
        </p:spPr>
        <p:txBody>
          <a:bodyPr wrap="square">
            <a:spAutoFit/>
          </a:bodyPr>
          <a:lstStyle/>
          <a:p>
            <a:r>
              <a:rPr lang="sk-SK" sz="1200" i="1" dirty="0">
                <a:solidFill>
                  <a:srgbClr val="004A82"/>
                </a:solidFill>
              </a:rPr>
              <a:t>Nad povrchom je viditeľná atmosféra.  Záber pochádza zo sondy Mars </a:t>
            </a:r>
            <a:r>
              <a:rPr lang="sk-SK" sz="1200" i="1" dirty="0" err="1">
                <a:solidFill>
                  <a:srgbClr val="004A82"/>
                </a:solidFill>
              </a:rPr>
              <a:t>Global</a:t>
            </a:r>
            <a:r>
              <a:rPr lang="sk-SK" sz="1200" i="1" dirty="0">
                <a:solidFill>
                  <a:srgbClr val="004A82"/>
                </a:solidFill>
              </a:rPr>
              <a:t> </a:t>
            </a:r>
            <a:r>
              <a:rPr lang="sk-SK" sz="1200" i="1" dirty="0" err="1">
                <a:solidFill>
                  <a:srgbClr val="004A82"/>
                </a:solidFill>
              </a:rPr>
              <a:t>Surveyor</a:t>
            </a:r>
            <a:r>
              <a:rPr lang="sk-SK" sz="1200" i="1" dirty="0">
                <a:solidFill>
                  <a:srgbClr val="004A82"/>
                </a:solidFill>
              </a:rPr>
              <a:t>.</a:t>
            </a:r>
          </a:p>
        </p:txBody>
      </p:sp>
      <p:pic>
        <p:nvPicPr>
          <p:cNvPr id="3082" name="Picture 10" descr="Globo de Marte - Syrtis Major.gi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7795" y="5135849"/>
            <a:ext cx="1572406" cy="157240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Globo de Marte - Elysium Planitia.gif">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6073" y="5182704"/>
            <a:ext cx="1522224" cy="152222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Globo de Marte - Valles Marineris.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0201" y="5113721"/>
            <a:ext cx="1555872" cy="1555872"/>
          </a:xfrm>
          <a:prstGeom prst="rect">
            <a:avLst/>
          </a:prstGeom>
          <a:noFill/>
          <a:extLst>
            <a:ext uri="{909E8E84-426E-40DD-AFC4-6F175D3DCCD1}">
              <a14:hiddenFill xmlns:a14="http://schemas.microsoft.com/office/drawing/2010/main">
                <a:solidFill>
                  <a:srgbClr val="FFFFFF"/>
                </a:solidFill>
              </a14:hiddenFill>
            </a:ext>
          </a:extLst>
        </p:spPr>
      </p:pic>
      <p:sp>
        <p:nvSpPr>
          <p:cNvPr id="8" name="Obdĺžnik 7"/>
          <p:cNvSpPr/>
          <p:nvPr/>
        </p:nvSpPr>
        <p:spPr>
          <a:xfrm>
            <a:off x="5324258" y="4734721"/>
            <a:ext cx="1208792" cy="338554"/>
          </a:xfrm>
          <a:prstGeom prst="rect">
            <a:avLst/>
          </a:prstGeom>
        </p:spPr>
        <p:txBody>
          <a:bodyPr wrap="none">
            <a:spAutoFit/>
          </a:bodyPr>
          <a:lstStyle/>
          <a:p>
            <a:r>
              <a:rPr lang="sk-SK" sz="1600" b="1" i="1" dirty="0">
                <a:solidFill>
                  <a:srgbClr val="004A82"/>
                </a:solidFill>
              </a:rPr>
              <a:t>Atlas Marsu</a:t>
            </a:r>
            <a:endParaRPr lang="sk-SK" sz="1600" i="1" dirty="0">
              <a:solidFill>
                <a:srgbClr val="004A82"/>
              </a:solidFill>
            </a:endParaRPr>
          </a:p>
        </p:txBody>
      </p:sp>
      <p:pic>
        <p:nvPicPr>
          <p:cNvPr id="308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31900" y="4407520"/>
            <a:ext cx="1213588"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bdĺžnik 8"/>
          <p:cNvSpPr/>
          <p:nvPr/>
        </p:nvSpPr>
        <p:spPr>
          <a:xfrm>
            <a:off x="2445488" y="4580833"/>
            <a:ext cx="1414196" cy="1384995"/>
          </a:xfrm>
          <a:prstGeom prst="rect">
            <a:avLst/>
          </a:prstGeom>
        </p:spPr>
        <p:txBody>
          <a:bodyPr wrap="square">
            <a:spAutoFit/>
          </a:bodyPr>
          <a:lstStyle/>
          <a:p>
            <a:r>
              <a:rPr lang="sk-SK" sz="1200" i="1" dirty="0">
                <a:solidFill>
                  <a:srgbClr val="004A82"/>
                </a:solidFill>
              </a:rPr>
              <a:t>Krvavočervený Mars dostal meno podľa rímskeho boha vojny a s vojnou ho spájali aj Asýrčania, Gréci a Vikingovia.</a:t>
            </a:r>
          </a:p>
        </p:txBody>
      </p:sp>
      <p:cxnSp>
        <p:nvCxnSpPr>
          <p:cNvPr id="14" name="Rovná spojnica 13"/>
          <p:cNvCxnSpPr/>
          <p:nvPr/>
        </p:nvCxnSpPr>
        <p:spPr>
          <a:xfrm>
            <a:off x="918126" y="4009628"/>
            <a:ext cx="10969074" cy="61352"/>
          </a:xfrm>
          <a:prstGeom prst="line">
            <a:avLst/>
          </a:prstGeom>
        </p:spPr>
        <p:style>
          <a:lnRef idx="1">
            <a:schemeClr val="accent1"/>
          </a:lnRef>
          <a:fillRef idx="0">
            <a:schemeClr val="accent1"/>
          </a:fillRef>
          <a:effectRef idx="0">
            <a:schemeClr val="accent1"/>
          </a:effectRef>
          <a:fontRef idx="minor">
            <a:schemeClr val="tx1"/>
          </a:fontRef>
        </p:style>
      </p:cxnSp>
      <p:sp>
        <p:nvSpPr>
          <p:cNvPr id="16" name="Obdĺžnik 15">
            <a:extLst>
              <a:ext uri="{FF2B5EF4-FFF2-40B4-BE49-F238E27FC236}">
                <a16:creationId xmlns:a16="http://schemas.microsoft.com/office/drawing/2014/main" id="{5D747FB5-541F-F783-59CC-8EEEBAF38F14}"/>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r>
              <a:rPr lang="sk-SK" sz="2400" b="1" spc="1000" dirty="0" smtClean="0">
                <a:latin typeface="Arial" panose="020B0604020202020204" pitchFamily="34" charset="0"/>
                <a:cs typeface="Arial" panose="020B0604020202020204" pitchFamily="34" charset="0"/>
              </a:rPr>
              <a:t>TERESTRIÁLNE</a:t>
            </a:r>
            <a:endParaRPr lang="sk-SK" sz="2400" b="1" spc="1000" dirty="0">
              <a:latin typeface="Arial" panose="020B0604020202020204" pitchFamily="34" charset="0"/>
              <a:cs typeface="Arial" panose="020B0604020202020204" pitchFamily="34" charset="0"/>
            </a:endParaRPr>
          </a:p>
        </p:txBody>
      </p:sp>
      <p:cxnSp>
        <p:nvCxnSpPr>
          <p:cNvPr id="19" name="Rovná spojnica 18">
            <a:extLst>
              <a:ext uri="{FF2B5EF4-FFF2-40B4-BE49-F238E27FC236}">
                <a16:creationId xmlns:a16="http://schemas.microsoft.com/office/drawing/2014/main" id="{6DA9AF25-08DA-4673-86F8-E245865AA432}"/>
              </a:ext>
            </a:extLst>
          </p:cNvPr>
          <p:cNvCxnSpPr/>
          <p:nvPr/>
        </p:nvCxnSpPr>
        <p:spPr>
          <a:xfrm>
            <a:off x="1155042" y="885435"/>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20" name="BlokTextu 19">
            <a:extLst>
              <a:ext uri="{FF2B5EF4-FFF2-40B4-BE49-F238E27FC236}">
                <a16:creationId xmlns:a16="http://schemas.microsoft.com/office/drawing/2014/main" id="{78AC2A5F-9E0E-48E6-B2FB-360585A0AA0E}"/>
              </a:ext>
            </a:extLst>
          </p:cNvPr>
          <p:cNvSpPr txBox="1"/>
          <p:nvPr/>
        </p:nvSpPr>
        <p:spPr>
          <a:xfrm>
            <a:off x="1045028" y="223096"/>
            <a:ext cx="10638192" cy="584775"/>
          </a:xfrm>
          <a:prstGeom prst="rect">
            <a:avLst/>
          </a:prstGeom>
          <a:noFill/>
        </p:spPr>
        <p:txBody>
          <a:bodyPr wrap="square" rtlCol="0">
            <a:spAutoFit/>
          </a:bodyPr>
          <a:lstStyle/>
          <a:p>
            <a:r>
              <a:rPr lang="sk-SK" sz="3200" dirty="0" smtClean="0">
                <a:solidFill>
                  <a:srgbClr val="C00000"/>
                </a:solidFill>
                <a:latin typeface="Segoe UI Light" panose="020B0502040204020203" pitchFamily="34" charset="0"/>
                <a:cs typeface="Segoe UI Light" panose="020B0502040204020203" pitchFamily="34" charset="0"/>
              </a:rPr>
              <a:t>MARS</a:t>
            </a:r>
            <a:endParaRPr lang="sk-SK" sz="3200" dirty="0">
              <a:solidFill>
                <a:srgbClr val="C00000"/>
              </a:solidFill>
              <a:latin typeface="Segoe UI Light" panose="020B0502040204020203" pitchFamily="34" charset="0"/>
              <a:cs typeface="Segoe UI Light" panose="020B0502040204020203" pitchFamily="34" charset="0"/>
            </a:endParaRPr>
          </a:p>
        </p:txBody>
      </p:sp>
      <p:pic>
        <p:nvPicPr>
          <p:cNvPr id="1032" name="Picture 8" descr="Explaining the Birth of the Martian Moons - AAS Nov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44944" y="2362176"/>
            <a:ext cx="2389722" cy="128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141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977A22-EB24-FD04-9B2D-CF4EB42548DC}"/>
              </a:ext>
            </a:extLst>
          </p:cNvPr>
          <p:cNvSpPr>
            <a:spLocks noGrp="1"/>
          </p:cNvSpPr>
          <p:nvPr>
            <p:ph type="title"/>
          </p:nvPr>
        </p:nvSpPr>
        <p:spPr/>
        <p:txBody>
          <a:bodyPr/>
          <a:lstStyle/>
          <a:p>
            <a:endParaRPr lang="sk-SK"/>
          </a:p>
        </p:txBody>
      </p:sp>
      <p:sp>
        <p:nvSpPr>
          <p:cNvPr id="13" name="Zástupný objekt pre obsah 12">
            <a:extLst>
              <a:ext uri="{FF2B5EF4-FFF2-40B4-BE49-F238E27FC236}">
                <a16:creationId xmlns:a16="http://schemas.microsoft.com/office/drawing/2014/main" id="{CFC0A196-A538-2BA0-C688-6BCBCD25BC25}"/>
              </a:ext>
            </a:extLst>
          </p:cNvPr>
          <p:cNvSpPr>
            <a:spLocks noGrp="1"/>
          </p:cNvSpPr>
          <p:nvPr>
            <p:ph idx="1"/>
          </p:nvPr>
        </p:nvSpPr>
        <p:spPr/>
        <p:txBody>
          <a:bodyPr/>
          <a:lstStyle/>
          <a:p>
            <a:endParaRPr lang="sk-SK"/>
          </a:p>
        </p:txBody>
      </p:sp>
      <p:pic>
        <p:nvPicPr>
          <p:cNvPr id="15" name="Obrázok 14">
            <a:extLst>
              <a:ext uri="{FF2B5EF4-FFF2-40B4-BE49-F238E27FC236}">
                <a16:creationId xmlns:a16="http://schemas.microsoft.com/office/drawing/2014/main" id="{BF71369F-1F55-39A5-D907-69E6C5ADC630}"/>
              </a:ext>
            </a:extLst>
          </p:cNvPr>
          <p:cNvPicPr>
            <a:picLocks noChangeAspect="1"/>
          </p:cNvPicPr>
          <p:nvPr/>
        </p:nvPicPr>
        <p:blipFill rotWithShape="1">
          <a:blip r:embed="rId2"/>
          <a:srcRect b="7880"/>
          <a:stretch/>
        </p:blipFill>
        <p:spPr>
          <a:xfrm>
            <a:off x="0" y="1674"/>
            <a:ext cx="12192000" cy="6314460"/>
          </a:xfrm>
          <a:prstGeom prst="rect">
            <a:avLst/>
          </a:prstGeom>
        </p:spPr>
      </p:pic>
      <p:pic>
        <p:nvPicPr>
          <p:cNvPr id="17" name="Obrázok 16">
            <a:extLst>
              <a:ext uri="{FF2B5EF4-FFF2-40B4-BE49-F238E27FC236}">
                <a16:creationId xmlns:a16="http://schemas.microsoft.com/office/drawing/2014/main" id="{92577E6C-C56B-2A66-5BFB-48F0CAEA46D1}"/>
              </a:ext>
            </a:extLst>
          </p:cNvPr>
          <p:cNvPicPr>
            <a:picLocks noChangeAspect="1"/>
          </p:cNvPicPr>
          <p:nvPr/>
        </p:nvPicPr>
        <p:blipFill>
          <a:blip r:embed="rId3"/>
          <a:stretch>
            <a:fillRect/>
          </a:stretch>
        </p:blipFill>
        <p:spPr>
          <a:xfrm>
            <a:off x="0" y="1673"/>
            <a:ext cx="12192000" cy="6854653"/>
          </a:xfrm>
          <a:prstGeom prst="rect">
            <a:avLst/>
          </a:prstGeom>
        </p:spPr>
      </p:pic>
      <p:sp>
        <p:nvSpPr>
          <p:cNvPr id="18" name="Obdĺžnik 17">
            <a:extLst>
              <a:ext uri="{FF2B5EF4-FFF2-40B4-BE49-F238E27FC236}">
                <a16:creationId xmlns:a16="http://schemas.microsoft.com/office/drawing/2014/main" id="{1BB58049-E17C-BFAE-5F55-872F96787783}"/>
              </a:ext>
            </a:extLst>
          </p:cNvPr>
          <p:cNvSpPr/>
          <p:nvPr/>
        </p:nvSpPr>
        <p:spPr>
          <a:xfrm>
            <a:off x="2142067" y="4219936"/>
            <a:ext cx="7874000" cy="1659466"/>
          </a:xfrm>
          <a:prstGeom prst="rect">
            <a:avLst/>
          </a:prstGeom>
          <a:solidFill>
            <a:srgbClr val="18181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6600" b="1" spc="1000" dirty="0">
                <a:latin typeface="Arial" panose="020B0604020202020204" pitchFamily="34" charset="0"/>
                <a:cs typeface="Arial" panose="020B0604020202020204" pitchFamily="34" charset="0"/>
              </a:rPr>
              <a:t>2 KATEGÓRIE</a:t>
            </a:r>
          </a:p>
        </p:txBody>
      </p:sp>
      <p:pic>
        <p:nvPicPr>
          <p:cNvPr id="23" name="Obrázok 22">
            <a:extLst>
              <a:ext uri="{FF2B5EF4-FFF2-40B4-BE49-F238E27FC236}">
                <a16:creationId xmlns:a16="http://schemas.microsoft.com/office/drawing/2014/main" id="{2E9ADE96-B179-D797-BD42-6D7B901A4286}"/>
              </a:ext>
            </a:extLst>
          </p:cNvPr>
          <p:cNvPicPr>
            <a:picLocks noChangeAspect="1"/>
          </p:cNvPicPr>
          <p:nvPr/>
        </p:nvPicPr>
        <p:blipFill rotWithShape="1">
          <a:blip r:embed="rId4"/>
          <a:srcRect t="18903" b="68898"/>
          <a:stretch/>
        </p:blipFill>
        <p:spPr>
          <a:xfrm>
            <a:off x="0" y="1285433"/>
            <a:ext cx="12192000" cy="836175"/>
          </a:xfrm>
          <a:prstGeom prst="rect">
            <a:avLst/>
          </a:prstGeom>
        </p:spPr>
      </p:pic>
      <p:sp>
        <p:nvSpPr>
          <p:cNvPr id="24" name="Obdĺžnik 23">
            <a:extLst>
              <a:ext uri="{FF2B5EF4-FFF2-40B4-BE49-F238E27FC236}">
                <a16:creationId xmlns:a16="http://schemas.microsoft.com/office/drawing/2014/main" id="{309E3E50-90DE-F593-8E1F-5979EA7B8A37}"/>
              </a:ext>
            </a:extLst>
          </p:cNvPr>
          <p:cNvSpPr/>
          <p:nvPr/>
        </p:nvSpPr>
        <p:spPr>
          <a:xfrm>
            <a:off x="5321300" y="822062"/>
            <a:ext cx="6870700" cy="165946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4000" spc="500" dirty="0">
                <a:latin typeface="Arial" panose="020B0604020202020204" pitchFamily="34" charset="0"/>
                <a:cs typeface="Arial" panose="020B0604020202020204" pitchFamily="34" charset="0"/>
              </a:rPr>
              <a:t>JOVIÁLNE</a:t>
            </a:r>
          </a:p>
        </p:txBody>
      </p:sp>
      <p:sp>
        <p:nvSpPr>
          <p:cNvPr id="3" name="Obdĺžnik 2">
            <a:extLst>
              <a:ext uri="{FF2B5EF4-FFF2-40B4-BE49-F238E27FC236}">
                <a16:creationId xmlns:a16="http://schemas.microsoft.com/office/drawing/2014/main" id="{EEAB4A5F-BC98-E1C8-9F28-816EE2B0A640}"/>
              </a:ext>
            </a:extLst>
          </p:cNvPr>
          <p:cNvSpPr/>
          <p:nvPr/>
        </p:nvSpPr>
        <p:spPr>
          <a:xfrm>
            <a:off x="6189125" y="1217701"/>
            <a:ext cx="5376333" cy="2394311"/>
          </a:xfrm>
          <a:prstGeom prst="rect">
            <a:avLst/>
          </a:prstGeom>
          <a:noFill/>
          <a:ln w="28575">
            <a:solidFill>
              <a:schemeClr val="bg1"/>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sk-SK"/>
          </a:p>
        </p:txBody>
      </p:sp>
      <p:sp>
        <p:nvSpPr>
          <p:cNvPr id="11" name="Obdĺžnik 10">
            <a:extLst>
              <a:ext uri="{FF2B5EF4-FFF2-40B4-BE49-F238E27FC236}">
                <a16:creationId xmlns:a16="http://schemas.microsoft.com/office/drawing/2014/main" id="{FD90BC3D-EFEB-7082-792E-D2BEC3EE474A}"/>
              </a:ext>
            </a:extLst>
          </p:cNvPr>
          <p:cNvSpPr/>
          <p:nvPr/>
        </p:nvSpPr>
        <p:spPr>
          <a:xfrm>
            <a:off x="190500" y="873787"/>
            <a:ext cx="6870700" cy="165946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4000" spc="500" dirty="0" smtClean="0">
                <a:latin typeface="Arial" panose="020B0604020202020204" pitchFamily="34" charset="0"/>
                <a:cs typeface="Arial" panose="020B0604020202020204" pitchFamily="34" charset="0"/>
              </a:rPr>
              <a:t>TERESTRIÁLNE</a:t>
            </a:r>
            <a:endParaRPr lang="sk-SK" sz="4000" spc="500" dirty="0">
              <a:latin typeface="Arial" panose="020B0604020202020204" pitchFamily="34" charset="0"/>
              <a:cs typeface="Arial" panose="020B0604020202020204" pitchFamily="34" charset="0"/>
            </a:endParaRPr>
          </a:p>
        </p:txBody>
      </p:sp>
      <p:sp>
        <p:nvSpPr>
          <p:cNvPr id="12" name="Obdĺžnik 11"/>
          <p:cNvSpPr/>
          <p:nvPr/>
        </p:nvSpPr>
        <p:spPr>
          <a:xfrm>
            <a:off x="4766128" y="5547771"/>
            <a:ext cx="2659743" cy="400110"/>
          </a:xfrm>
          <a:prstGeom prst="rect">
            <a:avLst/>
          </a:prstGeom>
        </p:spPr>
        <p:txBody>
          <a:bodyPr wrap="square">
            <a:spAutoFit/>
          </a:bodyPr>
          <a:lstStyle/>
          <a:p>
            <a:r>
              <a:rPr lang="sk-SK" sz="2000" b="1" dirty="0" smtClean="0">
                <a:solidFill>
                  <a:schemeClr val="bg1"/>
                </a:solidFill>
              </a:rPr>
              <a:t>PODĽA CHARAKTERU</a:t>
            </a:r>
            <a:endParaRPr lang="sk-SK" sz="2000" b="1" dirty="0">
              <a:solidFill>
                <a:schemeClr val="bg1"/>
              </a:solidFill>
            </a:endParaRPr>
          </a:p>
        </p:txBody>
      </p:sp>
    </p:spTree>
    <p:extLst>
      <p:ext uri="{BB962C8B-B14F-4D97-AF65-F5344CB8AC3E}">
        <p14:creationId xmlns:p14="http://schemas.microsoft.com/office/powerpoint/2010/main" val="312975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p:cNvPicPr>
            <a:picLocks noChangeAspect="1"/>
          </p:cNvPicPr>
          <p:nvPr/>
        </p:nvPicPr>
        <p:blipFill rotWithShape="1">
          <a:blip r:embed="rId2"/>
          <a:srcRect l="1882" t="14946" r="64247" b="17384"/>
          <a:stretch/>
        </p:blipFill>
        <p:spPr>
          <a:xfrm>
            <a:off x="1" y="0"/>
            <a:ext cx="12311008" cy="6917615"/>
          </a:xfrm>
          <a:prstGeom prst="rect">
            <a:avLst/>
          </a:prstGeom>
        </p:spPr>
      </p:pic>
      <p:sp>
        <p:nvSpPr>
          <p:cNvPr id="4" name="Obdĺžnik 3">
            <a:extLst>
              <a:ext uri="{FF2B5EF4-FFF2-40B4-BE49-F238E27FC236}">
                <a16:creationId xmlns:a16="http://schemas.microsoft.com/office/drawing/2014/main" id="{DD434931-A694-DB0C-0F8E-11A2D554BB1D}"/>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r>
              <a:rPr lang="sk-SK" sz="2800" b="1" spc="1000" dirty="0">
                <a:latin typeface="Arial" panose="020B0604020202020204" pitchFamily="34" charset="0"/>
                <a:cs typeface="Arial" panose="020B0604020202020204" pitchFamily="34" charset="0"/>
              </a:rPr>
              <a:t>JOVIÁLNE</a:t>
            </a:r>
          </a:p>
        </p:txBody>
      </p:sp>
      <p:sp>
        <p:nvSpPr>
          <p:cNvPr id="5" name="Obdĺžnik 4">
            <a:extLst>
              <a:ext uri="{FF2B5EF4-FFF2-40B4-BE49-F238E27FC236}">
                <a16:creationId xmlns:a16="http://schemas.microsoft.com/office/drawing/2014/main" id="{5A80C312-A3BA-A5E0-4D80-8230CE60B560}"/>
              </a:ext>
            </a:extLst>
          </p:cNvPr>
          <p:cNvSpPr/>
          <p:nvPr/>
        </p:nvSpPr>
        <p:spPr>
          <a:xfrm>
            <a:off x="1301645" y="4431888"/>
            <a:ext cx="9630829" cy="1704515"/>
          </a:xfrm>
          <a:prstGeom prst="rect">
            <a:avLst/>
          </a:prstGeom>
          <a:solidFill>
            <a:srgbClr val="18181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spcAft>
                <a:spcPts val="600"/>
              </a:spcAft>
              <a:buFont typeface="Arial" panose="020B0604020202020204" pitchFamily="34" charset="0"/>
              <a:buChar char="•"/>
            </a:pPr>
            <a:r>
              <a:rPr lang="sk-SK" sz="2400" spc="500" dirty="0" smtClean="0">
                <a:latin typeface="Arial" panose="020B0604020202020204" pitchFamily="34" charset="0"/>
                <a:cs typeface="Arial" panose="020B0604020202020204" pitchFamily="34" charset="0"/>
              </a:rPr>
              <a:t>NÍZKA HUSTOTA</a:t>
            </a:r>
            <a:endParaRPr lang="sk-SK" sz="2400" spc="5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sk-SK" sz="2400" spc="500" dirty="0" smtClean="0">
                <a:latin typeface="Arial" panose="020B0604020202020204" pitchFamily="34" charset="0"/>
                <a:cs typeface="Arial" panose="020B0604020202020204" pitchFamily="34" charset="0"/>
              </a:rPr>
              <a:t>MAJÚ </a:t>
            </a:r>
            <a:r>
              <a:rPr lang="sk-SK" sz="2400" spc="500" dirty="0">
                <a:latin typeface="Arial" panose="020B0604020202020204" pitchFamily="34" charset="0"/>
                <a:cs typeface="Arial" panose="020B0604020202020204" pitchFamily="34" charset="0"/>
              </a:rPr>
              <a:t>PRSTENCE</a:t>
            </a:r>
          </a:p>
        </p:txBody>
      </p:sp>
      <p:sp>
        <p:nvSpPr>
          <p:cNvPr id="6" name="BlokTextu 5">
            <a:extLst>
              <a:ext uri="{FF2B5EF4-FFF2-40B4-BE49-F238E27FC236}">
                <a16:creationId xmlns:a16="http://schemas.microsoft.com/office/drawing/2014/main" id="{3835B6B6-6F85-EA80-101B-A650B82C88E2}"/>
              </a:ext>
            </a:extLst>
          </p:cNvPr>
          <p:cNvSpPr txBox="1"/>
          <p:nvPr/>
        </p:nvSpPr>
        <p:spPr>
          <a:xfrm>
            <a:off x="6560160" y="4830176"/>
            <a:ext cx="4669367" cy="907941"/>
          </a:xfrm>
          <a:prstGeom prst="rect">
            <a:avLst/>
          </a:prstGeom>
          <a:noFill/>
        </p:spPr>
        <p:txBody>
          <a:bodyPr wrap="square">
            <a:spAutoFit/>
          </a:bodyPr>
          <a:lstStyle/>
          <a:p>
            <a:pPr marL="342900" indent="-342900">
              <a:spcAft>
                <a:spcPts val="600"/>
              </a:spcAft>
              <a:buFont typeface="Arial" panose="020B0604020202020204" pitchFamily="34" charset="0"/>
              <a:buChar char="•"/>
            </a:pPr>
            <a:r>
              <a:rPr lang="sk-SK" sz="2400" spc="500" dirty="0" smtClean="0">
                <a:solidFill>
                  <a:schemeClr val="bg1"/>
                </a:solidFill>
                <a:latin typeface="Arial" panose="020B0604020202020204" pitchFamily="34" charset="0"/>
                <a:cs typeface="Arial" panose="020B0604020202020204" pitchFamily="34" charset="0"/>
              </a:rPr>
              <a:t>VEĽA MESIACOV</a:t>
            </a:r>
            <a:endParaRPr lang="sk-SK" sz="2400" spc="500" dirty="0">
              <a:solidFill>
                <a:schemeClr val="bg1"/>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sk-SK" sz="2400" spc="500" dirty="0">
                <a:solidFill>
                  <a:schemeClr val="bg1"/>
                </a:solidFill>
                <a:latin typeface="Arial" panose="020B0604020202020204" pitchFamily="34" charset="0"/>
                <a:cs typeface="Arial" panose="020B0604020202020204" pitchFamily="34" charset="0"/>
              </a:rPr>
              <a:t>RELATÍVNE </a:t>
            </a:r>
            <a:r>
              <a:rPr lang="sk-SK" sz="2400" spc="500" dirty="0" smtClean="0">
                <a:solidFill>
                  <a:schemeClr val="bg1"/>
                </a:solidFill>
                <a:latin typeface="Arial" panose="020B0604020202020204" pitchFamily="34" charset="0"/>
                <a:cs typeface="Arial" panose="020B0604020202020204" pitchFamily="34" charset="0"/>
              </a:rPr>
              <a:t>VEĽKÉ</a:t>
            </a:r>
            <a:endParaRPr lang="sk-SK" sz="2400" spc="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158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objekt pre obsah 2"/>
          <p:cNvSpPr>
            <a:spLocks noGrp="1"/>
          </p:cNvSpPr>
          <p:nvPr>
            <p:ph idx="1"/>
          </p:nvPr>
        </p:nvSpPr>
        <p:spPr/>
        <p:txBody>
          <a:bodyPr/>
          <a:lstStyle/>
          <a:p>
            <a:endParaRPr lang="sk-SK"/>
          </a:p>
        </p:txBody>
      </p:sp>
      <p:pic>
        <p:nvPicPr>
          <p:cNvPr id="4" name="Obrázok 3"/>
          <p:cNvPicPr>
            <a:picLocks noChangeAspect="1"/>
          </p:cNvPicPr>
          <p:nvPr/>
        </p:nvPicPr>
        <p:blipFill rotWithShape="1">
          <a:blip r:embed="rId2"/>
          <a:srcRect l="1882" t="14946" r="64570" b="23405"/>
          <a:stretch/>
        </p:blipFill>
        <p:spPr>
          <a:xfrm>
            <a:off x="0" y="365125"/>
            <a:ext cx="12192000" cy="6301155"/>
          </a:xfrm>
          <a:prstGeom prst="rect">
            <a:avLst/>
          </a:prstGeom>
        </p:spPr>
      </p:pic>
      <p:sp>
        <p:nvSpPr>
          <p:cNvPr id="5" name="Obdĺžnik 4">
            <a:extLst>
              <a:ext uri="{FF2B5EF4-FFF2-40B4-BE49-F238E27FC236}">
                <a16:creationId xmlns:a16="http://schemas.microsoft.com/office/drawing/2014/main" id="{1BB58049-E17C-BFAE-5F55-872F96787783}"/>
              </a:ext>
            </a:extLst>
          </p:cNvPr>
          <p:cNvSpPr/>
          <p:nvPr/>
        </p:nvSpPr>
        <p:spPr>
          <a:xfrm>
            <a:off x="1021189" y="1420102"/>
            <a:ext cx="4170243" cy="971496"/>
          </a:xfrm>
          <a:prstGeom prst="rect">
            <a:avLst/>
          </a:prstGeom>
          <a:solidFill>
            <a:srgbClr val="18181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3200" b="1" spc="1000" dirty="0" smtClean="0">
                <a:latin typeface="Arial" panose="020B0604020202020204" pitchFamily="34" charset="0"/>
                <a:cs typeface="Arial" panose="020B0604020202020204" pitchFamily="34" charset="0"/>
              </a:rPr>
              <a:t>PLYNNÍ OBRI</a:t>
            </a:r>
            <a:endParaRPr lang="sk-SK" sz="3200" b="1" spc="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8148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objekt pre obsah 2"/>
          <p:cNvSpPr>
            <a:spLocks noGrp="1"/>
          </p:cNvSpPr>
          <p:nvPr>
            <p:ph idx="1"/>
          </p:nvPr>
        </p:nvSpPr>
        <p:spPr/>
        <p:txBody>
          <a:bodyPr/>
          <a:lstStyle/>
          <a:p>
            <a:endParaRPr lang="sk-SK"/>
          </a:p>
        </p:txBody>
      </p:sp>
      <p:pic>
        <p:nvPicPr>
          <p:cNvPr id="4" name="Obrázok 3"/>
          <p:cNvPicPr>
            <a:picLocks noChangeAspect="1"/>
          </p:cNvPicPr>
          <p:nvPr/>
        </p:nvPicPr>
        <p:blipFill rotWithShape="1">
          <a:blip r:embed="rId2"/>
          <a:srcRect l="1720" t="15233" r="64408" b="23692"/>
          <a:stretch/>
        </p:blipFill>
        <p:spPr>
          <a:xfrm>
            <a:off x="0" y="365125"/>
            <a:ext cx="12192000" cy="6183086"/>
          </a:xfrm>
          <a:prstGeom prst="rect">
            <a:avLst/>
          </a:prstGeom>
        </p:spPr>
      </p:pic>
      <p:sp>
        <p:nvSpPr>
          <p:cNvPr id="5" name="Obdĺžnik 4">
            <a:extLst>
              <a:ext uri="{FF2B5EF4-FFF2-40B4-BE49-F238E27FC236}">
                <a16:creationId xmlns:a16="http://schemas.microsoft.com/office/drawing/2014/main" id="{1BB58049-E17C-BFAE-5F55-872F96787783}"/>
              </a:ext>
            </a:extLst>
          </p:cNvPr>
          <p:cNvSpPr/>
          <p:nvPr/>
        </p:nvSpPr>
        <p:spPr>
          <a:xfrm>
            <a:off x="1021189" y="1420102"/>
            <a:ext cx="4170243" cy="971496"/>
          </a:xfrm>
          <a:prstGeom prst="rect">
            <a:avLst/>
          </a:prstGeom>
          <a:solidFill>
            <a:srgbClr val="18181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3200" b="1" spc="1000" dirty="0" smtClean="0">
                <a:latin typeface="Arial" panose="020B0604020202020204" pitchFamily="34" charset="0"/>
                <a:cs typeface="Arial" panose="020B0604020202020204" pitchFamily="34" charset="0"/>
              </a:rPr>
              <a:t>PLYNNÍ OBRI</a:t>
            </a:r>
            <a:endParaRPr lang="sk-SK" sz="3200" b="1" spc="1000" dirty="0">
              <a:latin typeface="Arial" panose="020B0604020202020204" pitchFamily="34" charset="0"/>
              <a:cs typeface="Arial" panose="020B0604020202020204" pitchFamily="34" charset="0"/>
            </a:endParaRPr>
          </a:p>
        </p:txBody>
      </p:sp>
      <p:sp>
        <p:nvSpPr>
          <p:cNvPr id="6" name="Obdĺžnik 5">
            <a:extLst>
              <a:ext uri="{FF2B5EF4-FFF2-40B4-BE49-F238E27FC236}">
                <a16:creationId xmlns:a16="http://schemas.microsoft.com/office/drawing/2014/main" id="{1BB58049-E17C-BFAE-5F55-872F96787783}"/>
              </a:ext>
            </a:extLst>
          </p:cNvPr>
          <p:cNvSpPr/>
          <p:nvPr/>
        </p:nvSpPr>
        <p:spPr>
          <a:xfrm>
            <a:off x="7079227" y="1390564"/>
            <a:ext cx="4274574" cy="971496"/>
          </a:xfrm>
          <a:prstGeom prst="rect">
            <a:avLst/>
          </a:prstGeom>
          <a:solidFill>
            <a:srgbClr val="18181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3200" b="1" spc="1000" dirty="0" smtClean="0">
                <a:latin typeface="Arial" panose="020B0604020202020204" pitchFamily="34" charset="0"/>
                <a:cs typeface="Arial" panose="020B0604020202020204" pitchFamily="34" charset="0"/>
              </a:rPr>
              <a:t>ĽADOVÍ OBRI</a:t>
            </a:r>
            <a:endParaRPr lang="sk-SK" sz="3200" b="1" spc="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5569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obsahu 4"/>
          <p:cNvSpPr>
            <a:spLocks noGrp="1"/>
          </p:cNvSpPr>
          <p:nvPr>
            <p:ph idx="1"/>
          </p:nvPr>
        </p:nvSpPr>
        <p:spPr>
          <a:xfrm>
            <a:off x="834571" y="159657"/>
            <a:ext cx="11433629" cy="6509703"/>
          </a:xfrm>
        </p:spPr>
        <p:txBody>
          <a:bodyPr>
            <a:noAutofit/>
          </a:bodyPr>
          <a:lstStyle/>
          <a:p>
            <a:pPr marL="82296" indent="0">
              <a:buNone/>
            </a:pPr>
            <a:endParaRPr lang="sk-SK" sz="600" b="1" u="sng" dirty="0">
              <a:solidFill>
                <a:srgbClr val="FF0000"/>
              </a:solidFill>
            </a:endParaRPr>
          </a:p>
          <a:p>
            <a:pPr marL="82296" indent="0">
              <a:buNone/>
            </a:pPr>
            <a:endParaRPr lang="sk-SK" sz="600" dirty="0"/>
          </a:p>
          <a:p>
            <a:r>
              <a:rPr lang="sk-SK" sz="2400" b="1" u="sng" dirty="0">
                <a:solidFill>
                  <a:srgbClr val="00B0F0"/>
                </a:solidFill>
              </a:rPr>
              <a:t>Druhú skupinu</a:t>
            </a:r>
            <a:r>
              <a:rPr lang="sk-SK" sz="2400" dirty="0"/>
              <a:t> tvoria </a:t>
            </a:r>
            <a:r>
              <a:rPr lang="sk-SK" sz="2400" dirty="0">
                <a:solidFill>
                  <a:srgbClr val="FF0000"/>
                </a:solidFill>
              </a:rPr>
              <a:t>veľké planéty</a:t>
            </a:r>
            <a:r>
              <a:rPr lang="sk-SK" sz="2400" dirty="0"/>
              <a:t>,  ktoré majú oveľa väčšie rozmery a hmotnosť, ale podstatne nižšiu hustotu ako malé planéty. </a:t>
            </a:r>
          </a:p>
          <a:p>
            <a:r>
              <a:rPr lang="sk-SK" sz="2400" dirty="0" smtClean="0"/>
              <a:t>Všetky </a:t>
            </a:r>
            <a:r>
              <a:rPr lang="sk-SK" sz="2400" dirty="0"/>
              <a:t>z nich majú okolo seba prstence,  aj keď nie tak výrazné ako v prípade </a:t>
            </a:r>
            <a:r>
              <a:rPr lang="sk-SK" sz="2400" dirty="0" smtClean="0"/>
              <a:t>Saturnu </a:t>
            </a:r>
            <a:endParaRPr lang="sk-SK" sz="2400" dirty="0"/>
          </a:p>
          <a:p>
            <a:pPr marL="82296" indent="0">
              <a:buNone/>
            </a:pPr>
            <a:endParaRPr lang="sk-SK" sz="2400" dirty="0"/>
          </a:p>
          <a:p>
            <a:pPr marL="82296" indent="0">
              <a:buNone/>
            </a:pPr>
            <a:r>
              <a:rPr lang="sk-SK" sz="2400" b="1" dirty="0"/>
              <a:t>Patrí sem:</a:t>
            </a:r>
            <a:endParaRPr lang="sk-SK" sz="2400" dirty="0"/>
          </a:p>
          <a:p>
            <a:pPr>
              <a:buFontTx/>
              <a:buChar char="-"/>
            </a:pPr>
            <a:r>
              <a:rPr lang="sk-SK" sz="2400" b="1" i="1" dirty="0">
                <a:solidFill>
                  <a:srgbClr val="FF0000"/>
                </a:solidFill>
              </a:rPr>
              <a:t>Jupiter</a:t>
            </a:r>
          </a:p>
          <a:p>
            <a:pPr>
              <a:buFontTx/>
              <a:buChar char="-"/>
            </a:pPr>
            <a:r>
              <a:rPr lang="sk-SK" sz="2400" b="1" i="1" dirty="0">
                <a:solidFill>
                  <a:srgbClr val="FF0000"/>
                </a:solidFill>
              </a:rPr>
              <a:t>Saturn</a:t>
            </a:r>
          </a:p>
          <a:p>
            <a:pPr>
              <a:buFontTx/>
              <a:buChar char="-"/>
            </a:pPr>
            <a:r>
              <a:rPr lang="sk-SK" sz="2400" b="1" i="1" dirty="0">
                <a:solidFill>
                  <a:srgbClr val="FF0000"/>
                </a:solidFill>
              </a:rPr>
              <a:t>Urán</a:t>
            </a:r>
          </a:p>
          <a:p>
            <a:pPr>
              <a:buFontTx/>
              <a:buChar char="-"/>
            </a:pPr>
            <a:r>
              <a:rPr lang="sk-SK" sz="2400" b="1" i="1" dirty="0">
                <a:solidFill>
                  <a:srgbClr val="FF0000"/>
                </a:solidFill>
              </a:rPr>
              <a:t>Neptún</a:t>
            </a:r>
          </a:p>
          <a:p>
            <a:pPr marL="0" indent="0">
              <a:buNone/>
            </a:pPr>
            <a:endParaRPr lang="sk-SK" sz="2400" dirty="0">
              <a:solidFill>
                <a:srgbClr val="00B0F0"/>
              </a:solidFill>
            </a:endParaRPr>
          </a:p>
          <a:p>
            <a:endParaRPr lang="sk-SK" sz="2400" dirty="0" smtClean="0">
              <a:solidFill>
                <a:srgbClr val="00B0F0"/>
              </a:solidFill>
            </a:endParaRPr>
          </a:p>
          <a:p>
            <a:endParaRPr lang="sk-SK" sz="2400" dirty="0" smtClean="0">
              <a:solidFill>
                <a:srgbClr val="00B0F0"/>
              </a:solidFill>
            </a:endParaRPr>
          </a:p>
          <a:p>
            <a:r>
              <a:rPr lang="sk-SK" sz="2400" dirty="0">
                <a:solidFill>
                  <a:srgbClr val="00B0F0"/>
                </a:solidFill>
              </a:rPr>
              <a:t>D</a:t>
            </a:r>
            <a:r>
              <a:rPr lang="sk-SK" sz="2400" dirty="0" smtClean="0">
                <a:solidFill>
                  <a:srgbClr val="00B0F0"/>
                </a:solidFill>
              </a:rPr>
              <a:t>oposiaľ </a:t>
            </a:r>
            <a:r>
              <a:rPr lang="sk-SK" sz="2400" dirty="0">
                <a:solidFill>
                  <a:srgbClr val="00B0F0"/>
                </a:solidFill>
              </a:rPr>
              <a:t>sme objavili </a:t>
            </a:r>
            <a:r>
              <a:rPr lang="sk-SK" sz="2400" dirty="0"/>
              <a:t>niekoľko </a:t>
            </a:r>
            <a:r>
              <a:rPr lang="sk-SK" sz="2400" dirty="0">
                <a:solidFill>
                  <a:srgbClr val="FF0000"/>
                </a:solidFill>
              </a:rPr>
              <a:t>stoviek telies </a:t>
            </a:r>
            <a:r>
              <a:rPr lang="sk-SK" sz="2400" dirty="0"/>
              <a:t>s dráhami ako Pluto. Preto dnes považujeme </a:t>
            </a:r>
            <a:r>
              <a:rPr lang="sk-SK" sz="2400" dirty="0">
                <a:solidFill>
                  <a:srgbClr val="FF0000"/>
                </a:solidFill>
              </a:rPr>
              <a:t>Pluto</a:t>
            </a:r>
            <a:r>
              <a:rPr lang="sk-SK" sz="2400" dirty="0"/>
              <a:t> s priemerom </a:t>
            </a:r>
            <a:r>
              <a:rPr lang="sk-SK" sz="2400" dirty="0">
                <a:solidFill>
                  <a:srgbClr val="FF0000"/>
                </a:solidFill>
              </a:rPr>
              <a:t>2 360 km </a:t>
            </a:r>
            <a:r>
              <a:rPr lang="sk-SK" sz="2400" dirty="0"/>
              <a:t>za najväčšieho člena rodiny </a:t>
            </a:r>
            <a:r>
              <a:rPr lang="sk-SK" sz="2400" dirty="0" err="1" smtClean="0">
                <a:solidFill>
                  <a:srgbClr val="FF0000"/>
                </a:solidFill>
              </a:rPr>
              <a:t>transneptuniánov</a:t>
            </a:r>
            <a:endParaRPr lang="sk-SK" sz="2400" dirty="0"/>
          </a:p>
          <a:p>
            <a:pPr marL="82296" indent="0">
              <a:buNone/>
            </a:pPr>
            <a:r>
              <a:rPr lang="sk-SK" sz="2400" dirty="0"/>
              <a:t> </a:t>
            </a:r>
          </a:p>
          <a:p>
            <a:pPr marL="82296" indent="0">
              <a:buNone/>
            </a:pPr>
            <a:endParaRPr lang="sk-SK" sz="1000" dirty="0" smtClean="0">
              <a:solidFill>
                <a:srgbClr val="FF0000"/>
              </a:solidFill>
            </a:endParaRPr>
          </a:p>
          <a:p>
            <a:endParaRPr lang="sk-SK" sz="1000" dirty="0" smtClean="0">
              <a:solidFill>
                <a:srgbClr val="FF0000"/>
              </a:solidFill>
            </a:endParaRPr>
          </a:p>
          <a:p>
            <a:pPr marL="82296" indent="0">
              <a:buNone/>
            </a:pPr>
            <a:endParaRPr lang="sk-SK" sz="1000" dirty="0" smtClean="0">
              <a:solidFill>
                <a:srgbClr val="FF0000"/>
              </a:solidFill>
            </a:endParaRPr>
          </a:p>
          <a:p>
            <a:endParaRPr lang="sk-SK" sz="1000" dirty="0" smtClean="0">
              <a:solidFill>
                <a:srgbClr val="FF0000"/>
              </a:solidFill>
            </a:endParaRPr>
          </a:p>
          <a:p>
            <a:pPr marL="82296" indent="0">
              <a:buNone/>
            </a:pPr>
            <a:endParaRPr lang="sk-SK" sz="1000" dirty="0" smtClean="0">
              <a:solidFill>
                <a:srgbClr val="FF0000"/>
              </a:solidFill>
            </a:endParaRPr>
          </a:p>
          <a:p>
            <a:endParaRPr lang="sk-SK" sz="1000" dirty="0">
              <a:solidFill>
                <a:srgbClr val="FF0000"/>
              </a:solidFill>
            </a:endParaRPr>
          </a:p>
        </p:txBody>
      </p:sp>
      <p:sp>
        <p:nvSpPr>
          <p:cNvPr id="9" name="Obdĺžnik 8">
            <a:extLst>
              <a:ext uri="{FF2B5EF4-FFF2-40B4-BE49-F238E27FC236}">
                <a16:creationId xmlns:a16="http://schemas.microsoft.com/office/drawing/2014/main" id="{DD434931-A694-DB0C-0F8E-11A2D554BB1D}"/>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r>
              <a:rPr lang="sk-SK" sz="2800" b="1" spc="1000" dirty="0">
                <a:latin typeface="Arial" panose="020B0604020202020204" pitchFamily="34" charset="0"/>
                <a:cs typeface="Arial" panose="020B0604020202020204" pitchFamily="34" charset="0"/>
              </a:rPr>
              <a:t>JOVIÁLNE</a:t>
            </a:r>
          </a:p>
        </p:txBody>
      </p:sp>
      <p:pic>
        <p:nvPicPr>
          <p:cNvPr id="10" name="Picture 2" descr="Súbor:Solar System size to scale.svg – Wikipé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995" y="2006600"/>
            <a:ext cx="6231466"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433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088571" y="1079292"/>
            <a:ext cx="9593943" cy="3359359"/>
          </a:xfrm>
        </p:spPr>
        <p:txBody>
          <a:bodyPr>
            <a:normAutofit fontScale="92500" lnSpcReduction="10000"/>
          </a:bodyPr>
          <a:lstStyle/>
          <a:p>
            <a:pPr>
              <a:lnSpc>
                <a:spcPct val="110000"/>
              </a:lnSpc>
            </a:pPr>
            <a:r>
              <a:rPr lang="sk-SK" sz="2600" dirty="0" smtClean="0"/>
              <a:t>Najväčšia </a:t>
            </a:r>
            <a:r>
              <a:rPr lang="sk-SK" sz="2600" dirty="0"/>
              <a:t>a najhmotnejšia planéta našej slnečnej </a:t>
            </a:r>
            <a:r>
              <a:rPr lang="sk-SK" sz="2600" dirty="0" smtClean="0"/>
              <a:t>sústavy</a:t>
            </a:r>
          </a:p>
          <a:p>
            <a:pPr>
              <a:lnSpc>
                <a:spcPct val="110000"/>
              </a:lnSpc>
            </a:pPr>
            <a:r>
              <a:rPr lang="sk-SK" sz="2600" dirty="0" smtClean="0">
                <a:solidFill>
                  <a:srgbClr val="00B0F0"/>
                </a:solidFill>
              </a:rPr>
              <a:t>Chemické </a:t>
            </a:r>
            <a:r>
              <a:rPr lang="sk-SK" sz="2600" dirty="0">
                <a:solidFill>
                  <a:srgbClr val="00B0F0"/>
                </a:solidFill>
              </a:rPr>
              <a:t>zloženie </a:t>
            </a:r>
            <a:r>
              <a:rPr lang="sk-SK" sz="2600" dirty="0"/>
              <a:t>podobné Slnku a </a:t>
            </a:r>
            <a:r>
              <a:rPr lang="sk-SK" sz="2600" dirty="0" smtClean="0"/>
              <a:t>hviezdam</a:t>
            </a:r>
            <a:r>
              <a:rPr lang="sk-SK" sz="2600" dirty="0"/>
              <a:t>. </a:t>
            </a:r>
            <a:r>
              <a:rPr lang="sk-SK" sz="2600" dirty="0" smtClean="0"/>
              <a:t>Líši </a:t>
            </a:r>
            <a:r>
              <a:rPr lang="sk-SK" sz="2600" dirty="0"/>
              <a:t>sa od nich najmä nízkou hmotnosťou, ktorá nestačí na vytvorenie podmienok pre </a:t>
            </a:r>
            <a:r>
              <a:rPr lang="sk-SK" sz="2600" dirty="0" err="1" smtClean="0"/>
              <a:t>termo</a:t>
            </a:r>
            <a:r>
              <a:rPr lang="sk-SK" sz="2600" dirty="0" smtClean="0"/>
              <a:t>-jadrové </a:t>
            </a:r>
            <a:r>
              <a:rPr lang="sk-SK" sz="2600" dirty="0"/>
              <a:t>reakcie prebiehajúce vo všetkých </a:t>
            </a:r>
            <a:r>
              <a:rPr lang="sk-SK" sz="2600" dirty="0" smtClean="0"/>
              <a:t>hviezdach</a:t>
            </a:r>
          </a:p>
          <a:p>
            <a:pPr>
              <a:lnSpc>
                <a:spcPct val="110000"/>
              </a:lnSpc>
            </a:pPr>
            <a:r>
              <a:rPr lang="sk-SK" sz="2600" dirty="0" smtClean="0">
                <a:solidFill>
                  <a:srgbClr val="00B0F0"/>
                </a:solidFill>
              </a:rPr>
              <a:t>Neexistuje </a:t>
            </a:r>
            <a:r>
              <a:rPr lang="sk-SK" sz="2600" dirty="0">
                <a:solidFill>
                  <a:srgbClr val="00B0F0"/>
                </a:solidFill>
              </a:rPr>
              <a:t>presná definícia </a:t>
            </a:r>
            <a:r>
              <a:rPr lang="sk-SK" sz="2600" dirty="0"/>
              <a:t>odlišujúca veľké hmotné planéty </a:t>
            </a:r>
            <a:r>
              <a:rPr lang="sk-SK" sz="2600" dirty="0" smtClean="0"/>
              <a:t>ako </a:t>
            </a:r>
            <a:r>
              <a:rPr lang="sk-SK" sz="2600" dirty="0">
                <a:solidFill>
                  <a:srgbClr val="FF0000"/>
                </a:solidFill>
              </a:rPr>
              <a:t>Jupiter</a:t>
            </a:r>
            <a:r>
              <a:rPr lang="sk-SK" sz="2600" dirty="0"/>
              <a:t> od </a:t>
            </a:r>
            <a:r>
              <a:rPr lang="sk-SK" sz="2600" dirty="0">
                <a:solidFill>
                  <a:srgbClr val="FF0000"/>
                </a:solidFill>
              </a:rPr>
              <a:t>hnedých trpaslíkov</a:t>
            </a:r>
            <a:r>
              <a:rPr lang="sk-SK" sz="2600" dirty="0"/>
              <a:t>, v každom prípade by Jupiter potreboval byť aspoň </a:t>
            </a:r>
            <a:r>
              <a:rPr lang="sk-SK" sz="2600" dirty="0" smtClean="0">
                <a:solidFill>
                  <a:srgbClr val="FF0000"/>
                </a:solidFill>
              </a:rPr>
              <a:t>80</a:t>
            </a:r>
            <a:r>
              <a:rPr lang="sk-SK" sz="2600" dirty="0">
                <a:solidFill>
                  <a:srgbClr val="FF0000"/>
                </a:solidFill>
              </a:rPr>
              <a:t>×</a:t>
            </a:r>
            <a:r>
              <a:rPr lang="sk-SK" sz="2600" dirty="0"/>
              <a:t> hmotnejší, aby sa mohol </a:t>
            </a:r>
            <a:r>
              <a:rPr lang="sk-SK" sz="2600" dirty="0" smtClean="0"/>
              <a:t>stať hviezdou </a:t>
            </a:r>
          </a:p>
          <a:p>
            <a:r>
              <a:rPr lang="sk-SK" sz="2300" dirty="0" smtClean="0">
                <a:solidFill>
                  <a:srgbClr val="00B0F0"/>
                </a:solidFill>
              </a:rPr>
              <a:t>Pomenovaný </a:t>
            </a:r>
            <a:r>
              <a:rPr lang="sk-SK" sz="2300" dirty="0">
                <a:solidFill>
                  <a:srgbClr val="00B0F0"/>
                </a:solidFill>
              </a:rPr>
              <a:t>po </a:t>
            </a:r>
            <a:r>
              <a:rPr lang="sk-SK" sz="2300" dirty="0"/>
              <a:t>rímskom bohovi </a:t>
            </a:r>
            <a:r>
              <a:rPr lang="sk-SK" sz="2300" dirty="0" smtClean="0">
                <a:solidFill>
                  <a:srgbClr val="FF0000"/>
                </a:solidFill>
              </a:rPr>
              <a:t>Jupiterovi</a:t>
            </a:r>
            <a:endParaRPr lang="sk-SK" sz="2300" dirty="0"/>
          </a:p>
        </p:txBody>
      </p:sp>
      <p:cxnSp>
        <p:nvCxnSpPr>
          <p:cNvPr id="6" name="Rovná spojnica 5"/>
          <p:cNvCxnSpPr/>
          <p:nvPr/>
        </p:nvCxnSpPr>
        <p:spPr>
          <a:xfrm>
            <a:off x="1088571" y="4502970"/>
            <a:ext cx="4961284" cy="0"/>
          </a:xfrm>
          <a:prstGeom prst="line">
            <a:avLst/>
          </a:prstGeom>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4484" y="3141848"/>
            <a:ext cx="1296144"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upload.wikimedia.org/wikipedia/commons/thumb/e/e2/Jupiter-Earth-Spot_comparison.jpg/220px-Jupiter-Earth-Spot_compari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9178" y="3857461"/>
            <a:ext cx="209550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1486" y="4499653"/>
            <a:ext cx="2425452" cy="2053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descr="http://upload.wikimedia.org/wikipedia/commons/thumb/2/26/Jupiter_symbol.svg/50px-Jupiter_symbol.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1483" y="291860"/>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http://upload.wikimedia.org/wikipedia/commons/thumb/1/14/IngresJupiterAndThetis.jpg/200px-IngresJupiterAndTheti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6528" y="4742791"/>
            <a:ext cx="1725177" cy="2052962"/>
          </a:xfrm>
          <a:prstGeom prst="rect">
            <a:avLst/>
          </a:prstGeom>
          <a:noFill/>
          <a:extLst>
            <a:ext uri="{909E8E84-426E-40DD-AFC4-6F175D3DCCD1}">
              <a14:hiddenFill xmlns:a14="http://schemas.microsoft.com/office/drawing/2010/main">
                <a:solidFill>
                  <a:srgbClr val="FFFFFF"/>
                </a:solidFill>
              </a14:hiddenFill>
            </a:ext>
          </a:extLst>
        </p:spPr>
      </p:pic>
      <p:sp>
        <p:nvSpPr>
          <p:cNvPr id="9" name="Obdĺžnik 8"/>
          <p:cNvSpPr/>
          <p:nvPr/>
        </p:nvSpPr>
        <p:spPr>
          <a:xfrm>
            <a:off x="3489181" y="6102738"/>
            <a:ext cx="1918038" cy="646331"/>
          </a:xfrm>
          <a:prstGeom prst="rect">
            <a:avLst/>
          </a:prstGeom>
        </p:spPr>
        <p:txBody>
          <a:bodyPr wrap="square">
            <a:spAutoFit/>
          </a:bodyPr>
          <a:lstStyle/>
          <a:p>
            <a:r>
              <a:rPr lang="sk-SK" sz="1200" i="1" dirty="0">
                <a:solidFill>
                  <a:srgbClr val="004A82"/>
                </a:solidFill>
              </a:rPr>
              <a:t>Jupiter a </a:t>
            </a:r>
            <a:r>
              <a:rPr lang="sk-SK" sz="1200" i="1" dirty="0" err="1">
                <a:solidFill>
                  <a:srgbClr val="004A82"/>
                </a:solidFill>
              </a:rPr>
              <a:t>Tethys</a:t>
            </a:r>
            <a:r>
              <a:rPr lang="sk-SK" sz="1200" i="1" dirty="0">
                <a:solidFill>
                  <a:srgbClr val="004A82"/>
                </a:solidFill>
              </a:rPr>
              <a:t> na obraze od francúzskeho maliara </a:t>
            </a:r>
            <a:r>
              <a:rPr lang="sk-SK" sz="1200" i="1" dirty="0" err="1">
                <a:solidFill>
                  <a:srgbClr val="004A82"/>
                </a:solidFill>
              </a:rPr>
              <a:t>Ingresa</a:t>
            </a:r>
            <a:r>
              <a:rPr lang="sk-SK" sz="1200" i="1" dirty="0">
                <a:solidFill>
                  <a:srgbClr val="004A82"/>
                </a:solidFill>
              </a:rPr>
              <a:t>.</a:t>
            </a:r>
          </a:p>
        </p:txBody>
      </p:sp>
      <p:sp>
        <p:nvSpPr>
          <p:cNvPr id="10" name="Obdĺžnik 9"/>
          <p:cNvSpPr/>
          <p:nvPr/>
        </p:nvSpPr>
        <p:spPr>
          <a:xfrm>
            <a:off x="4326225" y="5368059"/>
            <a:ext cx="2449966" cy="276999"/>
          </a:xfrm>
          <a:prstGeom prst="rect">
            <a:avLst/>
          </a:prstGeom>
        </p:spPr>
        <p:txBody>
          <a:bodyPr wrap="none">
            <a:spAutoFit/>
          </a:bodyPr>
          <a:lstStyle/>
          <a:p>
            <a:r>
              <a:rPr lang="sk-SK" sz="1200" i="1" dirty="0">
                <a:solidFill>
                  <a:srgbClr val="004A82"/>
                </a:solidFill>
              </a:rPr>
              <a:t>Porovnanie veľkostí Zeme a Jupitera.</a:t>
            </a:r>
          </a:p>
        </p:txBody>
      </p:sp>
      <p:sp>
        <p:nvSpPr>
          <p:cNvPr id="11" name="Obdĺžnik 10"/>
          <p:cNvSpPr/>
          <p:nvPr/>
        </p:nvSpPr>
        <p:spPr>
          <a:xfrm>
            <a:off x="7610562" y="6102739"/>
            <a:ext cx="1872208" cy="646331"/>
          </a:xfrm>
          <a:prstGeom prst="rect">
            <a:avLst/>
          </a:prstGeom>
        </p:spPr>
        <p:txBody>
          <a:bodyPr wrap="square">
            <a:spAutoFit/>
          </a:bodyPr>
          <a:lstStyle/>
          <a:p>
            <a:r>
              <a:rPr lang="sk-SK" sz="1200" i="1" dirty="0">
                <a:solidFill>
                  <a:srgbClr val="004A82"/>
                </a:solidFill>
              </a:rPr>
              <a:t>Detail Jupiterovej atmosféry z pohľadu </a:t>
            </a:r>
            <a:r>
              <a:rPr lang="sk-SK" sz="1200" i="1" dirty="0" err="1">
                <a:solidFill>
                  <a:srgbClr val="004A82"/>
                </a:solidFill>
              </a:rPr>
              <a:t>Voyagera</a:t>
            </a:r>
            <a:r>
              <a:rPr lang="sk-SK" sz="1200" i="1" dirty="0">
                <a:solidFill>
                  <a:srgbClr val="004A82"/>
                </a:solidFill>
              </a:rPr>
              <a:t> 1.</a:t>
            </a:r>
          </a:p>
        </p:txBody>
      </p:sp>
      <p:sp>
        <p:nvSpPr>
          <p:cNvPr id="14" name="Obdĺžnik 13">
            <a:extLst>
              <a:ext uri="{FF2B5EF4-FFF2-40B4-BE49-F238E27FC236}">
                <a16:creationId xmlns:a16="http://schemas.microsoft.com/office/drawing/2014/main" id="{DD434931-A694-DB0C-0F8E-11A2D554BB1D}"/>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r>
              <a:rPr lang="sk-SK" sz="2800" b="1" spc="1000" dirty="0">
                <a:latin typeface="Arial" panose="020B0604020202020204" pitchFamily="34" charset="0"/>
                <a:cs typeface="Arial" panose="020B0604020202020204" pitchFamily="34" charset="0"/>
              </a:rPr>
              <a:t>JOVIÁLNE</a:t>
            </a:r>
          </a:p>
        </p:txBody>
      </p:sp>
      <p:cxnSp>
        <p:nvCxnSpPr>
          <p:cNvPr id="16" name="Rovná spojnica 15">
            <a:extLst>
              <a:ext uri="{FF2B5EF4-FFF2-40B4-BE49-F238E27FC236}">
                <a16:creationId xmlns:a16="http://schemas.microsoft.com/office/drawing/2014/main" id="{6DA9AF25-08DA-4673-86F8-E245865AA432}"/>
              </a:ext>
            </a:extLst>
          </p:cNvPr>
          <p:cNvCxnSpPr/>
          <p:nvPr/>
        </p:nvCxnSpPr>
        <p:spPr>
          <a:xfrm>
            <a:off x="1307442" y="1037835"/>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7" name="BlokTextu 16">
            <a:extLst>
              <a:ext uri="{FF2B5EF4-FFF2-40B4-BE49-F238E27FC236}">
                <a16:creationId xmlns:a16="http://schemas.microsoft.com/office/drawing/2014/main" id="{78AC2A5F-9E0E-48E6-B2FB-360585A0AA0E}"/>
              </a:ext>
            </a:extLst>
          </p:cNvPr>
          <p:cNvSpPr txBox="1"/>
          <p:nvPr/>
        </p:nvSpPr>
        <p:spPr>
          <a:xfrm>
            <a:off x="1197428" y="375496"/>
            <a:ext cx="10638192" cy="584775"/>
          </a:xfrm>
          <a:prstGeom prst="rect">
            <a:avLst/>
          </a:prstGeom>
          <a:noFill/>
        </p:spPr>
        <p:txBody>
          <a:bodyPr wrap="square" rtlCol="0">
            <a:spAutoFit/>
          </a:bodyPr>
          <a:lstStyle/>
          <a:p>
            <a:r>
              <a:rPr lang="sk-SK" sz="3200" dirty="0" smtClean="0">
                <a:solidFill>
                  <a:srgbClr val="C00000"/>
                </a:solidFill>
                <a:latin typeface="Segoe UI Light" panose="020B0502040204020203" pitchFamily="34" charset="0"/>
                <a:cs typeface="Segoe UI Light" panose="020B0502040204020203" pitchFamily="34" charset="0"/>
              </a:rPr>
              <a:t>JUPITER</a:t>
            </a:r>
            <a:endParaRPr lang="sk-SK" sz="3200" dirty="0">
              <a:solidFill>
                <a:srgbClr val="C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7111521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307441" y="1079292"/>
            <a:ext cx="10710387" cy="4342036"/>
          </a:xfrm>
        </p:spPr>
        <p:txBody>
          <a:bodyPr>
            <a:normAutofit fontScale="40000" lnSpcReduction="20000"/>
          </a:bodyPr>
          <a:lstStyle/>
          <a:p>
            <a:pPr>
              <a:lnSpc>
                <a:spcPct val="120000"/>
              </a:lnSpc>
              <a:spcBef>
                <a:spcPts val="0"/>
              </a:spcBef>
              <a:spcAft>
                <a:spcPts val="600"/>
              </a:spcAft>
            </a:pPr>
            <a:r>
              <a:rPr lang="sk-SK" sz="5100" dirty="0" smtClean="0"/>
              <a:t>Má hustú </a:t>
            </a:r>
            <a:r>
              <a:rPr lang="sk-SK" sz="5100" dirty="0"/>
              <a:t>atmosféru, ktorá </a:t>
            </a:r>
            <a:r>
              <a:rPr lang="sk-SK" sz="5100" dirty="0" smtClean="0"/>
              <a:t>prechádza </a:t>
            </a:r>
            <a:r>
              <a:rPr lang="sk-SK" sz="5100" dirty="0"/>
              <a:t>do </a:t>
            </a:r>
            <a:r>
              <a:rPr lang="sk-SK" sz="5100" dirty="0" smtClean="0"/>
              <a:t>plášťa – tvorená prevažne </a:t>
            </a:r>
            <a:r>
              <a:rPr lang="sk-SK" sz="5100" dirty="0">
                <a:solidFill>
                  <a:srgbClr val="FF0000"/>
                </a:solidFill>
              </a:rPr>
              <a:t>vodíkom</a:t>
            </a:r>
            <a:r>
              <a:rPr lang="sk-SK" sz="5100" dirty="0"/>
              <a:t>, ktorý tvorí </a:t>
            </a:r>
            <a:r>
              <a:rPr lang="sk-SK" sz="5100" dirty="0">
                <a:solidFill>
                  <a:srgbClr val="FF0000"/>
                </a:solidFill>
              </a:rPr>
              <a:t>96,3 %</a:t>
            </a:r>
            <a:r>
              <a:rPr lang="sk-SK" sz="5100" dirty="0"/>
              <a:t> </a:t>
            </a:r>
            <a:endParaRPr lang="sk-SK" sz="5100" dirty="0" smtClean="0"/>
          </a:p>
          <a:p>
            <a:pPr>
              <a:lnSpc>
                <a:spcPct val="120000"/>
              </a:lnSpc>
              <a:spcBef>
                <a:spcPts val="0"/>
              </a:spcBef>
              <a:spcAft>
                <a:spcPts val="600"/>
              </a:spcAft>
            </a:pPr>
            <a:r>
              <a:rPr lang="sk-SK" sz="5100" dirty="0" smtClean="0">
                <a:solidFill>
                  <a:srgbClr val="00B0F0"/>
                </a:solidFill>
              </a:rPr>
              <a:t>Viditeľný </a:t>
            </a:r>
            <a:r>
              <a:rPr lang="sk-SK" sz="5100" dirty="0">
                <a:solidFill>
                  <a:srgbClr val="00B0F0"/>
                </a:solidFill>
              </a:rPr>
              <a:t>povrch planéty </a:t>
            </a:r>
            <a:r>
              <a:rPr lang="sk-SK" sz="5100" dirty="0"/>
              <a:t>tvorí svetložltá vrstva mrakov s nejasnými pásmi rôznych odtieňov, ktoré sú rovnobežné s </a:t>
            </a:r>
            <a:r>
              <a:rPr lang="sk-SK" sz="5100" dirty="0" smtClean="0"/>
              <a:t>rovníkom</a:t>
            </a:r>
          </a:p>
          <a:p>
            <a:pPr>
              <a:lnSpc>
                <a:spcPct val="120000"/>
              </a:lnSpc>
              <a:spcBef>
                <a:spcPts val="0"/>
              </a:spcBef>
              <a:spcAft>
                <a:spcPts val="600"/>
              </a:spcAft>
            </a:pPr>
            <a:r>
              <a:rPr lang="sk-SK" sz="5100" dirty="0" smtClean="0">
                <a:solidFill>
                  <a:srgbClr val="00B0F0"/>
                </a:solidFill>
              </a:rPr>
              <a:t>Teplota </a:t>
            </a:r>
            <a:r>
              <a:rPr lang="sk-SK" sz="5100" dirty="0">
                <a:solidFill>
                  <a:srgbClr val="00B0F0"/>
                </a:solidFill>
              </a:rPr>
              <a:t>v hornej oblačnej vrstve </a:t>
            </a:r>
            <a:r>
              <a:rPr lang="sk-SK" sz="5100" dirty="0"/>
              <a:t>dosahuje </a:t>
            </a:r>
            <a:r>
              <a:rPr lang="sk-SK" sz="5100" dirty="0">
                <a:solidFill>
                  <a:srgbClr val="FF0000"/>
                </a:solidFill>
              </a:rPr>
              <a:t>−140 °</a:t>
            </a:r>
            <a:r>
              <a:rPr lang="sk-SK" sz="5100" dirty="0" smtClean="0">
                <a:solidFill>
                  <a:srgbClr val="FF0000"/>
                </a:solidFill>
              </a:rPr>
              <a:t>C</a:t>
            </a:r>
            <a:endParaRPr lang="sk-SK" sz="5100" dirty="0" smtClean="0"/>
          </a:p>
          <a:p>
            <a:pPr>
              <a:lnSpc>
                <a:spcPct val="120000"/>
              </a:lnSpc>
              <a:spcBef>
                <a:spcPts val="0"/>
              </a:spcBef>
              <a:spcAft>
                <a:spcPts val="600"/>
              </a:spcAft>
            </a:pPr>
            <a:r>
              <a:rPr lang="sk-SK" sz="5100" dirty="0"/>
              <a:t>Z</a:t>
            </a:r>
            <a:r>
              <a:rPr lang="sk-SK" sz="5100" dirty="0" smtClean="0"/>
              <a:t>o </a:t>
            </a:r>
            <a:r>
              <a:rPr lang="sk-SK" sz="5100" dirty="0"/>
              <a:t>všetkých planét </a:t>
            </a:r>
            <a:r>
              <a:rPr lang="sk-SK" sz="5100" dirty="0" smtClean="0"/>
              <a:t>má najmenšiu </a:t>
            </a:r>
            <a:r>
              <a:rPr lang="sk-SK" sz="5100" dirty="0"/>
              <a:t>hustotu: len </a:t>
            </a:r>
            <a:r>
              <a:rPr lang="sk-SK" sz="5100" dirty="0">
                <a:solidFill>
                  <a:srgbClr val="FF0000"/>
                </a:solidFill>
              </a:rPr>
              <a:t>0,6873 g/cm³ </a:t>
            </a:r>
            <a:r>
              <a:rPr lang="sk-SK" sz="5100" dirty="0" smtClean="0"/>
              <a:t>(ľahší </a:t>
            </a:r>
            <a:r>
              <a:rPr lang="sk-SK" sz="5100" dirty="0"/>
              <a:t>než voda), po Jupiteri druhá najväčšia z </a:t>
            </a:r>
            <a:r>
              <a:rPr lang="sk-SK" sz="5100" dirty="0" smtClean="0"/>
              <a:t>planét</a:t>
            </a:r>
          </a:p>
          <a:p>
            <a:pPr>
              <a:lnSpc>
                <a:spcPct val="120000"/>
              </a:lnSpc>
              <a:spcBef>
                <a:spcPts val="0"/>
              </a:spcBef>
              <a:spcAft>
                <a:spcPts val="600"/>
              </a:spcAft>
            </a:pPr>
            <a:r>
              <a:rPr lang="sk-SK" sz="5100" dirty="0" smtClean="0">
                <a:solidFill>
                  <a:srgbClr val="00B0F0"/>
                </a:solidFill>
              </a:rPr>
              <a:t>Najmohutnejšia sústava </a:t>
            </a:r>
            <a:r>
              <a:rPr lang="sk-SK" sz="5100" dirty="0">
                <a:solidFill>
                  <a:srgbClr val="00B0F0"/>
                </a:solidFill>
              </a:rPr>
              <a:t>prstencov </a:t>
            </a:r>
            <a:r>
              <a:rPr lang="sk-SK" sz="5100" dirty="0"/>
              <a:t>zo všetkých planét slnečnej sústavy. Jeho hlavné prstence, ktoré sú označené veľkými </a:t>
            </a:r>
            <a:r>
              <a:rPr lang="sk-SK" sz="5100" dirty="0" smtClean="0"/>
              <a:t>písmenami, </a:t>
            </a:r>
            <a:r>
              <a:rPr lang="sk-SK" sz="5100" dirty="0"/>
              <a:t>možno pozorovať zo Zeme už aj malým </a:t>
            </a:r>
            <a:r>
              <a:rPr lang="sk-SK" sz="5100" dirty="0" smtClean="0"/>
              <a:t>ďalekohľadom</a:t>
            </a:r>
          </a:p>
          <a:p>
            <a:pPr>
              <a:lnSpc>
                <a:spcPct val="120000"/>
              </a:lnSpc>
              <a:spcBef>
                <a:spcPts val="0"/>
              </a:spcBef>
              <a:spcAft>
                <a:spcPts val="600"/>
              </a:spcAft>
            </a:pPr>
            <a:r>
              <a:rPr lang="sk-SK" sz="5100" dirty="0" smtClean="0">
                <a:solidFill>
                  <a:srgbClr val="00B0F0"/>
                </a:solidFill>
              </a:rPr>
              <a:t>Okolo </a:t>
            </a:r>
            <a:r>
              <a:rPr lang="sk-SK" sz="5100" dirty="0">
                <a:solidFill>
                  <a:srgbClr val="00B0F0"/>
                </a:solidFill>
              </a:rPr>
              <a:t>planéty obieha tiež početná rodina </a:t>
            </a:r>
            <a:r>
              <a:rPr lang="sk-SK" sz="5100" dirty="0" smtClean="0">
                <a:solidFill>
                  <a:srgbClr val="00B0F0"/>
                </a:solidFill>
              </a:rPr>
              <a:t>mesiacov </a:t>
            </a:r>
            <a:r>
              <a:rPr lang="sk-SK" sz="5100" dirty="0" smtClean="0">
                <a:solidFill>
                  <a:srgbClr val="FF0000"/>
                </a:solidFill>
              </a:rPr>
              <a:t>(</a:t>
            </a:r>
            <a:r>
              <a:rPr lang="sk-SK" sz="5100" dirty="0" smtClean="0">
                <a:solidFill>
                  <a:srgbClr val="FF0000"/>
                </a:solidFill>
              </a:rPr>
              <a:t>2023: </a:t>
            </a:r>
            <a:r>
              <a:rPr lang="sk-SK" sz="5100" dirty="0" smtClean="0">
                <a:solidFill>
                  <a:srgbClr val="FF0000"/>
                </a:solidFill>
              </a:rPr>
              <a:t>146</a:t>
            </a:r>
            <a:r>
              <a:rPr lang="sk-SK" sz="5100" dirty="0" smtClean="0">
                <a:solidFill>
                  <a:srgbClr val="FF0000"/>
                </a:solidFill>
              </a:rPr>
              <a:t> </a:t>
            </a:r>
            <a:r>
              <a:rPr lang="sk-SK" sz="5100" dirty="0" smtClean="0">
                <a:solidFill>
                  <a:srgbClr val="FF0000"/>
                </a:solidFill>
              </a:rPr>
              <a:t>mesiacov)</a:t>
            </a:r>
            <a:r>
              <a:rPr lang="sk-SK" sz="5100" dirty="0" smtClean="0"/>
              <a:t>, </a:t>
            </a:r>
            <a:r>
              <a:rPr lang="sk-SK" sz="5100" dirty="0"/>
              <a:t>z ktorých najväčší je </a:t>
            </a:r>
            <a:r>
              <a:rPr lang="sk-SK" sz="5100" dirty="0" smtClean="0">
                <a:solidFill>
                  <a:srgbClr val="FF0000"/>
                </a:solidFill>
              </a:rPr>
              <a:t>Titan</a:t>
            </a:r>
          </a:p>
          <a:p>
            <a:pPr>
              <a:lnSpc>
                <a:spcPct val="120000"/>
              </a:lnSpc>
              <a:spcBef>
                <a:spcPts val="0"/>
              </a:spcBef>
              <a:spcAft>
                <a:spcPts val="600"/>
              </a:spcAft>
            </a:pPr>
            <a:r>
              <a:rPr lang="sk-SK" sz="4000" dirty="0" smtClean="0">
                <a:solidFill>
                  <a:srgbClr val="00B0F0"/>
                </a:solidFill>
              </a:rPr>
              <a:t>Pomenovaný </a:t>
            </a:r>
            <a:r>
              <a:rPr lang="sk-SK" sz="4000" dirty="0">
                <a:solidFill>
                  <a:srgbClr val="00B0F0"/>
                </a:solidFill>
              </a:rPr>
              <a:t>bol podľa </a:t>
            </a:r>
            <a:r>
              <a:rPr lang="sk-SK" sz="4000" dirty="0"/>
              <a:t>rímskeho boha </a:t>
            </a:r>
            <a:r>
              <a:rPr lang="sk-SK" sz="4000" dirty="0">
                <a:solidFill>
                  <a:srgbClr val="FF0000"/>
                </a:solidFill>
              </a:rPr>
              <a:t>Saturna</a:t>
            </a:r>
            <a:r>
              <a:rPr lang="sk-SK" sz="4000" dirty="0"/>
              <a:t>, ktorý je obdobou gréckeho </a:t>
            </a:r>
            <a:r>
              <a:rPr lang="sk-SK" sz="4000" dirty="0" err="1" smtClean="0"/>
              <a:t>Krona</a:t>
            </a:r>
            <a:endParaRPr lang="sk-SK" sz="4000" dirty="0"/>
          </a:p>
        </p:txBody>
      </p:sp>
      <p:pic>
        <p:nvPicPr>
          <p:cNvPr id="6148" name="Picture 4" descr="http://upload.wikimedia.org/wikipedia/commons/thumb/7/74/Saturn_symbol.svg/50px-Saturn_symbol.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4432" y="404664"/>
            <a:ext cx="476250" cy="476250"/>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p:cNvSpPr/>
          <p:nvPr/>
        </p:nvSpPr>
        <p:spPr>
          <a:xfrm>
            <a:off x="2828602" y="4774997"/>
            <a:ext cx="3411415" cy="646331"/>
          </a:xfrm>
          <a:prstGeom prst="rect">
            <a:avLst/>
          </a:prstGeom>
        </p:spPr>
        <p:txBody>
          <a:bodyPr wrap="square">
            <a:spAutoFit/>
          </a:bodyPr>
          <a:lstStyle/>
          <a:p>
            <a:r>
              <a:rPr lang="sk-SK" sz="1200" i="1" dirty="0">
                <a:solidFill>
                  <a:srgbClr val="004A82"/>
                </a:solidFill>
              </a:rPr>
              <a:t>Saturn </a:t>
            </a:r>
            <a:r>
              <a:rPr lang="sk-SK" sz="1200" i="1" dirty="0" smtClean="0">
                <a:solidFill>
                  <a:srgbClr val="004A82"/>
                </a:solidFill>
              </a:rPr>
              <a:t>bol </a:t>
            </a:r>
            <a:r>
              <a:rPr lang="sk-SK" sz="1200" i="1" dirty="0">
                <a:solidFill>
                  <a:srgbClr val="004A82"/>
                </a:solidFill>
              </a:rPr>
              <a:t>starorímsky boh roľníctva, úrody a času. V starovekom Grécku bol boh času </a:t>
            </a:r>
            <a:r>
              <a:rPr lang="sk-SK" sz="1200" i="1" dirty="0" err="1">
                <a:solidFill>
                  <a:srgbClr val="004A82"/>
                </a:solidFill>
              </a:rPr>
              <a:t>Kronos</a:t>
            </a:r>
            <a:r>
              <a:rPr lang="sk-SK" sz="1200" i="1" dirty="0">
                <a:solidFill>
                  <a:srgbClr val="004A82"/>
                </a:solidFill>
              </a:rPr>
              <a:t>, s ktorým bol Saturn neskôr stotožňovaný.</a:t>
            </a:r>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246" y="4666431"/>
            <a:ext cx="1313167" cy="220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382" y="5421329"/>
            <a:ext cx="5079552" cy="87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33152" y="4561372"/>
            <a:ext cx="1802468" cy="2253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ĺžnik 6"/>
          <p:cNvSpPr/>
          <p:nvPr/>
        </p:nvSpPr>
        <p:spPr>
          <a:xfrm>
            <a:off x="8636000" y="4735433"/>
            <a:ext cx="1348432" cy="1200329"/>
          </a:xfrm>
          <a:prstGeom prst="rect">
            <a:avLst/>
          </a:prstGeom>
        </p:spPr>
        <p:txBody>
          <a:bodyPr wrap="square">
            <a:spAutoFit/>
          </a:bodyPr>
          <a:lstStyle/>
          <a:p>
            <a:r>
              <a:rPr lang="sk-SK" sz="1200" i="1" dirty="0">
                <a:solidFill>
                  <a:srgbClr val="004A82"/>
                </a:solidFill>
              </a:rPr>
              <a:t>Saturn na zábere zo sondy </a:t>
            </a:r>
            <a:r>
              <a:rPr lang="sk-SK" sz="1200" i="1" dirty="0" err="1">
                <a:solidFill>
                  <a:srgbClr val="004A82"/>
                </a:solidFill>
              </a:rPr>
              <a:t>Voyager</a:t>
            </a:r>
            <a:r>
              <a:rPr lang="sk-SK" sz="1200" i="1" dirty="0">
                <a:solidFill>
                  <a:srgbClr val="004A82"/>
                </a:solidFill>
              </a:rPr>
              <a:t> 2, ktorý urobila zo vzdialenosti 21 miliónov kilometrov.</a:t>
            </a:r>
          </a:p>
        </p:txBody>
      </p:sp>
      <p:sp>
        <p:nvSpPr>
          <p:cNvPr id="8" name="Obdĺžnik 7"/>
          <p:cNvSpPr/>
          <p:nvPr/>
        </p:nvSpPr>
        <p:spPr>
          <a:xfrm>
            <a:off x="3171174" y="6281793"/>
            <a:ext cx="5584447" cy="584775"/>
          </a:xfrm>
          <a:prstGeom prst="rect">
            <a:avLst/>
          </a:prstGeom>
        </p:spPr>
        <p:txBody>
          <a:bodyPr wrap="square">
            <a:spAutoFit/>
          </a:bodyPr>
          <a:lstStyle/>
          <a:p>
            <a:r>
              <a:rPr lang="sk-SK" sz="1200" i="1" dirty="0">
                <a:solidFill>
                  <a:srgbClr val="004A82"/>
                </a:solidFill>
              </a:rPr>
              <a:t>Panoramatický pohľad na prstence Saturna. </a:t>
            </a:r>
            <a:r>
              <a:rPr lang="sk-SK" sz="1000" i="1" dirty="0">
                <a:solidFill>
                  <a:srgbClr val="004A82"/>
                </a:solidFill>
              </a:rPr>
              <a:t>Širší, vonkajší šedý prstenec je prstenec A. Z vnútornej strany ho vymedzuje </a:t>
            </a:r>
            <a:r>
              <a:rPr lang="sk-SK" sz="1000" i="1" dirty="0" err="1">
                <a:solidFill>
                  <a:srgbClr val="004A82"/>
                </a:solidFill>
              </a:rPr>
              <a:t>Cassiniho</a:t>
            </a:r>
            <a:r>
              <a:rPr lang="sk-SK" sz="1000" i="1" dirty="0">
                <a:solidFill>
                  <a:srgbClr val="004A82"/>
                </a:solidFill>
              </a:rPr>
              <a:t> delenie, najväčšia medzera v </a:t>
            </a:r>
            <a:r>
              <a:rPr lang="sk-SK" sz="1000" i="1" dirty="0" err="1">
                <a:solidFill>
                  <a:srgbClr val="004A82"/>
                </a:solidFill>
              </a:rPr>
              <a:t>Saturnových</a:t>
            </a:r>
            <a:r>
              <a:rPr lang="sk-SK" sz="1000" i="1" dirty="0">
                <a:solidFill>
                  <a:srgbClr val="004A82"/>
                </a:solidFill>
              </a:rPr>
              <a:t> prstencoch. Za ňou sa nachádza široký, hnedobiely prstenec B, potom tenší a tmavší prstenec C a najvnútornejší je prstenec D.</a:t>
            </a:r>
          </a:p>
        </p:txBody>
      </p:sp>
      <p:cxnSp>
        <p:nvCxnSpPr>
          <p:cNvPr id="13" name="Rovná spojnica 12"/>
          <p:cNvCxnSpPr/>
          <p:nvPr/>
        </p:nvCxnSpPr>
        <p:spPr>
          <a:xfrm>
            <a:off x="2859412" y="4666430"/>
            <a:ext cx="5900884"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Obdĺžnik 13">
            <a:extLst>
              <a:ext uri="{FF2B5EF4-FFF2-40B4-BE49-F238E27FC236}">
                <a16:creationId xmlns:a16="http://schemas.microsoft.com/office/drawing/2014/main" id="{DD434931-A694-DB0C-0F8E-11A2D554BB1D}"/>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r>
              <a:rPr lang="sk-SK" sz="2800" b="1" spc="1000" dirty="0">
                <a:latin typeface="Arial" panose="020B0604020202020204" pitchFamily="34" charset="0"/>
                <a:cs typeface="Arial" panose="020B0604020202020204" pitchFamily="34" charset="0"/>
              </a:rPr>
              <a:t>JOVIÁLNE</a:t>
            </a:r>
          </a:p>
        </p:txBody>
      </p:sp>
      <p:cxnSp>
        <p:nvCxnSpPr>
          <p:cNvPr id="15" name="Rovná spojnica 14">
            <a:extLst>
              <a:ext uri="{FF2B5EF4-FFF2-40B4-BE49-F238E27FC236}">
                <a16:creationId xmlns:a16="http://schemas.microsoft.com/office/drawing/2014/main" id="{6DA9AF25-08DA-4673-86F8-E245865AA432}"/>
              </a:ext>
            </a:extLst>
          </p:cNvPr>
          <p:cNvCxnSpPr/>
          <p:nvPr/>
        </p:nvCxnSpPr>
        <p:spPr>
          <a:xfrm>
            <a:off x="1307442" y="1037835"/>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6" name="BlokTextu 15">
            <a:extLst>
              <a:ext uri="{FF2B5EF4-FFF2-40B4-BE49-F238E27FC236}">
                <a16:creationId xmlns:a16="http://schemas.microsoft.com/office/drawing/2014/main" id="{78AC2A5F-9E0E-48E6-B2FB-360585A0AA0E}"/>
              </a:ext>
            </a:extLst>
          </p:cNvPr>
          <p:cNvSpPr txBox="1"/>
          <p:nvPr/>
        </p:nvSpPr>
        <p:spPr>
          <a:xfrm>
            <a:off x="1197428" y="375496"/>
            <a:ext cx="10638192" cy="584775"/>
          </a:xfrm>
          <a:prstGeom prst="rect">
            <a:avLst/>
          </a:prstGeom>
          <a:noFill/>
        </p:spPr>
        <p:txBody>
          <a:bodyPr wrap="square" rtlCol="0">
            <a:spAutoFit/>
          </a:bodyPr>
          <a:lstStyle/>
          <a:p>
            <a:r>
              <a:rPr lang="sk-SK" sz="3200" dirty="0" smtClean="0">
                <a:solidFill>
                  <a:srgbClr val="C00000"/>
                </a:solidFill>
                <a:latin typeface="Segoe UI Light" panose="020B0502040204020203" pitchFamily="34" charset="0"/>
                <a:cs typeface="Segoe UI Light" panose="020B0502040204020203" pitchFamily="34" charset="0"/>
              </a:rPr>
              <a:t>SATURN</a:t>
            </a:r>
            <a:endParaRPr lang="sk-SK" sz="3200" dirty="0">
              <a:solidFill>
                <a:srgbClr val="C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8365510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146629" y="1392495"/>
            <a:ext cx="10653485" cy="3419172"/>
          </a:xfrm>
        </p:spPr>
        <p:txBody>
          <a:bodyPr>
            <a:normAutofit/>
          </a:bodyPr>
          <a:lstStyle/>
          <a:p>
            <a:pPr>
              <a:spcBef>
                <a:spcPts val="600"/>
              </a:spcBef>
              <a:spcAft>
                <a:spcPts val="600"/>
              </a:spcAft>
            </a:pPr>
            <a:r>
              <a:rPr lang="sk-SK" sz="2400" dirty="0" smtClean="0">
                <a:solidFill>
                  <a:srgbClr val="00B0F0"/>
                </a:solidFill>
              </a:rPr>
              <a:t>Patrí </a:t>
            </a:r>
            <a:r>
              <a:rPr lang="sk-SK" sz="2400" dirty="0" smtClean="0"/>
              <a:t>s </a:t>
            </a:r>
            <a:r>
              <a:rPr lang="sk-SK" sz="2400" dirty="0">
                <a:solidFill>
                  <a:srgbClr val="FF0000"/>
                </a:solidFill>
              </a:rPr>
              <a:t>Neptúnom</a:t>
            </a:r>
            <a:r>
              <a:rPr lang="sk-SK" sz="2400" dirty="0"/>
              <a:t> </a:t>
            </a:r>
            <a:r>
              <a:rPr lang="sk-SK" sz="2400" dirty="0" smtClean="0"/>
              <a:t>medzi </a:t>
            </a:r>
            <a:r>
              <a:rPr lang="sk-SK" sz="2400" dirty="0"/>
              <a:t>tzv. </a:t>
            </a:r>
            <a:r>
              <a:rPr lang="sk-SK" sz="2400" dirty="0">
                <a:solidFill>
                  <a:srgbClr val="FF0000"/>
                </a:solidFill>
              </a:rPr>
              <a:t>ľadové </a:t>
            </a:r>
            <a:r>
              <a:rPr lang="sk-SK" sz="2400" dirty="0" smtClean="0">
                <a:solidFill>
                  <a:srgbClr val="FF0000"/>
                </a:solidFill>
              </a:rPr>
              <a:t>obry</a:t>
            </a:r>
            <a:endParaRPr lang="sk-SK" sz="2400" dirty="0" smtClean="0"/>
          </a:p>
          <a:p>
            <a:pPr>
              <a:spcBef>
                <a:spcPts val="600"/>
              </a:spcBef>
              <a:spcAft>
                <a:spcPts val="600"/>
              </a:spcAft>
            </a:pPr>
            <a:r>
              <a:rPr lang="sk-SK" sz="2400" dirty="0" smtClean="0">
                <a:solidFill>
                  <a:srgbClr val="00B0F0"/>
                </a:solidFill>
              </a:rPr>
              <a:t>Je tretia </a:t>
            </a:r>
            <a:r>
              <a:rPr lang="sk-SK" sz="2400" dirty="0">
                <a:solidFill>
                  <a:srgbClr val="00B0F0"/>
                </a:solidFill>
              </a:rPr>
              <a:t>najväčšia a štvrtá najhmotnejšia </a:t>
            </a:r>
            <a:r>
              <a:rPr lang="sk-SK" sz="2400" dirty="0"/>
              <a:t>planéta v slnečnej </a:t>
            </a:r>
            <a:r>
              <a:rPr lang="sk-SK" sz="2400" dirty="0" smtClean="0"/>
              <a:t>sústave</a:t>
            </a:r>
            <a:endParaRPr lang="sk-SK" sz="2400" dirty="0" smtClean="0">
              <a:solidFill>
                <a:srgbClr val="00B0F0"/>
              </a:solidFill>
            </a:endParaRPr>
          </a:p>
          <a:p>
            <a:pPr>
              <a:spcBef>
                <a:spcPts val="600"/>
              </a:spcBef>
              <a:spcAft>
                <a:spcPts val="600"/>
              </a:spcAft>
            </a:pPr>
            <a:r>
              <a:rPr lang="sk-SK" sz="2400" dirty="0" smtClean="0">
                <a:solidFill>
                  <a:srgbClr val="00B0F0"/>
                </a:solidFill>
              </a:rPr>
              <a:t>Aj </a:t>
            </a:r>
            <a:r>
              <a:rPr lang="sk-SK" sz="2400" dirty="0">
                <a:solidFill>
                  <a:srgbClr val="00B0F0"/>
                </a:solidFill>
              </a:rPr>
              <a:t>napriek tomu, </a:t>
            </a:r>
            <a:r>
              <a:rPr lang="sk-SK" sz="2400" dirty="0"/>
              <a:t>že Urán je možné za priaznivých podmienok pozorovať voľným okom na nočnej oblohe, </a:t>
            </a:r>
            <a:r>
              <a:rPr lang="sk-SK" sz="2400" dirty="0">
                <a:solidFill>
                  <a:srgbClr val="FF0000"/>
                </a:solidFill>
              </a:rPr>
              <a:t>antickí astronómovia </a:t>
            </a:r>
            <a:r>
              <a:rPr lang="sk-SK" sz="2400" dirty="0"/>
              <a:t>ho kvôli pomalej rýchlosti a nízkej jasnosti nepovažovali za planétu, ale za </a:t>
            </a:r>
            <a:r>
              <a:rPr lang="sk-SK" sz="2400" dirty="0" smtClean="0">
                <a:solidFill>
                  <a:srgbClr val="FF0000"/>
                </a:solidFill>
              </a:rPr>
              <a:t>hviezdu</a:t>
            </a:r>
            <a:endParaRPr lang="sk-SK" sz="2400" dirty="0" smtClean="0"/>
          </a:p>
          <a:p>
            <a:pPr>
              <a:spcBef>
                <a:spcPts val="600"/>
              </a:spcBef>
              <a:spcAft>
                <a:spcPts val="600"/>
              </a:spcAft>
            </a:pPr>
            <a:endParaRPr lang="sk-SK" sz="1900" dirty="0" smtClean="0">
              <a:solidFill>
                <a:srgbClr val="00B0F0"/>
              </a:solidFill>
            </a:endParaRPr>
          </a:p>
          <a:p>
            <a:pPr>
              <a:spcBef>
                <a:spcPts val="600"/>
              </a:spcBef>
              <a:spcAft>
                <a:spcPts val="600"/>
              </a:spcAft>
            </a:pPr>
            <a:r>
              <a:rPr lang="sk-SK" sz="1900" dirty="0" smtClean="0">
                <a:solidFill>
                  <a:srgbClr val="00B0F0"/>
                </a:solidFill>
              </a:rPr>
              <a:t>Meno </a:t>
            </a:r>
            <a:r>
              <a:rPr lang="sk-SK" sz="1900" dirty="0">
                <a:solidFill>
                  <a:srgbClr val="00B0F0"/>
                </a:solidFill>
              </a:rPr>
              <a:t>má po </a:t>
            </a:r>
            <a:r>
              <a:rPr lang="sk-SK" sz="1900" b="1" u="sng" dirty="0">
                <a:solidFill>
                  <a:srgbClr val="00B0F0"/>
                </a:solidFill>
              </a:rPr>
              <a:t>gréckom</a:t>
            </a:r>
            <a:r>
              <a:rPr lang="sk-SK" sz="1900" dirty="0">
                <a:solidFill>
                  <a:srgbClr val="00B0F0"/>
                </a:solidFill>
              </a:rPr>
              <a:t> bohovi </a:t>
            </a:r>
            <a:r>
              <a:rPr lang="sk-SK" sz="1900" dirty="0"/>
              <a:t>nebies </a:t>
            </a:r>
            <a:r>
              <a:rPr lang="sk-SK" sz="1900" dirty="0" err="1">
                <a:solidFill>
                  <a:srgbClr val="FF0000"/>
                </a:solidFill>
              </a:rPr>
              <a:t>Uránovi</a:t>
            </a:r>
            <a:r>
              <a:rPr lang="sk-SK" sz="1900" dirty="0"/>
              <a:t>, čo je ojedinelé – ostatné planéty (okrem Zeme*) sú pomenované po rímskych </a:t>
            </a:r>
            <a:r>
              <a:rPr lang="sk-SK" sz="1900" dirty="0" smtClean="0"/>
              <a:t>bohoch</a:t>
            </a:r>
            <a:endParaRPr lang="sk-SK" sz="1900" dirty="0"/>
          </a:p>
          <a:p>
            <a:pPr>
              <a:spcBef>
                <a:spcPts val="600"/>
              </a:spcBef>
              <a:spcAft>
                <a:spcPts val="600"/>
              </a:spcAft>
            </a:pPr>
            <a:endParaRPr lang="sk-SK" sz="2400" dirty="0"/>
          </a:p>
        </p:txBody>
      </p:sp>
      <p:cxnSp>
        <p:nvCxnSpPr>
          <p:cNvPr id="13" name="Rovná spojnica 12"/>
          <p:cNvCxnSpPr/>
          <p:nvPr/>
        </p:nvCxnSpPr>
        <p:spPr>
          <a:xfrm>
            <a:off x="1197428" y="4634971"/>
            <a:ext cx="1076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Obdĺžnik 5"/>
          <p:cNvSpPr/>
          <p:nvPr/>
        </p:nvSpPr>
        <p:spPr>
          <a:xfrm>
            <a:off x="3628269" y="4938613"/>
            <a:ext cx="4526255" cy="646331"/>
          </a:xfrm>
          <a:prstGeom prst="rect">
            <a:avLst/>
          </a:prstGeom>
        </p:spPr>
        <p:txBody>
          <a:bodyPr wrap="square">
            <a:spAutoFit/>
          </a:bodyPr>
          <a:lstStyle/>
          <a:p>
            <a:r>
              <a:rPr lang="sk-SK" sz="1200" i="1" dirty="0">
                <a:solidFill>
                  <a:srgbClr val="004A82"/>
                </a:solidFill>
              </a:rPr>
              <a:t>Urán bol grécky boh neba, a len nebesá, prvý vládca sveta od pôvodného chaosu. Narodil sa bez otca od </a:t>
            </a:r>
            <a:r>
              <a:rPr lang="sk-SK" sz="1200" i="1" dirty="0" err="1">
                <a:solidFill>
                  <a:srgbClr val="004A82"/>
                </a:solidFill>
              </a:rPr>
              <a:t>Gaia</a:t>
            </a:r>
            <a:r>
              <a:rPr lang="sk-SK" sz="1200" i="1" dirty="0">
                <a:solidFill>
                  <a:srgbClr val="004A82"/>
                </a:solidFill>
              </a:rPr>
              <a:t> Matky Zeme, a keď vládol svetu, potom ju a vzal si ju.</a:t>
            </a:r>
          </a:p>
        </p:txBody>
      </p:sp>
      <p:pic>
        <p:nvPicPr>
          <p:cNvPr id="7170" name="Picture 2" descr="http://upload.wikimedia.org/wikipedia/commons/thumb/f/f1/Uranus_symbol.svg/50px-Uranus_symbol.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0227" y="203450"/>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942" y="4816749"/>
            <a:ext cx="209550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9625" y="4989631"/>
            <a:ext cx="16192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bdĺžnik 9"/>
          <p:cNvSpPr/>
          <p:nvPr/>
        </p:nvSpPr>
        <p:spPr>
          <a:xfrm>
            <a:off x="10364241" y="5789236"/>
            <a:ext cx="1614634" cy="461665"/>
          </a:xfrm>
          <a:prstGeom prst="rect">
            <a:avLst/>
          </a:prstGeom>
        </p:spPr>
        <p:txBody>
          <a:bodyPr wrap="square">
            <a:spAutoFit/>
          </a:bodyPr>
          <a:lstStyle/>
          <a:p>
            <a:r>
              <a:rPr lang="sk-SK" sz="1200" i="1" dirty="0">
                <a:solidFill>
                  <a:schemeClr val="bg1"/>
                </a:solidFill>
              </a:rPr>
              <a:t>Porovnanie veľkosti Zeme a Uránu.</a:t>
            </a:r>
          </a:p>
        </p:txBody>
      </p:sp>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2349" y="4811667"/>
            <a:ext cx="1956003" cy="1987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dĺžnik 10"/>
          <p:cNvSpPr/>
          <p:nvPr/>
        </p:nvSpPr>
        <p:spPr>
          <a:xfrm>
            <a:off x="8057088" y="6284044"/>
            <a:ext cx="1951264" cy="461665"/>
          </a:xfrm>
          <a:prstGeom prst="rect">
            <a:avLst/>
          </a:prstGeom>
        </p:spPr>
        <p:txBody>
          <a:bodyPr wrap="square">
            <a:spAutoFit/>
          </a:bodyPr>
          <a:lstStyle/>
          <a:p>
            <a:r>
              <a:rPr lang="sk-SK" sz="1200" i="1" dirty="0">
                <a:solidFill>
                  <a:schemeClr val="bg1"/>
                </a:solidFill>
              </a:rPr>
              <a:t>Urán na snímke sondy </a:t>
            </a:r>
            <a:r>
              <a:rPr lang="sk-SK" sz="1200" i="1" dirty="0" err="1">
                <a:solidFill>
                  <a:schemeClr val="bg1"/>
                </a:solidFill>
              </a:rPr>
              <a:t>Voyager</a:t>
            </a:r>
            <a:r>
              <a:rPr lang="sk-SK" sz="1200" i="1" dirty="0">
                <a:solidFill>
                  <a:schemeClr val="bg1"/>
                </a:solidFill>
              </a:rPr>
              <a:t> 2 (1986).</a:t>
            </a:r>
          </a:p>
        </p:txBody>
      </p:sp>
      <p:sp>
        <p:nvSpPr>
          <p:cNvPr id="15" name="Obdĺžnik 14">
            <a:extLst>
              <a:ext uri="{FF2B5EF4-FFF2-40B4-BE49-F238E27FC236}">
                <a16:creationId xmlns:a16="http://schemas.microsoft.com/office/drawing/2014/main" id="{DD434931-A694-DB0C-0F8E-11A2D554BB1D}"/>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r>
              <a:rPr lang="sk-SK" sz="2800" b="1" spc="1000" dirty="0">
                <a:latin typeface="Arial" panose="020B0604020202020204" pitchFamily="34" charset="0"/>
                <a:cs typeface="Arial" panose="020B0604020202020204" pitchFamily="34" charset="0"/>
              </a:rPr>
              <a:t>JOVIÁLNE</a:t>
            </a:r>
          </a:p>
        </p:txBody>
      </p:sp>
      <p:cxnSp>
        <p:nvCxnSpPr>
          <p:cNvPr id="17" name="Rovná spojnica 16">
            <a:extLst>
              <a:ext uri="{FF2B5EF4-FFF2-40B4-BE49-F238E27FC236}">
                <a16:creationId xmlns:a16="http://schemas.microsoft.com/office/drawing/2014/main" id="{6DA9AF25-08DA-4673-86F8-E245865AA432}"/>
              </a:ext>
            </a:extLst>
          </p:cNvPr>
          <p:cNvCxnSpPr/>
          <p:nvPr/>
        </p:nvCxnSpPr>
        <p:spPr>
          <a:xfrm>
            <a:off x="1307442" y="1037835"/>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8" name="BlokTextu 17">
            <a:extLst>
              <a:ext uri="{FF2B5EF4-FFF2-40B4-BE49-F238E27FC236}">
                <a16:creationId xmlns:a16="http://schemas.microsoft.com/office/drawing/2014/main" id="{78AC2A5F-9E0E-48E6-B2FB-360585A0AA0E}"/>
              </a:ext>
            </a:extLst>
          </p:cNvPr>
          <p:cNvSpPr txBox="1"/>
          <p:nvPr/>
        </p:nvSpPr>
        <p:spPr>
          <a:xfrm>
            <a:off x="1197428" y="375496"/>
            <a:ext cx="10638192" cy="584775"/>
          </a:xfrm>
          <a:prstGeom prst="rect">
            <a:avLst/>
          </a:prstGeom>
          <a:noFill/>
        </p:spPr>
        <p:txBody>
          <a:bodyPr wrap="square" rtlCol="0">
            <a:spAutoFit/>
          </a:bodyPr>
          <a:lstStyle/>
          <a:p>
            <a:r>
              <a:rPr lang="sk-SK" sz="3200" dirty="0" smtClean="0">
                <a:solidFill>
                  <a:srgbClr val="C00000"/>
                </a:solidFill>
                <a:latin typeface="Segoe UI Light" panose="020B0502040204020203" pitchFamily="34" charset="0"/>
                <a:cs typeface="Segoe UI Light" panose="020B0502040204020203" pitchFamily="34" charset="0"/>
              </a:rPr>
              <a:t>URÁN</a:t>
            </a:r>
            <a:endParaRPr lang="sk-SK" sz="3200" dirty="0">
              <a:solidFill>
                <a:srgbClr val="C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45179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FA7303-A5AA-F69A-CC05-4985EFC6FA2D}"/>
              </a:ext>
            </a:extLst>
          </p:cNvPr>
          <p:cNvSpPr>
            <a:spLocks noGrp="1"/>
          </p:cNvSpPr>
          <p:nvPr>
            <p:ph type="title"/>
          </p:nvPr>
        </p:nvSpPr>
        <p:spPr/>
        <p:txBody>
          <a:bodyPr/>
          <a:lstStyle/>
          <a:p>
            <a:endParaRPr lang="sk-SK"/>
          </a:p>
        </p:txBody>
      </p:sp>
      <p:pic>
        <p:nvPicPr>
          <p:cNvPr id="7" name="ezgif.com-gif-maker (4)">
            <a:hlinkClick r:id="" action="ppaction://media"/>
            <a:extLst>
              <a:ext uri="{FF2B5EF4-FFF2-40B4-BE49-F238E27FC236}">
                <a16:creationId xmlns:a16="http://schemas.microsoft.com/office/drawing/2014/main" id="{31A183DB-7E66-642E-5A1C-0BB1E2B9E0F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7845"/>
          </a:xfrm>
        </p:spPr>
      </p:pic>
    </p:spTree>
    <p:extLst>
      <p:ext uri="{BB962C8B-B14F-4D97-AF65-F5344CB8AC3E}">
        <p14:creationId xmlns:p14="http://schemas.microsoft.com/office/powerpoint/2010/main" val="307806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146629" y="1180892"/>
            <a:ext cx="10688991" cy="3717861"/>
          </a:xfrm>
        </p:spPr>
        <p:txBody>
          <a:bodyPr>
            <a:noAutofit/>
          </a:bodyPr>
          <a:lstStyle/>
          <a:p>
            <a:pPr>
              <a:spcAft>
                <a:spcPts val="600"/>
              </a:spcAft>
            </a:pPr>
            <a:r>
              <a:rPr lang="sk-SK" sz="2000" dirty="0" smtClean="0">
                <a:solidFill>
                  <a:srgbClr val="00B0F0"/>
                </a:solidFill>
              </a:rPr>
              <a:t>Ôsma </a:t>
            </a:r>
            <a:r>
              <a:rPr lang="sk-SK" sz="2000" dirty="0">
                <a:solidFill>
                  <a:srgbClr val="00B0F0"/>
                </a:solidFill>
              </a:rPr>
              <a:t>a najvzdialenejšia </a:t>
            </a:r>
            <a:r>
              <a:rPr lang="sk-SK" sz="2000" dirty="0"/>
              <a:t>planéta slnečnej sústavy. </a:t>
            </a:r>
            <a:r>
              <a:rPr lang="sk-SK" sz="2000" dirty="0" smtClean="0"/>
              <a:t>Rozhodlo </a:t>
            </a:r>
            <a:r>
              <a:rPr lang="sk-SK" sz="2000" dirty="0"/>
              <a:t>o tom hlasovanie na </a:t>
            </a:r>
            <a:r>
              <a:rPr lang="sk-SK" sz="2000" dirty="0">
                <a:solidFill>
                  <a:srgbClr val="FF0000"/>
                </a:solidFill>
              </a:rPr>
              <a:t>26. kongrese Medzinárodnej astronomickej únie v Prahe 24. augusta 2006</a:t>
            </a:r>
            <a:r>
              <a:rPr lang="sk-SK" sz="2000" dirty="0"/>
              <a:t>. Dovtedy bolo poslednou planétou slnečnej sústavy </a:t>
            </a:r>
            <a:r>
              <a:rPr lang="sk-SK" sz="2000" dirty="0" smtClean="0"/>
              <a:t>Pluto</a:t>
            </a:r>
            <a:endParaRPr lang="sk-SK" sz="2000" dirty="0"/>
          </a:p>
          <a:p>
            <a:pPr>
              <a:spcAft>
                <a:spcPts val="600"/>
              </a:spcAft>
            </a:pPr>
            <a:r>
              <a:rPr lang="sk-SK" sz="2000" dirty="0" smtClean="0">
                <a:solidFill>
                  <a:srgbClr val="00B0F0"/>
                </a:solidFill>
              </a:rPr>
              <a:t>Neptún </a:t>
            </a:r>
            <a:r>
              <a:rPr lang="sk-SK" sz="2000" dirty="0">
                <a:solidFill>
                  <a:srgbClr val="00B0F0"/>
                </a:solidFill>
              </a:rPr>
              <a:t>je prvou planétou </a:t>
            </a:r>
            <a:r>
              <a:rPr lang="sk-SK" sz="2000" dirty="0"/>
              <a:t>objavenou skôr na základe matematických výpočtov ako </a:t>
            </a:r>
            <a:r>
              <a:rPr lang="sk-SK" sz="2000" dirty="0" smtClean="0"/>
              <a:t>pozorovaním</a:t>
            </a:r>
          </a:p>
          <a:p>
            <a:pPr>
              <a:spcAft>
                <a:spcPts val="600"/>
              </a:spcAft>
            </a:pPr>
            <a:r>
              <a:rPr lang="sk-SK" sz="2000" dirty="0" smtClean="0">
                <a:solidFill>
                  <a:srgbClr val="00B0F0"/>
                </a:solidFill>
              </a:rPr>
              <a:t>Z </a:t>
            </a:r>
            <a:r>
              <a:rPr lang="sk-SK" sz="2000" dirty="0">
                <a:solidFill>
                  <a:srgbClr val="00B0F0"/>
                </a:solidFill>
              </a:rPr>
              <a:t>porúch v dráhe </a:t>
            </a:r>
            <a:r>
              <a:rPr lang="sk-SK" sz="2000" dirty="0"/>
              <a:t>Uránu astronómovia odvodili jeho </a:t>
            </a:r>
            <a:r>
              <a:rPr lang="sk-SK" sz="2000" dirty="0" smtClean="0"/>
              <a:t>existenciu</a:t>
            </a:r>
            <a:endParaRPr lang="sk-SK" sz="2000" dirty="0"/>
          </a:p>
          <a:p>
            <a:pPr>
              <a:spcAft>
                <a:spcPts val="600"/>
              </a:spcAft>
            </a:pPr>
            <a:r>
              <a:rPr lang="sk-SK" sz="2000" dirty="0" smtClean="0">
                <a:solidFill>
                  <a:srgbClr val="00B0F0"/>
                </a:solidFill>
              </a:rPr>
              <a:t>Neptún </a:t>
            </a:r>
            <a:r>
              <a:rPr lang="sk-SK" sz="2000" dirty="0">
                <a:solidFill>
                  <a:srgbClr val="00B0F0"/>
                </a:solidFill>
              </a:rPr>
              <a:t>je </a:t>
            </a:r>
            <a:r>
              <a:rPr lang="sk-SK" sz="2000" dirty="0" smtClean="0">
                <a:solidFill>
                  <a:srgbClr val="00B0F0"/>
                </a:solidFill>
              </a:rPr>
              <a:t>17x </a:t>
            </a:r>
            <a:r>
              <a:rPr lang="sk-SK" sz="2000" dirty="0">
                <a:solidFill>
                  <a:srgbClr val="00B0F0"/>
                </a:solidFill>
              </a:rPr>
              <a:t>ťažší ako Zem </a:t>
            </a:r>
            <a:r>
              <a:rPr lang="sk-SK" sz="2000" dirty="0"/>
              <a:t>a iba o niečo prekonáva </a:t>
            </a:r>
            <a:r>
              <a:rPr lang="sk-SK" sz="2000" dirty="0" smtClean="0"/>
              <a:t>susednú </a:t>
            </a:r>
            <a:r>
              <a:rPr lang="sk-SK" sz="2000" dirty="0"/>
              <a:t>planétu Urán (</a:t>
            </a:r>
            <a:r>
              <a:rPr lang="sk-SK" sz="2000" dirty="0" smtClean="0"/>
              <a:t>14x </a:t>
            </a:r>
            <a:r>
              <a:rPr lang="sk-SK" sz="2000" dirty="0"/>
              <a:t>ťažší ako Zem</a:t>
            </a:r>
            <a:r>
              <a:rPr lang="sk-SK" sz="2000" dirty="0" smtClean="0"/>
              <a:t>)</a:t>
            </a:r>
          </a:p>
          <a:p>
            <a:pPr>
              <a:spcAft>
                <a:spcPts val="600"/>
              </a:spcAft>
            </a:pPr>
            <a:r>
              <a:rPr lang="sk-SK" sz="1800" dirty="0"/>
              <a:t>Planéta je pomenovaná podľa starorímskeho boha mora </a:t>
            </a:r>
            <a:r>
              <a:rPr lang="sk-SK" sz="1800" dirty="0" smtClean="0"/>
              <a:t>Neptúna</a:t>
            </a:r>
            <a:endParaRPr lang="sk-SK" sz="1800" dirty="0"/>
          </a:p>
        </p:txBody>
      </p:sp>
      <p:cxnSp>
        <p:nvCxnSpPr>
          <p:cNvPr id="13" name="Rovná spojnica 12"/>
          <p:cNvCxnSpPr/>
          <p:nvPr/>
        </p:nvCxnSpPr>
        <p:spPr>
          <a:xfrm>
            <a:off x="1146629" y="4194799"/>
            <a:ext cx="1040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425" y="4864423"/>
            <a:ext cx="20955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ĺžnik 4"/>
          <p:cNvSpPr/>
          <p:nvPr/>
        </p:nvSpPr>
        <p:spPr>
          <a:xfrm>
            <a:off x="5173772" y="6428602"/>
            <a:ext cx="2633670" cy="276999"/>
          </a:xfrm>
          <a:prstGeom prst="rect">
            <a:avLst/>
          </a:prstGeom>
        </p:spPr>
        <p:txBody>
          <a:bodyPr wrap="none">
            <a:spAutoFit/>
          </a:bodyPr>
          <a:lstStyle/>
          <a:p>
            <a:r>
              <a:rPr lang="sk-SK" sz="1200" i="1" dirty="0">
                <a:solidFill>
                  <a:srgbClr val="004A82"/>
                </a:solidFill>
              </a:rPr>
              <a:t>Porovnanie veľkosti Neptúna so Zemou.</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0170" y="4556770"/>
            <a:ext cx="2148830" cy="214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bdĺžnik 6"/>
          <p:cNvSpPr/>
          <p:nvPr/>
        </p:nvSpPr>
        <p:spPr>
          <a:xfrm>
            <a:off x="9451846" y="4268086"/>
            <a:ext cx="1190903" cy="276999"/>
          </a:xfrm>
          <a:prstGeom prst="rect">
            <a:avLst/>
          </a:prstGeom>
        </p:spPr>
        <p:txBody>
          <a:bodyPr wrap="none">
            <a:spAutoFit/>
          </a:bodyPr>
          <a:lstStyle/>
          <a:p>
            <a:r>
              <a:rPr lang="sk-SK" sz="1200" i="1" dirty="0">
                <a:solidFill>
                  <a:srgbClr val="004A82"/>
                </a:solidFill>
              </a:rPr>
              <a:t>Planéta Neptún.</a:t>
            </a:r>
          </a:p>
        </p:txBody>
      </p:sp>
      <p:pic>
        <p:nvPicPr>
          <p:cNvPr id="8199" name="Picture 7" descr="http://upload.wikimedia.org/wikipedia/commons/thumb/4/47/Neptune_symbol.svg/50px-Neptune_symbol.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6588" y="332656"/>
            <a:ext cx="476250" cy="476250"/>
          </a:xfrm>
          <a:prstGeom prst="rect">
            <a:avLst/>
          </a:prstGeom>
          <a:noFill/>
          <a:extLst>
            <a:ext uri="{909E8E84-426E-40DD-AFC4-6F175D3DCCD1}">
              <a14:hiddenFill xmlns:a14="http://schemas.microsoft.com/office/drawing/2010/main">
                <a:solidFill>
                  <a:srgbClr val="FFFFFF"/>
                </a:solidFill>
              </a14:hiddenFill>
            </a:ext>
          </a:extLst>
        </p:spPr>
      </p:pic>
      <p:sp>
        <p:nvSpPr>
          <p:cNvPr id="8" name="Obdĺžnik 7"/>
          <p:cNvSpPr/>
          <p:nvPr/>
        </p:nvSpPr>
        <p:spPr>
          <a:xfrm>
            <a:off x="3111500" y="4648840"/>
            <a:ext cx="1637928" cy="1200329"/>
          </a:xfrm>
          <a:prstGeom prst="rect">
            <a:avLst/>
          </a:prstGeom>
        </p:spPr>
        <p:txBody>
          <a:bodyPr wrap="square">
            <a:spAutoFit/>
          </a:bodyPr>
          <a:lstStyle/>
          <a:p>
            <a:r>
              <a:rPr lang="sk-SK" sz="1200" i="1" dirty="0">
                <a:solidFill>
                  <a:srgbClr val="004A82"/>
                </a:solidFill>
              </a:rPr>
              <a:t>Neptún bol starorímsky boh mora a riek. Bol stotožnený s </a:t>
            </a:r>
            <a:r>
              <a:rPr lang="sk-SK" sz="1200" i="1" dirty="0" err="1">
                <a:solidFill>
                  <a:srgbClr val="004A82"/>
                </a:solidFill>
              </a:rPr>
              <a:t>Poseidónom</a:t>
            </a:r>
            <a:r>
              <a:rPr lang="sk-SK" sz="1200" i="1" dirty="0">
                <a:solidFill>
                  <a:srgbClr val="004A82"/>
                </a:solidFill>
              </a:rPr>
              <a:t>.  Bol to syn Saturna a Jupiterov brat.</a:t>
            </a:r>
          </a:p>
        </p:txBody>
      </p:sp>
      <p:pic>
        <p:nvPicPr>
          <p:cNvPr id="82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6846" y="4394247"/>
            <a:ext cx="1754655" cy="2336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bdĺžnik 13">
            <a:extLst>
              <a:ext uri="{FF2B5EF4-FFF2-40B4-BE49-F238E27FC236}">
                <a16:creationId xmlns:a16="http://schemas.microsoft.com/office/drawing/2014/main" id="{DD434931-A694-DB0C-0F8E-11A2D554BB1D}"/>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r>
              <a:rPr lang="sk-SK" sz="2800" b="1" spc="1000" dirty="0">
                <a:latin typeface="Arial" panose="020B0604020202020204" pitchFamily="34" charset="0"/>
                <a:cs typeface="Arial" panose="020B0604020202020204" pitchFamily="34" charset="0"/>
              </a:rPr>
              <a:t>JOVIÁLNE</a:t>
            </a:r>
          </a:p>
        </p:txBody>
      </p:sp>
      <p:cxnSp>
        <p:nvCxnSpPr>
          <p:cNvPr id="15" name="Rovná spojnica 14">
            <a:extLst>
              <a:ext uri="{FF2B5EF4-FFF2-40B4-BE49-F238E27FC236}">
                <a16:creationId xmlns:a16="http://schemas.microsoft.com/office/drawing/2014/main" id="{6DA9AF25-08DA-4673-86F8-E245865AA432}"/>
              </a:ext>
            </a:extLst>
          </p:cNvPr>
          <p:cNvCxnSpPr/>
          <p:nvPr/>
        </p:nvCxnSpPr>
        <p:spPr>
          <a:xfrm>
            <a:off x="1307442" y="1037835"/>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7" name="BlokTextu 16">
            <a:extLst>
              <a:ext uri="{FF2B5EF4-FFF2-40B4-BE49-F238E27FC236}">
                <a16:creationId xmlns:a16="http://schemas.microsoft.com/office/drawing/2014/main" id="{78AC2A5F-9E0E-48E6-B2FB-360585A0AA0E}"/>
              </a:ext>
            </a:extLst>
          </p:cNvPr>
          <p:cNvSpPr txBox="1"/>
          <p:nvPr/>
        </p:nvSpPr>
        <p:spPr>
          <a:xfrm>
            <a:off x="1197428" y="375496"/>
            <a:ext cx="10638192" cy="584775"/>
          </a:xfrm>
          <a:prstGeom prst="rect">
            <a:avLst/>
          </a:prstGeom>
          <a:noFill/>
        </p:spPr>
        <p:txBody>
          <a:bodyPr wrap="square" rtlCol="0">
            <a:spAutoFit/>
          </a:bodyPr>
          <a:lstStyle/>
          <a:p>
            <a:r>
              <a:rPr lang="sk-SK" sz="3200" dirty="0" smtClean="0">
                <a:solidFill>
                  <a:srgbClr val="C00000"/>
                </a:solidFill>
                <a:latin typeface="Segoe UI Light" panose="020B0502040204020203" pitchFamily="34" charset="0"/>
                <a:cs typeface="Segoe UI Light" panose="020B0502040204020203" pitchFamily="34" charset="0"/>
              </a:rPr>
              <a:t>NEPTÚN</a:t>
            </a:r>
            <a:endParaRPr lang="sk-SK" sz="3200" dirty="0">
              <a:solidFill>
                <a:srgbClr val="C000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7270023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5507602" y="1330325"/>
            <a:ext cx="6608198" cy="6426200"/>
          </a:xfrm>
        </p:spPr>
        <p:txBody>
          <a:bodyPr>
            <a:normAutofit/>
          </a:bodyPr>
          <a:lstStyle/>
          <a:p>
            <a:pPr>
              <a:spcBef>
                <a:spcPts val="1800"/>
              </a:spcBef>
            </a:pPr>
            <a:r>
              <a:rPr lang="sk-SK" sz="2000" b="1" dirty="0">
                <a:solidFill>
                  <a:srgbClr val="00B0F0"/>
                </a:solidFill>
              </a:rPr>
              <a:t>Asteroid</a:t>
            </a:r>
            <a:r>
              <a:rPr lang="sk-SK" sz="2000" dirty="0"/>
              <a:t> je malý, pevný objekt v slnečnej sústave, obiehajúci okolo </a:t>
            </a:r>
            <a:r>
              <a:rPr lang="sk-SK" sz="2000" dirty="0" smtClean="0"/>
              <a:t>Slnka</a:t>
            </a:r>
            <a:br>
              <a:rPr lang="sk-SK" sz="2000" dirty="0" smtClean="0"/>
            </a:br>
            <a:r>
              <a:rPr lang="sk-SK" sz="1600" dirty="0" smtClean="0"/>
              <a:t>- </a:t>
            </a:r>
            <a:r>
              <a:rPr lang="sk-SK" sz="1600" dirty="0" smtClean="0">
                <a:solidFill>
                  <a:srgbClr val="00B0F0"/>
                </a:solidFill>
              </a:rPr>
              <a:t>príklad </a:t>
            </a:r>
            <a:r>
              <a:rPr lang="sk-SK" sz="1600" dirty="0"/>
              <a:t>tzv. </a:t>
            </a:r>
            <a:r>
              <a:rPr lang="sk-SK" sz="1600" dirty="0" err="1">
                <a:solidFill>
                  <a:srgbClr val="FF0000"/>
                </a:solidFill>
              </a:rPr>
              <a:t>planetiek</a:t>
            </a:r>
            <a:r>
              <a:rPr lang="sk-SK" sz="1600" dirty="0"/>
              <a:t> (alebo </a:t>
            </a:r>
            <a:r>
              <a:rPr lang="sk-SK" sz="1600" dirty="0" err="1" smtClean="0">
                <a:solidFill>
                  <a:srgbClr val="FF0000"/>
                </a:solidFill>
              </a:rPr>
              <a:t>planetoidov</a:t>
            </a:r>
            <a:r>
              <a:rPr lang="sk-SK" sz="1600" dirty="0" smtClean="0">
                <a:solidFill>
                  <a:srgbClr val="FF0000"/>
                </a:solidFill>
              </a:rPr>
              <a:t>/</a:t>
            </a:r>
            <a:r>
              <a:rPr lang="sk-SK" sz="1600" dirty="0" err="1" smtClean="0">
                <a:solidFill>
                  <a:srgbClr val="FF0000"/>
                </a:solidFill>
              </a:rPr>
              <a:t>transneptuniánov</a:t>
            </a:r>
            <a:r>
              <a:rPr lang="sk-SK" sz="1600" dirty="0"/>
              <a:t>), ktoré sú omnoho menšie ako </a:t>
            </a:r>
            <a:r>
              <a:rPr lang="sk-SK" sz="1600" dirty="0" smtClean="0"/>
              <a:t>planéty</a:t>
            </a:r>
            <a:endParaRPr lang="sk-SK" sz="1600" b="1" dirty="0" smtClean="0">
              <a:solidFill>
                <a:srgbClr val="00B0F0"/>
              </a:solidFill>
            </a:endParaRPr>
          </a:p>
          <a:p>
            <a:pPr>
              <a:spcBef>
                <a:spcPts val="1800"/>
              </a:spcBef>
            </a:pPr>
            <a:r>
              <a:rPr lang="sk-SK" sz="2000" b="1" dirty="0" err="1" smtClean="0">
                <a:solidFill>
                  <a:srgbClr val="00B0F0"/>
                </a:solidFill>
              </a:rPr>
              <a:t>Meteoroid</a:t>
            </a:r>
            <a:r>
              <a:rPr lang="sk-SK" sz="2000" dirty="0" smtClean="0"/>
              <a:t> </a:t>
            </a:r>
            <a:r>
              <a:rPr lang="sk-SK" sz="2000" dirty="0"/>
              <a:t>je relatívne malý (od veľkosti zrnka piesku po balvan) fragment úlomkov v slnečnej </a:t>
            </a:r>
            <a:r>
              <a:rPr lang="sk-SK" sz="2000" dirty="0" smtClean="0"/>
              <a:t>sústave</a:t>
            </a:r>
            <a:endParaRPr lang="sk-SK" sz="2000" dirty="0"/>
          </a:p>
          <a:p>
            <a:pPr>
              <a:spcBef>
                <a:spcPts val="1800"/>
              </a:spcBef>
            </a:pPr>
            <a:r>
              <a:rPr lang="sk-SK" sz="2000" dirty="0">
                <a:solidFill>
                  <a:srgbClr val="00B0F0"/>
                </a:solidFill>
              </a:rPr>
              <a:t>Po vstupe </a:t>
            </a:r>
            <a:r>
              <a:rPr lang="sk-SK" sz="2000" dirty="0" err="1">
                <a:solidFill>
                  <a:srgbClr val="00B0F0"/>
                </a:solidFill>
              </a:rPr>
              <a:t>meteoroidu</a:t>
            </a:r>
            <a:r>
              <a:rPr lang="sk-SK" sz="2000" dirty="0">
                <a:solidFill>
                  <a:srgbClr val="00B0F0"/>
                </a:solidFill>
              </a:rPr>
              <a:t> </a:t>
            </a:r>
            <a:r>
              <a:rPr lang="sk-SK" sz="2000" dirty="0"/>
              <a:t>do Zemskej </a:t>
            </a:r>
            <a:r>
              <a:rPr lang="sk-SK" sz="2000" dirty="0" smtClean="0"/>
              <a:t>atmosféry </a:t>
            </a:r>
            <a:r>
              <a:rPr lang="sk-SK" sz="2000" dirty="0"/>
              <a:t>dochádza k svetelnému </a:t>
            </a:r>
            <a:r>
              <a:rPr lang="sk-SK" sz="2000" dirty="0" smtClean="0"/>
              <a:t>úkazu </a:t>
            </a:r>
            <a:r>
              <a:rPr lang="sk-SK" sz="2000" dirty="0"/>
              <a:t>vytvorenému vďaka tlakom na </a:t>
            </a:r>
            <a:r>
              <a:rPr lang="sk-SK" sz="2000" dirty="0" smtClean="0"/>
              <a:t>vzduch a </a:t>
            </a:r>
            <a:r>
              <a:rPr lang="sk-SK" sz="2000" dirty="0"/>
              <a:t>následnej ionizácii čiastočiek </a:t>
            </a:r>
            <a:r>
              <a:rPr lang="sk-SK" sz="2000" dirty="0" smtClean="0"/>
              <a:t>vzduchu</a:t>
            </a:r>
            <a:r>
              <a:rPr lang="sk-SK" sz="2000" dirty="0"/>
              <a:t> </a:t>
            </a:r>
            <a:r>
              <a:rPr lang="sk-SK" sz="2000" dirty="0" smtClean="0"/>
              <a:t>– </a:t>
            </a:r>
            <a:r>
              <a:rPr lang="sk-SK" sz="2000" b="1" dirty="0" smtClean="0">
                <a:solidFill>
                  <a:srgbClr val="00B0F0"/>
                </a:solidFill>
              </a:rPr>
              <a:t>meteor/</a:t>
            </a:r>
            <a:r>
              <a:rPr lang="sk-SK" sz="2000" dirty="0" smtClean="0">
                <a:solidFill>
                  <a:srgbClr val="00B0F0"/>
                </a:solidFill>
              </a:rPr>
              <a:t> </a:t>
            </a:r>
            <a:r>
              <a:rPr lang="sk-SK" sz="2000" dirty="0" smtClean="0">
                <a:solidFill>
                  <a:srgbClr val="FF0000"/>
                </a:solidFill>
              </a:rPr>
              <a:t>padajúca </a:t>
            </a:r>
            <a:r>
              <a:rPr lang="sk-SK" sz="2000" dirty="0" smtClean="0">
                <a:solidFill>
                  <a:srgbClr val="FF0000"/>
                </a:solidFill>
              </a:rPr>
              <a:t>hviezda</a:t>
            </a:r>
            <a:r>
              <a:rPr lang="sk-SK" sz="2000" dirty="0" smtClean="0"/>
              <a:t> </a:t>
            </a:r>
            <a:endParaRPr lang="sk-SK" sz="2000" dirty="0"/>
          </a:p>
          <a:p>
            <a:pPr>
              <a:spcBef>
                <a:spcPts val="1800"/>
              </a:spcBef>
            </a:pPr>
            <a:r>
              <a:rPr lang="sk-SK" sz="2000" dirty="0">
                <a:solidFill>
                  <a:srgbClr val="00B0F0"/>
                </a:solidFill>
              </a:rPr>
              <a:t>Ak nejaká časť meteoru </a:t>
            </a:r>
            <a:r>
              <a:rPr lang="sk-SK" sz="2000" dirty="0"/>
              <a:t>vydrží </a:t>
            </a:r>
            <a:r>
              <a:rPr lang="sk-SK" sz="2000" dirty="0" smtClean="0"/>
              <a:t>celú cestu </a:t>
            </a:r>
            <a:r>
              <a:rPr lang="sk-SK" sz="2000" dirty="0"/>
              <a:t>dole na zemský povrch, nazýva sa </a:t>
            </a:r>
            <a:r>
              <a:rPr lang="sk-SK" sz="2000" b="1" dirty="0" smtClean="0">
                <a:solidFill>
                  <a:srgbClr val="FF0000"/>
                </a:solidFill>
              </a:rPr>
              <a:t>meteori</a:t>
            </a:r>
            <a:r>
              <a:rPr lang="sk-SK" sz="2000" dirty="0" smtClean="0">
                <a:solidFill>
                  <a:srgbClr val="FF0000"/>
                </a:solidFill>
              </a:rPr>
              <a:t>t</a:t>
            </a:r>
            <a:endParaRPr lang="sk-SK" sz="2000" dirty="0"/>
          </a:p>
          <a:p>
            <a:pPr>
              <a:spcBef>
                <a:spcPts val="1800"/>
              </a:spcBef>
            </a:pPr>
            <a:r>
              <a:rPr lang="sk-SK" sz="2000" b="1" dirty="0">
                <a:solidFill>
                  <a:srgbClr val="00B0F0"/>
                </a:solidFill>
              </a:rPr>
              <a:t>Meteorický roj </a:t>
            </a:r>
            <a:r>
              <a:rPr lang="sk-SK" sz="2000" dirty="0"/>
              <a:t>-</a:t>
            </a:r>
            <a:r>
              <a:rPr lang="sk-SK" sz="2000" dirty="0" smtClean="0"/>
              <a:t> </a:t>
            </a:r>
            <a:r>
              <a:rPr lang="sk-SK" sz="2000" dirty="0"/>
              <a:t>zvýšený výskyt meteorov pohybujúcich sa priestorom po rovnobežných dráhach. </a:t>
            </a:r>
            <a:r>
              <a:rPr lang="sk-SK" sz="2000" dirty="0" smtClean="0"/>
              <a:t> Veľmi </a:t>
            </a:r>
            <a:r>
              <a:rPr lang="sk-SK" sz="2000" dirty="0"/>
              <a:t>hustý meteorický roj (keď možno voľným okom pozorovať tisíce - až stotisíc - meteorov za hodinu) sa volá </a:t>
            </a:r>
            <a:r>
              <a:rPr lang="sk-SK" sz="2000" b="1" dirty="0">
                <a:solidFill>
                  <a:srgbClr val="FF0000"/>
                </a:solidFill>
              </a:rPr>
              <a:t>meteorický </a:t>
            </a:r>
            <a:r>
              <a:rPr lang="sk-SK" sz="2000" b="1" dirty="0" smtClean="0">
                <a:solidFill>
                  <a:srgbClr val="FF0000"/>
                </a:solidFill>
              </a:rPr>
              <a:t>dážď</a:t>
            </a:r>
            <a:endParaRPr lang="sk-SK" sz="2000" dirty="0" smtClean="0">
              <a:solidFill>
                <a:srgbClr val="00B0F0"/>
              </a:solidFill>
            </a:endParaRPr>
          </a:p>
        </p:txBody>
      </p:sp>
      <p:pic>
        <p:nvPicPr>
          <p:cNvPr id="2050" name="Picture 2" descr="Meteor, asteroid a meteorit. Aký je medzi nimi rozdiel? - Tech S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62" y="127000"/>
            <a:ext cx="5305165" cy="665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3838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cience.nasa.gov/_ipx/w_4096&amp;f_png/https:/smd-cms.nasa.gov/wp-content/uploads/2023/10/veil-nebula-potw2113a.webp%3Fw=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0085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1"/>
          <p:cNvSpPr/>
          <p:nvPr/>
        </p:nvSpPr>
        <p:spPr>
          <a:xfrm>
            <a:off x="202799" y="2192893"/>
            <a:ext cx="11874901" cy="1921907"/>
          </a:xfrm>
          <a:prstGeom prst="roundRect">
            <a:avLst/>
          </a:prstGeom>
          <a:solidFill>
            <a:schemeClr val="tx1">
              <a:alpha val="68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r>
              <a:rPr lang="sk-SK"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Aktuálne informácie o najnovších vesmírnych objavoch a pozorovaniach v slnečnej sústave​</a:t>
            </a:r>
          </a:p>
        </p:txBody>
      </p:sp>
    </p:spTree>
    <p:extLst>
      <p:ext uri="{BB962C8B-B14F-4D97-AF65-F5344CB8AC3E}">
        <p14:creationId xmlns:p14="http://schemas.microsoft.com/office/powerpoint/2010/main" val="1064121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ĺžnik 13">
            <a:extLst>
              <a:ext uri="{FF2B5EF4-FFF2-40B4-BE49-F238E27FC236}">
                <a16:creationId xmlns:a16="http://schemas.microsoft.com/office/drawing/2014/main" id="{DD434931-A694-DB0C-0F8E-11A2D554BB1D}"/>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endParaRPr lang="sk-SK" sz="2800" b="1" spc="1000" dirty="0">
              <a:latin typeface="Arial" panose="020B0604020202020204" pitchFamily="34" charset="0"/>
              <a:cs typeface="Arial" panose="020B0604020202020204" pitchFamily="34" charset="0"/>
            </a:endParaRPr>
          </a:p>
        </p:txBody>
      </p:sp>
      <p:cxnSp>
        <p:nvCxnSpPr>
          <p:cNvPr id="15" name="Rovná spojnica 14">
            <a:extLst>
              <a:ext uri="{FF2B5EF4-FFF2-40B4-BE49-F238E27FC236}">
                <a16:creationId xmlns:a16="http://schemas.microsoft.com/office/drawing/2014/main" id="{6DA9AF25-08DA-4673-86F8-E245865AA432}"/>
              </a:ext>
            </a:extLst>
          </p:cNvPr>
          <p:cNvCxnSpPr/>
          <p:nvPr/>
        </p:nvCxnSpPr>
        <p:spPr>
          <a:xfrm>
            <a:off x="1104243" y="950749"/>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7" name="BlokTextu 16">
            <a:extLst>
              <a:ext uri="{FF2B5EF4-FFF2-40B4-BE49-F238E27FC236}">
                <a16:creationId xmlns:a16="http://schemas.microsoft.com/office/drawing/2014/main" id="{78AC2A5F-9E0E-48E6-B2FB-360585A0AA0E}"/>
              </a:ext>
            </a:extLst>
          </p:cNvPr>
          <p:cNvSpPr txBox="1"/>
          <p:nvPr/>
        </p:nvSpPr>
        <p:spPr>
          <a:xfrm>
            <a:off x="965200" y="259380"/>
            <a:ext cx="10659727" cy="523220"/>
          </a:xfrm>
          <a:prstGeom prst="rect">
            <a:avLst/>
          </a:prstGeom>
          <a:noFill/>
        </p:spPr>
        <p:txBody>
          <a:bodyPr wrap="square" rtlCol="0">
            <a:spAutoFit/>
          </a:bodyPr>
          <a:lstStyle/>
          <a:p>
            <a:r>
              <a:rPr lang="sk-SK" sz="2800" dirty="0" smtClean="0">
                <a:solidFill>
                  <a:srgbClr val="C00000"/>
                </a:solidFill>
                <a:latin typeface="Segoe UI Light" panose="020B0502040204020203" pitchFamily="34" charset="0"/>
                <a:cs typeface="Segoe UI Light" panose="020B0502040204020203" pitchFamily="34" charset="0"/>
              </a:rPr>
              <a:t>Webbov teleskop objavuje </a:t>
            </a:r>
            <a:r>
              <a:rPr lang="sk-SK" sz="2800" dirty="0">
                <a:solidFill>
                  <a:srgbClr val="C00000"/>
                </a:solidFill>
                <a:latin typeface="Segoe UI Light" panose="020B0502040204020203" pitchFamily="34" charset="0"/>
                <a:cs typeface="Segoe UI Light" panose="020B0502040204020203" pitchFamily="34" charset="0"/>
              </a:rPr>
              <a:t>nový prvok v atmosfére Jupitera</a:t>
            </a:r>
          </a:p>
        </p:txBody>
      </p:sp>
      <p:pic>
        <p:nvPicPr>
          <p:cNvPr id="2050" name="Picture 2" descr="The infographic shows Webb’s image of Jupiter at the left. The planet is striated with swirling horizontal stripes of neon turquoise, periwinkle, and cream. Below the planet, the NIRCam filters and their respective colors assigned are listed – F164N in blue, F212N in green, and F360M in red. On the right side of the infographic, there are 8 separate images. Two of those images are horizontal and span the entire right half of the infographic. The top horizontal image is labeled F212N 10:52 UT and the bottom is labeled F212N 20:55 UT. They are zoomed-in pullouts from a section of Jupiter’s equator—outlined in a white box on the image of the planet on the left. Both of these images are white and grey with horizontal wispy clouds. There are 6 smaller boxes in between the two horizontal images—3 rows of 2. The first column of the boxes is outlined in orange, the second column purple and the third yellow. Each of the smaller images correspond to orange, purple, and yellow boxes placed along the horizontal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243" y="1042699"/>
            <a:ext cx="9701069" cy="5684220"/>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obsahu 2"/>
          <p:cNvSpPr>
            <a:spLocks noGrp="1"/>
          </p:cNvSpPr>
          <p:nvPr>
            <p:ph idx="1"/>
          </p:nvPr>
        </p:nvSpPr>
        <p:spPr>
          <a:xfrm>
            <a:off x="5744469" y="4965699"/>
            <a:ext cx="4946543" cy="1320801"/>
          </a:xfrm>
          <a:solidFill>
            <a:schemeClr val="bg1"/>
          </a:solidFill>
        </p:spPr>
        <p:txBody>
          <a:bodyPr>
            <a:noAutofit/>
          </a:bodyPr>
          <a:lstStyle/>
          <a:p>
            <a:pPr algn="just"/>
            <a:r>
              <a:rPr lang="sk-SK" sz="1600" dirty="0" smtClean="0"/>
              <a:t>Vesmírny </a:t>
            </a:r>
            <a:r>
              <a:rPr lang="sk-SK" sz="1600" dirty="0"/>
              <a:t>teleskop Jamesa </a:t>
            </a:r>
            <a:r>
              <a:rPr lang="sk-SK" sz="1600" dirty="0" err="1"/>
              <a:t>Webba</a:t>
            </a:r>
            <a:r>
              <a:rPr lang="sk-SK" sz="1600" dirty="0"/>
              <a:t> agentúry NASA objavil </a:t>
            </a:r>
            <a:r>
              <a:rPr lang="sk-SK" sz="1600" dirty="0" smtClean="0"/>
              <a:t>v </a:t>
            </a:r>
            <a:r>
              <a:rPr lang="sk-SK" sz="1600" dirty="0"/>
              <a:t>atmosfére </a:t>
            </a:r>
            <a:r>
              <a:rPr lang="sk-SK" sz="1600" dirty="0" smtClean="0"/>
              <a:t>Jupitera vysokorýchlostný </a:t>
            </a:r>
            <a:r>
              <a:rPr lang="sk-SK" sz="1600" dirty="0" err="1"/>
              <a:t>tryskový</a:t>
            </a:r>
            <a:r>
              <a:rPr lang="sk-SK" sz="1600" dirty="0"/>
              <a:t> prúd, ktorý má šírku viac ako </a:t>
            </a:r>
            <a:r>
              <a:rPr lang="sk-SK" sz="1600" dirty="0" smtClean="0"/>
              <a:t>4 </a:t>
            </a:r>
            <a:r>
              <a:rPr lang="sk-SK" sz="1600" dirty="0"/>
              <a:t>800 </a:t>
            </a:r>
            <a:r>
              <a:rPr lang="sk-SK" sz="1600" dirty="0" smtClean="0"/>
              <a:t>kilometrov. Objav </a:t>
            </a:r>
            <a:r>
              <a:rPr lang="sk-SK" sz="1600" dirty="0"/>
              <a:t>tohto </a:t>
            </a:r>
            <a:r>
              <a:rPr lang="sk-SK" sz="1600" dirty="0" smtClean="0"/>
              <a:t>prúdu </a:t>
            </a:r>
            <a:r>
              <a:rPr lang="sk-SK" sz="1600" dirty="0"/>
              <a:t>poskytuje pohľad na to, ako vrstvy slávnej turbulentnej atmosféry Jupitera navzájom </a:t>
            </a:r>
            <a:r>
              <a:rPr lang="sk-SK" sz="1600" dirty="0" err="1" smtClean="0"/>
              <a:t>interagujú</a:t>
            </a:r>
            <a:r>
              <a:rPr lang="sk-SK" sz="1600" dirty="0" smtClean="0"/>
              <a:t>.</a:t>
            </a:r>
            <a:endParaRPr lang="sk-SK" sz="1400" dirty="0"/>
          </a:p>
        </p:txBody>
      </p:sp>
    </p:spTree>
    <p:extLst>
      <p:ext uri="{BB962C8B-B14F-4D97-AF65-F5344CB8AC3E}">
        <p14:creationId xmlns:p14="http://schemas.microsoft.com/office/powerpoint/2010/main" val="8476387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ĺžnik 13">
            <a:extLst>
              <a:ext uri="{FF2B5EF4-FFF2-40B4-BE49-F238E27FC236}">
                <a16:creationId xmlns:a16="http://schemas.microsoft.com/office/drawing/2014/main" id="{DD434931-A694-DB0C-0F8E-11A2D554BB1D}"/>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endParaRPr lang="sk-SK" sz="2800" b="1" spc="1000" dirty="0">
              <a:latin typeface="Arial" panose="020B0604020202020204" pitchFamily="34" charset="0"/>
              <a:cs typeface="Arial" panose="020B0604020202020204" pitchFamily="34" charset="0"/>
            </a:endParaRPr>
          </a:p>
        </p:txBody>
      </p:sp>
      <p:cxnSp>
        <p:nvCxnSpPr>
          <p:cNvPr id="15" name="Rovná spojnica 14">
            <a:extLst>
              <a:ext uri="{FF2B5EF4-FFF2-40B4-BE49-F238E27FC236}">
                <a16:creationId xmlns:a16="http://schemas.microsoft.com/office/drawing/2014/main" id="{6DA9AF25-08DA-4673-86F8-E245865AA432}"/>
              </a:ext>
            </a:extLst>
          </p:cNvPr>
          <p:cNvCxnSpPr/>
          <p:nvPr/>
        </p:nvCxnSpPr>
        <p:spPr>
          <a:xfrm>
            <a:off x="1104243" y="950749"/>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7" name="BlokTextu 16">
            <a:extLst>
              <a:ext uri="{FF2B5EF4-FFF2-40B4-BE49-F238E27FC236}">
                <a16:creationId xmlns:a16="http://schemas.microsoft.com/office/drawing/2014/main" id="{78AC2A5F-9E0E-48E6-B2FB-360585A0AA0E}"/>
              </a:ext>
            </a:extLst>
          </p:cNvPr>
          <p:cNvSpPr txBox="1"/>
          <p:nvPr/>
        </p:nvSpPr>
        <p:spPr>
          <a:xfrm>
            <a:off x="965200" y="259380"/>
            <a:ext cx="10659727" cy="523220"/>
          </a:xfrm>
          <a:prstGeom prst="rect">
            <a:avLst/>
          </a:prstGeom>
          <a:noFill/>
        </p:spPr>
        <p:txBody>
          <a:bodyPr wrap="square" rtlCol="0">
            <a:spAutoFit/>
          </a:bodyPr>
          <a:lstStyle/>
          <a:p>
            <a:r>
              <a:rPr lang="pl-PL" sz="2800" dirty="0">
                <a:solidFill>
                  <a:srgbClr val="C00000"/>
                </a:solidFill>
                <a:latin typeface="Segoe UI Light" panose="020B0502040204020203" pitchFamily="34" charset="0"/>
                <a:cs typeface="Segoe UI Light" panose="020B0502040204020203" pitchFamily="34" charset="0"/>
              </a:rPr>
              <a:t>NASA pomocou </a:t>
            </a:r>
            <a:r>
              <a:rPr lang="pl-PL" sz="2800" dirty="0" smtClean="0">
                <a:solidFill>
                  <a:srgbClr val="C00000"/>
                </a:solidFill>
                <a:latin typeface="Segoe UI Light" panose="020B0502040204020203" pitchFamily="34" charset="0"/>
                <a:cs typeface="Segoe UI Light" panose="020B0502040204020203" pitchFamily="34" charset="0"/>
              </a:rPr>
              <a:t>novej </a:t>
            </a:r>
            <a:r>
              <a:rPr lang="pl-PL" sz="2800" dirty="0">
                <a:solidFill>
                  <a:srgbClr val="C00000"/>
                </a:solidFill>
                <a:latin typeface="Segoe UI Light" panose="020B0502040204020203" pitchFamily="34" charset="0"/>
                <a:cs typeface="Segoe UI Light" panose="020B0502040204020203" pitchFamily="34" charset="0"/>
              </a:rPr>
              <a:t>mapy lokalizuje ľad na Marse</a:t>
            </a:r>
            <a:endParaRPr lang="sk-SK" sz="2800" dirty="0">
              <a:solidFill>
                <a:srgbClr val="C00000"/>
              </a:solidFill>
              <a:latin typeface="Segoe UI Light" panose="020B0502040204020203" pitchFamily="34" charset="0"/>
              <a:cs typeface="Segoe UI Light" panose="020B0502040204020203" pitchFamily="34" charset="0"/>
            </a:endParaRPr>
          </a:p>
        </p:txBody>
      </p:sp>
      <p:sp>
        <p:nvSpPr>
          <p:cNvPr id="3" name="Zástupný symbol obsahu 2"/>
          <p:cNvSpPr>
            <a:spLocks noGrp="1"/>
          </p:cNvSpPr>
          <p:nvPr>
            <p:ph idx="1"/>
          </p:nvPr>
        </p:nvSpPr>
        <p:spPr>
          <a:xfrm>
            <a:off x="1098551" y="4775199"/>
            <a:ext cx="10337692" cy="1320801"/>
          </a:xfrm>
          <a:solidFill>
            <a:schemeClr val="bg1"/>
          </a:solidFill>
        </p:spPr>
        <p:txBody>
          <a:bodyPr>
            <a:noAutofit/>
          </a:bodyPr>
          <a:lstStyle/>
          <a:p>
            <a:pPr algn="just"/>
            <a:r>
              <a:rPr lang="sk-SK" sz="2000" dirty="0" smtClean="0"/>
              <a:t>Modré oblasti znázorňujú územia, kde NASA </a:t>
            </a:r>
            <a:r>
              <a:rPr lang="sk-SK" sz="2000" dirty="0" err="1" smtClean="0"/>
              <a:t>detekovala</a:t>
            </a:r>
            <a:r>
              <a:rPr lang="sk-SK" sz="2000" dirty="0" smtClean="0"/>
              <a:t> </a:t>
            </a:r>
            <a:r>
              <a:rPr lang="sk-SK" sz="2000" dirty="0" err="1" smtClean="0"/>
              <a:t>podpovrchovú</a:t>
            </a:r>
            <a:r>
              <a:rPr lang="sk-SK" sz="2000" dirty="0" smtClean="0"/>
              <a:t> vodu vo forme ľadu</a:t>
            </a:r>
          </a:p>
          <a:p>
            <a:pPr algn="just"/>
            <a:r>
              <a:rPr lang="en-GB" sz="2000" dirty="0" err="1" smtClean="0"/>
              <a:t>Mapa</a:t>
            </a:r>
            <a:r>
              <a:rPr lang="en-GB" sz="2000" dirty="0" smtClean="0"/>
              <a:t> </a:t>
            </a:r>
            <a:r>
              <a:rPr lang="en-GB" sz="2000" dirty="0"/>
              <a:t>by </a:t>
            </a:r>
            <a:r>
              <a:rPr lang="en-GB" sz="2000" dirty="0" err="1"/>
              <a:t>mohla</a:t>
            </a:r>
            <a:r>
              <a:rPr lang="en-GB" sz="2000" dirty="0"/>
              <a:t> </a:t>
            </a:r>
            <a:r>
              <a:rPr lang="en-GB" sz="2000" dirty="0" err="1"/>
              <a:t>agentúre</a:t>
            </a:r>
            <a:r>
              <a:rPr lang="en-GB" sz="2000" dirty="0"/>
              <a:t> </a:t>
            </a:r>
            <a:r>
              <a:rPr lang="en-GB" sz="2000" dirty="0" err="1"/>
              <a:t>pomôcť</a:t>
            </a:r>
            <a:r>
              <a:rPr lang="en-GB" sz="2000" dirty="0"/>
              <a:t> </a:t>
            </a:r>
            <a:r>
              <a:rPr lang="en-GB" sz="2000" dirty="0" err="1"/>
              <a:t>rozhodnúť</a:t>
            </a:r>
            <a:r>
              <a:rPr lang="en-GB" sz="2000" dirty="0"/>
              <a:t> </a:t>
            </a:r>
            <a:r>
              <a:rPr lang="en-GB" sz="2000" dirty="0" err="1"/>
              <a:t>sa</a:t>
            </a:r>
            <a:r>
              <a:rPr lang="en-GB" sz="2000" dirty="0"/>
              <a:t>, </a:t>
            </a:r>
            <a:r>
              <a:rPr lang="en-GB" sz="2000" dirty="0" err="1"/>
              <a:t>kde</a:t>
            </a:r>
            <a:r>
              <a:rPr lang="en-GB" sz="2000" dirty="0"/>
              <a:t> by </a:t>
            </a:r>
            <a:r>
              <a:rPr lang="en-GB" sz="2000" dirty="0" err="1"/>
              <a:t>mali</a:t>
            </a:r>
            <a:r>
              <a:rPr lang="en-GB" sz="2000" dirty="0"/>
              <a:t> </a:t>
            </a:r>
            <a:r>
              <a:rPr lang="en-GB" sz="2000" dirty="0" err="1"/>
              <a:t>pristáť</a:t>
            </a:r>
            <a:r>
              <a:rPr lang="en-GB" sz="2000" dirty="0"/>
              <a:t> </a:t>
            </a:r>
            <a:r>
              <a:rPr lang="en-GB" sz="2000" dirty="0" err="1"/>
              <a:t>prví</a:t>
            </a:r>
            <a:r>
              <a:rPr lang="en-GB" sz="2000" dirty="0"/>
              <a:t> </a:t>
            </a:r>
            <a:r>
              <a:rPr lang="en-GB" sz="2000" dirty="0" err="1"/>
              <a:t>astronauti</a:t>
            </a:r>
            <a:r>
              <a:rPr lang="en-GB" sz="2000" dirty="0"/>
              <a:t> </a:t>
            </a:r>
            <a:r>
              <a:rPr lang="en-GB" sz="2000" dirty="0" err="1"/>
              <a:t>na</a:t>
            </a:r>
            <a:r>
              <a:rPr lang="en-GB" sz="2000" dirty="0"/>
              <a:t> </a:t>
            </a:r>
            <a:r>
              <a:rPr lang="en-GB" sz="2000" dirty="0" err="1"/>
              <a:t>Červenej</a:t>
            </a:r>
            <a:r>
              <a:rPr lang="en-GB" sz="2000" dirty="0"/>
              <a:t> </a:t>
            </a:r>
            <a:r>
              <a:rPr lang="en-GB" sz="2000" dirty="0" err="1"/>
              <a:t>planéte</a:t>
            </a:r>
            <a:r>
              <a:rPr lang="en-GB" sz="2000" dirty="0"/>
              <a:t>. </a:t>
            </a:r>
            <a:r>
              <a:rPr lang="en-GB" sz="2000" dirty="0" err="1"/>
              <a:t>Čím</a:t>
            </a:r>
            <a:r>
              <a:rPr lang="en-GB" sz="2000" dirty="0"/>
              <a:t> </a:t>
            </a:r>
            <a:r>
              <a:rPr lang="en-GB" sz="2000" dirty="0" err="1"/>
              <a:t>viac</a:t>
            </a:r>
            <a:r>
              <a:rPr lang="en-GB" sz="2000" dirty="0"/>
              <a:t> </a:t>
            </a:r>
            <a:r>
              <a:rPr lang="en-GB" sz="2000" dirty="0" err="1"/>
              <a:t>dostupnej</a:t>
            </a:r>
            <a:r>
              <a:rPr lang="en-GB" sz="2000" dirty="0"/>
              <a:t> </a:t>
            </a:r>
            <a:r>
              <a:rPr lang="en-GB" sz="2000" dirty="0" err="1"/>
              <a:t>vody</a:t>
            </a:r>
            <a:r>
              <a:rPr lang="en-GB" sz="2000" dirty="0"/>
              <a:t>, </a:t>
            </a:r>
            <a:r>
              <a:rPr lang="en-GB" sz="2000" dirty="0" err="1"/>
              <a:t>tým</a:t>
            </a:r>
            <a:r>
              <a:rPr lang="en-GB" sz="2000" dirty="0"/>
              <a:t> </a:t>
            </a:r>
            <a:r>
              <a:rPr lang="en-GB" sz="2000" dirty="0" err="1"/>
              <a:t>menej</a:t>
            </a:r>
            <a:r>
              <a:rPr lang="en-GB" sz="2000" dirty="0"/>
              <a:t> </a:t>
            </a:r>
            <a:r>
              <a:rPr lang="en-GB" sz="2000" dirty="0" err="1" smtClean="0"/>
              <a:t>misi</a:t>
            </a:r>
            <a:r>
              <a:rPr lang="sk-SK" sz="2000" dirty="0" smtClean="0"/>
              <a:t>a</a:t>
            </a:r>
            <a:r>
              <a:rPr lang="en-GB" sz="2000" dirty="0" smtClean="0"/>
              <a:t> </a:t>
            </a:r>
            <a:r>
              <a:rPr lang="en-GB" sz="2000" dirty="0" err="1"/>
              <a:t>bude</a:t>
            </a:r>
            <a:r>
              <a:rPr lang="en-GB" sz="2000" dirty="0"/>
              <a:t> </a:t>
            </a:r>
            <a:r>
              <a:rPr lang="en-GB" sz="2000" dirty="0" err="1"/>
              <a:t>musieť</a:t>
            </a:r>
            <a:r>
              <a:rPr lang="en-GB" sz="2000" dirty="0"/>
              <a:t> </a:t>
            </a:r>
            <a:r>
              <a:rPr lang="en-GB" sz="2000" dirty="0" err="1"/>
              <a:t>priniesť</a:t>
            </a:r>
            <a:r>
              <a:rPr lang="en-GB" sz="2000" dirty="0"/>
              <a:t>.</a:t>
            </a:r>
            <a:endParaRPr lang="sk-SK" sz="1800" dirty="0"/>
          </a:p>
        </p:txBody>
      </p:sp>
      <p:pic>
        <p:nvPicPr>
          <p:cNvPr id="3074" name="Picture 2" descr="https://www.nasa.gov/wp-content/uploads/2023/10/1-pia26045-swim-map-shows-subsurface-water-ice-on-mars.png?resize=1536,8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1" y="1118900"/>
            <a:ext cx="4964448" cy="28797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nasa.gov/wp-content/uploads/2023/10/e1-pia26044-ice-exposing-impact-crater-surrounded-by-polygon-terrain.png?w=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0501" y="1118899"/>
            <a:ext cx="5322892" cy="287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4877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ĺžnik 13">
            <a:extLst>
              <a:ext uri="{FF2B5EF4-FFF2-40B4-BE49-F238E27FC236}">
                <a16:creationId xmlns:a16="http://schemas.microsoft.com/office/drawing/2014/main" id="{DD434931-A694-DB0C-0F8E-11A2D554BB1D}"/>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endParaRPr lang="sk-SK" sz="2800" b="1" spc="1000" dirty="0">
              <a:latin typeface="Arial" panose="020B0604020202020204" pitchFamily="34" charset="0"/>
              <a:cs typeface="Arial" panose="020B0604020202020204" pitchFamily="34" charset="0"/>
            </a:endParaRPr>
          </a:p>
        </p:txBody>
      </p:sp>
      <p:cxnSp>
        <p:nvCxnSpPr>
          <p:cNvPr id="15" name="Rovná spojnica 14">
            <a:extLst>
              <a:ext uri="{FF2B5EF4-FFF2-40B4-BE49-F238E27FC236}">
                <a16:creationId xmlns:a16="http://schemas.microsoft.com/office/drawing/2014/main" id="{6DA9AF25-08DA-4673-86F8-E245865AA432}"/>
              </a:ext>
            </a:extLst>
          </p:cNvPr>
          <p:cNvCxnSpPr/>
          <p:nvPr/>
        </p:nvCxnSpPr>
        <p:spPr>
          <a:xfrm>
            <a:off x="1104243" y="950749"/>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7" name="BlokTextu 16">
            <a:extLst>
              <a:ext uri="{FF2B5EF4-FFF2-40B4-BE49-F238E27FC236}">
                <a16:creationId xmlns:a16="http://schemas.microsoft.com/office/drawing/2014/main" id="{78AC2A5F-9E0E-48E6-B2FB-360585A0AA0E}"/>
              </a:ext>
            </a:extLst>
          </p:cNvPr>
          <p:cNvSpPr txBox="1"/>
          <p:nvPr/>
        </p:nvSpPr>
        <p:spPr>
          <a:xfrm>
            <a:off x="965200" y="259380"/>
            <a:ext cx="10659727" cy="523220"/>
          </a:xfrm>
          <a:prstGeom prst="rect">
            <a:avLst/>
          </a:prstGeom>
          <a:noFill/>
        </p:spPr>
        <p:txBody>
          <a:bodyPr wrap="square" rtlCol="0">
            <a:spAutoFit/>
          </a:bodyPr>
          <a:lstStyle/>
          <a:p>
            <a:r>
              <a:rPr lang="pl-PL" sz="2800" dirty="0">
                <a:solidFill>
                  <a:srgbClr val="C00000"/>
                </a:solidFill>
                <a:latin typeface="Segoe UI Light" panose="020B0502040204020203" pitchFamily="34" charset="0"/>
                <a:cs typeface="Segoe UI Light" panose="020B0502040204020203" pitchFamily="34" charset="0"/>
              </a:rPr>
              <a:t>Cygnus slučka </a:t>
            </a:r>
            <a:r>
              <a:rPr lang="pl-PL" sz="2800" dirty="0" smtClean="0">
                <a:solidFill>
                  <a:srgbClr val="C00000"/>
                </a:solidFill>
                <a:latin typeface="Segoe UI Light" panose="020B0502040204020203" pitchFamily="34" charset="0"/>
                <a:cs typeface="Segoe UI Light" panose="020B0502040204020203" pitchFamily="34" charset="0"/>
              </a:rPr>
              <a:t>– návod pre zrod hviezd</a:t>
            </a:r>
            <a:endParaRPr lang="sk-SK" sz="2800" dirty="0">
              <a:solidFill>
                <a:srgbClr val="C00000"/>
              </a:solidFill>
              <a:latin typeface="Segoe UI Light" panose="020B0502040204020203" pitchFamily="34" charset="0"/>
              <a:cs typeface="Segoe UI Light" panose="020B0502040204020203" pitchFamily="34" charset="0"/>
            </a:endParaRPr>
          </a:p>
        </p:txBody>
      </p:sp>
      <p:sp>
        <p:nvSpPr>
          <p:cNvPr id="3" name="Zástupný symbol obsahu 2"/>
          <p:cNvSpPr>
            <a:spLocks noGrp="1"/>
          </p:cNvSpPr>
          <p:nvPr>
            <p:ph idx="1"/>
          </p:nvPr>
        </p:nvSpPr>
        <p:spPr>
          <a:xfrm>
            <a:off x="8439150" y="1118899"/>
            <a:ext cx="3185777" cy="5231765"/>
          </a:xfrm>
          <a:solidFill>
            <a:schemeClr val="bg1"/>
          </a:solidFill>
        </p:spPr>
        <p:txBody>
          <a:bodyPr>
            <a:noAutofit/>
          </a:bodyPr>
          <a:lstStyle/>
          <a:p>
            <a:pPr algn="just"/>
            <a:r>
              <a:rPr lang="sk-SK" sz="2000" dirty="0" err="1"/>
              <a:t>Cygnus</a:t>
            </a:r>
            <a:r>
              <a:rPr lang="sk-SK" sz="2000" dirty="0"/>
              <a:t> </a:t>
            </a:r>
            <a:r>
              <a:rPr lang="sk-SK" sz="2000" dirty="0" smtClean="0"/>
              <a:t>slučka je </a:t>
            </a:r>
            <a:r>
              <a:rPr lang="sk-SK" sz="2000" dirty="0"/>
              <a:t>pozostatok hviezdy, ktorá bola kedysi </a:t>
            </a:r>
            <a:r>
              <a:rPr lang="sk-SK" sz="2000" dirty="0" smtClean="0"/>
              <a:t/>
            </a:r>
            <a:br>
              <a:rPr lang="sk-SK" sz="2000" dirty="0" smtClean="0"/>
            </a:br>
            <a:r>
              <a:rPr lang="sk-SK" sz="2000" dirty="0" smtClean="0"/>
              <a:t>20-krát </a:t>
            </a:r>
            <a:r>
              <a:rPr lang="sk-SK" sz="2000" dirty="0"/>
              <a:t>väčšia ako naše Slnko. Asi pred 20 000 rokmi sa táto hviezda zrútila pod vlastnou gravitáciou a vybuchla na </a:t>
            </a:r>
            <a:r>
              <a:rPr lang="sk-SK" sz="2000" dirty="0" err="1"/>
              <a:t>supernovu</a:t>
            </a:r>
            <a:r>
              <a:rPr lang="sk-SK" sz="2000" dirty="0"/>
              <a:t>. </a:t>
            </a:r>
            <a:endParaRPr lang="sk-SK" sz="1800" dirty="0"/>
          </a:p>
        </p:txBody>
      </p:sp>
      <p:pic>
        <p:nvPicPr>
          <p:cNvPr id="5122" name="Picture 2" descr="https://science.nasa.gov/_ipx/w_4096&amp;f_png/https:/smd-cms.nasa.gov/wp-content/uploads/2023/10/veil-nebula-potw2113a.webp%3Fw=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1118899"/>
            <a:ext cx="7473950" cy="52317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cience.nasa.gov/_ipx/w_4096&amp;f_png/https:/smd-cms.nasa.gov/wp-content/uploads/2023/10/cygnusintriangleweb-896-e1698417309133.png%3Fw=6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317" y="3947495"/>
            <a:ext cx="2910610" cy="2403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6578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4746170" y="1723387"/>
            <a:ext cx="6690073" cy="1963241"/>
          </a:xfrm>
        </p:spPr>
        <p:txBody>
          <a:bodyPr>
            <a:noAutofit/>
          </a:bodyPr>
          <a:lstStyle/>
          <a:p>
            <a:pPr algn="just"/>
            <a:r>
              <a:rPr lang="sk-SK" sz="2000" dirty="0"/>
              <a:t>7. septembra 2023, počas svojho 54. blízkeho preletu okolo Jupitera, zachytila misia NASA </a:t>
            </a:r>
            <a:r>
              <a:rPr lang="sk-SK" sz="2000" dirty="0" err="1"/>
              <a:t>Juno</a:t>
            </a:r>
            <a:r>
              <a:rPr lang="sk-SK" sz="2000" dirty="0"/>
              <a:t> tento pohľad na oblasť v ďalekých severných oblastiach obrovskej planéty s názvom </a:t>
            </a:r>
            <a:r>
              <a:rPr lang="sk-SK" sz="2000" dirty="0" err="1"/>
              <a:t>Jet</a:t>
            </a:r>
            <a:r>
              <a:rPr lang="sk-SK" sz="2000" dirty="0"/>
              <a:t> N7. </a:t>
            </a:r>
            <a:endParaRPr lang="sk-SK" sz="2000" dirty="0" smtClean="0"/>
          </a:p>
          <a:p>
            <a:pPr algn="just"/>
            <a:endParaRPr lang="sk-SK" sz="2000" dirty="0"/>
          </a:p>
          <a:p>
            <a:pPr algn="just"/>
            <a:r>
              <a:rPr lang="sk-SK" sz="2000" dirty="0" smtClean="0"/>
              <a:t>Obrázok </a:t>
            </a:r>
            <a:r>
              <a:rPr lang="sk-SK" sz="2000" dirty="0"/>
              <a:t>ukazuje turbulentné mraky a búrky pozdĺž Jupiterovho terminátora, deliacej čiary medzi dennou a nočnou stranou planéty. Nízky uhol slnečného svetla zvýrazňuje komplexnú topografiu prvkov v tejto oblasti, ktorú vedci študovali, aby lepšie pochopili procesy prebiehajúce v atmosfére </a:t>
            </a:r>
            <a:r>
              <a:rPr lang="sk-SK" sz="2000" dirty="0" smtClean="0"/>
              <a:t>Jupitera. </a:t>
            </a:r>
            <a:endParaRPr lang="sk-SK" sz="1800" dirty="0"/>
          </a:p>
        </p:txBody>
      </p:sp>
      <p:sp>
        <p:nvSpPr>
          <p:cNvPr id="14" name="Obdĺžnik 13">
            <a:extLst>
              <a:ext uri="{FF2B5EF4-FFF2-40B4-BE49-F238E27FC236}">
                <a16:creationId xmlns:a16="http://schemas.microsoft.com/office/drawing/2014/main" id="{DD434931-A694-DB0C-0F8E-11A2D554BB1D}"/>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endParaRPr lang="sk-SK" sz="2800" b="1" spc="1000" dirty="0">
              <a:latin typeface="Arial" panose="020B0604020202020204" pitchFamily="34" charset="0"/>
              <a:cs typeface="Arial" panose="020B0604020202020204" pitchFamily="34" charset="0"/>
            </a:endParaRPr>
          </a:p>
        </p:txBody>
      </p:sp>
      <p:cxnSp>
        <p:nvCxnSpPr>
          <p:cNvPr id="15" name="Rovná spojnica 14">
            <a:extLst>
              <a:ext uri="{FF2B5EF4-FFF2-40B4-BE49-F238E27FC236}">
                <a16:creationId xmlns:a16="http://schemas.microsoft.com/office/drawing/2014/main" id="{6DA9AF25-08DA-4673-86F8-E245865AA432}"/>
              </a:ext>
            </a:extLst>
          </p:cNvPr>
          <p:cNvCxnSpPr/>
          <p:nvPr/>
        </p:nvCxnSpPr>
        <p:spPr>
          <a:xfrm>
            <a:off x="1104243" y="1357149"/>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7" name="BlokTextu 16">
            <a:extLst>
              <a:ext uri="{FF2B5EF4-FFF2-40B4-BE49-F238E27FC236}">
                <a16:creationId xmlns:a16="http://schemas.microsoft.com/office/drawing/2014/main" id="{78AC2A5F-9E0E-48E6-B2FB-360585A0AA0E}"/>
              </a:ext>
            </a:extLst>
          </p:cNvPr>
          <p:cNvSpPr txBox="1"/>
          <p:nvPr/>
        </p:nvSpPr>
        <p:spPr>
          <a:xfrm>
            <a:off x="4746170" y="259380"/>
            <a:ext cx="6878757" cy="954107"/>
          </a:xfrm>
          <a:prstGeom prst="rect">
            <a:avLst/>
          </a:prstGeom>
          <a:noFill/>
        </p:spPr>
        <p:txBody>
          <a:bodyPr wrap="square" rtlCol="0">
            <a:spAutoFit/>
          </a:bodyPr>
          <a:lstStyle/>
          <a:p>
            <a:r>
              <a:rPr lang="sk-SK" sz="2800" dirty="0">
                <a:solidFill>
                  <a:srgbClr val="C00000"/>
                </a:solidFill>
                <a:latin typeface="Segoe UI Light" panose="020B0502040204020203" pitchFamily="34" charset="0"/>
                <a:cs typeface="Segoe UI Light" panose="020B0502040204020203" pitchFamily="34" charset="0"/>
              </a:rPr>
              <a:t>Práve včas na </a:t>
            </a:r>
            <a:r>
              <a:rPr lang="sk-SK" sz="2800" dirty="0" err="1">
                <a:solidFill>
                  <a:srgbClr val="C00000"/>
                </a:solidFill>
                <a:latin typeface="Segoe UI Light" panose="020B0502040204020203" pitchFamily="34" charset="0"/>
                <a:cs typeface="Segoe UI Light" panose="020B0502040204020203" pitchFamily="34" charset="0"/>
              </a:rPr>
              <a:t>Halloween</a:t>
            </a:r>
            <a:r>
              <a:rPr lang="sk-SK" sz="2800" dirty="0">
                <a:solidFill>
                  <a:srgbClr val="C00000"/>
                </a:solidFill>
                <a:latin typeface="Segoe UI Light" panose="020B0502040204020203" pitchFamily="34" charset="0"/>
                <a:cs typeface="Segoe UI Light" panose="020B0502040204020203" pitchFamily="34" charset="0"/>
              </a:rPr>
              <a:t>, misia NASA </a:t>
            </a:r>
            <a:r>
              <a:rPr lang="sk-SK" sz="2800" dirty="0" err="1">
                <a:solidFill>
                  <a:srgbClr val="C00000"/>
                </a:solidFill>
                <a:latin typeface="Segoe UI Light" panose="020B0502040204020203" pitchFamily="34" charset="0"/>
                <a:cs typeface="Segoe UI Light" panose="020B0502040204020203" pitchFamily="34" charset="0"/>
              </a:rPr>
              <a:t>Juno</a:t>
            </a:r>
            <a:r>
              <a:rPr lang="sk-SK" sz="2800" dirty="0">
                <a:solidFill>
                  <a:srgbClr val="C00000"/>
                </a:solidFill>
                <a:latin typeface="Segoe UI Light" panose="020B0502040204020203" pitchFamily="34" charset="0"/>
                <a:cs typeface="Segoe UI Light" panose="020B0502040204020203" pitchFamily="34" charset="0"/>
              </a:rPr>
              <a:t> spozorovala na Jupiteri desivú „tvár“</a:t>
            </a:r>
          </a:p>
        </p:txBody>
      </p:sp>
      <p:pic>
        <p:nvPicPr>
          <p:cNvPr id="1026" name="Picture 2" descr="The image shows turbulent clouds and storms along Jupiter’s terminator, the dividing line between the day and night sides of the planet. The low angle of sunlight highlights the complex topography of features in this region, which scientists have studied to better understand the processes playing out in Jupiter’s atmosphe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33" y="62677"/>
            <a:ext cx="3846285" cy="6732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2057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p:cNvSpPr>
            <a:spLocks noGrp="1"/>
          </p:cNvSpPr>
          <p:nvPr>
            <p:ph idx="1"/>
          </p:nvPr>
        </p:nvSpPr>
        <p:spPr/>
        <p:txBody>
          <a:bodyPr/>
          <a:lstStyle/>
          <a:p>
            <a:endParaRPr lang="en-GB"/>
          </a:p>
        </p:txBody>
      </p:sp>
      <p:sp>
        <p:nvSpPr>
          <p:cNvPr id="5" name="Obdĺžnik 4">
            <a:extLst>
              <a:ext uri="{FF2B5EF4-FFF2-40B4-BE49-F238E27FC236}">
                <a16:creationId xmlns:a16="http://schemas.microsoft.com/office/drawing/2014/main" id="{DD434931-A694-DB0C-0F8E-11A2D554BB1D}"/>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endParaRPr lang="sk-SK" sz="2800" b="1" spc="1000" dirty="0">
              <a:latin typeface="Arial" panose="020B0604020202020204" pitchFamily="34" charset="0"/>
              <a:cs typeface="Arial" panose="020B0604020202020204" pitchFamily="34" charset="0"/>
            </a:endParaRPr>
          </a:p>
        </p:txBody>
      </p:sp>
      <p:sp>
        <p:nvSpPr>
          <p:cNvPr id="6" name="BlokTextu 5">
            <a:extLst>
              <a:ext uri="{FF2B5EF4-FFF2-40B4-BE49-F238E27FC236}">
                <a16:creationId xmlns:a16="http://schemas.microsoft.com/office/drawing/2014/main" id="{78AC2A5F-9E0E-48E6-B2FB-360585A0AA0E}"/>
              </a:ext>
            </a:extLst>
          </p:cNvPr>
          <p:cNvSpPr txBox="1"/>
          <p:nvPr/>
        </p:nvSpPr>
        <p:spPr>
          <a:xfrm>
            <a:off x="838200" y="259380"/>
            <a:ext cx="10786727" cy="523220"/>
          </a:xfrm>
          <a:prstGeom prst="rect">
            <a:avLst/>
          </a:prstGeom>
          <a:noFill/>
        </p:spPr>
        <p:txBody>
          <a:bodyPr wrap="square" rtlCol="0">
            <a:spAutoFit/>
          </a:bodyPr>
          <a:lstStyle/>
          <a:p>
            <a:r>
              <a:rPr lang="sk-SK" sz="2800" dirty="0" smtClean="0">
                <a:solidFill>
                  <a:srgbClr val="C00000"/>
                </a:solidFill>
                <a:latin typeface="Segoe UI Light" panose="020B0502040204020203" pitchFamily="34" charset="0"/>
                <a:cs typeface="Segoe UI Light" panose="020B0502040204020203" pitchFamily="34" charset="0"/>
              </a:rPr>
              <a:t>Aký úkaz ste mohli vidieť 28.10.2023?</a:t>
            </a:r>
            <a:endParaRPr lang="sk-SK" sz="2800" dirty="0">
              <a:solidFill>
                <a:srgbClr val="C00000"/>
              </a:solidFill>
              <a:latin typeface="Segoe UI Light" panose="020B0502040204020203" pitchFamily="34" charset="0"/>
              <a:cs typeface="Segoe UI Light" panose="020B0502040204020203" pitchFamily="34" charset="0"/>
            </a:endParaRPr>
          </a:p>
        </p:txBody>
      </p:sp>
      <p:cxnSp>
        <p:nvCxnSpPr>
          <p:cNvPr id="7" name="Rovná spojnica 6">
            <a:extLst>
              <a:ext uri="{FF2B5EF4-FFF2-40B4-BE49-F238E27FC236}">
                <a16:creationId xmlns:a16="http://schemas.microsoft.com/office/drawing/2014/main" id="{6DA9AF25-08DA-4673-86F8-E245865AA432}"/>
              </a:ext>
            </a:extLst>
          </p:cNvPr>
          <p:cNvCxnSpPr/>
          <p:nvPr/>
        </p:nvCxnSpPr>
        <p:spPr>
          <a:xfrm>
            <a:off x="838200" y="1014249"/>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541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Čiastočné zatmenie Mesiaca 28. 10. 2023 - SZA | Slovenský zväz astronómo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16" y="1433909"/>
            <a:ext cx="11744071" cy="5134769"/>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jekt pre obsah 2"/>
          <p:cNvSpPr>
            <a:spLocks noGrp="1"/>
          </p:cNvSpPr>
          <p:nvPr>
            <p:ph idx="1"/>
          </p:nvPr>
        </p:nvSpPr>
        <p:spPr/>
        <p:txBody>
          <a:bodyPr/>
          <a:lstStyle/>
          <a:p>
            <a:endParaRPr lang="en-GB"/>
          </a:p>
        </p:txBody>
      </p:sp>
      <p:sp>
        <p:nvSpPr>
          <p:cNvPr id="5" name="Obdĺžnik 4">
            <a:extLst>
              <a:ext uri="{FF2B5EF4-FFF2-40B4-BE49-F238E27FC236}">
                <a16:creationId xmlns:a16="http://schemas.microsoft.com/office/drawing/2014/main" id="{DD434931-A694-DB0C-0F8E-11A2D554BB1D}"/>
              </a:ext>
            </a:extLst>
          </p:cNvPr>
          <p:cNvSpPr/>
          <p:nvPr/>
        </p:nvSpPr>
        <p:spPr>
          <a:xfrm>
            <a:off x="0" y="0"/>
            <a:ext cx="690033" cy="6857999"/>
          </a:xfrm>
          <a:prstGeom prst="rect">
            <a:avLst/>
          </a:prstGeom>
          <a:solidFill>
            <a:srgbClr val="181942"/>
          </a:solidFill>
          <a:ln>
            <a:noFill/>
          </a:ln>
        </p:spPr>
        <p:style>
          <a:lnRef idx="2">
            <a:schemeClr val="dk1">
              <a:shade val="50000"/>
            </a:schemeClr>
          </a:lnRef>
          <a:fillRef idx="1">
            <a:schemeClr val="dk1"/>
          </a:fillRef>
          <a:effectRef idx="0">
            <a:schemeClr val="dk1"/>
          </a:effectRef>
          <a:fontRef idx="minor">
            <a:schemeClr val="lt1"/>
          </a:fontRef>
        </p:style>
        <p:txBody>
          <a:bodyPr vert="wordArtVert" rtlCol="0" anchor="ctr"/>
          <a:lstStyle/>
          <a:p>
            <a:pPr algn="ctr"/>
            <a:endParaRPr lang="sk-SK" sz="2800" b="1" spc="1000" dirty="0">
              <a:latin typeface="Arial" panose="020B0604020202020204" pitchFamily="34" charset="0"/>
              <a:cs typeface="Arial" panose="020B0604020202020204" pitchFamily="34" charset="0"/>
            </a:endParaRPr>
          </a:p>
        </p:txBody>
      </p:sp>
      <p:sp>
        <p:nvSpPr>
          <p:cNvPr id="6" name="BlokTextu 5">
            <a:extLst>
              <a:ext uri="{FF2B5EF4-FFF2-40B4-BE49-F238E27FC236}">
                <a16:creationId xmlns:a16="http://schemas.microsoft.com/office/drawing/2014/main" id="{78AC2A5F-9E0E-48E6-B2FB-360585A0AA0E}"/>
              </a:ext>
            </a:extLst>
          </p:cNvPr>
          <p:cNvSpPr txBox="1"/>
          <p:nvPr/>
        </p:nvSpPr>
        <p:spPr>
          <a:xfrm>
            <a:off x="838200" y="259380"/>
            <a:ext cx="10786727" cy="523220"/>
          </a:xfrm>
          <a:prstGeom prst="rect">
            <a:avLst/>
          </a:prstGeom>
          <a:noFill/>
        </p:spPr>
        <p:txBody>
          <a:bodyPr wrap="square" rtlCol="0">
            <a:spAutoFit/>
          </a:bodyPr>
          <a:lstStyle/>
          <a:p>
            <a:r>
              <a:rPr lang="sk-SK" sz="2800" dirty="0" smtClean="0">
                <a:solidFill>
                  <a:srgbClr val="C00000"/>
                </a:solidFill>
                <a:latin typeface="Segoe UI Light" panose="020B0502040204020203" pitchFamily="34" charset="0"/>
                <a:cs typeface="Segoe UI Light" panose="020B0502040204020203" pitchFamily="34" charset="0"/>
              </a:rPr>
              <a:t>Aký úkaz ste mohli vidieť 28.10.2023?</a:t>
            </a:r>
            <a:endParaRPr lang="sk-SK" sz="2800" dirty="0">
              <a:solidFill>
                <a:srgbClr val="C00000"/>
              </a:solidFill>
              <a:latin typeface="Segoe UI Light" panose="020B0502040204020203" pitchFamily="34" charset="0"/>
              <a:cs typeface="Segoe UI Light" panose="020B0502040204020203" pitchFamily="34" charset="0"/>
            </a:endParaRPr>
          </a:p>
        </p:txBody>
      </p:sp>
      <p:cxnSp>
        <p:nvCxnSpPr>
          <p:cNvPr id="7" name="Rovná spojnica 6">
            <a:extLst>
              <a:ext uri="{FF2B5EF4-FFF2-40B4-BE49-F238E27FC236}">
                <a16:creationId xmlns:a16="http://schemas.microsoft.com/office/drawing/2014/main" id="{6DA9AF25-08DA-4673-86F8-E245865AA432}"/>
              </a:ext>
            </a:extLst>
          </p:cNvPr>
          <p:cNvCxnSpPr/>
          <p:nvPr/>
        </p:nvCxnSpPr>
        <p:spPr>
          <a:xfrm>
            <a:off x="838200" y="1014249"/>
            <a:ext cx="10332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00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dĺžnik 30">
            <a:extLst>
              <a:ext uri="{FF2B5EF4-FFF2-40B4-BE49-F238E27FC236}">
                <a16:creationId xmlns:a16="http://schemas.microsoft.com/office/drawing/2014/main" id="{9725B087-ED2E-484B-A3CC-160A01E709AC}"/>
              </a:ext>
            </a:extLst>
          </p:cNvPr>
          <p:cNvSpPr/>
          <p:nvPr/>
        </p:nvSpPr>
        <p:spPr>
          <a:xfrm>
            <a:off x="7408" y="136517"/>
            <a:ext cx="12201525" cy="7695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Obdĺžnik 2">
            <a:extLst>
              <a:ext uri="{FF2B5EF4-FFF2-40B4-BE49-F238E27FC236}">
                <a16:creationId xmlns:a16="http://schemas.microsoft.com/office/drawing/2014/main" id="{F8BF107A-86E5-487D-81D3-1C3D80EB37D0}"/>
              </a:ext>
            </a:extLst>
          </p:cNvPr>
          <p:cNvSpPr/>
          <p:nvPr/>
        </p:nvSpPr>
        <p:spPr>
          <a:xfrm>
            <a:off x="56619" y="1239755"/>
            <a:ext cx="8427814" cy="797654"/>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nSpc>
                <a:spcPts val="5500"/>
              </a:lnSpc>
              <a:spcAft>
                <a:spcPts val="1800"/>
              </a:spcAft>
            </a:pPr>
            <a:r>
              <a:rPr lang="sk-SK" sz="5000" kern="1000" spc="200" dirty="0">
                <a:effectLst>
                  <a:outerShdw blurRad="38100" dist="38100" dir="2700000" algn="tl">
                    <a:srgbClr val="000000">
                      <a:alpha val="43137"/>
                    </a:srgbClr>
                  </a:outerShdw>
                </a:effectLst>
                <a:latin typeface="Segoe UI Emoji" panose="020B0502040204020203" pitchFamily="34" charset="0"/>
                <a:ea typeface="Segoe UI Emoji" panose="020B0502040204020203" pitchFamily="34" charset="0"/>
                <a:cs typeface="Segoe UI Light" panose="020B0502040204020203" pitchFamily="34" charset="0"/>
              </a:rPr>
              <a:t> Ďakujem za pozornosť</a:t>
            </a:r>
            <a:endParaRPr lang="sk-SK" sz="5000" kern="1000" dirty="0">
              <a:effectLst>
                <a:outerShdw blurRad="38100" dist="38100" dir="2700000" algn="tl">
                  <a:srgbClr val="000000">
                    <a:alpha val="43137"/>
                  </a:srgbClr>
                </a:outerShdw>
              </a:effectLst>
              <a:latin typeface="Segoe UI Emoji" panose="020B0502040204020203" pitchFamily="34" charset="0"/>
              <a:ea typeface="Segoe UI Emoji" panose="020B0502040204020203" pitchFamily="34" charset="0"/>
              <a:cs typeface="Segoe UI Light" panose="020B0502040204020203" pitchFamily="34" charset="0"/>
            </a:endParaRPr>
          </a:p>
        </p:txBody>
      </p:sp>
      <p:cxnSp>
        <p:nvCxnSpPr>
          <p:cNvPr id="16" name="Rovná spojnica 15">
            <a:extLst>
              <a:ext uri="{FF2B5EF4-FFF2-40B4-BE49-F238E27FC236}">
                <a16:creationId xmlns:a16="http://schemas.microsoft.com/office/drawing/2014/main" id="{76A747F1-6AF7-4135-9E25-BFE4DB25CEF2}"/>
              </a:ext>
            </a:extLst>
          </p:cNvPr>
          <p:cNvCxnSpPr/>
          <p:nvPr/>
        </p:nvCxnSpPr>
        <p:spPr>
          <a:xfrm>
            <a:off x="7409" y="94205"/>
            <a:ext cx="12172951"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Skupina 3">
            <a:extLst>
              <a:ext uri="{FF2B5EF4-FFF2-40B4-BE49-F238E27FC236}">
                <a16:creationId xmlns:a16="http://schemas.microsoft.com/office/drawing/2014/main" id="{0EECDB59-1252-4E47-B2EA-73A4B68DA5A6}"/>
              </a:ext>
            </a:extLst>
          </p:cNvPr>
          <p:cNvGrpSpPr/>
          <p:nvPr/>
        </p:nvGrpSpPr>
        <p:grpSpPr>
          <a:xfrm>
            <a:off x="0" y="6088418"/>
            <a:ext cx="4806009" cy="689815"/>
            <a:chOff x="3199303" y="5366315"/>
            <a:chExt cx="4806009" cy="689815"/>
          </a:xfrm>
        </p:grpSpPr>
        <p:sp>
          <p:nvSpPr>
            <p:cNvPr id="24" name="Obdĺžnik 23">
              <a:extLst>
                <a:ext uri="{FF2B5EF4-FFF2-40B4-BE49-F238E27FC236}">
                  <a16:creationId xmlns:a16="http://schemas.microsoft.com/office/drawing/2014/main" id="{B1779611-5781-4981-AFE8-D9231F53C81F}"/>
                </a:ext>
              </a:extLst>
            </p:cNvPr>
            <p:cNvSpPr/>
            <p:nvPr/>
          </p:nvSpPr>
          <p:spPr>
            <a:xfrm>
              <a:off x="3199303" y="5366315"/>
              <a:ext cx="4712493" cy="689815"/>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BlokTextu 11">
              <a:extLst>
                <a:ext uri="{FF2B5EF4-FFF2-40B4-BE49-F238E27FC236}">
                  <a16:creationId xmlns:a16="http://schemas.microsoft.com/office/drawing/2014/main" id="{A005237D-1BA7-4E4A-B435-9E917F3C8CC2}"/>
                </a:ext>
              </a:extLst>
            </p:cNvPr>
            <p:cNvSpPr txBox="1"/>
            <p:nvPr/>
          </p:nvSpPr>
          <p:spPr>
            <a:xfrm>
              <a:off x="3292819" y="5409056"/>
              <a:ext cx="4712493" cy="646331"/>
            </a:xfrm>
            <a:prstGeom prst="rect">
              <a:avLst/>
            </a:prstGeom>
            <a:noFill/>
          </p:spPr>
          <p:txBody>
            <a:bodyPr wrap="square" rtlCol="0">
              <a:spAutoFit/>
            </a:bodyPr>
            <a:lstStyle/>
            <a:p>
              <a:r>
                <a:rPr lang="sk-SK" dirty="0">
                  <a:solidFill>
                    <a:srgbClr val="00202E"/>
                  </a:solidFill>
                  <a:latin typeface="Segoe UI Light" panose="020B0502040204020203" pitchFamily="34" charset="0"/>
                  <a:cs typeface="Segoe UI Light" panose="020B0502040204020203" pitchFamily="34" charset="0"/>
                </a:rPr>
                <a:t>Autor: Mgr. Katarína</a:t>
              </a:r>
              <a:r>
                <a:rPr lang="sk-SK" cap="all" dirty="0">
                  <a:solidFill>
                    <a:srgbClr val="00202E"/>
                  </a:solidFill>
                  <a:latin typeface="Segoe UI Light" panose="020B0502040204020203" pitchFamily="34" charset="0"/>
                  <a:cs typeface="Segoe UI Light" panose="020B0502040204020203" pitchFamily="34" charset="0"/>
                </a:rPr>
                <a:t> </a:t>
              </a:r>
              <a:r>
                <a:rPr lang="sk-SK" cap="all" dirty="0" err="1">
                  <a:solidFill>
                    <a:srgbClr val="00202E"/>
                  </a:solidFill>
                  <a:latin typeface="Segoe UI Light" panose="020B0502040204020203" pitchFamily="34" charset="0"/>
                  <a:cs typeface="Segoe UI Light" panose="020B0502040204020203" pitchFamily="34" charset="0"/>
                </a:rPr>
                <a:t>onačillovÁ</a:t>
              </a:r>
              <a:r>
                <a:rPr lang="sk-SK" cap="all" dirty="0">
                  <a:solidFill>
                    <a:srgbClr val="00202E"/>
                  </a:solidFill>
                  <a:latin typeface="Segoe UI Light" panose="020B0502040204020203" pitchFamily="34" charset="0"/>
                  <a:cs typeface="Segoe UI Light" panose="020B0502040204020203" pitchFamily="34" charset="0"/>
                </a:rPr>
                <a:t/>
              </a:r>
              <a:br>
                <a:rPr lang="sk-SK" cap="all" dirty="0">
                  <a:solidFill>
                    <a:srgbClr val="00202E"/>
                  </a:solidFill>
                  <a:latin typeface="Segoe UI Light" panose="020B0502040204020203" pitchFamily="34" charset="0"/>
                  <a:cs typeface="Segoe UI Light" panose="020B0502040204020203" pitchFamily="34" charset="0"/>
                </a:rPr>
              </a:br>
              <a:r>
                <a:rPr lang="sk-SK" dirty="0">
                  <a:solidFill>
                    <a:srgbClr val="00202E"/>
                  </a:solidFill>
                  <a:latin typeface="Segoe UI Light" panose="020B0502040204020203" pitchFamily="34" charset="0"/>
                  <a:cs typeface="Segoe UI Light" panose="020B0502040204020203" pitchFamily="34" charset="0"/>
                </a:rPr>
                <a:t>Vedúci práce: doc. Mgr. Michal</a:t>
              </a:r>
              <a:r>
                <a:rPr lang="sk-SK" cap="all" dirty="0">
                  <a:solidFill>
                    <a:srgbClr val="00202E"/>
                  </a:solidFill>
                  <a:latin typeface="Segoe UI Light" panose="020B0502040204020203" pitchFamily="34" charset="0"/>
                  <a:cs typeface="Segoe UI Light" panose="020B0502040204020203" pitchFamily="34" charset="0"/>
                </a:rPr>
                <a:t> </a:t>
              </a:r>
              <a:r>
                <a:rPr lang="sk-SK" cap="all" dirty="0" err="1">
                  <a:solidFill>
                    <a:srgbClr val="00202E"/>
                  </a:solidFill>
                  <a:latin typeface="Segoe UI Light" panose="020B0502040204020203" pitchFamily="34" charset="0"/>
                  <a:cs typeface="Segoe UI Light" panose="020B0502040204020203" pitchFamily="34" charset="0"/>
                </a:rPr>
                <a:t>gallay</a:t>
              </a:r>
              <a:r>
                <a:rPr lang="sk-SK" cap="all" dirty="0">
                  <a:solidFill>
                    <a:srgbClr val="00202E"/>
                  </a:solidFill>
                  <a:latin typeface="Segoe UI Light" panose="020B0502040204020203" pitchFamily="34" charset="0"/>
                  <a:cs typeface="Segoe UI Light" panose="020B0502040204020203" pitchFamily="34" charset="0"/>
                </a:rPr>
                <a:t>, P</a:t>
              </a:r>
              <a:r>
                <a:rPr lang="sk-SK" dirty="0">
                  <a:solidFill>
                    <a:srgbClr val="00202E"/>
                  </a:solidFill>
                  <a:latin typeface="Segoe UI Light" panose="020B0502040204020203" pitchFamily="34" charset="0"/>
                  <a:cs typeface="Segoe UI Light" panose="020B0502040204020203" pitchFamily="34" charset="0"/>
                </a:rPr>
                <a:t>h</a:t>
              </a:r>
              <a:r>
                <a:rPr lang="sk-SK" cap="all" dirty="0">
                  <a:solidFill>
                    <a:srgbClr val="00202E"/>
                  </a:solidFill>
                  <a:latin typeface="Segoe UI Light" panose="020B0502040204020203" pitchFamily="34" charset="0"/>
                  <a:cs typeface="Segoe UI Light" panose="020B0502040204020203" pitchFamily="34" charset="0"/>
                </a:rPr>
                <a:t>D.</a:t>
              </a:r>
              <a:r>
                <a:rPr lang="sk-SK" dirty="0">
                  <a:solidFill>
                    <a:srgbClr val="00202E"/>
                  </a:solidFill>
                  <a:latin typeface="Segoe UI Light" panose="020B0502040204020203" pitchFamily="34" charset="0"/>
                  <a:cs typeface="Segoe UI Light" panose="020B0502040204020203" pitchFamily="34" charset="0"/>
                </a:rPr>
                <a:t> </a:t>
              </a:r>
            </a:p>
          </p:txBody>
        </p:sp>
      </p:grpSp>
      <p:sp>
        <p:nvSpPr>
          <p:cNvPr id="18" name="Obdĺžnik 17">
            <a:extLst>
              <a:ext uri="{FF2B5EF4-FFF2-40B4-BE49-F238E27FC236}">
                <a16:creationId xmlns:a16="http://schemas.microsoft.com/office/drawing/2014/main" id="{3E66DF29-5874-428E-A60F-E162C55AECCC}"/>
              </a:ext>
            </a:extLst>
          </p:cNvPr>
          <p:cNvSpPr/>
          <p:nvPr/>
        </p:nvSpPr>
        <p:spPr>
          <a:xfrm>
            <a:off x="7408" y="6070749"/>
            <a:ext cx="12201525" cy="769521"/>
          </a:xfrm>
          <a:prstGeom prst="rect">
            <a:avLst/>
          </a:prstGeom>
          <a:solidFill>
            <a:srgbClr val="0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Obdĺžnik 18">
            <a:extLst>
              <a:ext uri="{FF2B5EF4-FFF2-40B4-BE49-F238E27FC236}">
                <a16:creationId xmlns:a16="http://schemas.microsoft.com/office/drawing/2014/main" id="{8F620B9C-A0BA-43A1-91F4-764CB59110F9}"/>
              </a:ext>
            </a:extLst>
          </p:cNvPr>
          <p:cNvSpPr/>
          <p:nvPr/>
        </p:nvSpPr>
        <p:spPr>
          <a:xfrm>
            <a:off x="5139491" y="6124493"/>
            <a:ext cx="5206750" cy="646331"/>
          </a:xfrm>
          <a:prstGeom prst="rect">
            <a:avLst/>
          </a:prstGeom>
          <a:noFill/>
        </p:spPr>
        <p:txBody>
          <a:bodyPr wrap="square">
            <a:spAutoFit/>
          </a:bodyPr>
          <a:lstStyle/>
          <a:p>
            <a:pPr defTabSz="266700"/>
            <a:r>
              <a:rPr lang="sk-SK" dirty="0">
                <a:solidFill>
                  <a:schemeClr val="bg1"/>
                </a:solidFill>
                <a:latin typeface="Segoe UI Semilight" panose="020B0402040204020203" pitchFamily="34" charset="0"/>
                <a:cs typeface="Segoe UI Semilight" panose="020B0402040204020203" pitchFamily="34" charset="0"/>
              </a:rPr>
              <a:t>Mgr. Katarína </a:t>
            </a:r>
            <a:r>
              <a:rPr lang="sk-SK" dirty="0" smtClean="0">
                <a:solidFill>
                  <a:schemeClr val="bg1"/>
                </a:solidFill>
                <a:latin typeface="Segoe UI Semilight" panose="020B0402040204020203" pitchFamily="34" charset="0"/>
                <a:cs typeface="Segoe UI Semilight" panose="020B0402040204020203" pitchFamily="34" charset="0"/>
              </a:rPr>
              <a:t>Onačillová, PhD.</a:t>
            </a:r>
            <a:endParaRPr lang="sk-SK" dirty="0">
              <a:solidFill>
                <a:schemeClr val="bg1"/>
              </a:solidFill>
              <a:latin typeface="Segoe UI Semilight" panose="020B0402040204020203" pitchFamily="34" charset="0"/>
              <a:cs typeface="Segoe UI Semilight" panose="020B0402040204020203" pitchFamily="34" charset="0"/>
            </a:endParaRPr>
          </a:p>
          <a:p>
            <a:pPr defTabSz="266700"/>
            <a:r>
              <a:rPr lang="sk-SK" dirty="0">
                <a:solidFill>
                  <a:schemeClr val="bg1"/>
                </a:solidFill>
                <a:latin typeface="Segoe UI Semilight" panose="020B0402040204020203" pitchFamily="34" charset="0"/>
                <a:cs typeface="Segoe UI Semilight" panose="020B0402040204020203" pitchFamily="34" charset="0"/>
              </a:rPr>
              <a:t>katarina.onacillova@upjs.sk</a:t>
            </a:r>
          </a:p>
        </p:txBody>
      </p:sp>
      <p:cxnSp>
        <p:nvCxnSpPr>
          <p:cNvPr id="20" name="Rovná spojnica 19">
            <a:extLst>
              <a:ext uri="{FF2B5EF4-FFF2-40B4-BE49-F238E27FC236}">
                <a16:creationId xmlns:a16="http://schemas.microsoft.com/office/drawing/2014/main" id="{D718EA3C-CE7F-43ED-9835-838535C2A104}"/>
              </a:ext>
            </a:extLst>
          </p:cNvPr>
          <p:cNvCxnSpPr/>
          <p:nvPr/>
        </p:nvCxnSpPr>
        <p:spPr>
          <a:xfrm>
            <a:off x="7409" y="6028437"/>
            <a:ext cx="12172951"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31">
            <a:extLst>
              <a:ext uri="{FF2B5EF4-FFF2-40B4-BE49-F238E27FC236}">
                <a16:creationId xmlns:a16="http://schemas.microsoft.com/office/drawing/2014/main" id="{77E1E941-8D95-447A-9674-75FE0AC916D4}"/>
              </a:ext>
            </a:extLst>
          </p:cNvPr>
          <p:cNvPicPr>
            <a:picLocks noChangeAspect="1" noChangeArrowheads="1"/>
          </p:cNvPicPr>
          <p:nvPr/>
        </p:nvPicPr>
        <p:blipFill>
          <a:blip r:embed="rId3" cstate="print">
            <a:clrChange>
              <a:clrFrom>
                <a:srgbClr val="CCCCCC"/>
              </a:clrFrom>
              <a:clrTo>
                <a:srgbClr val="CCCCCC">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0871546" y="5582492"/>
            <a:ext cx="1146713" cy="1097333"/>
          </a:xfrm>
          <a:prstGeom prst="rect">
            <a:avLst/>
          </a:prstGeom>
          <a:noFill/>
          <a:ln>
            <a:noFill/>
          </a:ln>
        </p:spPr>
      </p:pic>
      <p:cxnSp>
        <p:nvCxnSpPr>
          <p:cNvPr id="7" name="Rovná spojnica 6">
            <a:extLst>
              <a:ext uri="{FF2B5EF4-FFF2-40B4-BE49-F238E27FC236}">
                <a16:creationId xmlns:a16="http://schemas.microsoft.com/office/drawing/2014/main" id="{C9625CEA-B349-47F5-850B-186AA5D7D4DD}"/>
              </a:ext>
            </a:extLst>
          </p:cNvPr>
          <p:cNvCxnSpPr>
            <a:cxnSpLocks/>
          </p:cNvCxnSpPr>
          <p:nvPr/>
        </p:nvCxnSpPr>
        <p:spPr>
          <a:xfrm>
            <a:off x="93516" y="1064664"/>
            <a:ext cx="12115417" cy="6908"/>
          </a:xfrm>
          <a:prstGeom prst="line">
            <a:avLst/>
          </a:prstGeom>
          <a:ln w="60325">
            <a:solidFill>
              <a:srgbClr val="333333"/>
            </a:solidFill>
          </a:ln>
        </p:spPr>
        <p:style>
          <a:lnRef idx="1">
            <a:schemeClr val="accent1"/>
          </a:lnRef>
          <a:fillRef idx="0">
            <a:schemeClr val="accent1"/>
          </a:fillRef>
          <a:effectRef idx="0">
            <a:schemeClr val="accent1"/>
          </a:effectRef>
          <a:fontRef idx="minor">
            <a:schemeClr val="tx1"/>
          </a:fontRef>
        </p:style>
      </p:cxnSp>
      <p:sp>
        <p:nvSpPr>
          <p:cNvPr id="40" name="Obdĺžnik 39">
            <a:extLst>
              <a:ext uri="{FF2B5EF4-FFF2-40B4-BE49-F238E27FC236}">
                <a16:creationId xmlns:a16="http://schemas.microsoft.com/office/drawing/2014/main" id="{BB4471C6-9A88-4659-826A-E4EA83850957}"/>
              </a:ext>
            </a:extLst>
          </p:cNvPr>
          <p:cNvSpPr/>
          <p:nvPr/>
        </p:nvSpPr>
        <p:spPr>
          <a:xfrm>
            <a:off x="-129392" y="1071572"/>
            <a:ext cx="3208149" cy="463973"/>
          </a:xfrm>
          <a:prstGeom prst="rect">
            <a:avLst/>
          </a:prstGeom>
          <a:effectLst>
            <a:outerShdw blurRad="50800" dist="38100" dir="2700000" algn="tl" rotWithShape="0">
              <a:prstClr val="black">
                <a:alpha val="40000"/>
              </a:prstClr>
            </a:outerShdw>
          </a:effectLst>
        </p:spPr>
        <p:txBody>
          <a:bodyPr wrap="square" rtlCol="0" anchor="ctr">
            <a:spAutoFit/>
          </a:bodyPr>
          <a:lstStyle/>
          <a:p>
            <a:pPr algn="ctr">
              <a:lnSpc>
                <a:spcPts val="3200"/>
              </a:lnSpc>
            </a:pPr>
            <a:endParaRPr lang="sk-SK" sz="2200" dirty="0">
              <a:solidFill>
                <a:srgbClr val="00202E"/>
              </a:solidFill>
              <a:latin typeface="Segoe UI Semibold" panose="020B0702040204020203" pitchFamily="34" charset="0"/>
              <a:cs typeface="Segoe UI Semibold" panose="020B0702040204020203" pitchFamily="34" charset="0"/>
            </a:endParaRPr>
          </a:p>
        </p:txBody>
      </p:sp>
      <p:pic>
        <p:nvPicPr>
          <p:cNvPr id="58" name="Obrázok 57" descr="Obrázok, na ktorom je sedenie, znak, kreslenie, jedlo&#10;&#10;Automaticky generovaný popis">
            <a:extLst>
              <a:ext uri="{FF2B5EF4-FFF2-40B4-BE49-F238E27FC236}">
                <a16:creationId xmlns:a16="http://schemas.microsoft.com/office/drawing/2014/main" id="{5D81CD16-A4EA-4B1E-9D90-66893D78A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19" y="74480"/>
            <a:ext cx="3167028" cy="786168"/>
          </a:xfrm>
          <a:prstGeom prst="rect">
            <a:avLst/>
          </a:prstGeom>
        </p:spPr>
      </p:pic>
      <p:sp>
        <p:nvSpPr>
          <p:cNvPr id="5" name="Obdĺžnik 4">
            <a:extLst>
              <a:ext uri="{FF2B5EF4-FFF2-40B4-BE49-F238E27FC236}">
                <a16:creationId xmlns:a16="http://schemas.microsoft.com/office/drawing/2014/main" id="{6F5F2BA2-5530-45B5-83A0-E1301DA556B2}"/>
              </a:ext>
            </a:extLst>
          </p:cNvPr>
          <p:cNvSpPr/>
          <p:nvPr/>
        </p:nvSpPr>
        <p:spPr>
          <a:xfrm>
            <a:off x="1955901" y="6109980"/>
            <a:ext cx="3041930" cy="646331"/>
          </a:xfrm>
          <a:prstGeom prst="rect">
            <a:avLst/>
          </a:prstGeom>
          <a:noFill/>
        </p:spPr>
        <p:txBody>
          <a:bodyPr wrap="square">
            <a:spAutoFit/>
          </a:bodyPr>
          <a:lstStyle/>
          <a:p>
            <a:pPr defTabSz="266700">
              <a:spcBef>
                <a:spcPts val="600"/>
              </a:spcBef>
              <a:spcAft>
                <a:spcPts val="1200"/>
              </a:spcAft>
            </a:pPr>
            <a:r>
              <a:rPr lang="sk-SK" spc="30" dirty="0">
                <a:solidFill>
                  <a:schemeClr val="bg1"/>
                </a:solidFill>
                <a:latin typeface="Segoe UI Semilight" panose="020B0402040204020203" pitchFamily="34" charset="0"/>
                <a:cs typeface="Segoe UI Semilight" panose="020B0402040204020203" pitchFamily="34" charset="0"/>
              </a:rPr>
              <a:t>geografia.science.upjs.sk</a:t>
            </a:r>
            <a:br>
              <a:rPr lang="sk-SK" spc="30" dirty="0">
                <a:solidFill>
                  <a:schemeClr val="bg1"/>
                </a:solidFill>
                <a:latin typeface="Segoe UI Semilight" panose="020B0402040204020203" pitchFamily="34" charset="0"/>
                <a:cs typeface="Segoe UI Semilight" panose="020B0402040204020203" pitchFamily="34" charset="0"/>
              </a:rPr>
            </a:br>
            <a:r>
              <a:rPr lang="sk-SK" spc="30" dirty="0">
                <a:solidFill>
                  <a:schemeClr val="bg1"/>
                </a:solidFill>
                <a:latin typeface="Segoe UI Semilight" panose="020B0402040204020203" pitchFamily="34" charset="0"/>
                <a:cs typeface="Segoe UI Semilight" panose="020B0402040204020203" pitchFamily="34" charset="0"/>
              </a:rPr>
              <a:t>ug@upjs.sk</a:t>
            </a:r>
          </a:p>
        </p:txBody>
      </p:sp>
      <p:pic>
        <p:nvPicPr>
          <p:cNvPr id="6" name="Obrázok 5">
            <a:extLst>
              <a:ext uri="{FF2B5EF4-FFF2-40B4-BE49-F238E27FC236}">
                <a16:creationId xmlns:a16="http://schemas.microsoft.com/office/drawing/2014/main" id="{B9EABC48-A9CC-44CF-BC1A-4FA87E3DEFC8}"/>
              </a:ext>
            </a:extLst>
          </p:cNvPr>
          <p:cNvPicPr>
            <a:picLocks noChangeAspect="1"/>
          </p:cNvPicPr>
          <p:nvPr/>
        </p:nvPicPr>
        <p:blipFill rotWithShape="1">
          <a:blip r:embed="rId6">
            <a:extLst>
              <a:ext uri="{28A0092B-C50C-407E-A947-70E740481C1C}">
                <a14:useLocalDpi xmlns:a14="http://schemas.microsoft.com/office/drawing/2010/main" val="0"/>
              </a:ext>
            </a:extLst>
          </a:blip>
          <a:srcRect l="27199"/>
          <a:stretch/>
        </p:blipFill>
        <p:spPr>
          <a:xfrm>
            <a:off x="28810" y="5942938"/>
            <a:ext cx="1939508" cy="818659"/>
          </a:xfrm>
          <a:prstGeom prst="rect">
            <a:avLst/>
          </a:prstGeom>
        </p:spPr>
      </p:pic>
      <p:pic>
        <p:nvPicPr>
          <p:cNvPr id="26" name="Obrázok 25"/>
          <p:cNvPicPr>
            <a:picLocks noChangeAspect="1"/>
          </p:cNvPicPr>
          <p:nvPr/>
        </p:nvPicPr>
        <p:blipFill rotWithShape="1">
          <a:blip r:embed="rId7"/>
          <a:srcRect l="12365" t="36728" r="66183" b="46473"/>
          <a:stretch/>
        </p:blipFill>
        <p:spPr>
          <a:xfrm>
            <a:off x="-11640" y="2567461"/>
            <a:ext cx="12192000" cy="2685144"/>
          </a:xfrm>
          <a:prstGeom prst="rect">
            <a:avLst/>
          </a:prstGeom>
        </p:spPr>
      </p:pic>
    </p:spTree>
    <p:extLst>
      <p:ext uri="{BB962C8B-B14F-4D97-AF65-F5344CB8AC3E}">
        <p14:creationId xmlns:p14="http://schemas.microsoft.com/office/powerpoint/2010/main" val="3906602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977A22-EB24-FD04-9B2D-CF4EB42548DC}"/>
              </a:ext>
            </a:extLst>
          </p:cNvPr>
          <p:cNvSpPr>
            <a:spLocks noGrp="1"/>
          </p:cNvSpPr>
          <p:nvPr>
            <p:ph type="title"/>
          </p:nvPr>
        </p:nvSpPr>
        <p:spPr/>
        <p:txBody>
          <a:bodyPr/>
          <a:lstStyle/>
          <a:p>
            <a:endParaRPr lang="sk-SK"/>
          </a:p>
        </p:txBody>
      </p:sp>
      <p:sp>
        <p:nvSpPr>
          <p:cNvPr id="13" name="Zástupný objekt pre obsah 12">
            <a:extLst>
              <a:ext uri="{FF2B5EF4-FFF2-40B4-BE49-F238E27FC236}">
                <a16:creationId xmlns:a16="http://schemas.microsoft.com/office/drawing/2014/main" id="{CFC0A196-A538-2BA0-C688-6BCBCD25BC25}"/>
              </a:ext>
            </a:extLst>
          </p:cNvPr>
          <p:cNvSpPr>
            <a:spLocks noGrp="1"/>
          </p:cNvSpPr>
          <p:nvPr>
            <p:ph idx="1"/>
          </p:nvPr>
        </p:nvSpPr>
        <p:spPr/>
        <p:txBody>
          <a:bodyPr/>
          <a:lstStyle/>
          <a:p>
            <a:endParaRPr lang="sk-SK"/>
          </a:p>
        </p:txBody>
      </p:sp>
      <p:pic>
        <p:nvPicPr>
          <p:cNvPr id="15" name="Obrázok 14">
            <a:extLst>
              <a:ext uri="{FF2B5EF4-FFF2-40B4-BE49-F238E27FC236}">
                <a16:creationId xmlns:a16="http://schemas.microsoft.com/office/drawing/2014/main" id="{BF71369F-1F55-39A5-D907-69E6C5ADC630}"/>
              </a:ext>
            </a:extLst>
          </p:cNvPr>
          <p:cNvPicPr>
            <a:picLocks noChangeAspect="1"/>
          </p:cNvPicPr>
          <p:nvPr/>
        </p:nvPicPr>
        <p:blipFill rotWithShape="1">
          <a:blip r:embed="rId2"/>
          <a:srcRect b="7880"/>
          <a:stretch/>
        </p:blipFill>
        <p:spPr>
          <a:xfrm>
            <a:off x="0" y="1674"/>
            <a:ext cx="12192000" cy="6314460"/>
          </a:xfrm>
          <a:prstGeom prst="rect">
            <a:avLst/>
          </a:prstGeom>
        </p:spPr>
      </p:pic>
      <p:pic>
        <p:nvPicPr>
          <p:cNvPr id="17" name="Obrázok 16">
            <a:extLst>
              <a:ext uri="{FF2B5EF4-FFF2-40B4-BE49-F238E27FC236}">
                <a16:creationId xmlns:a16="http://schemas.microsoft.com/office/drawing/2014/main" id="{92577E6C-C56B-2A66-5BFB-48F0CAEA46D1}"/>
              </a:ext>
            </a:extLst>
          </p:cNvPr>
          <p:cNvPicPr>
            <a:picLocks noChangeAspect="1"/>
          </p:cNvPicPr>
          <p:nvPr/>
        </p:nvPicPr>
        <p:blipFill>
          <a:blip r:embed="rId3"/>
          <a:stretch>
            <a:fillRect/>
          </a:stretch>
        </p:blipFill>
        <p:spPr>
          <a:xfrm>
            <a:off x="0" y="1673"/>
            <a:ext cx="12192000" cy="6854653"/>
          </a:xfrm>
          <a:prstGeom prst="rect">
            <a:avLst/>
          </a:prstGeom>
        </p:spPr>
      </p:pic>
      <p:sp>
        <p:nvSpPr>
          <p:cNvPr id="18" name="Obdĺžnik 17">
            <a:extLst>
              <a:ext uri="{FF2B5EF4-FFF2-40B4-BE49-F238E27FC236}">
                <a16:creationId xmlns:a16="http://schemas.microsoft.com/office/drawing/2014/main" id="{1BB58049-E17C-BFAE-5F55-872F96787783}"/>
              </a:ext>
            </a:extLst>
          </p:cNvPr>
          <p:cNvSpPr/>
          <p:nvPr/>
        </p:nvSpPr>
        <p:spPr>
          <a:xfrm>
            <a:off x="2142067" y="4219936"/>
            <a:ext cx="7874000" cy="1659466"/>
          </a:xfrm>
          <a:prstGeom prst="rect">
            <a:avLst/>
          </a:prstGeom>
          <a:solidFill>
            <a:srgbClr val="18181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2400" b="1" spc="300" dirty="0">
                <a:latin typeface="Arial" panose="020B0604020202020204" pitchFamily="34" charset="0"/>
                <a:cs typeface="Arial" panose="020B0604020202020204" pitchFamily="34" charset="0"/>
              </a:rPr>
              <a:t>T</a:t>
            </a:r>
            <a:r>
              <a:rPr lang="sk-SK" sz="2400" b="1" spc="300" dirty="0" smtClean="0">
                <a:latin typeface="Arial" panose="020B0604020202020204" pitchFamily="34" charset="0"/>
                <a:cs typeface="Arial" panose="020B0604020202020204" pitchFamily="34" charset="0"/>
              </a:rPr>
              <a:t>elesá </a:t>
            </a:r>
            <a:r>
              <a:rPr lang="sk-SK" sz="2400" b="1" spc="300" dirty="0">
                <a:latin typeface="Arial" panose="020B0604020202020204" pitchFamily="34" charset="0"/>
                <a:cs typeface="Arial" panose="020B0604020202020204" pitchFamily="34" charset="0"/>
              </a:rPr>
              <a:t>s relatívne malou hmotnosťou </a:t>
            </a:r>
            <a:r>
              <a:rPr lang="sk-SK" sz="2400" b="1" spc="300" dirty="0" smtClean="0">
                <a:latin typeface="Arial" panose="020B0604020202020204" pitchFamily="34" charset="0"/>
                <a:cs typeface="Arial" panose="020B0604020202020204" pitchFamily="34" charset="0"/>
              </a:rPr>
              <a:t/>
            </a:r>
            <a:br>
              <a:rPr lang="sk-SK" sz="2400" b="1" spc="300" dirty="0" smtClean="0">
                <a:latin typeface="Arial" panose="020B0604020202020204" pitchFamily="34" charset="0"/>
                <a:cs typeface="Arial" panose="020B0604020202020204" pitchFamily="34" charset="0"/>
              </a:rPr>
            </a:br>
            <a:r>
              <a:rPr lang="sk-SK" sz="2400" b="1" spc="300" dirty="0" smtClean="0">
                <a:latin typeface="Arial" panose="020B0604020202020204" pitchFamily="34" charset="0"/>
                <a:cs typeface="Arial" panose="020B0604020202020204" pitchFamily="34" charset="0"/>
              </a:rPr>
              <a:t>a </a:t>
            </a:r>
            <a:r>
              <a:rPr lang="sk-SK" sz="2400" b="1" spc="300" dirty="0">
                <a:latin typeface="Arial" panose="020B0604020202020204" pitchFamily="34" charset="0"/>
                <a:cs typeface="Arial" panose="020B0604020202020204" pitchFamily="34" charset="0"/>
              </a:rPr>
              <a:t>nízkymi povrchovými </a:t>
            </a:r>
            <a:r>
              <a:rPr lang="sk-SK" sz="2400" b="1" spc="300" dirty="0" smtClean="0">
                <a:latin typeface="Arial" panose="020B0604020202020204" pitchFamily="34" charset="0"/>
                <a:cs typeface="Arial" panose="020B0604020202020204" pitchFamily="34" charset="0"/>
              </a:rPr>
              <a:t>teplotami </a:t>
            </a:r>
            <a:br>
              <a:rPr lang="sk-SK" sz="2400" b="1" spc="300" dirty="0" smtClean="0">
                <a:latin typeface="Arial" panose="020B0604020202020204" pitchFamily="34" charset="0"/>
                <a:cs typeface="Arial" panose="020B0604020202020204" pitchFamily="34" charset="0"/>
              </a:rPr>
            </a:br>
            <a:r>
              <a:rPr lang="sk-SK" sz="2400" b="1" spc="300" dirty="0" smtClean="0">
                <a:latin typeface="Arial" panose="020B0604020202020204" pitchFamily="34" charset="0"/>
                <a:cs typeface="Arial" panose="020B0604020202020204" pitchFamily="34" charset="0"/>
              </a:rPr>
              <a:t>(</a:t>
            </a:r>
            <a:r>
              <a:rPr lang="sk-SK" sz="2400" b="1" spc="300" dirty="0">
                <a:latin typeface="Arial" panose="020B0604020202020204" pitchFamily="34" charset="0"/>
                <a:cs typeface="Arial" panose="020B0604020202020204" pitchFamily="34" charset="0"/>
              </a:rPr>
              <a:t>v porovnaní s hviezdami) </a:t>
            </a:r>
          </a:p>
        </p:txBody>
      </p:sp>
      <p:pic>
        <p:nvPicPr>
          <p:cNvPr id="23" name="Obrázok 22">
            <a:extLst>
              <a:ext uri="{FF2B5EF4-FFF2-40B4-BE49-F238E27FC236}">
                <a16:creationId xmlns:a16="http://schemas.microsoft.com/office/drawing/2014/main" id="{2E9ADE96-B179-D797-BD42-6D7B901A4286}"/>
              </a:ext>
            </a:extLst>
          </p:cNvPr>
          <p:cNvPicPr>
            <a:picLocks noChangeAspect="1"/>
          </p:cNvPicPr>
          <p:nvPr/>
        </p:nvPicPr>
        <p:blipFill rotWithShape="1">
          <a:blip r:embed="rId4"/>
          <a:srcRect t="18903" b="68898"/>
          <a:stretch/>
        </p:blipFill>
        <p:spPr>
          <a:xfrm>
            <a:off x="0" y="1285433"/>
            <a:ext cx="12192000" cy="836175"/>
          </a:xfrm>
          <a:prstGeom prst="rect">
            <a:avLst/>
          </a:prstGeom>
        </p:spPr>
      </p:pic>
      <p:sp>
        <p:nvSpPr>
          <p:cNvPr id="24" name="Obdĺžnik 23">
            <a:extLst>
              <a:ext uri="{FF2B5EF4-FFF2-40B4-BE49-F238E27FC236}">
                <a16:creationId xmlns:a16="http://schemas.microsoft.com/office/drawing/2014/main" id="{309E3E50-90DE-F593-8E1F-5979EA7B8A37}"/>
              </a:ext>
            </a:extLst>
          </p:cNvPr>
          <p:cNvSpPr/>
          <p:nvPr/>
        </p:nvSpPr>
        <p:spPr>
          <a:xfrm>
            <a:off x="-188686" y="365125"/>
            <a:ext cx="12090400" cy="1659466"/>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sz="5400" spc="500" dirty="0" smtClean="0">
                <a:latin typeface="Arial" panose="020B0604020202020204" pitchFamily="34" charset="0"/>
                <a:cs typeface="Arial" panose="020B0604020202020204" pitchFamily="34" charset="0"/>
              </a:rPr>
              <a:t>8 PLANÉT</a:t>
            </a:r>
            <a:endParaRPr lang="sk-SK" sz="5400" spc="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8347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p:cNvSpPr/>
          <p:nvPr/>
        </p:nvSpPr>
        <p:spPr>
          <a:xfrm>
            <a:off x="4456629" y="1152929"/>
            <a:ext cx="4222914" cy="1077218"/>
          </a:xfrm>
          <a:prstGeom prst="rect">
            <a:avLst/>
          </a:prstGeom>
        </p:spPr>
        <p:txBody>
          <a:bodyPr wrap="square">
            <a:spAutoFit/>
          </a:bodyPr>
          <a:lstStyle/>
          <a:p>
            <a:pPr marL="171450" indent="-171450">
              <a:buFont typeface="Arial" panose="020B0604020202020204" pitchFamily="34" charset="0"/>
              <a:buChar char="•"/>
            </a:pPr>
            <a:r>
              <a:rPr lang="sk-SK" sz="1600" i="1" dirty="0" smtClean="0"/>
              <a:t>V roku </a:t>
            </a:r>
            <a:r>
              <a:rPr lang="sk-SK" sz="1600" i="1" dirty="0"/>
              <a:t>2006 </a:t>
            </a:r>
            <a:r>
              <a:rPr lang="sk-SK" sz="1600" i="1" dirty="0" smtClean="0"/>
              <a:t>Medzinárodná astronomická únia zmenila klasifikáciu Pluta z planéty </a:t>
            </a:r>
            <a:br>
              <a:rPr lang="sk-SK" sz="1600" i="1" dirty="0" smtClean="0"/>
            </a:br>
            <a:r>
              <a:rPr lang="sk-SK" sz="1600" i="1" dirty="0" smtClean="0"/>
              <a:t>na </a:t>
            </a:r>
            <a:r>
              <a:rPr lang="sk-SK" sz="1600" i="1" dirty="0" smtClean="0">
                <a:solidFill>
                  <a:srgbClr val="FF0000"/>
                </a:solidFill>
              </a:rPr>
              <a:t>trpasličiu </a:t>
            </a:r>
            <a:r>
              <a:rPr lang="sk-SK" sz="1600" i="1" dirty="0" err="1" smtClean="0">
                <a:solidFill>
                  <a:srgbClr val="FF0000"/>
                </a:solidFill>
              </a:rPr>
              <a:t>planétku</a:t>
            </a:r>
            <a:r>
              <a:rPr lang="sk-SK" sz="1600" i="1" dirty="0" smtClean="0">
                <a:solidFill>
                  <a:srgbClr val="FF0000"/>
                </a:solidFill>
              </a:rPr>
              <a:t> </a:t>
            </a:r>
          </a:p>
          <a:p>
            <a:endParaRPr lang="sk-SK" sz="1600" i="1" dirty="0" smtClean="0"/>
          </a:p>
        </p:txBody>
      </p:sp>
      <p:cxnSp>
        <p:nvCxnSpPr>
          <p:cNvPr id="14" name="Rovná spojnica 13">
            <a:extLst>
              <a:ext uri="{FF2B5EF4-FFF2-40B4-BE49-F238E27FC236}">
                <a16:creationId xmlns:a16="http://schemas.microsoft.com/office/drawing/2014/main" id="{6DA9AF25-08DA-4673-86F8-E245865AA432}"/>
              </a:ext>
            </a:extLst>
          </p:cNvPr>
          <p:cNvCxnSpPr/>
          <p:nvPr/>
        </p:nvCxnSpPr>
        <p:spPr>
          <a:xfrm>
            <a:off x="411311" y="942703"/>
            <a:ext cx="11664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5" name="BlokTextu 14">
            <a:extLst>
              <a:ext uri="{FF2B5EF4-FFF2-40B4-BE49-F238E27FC236}">
                <a16:creationId xmlns:a16="http://schemas.microsoft.com/office/drawing/2014/main" id="{78AC2A5F-9E0E-48E6-B2FB-360585A0AA0E}"/>
              </a:ext>
            </a:extLst>
          </p:cNvPr>
          <p:cNvSpPr txBox="1"/>
          <p:nvPr/>
        </p:nvSpPr>
        <p:spPr>
          <a:xfrm>
            <a:off x="301297" y="280364"/>
            <a:ext cx="10638192" cy="584775"/>
          </a:xfrm>
          <a:prstGeom prst="rect">
            <a:avLst/>
          </a:prstGeom>
          <a:noFill/>
        </p:spPr>
        <p:txBody>
          <a:bodyPr wrap="square" rtlCol="0">
            <a:spAutoFit/>
          </a:bodyPr>
          <a:lstStyle/>
          <a:p>
            <a:r>
              <a:rPr lang="sk-SK" sz="3200" dirty="0" smtClean="0">
                <a:solidFill>
                  <a:srgbClr val="C00000"/>
                </a:solidFill>
                <a:latin typeface="Segoe UI Light" panose="020B0502040204020203" pitchFamily="34" charset="0"/>
                <a:cs typeface="Segoe UI Light" panose="020B0502040204020203" pitchFamily="34" charset="0"/>
              </a:rPr>
              <a:t>Prečo </a:t>
            </a:r>
            <a:r>
              <a:rPr lang="sk-SK" sz="3200" dirty="0">
                <a:solidFill>
                  <a:srgbClr val="C00000"/>
                </a:solidFill>
                <a:latin typeface="Segoe UI Light" panose="020B0502040204020203" pitchFamily="34" charset="0"/>
                <a:cs typeface="Segoe UI Light" panose="020B0502040204020203" pitchFamily="34" charset="0"/>
              </a:rPr>
              <a:t>Pluto zmizlo z našej slnečnej sústavy </a:t>
            </a:r>
            <a:r>
              <a:rPr lang="sk-SK" sz="3200" dirty="0" smtClean="0">
                <a:solidFill>
                  <a:srgbClr val="C00000"/>
                </a:solidFill>
                <a:latin typeface="Segoe UI Light" panose="020B0502040204020203" pitchFamily="34" charset="0"/>
                <a:cs typeface="Segoe UI Light" panose="020B0502040204020203" pitchFamily="34" charset="0"/>
              </a:rPr>
              <a:t>?</a:t>
            </a:r>
            <a:endParaRPr lang="sk-SK" sz="3200" dirty="0">
              <a:solidFill>
                <a:srgbClr val="C00000"/>
              </a:solidFill>
              <a:latin typeface="Segoe UI Light" panose="020B0502040204020203" pitchFamily="34" charset="0"/>
              <a:cs typeface="Segoe UI Light" panose="020B0502040204020203" pitchFamily="34" charset="0"/>
            </a:endParaRPr>
          </a:p>
        </p:txBody>
      </p:sp>
      <p:pic>
        <p:nvPicPr>
          <p:cNvPr id="2050" name="Picture 2" descr="https://journeyhomeschoolacademy.com/wp-content/uploads/2020/12/WhyIsntPlutoAPlanetAnymo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11" y="1181100"/>
            <a:ext cx="3889276" cy="5444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622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p:cNvSpPr/>
          <p:nvPr/>
        </p:nvSpPr>
        <p:spPr>
          <a:xfrm>
            <a:off x="4456629" y="1152929"/>
            <a:ext cx="4222914" cy="2031325"/>
          </a:xfrm>
          <a:prstGeom prst="rect">
            <a:avLst/>
          </a:prstGeom>
        </p:spPr>
        <p:txBody>
          <a:bodyPr wrap="square">
            <a:spAutoFit/>
          </a:bodyPr>
          <a:lstStyle/>
          <a:p>
            <a:pPr marL="171450" indent="-171450">
              <a:buFont typeface="Arial" panose="020B0604020202020204" pitchFamily="34" charset="0"/>
              <a:buChar char="•"/>
            </a:pPr>
            <a:r>
              <a:rPr lang="sk-SK" sz="1600" i="1" dirty="0" smtClean="0"/>
              <a:t>V roku </a:t>
            </a:r>
            <a:r>
              <a:rPr lang="sk-SK" sz="1600" i="1" dirty="0"/>
              <a:t>2006 </a:t>
            </a:r>
            <a:r>
              <a:rPr lang="sk-SK" sz="1600" i="1" dirty="0" smtClean="0"/>
              <a:t>Medzinárodná astronomická únia zmenila klasifikáciu Pluta z planéty </a:t>
            </a:r>
            <a:br>
              <a:rPr lang="sk-SK" sz="1600" i="1" dirty="0" smtClean="0"/>
            </a:br>
            <a:r>
              <a:rPr lang="sk-SK" sz="1600" i="1" dirty="0" smtClean="0"/>
              <a:t>na </a:t>
            </a:r>
            <a:r>
              <a:rPr lang="sk-SK" sz="1600" i="1" dirty="0" smtClean="0">
                <a:solidFill>
                  <a:srgbClr val="FF0000"/>
                </a:solidFill>
              </a:rPr>
              <a:t>trpasličiu </a:t>
            </a:r>
            <a:r>
              <a:rPr lang="sk-SK" sz="1600" i="1" dirty="0" err="1" smtClean="0">
                <a:solidFill>
                  <a:srgbClr val="FF0000"/>
                </a:solidFill>
              </a:rPr>
              <a:t>planétku</a:t>
            </a:r>
            <a:r>
              <a:rPr lang="sk-SK" sz="1600" i="1" dirty="0" smtClean="0">
                <a:solidFill>
                  <a:srgbClr val="FF0000"/>
                </a:solidFill>
              </a:rPr>
              <a:t> </a:t>
            </a:r>
          </a:p>
          <a:p>
            <a:endParaRPr lang="sk-SK" sz="1600" i="1" dirty="0" smtClean="0"/>
          </a:p>
          <a:p>
            <a:pPr marL="171450" indent="-171450">
              <a:buFont typeface="Arial" panose="020B0604020202020204" pitchFamily="34" charset="0"/>
              <a:buChar char="•"/>
            </a:pPr>
            <a:r>
              <a:rPr lang="sk-SK" sz="1600" i="1" dirty="0" smtClean="0"/>
              <a:t>Vedci </a:t>
            </a:r>
            <a:r>
              <a:rPr lang="sk-SK" sz="1600" i="1" dirty="0"/>
              <a:t>vychádzali z </a:t>
            </a:r>
            <a:r>
              <a:rPr lang="sk-SK" sz="1600" i="1" dirty="0" err="1"/>
              <a:t>Brownovho</a:t>
            </a:r>
            <a:r>
              <a:rPr lang="sk-SK" sz="1600" i="1" dirty="0"/>
              <a:t> objavu </a:t>
            </a:r>
            <a:r>
              <a:rPr lang="sk-SK" sz="1600" i="1" dirty="0" smtClean="0"/>
              <a:t/>
            </a:r>
            <a:br>
              <a:rPr lang="sk-SK" sz="1600" i="1" dirty="0" smtClean="0"/>
            </a:br>
            <a:r>
              <a:rPr lang="sk-SK" sz="1600" i="1" dirty="0" smtClean="0"/>
              <a:t>z </a:t>
            </a:r>
            <a:r>
              <a:rPr lang="sk-SK" sz="1600" i="1" dirty="0"/>
              <a:t>predošlého roku, keď </a:t>
            </a:r>
            <a:r>
              <a:rPr lang="sk-SK" sz="1600" i="1" dirty="0" smtClean="0"/>
              <a:t>našli viacero objektov </a:t>
            </a:r>
            <a:br>
              <a:rPr lang="sk-SK" sz="1600" i="1" dirty="0" smtClean="0"/>
            </a:br>
            <a:r>
              <a:rPr lang="sk-SK" sz="1600" i="1" dirty="0" smtClean="0"/>
              <a:t>v </a:t>
            </a:r>
            <a:r>
              <a:rPr lang="sk-SK" sz="1600" i="1" dirty="0" err="1" smtClean="0">
                <a:solidFill>
                  <a:srgbClr val="FF0000"/>
                </a:solidFill>
              </a:rPr>
              <a:t>Kuiperovom</a:t>
            </a:r>
            <a:r>
              <a:rPr lang="sk-SK" sz="1600" i="1" dirty="0" smtClean="0">
                <a:solidFill>
                  <a:srgbClr val="FF0000"/>
                </a:solidFill>
              </a:rPr>
              <a:t> páse </a:t>
            </a:r>
            <a:r>
              <a:rPr lang="sk-SK" sz="1400" i="1" dirty="0" smtClean="0"/>
              <a:t>- napr. v r</a:t>
            </a:r>
            <a:r>
              <a:rPr lang="sk-SK" sz="1400" i="1" dirty="0"/>
              <a:t>. 2005</a:t>
            </a:r>
            <a:r>
              <a:rPr lang="sk-SK" sz="1400" i="1" dirty="0" smtClean="0"/>
              <a:t> trpasličiu </a:t>
            </a:r>
            <a:r>
              <a:rPr lang="sk-SK" sz="1400" i="1" dirty="0" err="1" smtClean="0"/>
              <a:t>planétku</a:t>
            </a:r>
            <a:r>
              <a:rPr lang="sk-SK" sz="1400" i="1" dirty="0" smtClean="0"/>
              <a:t> Eris, </a:t>
            </a:r>
            <a:r>
              <a:rPr lang="sk-SK" sz="1400" i="1" dirty="0"/>
              <a:t>ľadový svet </a:t>
            </a:r>
            <a:r>
              <a:rPr lang="sk-SK" sz="1400" i="1" dirty="0" smtClean="0"/>
              <a:t>väčší ako Pluto</a:t>
            </a:r>
            <a:endParaRPr lang="sk-SK" sz="1400" i="1" dirty="0"/>
          </a:p>
        </p:txBody>
      </p:sp>
      <p:sp>
        <p:nvSpPr>
          <p:cNvPr id="9" name="Obdĺžnik 8"/>
          <p:cNvSpPr/>
          <p:nvPr/>
        </p:nvSpPr>
        <p:spPr>
          <a:xfrm>
            <a:off x="8563429" y="2118203"/>
            <a:ext cx="3511882" cy="1231106"/>
          </a:xfrm>
          <a:prstGeom prst="rect">
            <a:avLst/>
          </a:prstGeom>
        </p:spPr>
        <p:txBody>
          <a:bodyPr wrap="square">
            <a:spAutoFit/>
          </a:bodyPr>
          <a:lstStyle/>
          <a:p>
            <a:r>
              <a:rPr lang="sk-SK" sz="1600" b="1" i="1" dirty="0" smtClean="0">
                <a:solidFill>
                  <a:srgbClr val="FF0000"/>
                </a:solidFill>
                <a:latin typeface="Calibri" panose="020F0502020204030204" pitchFamily="34" charset="0"/>
                <a:cs typeface="Calibri" panose="020F0502020204030204" pitchFamily="34" charset="0"/>
              </a:rPr>
              <a:t>→ </a:t>
            </a:r>
            <a:r>
              <a:rPr lang="sk-SK" sz="1600" b="1" i="1" dirty="0" smtClean="0"/>
              <a:t>Pluto</a:t>
            </a:r>
            <a:r>
              <a:rPr lang="sk-SK" sz="1600" i="1" dirty="0" smtClean="0"/>
              <a:t> nespĺňa </a:t>
            </a:r>
            <a:r>
              <a:rPr lang="sk-SK" sz="1600" i="1" dirty="0"/>
              <a:t>podmienku </a:t>
            </a:r>
            <a:r>
              <a:rPr lang="sk-SK" sz="1600" i="1" dirty="0" smtClean="0"/>
              <a:t>čistého priestoru </a:t>
            </a:r>
            <a:r>
              <a:rPr lang="sk-SK" sz="1600" i="1" dirty="0"/>
              <a:t>na vlastnej obežnej </a:t>
            </a:r>
            <a:r>
              <a:rPr lang="sk-SK" sz="1600" i="1" dirty="0" smtClean="0"/>
              <a:t>dráhe</a:t>
            </a:r>
            <a:r>
              <a:rPr lang="sk-SK" sz="1600" i="1" dirty="0"/>
              <a:t> </a:t>
            </a:r>
            <a:r>
              <a:rPr lang="sk-SK" sz="1600" i="1" dirty="0" smtClean="0"/>
              <a:t>- </a:t>
            </a:r>
            <a:r>
              <a:rPr lang="sk-SK" sz="1400" i="1" dirty="0" smtClean="0"/>
              <a:t>má </a:t>
            </a:r>
            <a:r>
              <a:rPr lang="sk-SK" sz="1400" i="1" dirty="0"/>
              <a:t>len </a:t>
            </a:r>
            <a:r>
              <a:rPr lang="sk-SK" sz="1400" i="1" u="sng" dirty="0"/>
              <a:t>malý hmotnostný rozdiel </a:t>
            </a:r>
            <a:r>
              <a:rPr lang="sk-SK" sz="1400" i="1" dirty="0"/>
              <a:t>oproti ostatným </a:t>
            </a:r>
            <a:r>
              <a:rPr lang="sk-SK" sz="1400" i="1" dirty="0" smtClean="0"/>
              <a:t>objektom v jeho obežnej dráhe, nie je dominantným </a:t>
            </a:r>
            <a:r>
              <a:rPr lang="sk-SK" sz="1400" i="1" dirty="0"/>
              <a:t>gravitačným </a:t>
            </a:r>
            <a:r>
              <a:rPr lang="sk-SK" sz="1400" i="1" dirty="0" smtClean="0"/>
              <a:t>telesom</a:t>
            </a:r>
            <a:endParaRPr lang="sk-SK" sz="1400" i="1" dirty="0"/>
          </a:p>
        </p:txBody>
      </p:sp>
      <p:cxnSp>
        <p:nvCxnSpPr>
          <p:cNvPr id="14" name="Rovná spojnica 13">
            <a:extLst>
              <a:ext uri="{FF2B5EF4-FFF2-40B4-BE49-F238E27FC236}">
                <a16:creationId xmlns:a16="http://schemas.microsoft.com/office/drawing/2014/main" id="{6DA9AF25-08DA-4673-86F8-E245865AA432}"/>
              </a:ext>
            </a:extLst>
          </p:cNvPr>
          <p:cNvCxnSpPr/>
          <p:nvPr/>
        </p:nvCxnSpPr>
        <p:spPr>
          <a:xfrm>
            <a:off x="411311" y="942703"/>
            <a:ext cx="11664000" cy="0"/>
          </a:xfrm>
          <a:prstGeom prst="line">
            <a:avLst/>
          </a:prstGeom>
          <a:ln>
            <a:solidFill>
              <a:srgbClr val="CAD6E3"/>
            </a:solidFill>
          </a:ln>
        </p:spPr>
        <p:style>
          <a:lnRef idx="1">
            <a:schemeClr val="accent1"/>
          </a:lnRef>
          <a:fillRef idx="0">
            <a:schemeClr val="accent1"/>
          </a:fillRef>
          <a:effectRef idx="0">
            <a:schemeClr val="accent1"/>
          </a:effectRef>
          <a:fontRef idx="minor">
            <a:schemeClr val="tx1"/>
          </a:fontRef>
        </p:style>
      </p:cxnSp>
      <p:sp>
        <p:nvSpPr>
          <p:cNvPr id="15" name="BlokTextu 14">
            <a:extLst>
              <a:ext uri="{FF2B5EF4-FFF2-40B4-BE49-F238E27FC236}">
                <a16:creationId xmlns:a16="http://schemas.microsoft.com/office/drawing/2014/main" id="{78AC2A5F-9E0E-48E6-B2FB-360585A0AA0E}"/>
              </a:ext>
            </a:extLst>
          </p:cNvPr>
          <p:cNvSpPr txBox="1"/>
          <p:nvPr/>
        </p:nvSpPr>
        <p:spPr>
          <a:xfrm>
            <a:off x="301297" y="280364"/>
            <a:ext cx="10638192" cy="584775"/>
          </a:xfrm>
          <a:prstGeom prst="rect">
            <a:avLst/>
          </a:prstGeom>
          <a:noFill/>
        </p:spPr>
        <p:txBody>
          <a:bodyPr wrap="square" rtlCol="0">
            <a:spAutoFit/>
          </a:bodyPr>
          <a:lstStyle/>
          <a:p>
            <a:r>
              <a:rPr lang="sk-SK" sz="3200" dirty="0" smtClean="0">
                <a:solidFill>
                  <a:srgbClr val="C00000"/>
                </a:solidFill>
                <a:latin typeface="Segoe UI Light" panose="020B0502040204020203" pitchFamily="34" charset="0"/>
                <a:cs typeface="Segoe UI Light" panose="020B0502040204020203" pitchFamily="34" charset="0"/>
              </a:rPr>
              <a:t>Prečo </a:t>
            </a:r>
            <a:r>
              <a:rPr lang="sk-SK" sz="3200" dirty="0">
                <a:solidFill>
                  <a:srgbClr val="C00000"/>
                </a:solidFill>
                <a:latin typeface="Segoe UI Light" panose="020B0502040204020203" pitchFamily="34" charset="0"/>
                <a:cs typeface="Segoe UI Light" panose="020B0502040204020203" pitchFamily="34" charset="0"/>
              </a:rPr>
              <a:t>Pluto zmizlo z našej slnečnej sústavy </a:t>
            </a:r>
            <a:r>
              <a:rPr lang="sk-SK" sz="3200" dirty="0" smtClean="0">
                <a:solidFill>
                  <a:srgbClr val="C00000"/>
                </a:solidFill>
                <a:latin typeface="Segoe UI Light" panose="020B0502040204020203" pitchFamily="34" charset="0"/>
                <a:cs typeface="Segoe UI Light" panose="020B0502040204020203" pitchFamily="34" charset="0"/>
              </a:rPr>
              <a:t>?</a:t>
            </a:r>
            <a:endParaRPr lang="sk-SK" sz="3200" dirty="0">
              <a:solidFill>
                <a:srgbClr val="C00000"/>
              </a:solidFill>
              <a:latin typeface="Segoe UI Light" panose="020B0502040204020203" pitchFamily="34" charset="0"/>
              <a:cs typeface="Segoe UI Light" panose="020B0502040204020203" pitchFamily="34" charset="0"/>
            </a:endParaRPr>
          </a:p>
        </p:txBody>
      </p:sp>
      <p:pic>
        <p:nvPicPr>
          <p:cNvPr id="2050" name="Picture 2" descr="https://journeyhomeschoolacademy.com/wp-content/uploads/2020/12/WhyIsntPlutoAPlanetAnymo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11" y="1181100"/>
            <a:ext cx="3889276" cy="54449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You Won't Like The Consequences Of Making Pluto A Planet Ag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228" y="3369223"/>
            <a:ext cx="7268429" cy="325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686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obsahu 8"/>
          <p:cNvSpPr txBox="1">
            <a:spLocks/>
          </p:cNvSpPr>
          <p:nvPr/>
        </p:nvSpPr>
        <p:spPr>
          <a:xfrm>
            <a:off x="341085" y="2845564"/>
            <a:ext cx="11509829" cy="4320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k-SK" sz="2400" b="1" dirty="0" smtClean="0">
                <a:solidFill>
                  <a:schemeClr val="accent1">
                    <a:lumMod val="75000"/>
                  </a:schemeClr>
                </a:solidFill>
              </a:rPr>
              <a:t>Planéty slnečnej sústavy </a:t>
            </a:r>
            <a:r>
              <a:rPr lang="sk-SK" sz="2400" dirty="0" smtClean="0"/>
              <a:t>vykonávajú pohyb okolo Slnka smerom </a:t>
            </a:r>
            <a:r>
              <a:rPr lang="sk-SK" sz="2400" dirty="0" smtClean="0">
                <a:solidFill>
                  <a:srgbClr val="FF0000"/>
                </a:solidFill>
              </a:rPr>
              <a:t>od západu na východ</a:t>
            </a:r>
          </a:p>
          <a:p>
            <a:r>
              <a:rPr lang="sk-SK" sz="2400" b="1" dirty="0" smtClean="0">
                <a:solidFill>
                  <a:schemeClr val="accent1">
                    <a:lumMod val="75000"/>
                  </a:schemeClr>
                </a:solidFill>
              </a:rPr>
              <a:t>Všetky planéty okrem Venuše a Uránu </a:t>
            </a:r>
            <a:r>
              <a:rPr lang="sk-SK" sz="2400" dirty="0" smtClean="0"/>
              <a:t>sa otáčajú okolo vlastnej osi tiež v smere </a:t>
            </a:r>
            <a:r>
              <a:rPr lang="sk-SK" sz="2400" dirty="0" smtClean="0">
                <a:solidFill>
                  <a:srgbClr val="FF0000"/>
                </a:solidFill>
              </a:rPr>
              <a:t>od Z na V</a:t>
            </a:r>
            <a:endParaRPr lang="sk-SK" sz="2400" dirty="0" smtClean="0"/>
          </a:p>
          <a:p>
            <a:endParaRPr lang="sk-SK" sz="900" dirty="0" smtClean="0"/>
          </a:p>
          <a:p>
            <a:pPr marL="0" indent="0">
              <a:buNone/>
            </a:pPr>
            <a:endParaRPr lang="sk-SK" sz="2400" dirty="0" smtClean="0"/>
          </a:p>
          <a:p>
            <a:endParaRPr lang="sk-SK" sz="2400" dirty="0"/>
          </a:p>
        </p:txBody>
      </p:sp>
      <p:pic>
        <p:nvPicPr>
          <p:cNvPr id="7" name="Obrázok 6"/>
          <p:cNvPicPr>
            <a:picLocks noChangeAspect="1"/>
          </p:cNvPicPr>
          <p:nvPr/>
        </p:nvPicPr>
        <p:blipFill rotWithShape="1">
          <a:blip r:embed="rId2"/>
          <a:srcRect l="12365" t="36728" r="66183" b="46473"/>
          <a:stretch/>
        </p:blipFill>
        <p:spPr>
          <a:xfrm>
            <a:off x="0" y="12172"/>
            <a:ext cx="12192000" cy="2685144"/>
          </a:xfrm>
          <a:prstGeom prst="rect">
            <a:avLst/>
          </a:prstGeom>
        </p:spPr>
      </p:pic>
      <p:cxnSp>
        <p:nvCxnSpPr>
          <p:cNvPr id="8" name="Rovná spojnica 7"/>
          <p:cNvCxnSpPr/>
          <p:nvPr/>
        </p:nvCxnSpPr>
        <p:spPr>
          <a:xfrm>
            <a:off x="341085" y="3860560"/>
            <a:ext cx="11448000" cy="0"/>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473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obsahu 8"/>
          <p:cNvSpPr txBox="1">
            <a:spLocks/>
          </p:cNvSpPr>
          <p:nvPr/>
        </p:nvSpPr>
        <p:spPr>
          <a:xfrm>
            <a:off x="341085" y="2845564"/>
            <a:ext cx="11509829" cy="4320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k-SK" sz="2400" b="1" dirty="0" smtClean="0">
                <a:solidFill>
                  <a:schemeClr val="accent1">
                    <a:lumMod val="75000"/>
                  </a:schemeClr>
                </a:solidFill>
              </a:rPr>
              <a:t>Planéty slnečnej sústavy </a:t>
            </a:r>
            <a:r>
              <a:rPr lang="sk-SK" sz="2400" dirty="0" smtClean="0"/>
              <a:t>vykonávajú pohyb okolo Slnka smerom </a:t>
            </a:r>
            <a:r>
              <a:rPr lang="sk-SK" sz="2400" dirty="0" smtClean="0">
                <a:solidFill>
                  <a:srgbClr val="FF0000"/>
                </a:solidFill>
              </a:rPr>
              <a:t>od západu na východ</a:t>
            </a:r>
          </a:p>
          <a:p>
            <a:r>
              <a:rPr lang="sk-SK" sz="2400" b="1" dirty="0" smtClean="0">
                <a:solidFill>
                  <a:schemeClr val="accent1">
                    <a:lumMod val="75000"/>
                  </a:schemeClr>
                </a:solidFill>
              </a:rPr>
              <a:t>Všetky planéty okrem Venuše a Uránu </a:t>
            </a:r>
            <a:r>
              <a:rPr lang="sk-SK" sz="2400" dirty="0" smtClean="0"/>
              <a:t>sa otáčajú okolo vlastnej osi tiež v smere </a:t>
            </a:r>
            <a:r>
              <a:rPr lang="sk-SK" sz="2400" dirty="0" smtClean="0">
                <a:solidFill>
                  <a:srgbClr val="FF0000"/>
                </a:solidFill>
              </a:rPr>
              <a:t>od Z na V</a:t>
            </a:r>
            <a:endParaRPr lang="sk-SK" sz="2400" dirty="0" smtClean="0"/>
          </a:p>
          <a:p>
            <a:endParaRPr lang="sk-SK" sz="900" dirty="0" smtClean="0"/>
          </a:p>
          <a:p>
            <a:pPr marL="82296" indent="0">
              <a:buFont typeface="Arial" panose="020B0604020202020204" pitchFamily="34" charset="0"/>
              <a:buNone/>
            </a:pPr>
            <a:r>
              <a:rPr lang="sk-SK" sz="2000" b="1" i="1" dirty="0" smtClean="0">
                <a:solidFill>
                  <a:schemeClr val="accent1">
                    <a:lumMod val="75000"/>
                  </a:schemeClr>
                </a:solidFill>
              </a:rPr>
              <a:t>Planéta môže byť planétou, ak splní tieto podmienky: </a:t>
            </a:r>
          </a:p>
          <a:p>
            <a:pPr marL="596646" indent="-514350">
              <a:buFont typeface="Arial" panose="020B0604020202020204" pitchFamily="34" charset="0"/>
              <a:buAutoNum type="arabicParenR"/>
            </a:pPr>
            <a:r>
              <a:rPr lang="sk-SK" sz="2000" b="1" dirty="0" smtClean="0"/>
              <a:t>Obieha na obežnej dráhe okolo hviezdy (Slnka) a zároveň neobieha okolo iného telesa</a:t>
            </a:r>
          </a:p>
          <a:p>
            <a:endParaRPr lang="sk-SK" sz="2400" dirty="0" smtClean="0"/>
          </a:p>
          <a:p>
            <a:endParaRPr lang="sk-SK" sz="2400" dirty="0"/>
          </a:p>
        </p:txBody>
      </p:sp>
      <p:pic>
        <p:nvPicPr>
          <p:cNvPr id="7" name="Obrázok 6"/>
          <p:cNvPicPr>
            <a:picLocks noChangeAspect="1"/>
          </p:cNvPicPr>
          <p:nvPr/>
        </p:nvPicPr>
        <p:blipFill rotWithShape="1">
          <a:blip r:embed="rId2"/>
          <a:srcRect l="12365" t="36728" r="66183" b="46473"/>
          <a:stretch/>
        </p:blipFill>
        <p:spPr>
          <a:xfrm>
            <a:off x="0" y="12172"/>
            <a:ext cx="12192000" cy="2685144"/>
          </a:xfrm>
          <a:prstGeom prst="rect">
            <a:avLst/>
          </a:prstGeom>
        </p:spPr>
      </p:pic>
      <p:cxnSp>
        <p:nvCxnSpPr>
          <p:cNvPr id="8" name="Rovná spojnica 7"/>
          <p:cNvCxnSpPr/>
          <p:nvPr/>
        </p:nvCxnSpPr>
        <p:spPr>
          <a:xfrm>
            <a:off x="341085" y="3860560"/>
            <a:ext cx="11448000" cy="0"/>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812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obsahu 8"/>
          <p:cNvSpPr txBox="1">
            <a:spLocks/>
          </p:cNvSpPr>
          <p:nvPr/>
        </p:nvSpPr>
        <p:spPr>
          <a:xfrm>
            <a:off x="341085" y="2845564"/>
            <a:ext cx="11509829" cy="43204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k-SK" sz="2400" b="1" dirty="0" smtClean="0">
                <a:solidFill>
                  <a:schemeClr val="accent1">
                    <a:lumMod val="75000"/>
                  </a:schemeClr>
                </a:solidFill>
              </a:rPr>
              <a:t>Planéty slnečnej sústavy </a:t>
            </a:r>
            <a:r>
              <a:rPr lang="sk-SK" sz="2400" dirty="0" smtClean="0"/>
              <a:t>vykonávajú pohyb okolo Slnka smerom </a:t>
            </a:r>
            <a:r>
              <a:rPr lang="sk-SK" sz="2400" dirty="0" smtClean="0">
                <a:solidFill>
                  <a:srgbClr val="FF0000"/>
                </a:solidFill>
              </a:rPr>
              <a:t>od západu na východ</a:t>
            </a:r>
          </a:p>
          <a:p>
            <a:r>
              <a:rPr lang="sk-SK" sz="2400" b="1" dirty="0" smtClean="0">
                <a:solidFill>
                  <a:schemeClr val="accent1">
                    <a:lumMod val="75000"/>
                  </a:schemeClr>
                </a:solidFill>
              </a:rPr>
              <a:t>Všetky planéty okrem Venuše a Uránu </a:t>
            </a:r>
            <a:r>
              <a:rPr lang="sk-SK" sz="2400" dirty="0" smtClean="0"/>
              <a:t>sa otáčajú okolo vlastnej osi tiež v smere </a:t>
            </a:r>
            <a:r>
              <a:rPr lang="sk-SK" sz="2400" dirty="0" smtClean="0">
                <a:solidFill>
                  <a:srgbClr val="FF0000"/>
                </a:solidFill>
              </a:rPr>
              <a:t>od Z na V</a:t>
            </a:r>
            <a:endParaRPr lang="sk-SK" sz="2400" dirty="0" smtClean="0"/>
          </a:p>
          <a:p>
            <a:endParaRPr lang="sk-SK" sz="900" dirty="0" smtClean="0"/>
          </a:p>
          <a:p>
            <a:pPr marL="82296" indent="0">
              <a:buFont typeface="Arial" panose="020B0604020202020204" pitchFamily="34" charset="0"/>
              <a:buNone/>
            </a:pPr>
            <a:r>
              <a:rPr lang="sk-SK" sz="2000" b="1" i="1" dirty="0" smtClean="0">
                <a:solidFill>
                  <a:schemeClr val="accent1">
                    <a:lumMod val="75000"/>
                  </a:schemeClr>
                </a:solidFill>
              </a:rPr>
              <a:t>Planéta môže byť planétou, ak splní tieto podmienky: </a:t>
            </a:r>
          </a:p>
          <a:p>
            <a:pPr marL="596646" indent="-514350">
              <a:buFont typeface="Arial" panose="020B0604020202020204" pitchFamily="34" charset="0"/>
              <a:buAutoNum type="arabicParenR"/>
            </a:pPr>
            <a:r>
              <a:rPr lang="sk-SK" sz="2000" dirty="0" smtClean="0"/>
              <a:t>Obieha na obežnej dráhe okolo hviezdy (Slnka) a zároveň neobieha okolo iného telesa</a:t>
            </a:r>
          </a:p>
          <a:p>
            <a:pPr marL="596646" indent="-514350">
              <a:buFont typeface="Arial" panose="020B0604020202020204" pitchFamily="34" charset="0"/>
              <a:buAutoNum type="arabicParenR"/>
            </a:pPr>
            <a:r>
              <a:rPr lang="sk-SK" sz="2000" b="1" dirty="0" smtClean="0"/>
              <a:t>Má dostatočnú hmotnosť, aby vlastnou gravitáciou </a:t>
            </a:r>
            <a:r>
              <a:rPr lang="sk-SK" sz="2000" b="1" i="1" dirty="0" smtClean="0">
                <a:solidFill>
                  <a:srgbClr val="FF0000"/>
                </a:solidFill>
              </a:rPr>
              <a:t>prekonala (vnútorné) sily pevných telies*</a:t>
            </a:r>
            <a:r>
              <a:rPr lang="sk-SK" sz="2000" b="1" dirty="0" smtClean="0"/>
              <a:t> </a:t>
            </a:r>
            <a:br>
              <a:rPr lang="sk-SK" sz="2000" b="1" dirty="0" smtClean="0"/>
            </a:br>
            <a:r>
              <a:rPr lang="sk-SK" sz="2000" b="1" dirty="0" smtClean="0"/>
              <a:t>a nadobudla približne guľatý tvar v dôsledku hydrostatickej rovnováhy</a:t>
            </a:r>
          </a:p>
          <a:p>
            <a:endParaRPr lang="sk-SK" sz="2400" dirty="0" smtClean="0"/>
          </a:p>
          <a:p>
            <a:endParaRPr lang="sk-SK" sz="2400" dirty="0"/>
          </a:p>
        </p:txBody>
      </p:sp>
      <p:pic>
        <p:nvPicPr>
          <p:cNvPr id="7" name="Obrázok 6"/>
          <p:cNvPicPr>
            <a:picLocks noChangeAspect="1"/>
          </p:cNvPicPr>
          <p:nvPr/>
        </p:nvPicPr>
        <p:blipFill rotWithShape="1">
          <a:blip r:embed="rId2"/>
          <a:srcRect l="12365" t="36728" r="66183" b="46473"/>
          <a:stretch/>
        </p:blipFill>
        <p:spPr>
          <a:xfrm>
            <a:off x="0" y="12172"/>
            <a:ext cx="12192000" cy="2685144"/>
          </a:xfrm>
          <a:prstGeom prst="rect">
            <a:avLst/>
          </a:prstGeom>
        </p:spPr>
      </p:pic>
      <p:cxnSp>
        <p:nvCxnSpPr>
          <p:cNvPr id="8" name="Rovná spojnica 7"/>
          <p:cNvCxnSpPr/>
          <p:nvPr/>
        </p:nvCxnSpPr>
        <p:spPr>
          <a:xfrm>
            <a:off x="341085" y="3860560"/>
            <a:ext cx="11448000" cy="0"/>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69327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1511</TotalTime>
  <Words>2110</Words>
  <Application>Microsoft Office PowerPoint</Application>
  <PresentationFormat>Širokouhlá</PresentationFormat>
  <Paragraphs>255</Paragraphs>
  <Slides>39</Slides>
  <Notes>17</Notes>
  <HiddenSlides>0</HiddenSlides>
  <MMClips>1</MMClips>
  <ScaleCrop>false</ScaleCrop>
  <HeadingPairs>
    <vt:vector size="6" baseType="variant">
      <vt:variant>
        <vt:lpstr>Použité písma</vt:lpstr>
      </vt:variant>
      <vt:variant>
        <vt:i4>7</vt:i4>
      </vt:variant>
      <vt:variant>
        <vt:lpstr>Motív</vt:lpstr>
      </vt:variant>
      <vt:variant>
        <vt:i4>1</vt:i4>
      </vt:variant>
      <vt:variant>
        <vt:lpstr>Nadpisy snímok</vt:lpstr>
      </vt:variant>
      <vt:variant>
        <vt:i4>39</vt:i4>
      </vt:variant>
    </vt:vector>
  </HeadingPairs>
  <TitlesOfParts>
    <vt:vector size="47" baseType="lpstr">
      <vt:lpstr>Arial</vt:lpstr>
      <vt:lpstr>Calibri</vt:lpstr>
      <vt:lpstr>Calibri Light</vt:lpstr>
      <vt:lpstr>Segoe UI Emoji</vt:lpstr>
      <vt:lpstr>Segoe UI Light</vt:lpstr>
      <vt:lpstr>Segoe UI Semibold</vt:lpstr>
      <vt:lpstr>Segoe UI Semilight</vt:lpstr>
      <vt:lpstr>Motív Office</vt:lpstr>
      <vt:lpstr>Prezentácia programu PowerPoint</vt:lpstr>
      <vt:lpstr>Vznik Slnečnej sústavy</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Mgr. Jozef Bogľarský</dc:creator>
  <cp:lastModifiedBy>Onačillová</cp:lastModifiedBy>
  <cp:revision>118</cp:revision>
  <dcterms:created xsi:type="dcterms:W3CDTF">2022-09-03T11:48:45Z</dcterms:created>
  <dcterms:modified xsi:type="dcterms:W3CDTF">2023-11-02T12:25:46Z</dcterms:modified>
</cp:coreProperties>
</file>