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g"/>
  <Override PartName="/ppt/media/image7.jpg" ContentType="image/jpg"/>
  <Override PartName="/ppt/notesSlides/notesSlide2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7.jpg" ContentType="image/jpg"/>
  <Override PartName="/ppt/media/image59.jpg" ContentType="image/jpg"/>
  <Override PartName="/ppt/notesSlides/notesSlide6.xml" ContentType="application/vnd.openxmlformats-officedocument.presentationml.notesSlide+xml"/>
  <Override PartName="/ppt/media/image61.jpg" ContentType="image/jpg"/>
  <Override PartName="/ppt/media/image62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426" r:id="rId3"/>
    <p:sldId id="370" r:id="rId4"/>
    <p:sldId id="371" r:id="rId5"/>
    <p:sldId id="372" r:id="rId6"/>
    <p:sldId id="373" r:id="rId7"/>
    <p:sldId id="377" r:id="rId8"/>
    <p:sldId id="378" r:id="rId9"/>
    <p:sldId id="379" r:id="rId10"/>
    <p:sldId id="380" r:id="rId11"/>
    <p:sldId id="381" r:id="rId12"/>
    <p:sldId id="382" r:id="rId13"/>
    <p:sldId id="384" r:id="rId14"/>
    <p:sldId id="385" r:id="rId15"/>
    <p:sldId id="386" r:id="rId16"/>
    <p:sldId id="387" r:id="rId17"/>
    <p:sldId id="427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425" r:id="rId27"/>
    <p:sldId id="408" r:id="rId28"/>
    <p:sldId id="409" r:id="rId29"/>
    <p:sldId id="410" r:id="rId30"/>
    <p:sldId id="412" r:id="rId31"/>
    <p:sldId id="413" r:id="rId32"/>
    <p:sldId id="414" r:id="rId33"/>
    <p:sldId id="415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8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365" r:id="rId53"/>
  </p:sldIdLst>
  <p:sldSz cx="9144000" cy="5143500" type="screen16x9"/>
  <p:notesSz cx="9144000" cy="51435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C66"/>
    <a:srgbClr val="473E85"/>
    <a:srgbClr val="5C0037"/>
    <a:srgbClr val="7A0049"/>
    <a:srgbClr val="9E0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Svetlý štýl 1 - zvýrazneni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0835" autoAdjust="0"/>
  </p:normalViewPr>
  <p:slideViewPr>
    <p:cSldViewPr>
      <p:cViewPr varScale="1">
        <p:scale>
          <a:sx n="134" d="100"/>
          <a:sy n="134" d="100"/>
        </p:scale>
        <p:origin x="96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324EF-F4E9-44DF-8031-E0623C313537}" type="datetimeFigureOut">
              <a:rPr lang="sk-SK" smtClean="0"/>
              <a:t>26. 10. 2023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D911-C880-4A5F-819E-CA32F33119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29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82EFE8-E21D-4ABA-AA34-ADD77661CCE2}" type="slidenum">
              <a:rPr lang="en-US" altLang="sk-SK"/>
              <a:pPr eaLnBrk="1" hangingPunct="1"/>
              <a:t>4</a:t>
            </a:fld>
            <a:endParaRPr lang="en-US" altLang="sk-SK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sk-SK" dirty="0" smtClean="0">
                <a:latin typeface="Arial" panose="020B0604020202020204" pitchFamily="34" charset="0"/>
              </a:rPr>
              <a:t>www.dictionary.com</a:t>
            </a:r>
          </a:p>
          <a:p>
            <a:pPr eaLnBrk="1" hangingPunct="1"/>
            <a:r>
              <a:rPr lang="en-US" altLang="sk-SK" dirty="0" smtClean="0">
                <a:latin typeface="Arial" panose="020B0604020202020204" pitchFamily="34" charset="0"/>
              </a:rPr>
              <a:t>bigpicture.typepad.com </a:t>
            </a:r>
          </a:p>
          <a:p>
            <a:pPr eaLnBrk="1" hangingPunct="1"/>
            <a:r>
              <a:rPr lang="en-US" altLang="sk-SK" dirty="0" smtClean="0">
                <a:latin typeface="Arial" panose="020B0604020202020204" pitchFamily="34" charset="0"/>
              </a:rPr>
              <a:t>http://aspire.cosmicray.org/labs/star_life/starlife_proto.html </a:t>
            </a:r>
          </a:p>
          <a:p>
            <a:pPr eaLnBrk="1" hangingPunct="1"/>
            <a:r>
              <a:rPr lang="en-US" altLang="sk-SK" dirty="0" smtClean="0">
                <a:latin typeface="Arial" panose="020B0604020202020204" pitchFamily="34" charset="0"/>
              </a:rPr>
              <a:t>http://www.astro.keele.ac.uk/workx/starlife/StarpageS_26M.html </a:t>
            </a:r>
          </a:p>
          <a:p>
            <a:pPr eaLnBrk="1" hangingPunct="1"/>
            <a:r>
              <a:rPr lang="en-US" altLang="sk-SK" dirty="0" smtClean="0">
                <a:latin typeface="Arial" panose="020B0604020202020204" pitchFamily="34" charset="0"/>
              </a:rPr>
              <a:t>http://www.telescope.org/pparc/res8.html </a:t>
            </a:r>
          </a:p>
        </p:txBody>
      </p:sp>
    </p:spTree>
    <p:extLst>
      <p:ext uri="{BB962C8B-B14F-4D97-AF65-F5344CB8AC3E}">
        <p14:creationId xmlns:p14="http://schemas.microsoft.com/office/powerpoint/2010/main" val="233031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EE42-C76A-4434-BEFB-0203DE1EE0D0}" type="slidenum">
              <a:rPr lang="sk-SK" smtClean="0"/>
              <a:t>48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9948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EE42-C76A-4434-BEFB-0203DE1EE0D0}" type="slidenum">
              <a:rPr lang="sk-SK" smtClean="0"/>
              <a:t>49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9468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EE42-C76A-4434-BEFB-0203DE1EE0D0}" type="slidenum">
              <a:rPr lang="sk-SK" smtClean="0"/>
              <a:t>50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7572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EE42-C76A-4434-BEFB-0203DE1EE0D0}" type="slidenum">
              <a:rPr lang="sk-SK" smtClean="0"/>
              <a:t>51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468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965C6D-A7AB-40BF-8552-B63AAED1E3EE}" type="slidenum">
              <a:rPr kumimoji="0" lang="en-US" altLang="sk-S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sk-SK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sk-SK" smtClean="0">
                <a:latin typeface="Arial" panose="020B0604020202020204" pitchFamily="34" charset="0"/>
              </a:rPr>
              <a:t>www.spaceflightnow.com </a:t>
            </a:r>
          </a:p>
          <a:p>
            <a:pPr eaLnBrk="1" hangingPunct="1"/>
            <a:r>
              <a:rPr lang="en-US" altLang="sk-SK" smtClean="0">
                <a:latin typeface="Arial" panose="020B0604020202020204" pitchFamily="34" charset="0"/>
              </a:rPr>
              <a:t>outreach.jach.hawaii.edu </a:t>
            </a:r>
          </a:p>
          <a:p>
            <a:pPr eaLnBrk="1" hangingPunct="1"/>
            <a:r>
              <a:rPr lang="en-US" altLang="sk-SK" smtClean="0">
                <a:latin typeface="Arial" panose="020B0604020202020204" pitchFamily="34" charset="0"/>
              </a:rPr>
              <a:t>www.darkstar1.co.uk </a:t>
            </a:r>
          </a:p>
          <a:p>
            <a:pPr eaLnBrk="1" hangingPunct="1"/>
            <a:r>
              <a:rPr lang="en-US" altLang="sk-SK" smtClean="0">
                <a:latin typeface="Arial" panose="020B0604020202020204" pitchFamily="34" charset="0"/>
              </a:rPr>
              <a:t>http://aspire.cosmicray.org/labs/star_life/starlife_proto.html </a:t>
            </a:r>
          </a:p>
          <a:p>
            <a:pPr eaLnBrk="1" hangingPunct="1"/>
            <a:r>
              <a:rPr lang="en-US" altLang="sk-SK" smtClean="0">
                <a:latin typeface="Arial" panose="020B0604020202020204" pitchFamily="34" charset="0"/>
              </a:rPr>
              <a:t>http://www.astro.keele.ac.uk/workx/starlife/StarpageS_26M.html </a:t>
            </a:r>
          </a:p>
          <a:p>
            <a:pPr eaLnBrk="1" hangingPunct="1"/>
            <a:r>
              <a:rPr lang="en-US" altLang="sk-SK" smtClean="0">
                <a:latin typeface="Arial" panose="020B0604020202020204" pitchFamily="34" charset="0"/>
              </a:rPr>
              <a:t>http://www.telescope.org/pparc/res8.html </a:t>
            </a:r>
          </a:p>
        </p:txBody>
      </p:sp>
    </p:spTree>
    <p:extLst>
      <p:ext uri="{BB962C8B-B14F-4D97-AF65-F5344CB8AC3E}">
        <p14:creationId xmlns:p14="http://schemas.microsoft.com/office/powerpoint/2010/main" val="121398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D911-C880-4A5F-819E-CA32F3311917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356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A298FA-185A-4DD1-977F-B751DBFD189C}" type="slidenum">
              <a:rPr lang="en-US" altLang="sk-SK"/>
              <a:pPr eaLnBrk="1" hangingPunct="1"/>
              <a:t>13</a:t>
            </a:fld>
            <a:endParaRPr lang="en-US" altLang="sk-SK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sk-SK" smtClean="0">
                <a:latin typeface="Arial" panose="020B0604020202020204" pitchFamily="34" charset="0"/>
              </a:rPr>
              <a:t>www.pbs.org </a:t>
            </a:r>
          </a:p>
          <a:p>
            <a:pPr eaLnBrk="1" hangingPunct="1"/>
            <a:r>
              <a:rPr lang="en-US" altLang="sk-SK" smtClean="0">
                <a:latin typeface="Arial" panose="020B0604020202020204" pitchFamily="34" charset="0"/>
              </a:rPr>
              <a:t>http://aspire.cosmicray.org/labs/star_life/starlife_proto.html </a:t>
            </a:r>
          </a:p>
          <a:p>
            <a:pPr eaLnBrk="1" hangingPunct="1"/>
            <a:r>
              <a:rPr lang="en-US" altLang="sk-SK" smtClean="0">
                <a:latin typeface="Arial" panose="020B0604020202020204" pitchFamily="34" charset="0"/>
              </a:rPr>
              <a:t>http://www.astro.keele.ac.uk/workx/starlife/StarpageS_26M.html </a:t>
            </a:r>
          </a:p>
          <a:p>
            <a:pPr eaLnBrk="1" hangingPunct="1"/>
            <a:r>
              <a:rPr lang="en-US" altLang="sk-SK" smtClean="0">
                <a:latin typeface="Arial" panose="020B0604020202020204" pitchFamily="34" charset="0"/>
              </a:rPr>
              <a:t>http://www.telescope.org/pparc/res8.html </a:t>
            </a:r>
          </a:p>
        </p:txBody>
      </p:sp>
    </p:spTree>
    <p:extLst>
      <p:ext uri="{BB962C8B-B14F-4D97-AF65-F5344CB8AC3E}">
        <p14:creationId xmlns:p14="http://schemas.microsoft.com/office/powerpoint/2010/main" val="180326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D911-C880-4A5F-819E-CA32F3311917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209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5910" marR="5080" indent="-283845">
              <a:spcBef>
                <a:spcPts val="69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Trebuchet MS"/>
              </a:rPr>
              <a:t>so zúžením v južnej  polárnej oblasti a slabým vydutím na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Trebuchet MS"/>
              </a:rPr>
              <a:t>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Trebuchet MS"/>
              </a:rPr>
              <a:t>severnom póle.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5F4E-7DC2-413E-A2F8-27E540C68F42}" type="slidenum">
              <a:rPr lang="sk-SK" smtClean="0"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883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EE42-C76A-4434-BEFB-0203DE1EE0D0}" type="slidenum">
              <a:rPr lang="sk-SK" smtClean="0"/>
              <a:t>45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0991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EE42-C76A-4434-BEFB-0203DE1EE0D0}" type="slidenum">
              <a:rPr lang="sk-SK" smtClean="0"/>
              <a:t>46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01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EE42-C76A-4434-BEFB-0203DE1EE0D0}" type="slidenum">
              <a:rPr lang="sk-SK" smtClean="0"/>
              <a:t>47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370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8993" y="1531696"/>
            <a:ext cx="385572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F3F3F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6616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6616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6616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3067" y="0"/>
            <a:ext cx="4522456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6616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16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13542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13542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3587592"/>
            <a:ext cx="2103120" cy="161583"/>
          </a:xfrm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8960" y="3587592"/>
            <a:ext cx="2926080" cy="161583"/>
          </a:xfrm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3680" y="3587592"/>
            <a:ext cx="2103120" cy="161583"/>
          </a:xfrm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EABF57D-E408-4F18-A57E-E565683C583E}" type="slidenum">
              <a:rPr lang="en-US" altLang="sk-SK" sz="1050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k-SK" sz="105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9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834755" cy="5143500"/>
          </a:xfrm>
          <a:custGeom>
            <a:avLst/>
            <a:gdLst/>
            <a:ahLst/>
            <a:cxnLst/>
            <a:rect l="l" t="t" r="r" b="b"/>
            <a:pathLst>
              <a:path w="8834755" h="5143500">
                <a:moveTo>
                  <a:pt x="0" y="5143500"/>
                </a:moveTo>
                <a:lnTo>
                  <a:pt x="8834628" y="5143500"/>
                </a:lnTo>
                <a:lnTo>
                  <a:pt x="8834628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834628" y="0"/>
            <a:ext cx="309880" cy="5143500"/>
          </a:xfrm>
          <a:custGeom>
            <a:avLst/>
            <a:gdLst/>
            <a:ahLst/>
            <a:cxnLst/>
            <a:rect l="l" t="t" r="r" b="b"/>
            <a:pathLst>
              <a:path w="309879" h="5143500">
                <a:moveTo>
                  <a:pt x="0" y="0"/>
                </a:moveTo>
                <a:lnTo>
                  <a:pt x="0" y="5143499"/>
                </a:lnTo>
                <a:lnTo>
                  <a:pt x="309372" y="5143500"/>
                </a:lnTo>
                <a:lnTo>
                  <a:pt x="3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466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2815" y="794715"/>
            <a:ext cx="4738369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46616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6628" y="1742312"/>
            <a:ext cx="4385310" cy="3195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6616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olarsystem.nasa.gov/planets/earth/in-depth/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1352550"/>
            <a:ext cx="6781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k-SK" sz="3200" b="1" spc="225" dirty="0" smtClean="0">
                <a:solidFill>
                  <a:srgbClr val="473E85"/>
                </a:solidFill>
                <a:latin typeface="+mj-lt"/>
                <a:cs typeface="Roboto Cn"/>
              </a:rPr>
              <a:t>METAGEOGRAFIA</a:t>
            </a:r>
            <a:r>
              <a:rPr lang="sk-SK" sz="3200" b="1" spc="225" dirty="0" smtClean="0">
                <a:solidFill>
                  <a:srgbClr val="9E005D"/>
                </a:solidFill>
                <a:latin typeface="+mj-lt"/>
                <a:cs typeface="Roboto Cn"/>
              </a:rPr>
              <a:t> </a:t>
            </a:r>
            <a:br>
              <a:rPr lang="sk-SK" sz="3200" b="1" spc="225" dirty="0" smtClean="0">
                <a:solidFill>
                  <a:srgbClr val="9E005D"/>
                </a:solidFill>
                <a:latin typeface="+mj-lt"/>
                <a:cs typeface="Roboto Cn"/>
              </a:rPr>
            </a:br>
            <a:r>
              <a:rPr lang="sk-SK" sz="3200" b="1" spc="225" dirty="0" smtClean="0">
                <a:solidFill>
                  <a:srgbClr val="9E005D"/>
                </a:solidFill>
                <a:latin typeface="+mj-lt"/>
                <a:cs typeface="Roboto Cn"/>
              </a:rPr>
              <a:t>A </a:t>
            </a:r>
            <a:r>
              <a:rPr sz="3200" b="1" spc="225" dirty="0" smtClean="0">
                <a:solidFill>
                  <a:srgbClr val="9E005D"/>
                </a:solidFill>
                <a:latin typeface="+mj-lt"/>
                <a:cs typeface="Roboto Cn"/>
              </a:rPr>
              <a:t>PLANE</a:t>
            </a:r>
            <a:r>
              <a:rPr lang="sk-SK" sz="3200" b="1" spc="225" dirty="0" smtClean="0">
                <a:solidFill>
                  <a:srgbClr val="9E005D"/>
                </a:solidFill>
                <a:latin typeface="+mj-lt"/>
                <a:cs typeface="Roboto Cn"/>
              </a:rPr>
              <a:t>T</a:t>
            </a:r>
            <a:r>
              <a:rPr sz="3200" b="1" spc="225" dirty="0" smtClean="0">
                <a:solidFill>
                  <a:srgbClr val="9E005D"/>
                </a:solidFill>
                <a:latin typeface="+mj-lt"/>
                <a:cs typeface="Roboto Cn"/>
              </a:rPr>
              <a:t>ÁRNA </a:t>
            </a:r>
            <a:r>
              <a:rPr sz="3200" b="1" spc="215" dirty="0" smtClean="0">
                <a:solidFill>
                  <a:srgbClr val="9E005D"/>
                </a:solidFill>
                <a:latin typeface="+mj-lt"/>
                <a:cs typeface="Roboto Cn"/>
              </a:rPr>
              <a:t>GEOGRA</a:t>
            </a:r>
            <a:r>
              <a:rPr lang="sk-SK" sz="3200" b="1" spc="215" dirty="0" smtClean="0">
                <a:solidFill>
                  <a:srgbClr val="9E005D"/>
                </a:solidFill>
                <a:latin typeface="+mj-lt"/>
                <a:cs typeface="Roboto Cn"/>
              </a:rPr>
              <a:t>F</a:t>
            </a:r>
            <a:r>
              <a:rPr sz="3200" b="1" spc="215" dirty="0" smtClean="0">
                <a:solidFill>
                  <a:srgbClr val="9E005D"/>
                </a:solidFill>
                <a:latin typeface="+mj-lt"/>
                <a:cs typeface="Roboto Cn"/>
              </a:rPr>
              <a:t>IA</a:t>
            </a:r>
            <a:endParaRPr sz="3200" dirty="0">
              <a:solidFill>
                <a:srgbClr val="9E005D"/>
              </a:solidFill>
              <a:latin typeface="+mj-lt"/>
              <a:cs typeface="Roboto Cn"/>
            </a:endParaRPr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352425" y="4781550"/>
            <a:ext cx="32766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0" i="0">
                <a:solidFill>
                  <a:srgbClr val="466169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sk-SK" sz="1100" b="1" kern="0" spc="225" dirty="0" smtClean="0">
                <a:solidFill>
                  <a:srgbClr val="473E85"/>
                </a:solidFill>
                <a:latin typeface="+mj-lt"/>
                <a:cs typeface="Roboto Cn"/>
              </a:rPr>
              <a:t>Mgr. Katarína ONAČILLOVÁ, PhD.</a:t>
            </a:r>
            <a:endParaRPr lang="sk-SK" sz="1100" kern="0" dirty="0">
              <a:solidFill>
                <a:srgbClr val="9E005D"/>
              </a:solidFill>
              <a:latin typeface="+mj-lt"/>
              <a:cs typeface="Roboto Cn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550"/>
            <a:ext cx="2325793" cy="577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227514"/>
            <a:ext cx="678180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19" dirty="0"/>
              <a:t>Hviezdy</a:t>
            </a:r>
            <a:r>
              <a:rPr sz="3225" spc="-71" dirty="0"/>
              <a:t> </a:t>
            </a:r>
            <a:r>
              <a:rPr spc="-53" dirty="0"/>
              <a:t>-</a:t>
            </a:r>
            <a:r>
              <a:rPr spc="-45" dirty="0"/>
              <a:t> </a:t>
            </a:r>
            <a:r>
              <a:rPr spc="-34" dirty="0" err="1" smtClean="0"/>
              <a:t>veľkosť</a:t>
            </a:r>
            <a:endParaRPr sz="3225" dirty="0"/>
          </a:p>
        </p:txBody>
      </p:sp>
      <p:sp>
        <p:nvSpPr>
          <p:cNvPr id="7" name="object 7"/>
          <p:cNvSpPr txBox="1"/>
          <p:nvPr/>
        </p:nvSpPr>
        <p:spPr>
          <a:xfrm>
            <a:off x="609600" y="883366"/>
            <a:ext cx="7848600" cy="3409171"/>
          </a:xfrm>
          <a:prstGeom prst="rect">
            <a:avLst/>
          </a:prstGeom>
        </p:spPr>
        <p:txBody>
          <a:bodyPr vert="horz" wrap="square" lIns="0" tIns="144304" rIns="0" bIns="0" rtlCol="0">
            <a:spAutoFit/>
          </a:bodyPr>
          <a:lstStyle/>
          <a:p>
            <a:pPr marL="221933" indent="-212884">
              <a:spcBef>
                <a:spcPts val="1136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650" b="1" dirty="0">
                <a:solidFill>
                  <a:srgbClr val="00AFEF"/>
                </a:solidFill>
                <a:latin typeface="+mj-lt"/>
                <a:cs typeface="Trebuchet MS"/>
              </a:rPr>
              <a:t>Rozoznávame dva typy hviezdnej veľkosti (magnitúd):</a:t>
            </a:r>
            <a:endParaRPr sz="1650" dirty="0">
              <a:latin typeface="+mj-lt"/>
              <a:cs typeface="Trebuchet MS"/>
            </a:endParaRPr>
          </a:p>
          <a:p>
            <a:pPr marL="221933" marR="285750" indent="-212884">
              <a:lnSpc>
                <a:spcPct val="90100"/>
              </a:lnSpc>
              <a:spcBef>
                <a:spcPts val="1376"/>
              </a:spcBef>
              <a:buClr>
                <a:srgbClr val="3891A7"/>
              </a:buClr>
              <a:buSzPct val="79166"/>
              <a:buFont typeface="Trebuchet MS"/>
              <a:buChar char="-"/>
              <a:tabLst>
                <a:tab pos="221933" algn="l"/>
                <a:tab pos="222409" algn="l"/>
              </a:tabLst>
            </a:pPr>
            <a:r>
              <a:rPr b="1" dirty="0">
                <a:solidFill>
                  <a:srgbClr val="FF0000"/>
                </a:solidFill>
                <a:latin typeface="+mj-lt"/>
                <a:cs typeface="Trebuchet MS"/>
              </a:rPr>
              <a:t>zdanlivá hviezdna veľkosť </a:t>
            </a:r>
            <a:r>
              <a:rPr dirty="0">
                <a:solidFill>
                  <a:srgbClr val="FF0000"/>
                </a:solidFill>
                <a:latin typeface="+mj-lt"/>
                <a:cs typeface="Trebuchet MS"/>
              </a:rPr>
              <a:t>(magnitúda) </a:t>
            </a:r>
            <a:r>
              <a:rPr dirty="0" smtClean="0">
                <a:latin typeface="+mj-lt"/>
                <a:cs typeface="Trebuchet MS"/>
              </a:rPr>
              <a:t>–</a:t>
            </a:r>
            <a:r>
              <a:rPr lang="sk-SK" dirty="0" smtClean="0">
                <a:latin typeface="+mj-lt"/>
                <a:cs typeface="Trebuchet MS"/>
              </a:rPr>
              <a:t> </a:t>
            </a:r>
            <a:r>
              <a:rPr dirty="0" smtClean="0">
                <a:latin typeface="+mj-lt"/>
                <a:cs typeface="Trebuchet MS"/>
              </a:rPr>
              <a:t>„</a:t>
            </a:r>
            <a:r>
              <a:rPr b="1" dirty="0">
                <a:solidFill>
                  <a:srgbClr val="00AF50"/>
                </a:solidFill>
                <a:latin typeface="+mj-lt"/>
                <a:cs typeface="Trebuchet MS"/>
              </a:rPr>
              <a:t>m</a:t>
            </a:r>
            <a:r>
              <a:rPr dirty="0" smtClean="0">
                <a:latin typeface="+mj-lt"/>
                <a:cs typeface="Trebuchet MS"/>
              </a:rPr>
              <a:t>“ </a:t>
            </a:r>
            <a:r>
              <a:rPr lang="sk-SK" dirty="0">
                <a:latin typeface="+mj-lt"/>
                <a:cs typeface="Trebuchet MS"/>
              </a:rPr>
              <a:t/>
            </a:r>
            <a:br>
              <a:rPr lang="sk-SK" dirty="0">
                <a:latin typeface="+mj-lt"/>
                <a:cs typeface="Trebuchet MS"/>
              </a:rPr>
            </a:br>
            <a:r>
              <a:rPr lang="sk-SK" dirty="0" smtClean="0">
                <a:latin typeface="+mj-lt"/>
                <a:cs typeface="Trebuchet MS"/>
              </a:rPr>
              <a:t>- </a:t>
            </a:r>
            <a:r>
              <a:rPr dirty="0" err="1" smtClean="0">
                <a:latin typeface="+mj-lt"/>
                <a:cs typeface="Trebuchet MS"/>
              </a:rPr>
              <a:t>jasnosť</a:t>
            </a:r>
            <a:r>
              <a:rPr dirty="0" smtClean="0">
                <a:latin typeface="+mj-lt"/>
                <a:cs typeface="Trebuchet MS"/>
              </a:rPr>
              <a:t> </a:t>
            </a:r>
            <a:r>
              <a:rPr dirty="0">
                <a:latin typeface="+mj-lt"/>
                <a:cs typeface="Trebuchet MS"/>
              </a:rPr>
              <a:t>hviezdy, ako ju  vidíme zo </a:t>
            </a:r>
            <a:r>
              <a:rPr dirty="0" err="1" smtClean="0">
                <a:latin typeface="+mj-lt"/>
                <a:cs typeface="Trebuchet MS"/>
              </a:rPr>
              <a:t>Zeme</a:t>
            </a:r>
            <a:endParaRPr dirty="0">
              <a:latin typeface="+mj-lt"/>
              <a:cs typeface="Trebuchet MS"/>
            </a:endParaRPr>
          </a:p>
          <a:p>
            <a:pPr marL="221933" marR="200501" indent="-212884" algn="just">
              <a:lnSpc>
                <a:spcPts val="1943"/>
              </a:lnSpc>
              <a:spcBef>
                <a:spcPts val="480"/>
              </a:spcBef>
              <a:buClr>
                <a:srgbClr val="3891A7"/>
              </a:buClr>
              <a:buSzPct val="79166"/>
              <a:buFont typeface="Trebuchet MS"/>
              <a:buChar char="-"/>
              <a:tabLst>
                <a:tab pos="222409" algn="l"/>
              </a:tabLst>
            </a:pPr>
            <a:r>
              <a:rPr b="1" dirty="0">
                <a:solidFill>
                  <a:srgbClr val="FF0000"/>
                </a:solidFill>
                <a:latin typeface="+mj-lt"/>
                <a:cs typeface="Trebuchet MS"/>
              </a:rPr>
              <a:t>absolútna hviezdna veľkosť </a:t>
            </a:r>
            <a:r>
              <a:rPr dirty="0">
                <a:solidFill>
                  <a:srgbClr val="FF0000"/>
                </a:solidFill>
                <a:latin typeface="+mj-lt"/>
                <a:cs typeface="Trebuchet MS"/>
              </a:rPr>
              <a:t>(magnitúda) </a:t>
            </a:r>
            <a:r>
              <a:rPr dirty="0" smtClean="0">
                <a:latin typeface="+mj-lt"/>
                <a:cs typeface="Trebuchet MS"/>
              </a:rPr>
              <a:t>–</a:t>
            </a:r>
            <a:r>
              <a:rPr lang="sk-SK" dirty="0" smtClean="0">
                <a:latin typeface="+mj-lt"/>
                <a:cs typeface="Trebuchet MS"/>
              </a:rPr>
              <a:t> </a:t>
            </a:r>
            <a:r>
              <a:rPr dirty="0" smtClean="0">
                <a:latin typeface="+mj-lt"/>
                <a:cs typeface="Trebuchet MS"/>
              </a:rPr>
              <a:t>„</a:t>
            </a:r>
            <a:r>
              <a:rPr b="1" dirty="0">
                <a:solidFill>
                  <a:srgbClr val="00AF50"/>
                </a:solidFill>
                <a:latin typeface="+mj-lt"/>
                <a:cs typeface="Trebuchet MS"/>
              </a:rPr>
              <a:t>M</a:t>
            </a:r>
            <a:r>
              <a:rPr dirty="0" smtClean="0">
                <a:latin typeface="+mj-lt"/>
                <a:cs typeface="Trebuchet MS"/>
              </a:rPr>
              <a:t>“ </a:t>
            </a:r>
            <a:endParaRPr lang="sk-SK" dirty="0">
              <a:latin typeface="+mj-lt"/>
              <a:cs typeface="Trebuchet MS"/>
            </a:endParaRPr>
          </a:p>
          <a:p>
            <a:pPr marL="9049" marR="200501" algn="just">
              <a:lnSpc>
                <a:spcPts val="1943"/>
              </a:lnSpc>
              <a:spcBef>
                <a:spcPts val="480"/>
              </a:spcBef>
              <a:buClr>
                <a:srgbClr val="3891A7"/>
              </a:buClr>
              <a:buSzPct val="79166"/>
              <a:tabLst>
                <a:tab pos="222409" algn="l"/>
              </a:tabLst>
            </a:pPr>
            <a:r>
              <a:rPr lang="sk-SK" dirty="0" smtClean="0">
                <a:latin typeface="+mj-lt"/>
                <a:cs typeface="Trebuchet MS"/>
              </a:rPr>
              <a:t>    - </a:t>
            </a:r>
            <a:r>
              <a:rPr dirty="0" err="1" smtClean="0">
                <a:latin typeface="+mj-lt"/>
                <a:cs typeface="Trebuchet MS"/>
              </a:rPr>
              <a:t>jasnosť</a:t>
            </a:r>
            <a:r>
              <a:rPr dirty="0" smtClean="0">
                <a:latin typeface="+mj-lt"/>
                <a:cs typeface="Trebuchet MS"/>
              </a:rPr>
              <a:t> </a:t>
            </a:r>
            <a:r>
              <a:rPr dirty="0">
                <a:latin typeface="+mj-lt"/>
                <a:cs typeface="Trebuchet MS"/>
              </a:rPr>
              <a:t>hviezdy, ktorú by sme videli zo  štandardnej vzdialenosti 10 </a:t>
            </a:r>
            <a:r>
              <a:rPr dirty="0" smtClean="0">
                <a:latin typeface="+mj-lt"/>
                <a:cs typeface="Trebuchet MS"/>
              </a:rPr>
              <a:t>pc</a:t>
            </a:r>
            <a:endParaRPr dirty="0">
              <a:latin typeface="+mj-lt"/>
              <a:cs typeface="Trebuchet MS"/>
            </a:endParaRPr>
          </a:p>
          <a:p>
            <a:pPr>
              <a:spcBef>
                <a:spcPts val="41"/>
              </a:spcBef>
            </a:pPr>
            <a:endParaRPr sz="2400" dirty="0">
              <a:latin typeface="+mj-lt"/>
              <a:cs typeface="Trebuchet MS"/>
            </a:endParaRPr>
          </a:p>
          <a:p>
            <a:pPr marL="221933" indent="-212884">
              <a:lnSpc>
                <a:spcPts val="1624"/>
              </a:lnSpc>
              <a:buClr>
                <a:srgbClr val="3891A7"/>
              </a:buClr>
              <a:buSzPct val="78947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425" b="1" dirty="0">
                <a:solidFill>
                  <a:srgbClr val="00AFEF"/>
                </a:solidFill>
                <a:latin typeface="+mj-lt"/>
                <a:cs typeface="Trebuchet MS"/>
              </a:rPr>
              <a:t>Transformačná rovnica </a:t>
            </a:r>
            <a:r>
              <a:rPr sz="1425" dirty="0">
                <a:latin typeface="+mj-lt"/>
                <a:cs typeface="Trebuchet MS"/>
              </a:rPr>
              <a:t>medzi</a:t>
            </a:r>
            <a:r>
              <a:rPr sz="1425" dirty="0">
                <a:solidFill>
                  <a:srgbClr val="FF0000"/>
                </a:solidFill>
                <a:latin typeface="+mj-lt"/>
                <a:cs typeface="Trebuchet MS"/>
              </a:rPr>
              <a:t> </a:t>
            </a:r>
            <a:r>
              <a:rPr sz="1425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rebuchet MS"/>
              </a:rPr>
              <a:t>absolútnou a </a:t>
            </a:r>
            <a:r>
              <a:rPr sz="1425" u="sng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rebuchet MS"/>
              </a:rPr>
              <a:t>zdanlivou</a:t>
            </a:r>
            <a:r>
              <a:rPr sz="1425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rebuchet MS"/>
              </a:rPr>
              <a:t> </a:t>
            </a:r>
            <a:r>
              <a:rPr sz="1425" u="sng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rebuchet MS"/>
              </a:rPr>
              <a:t>hviezdnou</a:t>
            </a:r>
            <a:r>
              <a:rPr lang="sk-SK" sz="1425" dirty="0">
                <a:latin typeface="+mj-lt"/>
                <a:cs typeface="Trebuchet MS"/>
              </a:rPr>
              <a:t> </a:t>
            </a:r>
            <a:r>
              <a:rPr sz="1425" u="sng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rebuchet MS"/>
              </a:rPr>
              <a:t>veľkosťou</a:t>
            </a:r>
            <a:r>
              <a:rPr sz="1425" dirty="0" smtClean="0">
                <a:solidFill>
                  <a:srgbClr val="FF0000"/>
                </a:solidFill>
                <a:latin typeface="+mj-lt"/>
                <a:cs typeface="Trebuchet MS"/>
              </a:rPr>
              <a:t> </a:t>
            </a:r>
            <a:r>
              <a:rPr sz="1425" dirty="0" smtClean="0">
                <a:latin typeface="+mj-lt"/>
                <a:cs typeface="Trebuchet MS"/>
              </a:rPr>
              <a:t>je:</a:t>
            </a:r>
            <a:endParaRPr lang="sk-SK" sz="1425" dirty="0" smtClean="0">
              <a:latin typeface="+mj-lt"/>
              <a:cs typeface="Trebuchet MS"/>
            </a:endParaRPr>
          </a:p>
          <a:p>
            <a:pPr marL="221933" indent="-212884">
              <a:lnSpc>
                <a:spcPts val="1624"/>
              </a:lnSpc>
              <a:buClr>
                <a:srgbClr val="3891A7"/>
              </a:buClr>
              <a:buSzPct val="78947"/>
              <a:buFont typeface="Segoe UI Symbol"/>
              <a:buChar char="⚫"/>
              <a:tabLst>
                <a:tab pos="221933" algn="l"/>
                <a:tab pos="222409" algn="l"/>
              </a:tabLst>
            </a:pPr>
            <a:endParaRPr lang="sk-SK" sz="1425" dirty="0" smtClean="0">
              <a:latin typeface="+mj-lt"/>
              <a:cs typeface="Trebuchet MS"/>
            </a:endParaRPr>
          </a:p>
          <a:p>
            <a:pPr marL="9049">
              <a:lnSpc>
                <a:spcPts val="1624"/>
              </a:lnSpc>
              <a:buClr>
                <a:srgbClr val="3891A7"/>
              </a:buClr>
              <a:buSzPct val="78947"/>
              <a:tabLst>
                <a:tab pos="221933" algn="l"/>
                <a:tab pos="222409" algn="l"/>
              </a:tabLst>
            </a:pPr>
            <a:r>
              <a:rPr lang="sk-SK" sz="1425" i="1" dirty="0">
                <a:latin typeface="+mj-lt"/>
                <a:cs typeface="Trebuchet MS"/>
              </a:rPr>
              <a:t> </a:t>
            </a:r>
            <a:r>
              <a:rPr lang="sk-SK" sz="1425" i="1" dirty="0" smtClean="0">
                <a:latin typeface="+mj-lt"/>
                <a:cs typeface="Trebuchet MS"/>
              </a:rPr>
              <a:t>                           </a:t>
            </a:r>
            <a:r>
              <a:rPr sz="1425" i="1" dirty="0" smtClean="0">
                <a:latin typeface="+mj-lt"/>
                <a:cs typeface="Trebuchet MS"/>
              </a:rPr>
              <a:t>M </a:t>
            </a:r>
            <a:r>
              <a:rPr sz="1425" i="1" dirty="0">
                <a:latin typeface="+mj-lt"/>
                <a:cs typeface="Trebuchet MS"/>
              </a:rPr>
              <a:t>= m </a:t>
            </a:r>
            <a:r>
              <a:rPr sz="1425" dirty="0">
                <a:latin typeface="+mj-lt"/>
                <a:cs typeface="Trebuchet MS"/>
              </a:rPr>
              <a:t>+ 5 – 5 log </a:t>
            </a:r>
            <a:r>
              <a:rPr sz="1425" i="1" dirty="0">
                <a:latin typeface="+mj-lt"/>
                <a:cs typeface="Trebuchet MS"/>
              </a:rPr>
              <a:t>r</a:t>
            </a:r>
            <a:r>
              <a:rPr sz="1425" dirty="0">
                <a:latin typeface="+mj-lt"/>
                <a:cs typeface="Trebuchet MS"/>
              </a:rPr>
              <a:t>,  </a:t>
            </a:r>
            <a:r>
              <a:rPr sz="1425" dirty="0" err="1" smtClean="0">
                <a:latin typeface="+mj-lt"/>
                <a:cs typeface="Trebuchet MS"/>
              </a:rPr>
              <a:t>alebo</a:t>
            </a:r>
            <a:r>
              <a:rPr lang="sk-SK" sz="1425" dirty="0" smtClean="0">
                <a:latin typeface="+mj-lt"/>
                <a:cs typeface="Trebuchet MS"/>
              </a:rPr>
              <a:t> </a:t>
            </a:r>
            <a:r>
              <a:rPr sz="1425" i="1" dirty="0" smtClean="0">
                <a:latin typeface="+mj-lt"/>
                <a:cs typeface="Trebuchet MS"/>
              </a:rPr>
              <a:t>M </a:t>
            </a:r>
            <a:r>
              <a:rPr sz="1425" i="1" dirty="0">
                <a:latin typeface="+mj-lt"/>
                <a:cs typeface="Trebuchet MS"/>
              </a:rPr>
              <a:t>= </a:t>
            </a:r>
            <a:r>
              <a:rPr sz="1425" i="1" dirty="0" smtClean="0">
                <a:latin typeface="+mj-lt"/>
                <a:cs typeface="Trebuchet MS"/>
              </a:rPr>
              <a:t>m</a:t>
            </a:r>
            <a:r>
              <a:rPr lang="sk-SK" sz="1425" i="1" dirty="0" smtClean="0">
                <a:latin typeface="+mj-lt"/>
                <a:cs typeface="Trebuchet MS"/>
              </a:rPr>
              <a:t> </a:t>
            </a:r>
            <a:r>
              <a:rPr sz="1425" dirty="0" smtClean="0">
                <a:latin typeface="+mj-lt"/>
                <a:cs typeface="Trebuchet MS"/>
              </a:rPr>
              <a:t>+ </a:t>
            </a:r>
            <a:r>
              <a:rPr sz="1425" dirty="0">
                <a:latin typeface="+mj-lt"/>
                <a:cs typeface="Trebuchet MS"/>
              </a:rPr>
              <a:t>5 + 5 log </a:t>
            </a:r>
            <a:r>
              <a:rPr sz="1425" i="1" dirty="0">
                <a:latin typeface="+mj-lt"/>
                <a:cs typeface="Corbel"/>
              </a:rPr>
              <a:t>π</a:t>
            </a:r>
            <a:r>
              <a:rPr sz="1425" dirty="0" smtClean="0">
                <a:latin typeface="+mj-lt"/>
                <a:cs typeface="Corbel"/>
              </a:rPr>
              <a:t>,</a:t>
            </a:r>
            <a:endParaRPr lang="sk-SK" sz="1425" dirty="0" smtClean="0">
              <a:latin typeface="+mj-lt"/>
              <a:cs typeface="Corbel"/>
            </a:endParaRPr>
          </a:p>
          <a:p>
            <a:pPr marL="9049">
              <a:lnSpc>
                <a:spcPts val="1624"/>
              </a:lnSpc>
              <a:buClr>
                <a:srgbClr val="3891A7"/>
              </a:buClr>
              <a:buSzPct val="78947"/>
              <a:tabLst>
                <a:tab pos="221933" algn="l"/>
                <a:tab pos="222409" algn="l"/>
              </a:tabLst>
            </a:pPr>
            <a:endParaRPr sz="1425" dirty="0">
              <a:latin typeface="+mj-lt"/>
              <a:cs typeface="Corbel"/>
            </a:endParaRPr>
          </a:p>
          <a:p>
            <a:pPr marL="9525">
              <a:lnSpc>
                <a:spcPts val="1613"/>
              </a:lnSpc>
              <a:spcBef>
                <a:spcPts val="919"/>
              </a:spcBef>
            </a:pPr>
            <a:r>
              <a:rPr sz="1425" dirty="0">
                <a:latin typeface="+mj-lt"/>
                <a:cs typeface="Trebuchet MS"/>
              </a:rPr>
              <a:t>kde </a:t>
            </a:r>
            <a:r>
              <a:rPr sz="1425" i="1" dirty="0">
                <a:latin typeface="+mj-lt"/>
                <a:cs typeface="Trebuchet MS"/>
              </a:rPr>
              <a:t>M </a:t>
            </a:r>
            <a:r>
              <a:rPr sz="1425" dirty="0">
                <a:latin typeface="+mj-lt"/>
                <a:cs typeface="Trebuchet MS"/>
              </a:rPr>
              <a:t>je absolútna hviezdna magnitúda,  </a:t>
            </a:r>
            <a:r>
              <a:rPr sz="1425" i="1" dirty="0">
                <a:latin typeface="+mj-lt"/>
                <a:cs typeface="Trebuchet MS"/>
              </a:rPr>
              <a:t>m </a:t>
            </a:r>
            <a:r>
              <a:rPr sz="1425" dirty="0">
                <a:latin typeface="+mj-lt"/>
                <a:cs typeface="Trebuchet MS"/>
              </a:rPr>
              <a:t>je zdanlivá hviezdna magnitúda,  </a:t>
            </a:r>
            <a:r>
              <a:rPr sz="1425" i="1" dirty="0">
                <a:latin typeface="+mj-lt"/>
                <a:cs typeface="Trebuchet MS"/>
              </a:rPr>
              <a:t>r </a:t>
            </a:r>
            <a:r>
              <a:rPr sz="1425" dirty="0">
                <a:latin typeface="+mj-lt"/>
                <a:cs typeface="Trebuchet MS"/>
              </a:rPr>
              <a:t>je</a:t>
            </a:r>
            <a:r>
              <a:rPr lang="sk-SK" sz="1425" dirty="0">
                <a:latin typeface="+mj-lt"/>
                <a:cs typeface="Trebuchet MS"/>
              </a:rPr>
              <a:t> </a:t>
            </a:r>
            <a:r>
              <a:rPr sz="1425" dirty="0" err="1">
                <a:latin typeface="+mj-lt"/>
                <a:cs typeface="Trebuchet MS"/>
              </a:rPr>
              <a:t>vzdialenosť</a:t>
            </a:r>
            <a:r>
              <a:rPr sz="1425" dirty="0">
                <a:latin typeface="+mj-lt"/>
                <a:cs typeface="Trebuchet MS"/>
              </a:rPr>
              <a:t> hviezdy v pc, </a:t>
            </a:r>
            <a:r>
              <a:rPr sz="1425" i="1" dirty="0">
                <a:latin typeface="+mj-lt"/>
                <a:cs typeface="Corbel"/>
              </a:rPr>
              <a:t>π </a:t>
            </a:r>
            <a:r>
              <a:rPr sz="1425" dirty="0">
                <a:latin typeface="+mj-lt"/>
                <a:cs typeface="Trebuchet MS"/>
              </a:rPr>
              <a:t>je paralaxa hviezdy.</a:t>
            </a:r>
          </a:p>
        </p:txBody>
      </p:sp>
    </p:spTree>
    <p:extLst>
      <p:ext uri="{BB962C8B-B14F-4D97-AF65-F5344CB8AC3E}">
        <p14:creationId xmlns:p14="http://schemas.microsoft.com/office/powerpoint/2010/main" val="296796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27514"/>
            <a:ext cx="784860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19" dirty="0" err="1"/>
              <a:t>Hviezdy</a:t>
            </a:r>
            <a:r>
              <a:rPr sz="3225" spc="-60" dirty="0"/>
              <a:t> </a:t>
            </a:r>
            <a:r>
              <a:rPr spc="199" dirty="0" smtClean="0"/>
              <a:t>–</a:t>
            </a:r>
            <a:r>
              <a:rPr spc="-19" dirty="0" err="1" smtClean="0"/>
              <a:t>jasnosť</a:t>
            </a:r>
            <a:r>
              <a:rPr spc="-45" dirty="0" smtClean="0"/>
              <a:t> </a:t>
            </a:r>
            <a:r>
              <a:rPr spc="-4" dirty="0"/>
              <a:t>a</a:t>
            </a:r>
            <a:r>
              <a:rPr spc="-41" dirty="0"/>
              <a:t> </a:t>
            </a:r>
            <a:r>
              <a:rPr spc="-4" dirty="0"/>
              <a:t>teplota</a:t>
            </a:r>
            <a:r>
              <a:rPr spc="-53" dirty="0"/>
              <a:t> </a:t>
            </a:r>
            <a:r>
              <a:rPr spc="-23" dirty="0"/>
              <a:t>hviezd</a:t>
            </a:r>
            <a:endParaRPr sz="3225" dirty="0"/>
          </a:p>
        </p:txBody>
      </p:sp>
      <p:sp>
        <p:nvSpPr>
          <p:cNvPr id="7" name="object 7"/>
          <p:cNvSpPr txBox="1"/>
          <p:nvPr/>
        </p:nvSpPr>
        <p:spPr>
          <a:xfrm>
            <a:off x="457200" y="1025995"/>
            <a:ext cx="7313295" cy="157982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b="1" dirty="0">
                <a:solidFill>
                  <a:srgbClr val="F88530"/>
                </a:solidFill>
                <a:latin typeface="+mj-lt"/>
                <a:cs typeface="Trebuchet MS"/>
              </a:rPr>
              <a:t>Jasnosť hviezd</a:t>
            </a:r>
            <a:endParaRPr sz="1650" dirty="0">
              <a:latin typeface="+mj-lt"/>
              <a:cs typeface="Trebuchet MS"/>
            </a:endParaRPr>
          </a:p>
          <a:p>
            <a:pPr marL="221933" indent="-212884">
              <a:lnSpc>
                <a:spcPts val="1781"/>
              </a:lnSpc>
              <a:spcBef>
                <a:spcPts val="56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650" b="1" dirty="0">
                <a:solidFill>
                  <a:srgbClr val="00AFEF"/>
                </a:solidFill>
                <a:latin typeface="+mj-lt"/>
                <a:cs typeface="Trebuchet MS"/>
              </a:rPr>
              <a:t>Jasnosť hviezdy závisí </a:t>
            </a:r>
            <a:r>
              <a:rPr sz="1650" dirty="0">
                <a:latin typeface="+mj-lt"/>
                <a:cs typeface="Trebuchet MS"/>
              </a:rPr>
              <a:t>na intenzite </a:t>
            </a:r>
            <a:r>
              <a:rPr sz="1650" dirty="0" err="1">
                <a:latin typeface="+mj-lt"/>
                <a:cs typeface="Trebuchet MS"/>
              </a:rPr>
              <a:t>jej</a:t>
            </a:r>
            <a:r>
              <a:rPr sz="1650" dirty="0">
                <a:latin typeface="+mj-lt"/>
                <a:cs typeface="Trebuchet MS"/>
              </a:rPr>
              <a:t> </a:t>
            </a:r>
            <a:r>
              <a:rPr sz="1650" dirty="0" err="1" smtClean="0">
                <a:latin typeface="+mj-lt"/>
                <a:cs typeface="Trebuchet MS"/>
              </a:rPr>
              <a:t>žiarenia</a:t>
            </a:r>
            <a:endParaRPr lang="sk-SK" sz="1650" dirty="0" smtClean="0">
              <a:latin typeface="+mj-lt"/>
              <a:cs typeface="Trebuchet MS"/>
            </a:endParaRPr>
          </a:p>
          <a:p>
            <a:pPr marL="221933" indent="-212884">
              <a:lnSpc>
                <a:spcPts val="1781"/>
              </a:lnSpc>
              <a:spcBef>
                <a:spcPts val="56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lang="sk-SK" sz="1650" dirty="0" smtClean="0">
                <a:latin typeface="+mj-lt"/>
                <a:cs typeface="Trebuchet MS"/>
              </a:rPr>
              <a:t>Vo </a:t>
            </a:r>
            <a:r>
              <a:rPr sz="1650" dirty="0" err="1" smtClean="0">
                <a:latin typeface="+mj-lt"/>
                <a:cs typeface="Trebuchet MS"/>
              </a:rPr>
              <a:t>viditeľnom</a:t>
            </a:r>
            <a:r>
              <a:rPr sz="1650" dirty="0" smtClean="0">
                <a:latin typeface="+mj-lt"/>
                <a:cs typeface="Trebuchet MS"/>
              </a:rPr>
              <a:t> </a:t>
            </a:r>
            <a:r>
              <a:rPr sz="1650" dirty="0">
                <a:latin typeface="+mj-lt"/>
                <a:cs typeface="Trebuchet MS"/>
              </a:rPr>
              <a:t>spektre sa meria v </a:t>
            </a:r>
            <a:r>
              <a:rPr sz="1650" b="1" u="heavy" dirty="0" err="1" smtClean="0"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magnitudách</a:t>
            </a:r>
            <a:r>
              <a:rPr sz="1650" dirty="0" smtClean="0">
                <a:latin typeface="+mj-lt"/>
                <a:cs typeface="Trebuchet MS"/>
              </a:rPr>
              <a:t> </a:t>
            </a:r>
            <a:endParaRPr lang="sk-SK" sz="1650" dirty="0" smtClean="0">
              <a:latin typeface="+mj-lt"/>
              <a:cs typeface="Trebuchet MS"/>
            </a:endParaRPr>
          </a:p>
          <a:p>
            <a:pPr marL="221933" indent="-212884">
              <a:lnSpc>
                <a:spcPts val="1781"/>
              </a:lnSpc>
              <a:spcBef>
                <a:spcPts val="56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650" dirty="0" err="1" smtClean="0">
                <a:latin typeface="+mj-lt"/>
                <a:cs typeface="Trebuchet MS"/>
              </a:rPr>
              <a:t>Čím</a:t>
            </a:r>
            <a:r>
              <a:rPr sz="1650" dirty="0" smtClean="0">
                <a:latin typeface="+mj-lt"/>
                <a:cs typeface="Trebuchet MS"/>
              </a:rPr>
              <a:t> </a:t>
            </a:r>
            <a:r>
              <a:rPr sz="1650" dirty="0">
                <a:latin typeface="+mj-lt"/>
                <a:cs typeface="Trebuchet MS"/>
              </a:rPr>
              <a:t>nižšie je číslo  magnitudy (aj záporné), tým je </a:t>
            </a:r>
            <a:r>
              <a:rPr sz="1650" dirty="0" err="1">
                <a:latin typeface="+mj-lt"/>
                <a:cs typeface="Trebuchet MS"/>
              </a:rPr>
              <a:t>hviezda</a:t>
            </a:r>
            <a:r>
              <a:rPr sz="1650" dirty="0">
                <a:latin typeface="+mj-lt"/>
                <a:cs typeface="Trebuchet MS"/>
              </a:rPr>
              <a:t> </a:t>
            </a:r>
            <a:r>
              <a:rPr sz="1650" dirty="0" err="1" smtClean="0">
                <a:latin typeface="+mj-lt"/>
                <a:cs typeface="Trebuchet MS"/>
              </a:rPr>
              <a:t>jasnejšia</a:t>
            </a:r>
            <a:endParaRPr sz="1650" dirty="0">
              <a:latin typeface="+mj-lt"/>
              <a:cs typeface="Trebuchet MS"/>
            </a:endParaRPr>
          </a:p>
          <a:p>
            <a:pPr marL="221933" marR="41433" indent="-212884">
              <a:lnSpc>
                <a:spcPct val="80000"/>
              </a:lnSpc>
              <a:spcBef>
                <a:spcPts val="1478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650" dirty="0">
                <a:latin typeface="+mj-lt"/>
                <a:cs typeface="Trebuchet MS"/>
              </a:rPr>
              <a:t>Spektrálna klasifikácia hviezd (založená na teplote hviezdneho  povrchu – fotosfére) rozlišuje </a:t>
            </a:r>
            <a:r>
              <a:rPr sz="1650" b="1" dirty="0">
                <a:solidFill>
                  <a:srgbClr val="00AFEF"/>
                </a:solidFill>
                <a:latin typeface="+mj-lt"/>
                <a:cs typeface="Trebuchet MS"/>
              </a:rPr>
              <a:t>7 spektrálnych tried </a:t>
            </a:r>
            <a:r>
              <a:rPr sz="1650" b="1" dirty="0">
                <a:solidFill>
                  <a:srgbClr val="FF0000"/>
                </a:solidFill>
                <a:latin typeface="+mj-lt"/>
                <a:cs typeface="Trebuchet MS"/>
              </a:rPr>
              <a:t>(O, B, A,  F, G, K, M)</a:t>
            </a:r>
            <a:endParaRPr sz="1650" dirty="0">
              <a:latin typeface="+mj-lt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185" y="3028950"/>
            <a:ext cx="2075307" cy="17510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8376" y="3028950"/>
            <a:ext cx="2004112" cy="171223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9372" y="3028950"/>
            <a:ext cx="1934428" cy="16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2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426720" y="960966"/>
            <a:ext cx="2179796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1933" indent="-212884">
              <a:spcBef>
                <a:spcPts val="71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650" b="1" spc="-60" dirty="0">
                <a:solidFill>
                  <a:srgbClr val="00AFEF"/>
                </a:solidFill>
                <a:latin typeface="Trebuchet MS"/>
                <a:cs typeface="Trebuchet MS"/>
              </a:rPr>
              <a:t>7</a:t>
            </a:r>
            <a:r>
              <a:rPr sz="1650" b="1" spc="-41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650" b="1" spc="-8" dirty="0">
                <a:solidFill>
                  <a:srgbClr val="00AFEF"/>
                </a:solidFill>
                <a:latin typeface="Trebuchet MS"/>
                <a:cs typeface="Trebuchet MS"/>
              </a:rPr>
              <a:t>spek</a:t>
            </a:r>
            <a:r>
              <a:rPr sz="1650" b="1" spc="-15" dirty="0">
                <a:solidFill>
                  <a:srgbClr val="00AFEF"/>
                </a:solidFill>
                <a:latin typeface="Trebuchet MS"/>
                <a:cs typeface="Trebuchet MS"/>
              </a:rPr>
              <a:t>t</a:t>
            </a:r>
            <a:r>
              <a:rPr sz="1650" b="1" spc="-11" dirty="0">
                <a:solidFill>
                  <a:srgbClr val="00AFEF"/>
                </a:solidFill>
                <a:latin typeface="Trebuchet MS"/>
                <a:cs typeface="Trebuchet MS"/>
              </a:rPr>
              <a:t>rál</a:t>
            </a:r>
            <a:r>
              <a:rPr sz="1650" b="1" spc="-45" dirty="0">
                <a:solidFill>
                  <a:srgbClr val="00AFEF"/>
                </a:solidFill>
                <a:latin typeface="Trebuchet MS"/>
                <a:cs typeface="Trebuchet MS"/>
              </a:rPr>
              <a:t>n</a:t>
            </a:r>
            <a:r>
              <a:rPr sz="1650" b="1" spc="-26" dirty="0">
                <a:solidFill>
                  <a:srgbClr val="00AFEF"/>
                </a:solidFill>
                <a:latin typeface="Trebuchet MS"/>
                <a:cs typeface="Trebuchet MS"/>
              </a:rPr>
              <a:t>ych</a:t>
            </a:r>
            <a:r>
              <a:rPr sz="1650" b="1" spc="-23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650" b="1" spc="-8" dirty="0">
                <a:solidFill>
                  <a:srgbClr val="00AFEF"/>
                </a:solidFill>
                <a:latin typeface="Trebuchet MS"/>
                <a:cs typeface="Trebuchet MS"/>
              </a:rPr>
              <a:t>tried</a:t>
            </a:r>
            <a:endParaRPr sz="1650" dirty="0">
              <a:latin typeface="Trebuchet MS"/>
              <a:cs typeface="Trebuchet MS"/>
            </a:endParaRPr>
          </a:p>
        </p:txBody>
      </p:sp>
      <p:graphicFrame>
        <p:nvGraphicFramePr>
          <p:cNvPr id="32" name="Tabuľk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75370"/>
              </p:ext>
            </p:extLst>
          </p:nvPr>
        </p:nvGraphicFramePr>
        <p:xfrm>
          <a:off x="609598" y="1354379"/>
          <a:ext cx="8229602" cy="3624403"/>
        </p:xfrm>
        <a:graphic>
          <a:graphicData uri="http://schemas.openxmlformats.org/drawingml/2006/table">
            <a:tbl>
              <a:tblPr/>
              <a:tblGrid>
                <a:gridCol w="6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8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1378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Trieda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Teplota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(kelvin)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Dohodnutá farba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Zdanlivá </a:t>
                      </a:r>
                      <a:r>
                        <a:rPr lang="sk-SK" sz="1400" dirty="0" smtClean="0"/>
                        <a:t>farba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Hmotnosť</a:t>
                      </a:r>
                      <a:r>
                        <a:rPr lang="sk-SK" sz="1400" dirty="0"/>
                        <a:t/>
                      </a:r>
                      <a:br>
                        <a:rPr lang="sk-SK" sz="1400" dirty="0"/>
                      </a:br>
                      <a:r>
                        <a:rPr lang="sk-SK" sz="1400" dirty="0"/>
                        <a:t>(hmotnosť Slnka)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Polomer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(polomer Slnka)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Svietivosť</a:t>
                      </a:r>
                      <a:br>
                        <a:rPr lang="sk-SK" sz="1400"/>
                      </a:br>
                      <a:r>
                        <a:rPr lang="sk-SK" sz="1400"/>
                        <a:t>(bolometrická)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Podiel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756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</a:rPr>
                        <a:t>O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≥ 30,000 K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modrá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modrá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≥ 16 M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≥ 6.6 R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≥ 30,000 L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~0.00003%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18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</a:rPr>
                        <a:t>B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B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10,000–30,000 K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B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biela až modrobiela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modrobiela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B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2.1–16 M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B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1.8–6.6 R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B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25–30,000 L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B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0.13%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18"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A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7,500–10,000 K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biela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biela až modrobiela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1.4–2.1 M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1.4–1.8 R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5–25 L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0.6%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F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6,000–7,500 K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žltobiela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biela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1.04–1.4 M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1.15–1.4 R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1.5–5 L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3%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G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5,200–6,000 K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žltá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žltobiela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0.8–1.04 M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0.96–1.15 R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0.6–1.5 L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7.6%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K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2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3,700–5,200 K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2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oranžová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žltooranžová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2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0.45–0.8 M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2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0.7–0.96 R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2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0.08–0.6 L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2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12.1%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389"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effectLst/>
                        </a:rPr>
                        <a:t>M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≤ 3,700 K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>
                          <a:solidFill>
                            <a:srgbClr val="FFFFFF"/>
                          </a:solidFill>
                          <a:effectLst/>
                        </a:rPr>
                        <a:t>červená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>
                          <a:effectLst/>
                        </a:rPr>
                        <a:t>Oranžovo-červená</a:t>
                      </a:r>
                      <a:endParaRPr lang="sk-SK" sz="1400" dirty="0">
                        <a:effectLst/>
                      </a:endParaRP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≤ 0.45 M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≤ 0.7 R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≤ 0.08 L</a:t>
                      </a:r>
                      <a:r>
                        <a:rPr lang="sk-SK" sz="1400" baseline="-25000" dirty="0"/>
                        <a:t>☉</a:t>
                      </a:r>
                      <a:endParaRPr lang="sk-SK" sz="1400" dirty="0"/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76.45%</a:t>
                      </a:r>
                    </a:p>
                  </a:txBody>
                  <a:tcPr marL="37900" marR="37900" marT="18950" marB="18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object 6"/>
          <p:cNvSpPr txBox="1">
            <a:spLocks noGrp="1"/>
          </p:cNvSpPr>
          <p:nvPr>
            <p:ph type="title"/>
          </p:nvPr>
        </p:nvSpPr>
        <p:spPr>
          <a:xfrm>
            <a:off x="457200" y="227514"/>
            <a:ext cx="784860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19" dirty="0" err="1" smtClean="0"/>
              <a:t>Hviezdy</a:t>
            </a:r>
            <a:r>
              <a:rPr sz="3225" spc="-60" dirty="0" smtClean="0"/>
              <a:t> </a:t>
            </a:r>
            <a:r>
              <a:rPr spc="199" dirty="0" smtClean="0"/>
              <a:t>–</a:t>
            </a:r>
            <a:r>
              <a:rPr spc="-41" dirty="0" smtClean="0"/>
              <a:t> </a:t>
            </a:r>
            <a:r>
              <a:rPr spc="-38" dirty="0" err="1" smtClean="0"/>
              <a:t>farba</a:t>
            </a:r>
            <a:r>
              <a:rPr spc="-38" dirty="0" smtClean="0"/>
              <a:t>,</a:t>
            </a:r>
            <a:r>
              <a:rPr spc="-203" dirty="0" smtClean="0"/>
              <a:t> </a:t>
            </a:r>
            <a:r>
              <a:rPr spc="-19" dirty="0" err="1" smtClean="0"/>
              <a:t>jasnosť</a:t>
            </a:r>
            <a:r>
              <a:rPr spc="-45" dirty="0" smtClean="0"/>
              <a:t> </a:t>
            </a:r>
            <a:r>
              <a:rPr spc="-4" dirty="0" smtClean="0"/>
              <a:t>a</a:t>
            </a:r>
            <a:r>
              <a:rPr spc="-41" dirty="0" smtClean="0"/>
              <a:t> </a:t>
            </a:r>
            <a:r>
              <a:rPr spc="-4" dirty="0" err="1" smtClean="0"/>
              <a:t>teplota</a:t>
            </a:r>
            <a:r>
              <a:rPr spc="-53" dirty="0" smtClean="0"/>
              <a:t> </a:t>
            </a:r>
            <a:r>
              <a:rPr spc="-23" dirty="0" err="1" smtClean="0"/>
              <a:t>hviezd</a:t>
            </a:r>
            <a:endParaRPr sz="3225" dirty="0"/>
          </a:p>
        </p:txBody>
      </p:sp>
    </p:spTree>
    <p:extLst>
      <p:ext uri="{BB962C8B-B14F-4D97-AF65-F5344CB8AC3E}">
        <p14:creationId xmlns:p14="http://schemas.microsoft.com/office/powerpoint/2010/main" val="214468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osm_supernova2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600450" y="268082"/>
            <a:ext cx="579786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5622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sk-SK" altLang="sk-SK" sz="2700" u="none" kern="0" dirty="0">
                <a:solidFill>
                  <a:schemeClr val="bg1"/>
                </a:solidFill>
              </a:rPr>
              <a:t>Zánik hviezd</a:t>
            </a:r>
            <a:endParaRPr lang="en-US" altLang="sk-SK" sz="2700" u="none" kern="0" dirty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09600" y="943277"/>
            <a:ext cx="3162300" cy="399923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2 spôsoby, ako môže hviezda </a:t>
            </a:r>
            <a:r>
              <a:rPr lang="sk-SK" b="1" dirty="0" smtClean="0">
                <a:solidFill>
                  <a:schemeClr val="bg1"/>
                </a:solidFill>
              </a:rPr>
              <a:t>zaniknúť:</a:t>
            </a:r>
            <a:endParaRPr lang="sk-SK" b="1" dirty="0">
              <a:solidFill>
                <a:schemeClr val="bg1"/>
              </a:solidFill>
            </a:endParaRPr>
          </a:p>
          <a:p>
            <a:endParaRPr lang="sk-SK" sz="788" b="1" dirty="0">
              <a:solidFill>
                <a:schemeClr val="bg1"/>
              </a:solidFill>
            </a:endParaRPr>
          </a:p>
          <a:p>
            <a:pPr marL="214313" indent="-214313">
              <a:buFontTx/>
              <a:buChar char="-"/>
            </a:pPr>
            <a:r>
              <a:rPr lang="sk-SK" sz="1500" dirty="0">
                <a:solidFill>
                  <a:schemeClr val="bg1"/>
                </a:solidFill>
              </a:rPr>
              <a:t>ak má hviezda </a:t>
            </a:r>
            <a:r>
              <a:rPr lang="sk-SK" sz="1500" b="1" dirty="0">
                <a:solidFill>
                  <a:schemeClr val="bg1"/>
                </a:solidFill>
              </a:rPr>
              <a:t>nízku hmotnosť</a:t>
            </a:r>
            <a:r>
              <a:rPr lang="sk-SK" sz="1500" dirty="0">
                <a:solidFill>
                  <a:schemeClr val="bg1"/>
                </a:solidFill>
              </a:rPr>
              <a:t>, vonkajšie vrstvy vytvoria </a:t>
            </a:r>
            <a:r>
              <a:rPr lang="sk-SK" sz="1500" b="1" dirty="0">
                <a:solidFill>
                  <a:srgbClr val="FDC0BB"/>
                </a:solidFill>
              </a:rPr>
              <a:t>hmloviny</a:t>
            </a:r>
            <a:r>
              <a:rPr lang="sk-SK" sz="1500" b="1" dirty="0">
                <a:solidFill>
                  <a:schemeClr val="bg1"/>
                </a:solidFill>
              </a:rPr>
              <a:t> </a:t>
            </a:r>
            <a:r>
              <a:rPr lang="sk-SK" sz="1500" dirty="0">
                <a:solidFill>
                  <a:schemeClr val="bg1"/>
                </a:solidFill>
              </a:rPr>
              <a:t>a z jadra sa vytvorí</a:t>
            </a:r>
            <a:r>
              <a:rPr lang="sk-SK" sz="1500" b="1" dirty="0">
                <a:solidFill>
                  <a:schemeClr val="bg1"/>
                </a:solidFill>
              </a:rPr>
              <a:t> </a:t>
            </a:r>
            <a:r>
              <a:rPr lang="sk-SK" sz="1500" b="1" dirty="0">
                <a:solidFill>
                  <a:srgbClr val="FDC0BB"/>
                </a:solidFill>
              </a:rPr>
              <a:t>biely trpaslík</a:t>
            </a:r>
          </a:p>
          <a:p>
            <a:pPr marL="214313" indent="-214313">
              <a:buFontTx/>
              <a:buChar char="-"/>
            </a:pPr>
            <a:endParaRPr lang="sk-SK" sz="1500" dirty="0">
              <a:solidFill>
                <a:schemeClr val="bg1"/>
              </a:solidFill>
            </a:endParaRPr>
          </a:p>
          <a:p>
            <a:pPr marL="214313" indent="-214313">
              <a:buFontTx/>
              <a:buChar char="-"/>
            </a:pPr>
            <a:endParaRPr lang="sk-SK" sz="1500" dirty="0">
              <a:solidFill>
                <a:schemeClr val="bg1"/>
              </a:solidFill>
            </a:endParaRPr>
          </a:p>
          <a:p>
            <a:pPr marL="214313" indent="-214313">
              <a:buFontTx/>
              <a:buChar char="-"/>
            </a:pPr>
            <a:r>
              <a:rPr lang="sk-SK" sz="1500" dirty="0">
                <a:solidFill>
                  <a:schemeClr val="bg1"/>
                </a:solidFill>
              </a:rPr>
              <a:t>ak má </a:t>
            </a:r>
            <a:r>
              <a:rPr lang="sk-SK" sz="1500" b="1" dirty="0">
                <a:solidFill>
                  <a:schemeClr val="bg1"/>
                </a:solidFill>
              </a:rPr>
              <a:t>veľkú hmotnosť</a:t>
            </a:r>
            <a:r>
              <a:rPr lang="sk-SK" sz="1500" dirty="0">
                <a:solidFill>
                  <a:schemeClr val="bg1"/>
                </a:solidFill>
              </a:rPr>
              <a:t> - masívna explózia známa ako </a:t>
            </a:r>
            <a:r>
              <a:rPr lang="sk-SK" sz="1500" dirty="0" err="1">
                <a:solidFill>
                  <a:srgbClr val="FDC0BB"/>
                </a:solidFill>
              </a:rPr>
              <a:t>supernova</a:t>
            </a:r>
            <a:r>
              <a:rPr lang="sk-SK" sz="1500" dirty="0">
                <a:solidFill>
                  <a:schemeClr val="bg1"/>
                </a:solidFill>
              </a:rPr>
              <a:t>, zvyšné jadro sa potom premení </a:t>
            </a:r>
            <a:br>
              <a:rPr lang="sk-SK" sz="1500" dirty="0">
                <a:solidFill>
                  <a:schemeClr val="bg1"/>
                </a:solidFill>
              </a:rPr>
            </a:br>
            <a:r>
              <a:rPr lang="sk-SK" sz="1500" dirty="0">
                <a:solidFill>
                  <a:schemeClr val="bg1"/>
                </a:solidFill>
              </a:rPr>
              <a:t>na </a:t>
            </a:r>
            <a:r>
              <a:rPr lang="sk-SK" sz="1500" dirty="0">
                <a:solidFill>
                  <a:srgbClr val="FDC0BB"/>
                </a:solidFill>
              </a:rPr>
              <a:t>neutrónovú hviezdu </a:t>
            </a:r>
            <a:r>
              <a:rPr lang="sk-SK" sz="1500" dirty="0">
                <a:solidFill>
                  <a:schemeClr val="bg1"/>
                </a:solidFill>
              </a:rPr>
              <a:t>alebo </a:t>
            </a:r>
            <a:r>
              <a:rPr lang="sk-SK" sz="1500" dirty="0">
                <a:solidFill>
                  <a:srgbClr val="FDC0BB"/>
                </a:solidFill>
              </a:rPr>
              <a:t>čiernu </a:t>
            </a:r>
            <a:r>
              <a:rPr lang="sk-SK" sz="1500" dirty="0" smtClean="0">
                <a:solidFill>
                  <a:srgbClr val="FDC0BB"/>
                </a:solidFill>
              </a:rPr>
              <a:t>dieru</a:t>
            </a:r>
          </a:p>
          <a:p>
            <a:pPr marL="214313" indent="-214313">
              <a:buFontTx/>
              <a:buChar char="-"/>
            </a:pPr>
            <a:endParaRPr lang="sk-SK" sz="1500" dirty="0">
              <a:solidFill>
                <a:srgbClr val="FDC0BB"/>
              </a:solidFill>
            </a:endParaRPr>
          </a:p>
          <a:p>
            <a:pPr marL="214313" indent="-214313">
              <a:buFontTx/>
              <a:buChar char="-"/>
            </a:pPr>
            <a:endParaRPr lang="sk-SK" sz="1500" dirty="0" smtClean="0">
              <a:solidFill>
                <a:srgbClr val="FDC0BB"/>
              </a:solidFill>
            </a:endParaRPr>
          </a:p>
          <a:p>
            <a:pPr marL="214313" indent="-214313">
              <a:buFontTx/>
              <a:buChar char="-"/>
            </a:pPr>
            <a:endParaRPr lang="sk-SK" sz="1500" dirty="0">
              <a:solidFill>
                <a:srgbClr val="FDC0BB"/>
              </a:solidFill>
            </a:endParaRPr>
          </a:p>
          <a:p>
            <a:endParaRPr lang="sk-SK" sz="1500" dirty="0">
              <a:solidFill>
                <a:srgbClr val="FDC0BB"/>
              </a:solidFill>
            </a:endParaRPr>
          </a:p>
        </p:txBody>
      </p:sp>
      <p:pic>
        <p:nvPicPr>
          <p:cNvPr id="12290" name="Picture 2" descr="Life Cycle of a Star: Stages, Facts, and Diagr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923088"/>
            <a:ext cx="4610099" cy="39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7848600" cy="457498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/>
          <a:p>
            <a:pPr marL="9525" marR="3810">
              <a:lnSpc>
                <a:spcPct val="101499"/>
              </a:lnSpc>
              <a:spcBef>
                <a:spcPts val="23"/>
              </a:spcBef>
            </a:pPr>
            <a:r>
              <a:rPr sz="2925" spc="19" dirty="0"/>
              <a:t>Hviezdy</a:t>
            </a:r>
            <a:r>
              <a:rPr sz="2925" spc="-53" dirty="0"/>
              <a:t> </a:t>
            </a:r>
            <a:r>
              <a:rPr sz="1350" spc="176" dirty="0"/>
              <a:t>–</a:t>
            </a:r>
            <a:r>
              <a:rPr sz="1350" spc="-38" dirty="0"/>
              <a:t> </a:t>
            </a:r>
            <a:r>
              <a:rPr sz="1350" spc="-49" dirty="0"/>
              <a:t>dvojhviezdy,</a:t>
            </a:r>
            <a:r>
              <a:rPr sz="1350" spc="-150" dirty="0"/>
              <a:t> </a:t>
            </a:r>
            <a:r>
              <a:rPr sz="1350" spc="-11" dirty="0"/>
              <a:t>viacnásobné</a:t>
            </a:r>
            <a:r>
              <a:rPr sz="1350" spc="-45" dirty="0"/>
              <a:t> </a:t>
            </a:r>
            <a:r>
              <a:rPr sz="1350" spc="-53" dirty="0"/>
              <a:t>hviezdy,</a:t>
            </a:r>
            <a:r>
              <a:rPr sz="1350" spc="-161" dirty="0"/>
              <a:t> </a:t>
            </a:r>
            <a:r>
              <a:rPr sz="1350" spc="-11" dirty="0"/>
              <a:t>neutrónové </a:t>
            </a:r>
            <a:r>
              <a:rPr sz="1350" spc="-394" dirty="0"/>
              <a:t> </a:t>
            </a:r>
            <a:r>
              <a:rPr sz="1350" spc="-23" dirty="0"/>
              <a:t>h</a:t>
            </a:r>
            <a:r>
              <a:rPr sz="1350" spc="-30" dirty="0"/>
              <a:t>v</a:t>
            </a:r>
            <a:r>
              <a:rPr sz="1350" spc="-26" dirty="0"/>
              <a:t>i</a:t>
            </a:r>
            <a:r>
              <a:rPr sz="1350" spc="-41" dirty="0"/>
              <a:t>e</a:t>
            </a:r>
            <a:r>
              <a:rPr sz="1350" spc="-4" dirty="0"/>
              <a:t>z</a:t>
            </a:r>
            <a:r>
              <a:rPr sz="1350" spc="-11" dirty="0"/>
              <a:t>d</a:t>
            </a:r>
            <a:r>
              <a:rPr sz="1350" spc="-146" dirty="0"/>
              <a:t>y</a:t>
            </a:r>
            <a:r>
              <a:rPr sz="1350" spc="-131" dirty="0"/>
              <a:t>,</a:t>
            </a:r>
            <a:r>
              <a:rPr sz="1350" spc="-172" dirty="0"/>
              <a:t> </a:t>
            </a:r>
            <a:r>
              <a:rPr sz="1350" spc="-8" dirty="0"/>
              <a:t>p</a:t>
            </a:r>
            <a:r>
              <a:rPr sz="1350" spc="-4" dirty="0"/>
              <a:t>r</a:t>
            </a:r>
            <a:r>
              <a:rPr sz="1350" spc="38" dirty="0"/>
              <a:t>e</a:t>
            </a:r>
            <a:r>
              <a:rPr sz="1350" spc="64" dirty="0"/>
              <a:t>m</a:t>
            </a:r>
            <a:r>
              <a:rPr sz="1350" spc="-19" dirty="0"/>
              <a:t>en</a:t>
            </a:r>
            <a:r>
              <a:rPr sz="1350" spc="-26" dirty="0"/>
              <a:t>n</a:t>
            </a:r>
            <a:r>
              <a:rPr sz="1350" spc="-34" dirty="0"/>
              <a:t>é</a:t>
            </a:r>
            <a:r>
              <a:rPr sz="1350" spc="-30" dirty="0"/>
              <a:t> </a:t>
            </a:r>
            <a:r>
              <a:rPr sz="1350" spc="-23" dirty="0"/>
              <a:t>h</a:t>
            </a:r>
            <a:r>
              <a:rPr sz="1350" spc="-30" dirty="0"/>
              <a:t>v</a:t>
            </a:r>
            <a:r>
              <a:rPr sz="1350" spc="-26" dirty="0"/>
              <a:t>i</a:t>
            </a:r>
            <a:r>
              <a:rPr sz="1350" spc="-41" dirty="0"/>
              <a:t>e</a:t>
            </a:r>
            <a:r>
              <a:rPr sz="1350" spc="-4" dirty="0"/>
              <a:t>z</a:t>
            </a:r>
            <a:r>
              <a:rPr sz="1350" spc="-11" dirty="0"/>
              <a:t>d</a:t>
            </a:r>
            <a:r>
              <a:rPr sz="1350" spc="-146" dirty="0"/>
              <a:t>y</a:t>
            </a:r>
            <a:r>
              <a:rPr sz="1350" spc="-131" dirty="0"/>
              <a:t>,</a:t>
            </a:r>
            <a:r>
              <a:rPr sz="1350" spc="-169" dirty="0"/>
              <a:t> </a:t>
            </a:r>
            <a:r>
              <a:rPr sz="1350" spc="-8" dirty="0"/>
              <a:t>p</a:t>
            </a:r>
            <a:r>
              <a:rPr sz="1350" spc="-19" dirty="0"/>
              <a:t>u</a:t>
            </a:r>
            <a:r>
              <a:rPr sz="1350" spc="-15" dirty="0"/>
              <a:t>lza</a:t>
            </a:r>
            <a:r>
              <a:rPr sz="1350" spc="56" dirty="0"/>
              <a:t>r</a:t>
            </a:r>
            <a:r>
              <a:rPr sz="1350" spc="-34" dirty="0"/>
              <a:t>y</a:t>
            </a:r>
            <a:endParaRPr sz="1350" dirty="0"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609600" y="590550"/>
            <a:ext cx="7086600" cy="2736327"/>
          </a:xfrm>
          <a:prstGeom prst="rect">
            <a:avLst/>
          </a:prstGeom>
        </p:spPr>
        <p:txBody>
          <a:bodyPr vert="horz" wrap="square" lIns="0" tIns="119063" rIns="0" bIns="0" rtlCol="0">
            <a:spAutoFit/>
          </a:bodyPr>
          <a:lstStyle/>
          <a:p>
            <a:pPr marL="221933" indent="-212884">
              <a:spcAft>
                <a:spcPts val="600"/>
              </a:spcAft>
              <a:buClr>
                <a:srgbClr val="3891A7"/>
              </a:buClr>
              <a:buSzPct val="8055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lang="en-GB" sz="1400" u="sng" dirty="0" err="1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Dvojhviezdy</a:t>
            </a:r>
            <a:r>
              <a:rPr lang="en-GB" sz="1400" dirty="0">
                <a:solidFill>
                  <a:srgbClr val="00AFE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+mj-lt"/>
                <a:cs typeface="Arial" panose="020B0604020202020204" pitchFamily="34" charset="0"/>
              </a:rPr>
              <a:t>- </a:t>
            </a:r>
            <a:r>
              <a:rPr lang="en-GB" sz="1400" dirty="0" err="1" smtClean="0">
                <a:latin typeface="+mj-lt"/>
                <a:cs typeface="Arial" panose="020B0604020202020204" pitchFamily="34" charset="0"/>
              </a:rPr>
              <a:t>skupinový</a:t>
            </a:r>
            <a:r>
              <a:rPr lang="en-GB" sz="1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+mj-lt"/>
                <a:cs typeface="Arial" panose="020B0604020202020204" pitchFamily="34" charset="0"/>
              </a:rPr>
              <a:t>hviezdny</a:t>
            </a:r>
            <a:r>
              <a:rPr lang="en-GB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+mj-lt"/>
                <a:cs typeface="Arial" panose="020B0604020202020204" pitchFamily="34" charset="0"/>
              </a:rPr>
              <a:t>útvar</a:t>
            </a:r>
            <a:r>
              <a:rPr lang="en-GB" sz="1400" dirty="0">
                <a:latin typeface="+mj-lt"/>
                <a:cs typeface="Arial" panose="020B0604020202020204" pitchFamily="34" charset="0"/>
              </a:rPr>
              <a:t> s </a:t>
            </a:r>
            <a:r>
              <a:rPr lang="en-GB" sz="1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dvomi</a:t>
            </a:r>
            <a:r>
              <a:rPr lang="en-GB" sz="1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členmi</a:t>
            </a:r>
            <a:r>
              <a:rPr lang="en-GB" sz="1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GB" sz="14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hviezdami</a:t>
            </a:r>
            <a:r>
              <a:rPr lang="en-GB" sz="14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sk-SK" sz="1400" dirty="0">
              <a:latin typeface="+mj-lt"/>
              <a:cs typeface="Arial" panose="020B0604020202020204" pitchFamily="34" charset="0"/>
            </a:endParaRPr>
          </a:p>
          <a:p>
            <a:pPr marL="9049">
              <a:spcAft>
                <a:spcPts val="600"/>
              </a:spcAft>
              <a:buClr>
                <a:srgbClr val="3891A7"/>
              </a:buClr>
              <a:buSzPct val="80555"/>
              <a:tabLst>
                <a:tab pos="221933" algn="l"/>
                <a:tab pos="222409" algn="l"/>
              </a:tabLst>
            </a:pPr>
            <a:r>
              <a:rPr lang="sk-SK" sz="1400" dirty="0" smtClean="0">
                <a:latin typeface="+mj-lt"/>
                <a:cs typeface="Arial" panose="020B0604020202020204" pitchFamily="34" charset="0"/>
              </a:rPr>
              <a:t>                            - </a:t>
            </a:r>
            <a:r>
              <a:rPr lang="sk-SK" sz="1400" dirty="0">
                <a:latin typeface="+mj-lt"/>
                <a:cs typeface="Arial" panose="020B0604020202020204" pitchFamily="34" charset="0"/>
              </a:rPr>
              <a:t>z</a:t>
            </a:r>
            <a:r>
              <a:rPr lang="en-GB" sz="1400" dirty="0" err="1" smtClean="0">
                <a:latin typeface="+mj-lt"/>
                <a:cs typeface="Arial" panose="020B0604020202020204" pitchFamily="34" charset="0"/>
              </a:rPr>
              <a:t>áklad</a:t>
            </a:r>
            <a:r>
              <a:rPr lang="en-GB" sz="1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k-SK" sz="1400" dirty="0" smtClean="0">
                <a:latin typeface="+mj-lt"/>
                <a:cs typeface="Arial" panose="020B0604020202020204" pitchFamily="34" charset="0"/>
              </a:rPr>
              <a:t>- </a:t>
            </a:r>
            <a:r>
              <a:rPr lang="en-GB" sz="1400" dirty="0" err="1" smtClean="0">
                <a:latin typeface="+mj-lt"/>
                <a:cs typeface="Arial" panose="020B0604020202020204" pitchFamily="34" charset="0"/>
              </a:rPr>
              <a:t>jasnejšia</a:t>
            </a:r>
            <a:r>
              <a:rPr lang="en-GB" sz="1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+mj-lt"/>
                <a:cs typeface="Arial" panose="020B0604020202020204" pitchFamily="34" charset="0"/>
              </a:rPr>
              <a:t>hviezda</a:t>
            </a:r>
            <a:r>
              <a:rPr lang="sk-SK" sz="1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GB" sz="1400" dirty="0" err="1" smtClean="0">
                <a:latin typeface="+mj-lt"/>
                <a:cs typeface="Arial" panose="020B0604020202020204" pitchFamily="34" charset="0"/>
              </a:rPr>
              <a:t>slabšia</a:t>
            </a:r>
            <a:r>
              <a:rPr lang="en-GB" sz="1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k-SK" sz="1400" dirty="0" smtClean="0">
                <a:latin typeface="+mj-lt"/>
                <a:cs typeface="Arial" panose="020B0604020202020204" pitchFamily="34" charset="0"/>
              </a:rPr>
              <a:t>- </a:t>
            </a:r>
            <a:r>
              <a:rPr lang="en-GB" sz="1400" dirty="0" err="1" smtClean="0">
                <a:latin typeface="+mj-lt"/>
                <a:cs typeface="Arial" panose="020B0604020202020204" pitchFamily="34" charset="0"/>
              </a:rPr>
              <a:t>sprievodc</a:t>
            </a:r>
            <a:r>
              <a:rPr lang="sk-SK" sz="1400" dirty="0" smtClean="0">
                <a:latin typeface="+mj-lt"/>
                <a:cs typeface="Arial" panose="020B0604020202020204" pitchFamily="34" charset="0"/>
              </a:rPr>
              <a:t>a</a:t>
            </a:r>
            <a:endParaRPr lang="sk-SK" sz="1400" u="sng" spc="4" dirty="0" smtClean="0">
              <a:solidFill>
                <a:srgbClr val="00AFEF"/>
              </a:solidFill>
              <a:uFill>
                <a:solidFill>
                  <a:srgbClr val="00AFEF"/>
                </a:solidFill>
              </a:uFill>
              <a:latin typeface="+mj-lt"/>
              <a:cs typeface="Arial" panose="020B0604020202020204" pitchFamily="34" charset="0"/>
            </a:endParaRPr>
          </a:p>
          <a:p>
            <a:pPr marL="221933" indent="-212884">
              <a:spcAft>
                <a:spcPts val="600"/>
              </a:spcAft>
              <a:buClr>
                <a:srgbClr val="3891A7"/>
              </a:buClr>
              <a:buSzPct val="8055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400" u="sng" spc="4" dirty="0" err="1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Viacnásobné</a:t>
            </a:r>
            <a:r>
              <a:rPr sz="1400" u="sng" spc="-45" dirty="0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 </a:t>
            </a:r>
            <a:r>
              <a:rPr sz="1400" u="sng" spc="-26" dirty="0" err="1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hviezdy</a:t>
            </a:r>
            <a:r>
              <a:rPr sz="1400" u="sng" spc="-3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 </a:t>
            </a:r>
            <a:r>
              <a:rPr lang="en-GB" sz="1400" spc="-34" dirty="0" smtClean="0">
                <a:latin typeface="+mj-lt"/>
                <a:cs typeface="Arial" panose="020B0604020202020204" pitchFamily="34" charset="0"/>
              </a:rPr>
              <a:t>–</a:t>
            </a:r>
            <a:r>
              <a:rPr sz="1400" spc="-19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k-SK" sz="1400" spc="-19" dirty="0" smtClean="0">
                <a:latin typeface="+mj-lt"/>
                <a:cs typeface="Arial" panose="020B0604020202020204" pitchFamily="34" charset="0"/>
              </a:rPr>
              <a:t>spojenie </a:t>
            </a:r>
            <a:r>
              <a:rPr sz="1400" spc="-26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</a:t>
            </a:r>
            <a:r>
              <a:rPr lang="sk-SK" sz="1400" spc="-26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och</a:t>
            </a:r>
            <a:r>
              <a:rPr sz="1400" spc="-26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</a:t>
            </a:r>
            <a:r>
              <a:rPr sz="1400" spc="-116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-8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alebo</a:t>
            </a:r>
            <a:r>
              <a:rPr sz="1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-15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viac</a:t>
            </a:r>
            <a:r>
              <a:rPr sz="1400" spc="-15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-15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hviezd</a:t>
            </a:r>
            <a:r>
              <a:rPr sz="1400" spc="-8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sk-SK" sz="1400" spc="-8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21933" indent="-212884">
              <a:spcAft>
                <a:spcPts val="600"/>
              </a:spcAft>
              <a:buClr>
                <a:srgbClr val="3891A7"/>
              </a:buClr>
              <a:buSzPct val="8055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400" u="sng" dirty="0" err="1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Hviezdokopy</a:t>
            </a:r>
            <a:r>
              <a:rPr sz="1400" spc="-79" dirty="0" smtClean="0">
                <a:solidFill>
                  <a:srgbClr val="00AFE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-34" dirty="0">
                <a:solidFill>
                  <a:srgbClr val="002F53"/>
                </a:solidFill>
                <a:latin typeface="+mj-lt"/>
                <a:cs typeface="Arial" panose="020B0604020202020204" pitchFamily="34" charset="0"/>
              </a:rPr>
              <a:t>-</a:t>
            </a:r>
            <a:r>
              <a:rPr sz="1400" spc="-4" dirty="0">
                <a:solidFill>
                  <a:srgbClr val="002F5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8" dirty="0" err="1" smtClean="0">
                <a:latin typeface="+mj-lt"/>
                <a:cs typeface="Arial" panose="020B0604020202020204" pitchFamily="34" charset="0"/>
              </a:rPr>
              <a:t>pomerne</a:t>
            </a:r>
            <a:r>
              <a:rPr sz="1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tesná</a:t>
            </a:r>
            <a:r>
              <a:rPr sz="1400" spc="-19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skupina</a:t>
            </a:r>
            <a:r>
              <a:rPr sz="1400" spc="8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-1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väčšieho</a:t>
            </a:r>
            <a:r>
              <a:rPr sz="1400" spc="-4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počtu</a:t>
            </a:r>
            <a:r>
              <a:rPr sz="1400" spc="-19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-26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hviezd</a:t>
            </a:r>
            <a:r>
              <a:rPr sz="1400" spc="-26" dirty="0">
                <a:latin typeface="+mj-lt"/>
                <a:cs typeface="Arial" panose="020B0604020202020204" pitchFamily="34" charset="0"/>
              </a:rPr>
              <a:t>,</a:t>
            </a:r>
            <a:r>
              <a:rPr sz="1400" spc="-86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4" dirty="0">
                <a:latin typeface="+mj-lt"/>
                <a:cs typeface="Arial" panose="020B0604020202020204" pitchFamily="34" charset="0"/>
              </a:rPr>
              <a:t>ktoré</a:t>
            </a:r>
            <a:r>
              <a:rPr sz="1400" spc="-11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8" dirty="0">
                <a:latin typeface="+mj-lt"/>
                <a:cs typeface="Arial" panose="020B0604020202020204" pitchFamily="34" charset="0"/>
              </a:rPr>
              <a:t>sú</a:t>
            </a:r>
            <a:r>
              <a:rPr sz="1400" spc="-15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8" dirty="0">
                <a:latin typeface="+mj-lt"/>
                <a:cs typeface="Arial" panose="020B0604020202020204" pitchFamily="34" charset="0"/>
              </a:rPr>
              <a:t>navzájom</a:t>
            </a:r>
            <a:r>
              <a:rPr sz="1400" spc="-4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8" dirty="0">
                <a:latin typeface="+mj-lt"/>
                <a:cs typeface="Arial" panose="020B0604020202020204" pitchFamily="34" charset="0"/>
              </a:rPr>
              <a:t>gravitačne </a:t>
            </a:r>
            <a:r>
              <a:rPr sz="1400" spc="-259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23" dirty="0">
                <a:latin typeface="+mj-lt"/>
                <a:cs typeface="Arial" panose="020B0604020202020204" pitchFamily="34" charset="0"/>
              </a:rPr>
              <a:t>viazané,</a:t>
            </a:r>
            <a:r>
              <a:rPr sz="1400" spc="-105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4" dirty="0">
                <a:latin typeface="+mj-lt"/>
                <a:cs typeface="Arial" panose="020B0604020202020204" pitchFamily="34" charset="0"/>
              </a:rPr>
              <a:t>majú</a:t>
            </a:r>
            <a:r>
              <a:rPr sz="1400" spc="-15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11" dirty="0">
                <a:latin typeface="+mj-lt"/>
                <a:cs typeface="Arial" panose="020B0604020202020204" pitchFamily="34" charset="0"/>
              </a:rPr>
              <a:t>približne</a:t>
            </a:r>
            <a:r>
              <a:rPr sz="1400" spc="-15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11" dirty="0">
                <a:latin typeface="+mj-lt"/>
                <a:cs typeface="Arial" panose="020B0604020202020204" pitchFamily="34" charset="0"/>
              </a:rPr>
              <a:t>rovnaký </a:t>
            </a:r>
            <a:r>
              <a:rPr sz="1400" spc="-19" dirty="0">
                <a:latin typeface="+mj-lt"/>
                <a:cs typeface="Arial" panose="020B0604020202020204" pitchFamily="34" charset="0"/>
              </a:rPr>
              <a:t>vek</a:t>
            </a:r>
            <a:r>
              <a:rPr sz="1400" spc="-23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4" dirty="0">
                <a:latin typeface="+mj-lt"/>
                <a:cs typeface="Arial" panose="020B0604020202020204" pitchFamily="34" charset="0"/>
              </a:rPr>
              <a:t>a</a:t>
            </a:r>
            <a:r>
              <a:rPr sz="1400" spc="-11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15" dirty="0" err="1" smtClean="0">
                <a:latin typeface="+mj-lt"/>
                <a:cs typeface="Arial" panose="020B0604020202020204" pitchFamily="34" charset="0"/>
              </a:rPr>
              <a:t>pôvod</a:t>
            </a:r>
            <a:endParaRPr sz="1400" dirty="0">
              <a:latin typeface="+mj-lt"/>
              <a:cs typeface="Arial" panose="020B0604020202020204" pitchFamily="34" charset="0"/>
            </a:endParaRPr>
          </a:p>
          <a:p>
            <a:pPr marL="221933" indent="-212884">
              <a:spcAft>
                <a:spcPts val="600"/>
              </a:spcAft>
              <a:buClr>
                <a:srgbClr val="3891A7"/>
              </a:buClr>
              <a:buSzPct val="7812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400" u="sng" spc="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Neutrónové</a:t>
            </a:r>
            <a:r>
              <a:rPr sz="1400" u="sng" spc="-8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 </a:t>
            </a:r>
            <a:r>
              <a:rPr sz="1400" u="sng" spc="-19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hviezdy</a:t>
            </a:r>
            <a:r>
              <a:rPr sz="1400" spc="-15" dirty="0">
                <a:solidFill>
                  <a:srgbClr val="00AFE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-34" dirty="0">
                <a:latin typeface="+mj-lt"/>
                <a:cs typeface="Arial" panose="020B0604020202020204" pitchFamily="34" charset="0"/>
              </a:rPr>
              <a:t>-</a:t>
            </a:r>
            <a:r>
              <a:rPr sz="1400" spc="-19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11" dirty="0">
                <a:latin typeface="+mj-lt"/>
                <a:cs typeface="Arial" panose="020B0604020202020204" pitchFamily="34" charset="0"/>
              </a:rPr>
              <a:t>formujú </a:t>
            </a:r>
            <a:r>
              <a:rPr sz="1400" spc="-4" dirty="0">
                <a:latin typeface="+mj-lt"/>
                <a:cs typeface="Arial" panose="020B0604020202020204" pitchFamily="34" charset="0"/>
              </a:rPr>
              <a:t>sa</a:t>
            </a:r>
            <a:r>
              <a:rPr sz="1400" spc="-15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4" dirty="0">
                <a:latin typeface="+mj-lt"/>
                <a:cs typeface="Arial" panose="020B0604020202020204" pitchFamily="34" charset="0"/>
              </a:rPr>
              <a:t>zo</a:t>
            </a:r>
            <a:r>
              <a:rPr sz="1400" spc="-11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19" dirty="0">
                <a:latin typeface="+mj-lt"/>
                <a:cs typeface="Arial" panose="020B0604020202020204" pitchFamily="34" charset="0"/>
              </a:rPr>
              <a:t>zvyškov</a:t>
            </a:r>
            <a:r>
              <a:rPr sz="1400" spc="-8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23" dirty="0">
                <a:latin typeface="+mj-lt"/>
                <a:cs typeface="Arial" panose="020B0604020202020204" pitchFamily="34" charset="0"/>
              </a:rPr>
              <a:t>jadier</a:t>
            </a:r>
            <a:r>
              <a:rPr sz="1400" spc="-19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26" dirty="0">
                <a:latin typeface="+mj-lt"/>
                <a:cs typeface="Arial" panose="020B0604020202020204" pitchFamily="34" charset="0"/>
              </a:rPr>
              <a:t>hviezd,</a:t>
            </a:r>
            <a:r>
              <a:rPr sz="1400" spc="-90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4" dirty="0">
                <a:latin typeface="+mj-lt"/>
                <a:cs typeface="Arial" panose="020B0604020202020204" pitchFamily="34" charset="0"/>
              </a:rPr>
              <a:t>ktoré</a:t>
            </a:r>
            <a:r>
              <a:rPr sz="1400" spc="-19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11" dirty="0">
                <a:latin typeface="+mj-lt"/>
                <a:cs typeface="Arial" panose="020B0604020202020204" pitchFamily="34" charset="0"/>
              </a:rPr>
              <a:t>explodovali</a:t>
            </a:r>
            <a:r>
              <a:rPr sz="1400" spc="-4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4" dirty="0" err="1">
                <a:latin typeface="+mj-lt"/>
                <a:cs typeface="Arial" panose="020B0604020202020204" pitchFamily="34" charset="0"/>
              </a:rPr>
              <a:t>ako</a:t>
            </a:r>
            <a:r>
              <a:rPr sz="1400" spc="-8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26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supernovy</a:t>
            </a:r>
            <a:endParaRPr sz="1400" dirty="0">
              <a:latin typeface="+mj-lt"/>
              <a:cs typeface="Arial" panose="020B0604020202020204" pitchFamily="34" charset="0"/>
            </a:endParaRPr>
          </a:p>
          <a:p>
            <a:pPr marL="221933" indent="-212884">
              <a:spcAft>
                <a:spcPts val="600"/>
              </a:spcAft>
              <a:buClr>
                <a:srgbClr val="3891A7"/>
              </a:buClr>
              <a:buSzPct val="7812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400" u="sng" spc="8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Premenné</a:t>
            </a:r>
            <a:r>
              <a:rPr sz="1400" u="sng" spc="19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 </a:t>
            </a:r>
            <a:r>
              <a:rPr sz="1400" u="sng" spc="-19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hviezdy</a:t>
            </a:r>
            <a:r>
              <a:rPr sz="1400" spc="-26" dirty="0">
                <a:solidFill>
                  <a:srgbClr val="00AFE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-34" dirty="0">
                <a:latin typeface="+mj-lt"/>
                <a:cs typeface="Arial" panose="020B0604020202020204" pitchFamily="34" charset="0"/>
              </a:rPr>
              <a:t>-</a:t>
            </a:r>
            <a:r>
              <a:rPr sz="1400" spc="-11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34" dirty="0">
                <a:latin typeface="+mj-lt"/>
                <a:cs typeface="Arial" panose="020B0604020202020204" pitchFamily="34" charset="0"/>
              </a:rPr>
              <a:t>hviezdy,</a:t>
            </a:r>
            <a:r>
              <a:rPr sz="1400" spc="-101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4" dirty="0">
                <a:latin typeface="+mj-lt"/>
                <a:cs typeface="Arial" panose="020B0604020202020204" pitchFamily="34" charset="0"/>
              </a:rPr>
              <a:t>ktoré</a:t>
            </a:r>
            <a:r>
              <a:rPr sz="1400" spc="-19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4" dirty="0">
                <a:latin typeface="+mj-lt"/>
                <a:cs typeface="Arial" panose="020B0604020202020204" pitchFamily="34" charset="0"/>
              </a:rPr>
              <a:t>menia</a:t>
            </a:r>
            <a:r>
              <a:rPr sz="1400" spc="-15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26" dirty="0" err="1">
                <a:latin typeface="+mj-lt"/>
                <a:cs typeface="Arial" panose="020B0604020202020204" pitchFamily="34" charset="0"/>
              </a:rPr>
              <a:t>svoju</a:t>
            </a:r>
            <a:r>
              <a:rPr sz="1400" spc="-11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23" dirty="0" err="1" smtClean="0">
                <a:latin typeface="+mj-lt"/>
                <a:cs typeface="Arial" panose="020B0604020202020204" pitchFamily="34" charset="0"/>
              </a:rPr>
              <a:t>jasnosť</a:t>
            </a:r>
            <a:endParaRPr sz="1400" dirty="0">
              <a:latin typeface="+mj-lt"/>
              <a:cs typeface="Arial" panose="020B0604020202020204" pitchFamily="34" charset="0"/>
            </a:endParaRPr>
          </a:p>
          <a:p>
            <a:pPr marL="221933" marR="2029778" indent="-212884">
              <a:spcAft>
                <a:spcPts val="600"/>
              </a:spcAft>
              <a:buClr>
                <a:srgbClr val="3891A7"/>
              </a:buClr>
              <a:buSzPct val="7812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400" u="sng" spc="34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P</a:t>
            </a:r>
            <a:r>
              <a:rPr sz="1400" u="sng" spc="38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u</a:t>
            </a:r>
            <a:r>
              <a:rPr sz="1400" u="sng" spc="-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lza</a:t>
            </a:r>
            <a:r>
              <a:rPr sz="1400" u="sng" spc="6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r</a:t>
            </a:r>
            <a:r>
              <a:rPr sz="1400" u="sng" spc="-34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 panose="020B0604020202020204" pitchFamily="34" charset="0"/>
              </a:rPr>
              <a:t>y</a:t>
            </a:r>
            <a:r>
              <a:rPr sz="1400" spc="-105" dirty="0">
                <a:solidFill>
                  <a:srgbClr val="00AFE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-41" dirty="0">
                <a:latin typeface="+mj-lt"/>
                <a:cs typeface="Arial" panose="020B0604020202020204" pitchFamily="34" charset="0"/>
              </a:rPr>
              <a:t>-</a:t>
            </a:r>
            <a:r>
              <a:rPr sz="1400" spc="-23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11" dirty="0" err="1" smtClean="0">
                <a:latin typeface="+mj-lt"/>
                <a:cs typeface="Arial" panose="020B0604020202020204" pitchFamily="34" charset="0"/>
              </a:rPr>
              <a:t>r</a:t>
            </a:r>
            <a:r>
              <a:rPr sz="1400" spc="-26" dirty="0" err="1" smtClean="0">
                <a:latin typeface="+mj-lt"/>
                <a:cs typeface="Arial" panose="020B0604020202020204" pitchFamily="34" charset="0"/>
              </a:rPr>
              <a:t>ot</a:t>
            </a:r>
            <a:r>
              <a:rPr sz="1400" spc="-68" dirty="0" err="1" smtClean="0">
                <a:latin typeface="+mj-lt"/>
                <a:cs typeface="Arial" panose="020B0604020202020204" pitchFamily="34" charset="0"/>
              </a:rPr>
              <a:t>ujúc</a:t>
            </a:r>
            <a:r>
              <a:rPr sz="1400" spc="-60" dirty="0" err="1" smtClean="0">
                <a:latin typeface="+mj-lt"/>
                <a:cs typeface="Arial" panose="020B0604020202020204" pitchFamily="34" charset="0"/>
              </a:rPr>
              <a:t>e</a:t>
            </a:r>
            <a:r>
              <a:rPr sz="1400" spc="-3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sz="1400" spc="-26" dirty="0">
                <a:latin typeface="+mj-lt"/>
                <a:cs typeface="Arial" panose="020B0604020202020204" pitchFamily="34" charset="0"/>
              </a:rPr>
              <a:t>neutrón</a:t>
            </a:r>
            <a:r>
              <a:rPr sz="1400" spc="-41" dirty="0">
                <a:latin typeface="+mj-lt"/>
                <a:cs typeface="Arial" panose="020B0604020202020204" pitchFamily="34" charset="0"/>
              </a:rPr>
              <a:t>o</a:t>
            </a:r>
            <a:r>
              <a:rPr sz="1400" spc="-56" dirty="0">
                <a:latin typeface="+mj-lt"/>
                <a:cs typeface="Arial" panose="020B0604020202020204" pitchFamily="34" charset="0"/>
              </a:rPr>
              <a:t>vé</a:t>
            </a:r>
            <a:r>
              <a:rPr sz="1400" spc="-19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53" dirty="0">
                <a:latin typeface="+mj-lt"/>
                <a:cs typeface="Arial" panose="020B0604020202020204" pitchFamily="34" charset="0"/>
              </a:rPr>
              <a:t>hvi</a:t>
            </a:r>
            <a:r>
              <a:rPr sz="1400" spc="-56" dirty="0">
                <a:latin typeface="+mj-lt"/>
                <a:cs typeface="Arial" panose="020B0604020202020204" pitchFamily="34" charset="0"/>
              </a:rPr>
              <a:t>ez</a:t>
            </a:r>
            <a:r>
              <a:rPr sz="1400" spc="-49" dirty="0">
                <a:latin typeface="+mj-lt"/>
                <a:cs typeface="Arial" panose="020B0604020202020204" pitchFamily="34" charset="0"/>
              </a:rPr>
              <a:t>dy</a:t>
            </a:r>
            <a:r>
              <a:rPr sz="1400" spc="-26" dirty="0">
                <a:latin typeface="+mj-lt"/>
                <a:cs typeface="Arial" panose="020B0604020202020204" pitchFamily="34" charset="0"/>
              </a:rPr>
              <a:t> s</a:t>
            </a:r>
            <a:r>
              <a:rPr sz="1400" spc="11" dirty="0">
                <a:latin typeface="+mj-lt"/>
                <a:cs typeface="Arial" panose="020B0604020202020204" pitchFamily="34" charset="0"/>
              </a:rPr>
              <a:t>o</a:t>
            </a:r>
            <a:r>
              <a:rPr sz="1400" spc="-15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26" dirty="0">
                <a:latin typeface="+mj-lt"/>
                <a:cs typeface="Arial" panose="020B0604020202020204" pitchFamily="34" charset="0"/>
              </a:rPr>
              <a:t>s</a:t>
            </a:r>
            <a:r>
              <a:rPr sz="1400" spc="-56" dirty="0">
                <a:latin typeface="+mj-lt"/>
                <a:cs typeface="Arial" panose="020B0604020202020204" pitchFamily="34" charset="0"/>
              </a:rPr>
              <a:t>iln</a:t>
            </a:r>
            <a:r>
              <a:rPr sz="1400" spc="-68" dirty="0">
                <a:latin typeface="+mj-lt"/>
                <a:cs typeface="Arial" panose="020B0604020202020204" pitchFamily="34" charset="0"/>
              </a:rPr>
              <a:t>ý</a:t>
            </a:r>
            <a:r>
              <a:rPr sz="1400" spc="-56" dirty="0">
                <a:latin typeface="+mj-lt"/>
                <a:cs typeface="Arial" panose="020B0604020202020204" pitchFamily="34" charset="0"/>
              </a:rPr>
              <a:t>m</a:t>
            </a:r>
            <a:r>
              <a:rPr sz="1400" spc="-15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71" dirty="0" err="1">
                <a:latin typeface="+mj-lt"/>
                <a:cs typeface="Arial" panose="020B0604020202020204" pitchFamily="34" charset="0"/>
              </a:rPr>
              <a:t>mag</a:t>
            </a:r>
            <a:r>
              <a:rPr sz="1400" spc="-53" dirty="0" err="1">
                <a:latin typeface="+mj-lt"/>
                <a:cs typeface="Arial" panose="020B0604020202020204" pitchFamily="34" charset="0"/>
              </a:rPr>
              <a:t>netický</a:t>
            </a:r>
            <a:r>
              <a:rPr sz="1400" spc="-56" dirty="0" err="1">
                <a:latin typeface="+mj-lt"/>
                <a:cs typeface="Arial" panose="020B0604020202020204" pitchFamily="34" charset="0"/>
              </a:rPr>
              <a:t>m</a:t>
            </a:r>
            <a:r>
              <a:rPr sz="1400" spc="-30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19" dirty="0" err="1" smtClean="0">
                <a:latin typeface="+mj-lt"/>
                <a:cs typeface="Arial" panose="020B0604020202020204" pitchFamily="34" charset="0"/>
              </a:rPr>
              <a:t>po</a:t>
            </a:r>
            <a:r>
              <a:rPr sz="1400" spc="-15" dirty="0" err="1" smtClean="0">
                <a:latin typeface="+mj-lt"/>
                <a:cs typeface="Arial" panose="020B0604020202020204" pitchFamily="34" charset="0"/>
              </a:rPr>
              <a:t>ľ</a:t>
            </a:r>
            <a:r>
              <a:rPr sz="1400" spc="-19" dirty="0" err="1" smtClean="0">
                <a:latin typeface="+mj-lt"/>
                <a:cs typeface="Arial" panose="020B0604020202020204" pitchFamily="34" charset="0"/>
              </a:rPr>
              <a:t>o</a:t>
            </a:r>
            <a:r>
              <a:rPr sz="1400" spc="-30" dirty="0" err="1" smtClean="0">
                <a:latin typeface="+mj-lt"/>
                <a:cs typeface="Arial" panose="020B0604020202020204" pitchFamily="34" charset="0"/>
              </a:rPr>
              <a:t>m</a:t>
            </a:r>
            <a:r>
              <a:rPr sz="1400" spc="-120" dirty="0" smtClean="0">
                <a:latin typeface="+mj-lt"/>
                <a:cs typeface="Arial" panose="020B0604020202020204" pitchFamily="34" charset="0"/>
              </a:rPr>
              <a:t>,</a:t>
            </a:r>
            <a:r>
              <a:rPr lang="sk-SK" sz="1400" spc="-12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sz="1400" spc="-26" dirty="0" err="1" smtClean="0">
                <a:latin typeface="+mj-lt"/>
                <a:cs typeface="Arial" panose="020B0604020202020204" pitchFamily="34" charset="0"/>
              </a:rPr>
              <a:t>ktoré</a:t>
            </a:r>
            <a:r>
              <a:rPr lang="sk-SK" sz="1400" spc="-23" dirty="0" smtClean="0">
                <a:latin typeface="+mj-lt"/>
                <a:cs typeface="Arial" panose="020B0604020202020204" pitchFamily="34" charset="0"/>
              </a:rPr>
              <a:t> </a:t>
            </a:r>
            <a:r>
              <a:rPr sz="1400" spc="-68" dirty="0" err="1" smtClean="0">
                <a:latin typeface="+mj-lt"/>
                <a:cs typeface="Arial" panose="020B0604020202020204" pitchFamily="34" charset="0"/>
              </a:rPr>
              <a:t>vysielajú</a:t>
            </a:r>
            <a:r>
              <a:rPr sz="1400" spc="-3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sz="1400" spc="-56" dirty="0">
                <a:latin typeface="+mj-lt"/>
                <a:cs typeface="Arial" panose="020B0604020202020204" pitchFamily="34" charset="0"/>
              </a:rPr>
              <a:t>pravidelné</a:t>
            </a:r>
            <a:r>
              <a:rPr sz="1400" spc="-19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56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pulzy</a:t>
            </a:r>
            <a:r>
              <a:rPr sz="1400" spc="-3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-53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(záblesky)</a:t>
            </a:r>
            <a:r>
              <a:rPr sz="1400" spc="-19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-53" dirty="0">
                <a:latin typeface="+mj-lt"/>
                <a:cs typeface="Arial" panose="020B0604020202020204" pitchFamily="34" charset="0"/>
              </a:rPr>
              <a:t>vĺn</a:t>
            </a:r>
            <a:r>
              <a:rPr sz="1400" spc="-15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49" dirty="0">
                <a:latin typeface="+mj-lt"/>
                <a:cs typeface="Arial" panose="020B0604020202020204" pitchFamily="34" charset="0"/>
              </a:rPr>
              <a:t>v</a:t>
            </a:r>
            <a:r>
              <a:rPr sz="1400" spc="-19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34" dirty="0" err="1">
                <a:latin typeface="+mj-lt"/>
                <a:cs typeface="Arial" panose="020B0604020202020204" pitchFamily="34" charset="0"/>
              </a:rPr>
              <a:t>rôznych</a:t>
            </a:r>
            <a:r>
              <a:rPr sz="1400" spc="-30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60" dirty="0" err="1">
                <a:latin typeface="+mj-lt"/>
                <a:cs typeface="Arial" panose="020B0604020202020204" pitchFamily="34" charset="0"/>
              </a:rPr>
              <a:t>častiach</a:t>
            </a:r>
            <a:r>
              <a:rPr lang="sk-SK" sz="1400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45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elektromagnetického</a:t>
            </a:r>
            <a:r>
              <a:rPr sz="1400" spc="-45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-56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spektra</a:t>
            </a:r>
            <a:r>
              <a:rPr sz="1400" spc="-56" dirty="0">
                <a:latin typeface="+mj-lt"/>
                <a:cs typeface="Arial" panose="020B0604020202020204" pitchFamily="34" charset="0"/>
              </a:rPr>
              <a:t>. Najznámejší </a:t>
            </a:r>
            <a:r>
              <a:rPr sz="1400" spc="-53" dirty="0">
                <a:latin typeface="+mj-lt"/>
                <a:cs typeface="Arial" panose="020B0604020202020204" pitchFamily="34" charset="0"/>
              </a:rPr>
              <a:t>pulzar </a:t>
            </a:r>
            <a:r>
              <a:rPr sz="1400" spc="-101" dirty="0">
                <a:latin typeface="+mj-lt"/>
                <a:cs typeface="Arial" panose="020B0604020202020204" pitchFamily="34" charset="0"/>
              </a:rPr>
              <a:t>je</a:t>
            </a:r>
            <a:r>
              <a:rPr sz="1400" spc="-98" dirty="0">
                <a:latin typeface="+mj-lt"/>
                <a:cs typeface="Arial" panose="020B0604020202020204" pitchFamily="34" charset="0"/>
              </a:rPr>
              <a:t> </a:t>
            </a:r>
            <a:r>
              <a:rPr sz="1400" spc="-49" dirty="0">
                <a:latin typeface="+mj-lt"/>
                <a:cs typeface="Arial" panose="020B0604020202020204" pitchFamily="34" charset="0"/>
              </a:rPr>
              <a:t>v </a:t>
            </a:r>
            <a:r>
              <a:rPr sz="1400" spc="-45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Krabej</a:t>
            </a:r>
            <a:r>
              <a:rPr sz="1400" spc="-45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1400" spc="-56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hmlovine</a:t>
            </a:r>
            <a:endParaRPr sz="1400" spc="-135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314" y="3506573"/>
            <a:ext cx="2005965" cy="135216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581604" y="4867047"/>
            <a:ext cx="570548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spc="-71" dirty="0">
                <a:solidFill>
                  <a:srgbClr val="004982"/>
                </a:solidFill>
                <a:latin typeface="Trebuchet MS"/>
                <a:cs typeface="Trebuchet MS"/>
              </a:rPr>
              <a:t>Hviezdokopy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51498" y="2402361"/>
            <a:ext cx="2089404" cy="209511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202394" y="4514016"/>
            <a:ext cx="2519839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z="900" i="1" spc="-75" dirty="0">
                <a:solidFill>
                  <a:srgbClr val="002F53"/>
                </a:solidFill>
                <a:latin typeface="Trebuchet MS"/>
                <a:cs typeface="Trebuchet MS"/>
              </a:rPr>
              <a:t>Messierov </a:t>
            </a:r>
            <a:r>
              <a:rPr sz="900" i="1" spc="-90" dirty="0">
                <a:solidFill>
                  <a:srgbClr val="002F53"/>
                </a:solidFill>
                <a:latin typeface="Trebuchet MS"/>
                <a:cs typeface="Trebuchet MS"/>
              </a:rPr>
              <a:t>Objekt </a:t>
            </a:r>
            <a:r>
              <a:rPr sz="900" i="1" spc="-79" dirty="0">
                <a:solidFill>
                  <a:srgbClr val="002F53"/>
                </a:solidFill>
                <a:latin typeface="Trebuchet MS"/>
                <a:cs typeface="Trebuchet MS"/>
              </a:rPr>
              <a:t>1, </a:t>
            </a:r>
            <a:r>
              <a:rPr sz="900" i="1" spc="-71" dirty="0">
                <a:solidFill>
                  <a:srgbClr val="002F53"/>
                </a:solidFill>
                <a:latin typeface="Trebuchet MS"/>
                <a:cs typeface="Trebuchet MS"/>
              </a:rPr>
              <a:t>Krabia </a:t>
            </a:r>
            <a:r>
              <a:rPr sz="900" i="1" spc="-98" dirty="0">
                <a:solidFill>
                  <a:srgbClr val="002F53"/>
                </a:solidFill>
                <a:latin typeface="Trebuchet MS"/>
                <a:cs typeface="Trebuchet MS"/>
              </a:rPr>
              <a:t>hmlovina. </a:t>
            </a:r>
            <a:r>
              <a:rPr sz="900" i="1" spc="-71" dirty="0">
                <a:solidFill>
                  <a:srgbClr val="002F53"/>
                </a:solidFill>
                <a:latin typeface="Trebuchet MS"/>
                <a:cs typeface="Trebuchet MS"/>
              </a:rPr>
              <a:t>V </a:t>
            </a:r>
            <a:r>
              <a:rPr sz="900" i="1" spc="-94" dirty="0">
                <a:solidFill>
                  <a:srgbClr val="002F53"/>
                </a:solidFill>
                <a:latin typeface="Trebuchet MS"/>
                <a:cs typeface="Trebuchet MS"/>
              </a:rPr>
              <a:t>strede </a:t>
            </a:r>
            <a:r>
              <a:rPr sz="900" i="1" spc="-98" dirty="0">
                <a:solidFill>
                  <a:srgbClr val="002F53"/>
                </a:solidFill>
                <a:latin typeface="Trebuchet MS"/>
                <a:cs typeface="Trebuchet MS"/>
              </a:rPr>
              <a:t>hmloviny </a:t>
            </a:r>
            <a:r>
              <a:rPr sz="900" i="1" spc="-53" dirty="0">
                <a:solidFill>
                  <a:srgbClr val="002F53"/>
                </a:solidFill>
                <a:latin typeface="Trebuchet MS"/>
                <a:cs typeface="Trebuchet MS"/>
              </a:rPr>
              <a:t>sa </a:t>
            </a:r>
            <a:r>
              <a:rPr sz="900" i="1" spc="-49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71" dirty="0">
                <a:solidFill>
                  <a:srgbClr val="002F53"/>
                </a:solidFill>
                <a:latin typeface="Trebuchet MS"/>
                <a:cs typeface="Trebuchet MS"/>
              </a:rPr>
              <a:t>na</a:t>
            </a:r>
            <a:r>
              <a:rPr sz="900" i="1" spc="-49" dirty="0">
                <a:solidFill>
                  <a:srgbClr val="002F53"/>
                </a:solidFill>
                <a:latin typeface="Trebuchet MS"/>
                <a:cs typeface="Trebuchet MS"/>
              </a:rPr>
              <a:t>c</a:t>
            </a:r>
            <a:r>
              <a:rPr sz="900" i="1" spc="-64" dirty="0">
                <a:solidFill>
                  <a:srgbClr val="002F53"/>
                </a:solidFill>
                <a:latin typeface="Trebuchet MS"/>
                <a:cs typeface="Trebuchet MS"/>
              </a:rPr>
              <a:t>hád</a:t>
            </a:r>
            <a:r>
              <a:rPr sz="900" i="1" spc="-53" dirty="0">
                <a:solidFill>
                  <a:srgbClr val="002F53"/>
                </a:solidFill>
                <a:latin typeface="Trebuchet MS"/>
                <a:cs typeface="Trebuchet MS"/>
              </a:rPr>
              <a:t>za</a:t>
            </a:r>
            <a:r>
              <a:rPr sz="900" i="1" spc="-19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105" dirty="0">
                <a:solidFill>
                  <a:srgbClr val="002F53"/>
                </a:solidFill>
                <a:latin typeface="Trebuchet MS"/>
                <a:cs typeface="Trebuchet MS"/>
              </a:rPr>
              <a:t>pu</a:t>
            </a:r>
            <a:r>
              <a:rPr sz="900" i="1" spc="-60" dirty="0">
                <a:solidFill>
                  <a:srgbClr val="002F53"/>
                </a:solidFill>
                <a:latin typeface="Trebuchet MS"/>
                <a:cs typeface="Trebuchet MS"/>
              </a:rPr>
              <a:t>l</a:t>
            </a:r>
            <a:r>
              <a:rPr sz="900" i="1" spc="-56" dirty="0">
                <a:solidFill>
                  <a:srgbClr val="002F53"/>
                </a:solidFill>
                <a:latin typeface="Trebuchet MS"/>
                <a:cs typeface="Trebuchet MS"/>
              </a:rPr>
              <a:t>za</a:t>
            </a:r>
            <a:r>
              <a:rPr sz="900" i="1" spc="-15" dirty="0">
                <a:solidFill>
                  <a:srgbClr val="002F53"/>
                </a:solidFill>
                <a:latin typeface="Trebuchet MS"/>
                <a:cs typeface="Trebuchet MS"/>
              </a:rPr>
              <a:t>r</a:t>
            </a:r>
            <a:r>
              <a:rPr sz="900" i="1" spc="-153" dirty="0">
                <a:solidFill>
                  <a:srgbClr val="002F53"/>
                </a:solidFill>
                <a:latin typeface="Trebuchet MS"/>
                <a:cs typeface="Trebuchet MS"/>
              </a:rPr>
              <a:t>:</a:t>
            </a:r>
            <a:r>
              <a:rPr sz="900" i="1" spc="-120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83" dirty="0">
                <a:solidFill>
                  <a:srgbClr val="002F53"/>
                </a:solidFill>
                <a:latin typeface="Trebuchet MS"/>
                <a:cs typeface="Trebuchet MS"/>
              </a:rPr>
              <a:t>neu</a:t>
            </a:r>
            <a:r>
              <a:rPr sz="900" i="1" spc="-113" dirty="0">
                <a:solidFill>
                  <a:srgbClr val="002F53"/>
                </a:solidFill>
                <a:latin typeface="Trebuchet MS"/>
                <a:cs typeface="Trebuchet MS"/>
              </a:rPr>
              <a:t>tr</a:t>
            </a:r>
            <a:r>
              <a:rPr sz="900" i="1" spc="-83" dirty="0">
                <a:solidFill>
                  <a:srgbClr val="002F53"/>
                </a:solidFill>
                <a:latin typeface="Trebuchet MS"/>
                <a:cs typeface="Trebuchet MS"/>
              </a:rPr>
              <a:t>ón</a:t>
            </a:r>
            <a:r>
              <a:rPr sz="900" i="1" spc="-94" dirty="0">
                <a:solidFill>
                  <a:srgbClr val="002F53"/>
                </a:solidFill>
                <a:latin typeface="Trebuchet MS"/>
                <a:cs typeface="Trebuchet MS"/>
              </a:rPr>
              <a:t>o</a:t>
            </a:r>
            <a:r>
              <a:rPr sz="900" i="1" spc="-105" dirty="0">
                <a:solidFill>
                  <a:srgbClr val="002F53"/>
                </a:solidFill>
                <a:latin typeface="Trebuchet MS"/>
                <a:cs typeface="Trebuchet MS"/>
              </a:rPr>
              <a:t>v</a:t>
            </a:r>
            <a:r>
              <a:rPr sz="900" i="1" spc="-53" dirty="0">
                <a:solidFill>
                  <a:srgbClr val="002F53"/>
                </a:solidFill>
                <a:latin typeface="Trebuchet MS"/>
                <a:cs typeface="Trebuchet MS"/>
              </a:rPr>
              <a:t>á</a:t>
            </a:r>
            <a:r>
              <a:rPr sz="900" i="1" spc="-30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101" dirty="0">
                <a:solidFill>
                  <a:srgbClr val="002F53"/>
                </a:solidFill>
                <a:latin typeface="Trebuchet MS"/>
                <a:cs typeface="Trebuchet MS"/>
              </a:rPr>
              <a:t>h</a:t>
            </a:r>
            <a:r>
              <a:rPr sz="900" i="1" spc="-83" dirty="0">
                <a:solidFill>
                  <a:srgbClr val="002F53"/>
                </a:solidFill>
                <a:latin typeface="Trebuchet MS"/>
                <a:cs typeface="Trebuchet MS"/>
              </a:rPr>
              <a:t>v</a:t>
            </a:r>
            <a:r>
              <a:rPr sz="900" i="1" spc="-101" dirty="0">
                <a:solidFill>
                  <a:srgbClr val="002F53"/>
                </a:solidFill>
                <a:latin typeface="Trebuchet MS"/>
                <a:cs typeface="Trebuchet MS"/>
              </a:rPr>
              <a:t>ie</a:t>
            </a:r>
            <a:r>
              <a:rPr sz="900" i="1" spc="-49" dirty="0">
                <a:solidFill>
                  <a:srgbClr val="002F53"/>
                </a:solidFill>
                <a:latin typeface="Trebuchet MS"/>
                <a:cs typeface="Trebuchet MS"/>
              </a:rPr>
              <a:t>zda</a:t>
            </a:r>
            <a:r>
              <a:rPr sz="900" i="1" spc="-26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116" dirty="0">
                <a:solidFill>
                  <a:srgbClr val="002F53"/>
                </a:solidFill>
                <a:latin typeface="Trebuchet MS"/>
                <a:cs typeface="Trebuchet MS"/>
              </a:rPr>
              <a:t>r</a:t>
            </a:r>
            <a:r>
              <a:rPr sz="900" i="1" spc="-124" dirty="0">
                <a:solidFill>
                  <a:srgbClr val="002F53"/>
                </a:solidFill>
                <a:latin typeface="Trebuchet MS"/>
                <a:cs typeface="Trebuchet MS"/>
              </a:rPr>
              <a:t>otu</a:t>
            </a:r>
            <a:r>
              <a:rPr sz="900" i="1" spc="-90" dirty="0">
                <a:solidFill>
                  <a:srgbClr val="002F53"/>
                </a:solidFill>
                <a:latin typeface="Trebuchet MS"/>
                <a:cs typeface="Trebuchet MS"/>
              </a:rPr>
              <a:t>j</a:t>
            </a:r>
            <a:r>
              <a:rPr sz="900" i="1" spc="-86" dirty="0">
                <a:solidFill>
                  <a:srgbClr val="002F53"/>
                </a:solidFill>
                <a:latin typeface="Trebuchet MS"/>
                <a:cs typeface="Trebuchet MS"/>
              </a:rPr>
              <a:t>ú</a:t>
            </a:r>
            <a:r>
              <a:rPr sz="900" i="1" spc="-75" dirty="0">
                <a:solidFill>
                  <a:srgbClr val="002F53"/>
                </a:solidFill>
                <a:latin typeface="Trebuchet MS"/>
                <a:cs typeface="Trebuchet MS"/>
              </a:rPr>
              <a:t>c</a:t>
            </a:r>
            <a:r>
              <a:rPr sz="900" i="1" spc="-53" dirty="0">
                <a:solidFill>
                  <a:srgbClr val="002F53"/>
                </a:solidFill>
                <a:latin typeface="Trebuchet MS"/>
                <a:cs typeface="Trebuchet MS"/>
              </a:rPr>
              <a:t>a</a:t>
            </a:r>
            <a:r>
              <a:rPr sz="900" i="1" spc="-23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4" dirty="0">
                <a:solidFill>
                  <a:srgbClr val="002F53"/>
                </a:solidFill>
                <a:latin typeface="Trebuchet MS"/>
                <a:cs typeface="Trebuchet MS"/>
              </a:rPr>
              <a:t>3</a:t>
            </a:r>
            <a:r>
              <a:rPr sz="900" i="1" dirty="0">
                <a:solidFill>
                  <a:srgbClr val="002F53"/>
                </a:solidFill>
                <a:latin typeface="Trebuchet MS"/>
                <a:cs typeface="Trebuchet MS"/>
              </a:rPr>
              <a:t>0</a:t>
            </a:r>
            <a:r>
              <a:rPr sz="900" i="1" spc="-109" dirty="0">
                <a:solidFill>
                  <a:srgbClr val="002F53"/>
                </a:solidFill>
                <a:latin typeface="Trebuchet MS"/>
                <a:cs typeface="Trebuchet MS"/>
              </a:rPr>
              <a:t>-</a:t>
            </a:r>
            <a:r>
              <a:rPr sz="900" i="1" spc="-79" dirty="0">
                <a:solidFill>
                  <a:srgbClr val="002F53"/>
                </a:solidFill>
                <a:latin typeface="Trebuchet MS"/>
                <a:cs typeface="Trebuchet MS"/>
              </a:rPr>
              <a:t>krát</a:t>
            </a:r>
            <a:r>
              <a:rPr sz="900" i="1" spc="-23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15" dirty="0">
                <a:solidFill>
                  <a:srgbClr val="002F53"/>
                </a:solidFill>
                <a:latin typeface="Trebuchet MS"/>
                <a:cs typeface="Trebuchet MS"/>
              </a:rPr>
              <a:t>z</a:t>
            </a:r>
            <a:r>
              <a:rPr sz="900" i="1" spc="-38" dirty="0">
                <a:solidFill>
                  <a:srgbClr val="002F53"/>
                </a:solidFill>
                <a:latin typeface="Trebuchet MS"/>
                <a:cs typeface="Trebuchet MS"/>
              </a:rPr>
              <a:t>a  </a:t>
            </a:r>
            <a:r>
              <a:rPr sz="900" i="1" spc="-83" dirty="0">
                <a:solidFill>
                  <a:srgbClr val="002F53"/>
                </a:solidFill>
                <a:latin typeface="Trebuchet MS"/>
                <a:cs typeface="Trebuchet MS"/>
              </a:rPr>
              <a:t>sekundu.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2800" y="3512531"/>
            <a:ext cx="2028824" cy="126415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411855" y="4771965"/>
            <a:ext cx="94916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spc="-45" dirty="0">
                <a:solidFill>
                  <a:srgbClr val="004982"/>
                </a:solidFill>
                <a:latin typeface="Trebuchet MS"/>
                <a:cs typeface="Trebuchet MS"/>
              </a:rPr>
              <a:t>K</a:t>
            </a:r>
            <a:r>
              <a:rPr sz="900" i="1" spc="-86" dirty="0">
                <a:solidFill>
                  <a:srgbClr val="004982"/>
                </a:solidFill>
                <a:latin typeface="Trebuchet MS"/>
                <a:cs typeface="Trebuchet MS"/>
              </a:rPr>
              <a:t>onta</a:t>
            </a:r>
            <a:r>
              <a:rPr sz="900" i="1" spc="-75" dirty="0">
                <a:solidFill>
                  <a:srgbClr val="004982"/>
                </a:solidFill>
                <a:latin typeface="Trebuchet MS"/>
                <a:cs typeface="Trebuchet MS"/>
              </a:rPr>
              <a:t>ktná</a:t>
            </a:r>
            <a:r>
              <a:rPr sz="900" i="1" spc="-26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101" dirty="0">
                <a:solidFill>
                  <a:srgbClr val="004982"/>
                </a:solidFill>
                <a:latin typeface="Trebuchet MS"/>
                <a:cs typeface="Trebuchet MS"/>
              </a:rPr>
              <a:t>d</a:t>
            </a:r>
            <a:r>
              <a:rPr sz="900" i="1" spc="-83" dirty="0">
                <a:solidFill>
                  <a:srgbClr val="004982"/>
                </a:solidFill>
                <a:latin typeface="Trebuchet MS"/>
                <a:cs typeface="Trebuchet MS"/>
              </a:rPr>
              <a:t>v</a:t>
            </a:r>
            <a:r>
              <a:rPr sz="900" i="1" spc="-150" dirty="0">
                <a:solidFill>
                  <a:srgbClr val="004982"/>
                </a:solidFill>
                <a:latin typeface="Trebuchet MS"/>
                <a:cs typeface="Trebuchet MS"/>
              </a:rPr>
              <a:t>o</a:t>
            </a:r>
            <a:r>
              <a:rPr sz="900" i="1" spc="-101" dirty="0">
                <a:solidFill>
                  <a:srgbClr val="004982"/>
                </a:solidFill>
                <a:latin typeface="Trebuchet MS"/>
                <a:cs typeface="Trebuchet MS"/>
              </a:rPr>
              <a:t>j</a:t>
            </a:r>
            <a:r>
              <a:rPr sz="900" i="1" spc="-90" dirty="0">
                <a:solidFill>
                  <a:srgbClr val="004982"/>
                </a:solidFill>
                <a:latin typeface="Trebuchet MS"/>
                <a:cs typeface="Trebuchet MS"/>
              </a:rPr>
              <a:t>hi</a:t>
            </a:r>
            <a:r>
              <a:rPr sz="900" i="1" spc="-109" dirty="0">
                <a:solidFill>
                  <a:srgbClr val="004982"/>
                </a:solidFill>
                <a:latin typeface="Trebuchet MS"/>
                <a:cs typeface="Trebuchet MS"/>
              </a:rPr>
              <a:t>e</a:t>
            </a:r>
            <a:r>
              <a:rPr sz="900" i="1" spc="-49" dirty="0">
                <a:solidFill>
                  <a:srgbClr val="004982"/>
                </a:solidFill>
                <a:latin typeface="Trebuchet MS"/>
                <a:cs typeface="Trebuchet MS"/>
              </a:rPr>
              <a:t>zda</a:t>
            </a:r>
            <a:endParaRPr sz="9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6052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85801" y="268662"/>
            <a:ext cx="6821938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spc="60" dirty="0"/>
              <a:t>Ostatné</a:t>
            </a:r>
            <a:r>
              <a:rPr sz="2700" spc="-75" dirty="0"/>
              <a:t> </a:t>
            </a:r>
            <a:r>
              <a:rPr sz="2700" spc="-4" dirty="0"/>
              <a:t>vesmírne</a:t>
            </a:r>
            <a:r>
              <a:rPr sz="2700" spc="-71" dirty="0"/>
              <a:t> </a:t>
            </a:r>
            <a:r>
              <a:rPr sz="2700" spc="-41" dirty="0"/>
              <a:t>objekty</a:t>
            </a:r>
            <a:r>
              <a:rPr sz="2700" spc="-53" dirty="0"/>
              <a:t> </a:t>
            </a:r>
            <a:r>
              <a:rPr spc="199" dirty="0"/>
              <a:t>–</a:t>
            </a:r>
            <a:r>
              <a:rPr spc="-49" dirty="0"/>
              <a:t> </a:t>
            </a:r>
            <a:r>
              <a:rPr spc="-19" dirty="0"/>
              <a:t>čierne</a:t>
            </a:r>
            <a:r>
              <a:rPr spc="-68" dirty="0"/>
              <a:t> </a:t>
            </a:r>
            <a:r>
              <a:rPr spc="-8" dirty="0"/>
              <a:t>diery</a:t>
            </a:r>
            <a:endParaRPr sz="2700" dirty="0"/>
          </a:p>
        </p:txBody>
      </p:sp>
      <p:sp>
        <p:nvSpPr>
          <p:cNvPr id="19" name="object 19"/>
          <p:cNvSpPr txBox="1"/>
          <p:nvPr/>
        </p:nvSpPr>
        <p:spPr>
          <a:xfrm>
            <a:off x="685800" y="911127"/>
            <a:ext cx="7848599" cy="1057886"/>
          </a:xfrm>
          <a:prstGeom prst="rect">
            <a:avLst/>
          </a:prstGeom>
        </p:spPr>
        <p:txBody>
          <a:bodyPr vert="horz" wrap="square" lIns="0" tIns="53816" rIns="0" bIns="0" rtlCol="0">
            <a:spAutoFit/>
          </a:bodyPr>
          <a:lstStyle/>
          <a:p>
            <a:pPr marL="221933" marR="105251" indent="-212884">
              <a:lnSpc>
                <a:spcPts val="1440"/>
              </a:lnSpc>
              <a:spcBef>
                <a:spcPts val="424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500" b="1" u="sng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Trebuchet MS"/>
              </a:rPr>
              <a:t>Čierna diera </a:t>
            </a:r>
            <a:r>
              <a:rPr sz="1500" dirty="0">
                <a:latin typeface="+mj-lt"/>
                <a:cs typeface="Trebuchet MS"/>
              </a:rPr>
              <a:t>alebo </a:t>
            </a:r>
            <a:r>
              <a:rPr sz="1500" b="1" dirty="0">
                <a:solidFill>
                  <a:srgbClr val="00AFEF"/>
                </a:solidFill>
                <a:latin typeface="+mj-lt"/>
                <a:cs typeface="Trebuchet MS"/>
              </a:rPr>
              <a:t>gravitačný kolapsar </a:t>
            </a:r>
            <a:r>
              <a:rPr sz="1500" dirty="0">
                <a:latin typeface="+mj-lt"/>
                <a:cs typeface="Trebuchet MS"/>
              </a:rPr>
              <a:t>je koncentráciou hmoty so  skoro </a:t>
            </a:r>
            <a:r>
              <a:rPr sz="1500" dirty="0" err="1">
                <a:latin typeface="+mj-lt"/>
                <a:cs typeface="Trebuchet MS"/>
              </a:rPr>
              <a:t>nekonečnou</a:t>
            </a:r>
            <a:r>
              <a:rPr sz="1500" dirty="0">
                <a:latin typeface="+mj-lt"/>
                <a:cs typeface="Trebuchet MS"/>
              </a:rPr>
              <a:t> </a:t>
            </a:r>
            <a:r>
              <a:rPr sz="1500" dirty="0" err="1" smtClean="0">
                <a:latin typeface="+mj-lt"/>
                <a:cs typeface="Trebuchet MS"/>
              </a:rPr>
              <a:t>hustotou</a:t>
            </a:r>
            <a:endParaRPr sz="1500" dirty="0">
              <a:latin typeface="+mj-lt"/>
              <a:cs typeface="Trebuchet MS"/>
            </a:endParaRPr>
          </a:p>
          <a:p>
            <a:pPr>
              <a:spcBef>
                <a:spcPts val="4"/>
              </a:spcBef>
              <a:buChar char="⚫"/>
            </a:pPr>
            <a:endParaRPr sz="1538" dirty="0">
              <a:latin typeface="+mj-lt"/>
              <a:cs typeface="Trebuchet MS"/>
            </a:endParaRPr>
          </a:p>
          <a:p>
            <a:pPr marL="221933" indent="-212884">
              <a:lnSpc>
                <a:spcPts val="1298"/>
              </a:lnSpc>
              <a:buClr>
                <a:srgbClr val="3891A7"/>
              </a:buClr>
              <a:buSzPct val="7812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200" dirty="0">
                <a:solidFill>
                  <a:srgbClr val="00AFEF"/>
                </a:solidFill>
                <a:latin typeface="+mj-lt"/>
                <a:cs typeface="Trebuchet MS"/>
              </a:rPr>
              <a:t>Jej gravitačná sila </a:t>
            </a:r>
            <a:r>
              <a:rPr sz="1200" dirty="0">
                <a:latin typeface="+mj-lt"/>
                <a:cs typeface="Trebuchet MS"/>
              </a:rPr>
              <a:t>zabraňuje úniku akýchkoľvek </a:t>
            </a:r>
            <a:r>
              <a:rPr sz="1200" dirty="0" err="1">
                <a:latin typeface="+mj-lt"/>
                <a:cs typeface="Trebuchet MS"/>
              </a:rPr>
              <a:t>častíc</a:t>
            </a:r>
            <a:r>
              <a:rPr sz="1200" dirty="0">
                <a:latin typeface="+mj-lt"/>
                <a:cs typeface="Trebuchet MS"/>
              </a:rPr>
              <a:t> </a:t>
            </a:r>
            <a:r>
              <a:rPr lang="sk-SK" sz="1200" dirty="0" smtClean="0">
                <a:latin typeface="+mj-lt"/>
                <a:cs typeface="Trebuchet MS"/>
              </a:rPr>
              <a:t>(</a:t>
            </a:r>
            <a:r>
              <a:rPr sz="1200" dirty="0" smtClean="0">
                <a:latin typeface="+mj-lt"/>
                <a:cs typeface="Trebuchet MS"/>
              </a:rPr>
              <a:t>s </a:t>
            </a:r>
            <a:r>
              <a:rPr sz="1200" dirty="0">
                <a:latin typeface="+mj-lt"/>
                <a:cs typeface="Trebuchet MS"/>
              </a:rPr>
              <a:t>výnimkou </a:t>
            </a:r>
            <a:r>
              <a:rPr sz="1200" dirty="0" err="1">
                <a:latin typeface="+mj-lt"/>
                <a:cs typeface="Trebuchet MS"/>
              </a:rPr>
              <a:t>efektu</a:t>
            </a:r>
            <a:r>
              <a:rPr sz="1200" dirty="0">
                <a:latin typeface="+mj-lt"/>
                <a:cs typeface="Trebuchet MS"/>
              </a:rPr>
              <a:t> </a:t>
            </a:r>
            <a:r>
              <a:rPr sz="1200" dirty="0" err="1" smtClean="0">
                <a:latin typeface="+mj-lt"/>
                <a:cs typeface="Trebuchet MS"/>
              </a:rPr>
              <a:t>nazývaného</a:t>
            </a:r>
            <a:r>
              <a:rPr lang="sk-SK" sz="1200" dirty="0" smtClean="0">
                <a:latin typeface="+mj-lt"/>
                <a:cs typeface="Trebuchet MS"/>
              </a:rPr>
              <a:t> </a:t>
            </a:r>
            <a:r>
              <a:rPr sz="1200" dirty="0" err="1" smtClean="0">
                <a:latin typeface="+mj-lt"/>
                <a:cs typeface="Trebuchet MS"/>
              </a:rPr>
              <a:t>kvantové</a:t>
            </a:r>
            <a:r>
              <a:rPr sz="1200" dirty="0" smtClean="0">
                <a:latin typeface="+mj-lt"/>
                <a:cs typeface="Trebuchet MS"/>
              </a:rPr>
              <a:t> </a:t>
            </a:r>
            <a:r>
              <a:rPr sz="1200" dirty="0" err="1" smtClean="0">
                <a:latin typeface="+mj-lt"/>
                <a:cs typeface="Trebuchet MS"/>
              </a:rPr>
              <a:t>tunelovanie</a:t>
            </a:r>
            <a:r>
              <a:rPr lang="sk-SK" sz="1200" dirty="0" smtClean="0">
                <a:latin typeface="+mj-lt"/>
                <a:cs typeface="Trebuchet MS"/>
              </a:rPr>
              <a:t>)</a:t>
            </a:r>
            <a:endParaRPr sz="1200" dirty="0">
              <a:latin typeface="+mj-lt"/>
              <a:cs typeface="Trebuchet MS"/>
            </a:endParaRPr>
          </a:p>
          <a:p>
            <a:pPr marL="221933" indent="-212884">
              <a:spcBef>
                <a:spcPts val="165"/>
              </a:spcBef>
              <a:buClr>
                <a:srgbClr val="3891A7"/>
              </a:buClr>
              <a:buSzPct val="7812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200" dirty="0">
                <a:solidFill>
                  <a:srgbClr val="00AFEF"/>
                </a:solidFill>
                <a:latin typeface="+mj-lt"/>
                <a:cs typeface="Trebuchet MS"/>
              </a:rPr>
              <a:t>Z toho vyplýva, </a:t>
            </a:r>
            <a:r>
              <a:rPr sz="1200" dirty="0">
                <a:latin typeface="+mj-lt"/>
                <a:cs typeface="Trebuchet MS"/>
              </a:rPr>
              <a:t>že </a:t>
            </a:r>
            <a:r>
              <a:rPr sz="1200" b="1" dirty="0">
                <a:latin typeface="+mj-lt"/>
                <a:cs typeface="Trebuchet MS"/>
              </a:rPr>
              <a:t>nič </a:t>
            </a:r>
            <a:r>
              <a:rPr sz="1200" dirty="0">
                <a:latin typeface="+mj-lt"/>
                <a:cs typeface="Trebuchet MS"/>
              </a:rPr>
              <a:t>nemôže uniknúť gravitácii čiernej diery, preto sa nazýva „</a:t>
            </a:r>
            <a:r>
              <a:rPr sz="1200" dirty="0" err="1">
                <a:latin typeface="+mj-lt"/>
                <a:cs typeface="Trebuchet MS"/>
              </a:rPr>
              <a:t>čierna</a:t>
            </a:r>
            <a:r>
              <a:rPr sz="1200" dirty="0" smtClean="0">
                <a:latin typeface="+mj-lt"/>
                <a:cs typeface="Trebuchet MS"/>
              </a:rPr>
              <a:t>“</a:t>
            </a:r>
            <a:endParaRPr sz="1200" dirty="0">
              <a:latin typeface="+mj-lt"/>
              <a:cs typeface="Trebuchet MS"/>
            </a:endParaRPr>
          </a:p>
          <a:p>
            <a:pPr marL="221933" indent="-212884">
              <a:spcBef>
                <a:spcPts val="161"/>
              </a:spcBef>
              <a:buClr>
                <a:srgbClr val="3891A7"/>
              </a:buClr>
              <a:buSzPct val="7812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200" dirty="0">
                <a:solidFill>
                  <a:srgbClr val="00AFEF"/>
                </a:solidFill>
                <a:latin typeface="+mj-lt"/>
                <a:cs typeface="Microsoft Sans Serif"/>
              </a:rPr>
              <a:t>Čierne diery </a:t>
            </a:r>
            <a:r>
              <a:rPr sz="1200" dirty="0">
                <a:latin typeface="+mj-lt"/>
                <a:cs typeface="Microsoft Sans Serif"/>
              </a:rPr>
              <a:t>sa formujú zo zvyškov jadier hviezd, ktoré explodovali </a:t>
            </a:r>
            <a:r>
              <a:rPr sz="1200" dirty="0" err="1">
                <a:latin typeface="+mj-lt"/>
                <a:cs typeface="Microsoft Sans Serif"/>
              </a:rPr>
              <a:t>ako</a:t>
            </a:r>
            <a:r>
              <a:rPr sz="1200" dirty="0">
                <a:latin typeface="+mj-lt"/>
                <a:cs typeface="Microsoft Sans Serif"/>
              </a:rPr>
              <a:t> </a:t>
            </a:r>
            <a:r>
              <a:rPr sz="1200" dirty="0" err="1" smtClean="0">
                <a:solidFill>
                  <a:srgbClr val="FF0000"/>
                </a:solidFill>
                <a:latin typeface="+mj-lt"/>
                <a:cs typeface="Microsoft Sans Serif"/>
              </a:rPr>
              <a:t>supernovy</a:t>
            </a:r>
            <a:endParaRPr sz="1200" dirty="0">
              <a:latin typeface="+mj-lt"/>
              <a:cs typeface="Microsoft Sans Serif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3022625"/>
            <a:ext cx="2171700" cy="178327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492301" y="2495550"/>
            <a:ext cx="3189446" cy="4943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050" i="1" dirty="0">
                <a:solidFill>
                  <a:srgbClr val="004982"/>
                </a:solidFill>
                <a:latin typeface="Trebuchet MS"/>
                <a:cs typeface="Trebuchet MS"/>
              </a:rPr>
              <a:t>Simulovaný pohľad na čiernu dieru v blízkosti Mliečnej cesty.  Diera váži 10 hmotností slnka a vzdialená je približne 600 km.</a:t>
            </a:r>
            <a:endParaRPr sz="1050" dirty="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2594440"/>
            <a:ext cx="2121408" cy="169735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419600" y="4354201"/>
            <a:ext cx="3885723" cy="6559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z="1050" i="1" dirty="0">
                <a:solidFill>
                  <a:srgbClr val="004982"/>
                </a:solidFill>
                <a:latin typeface="Trebuchet MS"/>
                <a:cs typeface="Trebuchet MS"/>
              </a:rPr>
              <a:t>Umelecká predstava čiernej diery s blízko obiehajúcou spoločnicou, ktorá presahuje jej  Rocheovu medzu. Dovnútra padajúca hmota formuje akréčny disk, pričom časí hmoty  je vytryskovaná vysokoenergetickými polárnymi prúdmi.</a:t>
            </a:r>
            <a:endParaRPr sz="105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6799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09600" y="423673"/>
            <a:ext cx="6309492" cy="749468"/>
          </a:xfrm>
          <a:prstGeom prst="rect">
            <a:avLst/>
          </a:prstGeom>
        </p:spPr>
        <p:txBody>
          <a:bodyPr vert="horz" wrap="square" lIns="0" tIns="3334" rIns="0" bIns="0" rtlCol="0">
            <a:spAutoFit/>
          </a:bodyPr>
          <a:lstStyle/>
          <a:p>
            <a:pPr marL="9525" marR="3810">
              <a:lnSpc>
                <a:spcPct val="101499"/>
              </a:lnSpc>
              <a:spcBef>
                <a:spcPts val="26"/>
              </a:spcBef>
              <a:tabLst>
                <a:tab pos="4450556" algn="l"/>
              </a:tabLst>
            </a:pPr>
            <a:r>
              <a:rPr sz="2400" spc="56" dirty="0"/>
              <a:t>Ostatné</a:t>
            </a:r>
            <a:r>
              <a:rPr sz="2400" spc="-60" dirty="0"/>
              <a:t> </a:t>
            </a:r>
            <a:r>
              <a:rPr sz="2400" spc="-105" dirty="0"/>
              <a:t>v</a:t>
            </a:r>
            <a:r>
              <a:rPr sz="2400" spc="11" dirty="0"/>
              <a:t>esmírne</a:t>
            </a:r>
            <a:r>
              <a:rPr sz="2400" spc="-64" dirty="0"/>
              <a:t> </a:t>
            </a:r>
            <a:r>
              <a:rPr sz="2400" spc="-41" dirty="0" err="1"/>
              <a:t>objek</a:t>
            </a:r>
            <a:r>
              <a:rPr sz="2400" spc="-26" dirty="0" err="1"/>
              <a:t>t</a:t>
            </a:r>
            <a:r>
              <a:rPr sz="2400" spc="-68" dirty="0" err="1"/>
              <a:t>y</a:t>
            </a:r>
            <a:r>
              <a:rPr sz="2400" spc="-56" dirty="0"/>
              <a:t> </a:t>
            </a:r>
            <a:r>
              <a:rPr lang="sk-SK" sz="2400" spc="-56" dirty="0" smtClean="0"/>
              <a:t/>
            </a:r>
            <a:br>
              <a:rPr lang="sk-SK" sz="2400" spc="-56" dirty="0" smtClean="0"/>
            </a:br>
            <a:r>
              <a:rPr sz="2400" spc="199" dirty="0" smtClean="0"/>
              <a:t>–</a:t>
            </a:r>
            <a:r>
              <a:rPr sz="2400" spc="41" dirty="0" err="1" smtClean="0"/>
              <a:t>hm</a:t>
            </a:r>
            <a:r>
              <a:rPr sz="2400" spc="8" dirty="0" err="1" smtClean="0"/>
              <a:t>l</a:t>
            </a:r>
            <a:r>
              <a:rPr sz="2400" spc="-26" dirty="0" err="1" smtClean="0"/>
              <a:t>o</a:t>
            </a:r>
            <a:r>
              <a:rPr sz="2400" spc="-23" dirty="0" err="1" smtClean="0"/>
              <a:t>vi</a:t>
            </a:r>
            <a:r>
              <a:rPr sz="2400" spc="-71" dirty="0" err="1" smtClean="0"/>
              <a:t>n</a:t>
            </a:r>
            <a:r>
              <a:rPr sz="2400" spc="-158" dirty="0" err="1" smtClean="0"/>
              <a:t>y</a:t>
            </a:r>
            <a:r>
              <a:rPr sz="2400" spc="-127" dirty="0"/>
              <a:t>,  </a:t>
            </a:r>
            <a:r>
              <a:rPr sz="2400" spc="-19" dirty="0"/>
              <a:t>globule,</a:t>
            </a:r>
            <a:r>
              <a:rPr sz="2400" spc="-206" dirty="0"/>
              <a:t> </a:t>
            </a:r>
            <a:r>
              <a:rPr sz="2400" u="none" dirty="0"/>
              <a:t>kvazary</a:t>
            </a:r>
            <a:endParaRPr sz="2400" dirty="0"/>
          </a:p>
        </p:txBody>
      </p:sp>
      <p:sp>
        <p:nvSpPr>
          <p:cNvPr id="22" name="object 22"/>
          <p:cNvSpPr txBox="1"/>
          <p:nvPr/>
        </p:nvSpPr>
        <p:spPr>
          <a:xfrm>
            <a:off x="609600" y="1253029"/>
            <a:ext cx="7182459" cy="1117838"/>
          </a:xfrm>
          <a:prstGeom prst="rect">
            <a:avLst/>
          </a:prstGeom>
        </p:spPr>
        <p:txBody>
          <a:bodyPr vert="horz" wrap="square" lIns="0" tIns="29051" rIns="0" bIns="0" rtlCol="0">
            <a:spAutoFit/>
          </a:bodyPr>
          <a:lstStyle/>
          <a:p>
            <a:pPr marL="221933" marR="3810" indent="-212884">
              <a:lnSpc>
                <a:spcPct val="91900"/>
              </a:lnSpc>
              <a:spcBef>
                <a:spcPts val="229"/>
              </a:spcBef>
              <a:buClr>
                <a:srgbClr val="3891A7"/>
              </a:buClr>
              <a:buSzPct val="78571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575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/>
              </a:rPr>
              <a:t>Hmloviny</a:t>
            </a:r>
            <a:r>
              <a:rPr sz="1575" b="1" dirty="0">
                <a:solidFill>
                  <a:srgbClr val="00AFEF"/>
                </a:solidFill>
                <a:latin typeface="+mj-lt"/>
                <a:cs typeface="Arial"/>
              </a:rPr>
              <a:t> </a:t>
            </a:r>
            <a:r>
              <a:rPr sz="1125" dirty="0">
                <a:latin typeface="+mj-lt"/>
                <a:cs typeface="Microsoft Sans Serif"/>
              </a:rPr>
              <a:t>- hmlovina alebo nebula (z lat. nebula - „hmla“) je viditeľný medzihviezdny  oblak plynu a prachu.</a:t>
            </a:r>
          </a:p>
          <a:p>
            <a:pPr marL="221933" indent="-212884">
              <a:spcBef>
                <a:spcPts val="244"/>
              </a:spcBef>
              <a:buClr>
                <a:srgbClr val="3891A7"/>
              </a:buClr>
              <a:buSzPct val="78571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575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/>
              </a:rPr>
              <a:t>Globule</a:t>
            </a:r>
            <a:r>
              <a:rPr sz="1575" b="1" dirty="0">
                <a:solidFill>
                  <a:srgbClr val="00AFEF"/>
                </a:solidFill>
                <a:latin typeface="+mj-lt"/>
                <a:cs typeface="Arial"/>
              </a:rPr>
              <a:t> </a:t>
            </a:r>
            <a:r>
              <a:rPr sz="1125" dirty="0">
                <a:latin typeface="+mj-lt"/>
                <a:cs typeface="Microsoft Sans Serif"/>
              </a:rPr>
              <a:t>- menšie prachové útvary guľového tvaru na pozadí hmlovín.</a:t>
            </a:r>
          </a:p>
          <a:p>
            <a:pPr marL="221933" marR="98108" indent="-212884">
              <a:lnSpc>
                <a:spcPct val="90800"/>
              </a:lnSpc>
              <a:spcBef>
                <a:spcPts val="413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65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Trebuchet MS"/>
              </a:rPr>
              <a:t>Kvazar</a:t>
            </a:r>
            <a:r>
              <a:rPr sz="1650" b="1" dirty="0">
                <a:solidFill>
                  <a:srgbClr val="00AFEF"/>
                </a:solidFill>
                <a:latin typeface="+mj-lt"/>
                <a:cs typeface="Trebuchet MS"/>
              </a:rPr>
              <a:t> </a:t>
            </a:r>
            <a:r>
              <a:rPr sz="1125" dirty="0">
                <a:latin typeface="+mj-lt"/>
                <a:cs typeface="Trebuchet MS"/>
              </a:rPr>
              <a:t>- mimogalaktický objekt ktorý sa vyznačuje kvázi hviezdnym vzhľadom (odtiaľ  anglický názov </a:t>
            </a:r>
            <a:r>
              <a:rPr sz="1125" i="1" dirty="0">
                <a:solidFill>
                  <a:srgbClr val="FF0000"/>
                </a:solidFill>
                <a:latin typeface="+mj-lt"/>
                <a:cs typeface="Trebuchet MS"/>
              </a:rPr>
              <a:t>quasar: quasi-stellar radio source</a:t>
            </a:r>
            <a:r>
              <a:rPr sz="1125" dirty="0">
                <a:latin typeface="+mj-lt"/>
                <a:cs typeface="Trebuchet MS"/>
              </a:rPr>
              <a:t>), v ďalekohľade </a:t>
            </a:r>
            <a:r>
              <a:rPr sz="1125" dirty="0" err="1">
                <a:latin typeface="+mj-lt"/>
                <a:cs typeface="Trebuchet MS"/>
              </a:rPr>
              <a:t>sa</a:t>
            </a:r>
            <a:r>
              <a:rPr sz="1125" dirty="0">
                <a:latin typeface="+mj-lt"/>
                <a:cs typeface="Trebuchet MS"/>
              </a:rPr>
              <a:t> </a:t>
            </a:r>
            <a:r>
              <a:rPr sz="1125" dirty="0" err="1" smtClean="0">
                <a:latin typeface="+mj-lt"/>
                <a:cs typeface="Trebuchet MS"/>
              </a:rPr>
              <a:t>javí</a:t>
            </a:r>
            <a:r>
              <a:rPr sz="1125" dirty="0" smtClean="0">
                <a:latin typeface="+mj-lt"/>
                <a:cs typeface="Trebuchet MS"/>
              </a:rPr>
              <a:t> </a:t>
            </a:r>
            <a:r>
              <a:rPr sz="1125" dirty="0">
                <a:latin typeface="+mj-lt"/>
                <a:cs typeface="Trebuchet MS"/>
              </a:rPr>
              <a:t>ako slabá hviezda,  veľmi silným elektromagnetickým žiarením, premenlivosťou intenzity žiarenia, emisnými čiarami  v spektre, veľkým červeným posunom spektrálnych čiar.</a:t>
            </a: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730128"/>
            <a:ext cx="1905000" cy="169163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810539" y="4446534"/>
            <a:ext cx="1856461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i="1" spc="-71" dirty="0">
                <a:solidFill>
                  <a:srgbClr val="002F53"/>
                </a:solidFill>
                <a:latin typeface="Trebuchet MS"/>
                <a:cs typeface="Trebuchet MS"/>
              </a:rPr>
              <a:t>Hm</a:t>
            </a:r>
            <a:r>
              <a:rPr sz="900" i="1" spc="-30" dirty="0">
                <a:solidFill>
                  <a:srgbClr val="002F53"/>
                </a:solidFill>
                <a:latin typeface="Trebuchet MS"/>
                <a:cs typeface="Trebuchet MS"/>
              </a:rPr>
              <a:t>l</a:t>
            </a:r>
            <a:r>
              <a:rPr sz="900" i="1" spc="-101" dirty="0">
                <a:solidFill>
                  <a:srgbClr val="002F53"/>
                </a:solidFill>
                <a:latin typeface="Trebuchet MS"/>
                <a:cs typeface="Trebuchet MS"/>
              </a:rPr>
              <a:t>o</a:t>
            </a:r>
            <a:r>
              <a:rPr sz="900" i="1" spc="-105" dirty="0">
                <a:solidFill>
                  <a:srgbClr val="002F53"/>
                </a:solidFill>
                <a:latin typeface="Trebuchet MS"/>
                <a:cs typeface="Trebuchet MS"/>
              </a:rPr>
              <a:t>v</a:t>
            </a:r>
            <a:r>
              <a:rPr sz="900" i="1" spc="-79" dirty="0">
                <a:solidFill>
                  <a:srgbClr val="002F53"/>
                </a:solidFill>
                <a:latin typeface="Trebuchet MS"/>
                <a:cs typeface="Trebuchet MS"/>
              </a:rPr>
              <a:t>ina</a:t>
            </a:r>
            <a:r>
              <a:rPr sz="900" i="1" spc="-169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153" dirty="0">
                <a:solidFill>
                  <a:srgbClr val="002F53"/>
                </a:solidFill>
                <a:latin typeface="Trebuchet MS"/>
                <a:cs typeface="Trebuchet MS"/>
              </a:rPr>
              <a:t>T</a:t>
            </a:r>
            <a:r>
              <a:rPr sz="900" i="1" spc="-83" dirty="0">
                <a:solidFill>
                  <a:srgbClr val="002F53"/>
                </a:solidFill>
                <a:latin typeface="Trebuchet MS"/>
                <a:cs typeface="Trebuchet MS"/>
              </a:rPr>
              <a:t>r</a:t>
            </a:r>
            <a:r>
              <a:rPr sz="900" i="1" spc="-79" dirty="0">
                <a:solidFill>
                  <a:srgbClr val="002F53"/>
                </a:solidFill>
                <a:latin typeface="Trebuchet MS"/>
                <a:cs typeface="Trebuchet MS"/>
              </a:rPr>
              <a:t>ian</a:t>
            </a:r>
            <a:r>
              <a:rPr sz="900" i="1" spc="-75" dirty="0">
                <a:solidFill>
                  <a:srgbClr val="002F53"/>
                </a:solidFill>
                <a:latin typeface="Trebuchet MS"/>
                <a:cs typeface="Trebuchet MS"/>
              </a:rPr>
              <a:t>gu</a:t>
            </a:r>
            <a:r>
              <a:rPr sz="900" i="1" spc="-94" dirty="0">
                <a:solidFill>
                  <a:srgbClr val="002F53"/>
                </a:solidFill>
                <a:latin typeface="Trebuchet MS"/>
                <a:cs typeface="Trebuchet MS"/>
              </a:rPr>
              <a:t>lum</a:t>
            </a:r>
            <a:r>
              <a:rPr sz="900" i="1" spc="-26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64" dirty="0">
                <a:solidFill>
                  <a:srgbClr val="002F53"/>
                </a:solidFill>
                <a:latin typeface="Trebuchet MS"/>
                <a:cs typeface="Trebuchet MS"/>
              </a:rPr>
              <a:t>Emis</a:t>
            </a:r>
            <a:r>
              <a:rPr sz="900" i="1" spc="-60" dirty="0">
                <a:solidFill>
                  <a:srgbClr val="002F53"/>
                </a:solidFill>
                <a:latin typeface="Trebuchet MS"/>
                <a:cs typeface="Trebuchet MS"/>
              </a:rPr>
              <a:t>s</a:t>
            </a:r>
            <a:r>
              <a:rPr sz="900" i="1" spc="-94" dirty="0">
                <a:solidFill>
                  <a:srgbClr val="002F53"/>
                </a:solidFill>
                <a:latin typeface="Trebuchet MS"/>
                <a:cs typeface="Trebuchet MS"/>
              </a:rPr>
              <a:t>io</a:t>
            </a:r>
            <a:r>
              <a:rPr sz="900" i="1" spc="-71" dirty="0">
                <a:solidFill>
                  <a:srgbClr val="002F53"/>
                </a:solidFill>
                <a:latin typeface="Trebuchet MS"/>
                <a:cs typeface="Trebuchet MS"/>
              </a:rPr>
              <a:t>n</a:t>
            </a:r>
            <a:r>
              <a:rPr sz="900" i="1" spc="-11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23" dirty="0">
                <a:solidFill>
                  <a:srgbClr val="002F53"/>
                </a:solidFill>
                <a:latin typeface="Trebuchet MS"/>
                <a:cs typeface="Trebuchet MS"/>
              </a:rPr>
              <a:t>NGC</a:t>
            </a:r>
            <a:r>
              <a:rPr sz="900" i="1" spc="-26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4" dirty="0">
                <a:solidFill>
                  <a:srgbClr val="002F53"/>
                </a:solidFill>
                <a:latin typeface="Trebuchet MS"/>
                <a:cs typeface="Trebuchet MS"/>
              </a:rPr>
              <a:t>604</a:t>
            </a:r>
            <a:r>
              <a:rPr sz="900" i="1" spc="-15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105" dirty="0">
                <a:solidFill>
                  <a:srgbClr val="002F53"/>
                </a:solidFill>
                <a:latin typeface="Trebuchet MS"/>
                <a:cs typeface="Trebuchet MS"/>
              </a:rPr>
              <a:t>le</a:t>
            </a:r>
            <a:r>
              <a:rPr sz="900" i="1" spc="-64" dirty="0">
                <a:solidFill>
                  <a:srgbClr val="002F53"/>
                </a:solidFill>
                <a:latin typeface="Trebuchet MS"/>
                <a:cs typeface="Trebuchet MS"/>
              </a:rPr>
              <a:t>ží</a:t>
            </a:r>
            <a:r>
              <a:rPr sz="900" i="1" spc="-26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79" dirty="0">
                <a:solidFill>
                  <a:srgbClr val="002F53"/>
                </a:solidFill>
                <a:latin typeface="Trebuchet MS"/>
                <a:cs typeface="Trebuchet MS"/>
              </a:rPr>
              <a:t>v  </a:t>
            </a:r>
            <a:r>
              <a:rPr sz="900" i="1" spc="-53" dirty="0">
                <a:solidFill>
                  <a:srgbClr val="002F53"/>
                </a:solidFill>
                <a:latin typeface="Trebuchet MS"/>
                <a:cs typeface="Trebuchet MS"/>
              </a:rPr>
              <a:t>š</a:t>
            </a:r>
            <a:r>
              <a:rPr sz="900" i="1" spc="-86" dirty="0">
                <a:solidFill>
                  <a:srgbClr val="002F53"/>
                </a:solidFill>
                <a:latin typeface="Trebuchet MS"/>
                <a:cs typeface="Trebuchet MS"/>
              </a:rPr>
              <a:t>pirál</a:t>
            </a:r>
            <a:r>
              <a:rPr sz="900" i="1" spc="-120" dirty="0">
                <a:solidFill>
                  <a:srgbClr val="002F53"/>
                </a:solidFill>
                <a:latin typeface="Trebuchet MS"/>
                <a:cs typeface="Trebuchet MS"/>
              </a:rPr>
              <a:t>o</a:t>
            </a:r>
            <a:r>
              <a:rPr sz="900" i="1" spc="-105" dirty="0">
                <a:solidFill>
                  <a:srgbClr val="002F53"/>
                </a:solidFill>
                <a:latin typeface="Trebuchet MS"/>
                <a:cs typeface="Trebuchet MS"/>
              </a:rPr>
              <a:t>vito</a:t>
            </a:r>
            <a:r>
              <a:rPr sz="900" i="1" spc="-83" dirty="0">
                <a:solidFill>
                  <a:srgbClr val="002F53"/>
                </a:solidFill>
                <a:latin typeface="Trebuchet MS"/>
                <a:cs typeface="Trebuchet MS"/>
              </a:rPr>
              <a:t>m</a:t>
            </a:r>
            <a:r>
              <a:rPr sz="900" i="1" spc="-30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116" dirty="0">
                <a:solidFill>
                  <a:srgbClr val="002F53"/>
                </a:solidFill>
                <a:latin typeface="Trebuchet MS"/>
                <a:cs typeface="Trebuchet MS"/>
              </a:rPr>
              <a:t>r</a:t>
            </a:r>
            <a:r>
              <a:rPr sz="900" i="1" spc="-86" dirty="0">
                <a:solidFill>
                  <a:srgbClr val="002F53"/>
                </a:solidFill>
                <a:latin typeface="Trebuchet MS"/>
                <a:cs typeface="Trebuchet MS"/>
              </a:rPr>
              <a:t>am</a:t>
            </a:r>
            <a:r>
              <a:rPr sz="900" i="1" spc="-64" dirty="0">
                <a:solidFill>
                  <a:srgbClr val="002F53"/>
                </a:solidFill>
                <a:latin typeface="Trebuchet MS"/>
                <a:cs typeface="Trebuchet MS"/>
              </a:rPr>
              <a:t>e</a:t>
            </a:r>
            <a:r>
              <a:rPr sz="900" i="1" spc="-86" dirty="0">
                <a:solidFill>
                  <a:srgbClr val="002F53"/>
                </a:solidFill>
                <a:latin typeface="Trebuchet MS"/>
                <a:cs typeface="Trebuchet MS"/>
              </a:rPr>
              <a:t>n</a:t>
            </a:r>
            <a:r>
              <a:rPr sz="900" i="1" spc="-79" dirty="0">
                <a:solidFill>
                  <a:srgbClr val="002F53"/>
                </a:solidFill>
                <a:latin typeface="Trebuchet MS"/>
                <a:cs typeface="Trebuchet MS"/>
              </a:rPr>
              <a:t>e</a:t>
            </a:r>
            <a:r>
              <a:rPr sz="900" i="1" spc="-19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60" dirty="0">
                <a:solidFill>
                  <a:srgbClr val="002F53"/>
                </a:solidFill>
                <a:latin typeface="Trebuchet MS"/>
                <a:cs typeface="Trebuchet MS"/>
              </a:rPr>
              <a:t>ga</a:t>
            </a:r>
            <a:r>
              <a:rPr sz="900" i="1" spc="-75" dirty="0">
                <a:solidFill>
                  <a:srgbClr val="002F53"/>
                </a:solidFill>
                <a:latin typeface="Trebuchet MS"/>
                <a:cs typeface="Trebuchet MS"/>
              </a:rPr>
              <a:t>la</a:t>
            </a:r>
            <a:r>
              <a:rPr sz="900" i="1" spc="-86" dirty="0">
                <a:solidFill>
                  <a:srgbClr val="002F53"/>
                </a:solidFill>
                <a:latin typeface="Trebuchet MS"/>
                <a:cs typeface="Trebuchet MS"/>
              </a:rPr>
              <a:t>x</a:t>
            </a:r>
            <a:r>
              <a:rPr sz="900" i="1" spc="-101" dirty="0">
                <a:solidFill>
                  <a:srgbClr val="002F53"/>
                </a:solidFill>
                <a:latin typeface="Trebuchet MS"/>
                <a:cs typeface="Trebuchet MS"/>
              </a:rPr>
              <a:t>ie</a:t>
            </a:r>
            <a:r>
              <a:rPr sz="900" i="1" spc="-38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41" dirty="0">
                <a:solidFill>
                  <a:srgbClr val="002F53"/>
                </a:solidFill>
                <a:latin typeface="Trebuchet MS"/>
                <a:cs typeface="Trebuchet MS"/>
              </a:rPr>
              <a:t>M</a:t>
            </a:r>
            <a:r>
              <a:rPr sz="900" i="1" spc="-56" dirty="0">
                <a:solidFill>
                  <a:srgbClr val="002F53"/>
                </a:solidFill>
                <a:latin typeface="Trebuchet MS"/>
                <a:cs typeface="Trebuchet MS"/>
              </a:rPr>
              <a:t>33,</a:t>
            </a:r>
            <a:r>
              <a:rPr sz="900" i="1" spc="-101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105" dirty="0">
                <a:solidFill>
                  <a:srgbClr val="002F53"/>
                </a:solidFill>
                <a:latin typeface="Trebuchet MS"/>
                <a:cs typeface="Trebuchet MS"/>
              </a:rPr>
              <a:t>v</a:t>
            </a:r>
            <a:r>
              <a:rPr sz="900" i="1" spc="-68" dirty="0">
                <a:solidFill>
                  <a:srgbClr val="002F53"/>
                </a:solidFill>
                <a:latin typeface="Trebuchet MS"/>
                <a:cs typeface="Trebuchet MS"/>
              </a:rPr>
              <a:t>zdi</a:t>
            </a:r>
            <a:r>
              <a:rPr sz="900" i="1" spc="-86" dirty="0">
                <a:solidFill>
                  <a:srgbClr val="002F53"/>
                </a:solidFill>
                <a:latin typeface="Trebuchet MS"/>
                <a:cs typeface="Trebuchet MS"/>
              </a:rPr>
              <a:t>al</a:t>
            </a:r>
            <a:r>
              <a:rPr sz="900" i="1" spc="-101" dirty="0">
                <a:solidFill>
                  <a:srgbClr val="002F53"/>
                </a:solidFill>
                <a:latin typeface="Trebuchet MS"/>
                <a:cs typeface="Trebuchet MS"/>
              </a:rPr>
              <a:t>e</a:t>
            </a:r>
            <a:r>
              <a:rPr sz="900" i="1" spc="-124" dirty="0">
                <a:solidFill>
                  <a:srgbClr val="002F53"/>
                </a:solidFill>
                <a:latin typeface="Trebuchet MS"/>
                <a:cs typeface="Trebuchet MS"/>
              </a:rPr>
              <a:t>ne</a:t>
            </a:r>
            <a:r>
              <a:rPr sz="900" i="1" spc="-83" dirty="0">
                <a:solidFill>
                  <a:srgbClr val="002F53"/>
                </a:solidFill>
                <a:latin typeface="Trebuchet MS"/>
                <a:cs typeface="Trebuchet MS"/>
              </a:rPr>
              <a:t>j</a:t>
            </a:r>
            <a:r>
              <a:rPr sz="900" i="1" spc="-45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49" dirty="0">
                <a:solidFill>
                  <a:srgbClr val="002F53"/>
                </a:solidFill>
                <a:latin typeface="Trebuchet MS"/>
                <a:cs typeface="Trebuchet MS"/>
              </a:rPr>
              <a:t>2,7  </a:t>
            </a:r>
            <a:r>
              <a:rPr sz="900" i="1" spc="-124" dirty="0">
                <a:solidFill>
                  <a:srgbClr val="002F53"/>
                </a:solidFill>
                <a:latin typeface="Trebuchet MS"/>
                <a:cs typeface="Trebuchet MS"/>
              </a:rPr>
              <a:t>mi</a:t>
            </a:r>
            <a:r>
              <a:rPr sz="900" i="1" spc="-68" dirty="0">
                <a:solidFill>
                  <a:srgbClr val="002F53"/>
                </a:solidFill>
                <a:latin typeface="Trebuchet MS"/>
                <a:cs typeface="Trebuchet MS"/>
              </a:rPr>
              <a:t>l</a:t>
            </a:r>
            <a:r>
              <a:rPr sz="900" i="1" spc="-94" dirty="0">
                <a:solidFill>
                  <a:srgbClr val="002F53"/>
                </a:solidFill>
                <a:latin typeface="Trebuchet MS"/>
                <a:cs typeface="Trebuchet MS"/>
              </a:rPr>
              <a:t>ió</a:t>
            </a:r>
            <a:r>
              <a:rPr sz="900" i="1" spc="-68" dirty="0">
                <a:solidFill>
                  <a:srgbClr val="002F53"/>
                </a:solidFill>
                <a:latin typeface="Trebuchet MS"/>
                <a:cs typeface="Trebuchet MS"/>
              </a:rPr>
              <a:t>n</a:t>
            </a:r>
            <a:r>
              <a:rPr sz="900" i="1" spc="-60" dirty="0">
                <a:solidFill>
                  <a:srgbClr val="002F53"/>
                </a:solidFill>
                <a:latin typeface="Trebuchet MS"/>
                <a:cs typeface="Trebuchet MS"/>
              </a:rPr>
              <a:t>a</a:t>
            </a:r>
            <a:r>
              <a:rPr sz="900" i="1" spc="-30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53" dirty="0">
                <a:solidFill>
                  <a:srgbClr val="002F53"/>
                </a:solidFill>
                <a:latin typeface="Trebuchet MS"/>
                <a:cs typeface="Trebuchet MS"/>
              </a:rPr>
              <a:t>s</a:t>
            </a:r>
            <a:r>
              <a:rPr sz="900" i="1" spc="-105" dirty="0">
                <a:solidFill>
                  <a:srgbClr val="002F53"/>
                </a:solidFill>
                <a:latin typeface="Trebuchet MS"/>
                <a:cs typeface="Trebuchet MS"/>
              </a:rPr>
              <a:t>v</a:t>
            </a:r>
            <a:r>
              <a:rPr sz="900" i="1" spc="-101" dirty="0">
                <a:solidFill>
                  <a:srgbClr val="002F53"/>
                </a:solidFill>
                <a:latin typeface="Trebuchet MS"/>
                <a:cs typeface="Trebuchet MS"/>
              </a:rPr>
              <a:t>ete</a:t>
            </a:r>
            <a:r>
              <a:rPr sz="900" i="1" spc="-98" dirty="0">
                <a:solidFill>
                  <a:srgbClr val="002F53"/>
                </a:solidFill>
                <a:latin typeface="Trebuchet MS"/>
                <a:cs typeface="Trebuchet MS"/>
              </a:rPr>
              <a:t>ln</a:t>
            </a:r>
            <a:r>
              <a:rPr sz="900" i="1" spc="-105" dirty="0">
                <a:solidFill>
                  <a:srgbClr val="002F53"/>
                </a:solidFill>
                <a:latin typeface="Trebuchet MS"/>
                <a:cs typeface="Trebuchet MS"/>
              </a:rPr>
              <a:t>ý</a:t>
            </a:r>
            <a:r>
              <a:rPr sz="900" i="1" spc="-60" dirty="0">
                <a:solidFill>
                  <a:srgbClr val="002F53"/>
                </a:solidFill>
                <a:latin typeface="Trebuchet MS"/>
                <a:cs typeface="Trebuchet MS"/>
              </a:rPr>
              <a:t>c</a:t>
            </a:r>
            <a:r>
              <a:rPr sz="900" i="1" spc="-83" dirty="0">
                <a:solidFill>
                  <a:srgbClr val="002F53"/>
                </a:solidFill>
                <a:latin typeface="Trebuchet MS"/>
                <a:cs typeface="Trebuchet MS"/>
              </a:rPr>
              <a:t>h</a:t>
            </a:r>
            <a:r>
              <a:rPr sz="900" i="1" spc="-30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116" dirty="0">
                <a:solidFill>
                  <a:srgbClr val="002F53"/>
                </a:solidFill>
                <a:latin typeface="Trebuchet MS"/>
                <a:cs typeface="Trebuchet MS"/>
              </a:rPr>
              <a:t>r</a:t>
            </a:r>
            <a:r>
              <a:rPr sz="900" i="1" spc="-68" dirty="0">
                <a:solidFill>
                  <a:srgbClr val="002F53"/>
                </a:solidFill>
                <a:latin typeface="Trebuchet MS"/>
                <a:cs typeface="Trebuchet MS"/>
              </a:rPr>
              <a:t>o</a:t>
            </a:r>
            <a:r>
              <a:rPr sz="900" i="1" spc="-86" dirty="0">
                <a:solidFill>
                  <a:srgbClr val="002F53"/>
                </a:solidFill>
                <a:latin typeface="Trebuchet MS"/>
                <a:cs typeface="Trebuchet MS"/>
              </a:rPr>
              <a:t>k</a:t>
            </a:r>
            <a:r>
              <a:rPr sz="900" i="1" spc="-101" dirty="0">
                <a:solidFill>
                  <a:srgbClr val="002F53"/>
                </a:solidFill>
                <a:latin typeface="Trebuchet MS"/>
                <a:cs typeface="Trebuchet MS"/>
              </a:rPr>
              <a:t>o</a:t>
            </a:r>
            <a:r>
              <a:rPr sz="900" i="1" spc="-105" dirty="0">
                <a:solidFill>
                  <a:srgbClr val="002F53"/>
                </a:solidFill>
                <a:latin typeface="Trebuchet MS"/>
                <a:cs typeface="Trebuchet MS"/>
              </a:rPr>
              <a:t>v</a:t>
            </a:r>
            <a:r>
              <a:rPr sz="900" i="1" spc="-26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83" dirty="0">
                <a:solidFill>
                  <a:srgbClr val="002F53"/>
                </a:solidFill>
                <a:latin typeface="Trebuchet MS"/>
                <a:cs typeface="Trebuchet MS"/>
              </a:rPr>
              <a:t>od</a:t>
            </a:r>
            <a:r>
              <a:rPr sz="900" i="1" spc="-19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23" dirty="0">
                <a:solidFill>
                  <a:srgbClr val="002F53"/>
                </a:solidFill>
                <a:latin typeface="Trebuchet MS"/>
                <a:cs typeface="Trebuchet MS"/>
              </a:rPr>
              <a:t>Z</a:t>
            </a:r>
            <a:r>
              <a:rPr sz="900" i="1" spc="-94" dirty="0">
                <a:solidFill>
                  <a:srgbClr val="002F53"/>
                </a:solidFill>
                <a:latin typeface="Trebuchet MS"/>
                <a:cs typeface="Trebuchet MS"/>
              </a:rPr>
              <a:t>em</a:t>
            </a:r>
            <a:r>
              <a:rPr sz="900" i="1" spc="-49" dirty="0">
                <a:solidFill>
                  <a:srgbClr val="002F53"/>
                </a:solidFill>
                <a:latin typeface="Trebuchet MS"/>
                <a:cs typeface="Trebuchet MS"/>
              </a:rPr>
              <a:t>e</a:t>
            </a:r>
            <a:r>
              <a:rPr sz="900" i="1" spc="-153" dirty="0">
                <a:solidFill>
                  <a:srgbClr val="002F53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7144" y="2730129"/>
            <a:ext cx="1592199" cy="171221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025866" y="4474427"/>
            <a:ext cx="2684145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i="1" spc="-75" dirty="0">
                <a:solidFill>
                  <a:srgbClr val="002F53"/>
                </a:solidFill>
                <a:latin typeface="Trebuchet MS"/>
                <a:cs typeface="Trebuchet MS"/>
              </a:rPr>
              <a:t>Umelecké</a:t>
            </a:r>
            <a:r>
              <a:rPr sz="900" i="1" spc="-19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75" dirty="0">
                <a:solidFill>
                  <a:srgbClr val="002F53"/>
                </a:solidFill>
                <a:latin typeface="Trebuchet MS"/>
                <a:cs typeface="Trebuchet MS"/>
              </a:rPr>
              <a:t>znázornenie</a:t>
            </a:r>
            <a:r>
              <a:rPr sz="900" i="1" spc="-26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53" dirty="0">
                <a:solidFill>
                  <a:srgbClr val="002F53"/>
                </a:solidFill>
                <a:latin typeface="Trebuchet MS"/>
                <a:cs typeface="Trebuchet MS"/>
              </a:rPr>
              <a:t>ULAS</a:t>
            </a:r>
            <a:r>
              <a:rPr sz="900" i="1" spc="-19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34" dirty="0">
                <a:solidFill>
                  <a:srgbClr val="002F53"/>
                </a:solidFill>
                <a:latin typeface="Trebuchet MS"/>
                <a:cs typeface="Trebuchet MS"/>
              </a:rPr>
              <a:t>J1120+0641,</a:t>
            </a:r>
            <a:r>
              <a:rPr sz="900" i="1" spc="-98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83" dirty="0">
                <a:solidFill>
                  <a:srgbClr val="002F53"/>
                </a:solidFill>
                <a:latin typeface="Trebuchet MS"/>
                <a:cs typeface="Trebuchet MS"/>
              </a:rPr>
              <a:t>veľmi</a:t>
            </a:r>
            <a:r>
              <a:rPr sz="900" i="1" spc="-30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83" dirty="0">
                <a:solidFill>
                  <a:srgbClr val="002F53"/>
                </a:solidFill>
                <a:latin typeface="Trebuchet MS"/>
                <a:cs typeface="Trebuchet MS"/>
              </a:rPr>
              <a:t>vzdialeného </a:t>
            </a:r>
            <a:r>
              <a:rPr sz="900" i="1" spc="-259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75" dirty="0">
                <a:solidFill>
                  <a:srgbClr val="002F53"/>
                </a:solidFill>
                <a:latin typeface="Trebuchet MS"/>
                <a:cs typeface="Trebuchet MS"/>
              </a:rPr>
              <a:t>kvazaru, poháňaného </a:t>
            </a:r>
            <a:r>
              <a:rPr sz="900" i="1" spc="-86" dirty="0">
                <a:solidFill>
                  <a:srgbClr val="002F53"/>
                </a:solidFill>
                <a:latin typeface="Trebuchet MS"/>
                <a:cs typeface="Trebuchet MS"/>
              </a:rPr>
              <a:t>čiernou</a:t>
            </a:r>
            <a:r>
              <a:rPr sz="900" i="1" spc="-83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94" dirty="0">
                <a:solidFill>
                  <a:srgbClr val="002F53"/>
                </a:solidFill>
                <a:latin typeface="Trebuchet MS"/>
                <a:cs typeface="Trebuchet MS"/>
              </a:rPr>
              <a:t>dierou</a:t>
            </a:r>
            <a:r>
              <a:rPr sz="900" i="1" spc="-90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49" dirty="0">
                <a:solidFill>
                  <a:srgbClr val="002F53"/>
                </a:solidFill>
                <a:latin typeface="Trebuchet MS"/>
                <a:cs typeface="Trebuchet MS"/>
              </a:rPr>
              <a:t>s </a:t>
            </a:r>
            <a:r>
              <a:rPr sz="900" i="1" spc="-64" dirty="0">
                <a:solidFill>
                  <a:srgbClr val="002F53"/>
                </a:solidFill>
                <a:latin typeface="Trebuchet MS"/>
                <a:cs typeface="Trebuchet MS"/>
              </a:rPr>
              <a:t>hmotnosíou </a:t>
            </a:r>
            <a:r>
              <a:rPr sz="900" i="1" spc="-4" dirty="0">
                <a:solidFill>
                  <a:srgbClr val="002F53"/>
                </a:solidFill>
                <a:latin typeface="Trebuchet MS"/>
                <a:cs typeface="Trebuchet MS"/>
              </a:rPr>
              <a:t>2 </a:t>
            </a:r>
            <a:r>
              <a:rPr sz="900" i="1" spc="-101" dirty="0">
                <a:solidFill>
                  <a:srgbClr val="002F53"/>
                </a:solidFill>
                <a:latin typeface="Trebuchet MS"/>
                <a:cs typeface="Trebuchet MS"/>
              </a:rPr>
              <a:t>milióny </a:t>
            </a:r>
            <a:r>
              <a:rPr sz="900" i="1" spc="-98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94" dirty="0">
                <a:solidFill>
                  <a:srgbClr val="002F53"/>
                </a:solidFill>
                <a:latin typeface="Trebuchet MS"/>
                <a:cs typeface="Trebuchet MS"/>
              </a:rPr>
              <a:t>hm</a:t>
            </a:r>
            <a:r>
              <a:rPr sz="900" i="1" spc="-68" dirty="0">
                <a:solidFill>
                  <a:srgbClr val="002F53"/>
                </a:solidFill>
                <a:latin typeface="Trebuchet MS"/>
                <a:cs typeface="Trebuchet MS"/>
              </a:rPr>
              <a:t>o</a:t>
            </a:r>
            <a:r>
              <a:rPr sz="900" i="1" spc="-94" dirty="0">
                <a:solidFill>
                  <a:srgbClr val="002F53"/>
                </a:solidFill>
                <a:latin typeface="Trebuchet MS"/>
                <a:cs typeface="Trebuchet MS"/>
              </a:rPr>
              <a:t>tností</a:t>
            </a:r>
            <a:r>
              <a:rPr sz="900" i="1" spc="-23" dirty="0">
                <a:solidFill>
                  <a:srgbClr val="002F53"/>
                </a:solidFill>
                <a:latin typeface="Trebuchet MS"/>
                <a:cs typeface="Trebuchet MS"/>
              </a:rPr>
              <a:t> S</a:t>
            </a:r>
            <a:r>
              <a:rPr sz="900" i="1" spc="-79" dirty="0">
                <a:solidFill>
                  <a:srgbClr val="002F53"/>
                </a:solidFill>
                <a:latin typeface="Trebuchet MS"/>
                <a:cs typeface="Trebuchet MS"/>
              </a:rPr>
              <a:t>lnk</a:t>
            </a:r>
            <a:r>
              <a:rPr sz="900" i="1" spc="-53" dirty="0">
                <a:solidFill>
                  <a:srgbClr val="002F53"/>
                </a:solidFill>
                <a:latin typeface="Trebuchet MS"/>
                <a:cs typeface="Trebuchet MS"/>
              </a:rPr>
              <a:t>a</a:t>
            </a:r>
            <a:r>
              <a:rPr sz="900" i="1" spc="-153" dirty="0">
                <a:solidFill>
                  <a:srgbClr val="002F53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87066" y="2542106"/>
            <a:ext cx="63436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spc="-101" dirty="0">
                <a:solidFill>
                  <a:srgbClr val="002F53"/>
                </a:solidFill>
                <a:latin typeface="Trebuchet MS"/>
                <a:cs typeface="Trebuchet MS"/>
              </a:rPr>
              <a:t>Prík</a:t>
            </a:r>
            <a:r>
              <a:rPr sz="900" i="1" spc="-71" dirty="0">
                <a:solidFill>
                  <a:srgbClr val="002F53"/>
                </a:solidFill>
                <a:latin typeface="Trebuchet MS"/>
                <a:cs typeface="Trebuchet MS"/>
              </a:rPr>
              <a:t>l</a:t>
            </a:r>
            <a:r>
              <a:rPr sz="900" i="1" spc="-68" dirty="0">
                <a:solidFill>
                  <a:srgbClr val="002F53"/>
                </a:solidFill>
                <a:latin typeface="Trebuchet MS"/>
                <a:cs typeface="Trebuchet MS"/>
              </a:rPr>
              <a:t>ad</a:t>
            </a:r>
            <a:r>
              <a:rPr sz="900" i="1" spc="-26" dirty="0">
                <a:solidFill>
                  <a:srgbClr val="002F53"/>
                </a:solidFill>
                <a:latin typeface="Trebuchet MS"/>
                <a:cs typeface="Trebuchet MS"/>
              </a:rPr>
              <a:t> </a:t>
            </a:r>
            <a:r>
              <a:rPr sz="900" i="1" spc="-116" dirty="0">
                <a:solidFill>
                  <a:srgbClr val="002F53"/>
                </a:solidFill>
                <a:latin typeface="Trebuchet MS"/>
                <a:cs typeface="Trebuchet MS"/>
              </a:rPr>
              <a:t>g</a:t>
            </a:r>
            <a:r>
              <a:rPr sz="900" i="1" spc="-71" dirty="0">
                <a:solidFill>
                  <a:srgbClr val="002F53"/>
                </a:solidFill>
                <a:latin typeface="Trebuchet MS"/>
                <a:cs typeface="Trebuchet MS"/>
              </a:rPr>
              <a:t>l</a:t>
            </a:r>
            <a:r>
              <a:rPr sz="900" i="1" spc="-83" dirty="0">
                <a:solidFill>
                  <a:srgbClr val="002F53"/>
                </a:solidFill>
                <a:latin typeface="Trebuchet MS"/>
                <a:cs typeface="Trebuchet MS"/>
              </a:rPr>
              <a:t>obu</a:t>
            </a:r>
            <a:r>
              <a:rPr sz="900" i="1" spc="-116" dirty="0">
                <a:solidFill>
                  <a:srgbClr val="002F53"/>
                </a:solidFill>
                <a:latin typeface="Trebuchet MS"/>
                <a:cs typeface="Trebuchet MS"/>
              </a:rPr>
              <a:t>ly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5182" y="2743619"/>
            <a:ext cx="2887218" cy="170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3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ounded Rectangle 1"/>
          <p:cNvSpPr/>
          <p:nvPr/>
        </p:nvSpPr>
        <p:spPr>
          <a:xfrm>
            <a:off x="317099" y="1733550"/>
            <a:ext cx="8509813" cy="1524000"/>
          </a:xfrm>
          <a:prstGeom prst="roundRect">
            <a:avLst/>
          </a:prstGeom>
          <a:solidFill>
            <a:schemeClr val="tx1">
              <a:alpha val="6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Slnko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364713"/>
            <a:ext cx="3926205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38" dirty="0"/>
              <a:t>Slnko</a:t>
            </a:r>
            <a:r>
              <a:rPr sz="3225" spc="-64" dirty="0"/>
              <a:t> </a:t>
            </a:r>
            <a:r>
              <a:rPr sz="1650" spc="217" dirty="0"/>
              <a:t>–</a:t>
            </a:r>
            <a:r>
              <a:rPr sz="1650" spc="-49" dirty="0"/>
              <a:t> </a:t>
            </a:r>
            <a:r>
              <a:rPr sz="1650" spc="-15" dirty="0"/>
              <a:t>základné</a:t>
            </a:r>
            <a:r>
              <a:rPr sz="1650" spc="-30" dirty="0"/>
              <a:t> </a:t>
            </a:r>
            <a:r>
              <a:rPr sz="1650" spc="-4" dirty="0"/>
              <a:t>poznatky</a:t>
            </a:r>
            <a:r>
              <a:rPr sz="1650" spc="-34" dirty="0"/>
              <a:t> </a:t>
            </a:r>
            <a:r>
              <a:rPr sz="1650" spc="-8" dirty="0"/>
              <a:t>a</a:t>
            </a:r>
            <a:r>
              <a:rPr sz="1650" spc="-45" dirty="0"/>
              <a:t> údaje</a:t>
            </a:r>
            <a:endParaRPr sz="1650" dirty="0"/>
          </a:p>
        </p:txBody>
      </p:sp>
      <p:sp>
        <p:nvSpPr>
          <p:cNvPr id="7" name="object 7"/>
          <p:cNvSpPr txBox="1"/>
          <p:nvPr/>
        </p:nvSpPr>
        <p:spPr>
          <a:xfrm>
            <a:off x="533400" y="1074515"/>
            <a:ext cx="7214234" cy="146594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099" marR="22860">
              <a:spcBef>
                <a:spcPts val="71"/>
              </a:spcBef>
              <a:buClr>
                <a:srgbClr val="3891A7"/>
              </a:buClr>
              <a:buSzPct val="80357"/>
              <a:tabLst>
                <a:tab pos="241459" algn="l"/>
              </a:tabLst>
            </a:pPr>
            <a:r>
              <a:rPr sz="2100" b="1" dirty="0" smtClean="0">
                <a:latin typeface="+mj-lt"/>
                <a:cs typeface="Trebuchet MS"/>
              </a:rPr>
              <a:t>– </a:t>
            </a:r>
            <a:r>
              <a:rPr sz="2100" b="1" dirty="0">
                <a:solidFill>
                  <a:srgbClr val="FF0000"/>
                </a:solidFill>
                <a:latin typeface="+mj-lt"/>
                <a:cs typeface="Trebuchet MS"/>
              </a:rPr>
              <a:t>najbližšia </a:t>
            </a:r>
            <a:r>
              <a:rPr sz="2100" b="1" dirty="0">
                <a:latin typeface="+mj-lt"/>
                <a:cs typeface="Trebuchet MS"/>
              </a:rPr>
              <a:t>a najjasnejšia hviezda  vzhľadom k </a:t>
            </a:r>
            <a:r>
              <a:rPr sz="2100" b="1" dirty="0" err="1">
                <a:latin typeface="+mj-lt"/>
                <a:cs typeface="Trebuchet MS"/>
              </a:rPr>
              <a:t>Zemi</a:t>
            </a:r>
            <a:endParaRPr sz="2100" dirty="0">
              <a:latin typeface="+mj-lt"/>
              <a:cs typeface="Trebuchet MS"/>
            </a:endParaRPr>
          </a:p>
          <a:p>
            <a:pPr marL="240983" indent="-212884">
              <a:spcBef>
                <a:spcPts val="476"/>
              </a:spcBef>
              <a:buClr>
                <a:srgbClr val="3891A7"/>
              </a:buClr>
              <a:buSzPct val="78947"/>
              <a:buFont typeface="Segoe UI Symbol"/>
              <a:buChar char="⚫"/>
              <a:tabLst>
                <a:tab pos="240983" algn="l"/>
                <a:tab pos="241459" algn="l"/>
              </a:tabLst>
            </a:pPr>
            <a:r>
              <a:rPr sz="1425" dirty="0">
                <a:solidFill>
                  <a:srgbClr val="00AFEF"/>
                </a:solidFill>
                <a:latin typeface="+mj-lt"/>
                <a:cs typeface="Trebuchet MS"/>
              </a:rPr>
              <a:t>Spolu so slnečnou sústavou </a:t>
            </a:r>
            <a:r>
              <a:rPr sz="1425" dirty="0">
                <a:latin typeface="+mj-lt"/>
                <a:cs typeface="Trebuchet MS"/>
              </a:rPr>
              <a:t>je súčasťou galaxie „Mliečna </a:t>
            </a:r>
            <a:r>
              <a:rPr sz="1425" dirty="0" err="1">
                <a:latin typeface="+mj-lt"/>
                <a:cs typeface="Trebuchet MS"/>
              </a:rPr>
              <a:t>cesta</a:t>
            </a:r>
            <a:r>
              <a:rPr sz="1425" dirty="0">
                <a:latin typeface="+mj-lt"/>
                <a:cs typeface="Trebuchet MS"/>
              </a:rPr>
              <a:t>“</a:t>
            </a:r>
          </a:p>
          <a:p>
            <a:pPr marL="240983" indent="-212884">
              <a:spcBef>
                <a:spcPts val="454"/>
              </a:spcBef>
              <a:buClr>
                <a:srgbClr val="3891A7"/>
              </a:buClr>
              <a:buSzPct val="78947"/>
              <a:buFont typeface="Segoe UI Symbol"/>
              <a:buChar char="⚫"/>
              <a:tabLst>
                <a:tab pos="240983" algn="l"/>
                <a:tab pos="241459" algn="l"/>
              </a:tabLst>
            </a:pPr>
            <a:r>
              <a:rPr sz="1425" dirty="0">
                <a:latin typeface="+mj-lt"/>
                <a:cs typeface="Trebuchet MS"/>
              </a:rPr>
              <a:t>Má priemer </a:t>
            </a:r>
            <a:r>
              <a:rPr sz="1425" dirty="0">
                <a:solidFill>
                  <a:srgbClr val="FF0000"/>
                </a:solidFill>
                <a:latin typeface="+mj-lt"/>
                <a:cs typeface="Trebuchet MS"/>
              </a:rPr>
              <a:t>1 392 000 km </a:t>
            </a:r>
            <a:r>
              <a:rPr sz="1425" dirty="0">
                <a:latin typeface="+mj-lt"/>
                <a:cs typeface="Trebuchet MS"/>
              </a:rPr>
              <a:t>(109 zemských </a:t>
            </a:r>
            <a:r>
              <a:rPr sz="1425" dirty="0" err="1">
                <a:latin typeface="+mj-lt"/>
                <a:cs typeface="Trebuchet MS"/>
              </a:rPr>
              <a:t>priemerov</a:t>
            </a:r>
            <a:r>
              <a:rPr sz="1425" dirty="0">
                <a:latin typeface="+mj-lt"/>
                <a:cs typeface="Trebuchet MS"/>
              </a:rPr>
              <a:t>)</a:t>
            </a:r>
          </a:p>
          <a:p>
            <a:pPr marL="240983" indent="-212884">
              <a:spcBef>
                <a:spcPts val="450"/>
              </a:spcBef>
              <a:buClr>
                <a:srgbClr val="3891A7"/>
              </a:buClr>
              <a:buSzPct val="78947"/>
              <a:buFont typeface="Segoe UI Symbol"/>
              <a:buChar char="⚫"/>
              <a:tabLst>
                <a:tab pos="240983" algn="l"/>
                <a:tab pos="241459" algn="l"/>
              </a:tabLst>
            </a:pPr>
            <a:r>
              <a:rPr sz="1425" dirty="0">
                <a:latin typeface="+mj-lt"/>
                <a:cs typeface="Trebuchet MS"/>
              </a:rPr>
              <a:t>Jeho hmotnosť je </a:t>
            </a:r>
            <a:r>
              <a:rPr sz="1425" dirty="0">
                <a:solidFill>
                  <a:srgbClr val="FF0000"/>
                </a:solidFill>
                <a:latin typeface="+mj-lt"/>
                <a:cs typeface="Trebuchet MS"/>
              </a:rPr>
              <a:t>1,99.10</a:t>
            </a:r>
            <a:r>
              <a:rPr sz="1406" baseline="26666" dirty="0">
                <a:solidFill>
                  <a:srgbClr val="FF0000"/>
                </a:solidFill>
                <a:latin typeface="+mj-lt"/>
                <a:cs typeface="Trebuchet MS"/>
              </a:rPr>
              <a:t>30 </a:t>
            </a:r>
            <a:r>
              <a:rPr sz="1425" dirty="0">
                <a:solidFill>
                  <a:srgbClr val="FF0000"/>
                </a:solidFill>
                <a:latin typeface="+mj-lt"/>
                <a:cs typeface="Trebuchet MS"/>
              </a:rPr>
              <a:t>kg </a:t>
            </a:r>
            <a:r>
              <a:rPr sz="1425" dirty="0">
                <a:latin typeface="+mj-lt"/>
                <a:cs typeface="Trebuchet MS"/>
              </a:rPr>
              <a:t>(99,8 % hmotnosti celej slnečnej sústavy).</a:t>
            </a:r>
          </a:p>
          <a:p>
            <a:pPr marL="240983" indent="-212884">
              <a:spcBef>
                <a:spcPts val="450"/>
              </a:spcBef>
              <a:buClr>
                <a:srgbClr val="3891A7"/>
              </a:buClr>
              <a:buSzPct val="78947"/>
              <a:buFont typeface="Segoe UI Symbol"/>
              <a:buChar char="⚫"/>
              <a:tabLst>
                <a:tab pos="240983" algn="l"/>
                <a:tab pos="241459" algn="l"/>
              </a:tabLst>
            </a:pPr>
            <a:r>
              <a:rPr sz="1425" dirty="0">
                <a:latin typeface="+mj-lt"/>
                <a:cs typeface="Trebuchet MS"/>
              </a:rPr>
              <a:t>Priemerná hustota je </a:t>
            </a:r>
            <a:r>
              <a:rPr sz="1425" dirty="0">
                <a:solidFill>
                  <a:srgbClr val="FF0000"/>
                </a:solidFill>
                <a:latin typeface="+mj-lt"/>
                <a:cs typeface="Trebuchet MS"/>
              </a:rPr>
              <a:t>1,4.10</a:t>
            </a:r>
            <a:r>
              <a:rPr sz="1406" baseline="26666" dirty="0">
                <a:solidFill>
                  <a:srgbClr val="FF0000"/>
                </a:solidFill>
                <a:latin typeface="+mj-lt"/>
                <a:cs typeface="Trebuchet MS"/>
              </a:rPr>
              <a:t>3 </a:t>
            </a:r>
            <a:r>
              <a:rPr sz="1425" dirty="0">
                <a:solidFill>
                  <a:srgbClr val="FF0000"/>
                </a:solidFill>
                <a:latin typeface="+mj-lt"/>
                <a:cs typeface="Trebuchet MS"/>
              </a:rPr>
              <a:t>kg.m</a:t>
            </a:r>
            <a:r>
              <a:rPr sz="1406" baseline="26666" dirty="0">
                <a:solidFill>
                  <a:srgbClr val="FF0000"/>
                </a:solidFill>
                <a:latin typeface="+mj-lt"/>
                <a:cs typeface="Trebuchet MS"/>
              </a:rPr>
              <a:t>-3</a:t>
            </a:r>
            <a:endParaRPr sz="1425" dirty="0">
              <a:latin typeface="+mj-lt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2000" y="2876550"/>
            <a:ext cx="7620000" cy="2032251"/>
            <a:chOff x="182879" y="4148328"/>
            <a:chExt cx="10160000" cy="2709668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79" y="4293107"/>
              <a:ext cx="2650236" cy="25618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4607" y="4643627"/>
              <a:ext cx="2938272" cy="22143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7279" y="4148328"/>
              <a:ext cx="3252216" cy="2436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67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09600" y="1085850"/>
            <a:ext cx="8686799" cy="69650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51000" marR="823913" indent="-212884">
              <a:spcBef>
                <a:spcPts val="71"/>
              </a:spcBef>
              <a:buClr>
                <a:srgbClr val="3891A7"/>
              </a:buClr>
              <a:buSzPct val="80357"/>
              <a:buFont typeface="Segoe UI Symbol"/>
              <a:buChar char="⚫"/>
              <a:tabLst>
                <a:tab pos="1027271" algn="l"/>
              </a:tabLst>
            </a:pPr>
            <a:r>
              <a:rPr sz="1350" dirty="0">
                <a:solidFill>
                  <a:srgbClr val="00AFEF"/>
                </a:solidFill>
              </a:rPr>
              <a:t>Slnko je guľa žiariaceho plynu, </a:t>
            </a:r>
            <a:r>
              <a:rPr sz="1350" dirty="0"/>
              <a:t>a preto sa  neotáča okolo svojej </a:t>
            </a:r>
            <a:r>
              <a:rPr sz="1350" dirty="0" err="1"/>
              <a:t>osi</a:t>
            </a:r>
            <a:r>
              <a:rPr sz="1350" dirty="0"/>
              <a:t> </a:t>
            </a:r>
            <a:r>
              <a:rPr sz="1350" dirty="0" err="1" smtClean="0"/>
              <a:t>ako</a:t>
            </a:r>
            <a:r>
              <a:rPr sz="1350" dirty="0" smtClean="0"/>
              <a:t> </a:t>
            </a:r>
            <a:r>
              <a:rPr sz="1350" dirty="0"/>
              <a:t>tuhé teleso.</a:t>
            </a:r>
          </a:p>
          <a:p>
            <a:pPr marL="351000" marR="3112294" indent="-212884">
              <a:spcBef>
                <a:spcPts val="472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1026795" algn="l"/>
                <a:tab pos="1027271" algn="l"/>
              </a:tabLst>
            </a:pPr>
            <a:r>
              <a:rPr sz="1350" dirty="0">
                <a:solidFill>
                  <a:srgbClr val="00AFEF"/>
                </a:solidFill>
              </a:rPr>
              <a:t>Na rovníku sa otočí </a:t>
            </a:r>
            <a:r>
              <a:rPr sz="1350" dirty="0" err="1"/>
              <a:t>približne</a:t>
            </a:r>
            <a:r>
              <a:rPr sz="1350" dirty="0"/>
              <a:t> </a:t>
            </a:r>
            <a:r>
              <a:rPr sz="1350" dirty="0" err="1"/>
              <a:t>ra</a:t>
            </a:r>
            <a:r>
              <a:rPr lang="sk-SK" sz="1350" dirty="0"/>
              <a:t> </a:t>
            </a:r>
            <a:r>
              <a:rPr sz="1350" dirty="0" err="1"/>
              <a:t>za</a:t>
            </a:r>
            <a:r>
              <a:rPr lang="sk-SK" sz="1350" dirty="0"/>
              <a:t> </a:t>
            </a:r>
            <a:r>
              <a:rPr sz="1350" dirty="0">
                <a:solidFill>
                  <a:srgbClr val="FF0000"/>
                </a:solidFill>
              </a:rPr>
              <a:t>25 dní</a:t>
            </a:r>
            <a:r>
              <a:rPr sz="1350" dirty="0"/>
              <a:t>, </a:t>
            </a:r>
            <a:r>
              <a:rPr lang="sk-SK" sz="1350" dirty="0" smtClean="0"/>
              <a:t> </a:t>
            </a:r>
            <a:r>
              <a:rPr sz="1350" dirty="0" err="1" smtClean="0"/>
              <a:t>zatiaľ</a:t>
            </a:r>
            <a:r>
              <a:rPr sz="1350" dirty="0" smtClean="0"/>
              <a:t> </a:t>
            </a:r>
            <a:r>
              <a:rPr lang="sk-SK" sz="1350" dirty="0" smtClean="0"/>
              <a:t>čo v </a:t>
            </a:r>
            <a:r>
              <a:rPr sz="1350" dirty="0" smtClean="0"/>
              <a:t>oblast</a:t>
            </a:r>
            <a:r>
              <a:rPr lang="sk-SK" sz="1350" dirty="0" smtClean="0"/>
              <a:t>i p</a:t>
            </a:r>
            <a:r>
              <a:rPr sz="1350" dirty="0" err="1" smtClean="0"/>
              <a:t>ólov</a:t>
            </a:r>
            <a:r>
              <a:rPr sz="1350" dirty="0" smtClean="0"/>
              <a:t> </a:t>
            </a:r>
            <a:r>
              <a:rPr sz="1350" dirty="0"/>
              <a:t>raz  za </a:t>
            </a:r>
            <a:r>
              <a:rPr sz="1350" dirty="0" err="1"/>
              <a:t>každých</a:t>
            </a:r>
            <a:r>
              <a:rPr sz="1350" dirty="0"/>
              <a:t> </a:t>
            </a:r>
            <a:r>
              <a:rPr sz="1350" dirty="0">
                <a:solidFill>
                  <a:srgbClr val="FF0000"/>
                </a:solidFill>
              </a:rPr>
              <a:t>35</a:t>
            </a:r>
            <a:r>
              <a:rPr lang="sk-SK" sz="1350" dirty="0">
                <a:solidFill>
                  <a:srgbClr val="FF0000"/>
                </a:solidFill>
              </a:rPr>
              <a:t> </a:t>
            </a:r>
            <a:r>
              <a:rPr sz="1350" dirty="0" err="1">
                <a:solidFill>
                  <a:srgbClr val="FF0000"/>
                </a:solidFill>
              </a:rPr>
              <a:t>dní</a:t>
            </a:r>
            <a:r>
              <a:rPr sz="1350" dirty="0">
                <a:solidFill>
                  <a:srgbClr val="FF0000"/>
                </a:solidFill>
              </a:rPr>
              <a:t> </a:t>
            </a:r>
            <a:r>
              <a:rPr sz="1350" dirty="0"/>
              <a:t>(</a:t>
            </a:r>
            <a:r>
              <a:rPr sz="1350" dirty="0" err="1" smtClean="0"/>
              <a:t>diferenciálna</a:t>
            </a:r>
            <a:r>
              <a:rPr lang="sk-SK" sz="1350" dirty="0"/>
              <a:t> </a:t>
            </a:r>
            <a:r>
              <a:rPr sz="1350" dirty="0" err="1" smtClean="0"/>
              <a:t>r</a:t>
            </a:r>
            <a:r>
              <a:rPr sz="1350" dirty="0" err="1" smtClean="0">
                <a:uFill>
                  <a:solidFill>
                    <a:srgbClr val="3891A7"/>
                  </a:solidFill>
                </a:uFill>
              </a:rPr>
              <a:t>otácia</a:t>
            </a:r>
            <a:r>
              <a:rPr sz="1350" dirty="0">
                <a:uFill>
                  <a:solidFill>
                    <a:srgbClr val="3891A7"/>
                  </a:solidFill>
                </a:uFill>
              </a:rPr>
              <a:t>).	</a:t>
            </a:r>
            <a:endParaRPr sz="1350" dirty="0"/>
          </a:p>
        </p:txBody>
      </p:sp>
      <p:sp>
        <p:nvSpPr>
          <p:cNvPr id="8" name="object 8"/>
          <p:cNvSpPr txBox="1"/>
          <p:nvPr/>
        </p:nvSpPr>
        <p:spPr>
          <a:xfrm>
            <a:off x="1990039" y="4880229"/>
            <a:ext cx="559831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i="1" spc="-90" dirty="0">
                <a:solidFill>
                  <a:srgbClr val="004982"/>
                </a:solidFill>
                <a:latin typeface="Trebuchet MS"/>
                <a:cs typeface="Trebuchet MS"/>
              </a:rPr>
              <a:t>Diferenciálna</a:t>
            </a:r>
            <a:r>
              <a:rPr sz="1050" i="1" spc="-41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109" dirty="0">
                <a:solidFill>
                  <a:srgbClr val="004982"/>
                </a:solidFill>
                <a:latin typeface="Trebuchet MS"/>
                <a:cs typeface="Trebuchet MS"/>
              </a:rPr>
              <a:t>rotácia:</a:t>
            </a:r>
            <a:r>
              <a:rPr sz="1050" i="1" spc="172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86" dirty="0">
                <a:solidFill>
                  <a:srgbClr val="004982"/>
                </a:solidFill>
                <a:latin typeface="Trebuchet MS"/>
                <a:cs typeface="Trebuchet MS"/>
              </a:rPr>
              <a:t>Rotácia,</a:t>
            </a:r>
            <a:r>
              <a:rPr sz="900" i="1" spc="-116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86" dirty="0">
                <a:solidFill>
                  <a:srgbClr val="004982"/>
                </a:solidFill>
                <a:latin typeface="Trebuchet MS"/>
                <a:cs typeface="Trebuchet MS"/>
              </a:rPr>
              <a:t>pri</a:t>
            </a:r>
            <a:r>
              <a:rPr sz="900" i="1" spc="-11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101" dirty="0">
                <a:solidFill>
                  <a:srgbClr val="004982"/>
                </a:solidFill>
                <a:latin typeface="Trebuchet MS"/>
                <a:cs typeface="Trebuchet MS"/>
              </a:rPr>
              <a:t>ktorej</a:t>
            </a:r>
            <a:r>
              <a:rPr sz="900" i="1" spc="-11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90" dirty="0">
                <a:solidFill>
                  <a:srgbClr val="004982"/>
                </a:solidFill>
                <a:latin typeface="Trebuchet MS"/>
                <a:cs typeface="Trebuchet MS"/>
              </a:rPr>
              <a:t>oblasti</a:t>
            </a:r>
            <a:r>
              <a:rPr sz="900" i="1" spc="-26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86" dirty="0">
                <a:solidFill>
                  <a:srgbClr val="004982"/>
                </a:solidFill>
                <a:latin typeface="Trebuchet MS"/>
                <a:cs typeface="Trebuchet MS"/>
              </a:rPr>
              <a:t>rozlične</a:t>
            </a:r>
            <a:r>
              <a:rPr sz="900" i="1" spc="-11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83" dirty="0">
                <a:solidFill>
                  <a:srgbClr val="004982"/>
                </a:solidFill>
                <a:latin typeface="Trebuchet MS"/>
                <a:cs typeface="Trebuchet MS"/>
              </a:rPr>
              <a:t>vzdialené</a:t>
            </a:r>
            <a:r>
              <a:rPr sz="900" i="1" spc="-34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83" dirty="0">
                <a:solidFill>
                  <a:srgbClr val="004982"/>
                </a:solidFill>
                <a:latin typeface="Trebuchet MS"/>
                <a:cs typeface="Trebuchet MS"/>
              </a:rPr>
              <a:t>od</a:t>
            </a:r>
            <a:r>
              <a:rPr sz="900" i="1" spc="-11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101" dirty="0">
                <a:solidFill>
                  <a:srgbClr val="004982"/>
                </a:solidFill>
                <a:latin typeface="Trebuchet MS"/>
                <a:cs typeface="Trebuchet MS"/>
              </a:rPr>
              <a:t>rotačnej</a:t>
            </a:r>
            <a:r>
              <a:rPr sz="900" i="1" spc="-11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83" dirty="0">
                <a:solidFill>
                  <a:srgbClr val="004982"/>
                </a:solidFill>
                <a:latin typeface="Trebuchet MS"/>
                <a:cs typeface="Trebuchet MS"/>
              </a:rPr>
              <a:t>osi</a:t>
            </a:r>
            <a:r>
              <a:rPr sz="900" i="1" spc="-15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86" dirty="0">
                <a:solidFill>
                  <a:srgbClr val="004982"/>
                </a:solidFill>
                <a:latin typeface="Trebuchet MS"/>
                <a:cs typeface="Trebuchet MS"/>
              </a:rPr>
              <a:t>alebo</a:t>
            </a:r>
            <a:r>
              <a:rPr sz="900" i="1" spc="-23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83" dirty="0">
                <a:solidFill>
                  <a:srgbClr val="004982"/>
                </a:solidFill>
                <a:latin typeface="Trebuchet MS"/>
                <a:cs typeface="Trebuchet MS"/>
              </a:rPr>
              <a:t>od</a:t>
            </a:r>
            <a:r>
              <a:rPr sz="900" i="1" spc="-11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86" dirty="0">
                <a:solidFill>
                  <a:srgbClr val="004982"/>
                </a:solidFill>
                <a:latin typeface="Trebuchet MS"/>
                <a:cs typeface="Trebuchet MS"/>
              </a:rPr>
              <a:t>rovníka</a:t>
            </a:r>
            <a:r>
              <a:rPr sz="900" i="1" spc="-23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98" dirty="0">
                <a:solidFill>
                  <a:srgbClr val="004982"/>
                </a:solidFill>
                <a:latin typeface="Trebuchet MS"/>
                <a:cs typeface="Trebuchet MS"/>
              </a:rPr>
              <a:t>majú</a:t>
            </a:r>
            <a:r>
              <a:rPr sz="900" i="1" spc="-19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68" dirty="0">
                <a:solidFill>
                  <a:srgbClr val="004982"/>
                </a:solidFill>
                <a:latin typeface="Trebuchet MS"/>
                <a:cs typeface="Trebuchet MS"/>
              </a:rPr>
              <a:t>rôznu</a:t>
            </a:r>
            <a:r>
              <a:rPr sz="900" i="1" spc="-23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98" dirty="0">
                <a:solidFill>
                  <a:srgbClr val="004982"/>
                </a:solidFill>
                <a:latin typeface="Trebuchet MS"/>
                <a:cs typeface="Trebuchet MS"/>
              </a:rPr>
              <a:t>uhlovú</a:t>
            </a:r>
            <a:r>
              <a:rPr sz="900" i="1" spc="11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900" i="1" spc="-75" dirty="0">
                <a:solidFill>
                  <a:srgbClr val="004982"/>
                </a:solidFill>
                <a:latin typeface="Trebuchet MS"/>
                <a:cs typeface="Trebuchet MS"/>
              </a:rPr>
              <a:t>rýchlosí.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3184" y="1782355"/>
            <a:ext cx="3336416" cy="307996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146840" y="3996023"/>
            <a:ext cx="2021681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i="1" spc="-26" dirty="0">
                <a:solidFill>
                  <a:srgbClr val="004982"/>
                </a:solidFill>
                <a:latin typeface="Trebuchet MS"/>
                <a:cs typeface="Trebuchet MS"/>
              </a:rPr>
              <a:t>S</a:t>
            </a:r>
            <a:r>
              <a:rPr sz="1050" i="1" spc="-120" dirty="0">
                <a:solidFill>
                  <a:srgbClr val="004982"/>
                </a:solidFill>
                <a:latin typeface="Trebuchet MS"/>
                <a:cs typeface="Trebuchet MS"/>
              </a:rPr>
              <a:t>vetlo</a:t>
            </a:r>
            <a:r>
              <a:rPr sz="1050" i="1" spc="-53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34" dirty="0">
                <a:solidFill>
                  <a:srgbClr val="004982"/>
                </a:solidFill>
                <a:latin typeface="Trebuchet MS"/>
                <a:cs typeface="Trebuchet MS"/>
              </a:rPr>
              <a:t>z</a:t>
            </a:r>
            <a:r>
              <a:rPr sz="1050" i="1" spc="-94" dirty="0">
                <a:solidFill>
                  <a:srgbClr val="004982"/>
                </a:solidFill>
                <a:latin typeface="Trebuchet MS"/>
                <a:cs typeface="Trebuchet MS"/>
              </a:rPr>
              <a:t>o</a:t>
            </a:r>
            <a:r>
              <a:rPr sz="1050" i="1" spc="-30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26" dirty="0">
                <a:solidFill>
                  <a:srgbClr val="004982"/>
                </a:solidFill>
                <a:latin typeface="Trebuchet MS"/>
                <a:cs typeface="Trebuchet MS"/>
              </a:rPr>
              <a:t>S</a:t>
            </a:r>
            <a:r>
              <a:rPr sz="1050" i="1" spc="-86" dirty="0">
                <a:solidFill>
                  <a:srgbClr val="004982"/>
                </a:solidFill>
                <a:latin typeface="Trebuchet MS"/>
                <a:cs typeface="Trebuchet MS"/>
              </a:rPr>
              <a:t>ln</a:t>
            </a:r>
            <a:r>
              <a:rPr sz="1050" i="1" spc="-98" dirty="0">
                <a:solidFill>
                  <a:srgbClr val="004982"/>
                </a:solidFill>
                <a:latin typeface="Trebuchet MS"/>
                <a:cs typeface="Trebuchet MS"/>
              </a:rPr>
              <a:t>k</a:t>
            </a:r>
            <a:r>
              <a:rPr sz="1050" i="1" spc="-60" dirty="0">
                <a:solidFill>
                  <a:srgbClr val="004982"/>
                </a:solidFill>
                <a:latin typeface="Trebuchet MS"/>
                <a:cs typeface="Trebuchet MS"/>
              </a:rPr>
              <a:t>a</a:t>
            </a:r>
            <a:r>
              <a:rPr sz="1050" i="1" spc="-49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75" dirty="0">
                <a:solidFill>
                  <a:srgbClr val="004982"/>
                </a:solidFill>
                <a:latin typeface="Trebuchet MS"/>
                <a:cs typeface="Trebuchet MS"/>
              </a:rPr>
              <a:t>n</a:t>
            </a:r>
            <a:r>
              <a:rPr sz="1050" i="1" spc="-68" dirty="0">
                <a:solidFill>
                  <a:srgbClr val="004982"/>
                </a:solidFill>
                <a:latin typeface="Trebuchet MS"/>
                <a:cs typeface="Trebuchet MS"/>
              </a:rPr>
              <a:t>a</a:t>
            </a:r>
            <a:r>
              <a:rPr sz="1050" i="1" spc="-23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34" dirty="0">
                <a:solidFill>
                  <a:srgbClr val="004982"/>
                </a:solidFill>
                <a:latin typeface="Trebuchet MS"/>
                <a:cs typeface="Trebuchet MS"/>
              </a:rPr>
              <a:t>Z</a:t>
            </a:r>
            <a:r>
              <a:rPr sz="1050" i="1" spc="-41" dirty="0">
                <a:solidFill>
                  <a:srgbClr val="004982"/>
                </a:solidFill>
                <a:latin typeface="Trebuchet MS"/>
                <a:cs typeface="Trebuchet MS"/>
              </a:rPr>
              <a:t>e</a:t>
            </a:r>
            <a:r>
              <a:rPr sz="1050" i="1" spc="-94" dirty="0">
                <a:solidFill>
                  <a:srgbClr val="004982"/>
                </a:solidFill>
                <a:latin typeface="Trebuchet MS"/>
                <a:cs typeface="Trebuchet MS"/>
              </a:rPr>
              <a:t>m</a:t>
            </a:r>
            <a:r>
              <a:rPr sz="1050" i="1" spc="-26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109" dirty="0">
                <a:solidFill>
                  <a:srgbClr val="004982"/>
                </a:solidFill>
                <a:latin typeface="Trebuchet MS"/>
                <a:cs typeface="Trebuchet MS"/>
              </a:rPr>
              <a:t>ide</a:t>
            </a:r>
            <a:r>
              <a:rPr sz="1050" i="1" spc="-30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94" dirty="0">
                <a:solidFill>
                  <a:srgbClr val="004982"/>
                </a:solidFill>
                <a:latin typeface="Trebuchet MS"/>
                <a:cs typeface="Trebuchet MS"/>
              </a:rPr>
              <a:t>as</a:t>
            </a:r>
            <a:r>
              <a:rPr sz="1050" i="1" spc="-60" dirty="0">
                <a:solidFill>
                  <a:srgbClr val="004982"/>
                </a:solidFill>
                <a:latin typeface="Trebuchet MS"/>
                <a:cs typeface="Trebuchet MS"/>
              </a:rPr>
              <a:t>i</a:t>
            </a:r>
            <a:r>
              <a:rPr sz="1050" i="1" spc="-26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4" dirty="0">
                <a:solidFill>
                  <a:srgbClr val="004982"/>
                </a:solidFill>
                <a:latin typeface="Trebuchet MS"/>
                <a:cs typeface="Trebuchet MS"/>
              </a:rPr>
              <a:t>8</a:t>
            </a:r>
            <a:r>
              <a:rPr sz="1050" i="1" spc="-26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101" dirty="0">
                <a:solidFill>
                  <a:srgbClr val="004982"/>
                </a:solidFill>
                <a:latin typeface="Trebuchet MS"/>
                <a:cs typeface="Trebuchet MS"/>
              </a:rPr>
              <a:t>min</a:t>
            </a:r>
            <a:r>
              <a:rPr sz="1050" i="1" spc="-98" dirty="0">
                <a:solidFill>
                  <a:srgbClr val="004982"/>
                </a:solidFill>
                <a:latin typeface="Trebuchet MS"/>
                <a:cs typeface="Trebuchet MS"/>
              </a:rPr>
              <a:t>ú</a:t>
            </a:r>
            <a:r>
              <a:rPr sz="1050" i="1" spc="-161" dirty="0">
                <a:solidFill>
                  <a:srgbClr val="004982"/>
                </a:solidFill>
                <a:latin typeface="Trebuchet MS"/>
                <a:cs typeface="Trebuchet MS"/>
              </a:rPr>
              <a:t>t.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3" name="object 6"/>
          <p:cNvSpPr txBox="1">
            <a:spLocks noGrp="1"/>
          </p:cNvSpPr>
          <p:nvPr>
            <p:ph type="title"/>
          </p:nvPr>
        </p:nvSpPr>
        <p:spPr>
          <a:xfrm>
            <a:off x="533400" y="364713"/>
            <a:ext cx="3926205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38" dirty="0"/>
              <a:t>Slnko</a:t>
            </a:r>
            <a:r>
              <a:rPr sz="3225" spc="-64" dirty="0"/>
              <a:t> </a:t>
            </a:r>
            <a:r>
              <a:rPr sz="1650" spc="217" dirty="0"/>
              <a:t>–</a:t>
            </a:r>
            <a:r>
              <a:rPr sz="1650" spc="-49" dirty="0"/>
              <a:t> </a:t>
            </a:r>
            <a:r>
              <a:rPr sz="1650" spc="-15" dirty="0"/>
              <a:t>základné</a:t>
            </a:r>
            <a:r>
              <a:rPr sz="1650" spc="-30" dirty="0"/>
              <a:t> </a:t>
            </a:r>
            <a:r>
              <a:rPr sz="1650" spc="-4" dirty="0"/>
              <a:t>poznatky</a:t>
            </a:r>
            <a:r>
              <a:rPr sz="1650" spc="-34" dirty="0"/>
              <a:t> </a:t>
            </a:r>
            <a:r>
              <a:rPr sz="1650" spc="-8" dirty="0"/>
              <a:t>a</a:t>
            </a:r>
            <a:r>
              <a:rPr sz="1650" spc="-45" dirty="0"/>
              <a:t> údaje</a:t>
            </a:r>
            <a:endParaRPr sz="1650" dirty="0"/>
          </a:p>
        </p:txBody>
      </p:sp>
    </p:spTree>
    <p:extLst>
      <p:ext uri="{BB962C8B-B14F-4D97-AF65-F5344CB8AC3E}">
        <p14:creationId xmlns:p14="http://schemas.microsoft.com/office/powerpoint/2010/main" val="164537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6" b="660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ounded Rectangle 1"/>
          <p:cNvSpPr/>
          <p:nvPr/>
        </p:nvSpPr>
        <p:spPr>
          <a:xfrm>
            <a:off x="317099" y="1733550"/>
            <a:ext cx="8509813" cy="1524000"/>
          </a:xfrm>
          <a:prstGeom prst="roundRect">
            <a:avLst/>
          </a:prstGeom>
          <a:solidFill>
            <a:schemeClr val="tx1">
              <a:alpha val="6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Vesmírny systém: 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Hviezdy  </a:t>
            </a:r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ostatné vesmírne objekty</a:t>
            </a:r>
          </a:p>
        </p:txBody>
      </p:sp>
    </p:spTree>
    <p:extLst>
      <p:ext uri="{BB962C8B-B14F-4D97-AF65-F5344CB8AC3E}">
        <p14:creationId xmlns:p14="http://schemas.microsoft.com/office/powerpoint/2010/main" val="34853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object 19"/>
          <p:cNvGrpSpPr/>
          <p:nvPr/>
        </p:nvGrpSpPr>
        <p:grpSpPr>
          <a:xfrm>
            <a:off x="1676399" y="2190750"/>
            <a:ext cx="6324791" cy="2952845"/>
            <a:chOff x="108204" y="2709672"/>
            <a:chExt cx="9036050" cy="4148454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5808" y="2709672"/>
              <a:ext cx="6108191" cy="36652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04" y="4216906"/>
              <a:ext cx="2991612" cy="264109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038600" y="4885967"/>
            <a:ext cx="462343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050" i="1" spc="-94" dirty="0">
                <a:solidFill>
                  <a:srgbClr val="004982"/>
                </a:solidFill>
                <a:latin typeface="Trebuchet MS"/>
                <a:cs typeface="Trebuchet MS"/>
              </a:rPr>
              <a:t>Porovnanie</a:t>
            </a:r>
            <a:r>
              <a:rPr sz="1050" i="1" spc="-34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83" dirty="0">
                <a:solidFill>
                  <a:srgbClr val="004982"/>
                </a:solidFill>
                <a:latin typeface="Trebuchet MS"/>
                <a:cs typeface="Trebuchet MS"/>
              </a:rPr>
              <a:t>rozmeru</a:t>
            </a:r>
            <a:r>
              <a:rPr sz="1050" i="1" spc="-19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64" dirty="0">
                <a:solidFill>
                  <a:srgbClr val="004982"/>
                </a:solidFill>
                <a:latin typeface="Trebuchet MS"/>
                <a:cs typeface="Trebuchet MS"/>
              </a:rPr>
              <a:t>Slnka</a:t>
            </a:r>
            <a:r>
              <a:rPr sz="1050" i="1" spc="-23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75" dirty="0">
                <a:solidFill>
                  <a:srgbClr val="004982"/>
                </a:solidFill>
                <a:latin typeface="Trebuchet MS"/>
                <a:cs typeface="Trebuchet MS"/>
              </a:rPr>
              <a:t>po</a:t>
            </a:r>
            <a:r>
              <a:rPr sz="1050" i="1" spc="-15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105" dirty="0">
                <a:solidFill>
                  <a:srgbClr val="004982"/>
                </a:solidFill>
                <a:latin typeface="Trebuchet MS"/>
                <a:cs typeface="Trebuchet MS"/>
              </a:rPr>
              <a:t>jeho</a:t>
            </a:r>
            <a:r>
              <a:rPr sz="1050" i="1" spc="-15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86" dirty="0">
                <a:solidFill>
                  <a:srgbClr val="004982"/>
                </a:solidFill>
                <a:latin typeface="Trebuchet MS"/>
                <a:cs typeface="Trebuchet MS"/>
              </a:rPr>
              <a:t>premene</a:t>
            </a:r>
            <a:r>
              <a:rPr sz="1050" i="1" spc="-19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64" dirty="0">
                <a:solidFill>
                  <a:srgbClr val="004982"/>
                </a:solidFill>
                <a:latin typeface="Trebuchet MS"/>
                <a:cs typeface="Trebuchet MS"/>
              </a:rPr>
              <a:t>na</a:t>
            </a:r>
            <a:r>
              <a:rPr sz="1050" i="1" spc="-15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86" dirty="0">
                <a:solidFill>
                  <a:srgbClr val="004982"/>
                </a:solidFill>
                <a:latin typeface="Trebuchet MS"/>
                <a:cs typeface="Trebuchet MS"/>
              </a:rPr>
              <a:t>červeného</a:t>
            </a:r>
            <a:r>
              <a:rPr sz="1050" i="1" spc="-23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83" dirty="0">
                <a:solidFill>
                  <a:srgbClr val="004982"/>
                </a:solidFill>
                <a:latin typeface="Trebuchet MS"/>
                <a:cs typeface="Trebuchet MS"/>
              </a:rPr>
              <a:t>obra</a:t>
            </a:r>
            <a:r>
              <a:rPr sz="1050" i="1" spc="-15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68" dirty="0">
                <a:solidFill>
                  <a:srgbClr val="004982"/>
                </a:solidFill>
                <a:latin typeface="Trebuchet MS"/>
                <a:cs typeface="Trebuchet MS"/>
              </a:rPr>
              <a:t>so</a:t>
            </a:r>
            <a:r>
              <a:rPr sz="1050" i="1" spc="-15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71" dirty="0">
                <a:solidFill>
                  <a:srgbClr val="004982"/>
                </a:solidFill>
                <a:latin typeface="Trebuchet MS"/>
                <a:cs typeface="Trebuchet MS"/>
              </a:rPr>
              <a:t>súčasným </a:t>
            </a:r>
            <a:r>
              <a:rPr sz="1050" i="1" spc="-259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94" dirty="0">
                <a:solidFill>
                  <a:srgbClr val="004982"/>
                </a:solidFill>
                <a:latin typeface="Trebuchet MS"/>
                <a:cs typeface="Trebuchet MS"/>
              </a:rPr>
              <a:t>rozmerom.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1001" y="1018611"/>
            <a:ext cx="5715000" cy="12920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1933" indent="-212884">
              <a:spcBef>
                <a:spcPts val="75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350" b="1" dirty="0">
                <a:solidFill>
                  <a:srgbClr val="00AFEF"/>
                </a:solidFill>
                <a:latin typeface="Trebuchet MS"/>
                <a:cs typeface="Trebuchet MS"/>
              </a:rPr>
              <a:t>Naše Slnko je hviezda </a:t>
            </a:r>
            <a:r>
              <a:rPr sz="1350" b="1" dirty="0">
                <a:latin typeface="Trebuchet MS"/>
                <a:cs typeface="Trebuchet MS"/>
              </a:rPr>
              <a:t>hlavnej postupnosti už asi 4,5 miliardy </a:t>
            </a:r>
            <a:r>
              <a:rPr sz="1350" b="1" dirty="0" err="1">
                <a:latin typeface="Trebuchet MS"/>
                <a:cs typeface="Trebuchet MS"/>
              </a:rPr>
              <a:t>rokov</a:t>
            </a:r>
            <a:r>
              <a:rPr sz="1350" b="1" dirty="0">
                <a:latin typeface="Trebuchet MS"/>
                <a:cs typeface="Trebuchet MS"/>
              </a:rPr>
              <a:t> </a:t>
            </a:r>
            <a:r>
              <a:rPr sz="1350" b="1" dirty="0" smtClean="0">
                <a:latin typeface="Trebuchet MS"/>
                <a:cs typeface="Trebuchet MS"/>
              </a:rPr>
              <a:t>a</a:t>
            </a:r>
            <a:r>
              <a:rPr lang="sk-SK" sz="1350" dirty="0">
                <a:latin typeface="Trebuchet MS"/>
                <a:cs typeface="Trebuchet MS"/>
              </a:rPr>
              <a:t> </a:t>
            </a:r>
            <a:r>
              <a:rPr sz="1350" b="1" dirty="0" err="1" smtClean="0">
                <a:latin typeface="Trebuchet MS"/>
                <a:cs typeface="Trebuchet MS"/>
              </a:rPr>
              <a:t>zostane</a:t>
            </a:r>
            <a:r>
              <a:rPr sz="1350" b="1" dirty="0" smtClean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ňou ďalších 4,5 miliárd rokov.</a:t>
            </a:r>
            <a:endParaRPr sz="1350" dirty="0">
              <a:latin typeface="Trebuchet MS"/>
              <a:cs typeface="Trebuchet MS"/>
            </a:endParaRPr>
          </a:p>
          <a:p>
            <a:pPr marL="221933" marR="115253" indent="-212884">
              <a:spcBef>
                <a:spcPts val="461"/>
              </a:spcBef>
              <a:buClr>
                <a:srgbClr val="3891A7"/>
              </a:buClr>
              <a:buSzPct val="78571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200" dirty="0">
                <a:solidFill>
                  <a:srgbClr val="00AFEF"/>
                </a:solidFill>
                <a:latin typeface="Trebuchet MS"/>
                <a:cs typeface="Trebuchet MS"/>
              </a:rPr>
              <a:t>Keď sa v jadre </a:t>
            </a:r>
            <a:r>
              <a:rPr sz="1200" dirty="0">
                <a:latin typeface="Trebuchet MS"/>
                <a:cs typeface="Trebuchet MS"/>
              </a:rPr>
              <a:t>minú zásoby vodíka, zväčší sa a stane sa z neho </a:t>
            </a: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červený obor </a:t>
            </a:r>
            <a:r>
              <a:rPr sz="1200" dirty="0">
                <a:latin typeface="Trebuchet MS"/>
                <a:cs typeface="Trebuchet MS"/>
              </a:rPr>
              <a:t>(jedno zo záverečných  štádií vývoja hviezd).</a:t>
            </a:r>
          </a:p>
          <a:p>
            <a:pPr marL="202406">
              <a:spcBef>
                <a:spcPts val="454"/>
              </a:spcBef>
            </a:pPr>
            <a:r>
              <a:rPr sz="1200" b="1" i="1" dirty="0">
                <a:solidFill>
                  <a:srgbClr val="004982"/>
                </a:solidFill>
                <a:latin typeface="Trebuchet MS"/>
                <a:cs typeface="Trebuchet MS"/>
              </a:rPr>
              <a:t>Červený obor </a:t>
            </a:r>
            <a:r>
              <a:rPr sz="1200" i="1" dirty="0">
                <a:solidFill>
                  <a:srgbClr val="004982"/>
                </a:solidFill>
                <a:latin typeface="Trebuchet MS"/>
                <a:cs typeface="Trebuchet MS"/>
              </a:rPr>
              <a:t>je veľká hviezda mimo hlavnej postupnosti typu K alebo M, červenej farby.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6" name="object 6"/>
          <p:cNvSpPr txBox="1">
            <a:spLocks/>
          </p:cNvSpPr>
          <p:nvPr/>
        </p:nvSpPr>
        <p:spPr>
          <a:xfrm>
            <a:off x="533400" y="364713"/>
            <a:ext cx="3926205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 sz="3000" b="0" i="0">
                <a:solidFill>
                  <a:srgbClr val="466169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en-GB" sz="3225" kern="0" spc="38" smtClean="0"/>
              <a:t>Slnko</a:t>
            </a:r>
            <a:r>
              <a:rPr lang="en-GB" sz="3225" kern="0" spc="-64" smtClean="0"/>
              <a:t> </a:t>
            </a:r>
            <a:r>
              <a:rPr lang="en-GB" sz="1650" kern="0" spc="217" smtClean="0"/>
              <a:t>–</a:t>
            </a:r>
            <a:r>
              <a:rPr lang="en-GB" sz="1650" kern="0" spc="-49" smtClean="0"/>
              <a:t> </a:t>
            </a:r>
            <a:r>
              <a:rPr lang="en-GB" sz="1650" kern="0" spc="-15" smtClean="0"/>
              <a:t>základné</a:t>
            </a:r>
            <a:r>
              <a:rPr lang="en-GB" sz="1650" kern="0" spc="-30" smtClean="0"/>
              <a:t> </a:t>
            </a:r>
            <a:r>
              <a:rPr lang="en-GB" sz="1650" kern="0" spc="-4" smtClean="0"/>
              <a:t>poznatky</a:t>
            </a:r>
            <a:r>
              <a:rPr lang="en-GB" sz="1650" kern="0" spc="-34" smtClean="0"/>
              <a:t> </a:t>
            </a:r>
            <a:r>
              <a:rPr lang="en-GB" sz="1650" kern="0" spc="-8" smtClean="0"/>
              <a:t>a</a:t>
            </a:r>
            <a:r>
              <a:rPr lang="en-GB" sz="1650" kern="0" spc="-45" smtClean="0"/>
              <a:t> údaje</a:t>
            </a:r>
            <a:endParaRPr lang="en-GB" sz="1650" kern="0" dirty="0"/>
          </a:p>
        </p:txBody>
      </p:sp>
    </p:spTree>
    <p:extLst>
      <p:ext uri="{BB962C8B-B14F-4D97-AF65-F5344CB8AC3E}">
        <p14:creationId xmlns:p14="http://schemas.microsoft.com/office/powerpoint/2010/main" val="824229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33400" y="1200150"/>
            <a:ext cx="4923282" cy="374092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1933" indent="-212884">
              <a:lnSpc>
                <a:spcPts val="1920"/>
              </a:lnSpc>
              <a:buClr>
                <a:srgbClr val="3891A7"/>
              </a:buClr>
              <a:buSzPct val="7954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600" dirty="0">
                <a:latin typeface="+mj-lt"/>
                <a:cs typeface="Trebuchet MS"/>
              </a:rPr>
              <a:t>Slnko je v tvorené dvomi časťami:</a:t>
            </a:r>
          </a:p>
          <a:p>
            <a:pPr marL="395764" indent="-386715">
              <a:lnSpc>
                <a:spcPts val="1920"/>
              </a:lnSpc>
              <a:buClr>
                <a:srgbClr val="3891A7"/>
              </a:buClr>
              <a:buSzPct val="79545"/>
              <a:buAutoNum type="alphaLcParenR"/>
              <a:tabLst>
                <a:tab pos="395764" algn="l"/>
                <a:tab pos="396240" algn="l"/>
              </a:tabLst>
            </a:pPr>
            <a:r>
              <a:rPr sz="1600" b="1" dirty="0">
                <a:solidFill>
                  <a:srgbClr val="00AFEF"/>
                </a:solidFill>
                <a:latin typeface="+mj-lt"/>
                <a:cs typeface="Trebuchet MS"/>
              </a:rPr>
              <a:t>slnečným vnútrom</a:t>
            </a:r>
            <a:endParaRPr sz="1600" dirty="0">
              <a:latin typeface="+mj-lt"/>
              <a:cs typeface="Trebuchet MS"/>
            </a:endParaRPr>
          </a:p>
          <a:p>
            <a:pPr marL="395764" indent="-386715">
              <a:lnSpc>
                <a:spcPts val="1920"/>
              </a:lnSpc>
              <a:buClr>
                <a:srgbClr val="3891A7"/>
              </a:buClr>
              <a:buSzPct val="79545"/>
              <a:buAutoNum type="alphaLcParenR"/>
              <a:tabLst>
                <a:tab pos="395764" algn="l"/>
                <a:tab pos="396240" algn="l"/>
              </a:tabLst>
            </a:pPr>
            <a:r>
              <a:rPr sz="1600" b="1" dirty="0" err="1">
                <a:solidFill>
                  <a:srgbClr val="00AFEF"/>
                </a:solidFill>
                <a:latin typeface="+mj-lt"/>
                <a:cs typeface="Trebuchet MS"/>
              </a:rPr>
              <a:t>slnečnou</a:t>
            </a:r>
            <a:r>
              <a:rPr sz="1600" b="1" dirty="0">
                <a:solidFill>
                  <a:srgbClr val="00AFEF"/>
                </a:solidFill>
                <a:latin typeface="+mj-lt"/>
                <a:cs typeface="Trebuchet MS"/>
              </a:rPr>
              <a:t> </a:t>
            </a:r>
            <a:r>
              <a:rPr sz="1600" b="1" dirty="0" err="1" smtClean="0">
                <a:solidFill>
                  <a:srgbClr val="00AFEF"/>
                </a:solidFill>
                <a:latin typeface="+mj-lt"/>
                <a:cs typeface="Trebuchet MS"/>
              </a:rPr>
              <a:t>atmosférou</a:t>
            </a:r>
            <a:endParaRPr sz="1600" dirty="0">
              <a:latin typeface="+mj-lt"/>
              <a:cs typeface="Trebuchet MS"/>
            </a:endParaRPr>
          </a:p>
          <a:p>
            <a:pPr>
              <a:lnSpc>
                <a:spcPts val="1920"/>
              </a:lnSpc>
            </a:pPr>
            <a:endParaRPr sz="1600" dirty="0">
              <a:latin typeface="+mj-lt"/>
              <a:cs typeface="Trebuchet MS"/>
            </a:endParaRPr>
          </a:p>
          <a:p>
            <a:pPr marL="221933" indent="-212884">
              <a:lnSpc>
                <a:spcPts val="192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  <a:tab pos="1662113" algn="l"/>
              </a:tabLst>
            </a:pPr>
            <a:r>
              <a:rPr lang="en-GB" sz="1600" b="1" dirty="0" smtClean="0">
                <a:solidFill>
                  <a:srgbClr val="00AFEF"/>
                </a:solidFill>
                <a:latin typeface="+mj-lt"/>
                <a:cs typeface="Trebuchet MS"/>
              </a:rPr>
              <a:t>SLNEČNÉ VNÚTRO	</a:t>
            </a:r>
            <a:r>
              <a:rPr lang="sk-SK" sz="1600" b="1" dirty="0" smtClean="0">
                <a:solidFill>
                  <a:srgbClr val="00AFEF"/>
                </a:solidFill>
                <a:latin typeface="+mj-lt"/>
                <a:cs typeface="Trebuchet MS"/>
              </a:rPr>
              <a:t/>
            </a:r>
            <a:br>
              <a:rPr lang="sk-SK" sz="1600" b="1" dirty="0" smtClean="0">
                <a:solidFill>
                  <a:srgbClr val="00AFEF"/>
                </a:solidFill>
                <a:latin typeface="+mj-lt"/>
                <a:cs typeface="Trebuchet MS"/>
              </a:rPr>
            </a:br>
            <a:r>
              <a:rPr sz="1600" dirty="0" smtClean="0">
                <a:latin typeface="+mj-lt"/>
                <a:cs typeface="Trebuchet MS"/>
              </a:rPr>
              <a:t>– </a:t>
            </a:r>
            <a:r>
              <a:rPr sz="1600" dirty="0">
                <a:latin typeface="+mj-lt"/>
                <a:cs typeface="Trebuchet MS"/>
              </a:rPr>
              <a:t>tvorí </a:t>
            </a:r>
            <a:r>
              <a:rPr sz="1600" dirty="0" err="1">
                <a:latin typeface="+mj-lt"/>
                <a:cs typeface="Trebuchet MS"/>
              </a:rPr>
              <a:t>prevažnú</a:t>
            </a:r>
            <a:r>
              <a:rPr sz="1600" dirty="0">
                <a:latin typeface="+mj-lt"/>
                <a:cs typeface="Trebuchet MS"/>
              </a:rPr>
              <a:t> </a:t>
            </a:r>
            <a:r>
              <a:rPr sz="1600" dirty="0" err="1" smtClean="0">
                <a:latin typeface="+mj-lt"/>
                <a:cs typeface="Trebuchet MS"/>
              </a:rPr>
              <a:t>časť</a:t>
            </a:r>
            <a:r>
              <a:rPr lang="sk-SK" sz="1600" dirty="0">
                <a:latin typeface="+mj-lt"/>
                <a:cs typeface="Trebuchet MS"/>
              </a:rPr>
              <a:t> </a:t>
            </a:r>
            <a:r>
              <a:rPr sz="1600" dirty="0" err="1" smtClean="0">
                <a:latin typeface="+mj-lt"/>
                <a:cs typeface="Trebuchet MS"/>
              </a:rPr>
              <a:t>Slnka</a:t>
            </a:r>
            <a:endParaRPr sz="1600" dirty="0">
              <a:latin typeface="+mj-lt"/>
              <a:cs typeface="Trebuchet MS"/>
            </a:endParaRPr>
          </a:p>
          <a:p>
            <a:pPr marL="9525">
              <a:lnSpc>
                <a:spcPts val="1920"/>
              </a:lnSpc>
              <a:spcAft>
                <a:spcPts val="600"/>
              </a:spcAft>
            </a:pPr>
            <a:r>
              <a:rPr lang="sk-SK" sz="1600" b="1" dirty="0">
                <a:uFill>
                  <a:solidFill>
                    <a:srgbClr val="C00000"/>
                  </a:solidFill>
                </a:uFill>
                <a:latin typeface="+mj-lt"/>
                <a:cs typeface="Trebuchet MS"/>
              </a:rPr>
              <a:t> </a:t>
            </a:r>
            <a:r>
              <a:rPr lang="sk-SK" sz="1600" b="1" dirty="0" smtClean="0">
                <a:uFill>
                  <a:solidFill>
                    <a:srgbClr val="C00000"/>
                  </a:solidFill>
                </a:uFill>
                <a:latin typeface="+mj-lt"/>
                <a:cs typeface="Trebuchet MS"/>
              </a:rPr>
              <a:t>       </a:t>
            </a:r>
            <a:r>
              <a:rPr sz="1600" b="1" u="sng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+mj-lt"/>
                <a:cs typeface="Trebuchet MS"/>
              </a:rPr>
              <a:t>Pozostáva</a:t>
            </a:r>
            <a:r>
              <a:rPr sz="1600" b="1" u="sng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+mj-lt"/>
                <a:cs typeface="Trebuchet MS"/>
              </a:rPr>
              <a:t> </a:t>
            </a:r>
            <a:r>
              <a:rPr sz="16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+mj-lt"/>
                <a:cs typeface="Trebuchet MS"/>
              </a:rPr>
              <a:t>z troch vrstiev:</a:t>
            </a:r>
            <a:endParaRPr sz="1600" dirty="0">
              <a:latin typeface="+mj-lt"/>
              <a:cs typeface="Trebuchet MS"/>
            </a:endParaRPr>
          </a:p>
          <a:p>
            <a:pPr marL="395764" indent="-386715">
              <a:lnSpc>
                <a:spcPts val="1920"/>
              </a:lnSpc>
              <a:buClr>
                <a:srgbClr val="3891A7"/>
              </a:buClr>
              <a:buSzPct val="80000"/>
              <a:buAutoNum type="arabicPeriod"/>
              <a:tabLst>
                <a:tab pos="395764" algn="l"/>
                <a:tab pos="396240" algn="l"/>
              </a:tabLst>
            </a:pPr>
            <a:r>
              <a:rPr sz="1600" b="1" dirty="0">
                <a:solidFill>
                  <a:srgbClr val="FF0000"/>
                </a:solidFill>
                <a:latin typeface="+mj-lt"/>
                <a:cs typeface="Trebuchet MS"/>
              </a:rPr>
              <a:t>Jadro </a:t>
            </a:r>
            <a:r>
              <a:rPr sz="1600" dirty="0">
                <a:latin typeface="+mj-lt"/>
                <a:cs typeface="Trebuchet MS"/>
              </a:rPr>
              <a:t>je najvnútornejšou vrstvou Slnka.</a:t>
            </a:r>
          </a:p>
          <a:p>
            <a:pPr marL="395764">
              <a:lnSpc>
                <a:spcPts val="1920"/>
              </a:lnSpc>
            </a:pPr>
            <a:r>
              <a:rPr sz="1600" dirty="0">
                <a:latin typeface="+mj-lt"/>
                <a:cs typeface="Trebuchet MS"/>
              </a:rPr>
              <a:t>Prebiehajú tu jadrové (termonukleárne) </a:t>
            </a:r>
            <a:r>
              <a:rPr sz="1600" dirty="0" err="1" smtClean="0">
                <a:latin typeface="+mj-lt"/>
                <a:cs typeface="Trebuchet MS"/>
              </a:rPr>
              <a:t>reakcie</a:t>
            </a:r>
            <a:endParaRPr lang="sk-SK" sz="1600" dirty="0" smtClean="0">
              <a:latin typeface="+mj-lt"/>
              <a:cs typeface="Trebuchet MS"/>
            </a:endParaRPr>
          </a:p>
          <a:p>
            <a:pPr marL="395764">
              <a:lnSpc>
                <a:spcPts val="1920"/>
              </a:lnSpc>
            </a:pPr>
            <a:endParaRPr sz="1600" dirty="0">
              <a:latin typeface="+mj-lt"/>
              <a:cs typeface="Trebuchet MS"/>
            </a:endParaRPr>
          </a:p>
          <a:p>
            <a:pPr marL="395764" marR="77629" indent="-386715">
              <a:lnSpc>
                <a:spcPts val="1920"/>
              </a:lnSpc>
              <a:buClr>
                <a:srgbClr val="3891A7"/>
              </a:buClr>
              <a:buSzPct val="80000"/>
              <a:buAutoNum type="arabicPeriod" startAt="2"/>
              <a:tabLst>
                <a:tab pos="395764" algn="l"/>
                <a:tab pos="396240" algn="l"/>
              </a:tabLst>
            </a:pPr>
            <a:r>
              <a:rPr sz="1600" dirty="0">
                <a:latin typeface="+mj-lt"/>
                <a:cs typeface="Trebuchet MS"/>
              </a:rPr>
              <a:t>Smerom navonok nasleduje </a:t>
            </a:r>
            <a:r>
              <a:rPr sz="1600" b="1" i="1" dirty="0">
                <a:solidFill>
                  <a:srgbClr val="FF0000"/>
                </a:solidFill>
                <a:latin typeface="+mj-lt"/>
                <a:cs typeface="Trebuchet MS"/>
              </a:rPr>
              <a:t>radiačná  </a:t>
            </a:r>
            <a:r>
              <a:rPr sz="1600" b="1" i="1" dirty="0" err="1">
                <a:solidFill>
                  <a:srgbClr val="FF0000"/>
                </a:solidFill>
                <a:latin typeface="+mj-lt"/>
                <a:cs typeface="Trebuchet MS"/>
              </a:rPr>
              <a:t>vrstva</a:t>
            </a:r>
            <a:r>
              <a:rPr sz="1600" b="1" i="1" dirty="0">
                <a:solidFill>
                  <a:srgbClr val="FF0000"/>
                </a:solidFill>
                <a:latin typeface="+mj-lt"/>
                <a:cs typeface="Trebuchet MS"/>
              </a:rPr>
              <a:t> </a:t>
            </a:r>
            <a:r>
              <a:rPr lang="sk-SK" sz="1600" b="1" i="1" dirty="0" smtClean="0">
                <a:solidFill>
                  <a:srgbClr val="FF0000"/>
                </a:solidFill>
                <a:latin typeface="+mj-lt"/>
                <a:cs typeface="Trebuchet MS"/>
              </a:rPr>
              <a:t/>
            </a:r>
            <a:br>
              <a:rPr lang="sk-SK" sz="1600" b="1" i="1" dirty="0" smtClean="0">
                <a:solidFill>
                  <a:srgbClr val="FF0000"/>
                </a:solidFill>
                <a:latin typeface="+mj-lt"/>
                <a:cs typeface="Trebuchet MS"/>
              </a:rPr>
            </a:br>
            <a:r>
              <a:rPr sz="1600" dirty="0" smtClean="0">
                <a:latin typeface="+mj-lt"/>
                <a:cs typeface="Trebuchet MS"/>
              </a:rPr>
              <a:t>- </a:t>
            </a:r>
            <a:r>
              <a:rPr sz="1600" dirty="0">
                <a:latin typeface="+mj-lt"/>
                <a:cs typeface="Trebuchet MS"/>
              </a:rPr>
              <a:t>uvoľnená energia sa šíri k povrchu vo </a:t>
            </a:r>
            <a:r>
              <a:rPr sz="1600" dirty="0" err="1">
                <a:latin typeface="+mj-lt"/>
                <a:cs typeface="Trebuchet MS"/>
              </a:rPr>
              <a:t>forme</a:t>
            </a:r>
            <a:r>
              <a:rPr sz="1600" dirty="0">
                <a:latin typeface="+mj-lt"/>
                <a:cs typeface="Trebuchet MS"/>
              </a:rPr>
              <a:t> </a:t>
            </a:r>
            <a:r>
              <a:rPr lang="sk-SK" sz="1600" dirty="0" smtClean="0">
                <a:latin typeface="+mj-lt"/>
                <a:cs typeface="Trebuchet MS"/>
              </a:rPr>
              <a:t> </a:t>
            </a:r>
            <a:r>
              <a:rPr sz="1600" dirty="0" err="1" smtClean="0">
                <a:latin typeface="+mj-lt"/>
                <a:cs typeface="Trebuchet MS"/>
              </a:rPr>
              <a:t>fotónov</a:t>
            </a:r>
            <a:endParaRPr lang="sk-SK" sz="1600" dirty="0" smtClean="0">
              <a:latin typeface="+mj-lt"/>
              <a:cs typeface="Trebuchet MS"/>
            </a:endParaRPr>
          </a:p>
          <a:p>
            <a:pPr marL="395764" marR="77629" indent="-386715">
              <a:lnSpc>
                <a:spcPts val="1920"/>
              </a:lnSpc>
              <a:buClr>
                <a:srgbClr val="3891A7"/>
              </a:buClr>
              <a:buSzPct val="80000"/>
              <a:buAutoNum type="arabicPeriod" startAt="2"/>
              <a:tabLst>
                <a:tab pos="395764" algn="l"/>
                <a:tab pos="396240" algn="l"/>
              </a:tabLst>
            </a:pPr>
            <a:endParaRPr sz="1600" dirty="0">
              <a:latin typeface="+mj-lt"/>
              <a:cs typeface="Trebuchet MS"/>
            </a:endParaRPr>
          </a:p>
          <a:p>
            <a:pPr marL="395764" indent="-386715">
              <a:lnSpc>
                <a:spcPts val="1920"/>
              </a:lnSpc>
              <a:buClr>
                <a:srgbClr val="3891A7"/>
              </a:buClr>
              <a:buSzPct val="80000"/>
              <a:buAutoNum type="arabicPeriod" startAt="2"/>
              <a:tabLst>
                <a:tab pos="395764" algn="l"/>
                <a:tab pos="396240" algn="l"/>
              </a:tabLst>
            </a:pPr>
            <a:r>
              <a:rPr sz="1600" dirty="0">
                <a:latin typeface="+mj-lt"/>
                <a:cs typeface="Trebuchet MS"/>
              </a:rPr>
              <a:t>Nad radiačnou vrstvou je </a:t>
            </a:r>
            <a:r>
              <a:rPr sz="1600" b="1" i="1" dirty="0" err="1" smtClean="0">
                <a:solidFill>
                  <a:srgbClr val="FF0000"/>
                </a:solidFill>
                <a:latin typeface="+mj-lt"/>
                <a:cs typeface="Trebuchet MS"/>
              </a:rPr>
              <a:t>konvektívna</a:t>
            </a:r>
            <a:r>
              <a:rPr lang="sk-SK" sz="1600" dirty="0">
                <a:latin typeface="+mj-lt"/>
                <a:cs typeface="Trebuchet MS"/>
              </a:rPr>
              <a:t> </a:t>
            </a:r>
            <a:r>
              <a:rPr sz="1600" b="1" i="1" dirty="0" err="1" smtClean="0">
                <a:solidFill>
                  <a:srgbClr val="FF0000"/>
                </a:solidFill>
                <a:latin typeface="+mj-lt"/>
                <a:cs typeface="Trebuchet MS"/>
              </a:rPr>
              <a:t>vrstva</a:t>
            </a:r>
            <a:r>
              <a:rPr sz="1600" b="1" i="1" dirty="0" smtClean="0">
                <a:solidFill>
                  <a:srgbClr val="FF0000"/>
                </a:solidFill>
                <a:latin typeface="+mj-lt"/>
                <a:cs typeface="Trebuchet MS"/>
              </a:rPr>
              <a:t> </a:t>
            </a:r>
            <a:r>
              <a:rPr lang="sk-SK" sz="1600" b="1" i="1" dirty="0" smtClean="0">
                <a:solidFill>
                  <a:srgbClr val="FF0000"/>
                </a:solidFill>
                <a:latin typeface="+mj-lt"/>
                <a:cs typeface="Trebuchet MS"/>
              </a:rPr>
              <a:t/>
            </a:r>
            <a:br>
              <a:rPr lang="sk-SK" sz="1600" b="1" i="1" dirty="0" smtClean="0">
                <a:solidFill>
                  <a:srgbClr val="FF0000"/>
                </a:solidFill>
                <a:latin typeface="+mj-lt"/>
                <a:cs typeface="Trebuchet MS"/>
              </a:rPr>
            </a:br>
            <a:r>
              <a:rPr sz="1600" dirty="0" smtClean="0">
                <a:latin typeface="+mj-lt"/>
                <a:cs typeface="Trebuchet MS"/>
              </a:rPr>
              <a:t>- </a:t>
            </a:r>
            <a:r>
              <a:rPr sz="1600" dirty="0">
                <a:latin typeface="+mj-lt"/>
                <a:cs typeface="Trebuchet MS"/>
              </a:rPr>
              <a:t>prenos energie je konvekciou (prúdením).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85750"/>
            <a:ext cx="2391918" cy="4586085"/>
          </a:xfrm>
          <a:prstGeom prst="rect">
            <a:avLst/>
          </a:prstGeom>
        </p:spPr>
      </p:pic>
      <p:sp>
        <p:nvSpPr>
          <p:cNvPr id="12" name="object 6"/>
          <p:cNvSpPr txBox="1">
            <a:spLocks/>
          </p:cNvSpPr>
          <p:nvPr/>
        </p:nvSpPr>
        <p:spPr>
          <a:xfrm>
            <a:off x="533400" y="364713"/>
            <a:ext cx="3926205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 sz="3000" b="0" i="0">
                <a:solidFill>
                  <a:srgbClr val="466169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en-GB" sz="3225" kern="0" spc="38" smtClean="0"/>
              <a:t>Slnko</a:t>
            </a:r>
            <a:r>
              <a:rPr lang="en-GB" sz="3225" kern="0" spc="-64" smtClean="0"/>
              <a:t> </a:t>
            </a:r>
            <a:r>
              <a:rPr lang="en-GB" sz="1650" kern="0" spc="217" smtClean="0"/>
              <a:t>–</a:t>
            </a:r>
            <a:r>
              <a:rPr lang="en-GB" sz="1650" kern="0" spc="-49" smtClean="0"/>
              <a:t> </a:t>
            </a:r>
            <a:r>
              <a:rPr lang="en-GB" sz="1650" kern="0" spc="-15" smtClean="0"/>
              <a:t>základné</a:t>
            </a:r>
            <a:r>
              <a:rPr lang="en-GB" sz="1650" kern="0" spc="-30" smtClean="0"/>
              <a:t> </a:t>
            </a:r>
            <a:r>
              <a:rPr lang="en-GB" sz="1650" kern="0" spc="-4" smtClean="0"/>
              <a:t>poznatky</a:t>
            </a:r>
            <a:r>
              <a:rPr lang="en-GB" sz="1650" kern="0" spc="-34" smtClean="0"/>
              <a:t> </a:t>
            </a:r>
            <a:r>
              <a:rPr lang="en-GB" sz="1650" kern="0" spc="-8" smtClean="0"/>
              <a:t>a</a:t>
            </a:r>
            <a:r>
              <a:rPr lang="en-GB" sz="1650" kern="0" spc="-45" smtClean="0"/>
              <a:t> údaje</a:t>
            </a:r>
            <a:endParaRPr lang="en-GB" sz="1650" kern="0" dirty="0"/>
          </a:p>
        </p:txBody>
      </p:sp>
    </p:spTree>
    <p:extLst>
      <p:ext uri="{BB962C8B-B14F-4D97-AF65-F5344CB8AC3E}">
        <p14:creationId xmlns:p14="http://schemas.microsoft.com/office/powerpoint/2010/main" val="3590908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466" y="173831"/>
            <a:ext cx="2060734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38" dirty="0"/>
              <a:t>Slnko</a:t>
            </a:r>
            <a:r>
              <a:rPr sz="3225" spc="-184" dirty="0"/>
              <a:t> </a:t>
            </a:r>
            <a:r>
              <a:rPr sz="1500" spc="199" dirty="0"/>
              <a:t>–</a:t>
            </a:r>
            <a:r>
              <a:rPr sz="1500" spc="-64" dirty="0"/>
              <a:t> </a:t>
            </a:r>
            <a:r>
              <a:rPr sz="1500" spc="-19" dirty="0"/>
              <a:t>zloženie</a:t>
            </a:r>
            <a:endParaRPr sz="1500" dirty="0"/>
          </a:p>
        </p:txBody>
      </p:sp>
      <p:sp>
        <p:nvSpPr>
          <p:cNvPr id="7" name="object 7"/>
          <p:cNvSpPr txBox="1"/>
          <p:nvPr/>
        </p:nvSpPr>
        <p:spPr>
          <a:xfrm>
            <a:off x="457199" y="859117"/>
            <a:ext cx="8534401" cy="138691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1933" indent="-212884">
              <a:spcBef>
                <a:spcPts val="75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b="1" dirty="0">
                <a:solidFill>
                  <a:srgbClr val="00AFEF"/>
                </a:solidFill>
                <a:latin typeface="Trebuchet MS"/>
                <a:cs typeface="Trebuchet MS"/>
              </a:rPr>
              <a:t>Slnečná </a:t>
            </a:r>
            <a:r>
              <a:rPr b="1" dirty="0" err="1">
                <a:solidFill>
                  <a:srgbClr val="00AFEF"/>
                </a:solidFill>
                <a:latin typeface="Trebuchet MS"/>
                <a:cs typeface="Trebuchet MS"/>
              </a:rPr>
              <a:t>atmosféra</a:t>
            </a:r>
            <a:r>
              <a:rPr b="1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dirty="0" smtClean="0">
                <a:solidFill>
                  <a:srgbClr val="00AFEF"/>
                </a:solidFill>
                <a:latin typeface="Trebuchet MS"/>
                <a:cs typeface="Trebuchet MS"/>
              </a:rPr>
              <a:t>–</a:t>
            </a:r>
            <a:r>
              <a:rPr lang="sk-SK" dirty="0" smtClean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latin typeface="Trebuchet MS"/>
                <a:cs typeface="Trebuchet MS"/>
              </a:rPr>
              <a:t>viditeľn</a:t>
            </a:r>
            <a:r>
              <a:rPr lang="sk-SK" dirty="0" smtClean="0">
                <a:latin typeface="Trebuchet MS"/>
                <a:cs typeface="Trebuchet MS"/>
              </a:rPr>
              <a:t>á</a:t>
            </a:r>
            <a:r>
              <a:rPr dirty="0" smtClean="0">
                <a:latin typeface="Trebuchet MS"/>
                <a:cs typeface="Trebuchet MS"/>
              </a:rPr>
              <a:t> </a:t>
            </a:r>
            <a:r>
              <a:rPr dirty="0" err="1" smtClean="0">
                <a:latin typeface="Trebuchet MS"/>
                <a:cs typeface="Trebuchet MS"/>
              </a:rPr>
              <a:t>časť</a:t>
            </a:r>
            <a:r>
              <a:rPr dirty="0" smtClean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Slnka, </a:t>
            </a:r>
            <a:r>
              <a:rPr dirty="0" err="1">
                <a:latin typeface="Trebuchet MS"/>
                <a:cs typeface="Trebuchet MS"/>
              </a:rPr>
              <a:t>ktorá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dirty="0" err="1" smtClean="0">
                <a:latin typeface="Trebuchet MS"/>
                <a:cs typeface="Trebuchet MS"/>
              </a:rPr>
              <a:t>má</a:t>
            </a:r>
            <a:r>
              <a:rPr lang="sk-SK" dirty="0">
                <a:latin typeface="Trebuchet MS"/>
                <a:cs typeface="Trebuchet MS"/>
              </a:rPr>
              <a:t> </a:t>
            </a:r>
            <a:r>
              <a:rPr dirty="0" err="1" smtClean="0">
                <a:latin typeface="Trebuchet MS"/>
                <a:cs typeface="Trebuchet MS"/>
              </a:rPr>
              <a:t>malú</a:t>
            </a:r>
            <a:r>
              <a:rPr dirty="0" smtClean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hustotu a je </a:t>
            </a:r>
            <a:r>
              <a:rPr dirty="0" err="1" smtClean="0">
                <a:latin typeface="Trebuchet MS"/>
                <a:cs typeface="Trebuchet MS"/>
              </a:rPr>
              <a:t>rozsiahla</a:t>
            </a:r>
            <a:endParaRPr dirty="0">
              <a:latin typeface="Trebuchet MS"/>
              <a:cs typeface="Trebuchet MS"/>
            </a:endParaRPr>
          </a:p>
          <a:p>
            <a:pPr marL="221933" indent="-212884">
              <a:spcBef>
                <a:spcPts val="1631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500" b="1" dirty="0">
                <a:solidFill>
                  <a:srgbClr val="00AFEF"/>
                </a:solidFill>
                <a:latin typeface="Trebuchet MS"/>
                <a:cs typeface="Trebuchet MS"/>
              </a:rPr>
              <a:t>Atmosféra Slnka </a:t>
            </a:r>
            <a:r>
              <a:rPr sz="1500" dirty="0">
                <a:latin typeface="Trebuchet MS"/>
                <a:cs typeface="Trebuchet MS"/>
              </a:rPr>
              <a:t>sa začína kvázi povrchom: </a:t>
            </a:r>
            <a:r>
              <a:rPr sz="1500" b="1" i="1" u="sng" dirty="0" err="1">
                <a:solidFill>
                  <a:srgbClr val="004982"/>
                </a:solidFill>
                <a:uFill>
                  <a:solidFill>
                    <a:srgbClr val="004982"/>
                  </a:solidFill>
                </a:uFill>
                <a:latin typeface="Trebuchet MS"/>
                <a:cs typeface="Trebuchet MS"/>
              </a:rPr>
              <a:t>fotosférou</a:t>
            </a:r>
            <a:r>
              <a:rPr sz="1500" b="1" i="1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500" dirty="0" smtClean="0">
                <a:latin typeface="Trebuchet MS"/>
                <a:cs typeface="Trebuchet MS"/>
              </a:rPr>
              <a:t>–</a:t>
            </a:r>
            <a:r>
              <a:rPr sz="1500" dirty="0" err="1" smtClean="0">
                <a:latin typeface="Trebuchet MS"/>
                <a:cs typeface="Trebuchet MS"/>
              </a:rPr>
              <a:t>viditeľný</a:t>
            </a:r>
            <a:r>
              <a:rPr sz="1500" dirty="0" smtClean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slnečný disk, ktorý vnímame, ako povrch Slnka. </a:t>
            </a:r>
            <a:r>
              <a:rPr sz="1500" dirty="0" err="1" smtClean="0">
                <a:latin typeface="Trebuchet MS"/>
                <a:cs typeface="Trebuchet MS"/>
              </a:rPr>
              <a:t>Priemerná</a:t>
            </a:r>
            <a:r>
              <a:rPr lang="sk-SK" sz="1500" dirty="0">
                <a:latin typeface="Trebuchet MS"/>
                <a:cs typeface="Trebuchet MS"/>
              </a:rPr>
              <a:t> </a:t>
            </a:r>
            <a:r>
              <a:rPr sz="1500" dirty="0" err="1" smtClean="0">
                <a:latin typeface="Trebuchet MS"/>
                <a:cs typeface="Trebuchet MS"/>
              </a:rPr>
              <a:t>teplota</a:t>
            </a:r>
            <a:r>
              <a:rPr sz="1500" dirty="0" smtClean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fotosféry je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5 500 °C</a:t>
            </a:r>
            <a:r>
              <a:rPr sz="1500" dirty="0">
                <a:latin typeface="Trebuchet MS"/>
                <a:cs typeface="Trebuchet MS"/>
              </a:rPr>
              <a:t>.</a:t>
            </a:r>
          </a:p>
          <a:p>
            <a:pPr marL="221933" marR="3012281" indent="-212884" algn="just">
              <a:spcBef>
                <a:spcPts val="465"/>
              </a:spcBef>
              <a:buClr>
                <a:srgbClr val="3891A7"/>
              </a:buClr>
              <a:buSzPct val="78125"/>
              <a:buFont typeface="Segoe UI Symbol"/>
              <a:buChar char="⚫"/>
              <a:tabLst>
                <a:tab pos="222409" algn="l"/>
              </a:tabLst>
            </a:pPr>
            <a:r>
              <a:rPr sz="1200" dirty="0">
                <a:latin typeface="Trebuchet MS"/>
                <a:cs typeface="Trebuchet MS"/>
              </a:rPr>
              <a:t>Hrúbka fotosféry je </a:t>
            </a: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300 km</a:t>
            </a:r>
            <a:r>
              <a:rPr sz="1200" dirty="0" smtClean="0">
                <a:latin typeface="Trebuchet MS"/>
                <a:cs typeface="Trebuchet MS"/>
              </a:rPr>
              <a:t>.</a:t>
            </a:r>
            <a:r>
              <a:rPr lang="sk-SK" sz="1200" dirty="0" smtClean="0">
                <a:latin typeface="Trebuchet MS"/>
                <a:cs typeface="Trebuchet MS"/>
              </a:rPr>
              <a:t> </a:t>
            </a:r>
            <a:r>
              <a:rPr sz="1200" dirty="0" smtClean="0">
                <a:latin typeface="Trebuchet MS"/>
                <a:cs typeface="Trebuchet MS"/>
              </a:rPr>
              <a:t>Vo </a:t>
            </a:r>
            <a:r>
              <a:rPr sz="1200" dirty="0" err="1">
                <a:latin typeface="Trebuchet MS"/>
                <a:cs typeface="Trebuchet MS"/>
              </a:rPr>
              <a:t>fotosfére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dirty="0" err="1" smtClean="0">
                <a:latin typeface="Trebuchet MS"/>
                <a:cs typeface="Trebuchet MS"/>
              </a:rPr>
              <a:t>sú</a:t>
            </a:r>
            <a:r>
              <a:rPr sz="1200" dirty="0" smtClean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pozorovateľné útvary: </a:t>
            </a:r>
            <a:r>
              <a:rPr lang="sk-SK" sz="1200" dirty="0" smtClean="0">
                <a:latin typeface="Trebuchet MS"/>
                <a:cs typeface="Trebuchet MS"/>
              </a:rPr>
              <a:t/>
            </a:r>
            <a:br>
              <a:rPr lang="sk-SK" sz="1200" dirty="0" smtClean="0">
                <a:latin typeface="Trebuchet MS"/>
                <a:cs typeface="Trebuchet MS"/>
              </a:rPr>
            </a:br>
            <a:r>
              <a:rPr sz="12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slnečné</a:t>
            </a:r>
            <a:r>
              <a:rPr lang="sk-SK" sz="12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škvrny</a:t>
            </a: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,  granulácie, fakulové polia a ďalšie</a:t>
            </a:r>
            <a:r>
              <a:rPr sz="1200" dirty="0">
                <a:latin typeface="Trebuchet MS"/>
                <a:cs typeface="Trebuchet MS"/>
              </a:rPr>
              <a:t>.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2419350"/>
            <a:ext cx="3048000" cy="268985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092928" y="4536186"/>
            <a:ext cx="2544603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i="1" spc="-49" dirty="0">
                <a:solidFill>
                  <a:srgbClr val="004982"/>
                </a:solidFill>
                <a:latin typeface="Trebuchet MS"/>
                <a:cs typeface="Trebuchet MS"/>
              </a:rPr>
              <a:t>Atmosféra</a:t>
            </a:r>
            <a:r>
              <a:rPr sz="1050" b="1" i="1" spc="-53" dirty="0">
                <a:solidFill>
                  <a:srgbClr val="004982"/>
                </a:solidFill>
                <a:latin typeface="Trebuchet MS"/>
                <a:cs typeface="Trebuchet MS"/>
              </a:rPr>
              <a:t> Slnka</a:t>
            </a:r>
            <a:r>
              <a:rPr sz="1050" i="1" spc="-53" dirty="0">
                <a:solidFill>
                  <a:srgbClr val="004982"/>
                </a:solidFill>
                <a:latin typeface="Trebuchet MS"/>
                <a:cs typeface="Trebuchet MS"/>
              </a:rPr>
              <a:t>:</a:t>
            </a:r>
            <a:r>
              <a:rPr sz="1050" i="1" spc="-150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116" dirty="0">
                <a:solidFill>
                  <a:srgbClr val="004982"/>
                </a:solidFill>
                <a:latin typeface="Trebuchet MS"/>
                <a:cs typeface="Trebuchet MS"/>
              </a:rPr>
              <a:t>fotosféra,</a:t>
            </a:r>
            <a:r>
              <a:rPr sz="1050" i="1" spc="-146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105" dirty="0">
                <a:solidFill>
                  <a:srgbClr val="004982"/>
                </a:solidFill>
                <a:latin typeface="Trebuchet MS"/>
                <a:cs typeface="Trebuchet MS"/>
              </a:rPr>
              <a:t>chromosféra,</a:t>
            </a:r>
            <a:r>
              <a:rPr sz="1050" i="1" spc="-153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101" dirty="0">
                <a:solidFill>
                  <a:srgbClr val="004982"/>
                </a:solidFill>
                <a:latin typeface="Trebuchet MS"/>
                <a:cs typeface="Trebuchet MS"/>
              </a:rPr>
              <a:t>koróna.</a:t>
            </a:r>
            <a:endParaRPr sz="10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57273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1784827"/>
            <a:ext cx="3411854" cy="311124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57200" y="1064197"/>
            <a:ext cx="7239000" cy="167209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29553" indent="-213360">
              <a:spcBef>
                <a:spcPts val="79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29553" algn="l"/>
                <a:tab pos="230029" algn="l"/>
              </a:tabLst>
            </a:pPr>
            <a:r>
              <a:rPr sz="1500" dirty="0">
                <a:latin typeface="Trebuchet MS"/>
                <a:cs typeface="Trebuchet MS"/>
              </a:rPr>
              <a:t>Nad fotosférou je riedka</a:t>
            </a:r>
            <a:r>
              <a:rPr sz="1500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500" b="1" i="1" u="sng" dirty="0">
                <a:solidFill>
                  <a:srgbClr val="004982"/>
                </a:solidFill>
                <a:uFill>
                  <a:solidFill>
                    <a:srgbClr val="004982"/>
                  </a:solidFill>
                </a:uFill>
                <a:latin typeface="Trebuchet MS"/>
                <a:cs typeface="Trebuchet MS"/>
              </a:rPr>
              <a:t>chromosféra</a:t>
            </a:r>
            <a:r>
              <a:rPr sz="1500" dirty="0">
                <a:latin typeface="Trebuchet MS"/>
                <a:cs typeface="Trebuchet MS"/>
              </a:rPr>
              <a:t>, dobre pozorovateľná najmä pri</a:t>
            </a:r>
          </a:p>
          <a:p>
            <a:pPr marL="229553"/>
            <a:r>
              <a:rPr sz="1500" dirty="0">
                <a:latin typeface="Trebuchet MS"/>
                <a:cs typeface="Trebuchet MS"/>
              </a:rPr>
              <a:t>úplnom zatmení Slnka. Siaha približne do </a:t>
            </a:r>
            <a:r>
              <a:rPr sz="1500" dirty="0" err="1" smtClean="0">
                <a:latin typeface="Trebuchet MS"/>
                <a:cs typeface="Trebuchet MS"/>
              </a:rPr>
              <a:t>výšky</a:t>
            </a:r>
            <a:r>
              <a:rPr lang="sk-SK" sz="1500" dirty="0" smtClean="0">
                <a:latin typeface="Trebuchet MS"/>
                <a:cs typeface="Trebuchet MS"/>
              </a:rPr>
              <a:t> </a:t>
            </a:r>
            <a:r>
              <a:rPr sz="1500" dirty="0" smtClean="0">
                <a:solidFill>
                  <a:srgbClr val="FF0000"/>
                </a:solidFill>
                <a:latin typeface="Trebuchet MS"/>
                <a:cs typeface="Trebuchet MS"/>
              </a:rPr>
              <a:t>14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000 km </a:t>
            </a:r>
            <a:r>
              <a:rPr sz="1500" dirty="0">
                <a:latin typeface="Trebuchet MS"/>
                <a:cs typeface="Trebuchet MS"/>
              </a:rPr>
              <a:t>nad fotosférou.</a:t>
            </a:r>
          </a:p>
          <a:p>
            <a:pPr>
              <a:spcBef>
                <a:spcPts val="4"/>
              </a:spcBef>
            </a:pPr>
            <a:endParaRPr dirty="0">
              <a:latin typeface="Trebuchet MS"/>
              <a:cs typeface="Trebuchet MS"/>
            </a:endParaRPr>
          </a:p>
          <a:p>
            <a:pPr marL="266700" indent="-257175"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500" b="1" i="1" u="sng" dirty="0">
                <a:solidFill>
                  <a:srgbClr val="004982"/>
                </a:solidFill>
                <a:uFill>
                  <a:solidFill>
                    <a:srgbClr val="004982"/>
                  </a:solidFill>
                </a:uFill>
                <a:latin typeface="Trebuchet MS"/>
                <a:cs typeface="Trebuchet MS"/>
              </a:rPr>
              <a:t>Koróna</a:t>
            </a:r>
            <a:r>
              <a:rPr sz="1500" b="1" i="1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je </a:t>
            </a:r>
            <a:r>
              <a:rPr sz="1500" dirty="0" err="1" smtClean="0">
                <a:latin typeface="Trebuchet MS"/>
                <a:cs typeface="Trebuchet MS"/>
              </a:rPr>
              <a:t>najvrchnejšou</a:t>
            </a:r>
            <a:r>
              <a:rPr lang="sk-SK" sz="1500" dirty="0" smtClean="0">
                <a:latin typeface="Trebuchet MS"/>
                <a:cs typeface="Trebuchet MS"/>
              </a:rPr>
              <a:t> </a:t>
            </a:r>
            <a:r>
              <a:rPr sz="1500" dirty="0" err="1" smtClean="0">
                <a:latin typeface="Trebuchet MS"/>
                <a:cs typeface="Trebuchet MS"/>
              </a:rPr>
              <a:t>vrstvou</a:t>
            </a:r>
            <a:r>
              <a:rPr sz="1500" dirty="0" smtClean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slnečnej </a:t>
            </a:r>
            <a:r>
              <a:rPr sz="1500" dirty="0" err="1">
                <a:latin typeface="Trebuchet MS"/>
                <a:cs typeface="Trebuchet MS"/>
              </a:rPr>
              <a:t>atmosféry</a:t>
            </a:r>
            <a:r>
              <a:rPr sz="1500" dirty="0">
                <a:latin typeface="Trebuchet MS"/>
                <a:cs typeface="Trebuchet MS"/>
              </a:rPr>
              <a:t>  </a:t>
            </a:r>
            <a:r>
              <a:rPr lang="sk-SK" sz="1500" dirty="0" smtClean="0">
                <a:latin typeface="Trebuchet MS"/>
                <a:cs typeface="Trebuchet MS"/>
              </a:rPr>
              <a:t/>
            </a:r>
            <a:br>
              <a:rPr lang="sk-SK" sz="1500" dirty="0" smtClean="0">
                <a:latin typeface="Trebuchet MS"/>
                <a:cs typeface="Trebuchet MS"/>
              </a:rPr>
            </a:br>
            <a:r>
              <a:rPr sz="1500" dirty="0" err="1" smtClean="0">
                <a:latin typeface="Trebuchet MS"/>
                <a:cs typeface="Trebuchet MS"/>
              </a:rPr>
              <a:t>siahajúca</a:t>
            </a:r>
            <a:r>
              <a:rPr lang="sk-SK" sz="1500" dirty="0" smtClean="0">
                <a:latin typeface="Trebuchet MS"/>
                <a:cs typeface="Trebuchet MS"/>
              </a:rPr>
              <a:t>  </a:t>
            </a:r>
            <a:r>
              <a:rPr sz="1500" dirty="0" smtClean="0">
                <a:latin typeface="Trebuchet MS"/>
                <a:cs typeface="Trebuchet MS"/>
              </a:rPr>
              <a:t>do </a:t>
            </a:r>
            <a:r>
              <a:rPr sz="1500" dirty="0" err="1" smtClean="0">
                <a:latin typeface="Trebuchet MS"/>
                <a:cs typeface="Trebuchet MS"/>
              </a:rPr>
              <a:t>vzdialenosti</a:t>
            </a:r>
            <a:r>
              <a:rPr lang="sk-SK" sz="1500" dirty="0" smtClean="0">
                <a:latin typeface="Trebuchet MS"/>
                <a:cs typeface="Trebuchet MS"/>
              </a:rPr>
              <a:t> </a:t>
            </a:r>
            <a:r>
              <a:rPr sz="1500" i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niekoľko</a:t>
            </a:r>
            <a:r>
              <a:rPr sz="1500" i="1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i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slnečných</a:t>
            </a:r>
            <a:r>
              <a:rPr lang="sk-SK" sz="1500" i="1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i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polomerov</a:t>
            </a:r>
            <a:r>
              <a:rPr sz="1500" dirty="0">
                <a:latin typeface="Trebuchet MS"/>
                <a:cs typeface="Trebuchet MS"/>
              </a:rPr>
              <a:t>.  </a:t>
            </a:r>
            <a:r>
              <a:rPr lang="sk-SK" sz="1500" dirty="0" smtClean="0">
                <a:latin typeface="Trebuchet MS"/>
                <a:cs typeface="Trebuchet MS"/>
              </a:rPr>
              <a:t/>
            </a:r>
            <a:br>
              <a:rPr lang="sk-SK" sz="1500" dirty="0" smtClean="0">
                <a:latin typeface="Trebuchet MS"/>
                <a:cs typeface="Trebuchet MS"/>
              </a:rPr>
            </a:br>
            <a:r>
              <a:rPr sz="1500" dirty="0" err="1" smtClean="0">
                <a:latin typeface="Trebuchet MS"/>
                <a:cs typeface="Trebuchet MS"/>
              </a:rPr>
              <a:t>Skladá</a:t>
            </a:r>
            <a:r>
              <a:rPr sz="1500" dirty="0" smtClean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sa z riedkeho plynu,  ktorý môže </a:t>
            </a:r>
            <a:r>
              <a:rPr sz="1500" dirty="0" err="1">
                <a:latin typeface="Trebuchet MS"/>
                <a:cs typeface="Trebuchet MS"/>
              </a:rPr>
              <a:t>dosiahnuť</a:t>
            </a:r>
            <a:r>
              <a:rPr sz="1500" dirty="0">
                <a:latin typeface="Trebuchet MS"/>
                <a:cs typeface="Trebuchet MS"/>
              </a:rPr>
              <a:t>  </a:t>
            </a:r>
            <a:r>
              <a:rPr lang="sk-SK" sz="1500" dirty="0" smtClean="0">
                <a:latin typeface="Trebuchet MS"/>
                <a:cs typeface="Trebuchet MS"/>
              </a:rPr>
              <a:t/>
            </a:r>
            <a:br>
              <a:rPr lang="sk-SK" sz="1500" dirty="0" smtClean="0">
                <a:latin typeface="Trebuchet MS"/>
                <a:cs typeface="Trebuchet MS"/>
              </a:rPr>
            </a:br>
            <a:r>
              <a:rPr sz="1500" dirty="0" err="1" smtClean="0">
                <a:latin typeface="Trebuchet MS"/>
                <a:cs typeface="Trebuchet MS"/>
              </a:rPr>
              <a:t>teplotu</a:t>
            </a:r>
            <a:r>
              <a:rPr sz="1500" dirty="0" smtClean="0"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0000"/>
                </a:solidFill>
                <a:latin typeface="Trebuchet MS"/>
                <a:cs typeface="Trebuchet MS"/>
              </a:rPr>
              <a:t>3 mil.°C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23" name="object 6"/>
          <p:cNvSpPr txBox="1">
            <a:spLocks noGrp="1"/>
          </p:cNvSpPr>
          <p:nvPr>
            <p:ph type="title"/>
          </p:nvPr>
        </p:nvSpPr>
        <p:spPr>
          <a:xfrm>
            <a:off x="682466" y="173831"/>
            <a:ext cx="2060734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38" dirty="0"/>
              <a:t>Slnko</a:t>
            </a:r>
            <a:r>
              <a:rPr sz="3225" spc="-184" dirty="0"/>
              <a:t> </a:t>
            </a:r>
            <a:r>
              <a:rPr sz="1500" spc="199" dirty="0"/>
              <a:t>–</a:t>
            </a:r>
            <a:r>
              <a:rPr sz="1500" spc="-64" dirty="0"/>
              <a:t> </a:t>
            </a:r>
            <a:r>
              <a:rPr sz="1500" spc="-19" dirty="0"/>
              <a:t>zloženie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745653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33400" y="197834"/>
            <a:ext cx="4175760" cy="4597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264444" algn="l"/>
              </a:tabLst>
            </a:pPr>
            <a:r>
              <a:rPr sz="2925" spc="34" dirty="0"/>
              <a:t>Slnko</a:t>
            </a:r>
            <a:r>
              <a:rPr sz="2925" spc="-53" dirty="0"/>
              <a:t> </a:t>
            </a:r>
            <a:r>
              <a:rPr sz="1500" spc="199" dirty="0"/>
              <a:t>–	</a:t>
            </a:r>
            <a:r>
              <a:rPr sz="1350" spc="-23" dirty="0"/>
              <a:t>pozorovateľné</a:t>
            </a:r>
            <a:r>
              <a:rPr sz="1350" spc="-30" dirty="0"/>
              <a:t> </a:t>
            </a:r>
            <a:r>
              <a:rPr sz="1350" spc="-60" dirty="0"/>
              <a:t>javy</a:t>
            </a:r>
            <a:r>
              <a:rPr sz="1350" spc="-49" dirty="0"/>
              <a:t> </a:t>
            </a:r>
            <a:r>
              <a:rPr sz="1350" spc="-11" dirty="0"/>
              <a:t>na</a:t>
            </a:r>
            <a:r>
              <a:rPr sz="1350" spc="-30" dirty="0"/>
              <a:t> </a:t>
            </a:r>
            <a:r>
              <a:rPr sz="1350" spc="-19" dirty="0"/>
              <a:t>povrchu</a:t>
            </a:r>
            <a:r>
              <a:rPr sz="1350" spc="-15" dirty="0"/>
              <a:t> </a:t>
            </a:r>
            <a:r>
              <a:rPr sz="1350" spc="15" dirty="0"/>
              <a:t>Slnka</a:t>
            </a:r>
            <a:endParaRPr sz="1350" dirty="0"/>
          </a:p>
        </p:txBody>
      </p:sp>
      <p:sp>
        <p:nvSpPr>
          <p:cNvPr id="19" name="object 19"/>
          <p:cNvSpPr txBox="1"/>
          <p:nvPr/>
        </p:nvSpPr>
        <p:spPr>
          <a:xfrm>
            <a:off x="533400" y="828657"/>
            <a:ext cx="4116267" cy="3427060"/>
          </a:xfrm>
          <a:prstGeom prst="rect">
            <a:avLst/>
          </a:prstGeom>
        </p:spPr>
        <p:txBody>
          <a:bodyPr vert="horz" wrap="square" lIns="0" tIns="53816" rIns="0" bIns="0" rtlCol="0">
            <a:spAutoFit/>
          </a:bodyPr>
          <a:lstStyle/>
          <a:p>
            <a:pPr marL="9525" marR="811054">
              <a:lnSpc>
                <a:spcPts val="1440"/>
              </a:lnSpc>
              <a:spcBef>
                <a:spcPts val="424"/>
              </a:spcBef>
            </a:pPr>
            <a:r>
              <a:rPr sz="1500" b="1" dirty="0">
                <a:solidFill>
                  <a:srgbClr val="00AFEF"/>
                </a:solidFill>
                <a:latin typeface="+mj-lt"/>
                <a:cs typeface="Trebuchet MS"/>
              </a:rPr>
              <a:t>Pozorovateľné javy v </a:t>
            </a:r>
            <a:r>
              <a:rPr sz="1500" b="1" dirty="0" err="1">
                <a:solidFill>
                  <a:srgbClr val="00AFEF"/>
                </a:solidFill>
                <a:latin typeface="+mj-lt"/>
                <a:cs typeface="Trebuchet MS"/>
              </a:rPr>
              <a:t>slnečnej</a:t>
            </a:r>
            <a:r>
              <a:rPr sz="1500" b="1" dirty="0">
                <a:solidFill>
                  <a:srgbClr val="00AFEF"/>
                </a:solidFill>
                <a:latin typeface="+mj-lt"/>
                <a:cs typeface="Trebuchet MS"/>
              </a:rPr>
              <a:t> </a:t>
            </a:r>
            <a:r>
              <a:rPr lang="sk-SK" sz="1500" b="1" dirty="0">
                <a:solidFill>
                  <a:srgbClr val="00AFEF"/>
                </a:solidFill>
                <a:latin typeface="+mj-lt"/>
                <a:cs typeface="Trebuchet MS"/>
              </a:rPr>
              <a:t> </a:t>
            </a:r>
            <a:r>
              <a:rPr sz="1500" b="1" dirty="0" err="1" smtClean="0">
                <a:solidFill>
                  <a:srgbClr val="00AFEF"/>
                </a:solidFill>
                <a:latin typeface="+mj-lt"/>
                <a:cs typeface="Trebuchet MS"/>
              </a:rPr>
              <a:t>atmosfére</a:t>
            </a:r>
            <a:endParaRPr lang="sk-SK" sz="1500" b="1" dirty="0" smtClean="0">
              <a:solidFill>
                <a:srgbClr val="00AFEF"/>
              </a:solidFill>
              <a:latin typeface="+mj-lt"/>
              <a:cs typeface="Trebuchet MS"/>
            </a:endParaRPr>
          </a:p>
          <a:p>
            <a:pPr marL="9525" marR="811054">
              <a:lnSpc>
                <a:spcPts val="1440"/>
              </a:lnSpc>
              <a:spcBef>
                <a:spcPts val="424"/>
              </a:spcBef>
            </a:pPr>
            <a:endParaRPr sz="1500" dirty="0">
              <a:latin typeface="+mj-lt"/>
              <a:cs typeface="Trebuchet MS"/>
            </a:endParaRPr>
          </a:p>
          <a:p>
            <a:pPr marL="221933" marR="8573" indent="-212884">
              <a:spcAft>
                <a:spcPts val="450"/>
              </a:spcAft>
              <a:buClr>
                <a:srgbClr val="3891A7"/>
              </a:buClr>
              <a:buSzPct val="80000"/>
              <a:buFont typeface="Segoe UI Symbol"/>
              <a:buChar char="⚫"/>
              <a:tabLst>
                <a:tab pos="222409" algn="l"/>
              </a:tabLst>
            </a:pPr>
            <a:r>
              <a:rPr sz="1500" b="1" i="1" dirty="0">
                <a:solidFill>
                  <a:srgbClr val="FF0000"/>
                </a:solidFill>
                <a:latin typeface="+mj-lt"/>
                <a:cs typeface="Trebuchet MS"/>
              </a:rPr>
              <a:t>Granulácia: </a:t>
            </a:r>
            <a:r>
              <a:rPr sz="1500" dirty="0">
                <a:latin typeface="+mj-lt"/>
                <a:cs typeface="Trebuchet MS"/>
              </a:rPr>
              <a:t>zrnitosť povrchu spôsobená  konvektívnymi bunkami (</a:t>
            </a:r>
            <a:r>
              <a:rPr sz="1500" dirty="0" err="1">
                <a:latin typeface="+mj-lt"/>
                <a:cs typeface="Trebuchet MS"/>
              </a:rPr>
              <a:t>krúžiacimi</a:t>
            </a:r>
            <a:r>
              <a:rPr lang="sk-SK" sz="1500" dirty="0">
                <a:latin typeface="+mj-lt"/>
                <a:cs typeface="Trebuchet MS"/>
              </a:rPr>
              <a:t> </a:t>
            </a:r>
            <a:r>
              <a:rPr sz="1500" dirty="0" err="1">
                <a:latin typeface="+mj-lt"/>
                <a:cs typeface="Trebuchet MS"/>
              </a:rPr>
              <a:t>prúdmi</a:t>
            </a:r>
            <a:r>
              <a:rPr sz="1500" dirty="0">
                <a:latin typeface="+mj-lt"/>
                <a:cs typeface="Trebuchet MS"/>
              </a:rPr>
              <a:t> horúceho plynu). Granule </a:t>
            </a:r>
            <a:r>
              <a:rPr sz="1500" dirty="0" err="1">
                <a:latin typeface="+mj-lt"/>
                <a:cs typeface="Trebuchet MS"/>
              </a:rPr>
              <a:t>majú</a:t>
            </a:r>
            <a:r>
              <a:rPr lang="sk-SK" sz="1500" dirty="0">
                <a:latin typeface="+mj-lt"/>
                <a:cs typeface="Trebuchet MS"/>
              </a:rPr>
              <a:t> </a:t>
            </a:r>
            <a:r>
              <a:rPr sz="1500" dirty="0" err="1">
                <a:latin typeface="+mj-lt"/>
                <a:cs typeface="Trebuchet MS"/>
              </a:rPr>
              <a:t>priemer</a:t>
            </a:r>
            <a:r>
              <a:rPr sz="1500" dirty="0">
                <a:latin typeface="+mj-lt"/>
                <a:cs typeface="Trebuchet MS"/>
              </a:rPr>
              <a:t> </a:t>
            </a:r>
            <a:r>
              <a:rPr lang="sk-SK" sz="1500" dirty="0">
                <a:latin typeface="+mj-lt"/>
                <a:cs typeface="Trebuchet MS"/>
              </a:rPr>
              <a:t/>
            </a:r>
            <a:br>
              <a:rPr lang="sk-SK" sz="1500" dirty="0">
                <a:latin typeface="+mj-lt"/>
                <a:cs typeface="Trebuchet MS"/>
              </a:rPr>
            </a:br>
            <a:r>
              <a:rPr sz="1500" dirty="0" err="1">
                <a:latin typeface="+mj-lt"/>
                <a:cs typeface="Trebuchet MS"/>
              </a:rPr>
              <a:t>asi</a:t>
            </a:r>
            <a:r>
              <a:rPr lang="sk-SK" sz="150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1 000 km</a:t>
            </a:r>
          </a:p>
          <a:p>
            <a:pPr marL="221933" marR="3810" indent="-212884">
              <a:spcAft>
                <a:spcPts val="450"/>
              </a:spcAft>
              <a:buClr>
                <a:srgbClr val="3891A7"/>
              </a:buClr>
              <a:buSzPct val="80000"/>
              <a:buFont typeface="Segoe UI Symbol"/>
              <a:buChar char="⚫"/>
              <a:tabLst>
                <a:tab pos="222409" algn="l"/>
              </a:tabLst>
            </a:pPr>
            <a:r>
              <a:rPr sz="1500" b="1" i="1" dirty="0">
                <a:solidFill>
                  <a:srgbClr val="FF0000"/>
                </a:solidFill>
                <a:latin typeface="+mj-lt"/>
                <a:cs typeface="Trebuchet MS"/>
              </a:rPr>
              <a:t>Erupcie: </a:t>
            </a:r>
            <a:r>
              <a:rPr sz="1500" dirty="0">
                <a:latin typeface="+mj-lt"/>
                <a:cs typeface="Trebuchet MS"/>
              </a:rPr>
              <a:t>prudké výbuchy v </a:t>
            </a:r>
            <a:r>
              <a:rPr sz="1500" dirty="0" err="1">
                <a:latin typeface="+mj-lt"/>
                <a:cs typeface="Trebuchet MS"/>
              </a:rPr>
              <a:t>chromosfére</a:t>
            </a:r>
            <a:r>
              <a:rPr sz="1500" dirty="0">
                <a:latin typeface="+mj-lt"/>
                <a:cs typeface="Trebuchet MS"/>
              </a:rPr>
              <a:t>  </a:t>
            </a:r>
            <a:r>
              <a:rPr lang="sk-SK" sz="1500" dirty="0">
                <a:latin typeface="+mj-lt"/>
                <a:cs typeface="Trebuchet MS"/>
              </a:rPr>
              <a:t/>
            </a:r>
            <a:br>
              <a:rPr lang="sk-SK" sz="1500" dirty="0">
                <a:latin typeface="+mj-lt"/>
                <a:cs typeface="Trebuchet MS"/>
              </a:rPr>
            </a:br>
            <a:r>
              <a:rPr sz="1500" dirty="0" err="1">
                <a:latin typeface="+mj-lt"/>
                <a:cs typeface="Trebuchet MS"/>
              </a:rPr>
              <a:t>nad</a:t>
            </a:r>
            <a:r>
              <a:rPr sz="1500" dirty="0">
                <a:latin typeface="+mj-lt"/>
                <a:cs typeface="Trebuchet MS"/>
              </a:rPr>
              <a:t> skupinami škvŕn, </a:t>
            </a:r>
            <a:r>
              <a:rPr sz="1500" dirty="0" err="1">
                <a:latin typeface="+mj-lt"/>
                <a:cs typeface="Trebuchet MS"/>
              </a:rPr>
              <a:t>vyvolané</a:t>
            </a:r>
            <a:r>
              <a:rPr sz="1500" dirty="0">
                <a:latin typeface="+mj-lt"/>
                <a:cs typeface="Trebuchet MS"/>
              </a:rPr>
              <a:t> </a:t>
            </a:r>
            <a:r>
              <a:rPr sz="1500" dirty="0" err="1">
                <a:latin typeface="+mj-lt"/>
                <a:cs typeface="Trebuchet MS"/>
              </a:rPr>
              <a:t>uvoľnenou</a:t>
            </a:r>
            <a:r>
              <a:rPr sz="1500" dirty="0">
                <a:latin typeface="+mj-lt"/>
                <a:cs typeface="Trebuchet MS"/>
              </a:rPr>
              <a:t>  </a:t>
            </a:r>
            <a:r>
              <a:rPr sz="1500" dirty="0" err="1">
                <a:latin typeface="+mj-lt"/>
                <a:cs typeface="Trebuchet MS"/>
              </a:rPr>
              <a:t>magnetickou</a:t>
            </a:r>
            <a:r>
              <a:rPr sz="1500" dirty="0">
                <a:latin typeface="+mj-lt"/>
                <a:cs typeface="Trebuchet MS"/>
              </a:rPr>
              <a:t> </a:t>
            </a:r>
            <a:r>
              <a:rPr sz="1500" dirty="0" err="1">
                <a:latin typeface="+mj-lt"/>
                <a:cs typeface="Trebuchet MS"/>
              </a:rPr>
              <a:t>energiou</a:t>
            </a:r>
            <a:endParaRPr sz="1500" dirty="0">
              <a:latin typeface="+mj-lt"/>
              <a:cs typeface="Trebuchet MS"/>
            </a:endParaRPr>
          </a:p>
          <a:p>
            <a:pPr marL="221933" marR="377666" indent="-212884">
              <a:spcAft>
                <a:spcPts val="450"/>
              </a:spcAft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500" b="1" i="1" dirty="0">
                <a:solidFill>
                  <a:srgbClr val="FF0000"/>
                </a:solidFill>
                <a:latin typeface="+mj-lt"/>
                <a:cs typeface="Trebuchet MS"/>
              </a:rPr>
              <a:t>Protuberancia: </a:t>
            </a:r>
            <a:r>
              <a:rPr sz="1500" dirty="0">
                <a:latin typeface="+mj-lt"/>
                <a:cs typeface="Trebuchet MS"/>
              </a:rPr>
              <a:t>masa plynu </a:t>
            </a:r>
            <a:r>
              <a:rPr sz="1500" dirty="0" err="1">
                <a:latin typeface="+mj-lt"/>
                <a:cs typeface="Trebuchet MS"/>
              </a:rPr>
              <a:t>visiaca</a:t>
            </a:r>
            <a:r>
              <a:rPr sz="1500" dirty="0">
                <a:latin typeface="+mj-lt"/>
                <a:cs typeface="Trebuchet MS"/>
              </a:rPr>
              <a:t> </a:t>
            </a:r>
            <a:r>
              <a:rPr lang="sk-SK" sz="1500" dirty="0">
                <a:latin typeface="+mj-lt"/>
                <a:cs typeface="Trebuchet MS"/>
              </a:rPr>
              <a:t/>
            </a:r>
            <a:br>
              <a:rPr lang="sk-SK" sz="1500" dirty="0">
                <a:latin typeface="+mj-lt"/>
                <a:cs typeface="Trebuchet MS"/>
              </a:rPr>
            </a:br>
            <a:r>
              <a:rPr sz="1500" dirty="0">
                <a:latin typeface="+mj-lt"/>
                <a:cs typeface="Trebuchet MS"/>
              </a:rPr>
              <a:t>v  atmosfére Slnka. Sú vytvarované do  obrovských slučiek </a:t>
            </a:r>
            <a:r>
              <a:rPr sz="1500" dirty="0" err="1">
                <a:latin typeface="+mj-lt"/>
                <a:cs typeface="Trebuchet MS"/>
              </a:rPr>
              <a:t>alebo</a:t>
            </a:r>
            <a:r>
              <a:rPr sz="1500" dirty="0">
                <a:latin typeface="+mj-lt"/>
                <a:cs typeface="Trebuchet MS"/>
              </a:rPr>
              <a:t> </a:t>
            </a:r>
            <a:r>
              <a:rPr sz="1500" dirty="0" err="1" smtClean="0">
                <a:latin typeface="+mj-lt"/>
                <a:cs typeface="Trebuchet MS"/>
              </a:rPr>
              <a:t>oblúkov</a:t>
            </a:r>
            <a:r>
              <a:rPr lang="sk-SK" sz="1500" dirty="0" smtClean="0">
                <a:latin typeface="+mj-lt"/>
                <a:cs typeface="Trebuchet MS"/>
              </a:rPr>
              <a:t> </a:t>
            </a:r>
            <a:r>
              <a:rPr sz="1500" dirty="0" err="1" smtClean="0">
                <a:latin typeface="+mj-lt"/>
                <a:cs typeface="Trebuchet MS"/>
              </a:rPr>
              <a:t>magnetickými</a:t>
            </a:r>
            <a:r>
              <a:rPr sz="1500" dirty="0" smtClean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poľami nad skupinami  </a:t>
            </a:r>
            <a:r>
              <a:rPr sz="1500" dirty="0" err="1">
                <a:latin typeface="+mj-lt"/>
                <a:cs typeface="Trebuchet MS"/>
              </a:rPr>
              <a:t>slnečných</a:t>
            </a:r>
            <a:r>
              <a:rPr sz="1500" dirty="0">
                <a:latin typeface="+mj-lt"/>
                <a:cs typeface="Trebuchet MS"/>
              </a:rPr>
              <a:t> </a:t>
            </a:r>
            <a:r>
              <a:rPr sz="1500" dirty="0" err="1">
                <a:latin typeface="+mj-lt"/>
                <a:cs typeface="Trebuchet MS"/>
              </a:rPr>
              <a:t>škvŕn</a:t>
            </a:r>
            <a:endParaRPr sz="1500" dirty="0">
              <a:latin typeface="+mj-lt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26638" y="133350"/>
            <a:ext cx="4312561" cy="4874452"/>
            <a:chOff x="4155607" y="1109472"/>
            <a:chExt cx="4964007" cy="5596128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3203" y="1109472"/>
              <a:ext cx="3296411" cy="55961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5607" y="5221108"/>
              <a:ext cx="1546861" cy="14844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5607" y="3646439"/>
              <a:ext cx="1546861" cy="1548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078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592627" y="971550"/>
            <a:ext cx="3750773" cy="358800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21933" marR="3810" indent="-212884">
              <a:spcBef>
                <a:spcPts val="9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500" b="1" i="1" dirty="0">
                <a:solidFill>
                  <a:srgbClr val="FF0000"/>
                </a:solidFill>
                <a:latin typeface="+mj-lt"/>
                <a:cs typeface="Trebuchet MS"/>
              </a:rPr>
              <a:t>Filamenty </a:t>
            </a:r>
            <a:r>
              <a:rPr sz="1500" dirty="0">
                <a:latin typeface="+mj-lt"/>
                <a:cs typeface="Trebuchet MS"/>
              </a:rPr>
              <a:t>vznikajú proturbenciou a  pretože majú nižšiu teplotu ako okolitá  plazma, stávajú sa viditeľnými, ako tmavšie  </a:t>
            </a:r>
            <a:r>
              <a:rPr sz="1500" dirty="0" err="1">
                <a:latin typeface="+mj-lt"/>
                <a:cs typeface="Trebuchet MS"/>
              </a:rPr>
              <a:t>vláknité</a:t>
            </a:r>
            <a:r>
              <a:rPr sz="1500" dirty="0">
                <a:latin typeface="+mj-lt"/>
                <a:cs typeface="Trebuchet MS"/>
              </a:rPr>
              <a:t> </a:t>
            </a:r>
            <a:r>
              <a:rPr sz="1500" dirty="0" err="1">
                <a:latin typeface="+mj-lt"/>
                <a:cs typeface="Trebuchet MS"/>
              </a:rPr>
              <a:t>štruktúry</a:t>
            </a:r>
            <a:endParaRPr sz="1500" dirty="0">
              <a:latin typeface="+mj-lt"/>
              <a:cs typeface="Trebuchet MS"/>
            </a:endParaRPr>
          </a:p>
          <a:p>
            <a:pPr marL="221933" marR="134303" indent="-212884">
              <a:spcBef>
                <a:spcPts val="9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500" b="1" i="1" dirty="0">
                <a:solidFill>
                  <a:srgbClr val="FF0000"/>
                </a:solidFill>
                <a:latin typeface="+mj-lt"/>
                <a:cs typeface="Trebuchet MS"/>
              </a:rPr>
              <a:t>Fakulové polia </a:t>
            </a:r>
            <a:r>
              <a:rPr sz="1500" dirty="0">
                <a:latin typeface="+mj-lt"/>
                <a:cs typeface="Trebuchet MS"/>
              </a:rPr>
              <a:t>sú horúce, biele oblasti,  ktoré sa objavujú po </a:t>
            </a:r>
            <a:r>
              <a:rPr sz="1500" dirty="0" err="1">
                <a:latin typeface="+mj-lt"/>
                <a:cs typeface="Trebuchet MS"/>
              </a:rPr>
              <a:t>zániku</a:t>
            </a:r>
            <a:r>
              <a:rPr sz="1500" dirty="0">
                <a:latin typeface="+mj-lt"/>
                <a:cs typeface="Trebuchet MS"/>
              </a:rPr>
              <a:t> </a:t>
            </a:r>
            <a:r>
              <a:rPr sz="1500" dirty="0" err="1">
                <a:latin typeface="+mj-lt"/>
                <a:cs typeface="Trebuchet MS"/>
              </a:rPr>
              <a:t>slnečných</a:t>
            </a:r>
            <a:r>
              <a:rPr lang="sk-SK" sz="1500" dirty="0">
                <a:latin typeface="+mj-lt"/>
                <a:cs typeface="Trebuchet MS"/>
              </a:rPr>
              <a:t> </a:t>
            </a:r>
            <a:r>
              <a:rPr sz="1500" dirty="0" err="1">
                <a:latin typeface="+mj-lt"/>
                <a:cs typeface="Trebuchet MS"/>
              </a:rPr>
              <a:t>škvŕn</a:t>
            </a:r>
            <a:endParaRPr sz="1500" dirty="0">
              <a:latin typeface="+mj-lt"/>
              <a:cs typeface="Trebuchet MS"/>
            </a:endParaRPr>
          </a:p>
          <a:p>
            <a:pPr marL="221933" indent="-212884">
              <a:spcBef>
                <a:spcPts val="9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500" b="1" i="1" dirty="0">
                <a:solidFill>
                  <a:srgbClr val="FF0000"/>
                </a:solidFill>
                <a:latin typeface="+mj-lt"/>
                <a:cs typeface="Trebuchet MS"/>
              </a:rPr>
              <a:t>Spikuly </a:t>
            </a:r>
            <a:r>
              <a:rPr sz="1500" dirty="0">
                <a:latin typeface="+mj-lt"/>
                <a:cs typeface="Trebuchet MS"/>
              </a:rPr>
              <a:t>sú malé neustále </a:t>
            </a:r>
            <a:r>
              <a:rPr sz="1500" dirty="0" err="1">
                <a:latin typeface="+mj-lt"/>
                <a:cs typeface="Trebuchet MS"/>
              </a:rPr>
              <a:t>sa</a:t>
            </a:r>
            <a:r>
              <a:rPr sz="1500" dirty="0">
                <a:latin typeface="+mj-lt"/>
                <a:cs typeface="Trebuchet MS"/>
              </a:rPr>
              <a:t> </a:t>
            </a:r>
            <a:r>
              <a:rPr sz="1500" dirty="0" err="1">
                <a:latin typeface="+mj-lt"/>
                <a:cs typeface="Trebuchet MS"/>
              </a:rPr>
              <a:t>meniace</a:t>
            </a:r>
            <a:r>
              <a:rPr lang="sk-SK" sz="1500" dirty="0">
                <a:latin typeface="+mj-lt"/>
                <a:cs typeface="Trebuchet MS"/>
              </a:rPr>
              <a:t> </a:t>
            </a:r>
            <a:r>
              <a:rPr sz="1500" dirty="0" err="1">
                <a:latin typeface="+mj-lt"/>
                <a:cs typeface="Trebuchet MS"/>
              </a:rPr>
              <a:t>výbežky</a:t>
            </a:r>
            <a:r>
              <a:rPr sz="1500" dirty="0">
                <a:latin typeface="+mj-lt"/>
                <a:cs typeface="Trebuchet MS"/>
              </a:rPr>
              <a:t> plynu v </a:t>
            </a:r>
            <a:r>
              <a:rPr sz="1500" dirty="0" err="1">
                <a:latin typeface="+mj-lt"/>
                <a:cs typeface="Trebuchet MS"/>
              </a:rPr>
              <a:t>chromosfére</a:t>
            </a:r>
            <a:endParaRPr sz="1500" dirty="0">
              <a:latin typeface="+mj-lt"/>
              <a:cs typeface="Trebuchet MS"/>
            </a:endParaRPr>
          </a:p>
          <a:p>
            <a:pPr marL="221933" marR="10953" indent="-212884">
              <a:spcBef>
                <a:spcPts val="9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500" b="1" i="1" dirty="0">
                <a:solidFill>
                  <a:srgbClr val="FF0000"/>
                </a:solidFill>
                <a:latin typeface="+mj-lt"/>
                <a:cs typeface="Trebuchet MS"/>
              </a:rPr>
              <a:t>Slnečné škvrny </a:t>
            </a:r>
            <a:r>
              <a:rPr sz="1500" dirty="0">
                <a:latin typeface="+mj-lt"/>
                <a:cs typeface="Trebuchet MS"/>
              </a:rPr>
              <a:t>sú tmavé oblasti plytkých  depresií, ktoré vznikajú vírivými pohybmi  látky, pri ktorých sa plyn v oblasti škvrny  rozpína a tým sa ochladzuje na teplotu o  1000 až 2000 °C nižšiu, ako je </a:t>
            </a:r>
            <a:r>
              <a:rPr sz="1500" dirty="0" err="1">
                <a:latin typeface="+mj-lt"/>
                <a:cs typeface="Trebuchet MS"/>
              </a:rPr>
              <a:t>teplota</a:t>
            </a:r>
            <a:r>
              <a:rPr lang="sk-SK" sz="1500" dirty="0">
                <a:latin typeface="+mj-lt"/>
                <a:cs typeface="Trebuchet MS"/>
              </a:rPr>
              <a:t> </a:t>
            </a:r>
            <a:r>
              <a:rPr sz="1500" dirty="0" err="1">
                <a:latin typeface="+mj-lt"/>
                <a:cs typeface="Trebuchet MS"/>
              </a:rPr>
              <a:t>fotosféry</a:t>
            </a:r>
            <a:endParaRPr sz="1500" dirty="0">
              <a:latin typeface="+mj-lt"/>
              <a:cs typeface="Trebuchet MS"/>
            </a:endParaRPr>
          </a:p>
        </p:txBody>
      </p:sp>
      <p:grpSp>
        <p:nvGrpSpPr>
          <p:cNvPr id="23" name="object 20"/>
          <p:cNvGrpSpPr/>
          <p:nvPr/>
        </p:nvGrpSpPr>
        <p:grpSpPr>
          <a:xfrm>
            <a:off x="4526638" y="133350"/>
            <a:ext cx="4312561" cy="4874452"/>
            <a:chOff x="4155607" y="1109472"/>
            <a:chExt cx="4964007" cy="5596128"/>
          </a:xfrm>
        </p:grpSpPr>
        <p:pic>
          <p:nvPicPr>
            <p:cNvPr id="24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3203" y="1109472"/>
              <a:ext cx="3296411" cy="5596128"/>
            </a:xfrm>
            <a:prstGeom prst="rect">
              <a:avLst/>
            </a:prstGeom>
          </p:spPr>
        </p:pic>
        <p:pic>
          <p:nvPicPr>
            <p:cNvPr id="25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5607" y="5221108"/>
              <a:ext cx="1546861" cy="1484492"/>
            </a:xfrm>
            <a:prstGeom prst="rect">
              <a:avLst/>
            </a:prstGeom>
          </p:spPr>
        </p:pic>
        <p:pic>
          <p:nvPicPr>
            <p:cNvPr id="26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5607" y="3646439"/>
              <a:ext cx="1546861" cy="1548384"/>
            </a:xfrm>
            <a:prstGeom prst="rect">
              <a:avLst/>
            </a:prstGeom>
          </p:spPr>
        </p:pic>
      </p:grpSp>
      <p:sp>
        <p:nvSpPr>
          <p:cNvPr id="28" name="object 18"/>
          <p:cNvSpPr txBox="1">
            <a:spLocks noGrp="1"/>
          </p:cNvSpPr>
          <p:nvPr>
            <p:ph type="title"/>
          </p:nvPr>
        </p:nvSpPr>
        <p:spPr>
          <a:xfrm>
            <a:off x="533400" y="197834"/>
            <a:ext cx="4175760" cy="4597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264444" algn="l"/>
              </a:tabLst>
            </a:pPr>
            <a:r>
              <a:rPr sz="2925" spc="34" dirty="0"/>
              <a:t>Slnko</a:t>
            </a:r>
            <a:r>
              <a:rPr sz="2925" spc="-53" dirty="0"/>
              <a:t> </a:t>
            </a:r>
            <a:r>
              <a:rPr sz="1500" spc="199" dirty="0"/>
              <a:t>–	</a:t>
            </a:r>
            <a:r>
              <a:rPr sz="1350" spc="-23" dirty="0"/>
              <a:t>pozorovateľné</a:t>
            </a:r>
            <a:r>
              <a:rPr sz="1350" spc="-30" dirty="0"/>
              <a:t> </a:t>
            </a:r>
            <a:r>
              <a:rPr sz="1350" spc="-60" dirty="0"/>
              <a:t>javy</a:t>
            </a:r>
            <a:r>
              <a:rPr sz="1350" spc="-49" dirty="0"/>
              <a:t> </a:t>
            </a:r>
            <a:r>
              <a:rPr sz="1350" spc="-11" dirty="0"/>
              <a:t>na</a:t>
            </a:r>
            <a:r>
              <a:rPr sz="1350" spc="-30" dirty="0"/>
              <a:t> </a:t>
            </a:r>
            <a:r>
              <a:rPr sz="1350" spc="-19" dirty="0"/>
              <a:t>povrchu</a:t>
            </a:r>
            <a:r>
              <a:rPr sz="1350" spc="-15" dirty="0"/>
              <a:t> </a:t>
            </a:r>
            <a:r>
              <a:rPr sz="1350" spc="15" dirty="0"/>
              <a:t>Slnka</a:t>
            </a: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607504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9" name="Rounded Rectangle 1"/>
          <p:cNvSpPr/>
          <p:nvPr/>
        </p:nvSpPr>
        <p:spPr>
          <a:xfrm>
            <a:off x="317093" y="1809750"/>
            <a:ext cx="8509813" cy="1524000"/>
          </a:xfrm>
          <a:prstGeom prst="roundRect">
            <a:avLst/>
          </a:prstGeom>
          <a:solidFill>
            <a:schemeClr val="tx1">
              <a:alpha val="6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Vznik Zeme, </a:t>
            </a:r>
            <a:endParaRPr lang="sk-SK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Informatívny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prehľad poznatkov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ďalších významných vesmírnych telesách (Slnko, Mesiac)</a:t>
            </a:r>
          </a:p>
        </p:txBody>
      </p:sp>
    </p:spTree>
    <p:extLst>
      <p:ext uri="{BB962C8B-B14F-4D97-AF65-F5344CB8AC3E}">
        <p14:creationId xmlns:p14="http://schemas.microsoft.com/office/powerpoint/2010/main" val="17154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-304800" y="270721"/>
            <a:ext cx="7501607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861536" algn="l">
              <a:spcBef>
                <a:spcPts val="71"/>
              </a:spcBef>
              <a:tabLst>
                <a:tab pos="6868001" algn="l"/>
              </a:tabLst>
            </a:pPr>
            <a:r>
              <a:rPr spc="34" dirty="0"/>
              <a:t>Vznik</a:t>
            </a:r>
            <a:r>
              <a:rPr spc="-86" dirty="0"/>
              <a:t> </a:t>
            </a:r>
            <a:r>
              <a:rPr spc="146" dirty="0" err="1"/>
              <a:t>Zeme</a:t>
            </a:r>
            <a:r>
              <a:rPr spc="-71" dirty="0"/>
              <a:t> </a:t>
            </a:r>
            <a:r>
              <a:rPr spc="-19" dirty="0" err="1"/>
              <a:t>vo</a:t>
            </a:r>
            <a:r>
              <a:rPr lang="sk-SK" spc="-90" dirty="0"/>
              <a:t> </a:t>
            </a:r>
            <a:r>
              <a:rPr spc="-11" dirty="0" err="1"/>
              <a:t>vesmíre</a:t>
            </a:r>
            <a:r>
              <a:rPr spc="-11" dirty="0"/>
              <a:t>	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3400" y="787276"/>
            <a:ext cx="8382000" cy="618920"/>
          </a:xfrm>
          <a:prstGeom prst="rect">
            <a:avLst/>
          </a:prstGeom>
        </p:spPr>
        <p:txBody>
          <a:bodyPr vert="horz" wrap="square" lIns="0" tIns="64294" rIns="0" bIns="0" rtlCol="0">
            <a:spAutoFit/>
          </a:bodyPr>
          <a:lstStyle/>
          <a:p>
            <a:pPr marL="221933" marR="3810" indent="-212884">
              <a:buClr>
                <a:srgbClr val="3891A7"/>
              </a:buClr>
              <a:buSzPct val="79166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dirty="0">
                <a:solidFill>
                  <a:srgbClr val="00AFEF"/>
                </a:solidFill>
                <a:latin typeface="+mj-lt"/>
                <a:cs typeface="Trebuchet MS"/>
              </a:rPr>
              <a:t>Zem pravdepodobne vznikla vtedy</a:t>
            </a:r>
            <a:r>
              <a:rPr dirty="0">
                <a:latin typeface="+mj-lt"/>
                <a:cs typeface="Trebuchet MS"/>
              </a:rPr>
              <a:t>, keď sa drobné kúsky  vesmírnych trosiek </a:t>
            </a:r>
            <a:r>
              <a:rPr dirty="0">
                <a:solidFill>
                  <a:srgbClr val="FF0000"/>
                </a:solidFill>
                <a:latin typeface="+mj-lt"/>
                <a:cs typeface="Trebuchet MS"/>
              </a:rPr>
              <a:t>(planetesimály) </a:t>
            </a:r>
            <a:r>
              <a:rPr dirty="0">
                <a:latin typeface="+mj-lt"/>
                <a:cs typeface="Trebuchet MS"/>
              </a:rPr>
              <a:t>začali zhlukovať, lebo ich  stláčala dohromady vzájomná </a:t>
            </a:r>
            <a:r>
              <a:rPr dirty="0" err="1">
                <a:latin typeface="+mj-lt"/>
                <a:cs typeface="Trebuchet MS"/>
              </a:rPr>
              <a:t>príťažlivosť</a:t>
            </a:r>
            <a:r>
              <a:rPr dirty="0" smtClean="0">
                <a:latin typeface="+mj-lt"/>
                <a:cs typeface="Trebuchet MS"/>
              </a:rPr>
              <a:t>.</a:t>
            </a:r>
            <a:endParaRPr lang="sk-SK" dirty="0">
              <a:latin typeface="+mj-lt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7197" y="2281428"/>
            <a:ext cx="2849498" cy="284949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821335" y="4860341"/>
            <a:ext cx="101012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i="1" spc="-56" dirty="0">
                <a:solidFill>
                  <a:srgbClr val="004982"/>
                </a:solidFill>
                <a:latin typeface="Trebuchet MS"/>
                <a:cs typeface="Trebuchet MS"/>
              </a:rPr>
              <a:t>V</a:t>
            </a:r>
            <a:r>
              <a:rPr sz="1050" i="1" spc="-41" dirty="0">
                <a:solidFill>
                  <a:srgbClr val="004982"/>
                </a:solidFill>
                <a:latin typeface="Trebuchet MS"/>
                <a:cs typeface="Trebuchet MS"/>
              </a:rPr>
              <a:t>z</a:t>
            </a:r>
            <a:r>
              <a:rPr sz="1050" i="1" spc="-86" dirty="0">
                <a:solidFill>
                  <a:srgbClr val="004982"/>
                </a:solidFill>
                <a:latin typeface="Trebuchet MS"/>
                <a:cs typeface="Trebuchet MS"/>
              </a:rPr>
              <a:t>ni</a:t>
            </a:r>
            <a:r>
              <a:rPr sz="1050" i="1" spc="-94" dirty="0">
                <a:solidFill>
                  <a:srgbClr val="004982"/>
                </a:solidFill>
                <a:latin typeface="Trebuchet MS"/>
                <a:cs typeface="Trebuchet MS"/>
              </a:rPr>
              <a:t>k</a:t>
            </a:r>
            <a:r>
              <a:rPr sz="1050" i="1" spc="-45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60" dirty="0">
                <a:solidFill>
                  <a:srgbClr val="004982"/>
                </a:solidFill>
                <a:latin typeface="Trebuchet MS"/>
                <a:cs typeface="Trebuchet MS"/>
              </a:rPr>
              <a:t>a</a:t>
            </a:r>
            <a:r>
              <a:rPr sz="1050" i="1" spc="-30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124" dirty="0">
                <a:solidFill>
                  <a:srgbClr val="004982"/>
                </a:solidFill>
                <a:latin typeface="Trebuchet MS"/>
                <a:cs typeface="Trebuchet MS"/>
              </a:rPr>
              <a:t>výv</a:t>
            </a:r>
            <a:r>
              <a:rPr sz="1050" i="1" spc="-101" dirty="0">
                <a:solidFill>
                  <a:srgbClr val="004982"/>
                </a:solidFill>
                <a:latin typeface="Trebuchet MS"/>
                <a:cs typeface="Trebuchet MS"/>
              </a:rPr>
              <a:t>o</a:t>
            </a:r>
            <a:r>
              <a:rPr sz="1050" i="1" spc="-188" dirty="0">
                <a:solidFill>
                  <a:srgbClr val="004982"/>
                </a:solidFill>
                <a:latin typeface="Trebuchet MS"/>
                <a:cs typeface="Trebuchet MS"/>
              </a:rPr>
              <a:t>j</a:t>
            </a:r>
            <a:r>
              <a:rPr sz="1050" i="1" spc="-23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124" dirty="0">
                <a:solidFill>
                  <a:srgbClr val="004982"/>
                </a:solidFill>
                <a:latin typeface="Trebuchet MS"/>
                <a:cs typeface="Trebuchet MS"/>
              </a:rPr>
              <a:t>-</a:t>
            </a:r>
            <a:r>
              <a:rPr sz="1050" i="1" spc="-34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60" dirty="0">
                <a:solidFill>
                  <a:srgbClr val="004982"/>
                </a:solidFill>
                <a:latin typeface="Trebuchet MS"/>
                <a:cs typeface="Trebuchet MS"/>
              </a:rPr>
              <a:t>Zem</a:t>
            </a:r>
            <a:endParaRPr sz="10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84563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533400" y="845941"/>
            <a:ext cx="6553200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500" dirty="0">
                <a:solidFill>
                  <a:srgbClr val="00AFEF"/>
                </a:solidFill>
                <a:latin typeface="+mj-lt"/>
                <a:cs typeface="Trebuchet MS"/>
              </a:rPr>
              <a:t>Keď sa z víriaceho oblaku hviezdneho prachu tvorila Zem, </a:t>
            </a:r>
            <a:r>
              <a:rPr sz="1500" dirty="0">
                <a:latin typeface="+mj-lt"/>
                <a:cs typeface="Trebuchet MS"/>
              </a:rPr>
              <a:t>jednotlivé kúsky sa zrážali  dohromady takou silou, že mladá planéta sa zmenila na </a:t>
            </a:r>
            <a:r>
              <a:rPr sz="1500" dirty="0">
                <a:solidFill>
                  <a:srgbClr val="FF0000"/>
                </a:solidFill>
                <a:latin typeface="+mj-lt"/>
                <a:cs typeface="Trebuchet MS"/>
              </a:rPr>
              <a:t>žeravú guľu</a:t>
            </a:r>
            <a:r>
              <a:rPr sz="1500" dirty="0">
                <a:latin typeface="+mj-lt"/>
                <a:cs typeface="Trebuchet MS"/>
              </a:rPr>
              <a:t>. Potom pomaly  chladla a na jej povrchu sa vytvorili </a:t>
            </a:r>
            <a:r>
              <a:rPr sz="1500" b="1" dirty="0">
                <a:solidFill>
                  <a:srgbClr val="FF0000"/>
                </a:solidFill>
                <a:latin typeface="+mj-lt"/>
                <a:cs typeface="Trebuchet MS"/>
              </a:rPr>
              <a:t>svetadiely a oceány</a:t>
            </a:r>
            <a:r>
              <a:rPr sz="1500" dirty="0">
                <a:latin typeface="+mj-lt"/>
                <a:cs typeface="Trebuchet MS"/>
              </a:rPr>
              <a:t>.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1277874" y="1850516"/>
            <a:ext cx="6723125" cy="3103245"/>
            <a:chOff x="179831" y="2467355"/>
            <a:chExt cx="8964167" cy="413766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2467355"/>
              <a:ext cx="2857500" cy="26197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4120" y="3285744"/>
              <a:ext cx="2791968" cy="27919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9387" y="4613148"/>
              <a:ext cx="4134611" cy="1991867"/>
            </a:xfrm>
            <a:prstGeom prst="rect">
              <a:avLst/>
            </a:prstGeom>
          </p:spPr>
        </p:pic>
      </p:grpSp>
      <p:sp>
        <p:nvSpPr>
          <p:cNvPr id="24" name="object 15"/>
          <p:cNvSpPr txBox="1">
            <a:spLocks noGrp="1"/>
          </p:cNvSpPr>
          <p:nvPr>
            <p:ph type="title"/>
          </p:nvPr>
        </p:nvSpPr>
        <p:spPr>
          <a:xfrm>
            <a:off x="-304800" y="270721"/>
            <a:ext cx="7501607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861536" algn="l">
              <a:spcBef>
                <a:spcPts val="71"/>
              </a:spcBef>
              <a:tabLst>
                <a:tab pos="6868001" algn="l"/>
              </a:tabLst>
            </a:pPr>
            <a:r>
              <a:rPr spc="34" dirty="0"/>
              <a:t>Vznik</a:t>
            </a:r>
            <a:r>
              <a:rPr spc="-86" dirty="0"/>
              <a:t> </a:t>
            </a:r>
            <a:r>
              <a:rPr spc="146" dirty="0" err="1"/>
              <a:t>Zeme</a:t>
            </a:r>
            <a:r>
              <a:rPr spc="-71" dirty="0"/>
              <a:t> </a:t>
            </a:r>
            <a:r>
              <a:rPr spc="-19" dirty="0" err="1"/>
              <a:t>vo</a:t>
            </a:r>
            <a:r>
              <a:rPr lang="sk-SK" spc="-90" dirty="0"/>
              <a:t> </a:t>
            </a:r>
            <a:r>
              <a:rPr spc="-11" dirty="0" err="1"/>
              <a:t>vesmíre</a:t>
            </a:r>
            <a:r>
              <a:rPr spc="-1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2098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457200" y="753036"/>
            <a:ext cx="8534400" cy="2662748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221933" marR="3810" indent="-212884">
              <a:spcBef>
                <a:spcPts val="544"/>
              </a:spcBef>
              <a:buClr>
                <a:srgbClr val="3891A7"/>
              </a:buClr>
              <a:buSzPct val="78846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950" b="1" dirty="0">
                <a:solidFill>
                  <a:srgbClr val="00AFEF"/>
                </a:solidFill>
                <a:latin typeface="Trebuchet MS"/>
                <a:cs typeface="Trebuchet MS"/>
              </a:rPr>
              <a:t>Približne pred </a:t>
            </a:r>
            <a:r>
              <a:rPr sz="1950" b="1" dirty="0">
                <a:solidFill>
                  <a:srgbClr val="FF0000"/>
                </a:solidFill>
                <a:latin typeface="Trebuchet MS"/>
                <a:cs typeface="Trebuchet MS"/>
              </a:rPr>
              <a:t>4,5 miliardy </a:t>
            </a:r>
            <a:r>
              <a:rPr sz="1950" b="1" dirty="0">
                <a:solidFill>
                  <a:srgbClr val="00AFEF"/>
                </a:solidFill>
                <a:latin typeface="Trebuchet MS"/>
                <a:cs typeface="Trebuchet MS"/>
              </a:rPr>
              <a:t>rokov narazil </a:t>
            </a:r>
            <a:r>
              <a:rPr sz="1950" dirty="0">
                <a:latin typeface="Trebuchet MS"/>
                <a:cs typeface="Trebuchet MS"/>
              </a:rPr>
              <a:t>na Zem  balvan veľkosti Marsu. Materiál vyrazený zo Zeme týmto  nárazom sa nakopil na jednom mieste a vytvoril </a:t>
            </a:r>
            <a:r>
              <a:rPr sz="1950" b="1" dirty="0" err="1">
                <a:solidFill>
                  <a:srgbClr val="FF0000"/>
                </a:solidFill>
                <a:latin typeface="Trebuchet MS"/>
                <a:cs typeface="Trebuchet MS"/>
              </a:rPr>
              <a:t>Mesiac</a:t>
            </a:r>
            <a:r>
              <a:rPr sz="1950" dirty="0" smtClean="0">
                <a:latin typeface="Trebuchet MS"/>
                <a:cs typeface="Trebuchet MS"/>
              </a:rPr>
              <a:t>.</a:t>
            </a:r>
            <a:endParaRPr sz="1950" dirty="0">
              <a:latin typeface="Trebuchet MS"/>
              <a:cs typeface="Trebuchet MS"/>
            </a:endParaRPr>
          </a:p>
          <a:p>
            <a:pPr marL="221933" indent="-212884">
              <a:spcBef>
                <a:spcPts val="1223"/>
              </a:spcBef>
              <a:buClr>
                <a:srgbClr val="3891A7"/>
              </a:buClr>
              <a:buSzPct val="7812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200" dirty="0">
                <a:solidFill>
                  <a:srgbClr val="00AFEF"/>
                </a:solidFill>
                <a:latin typeface="Trebuchet MS"/>
                <a:cs typeface="Trebuchet MS"/>
              </a:rPr>
              <a:t>Nárazom, ktorý </a:t>
            </a:r>
            <a:r>
              <a:rPr sz="1200" dirty="0">
                <a:latin typeface="Trebuchet MS"/>
                <a:cs typeface="Trebuchet MS"/>
              </a:rPr>
              <a:t>sformoval Mesiac, sa Zem veľmi zohriala.</a:t>
            </a:r>
          </a:p>
          <a:p>
            <a:pPr marL="221933" indent="-212884">
              <a:spcBef>
                <a:spcPts val="1185"/>
              </a:spcBef>
              <a:buClr>
                <a:srgbClr val="3891A7"/>
              </a:buClr>
              <a:buSzPct val="7812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200" dirty="0">
                <a:solidFill>
                  <a:srgbClr val="00AFEF"/>
                </a:solidFill>
                <a:latin typeface="Trebuchet MS"/>
                <a:cs typeface="Trebuchet MS"/>
              </a:rPr>
              <a:t>Rádioaktívny rozpad </a:t>
            </a:r>
            <a:r>
              <a:rPr sz="1200" dirty="0">
                <a:latin typeface="Trebuchet MS"/>
                <a:cs typeface="Trebuchet MS"/>
              </a:rPr>
              <a:t>zohrial Zem ešte viac.</a:t>
            </a:r>
          </a:p>
          <a:p>
            <a:pPr marL="221933" indent="-212884">
              <a:spcBef>
                <a:spcPts val="1189"/>
              </a:spcBef>
              <a:buClr>
                <a:srgbClr val="3891A7"/>
              </a:buClr>
              <a:buSzPct val="7812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200" dirty="0">
                <a:solidFill>
                  <a:srgbClr val="00AFEF"/>
                </a:solidFill>
                <a:latin typeface="Trebuchet MS"/>
                <a:cs typeface="Trebuchet MS"/>
              </a:rPr>
              <a:t>Povrch Zeme </a:t>
            </a:r>
            <a:r>
              <a:rPr sz="1200" dirty="0">
                <a:latin typeface="Trebuchet MS"/>
                <a:cs typeface="Trebuchet MS"/>
              </a:rPr>
              <a:t>dlhý čas pokrývali vybuchujúce sopky.</a:t>
            </a:r>
          </a:p>
          <a:p>
            <a:pPr marL="221933" indent="-212884">
              <a:spcBef>
                <a:spcPts val="1189"/>
              </a:spcBef>
              <a:buClr>
                <a:srgbClr val="3891A7"/>
              </a:buClr>
              <a:buSzPct val="7812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200" dirty="0">
                <a:solidFill>
                  <a:srgbClr val="00AFEF"/>
                </a:solidFill>
                <a:latin typeface="Trebuchet MS"/>
                <a:cs typeface="Trebuchet MS"/>
              </a:rPr>
              <a:t>Železo a nikel sa roztavili</a:t>
            </a:r>
            <a:r>
              <a:rPr sz="1200" dirty="0">
                <a:latin typeface="Trebuchet MS"/>
                <a:cs typeface="Trebuchet MS"/>
              </a:rPr>
              <a:t>, klesali do stredu a vytvorili </a:t>
            </a: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jadro</a:t>
            </a:r>
            <a:r>
              <a:rPr sz="1200" dirty="0">
                <a:latin typeface="Trebuchet MS"/>
                <a:cs typeface="Trebuchet MS"/>
              </a:rPr>
              <a:t>.</a:t>
            </a:r>
          </a:p>
          <a:p>
            <a:pPr marL="221933" indent="-212884">
              <a:spcBef>
                <a:spcPts val="1189"/>
              </a:spcBef>
              <a:buClr>
                <a:srgbClr val="3891A7"/>
              </a:buClr>
              <a:buSzPct val="7812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200" dirty="0">
                <a:solidFill>
                  <a:srgbClr val="00AFEF"/>
                </a:solidFill>
                <a:latin typeface="Trebuchet MS"/>
                <a:cs typeface="Trebuchet MS"/>
              </a:rPr>
              <a:t>Ľahšie prvky</a:t>
            </a:r>
            <a:r>
              <a:rPr sz="1200" dirty="0">
                <a:latin typeface="Trebuchet MS"/>
                <a:cs typeface="Trebuchet MS"/>
              </a:rPr>
              <a:t>, ako napr. hliník, kyslík a kremík, plávali na povrchu a po </a:t>
            </a:r>
            <a:r>
              <a:rPr sz="1200" dirty="0" err="1">
                <a:latin typeface="Trebuchet MS"/>
                <a:cs typeface="Trebuchet MS"/>
              </a:rPr>
              <a:t>ochladení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dirty="0" err="1">
                <a:latin typeface="Trebuchet MS"/>
                <a:cs typeface="Trebuchet MS"/>
              </a:rPr>
              <a:t>vytvorili</a:t>
            </a:r>
            <a:r>
              <a:rPr lang="sk-SK" sz="1200" dirty="0">
                <a:latin typeface="Trebuchet MS"/>
                <a:cs typeface="Trebuchet MS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Trebuchet MS"/>
                <a:cs typeface="Trebuchet MS"/>
              </a:rPr>
              <a:t>zemskú</a:t>
            </a: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 kôru</a:t>
            </a:r>
            <a:r>
              <a:rPr sz="1200" dirty="0">
                <a:latin typeface="Trebuchet MS"/>
                <a:cs typeface="Trebuchet MS"/>
              </a:rPr>
              <a:t>.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6359" y="3598163"/>
            <a:ext cx="2642615" cy="1543050"/>
          </a:xfrm>
          <a:prstGeom prst="rect">
            <a:avLst/>
          </a:prstGeom>
        </p:spPr>
      </p:pic>
      <p:sp>
        <p:nvSpPr>
          <p:cNvPr id="21" name="object 15"/>
          <p:cNvSpPr txBox="1">
            <a:spLocks noGrp="1"/>
          </p:cNvSpPr>
          <p:nvPr>
            <p:ph type="title"/>
          </p:nvPr>
        </p:nvSpPr>
        <p:spPr>
          <a:xfrm>
            <a:off x="-304800" y="270721"/>
            <a:ext cx="7501607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861536" algn="l">
              <a:spcBef>
                <a:spcPts val="71"/>
              </a:spcBef>
              <a:tabLst>
                <a:tab pos="6868001" algn="l"/>
              </a:tabLst>
            </a:pPr>
            <a:r>
              <a:rPr spc="34" dirty="0"/>
              <a:t>Vznik</a:t>
            </a:r>
            <a:r>
              <a:rPr spc="-86" dirty="0"/>
              <a:t> </a:t>
            </a:r>
            <a:r>
              <a:rPr spc="146" dirty="0" err="1"/>
              <a:t>Zeme</a:t>
            </a:r>
            <a:r>
              <a:rPr spc="-71" dirty="0"/>
              <a:t> </a:t>
            </a:r>
            <a:r>
              <a:rPr spc="-19" dirty="0" err="1"/>
              <a:t>vo</a:t>
            </a:r>
            <a:r>
              <a:rPr lang="sk-SK" spc="-90" dirty="0"/>
              <a:t> </a:t>
            </a:r>
            <a:r>
              <a:rPr spc="-11" dirty="0" err="1"/>
              <a:t>vesmíre</a:t>
            </a:r>
            <a:r>
              <a:rPr spc="-1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916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2815" y="794715"/>
            <a:ext cx="4738369" cy="461665"/>
          </a:xfrm>
        </p:spPr>
        <p:txBody>
          <a:bodyPr/>
          <a:lstStyle/>
          <a:p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06628" y="1742312"/>
            <a:ext cx="4385310" cy="246221"/>
          </a:xfrm>
        </p:spPr>
        <p:txBody>
          <a:bodyPr/>
          <a:lstStyle/>
          <a:p>
            <a:endParaRPr lang="sk-SK"/>
          </a:p>
        </p:txBody>
      </p:sp>
      <p:pic>
        <p:nvPicPr>
          <p:cNvPr id="4" name="Picture 5" descr="RosetteNebula-MegaPrime-CFHT_8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90599" y="298117"/>
            <a:ext cx="6629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5622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sk-SK" altLang="sk-SK" sz="24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Zrod hviezd a životný cyklus hviezd</a:t>
            </a:r>
            <a:endParaRPr lang="en-US" altLang="sk-SK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087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53414" y="239669"/>
            <a:ext cx="254508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23" dirty="0">
                <a:solidFill>
                  <a:srgbClr val="562213"/>
                </a:solidFill>
              </a:rPr>
              <a:t>Stavba</a:t>
            </a:r>
            <a:r>
              <a:rPr sz="3225" spc="-116" dirty="0">
                <a:solidFill>
                  <a:srgbClr val="562213"/>
                </a:solidFill>
              </a:rPr>
              <a:t> </a:t>
            </a:r>
            <a:r>
              <a:rPr sz="3225" spc="146" dirty="0">
                <a:solidFill>
                  <a:srgbClr val="562213"/>
                </a:solidFill>
              </a:rPr>
              <a:t>Zeme</a:t>
            </a:r>
            <a:endParaRPr sz="3225" dirty="0"/>
          </a:p>
        </p:txBody>
      </p:sp>
      <p:sp>
        <p:nvSpPr>
          <p:cNvPr id="16" name="object 16"/>
          <p:cNvSpPr txBox="1"/>
          <p:nvPr/>
        </p:nvSpPr>
        <p:spPr>
          <a:xfrm>
            <a:off x="5544264" y="644700"/>
            <a:ext cx="2017871" cy="23948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500" b="1" spc="-8" dirty="0">
                <a:solidFill>
                  <a:srgbClr val="F88530"/>
                </a:solidFill>
                <a:latin typeface="Trebuchet MS"/>
                <a:cs typeface="Trebuchet MS"/>
              </a:rPr>
              <a:t>vnútorná</a:t>
            </a:r>
            <a:r>
              <a:rPr sz="1500" b="1" dirty="0">
                <a:solidFill>
                  <a:srgbClr val="F88530"/>
                </a:solidFill>
                <a:latin typeface="Trebuchet MS"/>
                <a:cs typeface="Trebuchet MS"/>
              </a:rPr>
              <a:t> </a:t>
            </a:r>
            <a:r>
              <a:rPr sz="1500" b="1" spc="-23" dirty="0">
                <a:solidFill>
                  <a:srgbClr val="F88530"/>
                </a:solidFill>
                <a:latin typeface="Trebuchet MS"/>
                <a:cs typeface="Trebuchet MS"/>
              </a:rPr>
              <a:t>stavba</a:t>
            </a:r>
            <a:r>
              <a:rPr sz="1500" b="1" spc="-19" dirty="0">
                <a:solidFill>
                  <a:srgbClr val="F88530"/>
                </a:solidFill>
                <a:latin typeface="Trebuchet MS"/>
                <a:cs typeface="Trebuchet MS"/>
              </a:rPr>
              <a:t> </a:t>
            </a:r>
            <a:r>
              <a:rPr sz="1500" b="1" spc="64" dirty="0">
                <a:solidFill>
                  <a:srgbClr val="F88530"/>
                </a:solidFill>
                <a:latin typeface="Trebuchet MS"/>
                <a:cs typeface="Trebuchet MS"/>
              </a:rPr>
              <a:t>Zeme</a:t>
            </a:r>
            <a:endParaRPr sz="1500" dirty="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1126314"/>
            <a:ext cx="2914650" cy="287121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-152400" y="884189"/>
            <a:ext cx="4014044" cy="3586399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791528">
              <a:lnSpc>
                <a:spcPts val="1215"/>
              </a:lnSpc>
              <a:spcBef>
                <a:spcPts val="86"/>
              </a:spcBef>
            </a:pPr>
            <a:r>
              <a:rPr sz="1200" i="1" dirty="0">
                <a:latin typeface="+mj-lt"/>
                <a:cs typeface="Trebuchet MS"/>
              </a:rPr>
              <a:t>Základné rozdelenie navrhol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K. E. Bullen</a:t>
            </a:r>
            <a:r>
              <a:rPr sz="1200" i="1" dirty="0">
                <a:latin typeface="+mj-lt"/>
                <a:cs typeface="Trebuchet MS"/>
              </a:rPr>
              <a:t> (podľa </a:t>
            </a:r>
            <a:r>
              <a:rPr sz="1200" i="1" dirty="0" err="1">
                <a:latin typeface="+mj-lt"/>
                <a:cs typeface="Trebuchet MS"/>
              </a:rPr>
              <a:t>správania</a:t>
            </a:r>
            <a:r>
              <a:rPr sz="1200" i="1" dirty="0">
                <a:latin typeface="+mj-lt"/>
                <a:cs typeface="Trebuchet MS"/>
              </a:rPr>
              <a:t> </a:t>
            </a:r>
            <a:r>
              <a:rPr sz="1200" i="1" dirty="0" err="1">
                <a:latin typeface="+mj-lt"/>
                <a:cs typeface="Trebuchet MS"/>
              </a:rPr>
              <a:t>sa</a:t>
            </a:r>
            <a:r>
              <a:rPr lang="sk-SK" sz="1200" dirty="0">
                <a:latin typeface="+mj-lt"/>
                <a:cs typeface="Trebuchet MS"/>
              </a:rPr>
              <a:t> </a:t>
            </a:r>
            <a:r>
              <a:rPr sz="1200" i="1" dirty="0" err="1">
                <a:latin typeface="+mj-lt"/>
                <a:cs typeface="Trebuchet MS"/>
              </a:rPr>
              <a:t>prechádzajúcich</a:t>
            </a:r>
            <a:r>
              <a:rPr sz="1200" i="1" dirty="0">
                <a:latin typeface="+mj-lt"/>
                <a:cs typeface="Trebuchet MS"/>
              </a:rPr>
              <a:t> seizmických vĺn):</a:t>
            </a:r>
            <a:endParaRPr sz="1200" dirty="0">
              <a:latin typeface="+mj-lt"/>
              <a:cs typeface="Trebuchet MS"/>
            </a:endParaRPr>
          </a:p>
          <a:p>
            <a:pPr marL="1004411" indent="-213360">
              <a:spcBef>
                <a:spcPts val="1061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1004411" algn="l"/>
                <a:tab pos="1004888" algn="l"/>
              </a:tabLst>
            </a:pPr>
            <a:r>
              <a:rPr sz="1200" b="1" dirty="0">
                <a:solidFill>
                  <a:srgbClr val="FF0000"/>
                </a:solidFill>
                <a:latin typeface="+mj-lt"/>
                <a:cs typeface="Trebuchet MS"/>
              </a:rPr>
              <a:t>ZEMSKÁ KÔRA</a:t>
            </a:r>
            <a:r>
              <a:rPr sz="1200" dirty="0">
                <a:solidFill>
                  <a:srgbClr val="FF0000"/>
                </a:solidFill>
                <a:latin typeface="+mj-lt"/>
                <a:cs typeface="Trebuchet MS"/>
              </a:rPr>
              <a:t>:</a:t>
            </a:r>
            <a:endParaRPr sz="1200" dirty="0">
              <a:latin typeface="+mj-lt"/>
              <a:cs typeface="Trebuchet MS"/>
            </a:endParaRPr>
          </a:p>
          <a:p>
            <a:pPr marL="1310640" lvl="1" indent="-87154">
              <a:spcBef>
                <a:spcPts val="180"/>
              </a:spcBef>
              <a:buChar char="-"/>
              <a:tabLst>
                <a:tab pos="1311116" algn="l"/>
              </a:tabLst>
            </a:pPr>
            <a:r>
              <a:rPr sz="1200" dirty="0">
                <a:solidFill>
                  <a:srgbClr val="00AFEF"/>
                </a:solidFill>
                <a:latin typeface="+mj-lt"/>
                <a:cs typeface="Trebuchet MS"/>
              </a:rPr>
              <a:t>Pevninská kôra</a:t>
            </a:r>
            <a:endParaRPr sz="1200" dirty="0">
              <a:latin typeface="+mj-lt"/>
              <a:cs typeface="Trebuchet MS"/>
            </a:endParaRPr>
          </a:p>
          <a:p>
            <a:pPr marL="1310640" lvl="1" indent="-87154">
              <a:spcBef>
                <a:spcPts val="180"/>
              </a:spcBef>
              <a:buChar char="-"/>
              <a:tabLst>
                <a:tab pos="1311116" algn="l"/>
              </a:tabLst>
            </a:pPr>
            <a:r>
              <a:rPr sz="1200" dirty="0">
                <a:solidFill>
                  <a:srgbClr val="00AFEF"/>
                </a:solidFill>
                <a:latin typeface="+mj-lt"/>
                <a:cs typeface="Trebuchet MS"/>
              </a:rPr>
              <a:t>Oceánska kôra</a:t>
            </a:r>
            <a:endParaRPr sz="1200" dirty="0">
              <a:latin typeface="+mj-lt"/>
              <a:cs typeface="Trebuchet MS"/>
            </a:endParaRPr>
          </a:p>
          <a:p>
            <a:pPr marL="951548">
              <a:spcBef>
                <a:spcPts val="180"/>
              </a:spcBef>
            </a:pPr>
            <a:r>
              <a:rPr sz="1200" dirty="0">
                <a:latin typeface="+mj-lt"/>
                <a:cs typeface="Trebuchet MS"/>
              </a:rPr>
              <a:t>fázový prechod: Mohorovičićova diskontinuita</a:t>
            </a:r>
          </a:p>
          <a:p>
            <a:pPr marL="1004411" indent="-213360">
              <a:spcBef>
                <a:spcPts val="106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1004411" algn="l"/>
                <a:tab pos="1004888" algn="l"/>
              </a:tabLst>
            </a:pPr>
            <a:r>
              <a:rPr sz="1200" b="1" dirty="0">
                <a:solidFill>
                  <a:srgbClr val="FF0000"/>
                </a:solidFill>
                <a:latin typeface="+mj-lt"/>
                <a:cs typeface="Trebuchet MS"/>
              </a:rPr>
              <a:t>ZEMSKÝ PLÁŠŤ</a:t>
            </a:r>
            <a:r>
              <a:rPr sz="1200" dirty="0">
                <a:solidFill>
                  <a:srgbClr val="FF0000"/>
                </a:solidFill>
                <a:latin typeface="+mj-lt"/>
                <a:cs typeface="Trebuchet MS"/>
              </a:rPr>
              <a:t>:</a:t>
            </a:r>
            <a:endParaRPr sz="1200" dirty="0">
              <a:latin typeface="+mj-lt"/>
              <a:cs typeface="Trebuchet MS"/>
            </a:endParaRPr>
          </a:p>
          <a:p>
            <a:pPr marL="1310640" lvl="1" indent="-87154">
              <a:spcBef>
                <a:spcPts val="180"/>
              </a:spcBef>
              <a:buChar char="-"/>
              <a:tabLst>
                <a:tab pos="1311116" algn="l"/>
              </a:tabLst>
            </a:pPr>
            <a:r>
              <a:rPr sz="1200" dirty="0">
                <a:solidFill>
                  <a:srgbClr val="00AFEF"/>
                </a:solidFill>
                <a:latin typeface="+mj-lt"/>
                <a:cs typeface="Trebuchet MS"/>
              </a:rPr>
              <a:t>Najvrchnejšia časť plášťa </a:t>
            </a:r>
            <a:r>
              <a:rPr sz="1200" i="1" dirty="0">
                <a:solidFill>
                  <a:srgbClr val="00AFEF"/>
                </a:solidFill>
                <a:latin typeface="+mj-lt"/>
                <a:cs typeface="Trebuchet MS"/>
              </a:rPr>
              <a:t>(litosféra)</a:t>
            </a:r>
            <a:endParaRPr sz="1200" dirty="0">
              <a:latin typeface="+mj-lt"/>
              <a:cs typeface="Trebuchet MS"/>
            </a:endParaRPr>
          </a:p>
          <a:p>
            <a:pPr marL="1326833" lvl="1" indent="-103346">
              <a:spcBef>
                <a:spcPts val="180"/>
              </a:spcBef>
              <a:buChar char="-"/>
              <a:tabLst>
                <a:tab pos="1327309" algn="l"/>
              </a:tabLst>
            </a:pPr>
            <a:r>
              <a:rPr sz="1200" dirty="0">
                <a:solidFill>
                  <a:srgbClr val="00AFEF"/>
                </a:solidFill>
                <a:latin typeface="+mj-lt"/>
                <a:cs typeface="Trebuchet MS"/>
              </a:rPr>
              <a:t>Vrchný plášť </a:t>
            </a:r>
            <a:r>
              <a:rPr sz="1200" i="1" dirty="0">
                <a:solidFill>
                  <a:srgbClr val="00AFEF"/>
                </a:solidFill>
                <a:latin typeface="+mj-lt"/>
                <a:cs typeface="Trebuchet MS"/>
              </a:rPr>
              <a:t>(astenosféra)</a:t>
            </a:r>
            <a:endParaRPr sz="1200" dirty="0">
              <a:latin typeface="+mj-lt"/>
              <a:cs typeface="Trebuchet MS"/>
            </a:endParaRPr>
          </a:p>
          <a:p>
            <a:pPr marL="1310640" lvl="1" indent="-87154">
              <a:spcBef>
                <a:spcPts val="180"/>
              </a:spcBef>
              <a:buChar char="-"/>
              <a:tabLst>
                <a:tab pos="1311116" algn="l"/>
              </a:tabLst>
            </a:pPr>
            <a:r>
              <a:rPr sz="1200" dirty="0">
                <a:solidFill>
                  <a:srgbClr val="00AFEF"/>
                </a:solidFill>
                <a:latin typeface="+mj-lt"/>
                <a:cs typeface="Trebuchet MS"/>
              </a:rPr>
              <a:t>Spodný plášť</a:t>
            </a:r>
            <a:endParaRPr sz="1200" dirty="0">
              <a:latin typeface="+mj-lt"/>
              <a:cs typeface="Trebuchet MS"/>
            </a:endParaRPr>
          </a:p>
          <a:p>
            <a:pPr marL="951548">
              <a:spcBef>
                <a:spcPts val="180"/>
              </a:spcBef>
            </a:pPr>
            <a:r>
              <a:rPr sz="1200" dirty="0">
                <a:latin typeface="+mj-lt"/>
                <a:cs typeface="Trebuchet MS"/>
              </a:rPr>
              <a:t>fázový prechod: Gutenbergova diskontinuita</a:t>
            </a:r>
          </a:p>
          <a:p>
            <a:pPr marL="1004411" indent="-213360">
              <a:spcBef>
                <a:spcPts val="106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1004411" algn="l"/>
                <a:tab pos="1004888" algn="l"/>
              </a:tabLst>
            </a:pPr>
            <a:r>
              <a:rPr sz="1200" b="1" dirty="0">
                <a:solidFill>
                  <a:srgbClr val="FF0000"/>
                </a:solidFill>
                <a:latin typeface="+mj-lt"/>
                <a:cs typeface="Trebuchet MS"/>
              </a:rPr>
              <a:t>ZEMSKÉ JADRO</a:t>
            </a:r>
            <a:r>
              <a:rPr sz="1200" dirty="0">
                <a:solidFill>
                  <a:srgbClr val="FF0000"/>
                </a:solidFill>
                <a:latin typeface="+mj-lt"/>
                <a:cs typeface="Trebuchet MS"/>
              </a:rPr>
              <a:t>:</a:t>
            </a:r>
            <a:endParaRPr sz="1200" dirty="0">
              <a:latin typeface="+mj-lt"/>
              <a:cs typeface="Trebuchet MS"/>
            </a:endParaRPr>
          </a:p>
          <a:p>
            <a:pPr marL="1223963">
              <a:spcBef>
                <a:spcPts val="180"/>
              </a:spcBef>
            </a:pPr>
            <a:r>
              <a:rPr sz="1200" dirty="0">
                <a:solidFill>
                  <a:srgbClr val="00AFEF"/>
                </a:solidFill>
                <a:latin typeface="+mj-lt"/>
                <a:cs typeface="Trebuchet MS"/>
              </a:rPr>
              <a:t>- Vonkajšie jadro</a:t>
            </a:r>
            <a:endParaRPr sz="1200" dirty="0">
              <a:latin typeface="+mj-lt"/>
              <a:cs typeface="Trebuchet MS"/>
            </a:endParaRPr>
          </a:p>
          <a:p>
            <a:pPr marL="951548">
              <a:spcBef>
                <a:spcPts val="183"/>
              </a:spcBef>
            </a:pPr>
            <a:r>
              <a:rPr lang="sk-SK" sz="1200" dirty="0">
                <a:latin typeface="+mj-lt"/>
                <a:cs typeface="Trebuchet MS"/>
              </a:rPr>
              <a:t>	</a:t>
            </a:r>
            <a:r>
              <a:rPr sz="1200" dirty="0" err="1">
                <a:latin typeface="+mj-lt"/>
                <a:cs typeface="Trebuchet MS"/>
              </a:rPr>
              <a:t>prechodná</a:t>
            </a:r>
            <a:r>
              <a:rPr sz="1200" dirty="0">
                <a:latin typeface="+mj-lt"/>
                <a:cs typeface="Trebuchet MS"/>
              </a:rPr>
              <a:t> zóna</a:t>
            </a:r>
          </a:p>
          <a:p>
            <a:pPr marL="1223963">
              <a:spcBef>
                <a:spcPts val="180"/>
              </a:spcBef>
            </a:pPr>
            <a:r>
              <a:rPr sz="1200" dirty="0">
                <a:solidFill>
                  <a:srgbClr val="00AFEF"/>
                </a:solidFill>
                <a:latin typeface="+mj-lt"/>
                <a:cs typeface="Trebuchet MS"/>
              </a:rPr>
              <a:t>- </a:t>
            </a:r>
            <a:r>
              <a:rPr sz="1200" dirty="0" err="1">
                <a:solidFill>
                  <a:srgbClr val="00AFEF"/>
                </a:solidFill>
                <a:latin typeface="+mj-lt"/>
                <a:cs typeface="Trebuchet MS"/>
              </a:rPr>
              <a:t>Vnútorné</a:t>
            </a:r>
            <a:r>
              <a:rPr sz="1200" dirty="0">
                <a:solidFill>
                  <a:srgbClr val="00AFEF"/>
                </a:solidFill>
                <a:latin typeface="+mj-lt"/>
                <a:cs typeface="Trebuchet MS"/>
              </a:rPr>
              <a:t> </a:t>
            </a:r>
            <a:r>
              <a:rPr sz="1200" dirty="0" err="1">
                <a:solidFill>
                  <a:srgbClr val="00AFEF"/>
                </a:solidFill>
                <a:latin typeface="+mj-lt"/>
                <a:cs typeface="Trebuchet MS"/>
              </a:rPr>
              <a:t>jadro</a:t>
            </a:r>
            <a:endParaRPr lang="sk-SK" sz="1200" dirty="0">
              <a:latin typeface="+mj-lt"/>
              <a:cs typeface="Trebuchet MS"/>
            </a:endParaRPr>
          </a:p>
          <a:p>
            <a:pPr marL="1223963">
              <a:spcBef>
                <a:spcPts val="180"/>
              </a:spcBef>
            </a:pPr>
            <a:endParaRPr sz="1050" dirty="0">
              <a:latin typeface="+mj-lt"/>
              <a:cs typeface="Trebuchet MS"/>
            </a:endParaRPr>
          </a:p>
        </p:txBody>
      </p:sp>
      <p:sp>
        <p:nvSpPr>
          <p:cNvPr id="23" name="Obdĺžnik 22"/>
          <p:cNvSpPr/>
          <p:nvPr/>
        </p:nvSpPr>
        <p:spPr>
          <a:xfrm>
            <a:off x="5585669" y="4096033"/>
            <a:ext cx="2612898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825" dirty="0">
                <a:hlinkClick r:id="rId3"/>
              </a:rPr>
              <a:t>https://solarsystem.nasa.gov/planets/earth/in-depth/</a:t>
            </a:r>
            <a:endParaRPr lang="sk-SK" sz="825" dirty="0"/>
          </a:p>
        </p:txBody>
      </p:sp>
      <p:sp>
        <p:nvSpPr>
          <p:cNvPr id="24" name="Obdĺžnik 23"/>
          <p:cNvSpPr/>
          <p:nvPr/>
        </p:nvSpPr>
        <p:spPr>
          <a:xfrm>
            <a:off x="4495800" y="4342499"/>
            <a:ext cx="411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marR="32385">
              <a:spcBef>
                <a:spcPts val="4"/>
              </a:spcBef>
            </a:pPr>
            <a:r>
              <a:rPr lang="sk-SK" sz="1050" b="1" i="1" dirty="0" err="1">
                <a:solidFill>
                  <a:srgbClr val="004982"/>
                </a:solidFill>
                <a:cs typeface="Trebuchet MS"/>
              </a:rPr>
              <a:t>Gutenbergova</a:t>
            </a:r>
            <a:r>
              <a:rPr lang="sk-SK" sz="1050" b="1" i="1" dirty="0">
                <a:solidFill>
                  <a:srgbClr val="004982"/>
                </a:solidFill>
                <a:cs typeface="Trebuchet MS"/>
              </a:rPr>
              <a:t> diskontinuita </a:t>
            </a:r>
            <a:r>
              <a:rPr lang="sk-SK" sz="1050" i="1" dirty="0">
                <a:solidFill>
                  <a:srgbClr val="004982"/>
                </a:solidFill>
                <a:cs typeface="Trebuchet MS"/>
              </a:rPr>
              <a:t>alebo D"-zóna je rozhranie medzi plášťom a jadrom Zeme.  Lokalizovaná je v hĺbke asi 2 700–2 900 km pod povrchom Zeme. Je charakteristická  zmenou hustoty z 5,7 kg.dm</a:t>
            </a:r>
            <a:r>
              <a:rPr lang="sk-SK" sz="1050" baseline="24305" dirty="0">
                <a:solidFill>
                  <a:srgbClr val="004982"/>
                </a:solidFill>
                <a:cs typeface="Trebuchet MS"/>
              </a:rPr>
              <a:t>-3 </a:t>
            </a:r>
            <a:r>
              <a:rPr lang="sk-SK" sz="1050" i="1" dirty="0">
                <a:solidFill>
                  <a:srgbClr val="004982"/>
                </a:solidFill>
                <a:cs typeface="Trebuchet MS"/>
              </a:rPr>
              <a:t>na 11 kg.dm</a:t>
            </a:r>
            <a:r>
              <a:rPr lang="sk-SK" sz="1050" baseline="24305" dirty="0">
                <a:solidFill>
                  <a:srgbClr val="004982"/>
                </a:solidFill>
                <a:cs typeface="Trebuchet MS"/>
              </a:rPr>
              <a:t>-3 </a:t>
            </a:r>
            <a:r>
              <a:rPr lang="sk-SK" sz="1050" i="1" dirty="0">
                <a:solidFill>
                  <a:srgbClr val="004982"/>
                </a:solidFill>
                <a:cs typeface="Trebuchet MS"/>
              </a:rPr>
              <a:t>a zmenou rýchlosti prechádzajúcich seizmických  vĺn</a:t>
            </a:r>
            <a:endParaRPr lang="sk-SK" sz="105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27915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63990"/>
              </p:ext>
            </p:extLst>
          </p:nvPr>
        </p:nvGraphicFramePr>
        <p:xfrm>
          <a:off x="838199" y="1109996"/>
          <a:ext cx="7315200" cy="374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705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b="1" spc="2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Hrúbka</a:t>
                      </a:r>
                      <a:r>
                        <a:rPr sz="1000" b="1" spc="1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jednotlivých</a:t>
                      </a:r>
                      <a:r>
                        <a:rPr sz="1000" b="1" spc="-4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vrstiev</a:t>
                      </a:r>
                      <a:r>
                        <a:rPr sz="1000" b="1" spc="-5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6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Zeme</a:t>
                      </a:r>
                      <a:r>
                        <a:rPr sz="1000" b="1" spc="-3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000" b="1" spc="-3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ich</a:t>
                      </a:r>
                      <a:r>
                        <a:rPr sz="1000" b="1" spc="-4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charakteristiky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5724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2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vrstva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00355" marR="279400" indent="-1270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000" b="1" spc="1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ĺ</a:t>
                      </a:r>
                      <a:r>
                        <a:rPr sz="1000" b="1" spc="-1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1000" b="1" spc="-4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1000" b="1" spc="-5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000" b="1" spc="1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000" b="1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ý  </a:t>
                      </a:r>
                      <a:r>
                        <a:rPr sz="1000" b="1" spc="-1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interval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381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04875" marR="226060" indent="-668020">
                        <a:lnSpc>
                          <a:spcPct val="100000"/>
                        </a:lnSpc>
                      </a:pPr>
                      <a:r>
                        <a:rPr sz="1000" b="1" spc="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000" b="1" spc="1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ý</a:t>
                      </a:r>
                      <a:r>
                        <a:rPr sz="1000" b="1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000" b="1" spc="-1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000" b="1" spc="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000" b="1" spc="-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os</a:t>
                      </a:r>
                      <a:r>
                        <a:rPr sz="1000" b="1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ť</a:t>
                      </a:r>
                      <a:r>
                        <a:rPr sz="1000" b="1" spc="-2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1000" b="1" spc="1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000" b="1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zm</a:t>
                      </a:r>
                      <a:r>
                        <a:rPr sz="1000" b="1" spc="1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000" b="1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ck</a:t>
                      </a:r>
                      <a:r>
                        <a:rPr sz="1000" b="1" spc="1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ý</a:t>
                      </a:r>
                      <a:r>
                        <a:rPr sz="1000" b="1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sz="1000" b="1" spc="-7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000" b="1" spc="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ĺ</a:t>
                      </a:r>
                      <a:r>
                        <a:rPr sz="1000" b="1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n  (km.s</a:t>
                      </a:r>
                      <a:r>
                        <a:rPr sz="1000" b="1" baseline="26143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-1</a:t>
                      </a:r>
                      <a:r>
                        <a:rPr sz="1000" b="1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381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9560">
                        <a:lnSpc>
                          <a:spcPct val="100000"/>
                        </a:lnSpc>
                      </a:pPr>
                      <a:r>
                        <a:rPr sz="1000" b="1" spc="2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Hustota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b="1" spc="2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Tlak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4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(km)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-15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P-vlny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-1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S-vlny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(kg.dm</a:t>
                      </a:r>
                      <a:r>
                        <a:rPr sz="1000" b="1" baseline="26143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-3</a:t>
                      </a:r>
                      <a:r>
                        <a:rPr sz="1000" b="1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-1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(10</a:t>
                      </a:r>
                      <a:r>
                        <a:rPr sz="1000" b="1" spc="-15" baseline="26143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r>
                        <a:rPr sz="1000" b="1" spc="-10" dirty="0">
                          <a:solidFill>
                            <a:srgbClr val="002F53"/>
                          </a:solidFill>
                          <a:latin typeface="Trebuchet MS"/>
                          <a:cs typeface="Trebuchet MS"/>
                        </a:rPr>
                        <a:t>Pa)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b="1" spc="10" dirty="0">
                          <a:latin typeface="Trebuchet MS"/>
                          <a:cs typeface="Trebuchet MS"/>
                        </a:rPr>
                        <a:t>kôra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5724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000" b="1" spc="-3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40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5724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40" dirty="0">
                          <a:latin typeface="Trebuchet MS"/>
                          <a:cs typeface="Trebuchet MS"/>
                        </a:rPr>
                        <a:t>rôzne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5724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rôzne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5724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2,7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3,0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5724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75" dirty="0">
                          <a:latin typeface="Trebuchet MS"/>
                          <a:cs typeface="Trebuchet MS"/>
                        </a:rPr>
                        <a:t>0,14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5724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astenosféra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000" b="1" spc="-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410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7,8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9,0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4,4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1000" spc="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3,3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3,4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75" dirty="0">
                          <a:latin typeface="Trebuchet MS"/>
                          <a:cs typeface="Trebuchet MS"/>
                        </a:rPr>
                        <a:t>0,39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vrchný</a:t>
                      </a:r>
                      <a:r>
                        <a:rPr sz="1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plášť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41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000" b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1000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9,0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11,3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5,0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1000" spc="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4,0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4,5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75" dirty="0">
                          <a:latin typeface="Trebuchet MS"/>
                          <a:cs typeface="Trebuchet MS"/>
                        </a:rPr>
                        <a:t>1,01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spodný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latin typeface="Trebuchet MS"/>
                          <a:cs typeface="Trebuchet MS"/>
                        </a:rPr>
                        <a:t>plášť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100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000" b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2900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11,3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13,6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6,4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1000" spc="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4,5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5,7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75" dirty="0">
                          <a:latin typeface="Trebuchet MS"/>
                          <a:cs typeface="Trebuchet MS"/>
                        </a:rPr>
                        <a:t>1,37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91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vonkajšie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jadro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8104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2900</a:t>
                      </a:r>
                      <a:r>
                        <a:rPr sz="1000" b="1" spc="-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4980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58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8,1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10,4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715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80" dirty="0">
                          <a:latin typeface="Trebuchet MS"/>
                          <a:cs typeface="Trebuchet MS"/>
                        </a:rPr>
                        <a:t>vymiznutie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75" dirty="0">
                          <a:latin typeface="Trebuchet MS"/>
                          <a:cs typeface="Trebuchet MS"/>
                        </a:rPr>
                        <a:t>11,3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75" dirty="0">
                          <a:latin typeface="Trebuchet MS"/>
                          <a:cs typeface="Trebuchet MS"/>
                        </a:rPr>
                        <a:t>3,17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97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prechodná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rebuchet MS"/>
                          <a:cs typeface="Trebuchet MS"/>
                        </a:rPr>
                        <a:t>zóna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8580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4980</a:t>
                      </a:r>
                      <a:r>
                        <a:rPr sz="1000" b="1" spc="-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5120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76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10,4</a:t>
                      </a:r>
                      <a:r>
                        <a:rPr sz="1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9,5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76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000" spc="-80" dirty="0">
                          <a:latin typeface="Trebuchet MS"/>
                          <a:cs typeface="Trebuchet MS"/>
                        </a:rPr>
                        <a:t>vymiznutie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76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</a:pPr>
                      <a:r>
                        <a:rPr sz="1000" spc="-75" dirty="0">
                          <a:latin typeface="Trebuchet MS"/>
                          <a:cs typeface="Trebuchet MS"/>
                        </a:rPr>
                        <a:t>17,3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76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5244" algn="r">
                        <a:lnSpc>
                          <a:spcPct val="100000"/>
                        </a:lnSpc>
                      </a:pPr>
                      <a:r>
                        <a:rPr sz="1000" spc="-75" dirty="0">
                          <a:latin typeface="Trebuchet MS"/>
                          <a:cs typeface="Trebuchet MS"/>
                        </a:rPr>
                        <a:t>3,64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76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960">
                <a:tc>
                  <a:txBody>
                    <a:bodyPr/>
                    <a:lstStyle/>
                    <a:p>
                      <a:pPr marL="64769" marR="4298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spc="10" dirty="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nú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000" b="1" spc="-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000" b="1" spc="-15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000" b="1" dirty="0">
                          <a:latin typeface="Trebuchet MS"/>
                          <a:cs typeface="Trebuchet MS"/>
                        </a:rPr>
                        <a:t>é  </a:t>
                      </a:r>
                      <a:r>
                        <a:rPr sz="1000" b="1" spc="-25" dirty="0">
                          <a:latin typeface="Trebuchet MS"/>
                          <a:cs typeface="Trebuchet MS"/>
                        </a:rPr>
                        <a:t>jadro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69056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512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000" b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pc="-3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6378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76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10,8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11,4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76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58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3,3</a:t>
                      </a:r>
                      <a:r>
                        <a:rPr sz="10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000" spc="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6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76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58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rebuchet MS"/>
                          <a:cs typeface="Trebuchet MS"/>
                        </a:rPr>
                        <a:t>~17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476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5651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5" dirty="0">
                          <a:latin typeface="Trebuchet MS"/>
                          <a:cs typeface="Trebuchet MS"/>
                        </a:rPr>
                        <a:t>~4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476" marB="0">
                    <a:lnL w="9525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AAAAAA"/>
                      </a:solidFill>
                      <a:prstDash val="solid"/>
                    </a:lnR>
                    <a:lnT w="9525">
                      <a:solidFill>
                        <a:srgbClr val="AAAAAA"/>
                      </a:solidFill>
                      <a:prstDash val="solid"/>
                    </a:lnT>
                    <a:lnB w="9525">
                      <a:solidFill>
                        <a:srgbClr val="AAAAAA"/>
                      </a:solidFill>
                      <a:prstDash val="solid"/>
                    </a:lnB>
                    <a:solidFill>
                      <a:srgbClr val="CCD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object 15"/>
          <p:cNvSpPr txBox="1">
            <a:spLocks noGrp="1"/>
          </p:cNvSpPr>
          <p:nvPr>
            <p:ph type="title"/>
          </p:nvPr>
        </p:nvSpPr>
        <p:spPr>
          <a:xfrm>
            <a:off x="653414" y="239669"/>
            <a:ext cx="254508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23" dirty="0">
                <a:solidFill>
                  <a:srgbClr val="562213"/>
                </a:solidFill>
              </a:rPr>
              <a:t>Stavba</a:t>
            </a:r>
            <a:r>
              <a:rPr sz="3225" spc="-116" dirty="0">
                <a:solidFill>
                  <a:srgbClr val="562213"/>
                </a:solidFill>
              </a:rPr>
              <a:t> </a:t>
            </a:r>
            <a:r>
              <a:rPr sz="3225" spc="146" dirty="0">
                <a:solidFill>
                  <a:srgbClr val="562213"/>
                </a:solidFill>
              </a:rPr>
              <a:t>Zeme</a:t>
            </a:r>
            <a:endParaRPr sz="3225" dirty="0"/>
          </a:p>
        </p:txBody>
      </p:sp>
    </p:spTree>
    <p:extLst>
      <p:ext uri="{BB962C8B-B14F-4D97-AF65-F5344CB8AC3E}">
        <p14:creationId xmlns:p14="http://schemas.microsoft.com/office/powerpoint/2010/main" val="4220580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53414" y="910589"/>
            <a:ext cx="7347585" cy="1983396"/>
          </a:xfrm>
          <a:prstGeom prst="rect">
            <a:avLst/>
          </a:prstGeom>
        </p:spPr>
        <p:txBody>
          <a:bodyPr vert="horz" wrap="square" lIns="0" tIns="64294" rIns="0" bIns="0" rtlCol="0">
            <a:spAutoFit/>
          </a:bodyPr>
          <a:lstStyle/>
          <a:p>
            <a:pPr marL="240983" marR="380524" indent="-212884">
              <a:spcBef>
                <a:spcPts val="450"/>
              </a:spcBef>
              <a:spcAft>
                <a:spcPts val="450"/>
              </a:spcAft>
              <a:buClr>
                <a:srgbClr val="3891A7"/>
              </a:buClr>
              <a:buSzPct val="80000"/>
              <a:buFont typeface="Segoe UI Symbol"/>
              <a:buChar char="⚫"/>
              <a:tabLst>
                <a:tab pos="240983" algn="l"/>
                <a:tab pos="241459" algn="l"/>
              </a:tabLst>
            </a:pPr>
            <a:r>
              <a:rPr dirty="0">
                <a:solidFill>
                  <a:srgbClr val="00AFEF"/>
                </a:solidFill>
                <a:latin typeface="+mj-lt"/>
                <a:cs typeface="Trebuchet MS"/>
              </a:rPr>
              <a:t>Mohorovičićova diskontinuita </a:t>
            </a:r>
            <a:r>
              <a:rPr dirty="0">
                <a:latin typeface="+mj-lt"/>
                <a:cs typeface="Trebuchet MS"/>
              </a:rPr>
              <a:t>(skrátene aj Moho) je  rozhranie medzi </a:t>
            </a:r>
            <a:r>
              <a:rPr dirty="0">
                <a:solidFill>
                  <a:srgbClr val="FF0000"/>
                </a:solidFill>
                <a:latin typeface="+mj-lt"/>
                <a:cs typeface="Trebuchet MS"/>
              </a:rPr>
              <a:t>zemskou kôrou </a:t>
            </a:r>
            <a:r>
              <a:rPr dirty="0">
                <a:latin typeface="+mj-lt"/>
                <a:cs typeface="Trebuchet MS"/>
              </a:rPr>
              <a:t>a </a:t>
            </a:r>
            <a:r>
              <a:rPr dirty="0" err="1">
                <a:solidFill>
                  <a:srgbClr val="FF0000"/>
                </a:solidFill>
                <a:latin typeface="+mj-lt"/>
                <a:cs typeface="Trebuchet MS"/>
              </a:rPr>
              <a:t>zemským</a:t>
            </a:r>
            <a:r>
              <a:rPr dirty="0">
                <a:solidFill>
                  <a:srgbClr val="FF0000"/>
                </a:solidFill>
                <a:latin typeface="+mj-lt"/>
                <a:cs typeface="Trebuchet MS"/>
              </a:rPr>
              <a:t> </a:t>
            </a:r>
            <a:r>
              <a:rPr dirty="0" err="1">
                <a:solidFill>
                  <a:srgbClr val="FF0000"/>
                </a:solidFill>
                <a:latin typeface="+mj-lt"/>
                <a:cs typeface="Trebuchet MS"/>
              </a:rPr>
              <a:t>plášťo</a:t>
            </a:r>
            <a:r>
              <a:rPr lang="sk-SK" dirty="0">
                <a:solidFill>
                  <a:srgbClr val="FF0000"/>
                </a:solidFill>
                <a:latin typeface="+mj-lt"/>
                <a:cs typeface="Trebuchet MS"/>
              </a:rPr>
              <a:t>m</a:t>
            </a:r>
            <a:endParaRPr dirty="0">
              <a:latin typeface="+mj-lt"/>
              <a:cs typeface="Trebuchet MS"/>
            </a:endParaRPr>
          </a:p>
          <a:p>
            <a:pPr marL="240983" marR="42863" indent="-212884">
              <a:spcBef>
                <a:spcPts val="450"/>
              </a:spcBef>
              <a:spcAft>
                <a:spcPts val="450"/>
              </a:spcAft>
              <a:buClr>
                <a:srgbClr val="3891A7"/>
              </a:buClr>
              <a:buSzPct val="80000"/>
              <a:buFont typeface="Segoe UI Symbol"/>
              <a:buChar char="⚫"/>
              <a:tabLst>
                <a:tab pos="240983" algn="l"/>
                <a:tab pos="241459" algn="l"/>
              </a:tabLst>
            </a:pPr>
            <a:r>
              <a:rPr lang="sk-SK" dirty="0">
                <a:solidFill>
                  <a:srgbClr val="00AFEF"/>
                </a:solidFill>
                <a:latin typeface="+mj-lt"/>
                <a:cs typeface="Trebuchet MS"/>
              </a:rPr>
              <a:t>C</a:t>
            </a:r>
            <a:r>
              <a:rPr dirty="0" err="1">
                <a:solidFill>
                  <a:srgbClr val="00AFEF"/>
                </a:solidFill>
                <a:latin typeface="+mj-lt"/>
                <a:cs typeface="Trebuchet MS"/>
              </a:rPr>
              <a:t>harakteristická</a:t>
            </a:r>
            <a:r>
              <a:rPr dirty="0">
                <a:solidFill>
                  <a:srgbClr val="00AFEF"/>
                </a:solidFill>
                <a:latin typeface="+mj-lt"/>
                <a:cs typeface="Trebuchet MS"/>
              </a:rPr>
              <a:t> náhlou </a:t>
            </a:r>
            <a:r>
              <a:rPr dirty="0">
                <a:latin typeface="+mj-lt"/>
                <a:cs typeface="Trebuchet MS"/>
              </a:rPr>
              <a:t>zmenou hustoty z </a:t>
            </a:r>
            <a:r>
              <a:rPr dirty="0">
                <a:solidFill>
                  <a:srgbClr val="FF0000"/>
                </a:solidFill>
                <a:latin typeface="+mj-lt"/>
                <a:cs typeface="Trebuchet MS"/>
              </a:rPr>
              <a:t>2,9 </a:t>
            </a:r>
            <a:r>
              <a:rPr dirty="0">
                <a:latin typeface="+mj-lt"/>
                <a:cs typeface="Trebuchet MS"/>
              </a:rPr>
              <a:t>na </a:t>
            </a:r>
            <a:r>
              <a:rPr dirty="0">
                <a:solidFill>
                  <a:srgbClr val="FF0000"/>
                </a:solidFill>
                <a:latin typeface="+mj-lt"/>
                <a:cs typeface="Trebuchet MS"/>
              </a:rPr>
              <a:t>3,3  kg.dm</a:t>
            </a:r>
            <a:r>
              <a:rPr baseline="25252" dirty="0">
                <a:solidFill>
                  <a:srgbClr val="FF0000"/>
                </a:solidFill>
                <a:latin typeface="+mj-lt"/>
                <a:cs typeface="Trebuchet MS"/>
              </a:rPr>
              <a:t>-3</a:t>
            </a:r>
            <a:r>
              <a:rPr dirty="0">
                <a:latin typeface="+mj-lt"/>
                <a:cs typeface="Trebuchet MS"/>
              </a:rPr>
              <a:t>, čím vzniká odrazová plocha pre </a:t>
            </a:r>
            <a:r>
              <a:rPr dirty="0" err="1">
                <a:latin typeface="+mj-lt"/>
                <a:cs typeface="Trebuchet MS"/>
              </a:rPr>
              <a:t>zemetrasné</a:t>
            </a:r>
            <a:r>
              <a:rPr dirty="0">
                <a:latin typeface="+mj-lt"/>
                <a:cs typeface="Trebuchet MS"/>
              </a:rPr>
              <a:t> </a:t>
            </a:r>
            <a:r>
              <a:rPr dirty="0" err="1">
                <a:latin typeface="+mj-lt"/>
                <a:cs typeface="Trebuchet MS"/>
              </a:rPr>
              <a:t>vlny</a:t>
            </a:r>
            <a:endParaRPr dirty="0">
              <a:latin typeface="+mj-lt"/>
              <a:cs typeface="Trebuchet MS"/>
            </a:endParaRPr>
          </a:p>
          <a:p>
            <a:pPr marL="240983" marR="22860" indent="-212884">
              <a:spcBef>
                <a:spcPts val="450"/>
              </a:spcBef>
              <a:spcAft>
                <a:spcPts val="450"/>
              </a:spcAft>
              <a:buClr>
                <a:srgbClr val="3891A7"/>
              </a:buClr>
              <a:buSzPct val="80000"/>
              <a:buFont typeface="Segoe UI Symbol"/>
              <a:buChar char="⚫"/>
              <a:tabLst>
                <a:tab pos="240983" algn="l"/>
                <a:tab pos="241459" algn="l"/>
              </a:tabLst>
            </a:pPr>
            <a:r>
              <a:rPr dirty="0" err="1">
                <a:solidFill>
                  <a:srgbClr val="00AFEF"/>
                </a:solidFill>
                <a:latin typeface="+mj-lt"/>
                <a:cs typeface="Trebuchet MS"/>
              </a:rPr>
              <a:t>Jej</a:t>
            </a:r>
            <a:r>
              <a:rPr dirty="0">
                <a:solidFill>
                  <a:srgbClr val="00AFEF"/>
                </a:solidFill>
                <a:latin typeface="+mj-lt"/>
                <a:cs typeface="Trebuchet MS"/>
              </a:rPr>
              <a:t> hĺbka je väčšia </a:t>
            </a:r>
            <a:r>
              <a:rPr dirty="0">
                <a:latin typeface="+mj-lt"/>
                <a:cs typeface="Trebuchet MS"/>
              </a:rPr>
              <a:t>pod kontinentmi (v Himalájach viac ako  </a:t>
            </a:r>
            <a:r>
              <a:rPr dirty="0">
                <a:solidFill>
                  <a:srgbClr val="FF0000"/>
                </a:solidFill>
                <a:latin typeface="+mj-lt"/>
                <a:cs typeface="Trebuchet MS"/>
              </a:rPr>
              <a:t>70 km</a:t>
            </a:r>
            <a:r>
              <a:rPr dirty="0">
                <a:latin typeface="+mj-lt"/>
                <a:cs typeface="Trebuchet MS"/>
              </a:rPr>
              <a:t>), menšia pod oceánmi (niekedy menej ako </a:t>
            </a:r>
            <a:r>
              <a:rPr dirty="0">
                <a:solidFill>
                  <a:srgbClr val="FF0000"/>
                </a:solidFill>
                <a:latin typeface="+mj-lt"/>
                <a:cs typeface="Trebuchet MS"/>
              </a:rPr>
              <a:t>5 km</a:t>
            </a:r>
            <a:r>
              <a:rPr dirty="0">
                <a:latin typeface="+mj-lt"/>
                <a:cs typeface="Trebuchet MS"/>
              </a:rPr>
              <a:t>).</a:t>
            </a: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4860" y="3166109"/>
            <a:ext cx="3406139" cy="180594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124373" y="3486150"/>
            <a:ext cx="2137868" cy="715773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9525" marR="3810">
              <a:lnSpc>
                <a:spcPct val="80000"/>
              </a:lnSpc>
              <a:spcBef>
                <a:spcPts val="398"/>
              </a:spcBef>
            </a:pPr>
            <a:r>
              <a:rPr sz="1350" i="1" dirty="0">
                <a:solidFill>
                  <a:srgbClr val="004982"/>
                </a:solidFill>
                <a:latin typeface="+mj-lt"/>
                <a:cs typeface="Trebuchet MS"/>
              </a:rPr>
              <a:t>Najväčšia hrúbka Moho pod </a:t>
            </a:r>
            <a:r>
              <a:rPr lang="sk-SK" sz="1350" i="1" dirty="0">
                <a:solidFill>
                  <a:srgbClr val="004982"/>
                </a:solidFill>
                <a:latin typeface="+mj-lt"/>
                <a:cs typeface="Trebuchet MS"/>
              </a:rPr>
              <a:t>e</a:t>
            </a:r>
            <a:r>
              <a:rPr sz="1350" i="1" dirty="0" err="1">
                <a:solidFill>
                  <a:srgbClr val="004982"/>
                </a:solidFill>
                <a:latin typeface="+mj-lt"/>
                <a:cs typeface="Trebuchet MS"/>
              </a:rPr>
              <a:t>urópskym</a:t>
            </a:r>
            <a:r>
              <a:rPr sz="1350" i="1" dirty="0">
                <a:solidFill>
                  <a:srgbClr val="004982"/>
                </a:solidFill>
                <a:latin typeface="+mj-lt"/>
                <a:cs typeface="Trebuchet MS"/>
              </a:rPr>
              <a:t>  kontinentom je v oblasti Pobaltia, kde sa  blíži ku 70 km. </a:t>
            </a:r>
            <a:endParaRPr sz="1350" dirty="0">
              <a:latin typeface="+mj-lt"/>
              <a:cs typeface="Trebuchet MS"/>
            </a:endParaRPr>
          </a:p>
        </p:txBody>
      </p:sp>
      <p:sp>
        <p:nvSpPr>
          <p:cNvPr id="21" name="object 15"/>
          <p:cNvSpPr txBox="1">
            <a:spLocks noGrp="1"/>
          </p:cNvSpPr>
          <p:nvPr>
            <p:ph type="title"/>
          </p:nvPr>
        </p:nvSpPr>
        <p:spPr>
          <a:xfrm>
            <a:off x="653414" y="239669"/>
            <a:ext cx="254508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23" dirty="0">
                <a:solidFill>
                  <a:srgbClr val="562213"/>
                </a:solidFill>
              </a:rPr>
              <a:t>Stavba</a:t>
            </a:r>
            <a:r>
              <a:rPr sz="3225" spc="-116" dirty="0">
                <a:solidFill>
                  <a:srgbClr val="562213"/>
                </a:solidFill>
              </a:rPr>
              <a:t> </a:t>
            </a:r>
            <a:r>
              <a:rPr sz="3225" spc="146" dirty="0">
                <a:solidFill>
                  <a:srgbClr val="562213"/>
                </a:solidFill>
              </a:rPr>
              <a:t>Zeme</a:t>
            </a:r>
            <a:endParaRPr sz="3225" dirty="0"/>
          </a:p>
        </p:txBody>
      </p:sp>
    </p:spTree>
    <p:extLst>
      <p:ext uri="{BB962C8B-B14F-4D97-AF65-F5344CB8AC3E}">
        <p14:creationId xmlns:p14="http://schemas.microsoft.com/office/powerpoint/2010/main" val="4275864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4850988" y="386677"/>
            <a:ext cx="1849279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500" b="1" spc="-19" dirty="0">
                <a:solidFill>
                  <a:srgbClr val="F88530"/>
                </a:solidFill>
                <a:latin typeface="Trebuchet MS"/>
                <a:cs typeface="Trebuchet MS"/>
              </a:rPr>
              <a:t>kontinentálne</a:t>
            </a:r>
            <a:r>
              <a:rPr sz="1500" b="1" spc="-71" dirty="0">
                <a:solidFill>
                  <a:srgbClr val="F88530"/>
                </a:solidFill>
                <a:latin typeface="Trebuchet MS"/>
                <a:cs typeface="Trebuchet MS"/>
              </a:rPr>
              <a:t> </a:t>
            </a:r>
            <a:r>
              <a:rPr sz="1500" b="1" spc="-15" dirty="0">
                <a:solidFill>
                  <a:srgbClr val="F88530"/>
                </a:solidFill>
                <a:latin typeface="Trebuchet MS"/>
                <a:cs typeface="Trebuchet MS"/>
              </a:rPr>
              <a:t>platne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178" y="3227071"/>
            <a:ext cx="1785366" cy="105613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483005" y="4214089"/>
            <a:ext cx="1831696" cy="81657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050" b="1" i="1" dirty="0">
                <a:solidFill>
                  <a:srgbClr val="004982"/>
                </a:solidFill>
                <a:latin typeface="+mj-lt"/>
                <a:cs typeface="Trebuchet MS"/>
              </a:rPr>
              <a:t>Kolízia oceán-kontinent:</a:t>
            </a:r>
            <a:endParaRPr sz="1050" dirty="0">
              <a:latin typeface="+mj-lt"/>
              <a:cs typeface="Trebuchet MS"/>
            </a:endParaRPr>
          </a:p>
          <a:p>
            <a:pPr marL="9525"/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1 Oceánska kôra. 2 Litosféra.</a:t>
            </a:r>
            <a:endParaRPr sz="1050" dirty="0">
              <a:latin typeface="+mj-lt"/>
              <a:cs typeface="Trebuchet MS"/>
            </a:endParaRPr>
          </a:p>
          <a:p>
            <a:pPr marL="9525"/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3 Astenosféra. 4 Pevninská kôra.</a:t>
            </a:r>
            <a:endParaRPr sz="1050" dirty="0">
              <a:latin typeface="+mj-lt"/>
              <a:cs typeface="Trebuchet MS"/>
            </a:endParaRPr>
          </a:p>
          <a:p>
            <a:pPr marL="9525" marR="3810">
              <a:spcBef>
                <a:spcPts val="4"/>
              </a:spcBef>
            </a:pPr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5 Vulkanický oblúk. 6 Hlboko-morská  priekopa.</a:t>
            </a:r>
            <a:endParaRPr sz="1050" dirty="0">
              <a:latin typeface="+mj-lt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7035" y="3295650"/>
            <a:ext cx="1785366" cy="93497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717036" y="4205821"/>
            <a:ext cx="1910716" cy="81657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050" b="1" i="1" dirty="0">
                <a:solidFill>
                  <a:srgbClr val="004982"/>
                </a:solidFill>
                <a:latin typeface="+mj-lt"/>
                <a:cs typeface="Trebuchet MS"/>
              </a:rPr>
              <a:t>Kolízia kontinent-kontinent:</a:t>
            </a:r>
            <a:endParaRPr sz="1050" dirty="0">
              <a:latin typeface="+mj-lt"/>
              <a:cs typeface="Trebuchet MS"/>
            </a:endParaRPr>
          </a:p>
          <a:p>
            <a:pPr marL="9525"/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1 Kontinentálna kôra. 2 Litosféra.</a:t>
            </a:r>
            <a:endParaRPr sz="1050" dirty="0">
              <a:latin typeface="+mj-lt"/>
              <a:cs typeface="Trebuchet MS"/>
            </a:endParaRPr>
          </a:p>
          <a:p>
            <a:pPr marL="9525" marR="3810">
              <a:spcBef>
                <a:spcPts val="4"/>
              </a:spcBef>
            </a:pPr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3 Astenosféra. 4 Zanikajúca  kontinentálna kôra. 5 Vysoko-horský  chrbát. 6 Náhorná plošina.</a:t>
            </a:r>
            <a:endParaRPr sz="1050" dirty="0">
              <a:latin typeface="+mj-lt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161" y="3295650"/>
            <a:ext cx="1785366" cy="102870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859114" y="4206545"/>
            <a:ext cx="1953101" cy="81657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050" b="1" i="1" dirty="0">
                <a:solidFill>
                  <a:srgbClr val="004982"/>
                </a:solidFill>
                <a:latin typeface="+mj-lt"/>
                <a:cs typeface="Trebuchet MS"/>
              </a:rPr>
              <a:t>Kolízia oceán-oceán:</a:t>
            </a:r>
            <a:endParaRPr sz="1050" dirty="0">
              <a:latin typeface="+mj-lt"/>
              <a:cs typeface="Trebuchet MS"/>
            </a:endParaRPr>
          </a:p>
          <a:p>
            <a:pPr marL="9525"/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1 Oceánska kôra. 2 Litosféra.</a:t>
            </a:r>
            <a:endParaRPr sz="1050" dirty="0">
              <a:latin typeface="+mj-lt"/>
              <a:cs typeface="Trebuchet MS"/>
            </a:endParaRPr>
          </a:p>
          <a:p>
            <a:pPr marL="9525">
              <a:spcBef>
                <a:spcPts val="4"/>
              </a:spcBef>
            </a:pPr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3 Astenosféra. 4 </a:t>
            </a:r>
            <a:r>
              <a:rPr sz="1050" i="1" dirty="0" err="1">
                <a:solidFill>
                  <a:srgbClr val="004982"/>
                </a:solidFill>
                <a:latin typeface="+mj-lt"/>
                <a:cs typeface="Trebuchet MS"/>
              </a:rPr>
              <a:t>Kontinentálna</a:t>
            </a:r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1050" i="1" dirty="0" err="1">
                <a:solidFill>
                  <a:srgbClr val="004982"/>
                </a:solidFill>
                <a:latin typeface="+mj-lt"/>
                <a:cs typeface="Trebuchet MS"/>
              </a:rPr>
              <a:t>kôra</a:t>
            </a:r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.</a:t>
            </a:r>
            <a:r>
              <a:rPr lang="sk-SK" sz="1050" dirty="0">
                <a:latin typeface="+mj-lt"/>
                <a:cs typeface="Trebuchet MS"/>
              </a:rPr>
              <a:t> </a:t>
            </a:r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5 Hlbokomorská priekopa.  </a:t>
            </a:r>
            <a:endParaRPr lang="sk-SK" sz="1050" i="1" dirty="0">
              <a:solidFill>
                <a:srgbClr val="004982"/>
              </a:solidFill>
              <a:latin typeface="+mj-lt"/>
              <a:cs typeface="Trebuchet MS"/>
            </a:endParaRPr>
          </a:p>
          <a:p>
            <a:pPr marL="9525">
              <a:spcBef>
                <a:spcPts val="4"/>
              </a:spcBef>
            </a:pPr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6 Ostrovný  vulkanický oblúk.</a:t>
            </a:r>
            <a:endParaRPr sz="1050" dirty="0">
              <a:latin typeface="+mj-lt"/>
              <a:cs typeface="Trebuchet M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414" y="771030"/>
            <a:ext cx="3456432" cy="234086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938046" y="954445"/>
            <a:ext cx="2747772" cy="4379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b="1" i="1" dirty="0">
                <a:solidFill>
                  <a:srgbClr val="FF0000"/>
                </a:solidFill>
                <a:latin typeface="+mj-lt"/>
                <a:cs typeface="Trebuchet MS"/>
              </a:rPr>
              <a:t>Kontinentálne </a:t>
            </a:r>
            <a:r>
              <a:rPr sz="1350" b="1" i="1" dirty="0" err="1">
                <a:solidFill>
                  <a:srgbClr val="FF0000"/>
                </a:solidFill>
                <a:latin typeface="+mj-lt"/>
                <a:cs typeface="Trebuchet MS"/>
              </a:rPr>
              <a:t>platne</a:t>
            </a:r>
            <a:r>
              <a:rPr sz="1350" b="1" i="1" dirty="0">
                <a:solidFill>
                  <a:srgbClr val="FF0000"/>
                </a:solidFill>
                <a:latin typeface="+mj-lt"/>
                <a:cs typeface="Trebuchet MS"/>
              </a:rPr>
              <a:t> </a:t>
            </a:r>
            <a:endParaRPr lang="sk-SK" sz="1350" b="1" i="1" dirty="0">
              <a:solidFill>
                <a:srgbClr val="FF0000"/>
              </a:solidFill>
              <a:latin typeface="+mj-lt"/>
              <a:cs typeface="Trebuchet MS"/>
            </a:endParaRPr>
          </a:p>
          <a:p>
            <a:pPr marL="9525" marR="3810">
              <a:spcBef>
                <a:spcPts val="75"/>
              </a:spcBef>
            </a:pPr>
            <a:r>
              <a:rPr lang="sk-SK" sz="1350" b="1" i="1" dirty="0">
                <a:solidFill>
                  <a:srgbClr val="FF0000"/>
                </a:solidFill>
                <a:latin typeface="+mj-lt"/>
                <a:cs typeface="Trebuchet MS"/>
              </a:rPr>
              <a:t>- </a:t>
            </a:r>
            <a:r>
              <a:rPr sz="1350" i="1" dirty="0" err="1">
                <a:solidFill>
                  <a:srgbClr val="001F5F"/>
                </a:solidFill>
                <a:latin typeface="+mj-lt"/>
                <a:cs typeface="Trebuchet MS"/>
              </a:rPr>
              <a:t>zmapované</a:t>
            </a:r>
            <a:r>
              <a:rPr sz="1350" i="1" dirty="0">
                <a:solidFill>
                  <a:srgbClr val="001F5F"/>
                </a:solidFill>
                <a:latin typeface="+mj-lt"/>
                <a:cs typeface="Trebuchet MS"/>
              </a:rPr>
              <a:t>  v druhej polovici 20. </a:t>
            </a:r>
            <a:r>
              <a:rPr sz="1350" i="1" dirty="0" err="1">
                <a:solidFill>
                  <a:srgbClr val="001F5F"/>
                </a:solidFill>
                <a:latin typeface="+mj-lt"/>
                <a:cs typeface="Trebuchet MS"/>
              </a:rPr>
              <a:t>st.</a:t>
            </a:r>
            <a:r>
              <a:rPr sz="1350" i="1" dirty="0">
                <a:solidFill>
                  <a:srgbClr val="001F5F"/>
                </a:solidFill>
                <a:latin typeface="+mj-lt"/>
                <a:cs typeface="Trebuchet MS"/>
              </a:rPr>
              <a:t> </a:t>
            </a:r>
            <a:endParaRPr sz="1350" dirty="0">
              <a:latin typeface="+mj-lt"/>
              <a:cs typeface="Trebuchet MS"/>
            </a:endParaRPr>
          </a:p>
        </p:txBody>
      </p:sp>
      <p:sp>
        <p:nvSpPr>
          <p:cNvPr id="28" name="object 15"/>
          <p:cNvSpPr txBox="1">
            <a:spLocks noGrp="1"/>
          </p:cNvSpPr>
          <p:nvPr>
            <p:ph type="title"/>
          </p:nvPr>
        </p:nvSpPr>
        <p:spPr>
          <a:xfrm>
            <a:off x="653414" y="239669"/>
            <a:ext cx="254508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23" dirty="0">
                <a:solidFill>
                  <a:srgbClr val="562213"/>
                </a:solidFill>
              </a:rPr>
              <a:t>Stavba</a:t>
            </a:r>
            <a:r>
              <a:rPr sz="3225" spc="-116" dirty="0">
                <a:solidFill>
                  <a:srgbClr val="562213"/>
                </a:solidFill>
              </a:rPr>
              <a:t> </a:t>
            </a:r>
            <a:r>
              <a:rPr sz="3225" spc="146" dirty="0">
                <a:solidFill>
                  <a:srgbClr val="562213"/>
                </a:solidFill>
              </a:rPr>
              <a:t>Zeme</a:t>
            </a:r>
            <a:endParaRPr sz="3225" dirty="0"/>
          </a:p>
        </p:txBody>
      </p:sp>
    </p:spTree>
    <p:extLst>
      <p:ext uri="{BB962C8B-B14F-4D97-AF65-F5344CB8AC3E}">
        <p14:creationId xmlns:p14="http://schemas.microsoft.com/office/powerpoint/2010/main" val="2209768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28800" y="276385"/>
            <a:ext cx="5868829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5858828" algn="l"/>
              </a:tabLst>
            </a:pPr>
            <a:r>
              <a:rPr sz="3225" u="sng" spc="-4" dirty="0">
                <a:solidFill>
                  <a:srgbClr val="562213"/>
                </a:solidFill>
                <a:uFill>
                  <a:solidFill>
                    <a:srgbClr val="3891A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25" u="sng" spc="-281" dirty="0">
                <a:solidFill>
                  <a:srgbClr val="562213"/>
                </a:solidFill>
                <a:uFill>
                  <a:solidFill>
                    <a:srgbClr val="3891A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25" u="sng" spc="68" dirty="0">
                <a:solidFill>
                  <a:srgbClr val="562213"/>
                </a:solidFill>
                <a:uFill>
                  <a:solidFill>
                    <a:srgbClr val="3891A7"/>
                  </a:solidFill>
                </a:uFill>
              </a:rPr>
              <a:t>Atmosféra</a:t>
            </a:r>
            <a:r>
              <a:rPr sz="3225" u="sng" spc="-41" dirty="0">
                <a:solidFill>
                  <a:srgbClr val="562213"/>
                </a:solidFill>
                <a:uFill>
                  <a:solidFill>
                    <a:srgbClr val="3891A7"/>
                  </a:solidFill>
                </a:uFill>
              </a:rPr>
              <a:t> </a:t>
            </a:r>
            <a:r>
              <a:rPr sz="3225" u="sng" spc="146" dirty="0">
                <a:solidFill>
                  <a:srgbClr val="562213"/>
                </a:solidFill>
                <a:uFill>
                  <a:solidFill>
                    <a:srgbClr val="3891A7"/>
                  </a:solidFill>
                </a:uFill>
              </a:rPr>
              <a:t>Zeme</a:t>
            </a:r>
            <a:r>
              <a:rPr sz="3225" u="sng" spc="-41" dirty="0">
                <a:solidFill>
                  <a:srgbClr val="562213"/>
                </a:solidFill>
                <a:uFill>
                  <a:solidFill>
                    <a:srgbClr val="3891A7"/>
                  </a:solidFill>
                </a:uFill>
              </a:rPr>
              <a:t> </a:t>
            </a:r>
            <a:r>
              <a:rPr sz="1500" u="sng" spc="-30" dirty="0">
                <a:uFill>
                  <a:solidFill>
                    <a:srgbClr val="3891A7"/>
                  </a:solidFill>
                </a:uFill>
              </a:rPr>
              <a:t>vonkajšia</a:t>
            </a:r>
            <a:r>
              <a:rPr sz="1500" u="sng" spc="-8" dirty="0">
                <a:uFill>
                  <a:solidFill>
                    <a:srgbClr val="3891A7"/>
                  </a:solidFill>
                </a:uFill>
              </a:rPr>
              <a:t> </a:t>
            </a:r>
            <a:r>
              <a:rPr sz="1500" u="sng" spc="-23" dirty="0">
                <a:uFill>
                  <a:solidFill>
                    <a:srgbClr val="3891A7"/>
                  </a:solidFill>
                </a:uFill>
              </a:rPr>
              <a:t>stavba</a:t>
            </a:r>
            <a:r>
              <a:rPr sz="1500" u="sng" spc="-4" dirty="0">
                <a:uFill>
                  <a:solidFill>
                    <a:srgbClr val="3891A7"/>
                  </a:solidFill>
                </a:uFill>
              </a:rPr>
              <a:t> </a:t>
            </a:r>
            <a:r>
              <a:rPr sz="1500" u="sng" spc="64" dirty="0">
                <a:uFill>
                  <a:solidFill>
                    <a:srgbClr val="3891A7"/>
                  </a:solidFill>
                </a:uFill>
              </a:rPr>
              <a:t>Zeme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28800" y="966559"/>
            <a:ext cx="6858000" cy="295042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946"/>
              </a:lnSpc>
              <a:spcBef>
                <a:spcPts val="75"/>
              </a:spcBef>
            </a:pPr>
            <a:r>
              <a:rPr i="1" dirty="0">
                <a:solidFill>
                  <a:srgbClr val="004982"/>
                </a:solidFill>
                <a:latin typeface="+mj-lt"/>
                <a:cs typeface="Trebuchet MS"/>
              </a:rPr>
              <a:t>Z hľadiska zmeny teploty s výškou v danej časti </a:t>
            </a:r>
            <a:r>
              <a:rPr i="1" dirty="0" err="1">
                <a:solidFill>
                  <a:srgbClr val="004982"/>
                </a:solidFill>
                <a:latin typeface="+mj-lt"/>
                <a:cs typeface="Trebuchet MS"/>
              </a:rPr>
              <a:t>atmosféry</a:t>
            </a:r>
            <a:r>
              <a:rPr i="1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i="1" dirty="0" err="1">
                <a:solidFill>
                  <a:srgbClr val="004982"/>
                </a:solidFill>
                <a:latin typeface="+mj-lt"/>
                <a:cs typeface="Trebuchet MS"/>
              </a:rPr>
              <a:t>sa</a:t>
            </a:r>
            <a:r>
              <a:rPr lang="sk-SK" dirty="0">
                <a:latin typeface="+mj-lt"/>
                <a:cs typeface="Trebuchet MS"/>
              </a:rPr>
              <a:t> </a:t>
            </a:r>
            <a:r>
              <a:rPr i="1" dirty="0" err="1">
                <a:solidFill>
                  <a:srgbClr val="004982"/>
                </a:solidFill>
                <a:latin typeface="+mj-lt"/>
                <a:cs typeface="Trebuchet MS"/>
              </a:rPr>
              <a:t>zemská</a:t>
            </a:r>
            <a:r>
              <a:rPr i="1" dirty="0">
                <a:solidFill>
                  <a:srgbClr val="004982"/>
                </a:solidFill>
                <a:latin typeface="+mj-lt"/>
                <a:cs typeface="Trebuchet MS"/>
              </a:rPr>
              <a:t> atmosféra delí na viacero vrstiev zdola nahor:</a:t>
            </a:r>
            <a:endParaRPr dirty="0">
              <a:latin typeface="+mj-lt"/>
              <a:cs typeface="Trebuchet MS"/>
            </a:endParaRPr>
          </a:p>
          <a:p>
            <a:pPr marL="221933" marR="389573" indent="-212884">
              <a:lnSpc>
                <a:spcPts val="2018"/>
              </a:lnSpc>
              <a:spcBef>
                <a:spcPts val="1159"/>
              </a:spcBef>
              <a:buClr>
                <a:srgbClr val="3891A7"/>
              </a:buClr>
              <a:buSzPct val="78571"/>
              <a:buFont typeface="Segoe UI Symbol"/>
              <a:buChar char="⚫"/>
              <a:tabLst>
                <a:tab pos="222409" algn="l"/>
              </a:tabLst>
            </a:pPr>
            <a:r>
              <a:rPr sz="2100" dirty="0">
                <a:solidFill>
                  <a:srgbClr val="FF0000"/>
                </a:solidFill>
                <a:latin typeface="+mj-lt"/>
                <a:cs typeface="Trebuchet MS"/>
              </a:rPr>
              <a:t>troposféra </a:t>
            </a:r>
            <a:r>
              <a:rPr sz="2100" dirty="0">
                <a:latin typeface="+mj-lt"/>
                <a:cs typeface="Trebuchet MS"/>
              </a:rPr>
              <a:t>(s biosférou), ohraničuje ju tenká  tropopauza</a:t>
            </a:r>
          </a:p>
          <a:p>
            <a:pPr marL="221933" marR="3810" indent="-212884">
              <a:lnSpc>
                <a:spcPts val="2018"/>
              </a:lnSpc>
              <a:spcBef>
                <a:spcPts val="450"/>
              </a:spcBef>
              <a:buClr>
                <a:srgbClr val="3891A7"/>
              </a:buClr>
              <a:buSzPct val="78571"/>
              <a:buFont typeface="Segoe UI Symbol"/>
              <a:buChar char="⚫"/>
              <a:tabLst>
                <a:tab pos="222409" algn="l"/>
              </a:tabLst>
            </a:pPr>
            <a:r>
              <a:rPr sz="2100" dirty="0">
                <a:solidFill>
                  <a:srgbClr val="FF0000"/>
                </a:solidFill>
                <a:latin typeface="+mj-lt"/>
                <a:cs typeface="Trebuchet MS"/>
              </a:rPr>
              <a:t>stratosféra </a:t>
            </a:r>
            <a:r>
              <a:rPr sz="2100" dirty="0">
                <a:latin typeface="+mj-lt"/>
                <a:cs typeface="Trebuchet MS"/>
              </a:rPr>
              <a:t>(s ozónosférou), ohraničuje ju tenká  stratopauza</a:t>
            </a:r>
          </a:p>
          <a:p>
            <a:pPr marL="221933" marR="38100" indent="-212884">
              <a:lnSpc>
                <a:spcPts val="2018"/>
              </a:lnSpc>
              <a:spcBef>
                <a:spcPts val="450"/>
              </a:spcBef>
              <a:buClr>
                <a:srgbClr val="3891A7"/>
              </a:buClr>
              <a:buSzPct val="78571"/>
              <a:buFont typeface="Segoe UI Symbol"/>
              <a:buChar char="⚫"/>
              <a:tabLst>
                <a:tab pos="222409" algn="l"/>
              </a:tabLst>
            </a:pPr>
            <a:r>
              <a:rPr sz="2100" dirty="0">
                <a:solidFill>
                  <a:srgbClr val="FF0000"/>
                </a:solidFill>
                <a:latin typeface="+mj-lt"/>
                <a:cs typeface="Trebuchet MS"/>
              </a:rPr>
              <a:t>mezosféra </a:t>
            </a:r>
            <a:r>
              <a:rPr sz="2100" dirty="0">
                <a:latin typeface="+mj-lt"/>
                <a:cs typeface="Trebuchet MS"/>
              </a:rPr>
              <a:t>(so spodnou ionosférou), ohraničuje  ju tenká mezopauza</a:t>
            </a:r>
          </a:p>
          <a:p>
            <a:pPr marL="221933" marR="320040" indent="-212884">
              <a:lnSpc>
                <a:spcPts val="2018"/>
              </a:lnSpc>
              <a:spcBef>
                <a:spcPts val="446"/>
              </a:spcBef>
              <a:buClr>
                <a:srgbClr val="3891A7"/>
              </a:buClr>
              <a:buSzPct val="78571"/>
              <a:buFont typeface="Segoe UI Symbol"/>
              <a:buChar char="⚫"/>
              <a:tabLst>
                <a:tab pos="222409" algn="l"/>
              </a:tabLst>
            </a:pPr>
            <a:r>
              <a:rPr sz="2100" dirty="0">
                <a:solidFill>
                  <a:srgbClr val="FF0000"/>
                </a:solidFill>
                <a:latin typeface="+mj-lt"/>
                <a:cs typeface="Trebuchet MS"/>
              </a:rPr>
              <a:t>termosféra </a:t>
            </a:r>
            <a:r>
              <a:rPr sz="2100" dirty="0">
                <a:latin typeface="+mj-lt"/>
                <a:cs typeface="Trebuchet MS"/>
              </a:rPr>
              <a:t>(s hornou ionosférou a polárnou  žiarou), ohraničuje ju termopauza</a:t>
            </a:r>
          </a:p>
          <a:p>
            <a:pPr marL="221933" marR="175259" indent="-212884" algn="just">
              <a:lnSpc>
                <a:spcPct val="80000"/>
              </a:lnSpc>
              <a:spcBef>
                <a:spcPts val="469"/>
              </a:spcBef>
              <a:buClr>
                <a:srgbClr val="3891A7"/>
              </a:buClr>
              <a:buSzPct val="78571"/>
              <a:buFont typeface="Segoe UI Symbol"/>
              <a:buChar char="⚫"/>
              <a:tabLst>
                <a:tab pos="222409" algn="l"/>
              </a:tabLst>
            </a:pPr>
            <a:r>
              <a:rPr sz="2100" dirty="0">
                <a:solidFill>
                  <a:srgbClr val="FF0000"/>
                </a:solidFill>
                <a:latin typeface="+mj-lt"/>
                <a:cs typeface="Trebuchet MS"/>
              </a:rPr>
              <a:t>exosféra </a:t>
            </a:r>
            <a:r>
              <a:rPr sz="2100" dirty="0">
                <a:latin typeface="+mj-lt"/>
                <a:cs typeface="Trebuchet MS"/>
              </a:rPr>
              <a:t>(s magnetosférou), prechod v medzi-  planetárny priestor (často považovaná za časť  termosféry)</a:t>
            </a: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1066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70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60689" y="266494"/>
            <a:ext cx="3666649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83" dirty="0">
                <a:solidFill>
                  <a:srgbClr val="562213"/>
                </a:solidFill>
              </a:rPr>
              <a:t>Tvar</a:t>
            </a:r>
            <a:r>
              <a:rPr sz="3225" spc="-86" dirty="0">
                <a:solidFill>
                  <a:srgbClr val="562213"/>
                </a:solidFill>
              </a:rPr>
              <a:t> </a:t>
            </a:r>
            <a:r>
              <a:rPr sz="3225" spc="146" dirty="0">
                <a:solidFill>
                  <a:srgbClr val="562213"/>
                </a:solidFill>
              </a:rPr>
              <a:t>Zeme</a:t>
            </a:r>
            <a:r>
              <a:rPr sz="3225" spc="-45" dirty="0">
                <a:solidFill>
                  <a:srgbClr val="562213"/>
                </a:solidFill>
              </a:rPr>
              <a:t> </a:t>
            </a:r>
            <a:r>
              <a:rPr sz="1500" spc="-19" dirty="0"/>
              <a:t>základné</a:t>
            </a:r>
            <a:r>
              <a:rPr sz="1500" spc="-26" dirty="0"/>
              <a:t> </a:t>
            </a:r>
            <a:r>
              <a:rPr sz="1500" spc="-15" dirty="0"/>
              <a:t>pojmy</a:t>
            </a:r>
            <a:endParaRPr sz="1500"/>
          </a:p>
        </p:txBody>
      </p:sp>
      <p:grpSp>
        <p:nvGrpSpPr>
          <p:cNvPr id="19" name="object 19"/>
          <p:cNvGrpSpPr/>
          <p:nvPr/>
        </p:nvGrpSpPr>
        <p:grpSpPr>
          <a:xfrm>
            <a:off x="2286000" y="1019468"/>
            <a:ext cx="5735384" cy="3543873"/>
            <a:chOff x="4315967" y="3212592"/>
            <a:chExt cx="4828540" cy="292608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4367" y="3212592"/>
              <a:ext cx="2389631" cy="20177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5967" y="4626864"/>
              <a:ext cx="2447543" cy="151180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783" y="1019468"/>
            <a:ext cx="3600110" cy="146532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394014" y="4788632"/>
            <a:ext cx="4355972" cy="17023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3810">
              <a:spcBef>
                <a:spcPts val="68"/>
              </a:spcBef>
            </a:pPr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Troj-rozmená vizualizácia zvlnenia geoidu v gravitačných  jednotkách.</a:t>
            </a:r>
            <a:endParaRPr sz="1050" dirty="0">
              <a:latin typeface="+mj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46083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560690" y="829778"/>
            <a:ext cx="7251868" cy="1970572"/>
          </a:xfrm>
          <a:prstGeom prst="rect">
            <a:avLst/>
          </a:prstGeom>
        </p:spPr>
        <p:txBody>
          <a:bodyPr vert="horz" wrap="square" lIns="0" tIns="49054" rIns="0" bIns="0" rtlCol="0">
            <a:spAutoFit/>
          </a:bodyPr>
          <a:lstStyle/>
          <a:p>
            <a:pPr marL="221933" marR="3810" indent="-212884">
              <a:spcBef>
                <a:spcPts val="386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b="1" dirty="0">
                <a:solidFill>
                  <a:srgbClr val="00AFEF"/>
                </a:solidFill>
                <a:latin typeface="+mj-lt"/>
                <a:cs typeface="Trebuchet MS"/>
              </a:rPr>
              <a:t>Geoid </a:t>
            </a:r>
            <a:r>
              <a:rPr dirty="0">
                <a:solidFill>
                  <a:srgbClr val="00AFEF"/>
                </a:solidFill>
                <a:latin typeface="+mj-lt"/>
                <a:cs typeface="Trebuchet MS"/>
              </a:rPr>
              <a:t>je fyzikálny model povrchu Zeme </a:t>
            </a:r>
            <a:r>
              <a:rPr dirty="0">
                <a:latin typeface="+mj-lt"/>
                <a:cs typeface="Trebuchet MS"/>
              </a:rPr>
              <a:t>pri strednej hladine svetových oceánov.  Je definovaný ako ekvipotenciálna plocha voči gravitácii, t. j. plocha s rovnakou  úrovňou gravitačného potenciálu, na ktorý je vektor tiažového </a:t>
            </a:r>
            <a:r>
              <a:rPr dirty="0" err="1">
                <a:latin typeface="+mj-lt"/>
                <a:cs typeface="Trebuchet MS"/>
              </a:rPr>
              <a:t>zrýchlenia</a:t>
            </a:r>
            <a:r>
              <a:rPr dirty="0">
                <a:latin typeface="+mj-lt"/>
                <a:cs typeface="Trebuchet MS"/>
              </a:rPr>
              <a:t> </a:t>
            </a:r>
            <a:r>
              <a:rPr dirty="0" err="1">
                <a:latin typeface="+mj-lt"/>
                <a:cs typeface="Trebuchet MS"/>
              </a:rPr>
              <a:t>kolmý</a:t>
            </a:r>
            <a:endParaRPr lang="sk-SK" dirty="0">
              <a:latin typeface="+mj-lt"/>
              <a:cs typeface="Trebuchet MS"/>
            </a:endParaRPr>
          </a:p>
          <a:p>
            <a:pPr marL="221933" marR="3810" indent="-212884">
              <a:spcBef>
                <a:spcPts val="386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21933" algn="l"/>
                <a:tab pos="222409" algn="l"/>
              </a:tabLst>
            </a:pPr>
            <a:endParaRPr dirty="0">
              <a:latin typeface="+mj-lt"/>
              <a:cs typeface="Trebuchet MS"/>
            </a:endParaRPr>
          </a:p>
          <a:p>
            <a:pPr marL="221933" indent="-212884">
              <a:spcBef>
                <a:spcPts val="735"/>
              </a:spcBef>
              <a:buClr>
                <a:srgbClr val="3891A7"/>
              </a:buClr>
              <a:buSzPct val="78571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200" dirty="0">
                <a:solidFill>
                  <a:srgbClr val="00AFEF"/>
                </a:solidFill>
                <a:latin typeface="+mj-lt"/>
                <a:cs typeface="Trebuchet MS"/>
              </a:rPr>
              <a:t>Geoid určuje </a:t>
            </a:r>
            <a:r>
              <a:rPr sz="1200" dirty="0">
                <a:latin typeface="+mj-lt"/>
                <a:cs typeface="Trebuchet MS"/>
              </a:rPr>
              <a:t>na zemskom povrchu </a:t>
            </a:r>
            <a:r>
              <a:rPr sz="1200" dirty="0">
                <a:solidFill>
                  <a:srgbClr val="FF0000"/>
                </a:solidFill>
                <a:latin typeface="+mj-lt"/>
                <a:cs typeface="Trebuchet MS"/>
              </a:rPr>
              <a:t>nadmorskú výšku </a:t>
            </a:r>
            <a:r>
              <a:rPr sz="1200" dirty="0">
                <a:latin typeface="+mj-lt"/>
                <a:cs typeface="Trebuchet MS"/>
              </a:rPr>
              <a:t>v danom výškovom systéme.</a:t>
            </a:r>
          </a:p>
          <a:p>
            <a:pPr marL="221933" indent="-212884">
              <a:spcBef>
                <a:spcPts val="199"/>
              </a:spcBef>
              <a:buClr>
                <a:srgbClr val="3891A7"/>
              </a:buClr>
              <a:buSzPct val="78571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200" dirty="0">
                <a:solidFill>
                  <a:srgbClr val="00AFEF"/>
                </a:solidFill>
                <a:latin typeface="+mj-lt"/>
                <a:cs typeface="Trebuchet MS"/>
              </a:rPr>
              <a:t>Geoid sa voči </a:t>
            </a:r>
            <a:r>
              <a:rPr sz="1200" dirty="0">
                <a:latin typeface="+mj-lt"/>
                <a:cs typeface="Trebuchet MS"/>
              </a:rPr>
              <a:t>referenčnému zemskému elipsoidu môže líšiť až o </a:t>
            </a:r>
            <a:r>
              <a:rPr sz="1200" dirty="0">
                <a:solidFill>
                  <a:srgbClr val="FF0000"/>
                </a:solidFill>
                <a:latin typeface="+mj-lt"/>
                <a:cs typeface="Trebuchet MS"/>
              </a:rPr>
              <a:t>± 100 m</a:t>
            </a:r>
            <a:r>
              <a:rPr sz="1200" dirty="0">
                <a:latin typeface="+mj-lt"/>
                <a:cs typeface="Trebuchet MS"/>
              </a:rPr>
              <a:t>.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2952750"/>
            <a:ext cx="4051101" cy="196652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051764" y="4062046"/>
            <a:ext cx="1559586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46209" indent="-137160">
              <a:spcBef>
                <a:spcPts val="79"/>
              </a:spcBef>
              <a:buAutoNum type="arabicPeriod"/>
              <a:tabLst>
                <a:tab pos="146685" algn="l"/>
              </a:tabLst>
            </a:pPr>
            <a:r>
              <a:rPr sz="1200" i="1" dirty="0">
                <a:solidFill>
                  <a:srgbClr val="004982"/>
                </a:solidFill>
                <a:latin typeface="+mj-lt"/>
                <a:cs typeface="Trebuchet MS"/>
              </a:rPr>
              <a:t>Oceán</a:t>
            </a:r>
            <a:endParaRPr sz="1200" dirty="0">
              <a:latin typeface="+mj-lt"/>
              <a:cs typeface="Trebuchet MS"/>
            </a:endParaRPr>
          </a:p>
          <a:p>
            <a:pPr marL="146209" indent="-137160">
              <a:buAutoNum type="arabicPeriod"/>
              <a:tabLst>
                <a:tab pos="146685" algn="l"/>
              </a:tabLst>
            </a:pPr>
            <a:r>
              <a:rPr sz="1200" i="1" dirty="0">
                <a:solidFill>
                  <a:srgbClr val="004982"/>
                </a:solidFill>
                <a:latin typeface="+mj-lt"/>
                <a:cs typeface="Trebuchet MS"/>
              </a:rPr>
              <a:t>Elipsoid</a:t>
            </a:r>
            <a:endParaRPr sz="1200" dirty="0">
              <a:latin typeface="+mj-lt"/>
              <a:cs typeface="Trebuchet MS"/>
            </a:endParaRPr>
          </a:p>
          <a:p>
            <a:pPr marL="146209" indent="-137160">
              <a:buAutoNum type="arabicPeriod"/>
              <a:tabLst>
                <a:tab pos="146685" algn="l"/>
              </a:tabLst>
            </a:pPr>
            <a:r>
              <a:rPr sz="1200" i="1" dirty="0">
                <a:solidFill>
                  <a:srgbClr val="004982"/>
                </a:solidFill>
                <a:latin typeface="+mj-lt"/>
                <a:cs typeface="Trebuchet MS"/>
              </a:rPr>
              <a:t>Lokálny zvislý smer</a:t>
            </a:r>
            <a:endParaRPr sz="1200" dirty="0">
              <a:latin typeface="+mj-lt"/>
              <a:cs typeface="Trebuchet MS"/>
            </a:endParaRPr>
          </a:p>
          <a:p>
            <a:pPr marL="146209" indent="-137160">
              <a:spcBef>
                <a:spcPts val="4"/>
              </a:spcBef>
              <a:buAutoNum type="arabicPeriod"/>
              <a:tabLst>
                <a:tab pos="146685" algn="l"/>
              </a:tabLst>
            </a:pPr>
            <a:r>
              <a:rPr sz="1200" i="1" dirty="0">
                <a:solidFill>
                  <a:srgbClr val="004982"/>
                </a:solidFill>
                <a:latin typeface="+mj-lt"/>
                <a:cs typeface="Trebuchet MS"/>
              </a:rPr>
              <a:t>Kontinent</a:t>
            </a:r>
            <a:endParaRPr sz="1200" dirty="0">
              <a:latin typeface="+mj-lt"/>
              <a:cs typeface="Trebuchet MS"/>
            </a:endParaRPr>
          </a:p>
          <a:p>
            <a:pPr marL="146685" indent="-137160">
              <a:buAutoNum type="arabicPeriod"/>
              <a:tabLst>
                <a:tab pos="146685" algn="l"/>
              </a:tabLst>
            </a:pPr>
            <a:r>
              <a:rPr sz="1200" i="1" dirty="0">
                <a:solidFill>
                  <a:srgbClr val="004982"/>
                </a:solidFill>
                <a:latin typeface="+mj-lt"/>
                <a:cs typeface="Trebuchet MS"/>
              </a:rPr>
              <a:t>Geoid</a:t>
            </a:r>
            <a:endParaRPr sz="1200" dirty="0">
              <a:latin typeface="+mj-lt"/>
              <a:cs typeface="Trebuchet MS"/>
            </a:endParaRPr>
          </a:p>
        </p:txBody>
      </p:sp>
      <p:sp>
        <p:nvSpPr>
          <p:cNvPr id="23" name="object 17"/>
          <p:cNvSpPr txBox="1">
            <a:spLocks noGrp="1"/>
          </p:cNvSpPr>
          <p:nvPr>
            <p:ph type="title"/>
          </p:nvPr>
        </p:nvSpPr>
        <p:spPr>
          <a:xfrm>
            <a:off x="560689" y="266494"/>
            <a:ext cx="3666649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83" dirty="0">
                <a:solidFill>
                  <a:srgbClr val="562213"/>
                </a:solidFill>
              </a:rPr>
              <a:t>Tvar</a:t>
            </a:r>
            <a:r>
              <a:rPr sz="3225" spc="-86" dirty="0">
                <a:solidFill>
                  <a:srgbClr val="562213"/>
                </a:solidFill>
              </a:rPr>
              <a:t> </a:t>
            </a:r>
            <a:r>
              <a:rPr sz="3225" spc="146" dirty="0">
                <a:solidFill>
                  <a:srgbClr val="562213"/>
                </a:solidFill>
              </a:rPr>
              <a:t>Zeme</a:t>
            </a:r>
            <a:r>
              <a:rPr sz="3225" spc="-45" dirty="0">
                <a:solidFill>
                  <a:srgbClr val="562213"/>
                </a:solidFill>
              </a:rPr>
              <a:t> </a:t>
            </a:r>
            <a:r>
              <a:rPr sz="1500" spc="-19" dirty="0"/>
              <a:t>základné</a:t>
            </a:r>
            <a:r>
              <a:rPr sz="1500" spc="-26" dirty="0"/>
              <a:t> </a:t>
            </a:r>
            <a:r>
              <a:rPr sz="1500" spc="-15" dirty="0"/>
              <a:t>pojmy</a:t>
            </a: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4191999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18"/>
          <p:cNvGrpSpPr/>
          <p:nvPr/>
        </p:nvGrpSpPr>
        <p:grpSpPr>
          <a:xfrm>
            <a:off x="560689" y="954024"/>
            <a:ext cx="6160769" cy="1465326"/>
            <a:chOff x="755904" y="1207008"/>
            <a:chExt cx="8214359" cy="1953768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1407" y="1935480"/>
              <a:ext cx="3038856" cy="11338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1207008"/>
              <a:ext cx="5138928" cy="195376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60689" y="2593086"/>
            <a:ext cx="7310009" cy="2120902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3336608"/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H – ortometrická výška (nadmorská výška) </a:t>
            </a:r>
            <a:endParaRPr lang="sk-SK" sz="1050" i="1" dirty="0">
              <a:solidFill>
                <a:srgbClr val="004982"/>
              </a:solidFill>
              <a:latin typeface="+mj-lt"/>
              <a:cs typeface="Trebuchet MS"/>
            </a:endParaRPr>
          </a:p>
          <a:p>
            <a:pPr marL="9525" marR="3336608"/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h – elipsoidická výška (geodetická výška)</a:t>
            </a:r>
            <a:endParaRPr sz="1050" dirty="0">
              <a:latin typeface="+mj-lt"/>
              <a:cs typeface="Trebuchet MS"/>
            </a:endParaRPr>
          </a:p>
          <a:p>
            <a:pPr marL="9525"/>
            <a:r>
              <a:rPr sz="1050" i="1" dirty="0">
                <a:solidFill>
                  <a:srgbClr val="004982"/>
                </a:solidFill>
                <a:latin typeface="+mj-lt"/>
                <a:cs typeface="Trebuchet MS"/>
              </a:rPr>
              <a:t>N – výška geoidu nad elipsoidom (undulácia geoidu)</a:t>
            </a:r>
            <a:endParaRPr sz="1050" dirty="0">
              <a:latin typeface="+mj-lt"/>
              <a:cs typeface="Trebuchet MS"/>
            </a:endParaRPr>
          </a:p>
          <a:p>
            <a:pPr>
              <a:lnSpc>
                <a:spcPct val="100000"/>
              </a:lnSpc>
            </a:pPr>
            <a:endParaRPr sz="1088" dirty="0">
              <a:latin typeface="+mj-lt"/>
              <a:cs typeface="Trebuchet MS"/>
            </a:endParaRPr>
          </a:p>
          <a:p>
            <a:pPr marL="9525"/>
            <a:r>
              <a:rPr sz="1050" b="1" dirty="0">
                <a:solidFill>
                  <a:srgbClr val="FF0000"/>
                </a:solidFill>
                <a:latin typeface="+mj-lt"/>
                <a:cs typeface="Trebuchet MS"/>
              </a:rPr>
              <a:t>Slovensko: Baltský výškový systém po vyrovnaní </a:t>
            </a:r>
            <a:r>
              <a:rPr sz="900" b="1" i="1" dirty="0">
                <a:solidFill>
                  <a:srgbClr val="FF0000"/>
                </a:solidFill>
                <a:latin typeface="+mj-lt"/>
                <a:cs typeface="Trebuchet MS"/>
              </a:rPr>
              <a:t>(v SR záväzne od r. 1957)</a:t>
            </a:r>
            <a:endParaRPr sz="900" dirty="0">
              <a:latin typeface="+mj-lt"/>
              <a:cs typeface="Trebuchet MS"/>
            </a:endParaRPr>
          </a:p>
          <a:p>
            <a:pPr marL="9525" marR="3810"/>
            <a:r>
              <a:rPr sz="1050" dirty="0">
                <a:latin typeface="+mj-lt"/>
                <a:cs typeface="Trebuchet MS"/>
              </a:rPr>
              <a:t>Záväzný geodetický referenčný systém na celom území štátu, definovaný vychodzím výškovým bodom,  ktorým je nula stupnice morského vodočtu v Kronštadte (pri Sankt Peterburgu) a súborom  normálnych výšok z medzinárodného vyrovnania nivelačných sietí.</a:t>
            </a:r>
          </a:p>
          <a:p>
            <a:pPr>
              <a:lnSpc>
                <a:spcPct val="100000"/>
              </a:lnSpc>
            </a:pPr>
            <a:endParaRPr sz="1088" dirty="0">
              <a:latin typeface="+mj-lt"/>
              <a:cs typeface="Trebuchet MS"/>
            </a:endParaRPr>
          </a:p>
          <a:p>
            <a:pPr marL="9525"/>
            <a:r>
              <a:rPr sz="105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+mj-lt"/>
                <a:cs typeface="Trebuchet MS"/>
              </a:rPr>
              <a:t>Z histórie:</a:t>
            </a:r>
            <a:endParaRPr sz="1050" dirty="0">
              <a:latin typeface="+mj-lt"/>
              <a:cs typeface="Trebuchet MS"/>
            </a:endParaRPr>
          </a:p>
          <a:p>
            <a:pPr marL="9525"/>
            <a:r>
              <a:rPr sz="1050" dirty="0">
                <a:latin typeface="+mj-lt"/>
                <a:cs typeface="Trebuchet MS"/>
              </a:rPr>
              <a:t>1952-1957:  Slovensko – prechod na Balstský výškový systém.</a:t>
            </a:r>
          </a:p>
          <a:p>
            <a:pPr marL="9525" marR="39052"/>
            <a:r>
              <a:rPr sz="1050" dirty="0">
                <a:latin typeface="+mj-lt"/>
                <a:cs typeface="Trebuchet MS"/>
              </a:rPr>
              <a:t>Rakúsko-Uhorská monarchia (+Slovensko): Jadranský výškový systém (Terst) (1872-1896+do konca 2.  sv. vojny ČSR).</a:t>
            </a:r>
          </a:p>
          <a:p>
            <a:pPr marL="9525" marR="122396"/>
            <a:r>
              <a:rPr sz="1050" dirty="0">
                <a:latin typeface="+mj-lt"/>
                <a:cs typeface="Trebuchet MS"/>
              </a:rPr>
              <a:t>Diferencia u ZVB Lišov medzi Baltom a Jadranom je 388,6 mm. Baltský v.s. je nižší než Jadranský v.s..  Diferencie sú v rozmedzí 350 až 420 mm (závisí od zem. šírky. a zem. dĺžky).</a:t>
            </a:r>
          </a:p>
        </p:txBody>
      </p:sp>
      <p:sp>
        <p:nvSpPr>
          <p:cNvPr id="24" name="object 17"/>
          <p:cNvSpPr txBox="1">
            <a:spLocks noGrp="1"/>
          </p:cNvSpPr>
          <p:nvPr>
            <p:ph type="title"/>
          </p:nvPr>
        </p:nvSpPr>
        <p:spPr>
          <a:xfrm>
            <a:off x="560689" y="266494"/>
            <a:ext cx="3666649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83" dirty="0">
                <a:solidFill>
                  <a:srgbClr val="562213"/>
                </a:solidFill>
              </a:rPr>
              <a:t>Tvar</a:t>
            </a:r>
            <a:r>
              <a:rPr sz="3225" spc="-86" dirty="0">
                <a:solidFill>
                  <a:srgbClr val="562213"/>
                </a:solidFill>
              </a:rPr>
              <a:t> </a:t>
            </a:r>
            <a:r>
              <a:rPr sz="3225" spc="146" dirty="0">
                <a:solidFill>
                  <a:srgbClr val="562213"/>
                </a:solidFill>
              </a:rPr>
              <a:t>Zeme</a:t>
            </a:r>
            <a:r>
              <a:rPr sz="3225" spc="-45" dirty="0">
                <a:solidFill>
                  <a:srgbClr val="562213"/>
                </a:solidFill>
              </a:rPr>
              <a:t> </a:t>
            </a:r>
            <a:r>
              <a:rPr sz="1500" spc="-19" dirty="0"/>
              <a:t>základné</a:t>
            </a:r>
            <a:r>
              <a:rPr sz="1500" spc="-26" dirty="0"/>
              <a:t> </a:t>
            </a:r>
            <a:r>
              <a:rPr sz="1500" spc="-15" dirty="0"/>
              <a:t>pojmy</a:t>
            </a: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952424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474413" y="1047750"/>
            <a:ext cx="7432810" cy="86626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1933" marR="3810" indent="-212884">
              <a:spcBef>
                <a:spcPts val="75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b="1" dirty="0">
                <a:solidFill>
                  <a:srgbClr val="00AFEF"/>
                </a:solidFill>
                <a:latin typeface="+mj-lt"/>
                <a:cs typeface="Trebuchet MS"/>
              </a:rPr>
              <a:t>Referenčný elipsoid (RE) </a:t>
            </a:r>
            <a:r>
              <a:rPr dirty="0">
                <a:latin typeface="+mj-lt"/>
                <a:cs typeface="Trebuchet MS"/>
              </a:rPr>
              <a:t>(</a:t>
            </a:r>
            <a:r>
              <a:rPr dirty="0" err="1">
                <a:latin typeface="+mj-lt"/>
                <a:cs typeface="Trebuchet MS"/>
              </a:rPr>
              <a:t>medzinárodný</a:t>
            </a:r>
            <a:r>
              <a:rPr dirty="0">
                <a:latin typeface="+mj-lt"/>
                <a:cs typeface="Trebuchet MS"/>
              </a:rPr>
              <a:t> </a:t>
            </a:r>
            <a:r>
              <a:rPr dirty="0" err="1">
                <a:latin typeface="+mj-lt"/>
                <a:cs typeface="Trebuchet MS"/>
              </a:rPr>
              <a:t>elipsoid</a:t>
            </a:r>
            <a:r>
              <a:rPr dirty="0">
                <a:latin typeface="+mj-lt"/>
                <a:cs typeface="Trebuchet MS"/>
              </a:rPr>
              <a:t>) </a:t>
            </a:r>
            <a:endParaRPr lang="sk-SK" dirty="0">
              <a:latin typeface="+mj-lt"/>
              <a:cs typeface="Trebuchet MS"/>
            </a:endParaRPr>
          </a:p>
          <a:p>
            <a:pPr marL="266224" marR="3810" indent="-257175">
              <a:spcBef>
                <a:spcPts val="75"/>
              </a:spcBef>
              <a:buClr>
                <a:srgbClr val="3891A7"/>
              </a:buClr>
              <a:buSzPct val="79166"/>
              <a:buFontTx/>
              <a:buChar char="-"/>
              <a:tabLst>
                <a:tab pos="221933" algn="l"/>
                <a:tab pos="222409" algn="l"/>
              </a:tabLst>
            </a:pPr>
            <a:r>
              <a:rPr dirty="0" err="1">
                <a:latin typeface="+mj-lt"/>
                <a:cs typeface="Trebuchet MS"/>
              </a:rPr>
              <a:t>rotačný</a:t>
            </a:r>
            <a:r>
              <a:rPr dirty="0">
                <a:latin typeface="+mj-lt"/>
                <a:cs typeface="Trebuchet MS"/>
              </a:rPr>
              <a:t> elipsoid, ktorého povrch sa  používa v </a:t>
            </a:r>
            <a:r>
              <a:rPr dirty="0" err="1">
                <a:latin typeface="+mj-lt"/>
                <a:cs typeface="Trebuchet MS"/>
              </a:rPr>
              <a:t>kartografickej</a:t>
            </a:r>
            <a:r>
              <a:rPr dirty="0">
                <a:latin typeface="+mj-lt"/>
                <a:cs typeface="Trebuchet MS"/>
              </a:rPr>
              <a:t> </a:t>
            </a:r>
            <a:r>
              <a:rPr dirty="0" err="1">
                <a:latin typeface="+mj-lt"/>
                <a:cs typeface="Trebuchet MS"/>
              </a:rPr>
              <a:t>praxi</a:t>
            </a:r>
            <a:endParaRPr lang="sk-SK" dirty="0">
              <a:latin typeface="+mj-lt"/>
              <a:cs typeface="Trebuchet MS"/>
            </a:endParaRPr>
          </a:p>
          <a:p>
            <a:pPr marL="266224" marR="3810" indent="-257175">
              <a:spcBef>
                <a:spcPts val="75"/>
              </a:spcBef>
              <a:buClr>
                <a:srgbClr val="3891A7"/>
              </a:buClr>
              <a:buSzPct val="79166"/>
              <a:buFontTx/>
              <a:buChar char="-"/>
              <a:tabLst>
                <a:tab pos="221933" algn="l"/>
                <a:tab pos="222409" algn="l"/>
              </a:tabLst>
            </a:pPr>
            <a:r>
              <a:rPr dirty="0" err="1">
                <a:latin typeface="+mj-lt"/>
                <a:cs typeface="Trebuchet MS"/>
              </a:rPr>
              <a:t>vedľajšia</a:t>
            </a:r>
            <a:r>
              <a:rPr dirty="0">
                <a:latin typeface="+mj-lt"/>
                <a:cs typeface="Trebuchet MS"/>
              </a:rPr>
              <a:t> polos referenčného  elipsoidu musí byť rovnobežná s </a:t>
            </a:r>
            <a:r>
              <a:rPr dirty="0" err="1">
                <a:latin typeface="+mj-lt"/>
                <a:cs typeface="Trebuchet MS"/>
              </a:rPr>
              <a:t>osou</a:t>
            </a:r>
            <a:r>
              <a:rPr dirty="0">
                <a:latin typeface="+mj-lt"/>
                <a:cs typeface="Trebuchet MS"/>
              </a:rPr>
              <a:t> </a:t>
            </a:r>
            <a:r>
              <a:rPr dirty="0" err="1">
                <a:latin typeface="+mj-lt"/>
                <a:cs typeface="Trebuchet MS"/>
              </a:rPr>
              <a:t>zemskou</a:t>
            </a:r>
            <a:endParaRPr dirty="0">
              <a:latin typeface="+mj-lt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943101" y="2171701"/>
            <a:ext cx="5964122" cy="2173889"/>
            <a:chOff x="2651059" y="4242815"/>
            <a:chExt cx="6291773" cy="2313432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1059" y="4291583"/>
              <a:ext cx="3688079" cy="22646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8544" y="4242815"/>
              <a:ext cx="2304288" cy="2304288"/>
            </a:xfrm>
            <a:prstGeom prst="rect">
              <a:avLst/>
            </a:prstGeom>
          </p:spPr>
        </p:pic>
      </p:grpSp>
      <p:sp>
        <p:nvSpPr>
          <p:cNvPr id="21" name="object 17"/>
          <p:cNvSpPr txBox="1">
            <a:spLocks noGrp="1"/>
          </p:cNvSpPr>
          <p:nvPr>
            <p:ph type="title"/>
          </p:nvPr>
        </p:nvSpPr>
        <p:spPr>
          <a:xfrm>
            <a:off x="560689" y="266494"/>
            <a:ext cx="3666649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83" dirty="0">
                <a:solidFill>
                  <a:srgbClr val="562213"/>
                </a:solidFill>
              </a:rPr>
              <a:t>Tvar</a:t>
            </a:r>
            <a:r>
              <a:rPr sz="3225" spc="-86" dirty="0">
                <a:solidFill>
                  <a:srgbClr val="562213"/>
                </a:solidFill>
              </a:rPr>
              <a:t> </a:t>
            </a:r>
            <a:r>
              <a:rPr sz="3225" spc="146" dirty="0">
                <a:solidFill>
                  <a:srgbClr val="562213"/>
                </a:solidFill>
              </a:rPr>
              <a:t>Zeme</a:t>
            </a:r>
            <a:r>
              <a:rPr sz="3225" spc="-45" dirty="0">
                <a:solidFill>
                  <a:srgbClr val="562213"/>
                </a:solidFill>
              </a:rPr>
              <a:t> </a:t>
            </a:r>
            <a:r>
              <a:rPr sz="1500" spc="-19" dirty="0"/>
              <a:t>základné</a:t>
            </a:r>
            <a:r>
              <a:rPr sz="1500" spc="-26" dirty="0"/>
              <a:t> </a:t>
            </a:r>
            <a:r>
              <a:rPr sz="1500" spc="-15" dirty="0"/>
              <a:t>pojmy</a:t>
            </a: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4032168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8125" t="22592" r="58542" b="27037"/>
          <a:stretch/>
        </p:blipFill>
        <p:spPr>
          <a:xfrm>
            <a:off x="685800" y="1504950"/>
            <a:ext cx="7530354" cy="3200400"/>
          </a:xfrm>
          <a:prstGeom prst="rect">
            <a:avLst/>
          </a:prstGeom>
        </p:spPr>
      </p:pic>
      <p:sp>
        <p:nvSpPr>
          <p:cNvPr id="5" name="object 17"/>
          <p:cNvSpPr txBox="1">
            <a:spLocks noGrp="1"/>
          </p:cNvSpPr>
          <p:nvPr>
            <p:ph type="title"/>
          </p:nvPr>
        </p:nvSpPr>
        <p:spPr>
          <a:xfrm>
            <a:off x="685800" y="438150"/>
            <a:ext cx="372999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83" dirty="0">
                <a:solidFill>
                  <a:srgbClr val="562213"/>
                </a:solidFill>
              </a:rPr>
              <a:t>Tvar</a:t>
            </a:r>
            <a:r>
              <a:rPr sz="3225" spc="-101" dirty="0">
                <a:solidFill>
                  <a:srgbClr val="562213"/>
                </a:solidFill>
              </a:rPr>
              <a:t> </a:t>
            </a:r>
            <a:r>
              <a:rPr sz="3225" spc="146" dirty="0">
                <a:solidFill>
                  <a:srgbClr val="562213"/>
                </a:solidFill>
              </a:rPr>
              <a:t>Zeme</a:t>
            </a:r>
            <a:r>
              <a:rPr sz="3225" spc="-56" dirty="0">
                <a:solidFill>
                  <a:srgbClr val="562213"/>
                </a:solidFill>
              </a:rPr>
              <a:t> </a:t>
            </a:r>
            <a:r>
              <a:rPr sz="1500" spc="-34" dirty="0"/>
              <a:t>výškové</a:t>
            </a:r>
            <a:r>
              <a:rPr sz="1500" spc="-15" dirty="0"/>
              <a:t> </a:t>
            </a:r>
            <a:r>
              <a:rPr sz="1500" spc="-8" dirty="0"/>
              <a:t>systémy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45986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6732" y="228600"/>
            <a:ext cx="5797868" cy="415498"/>
          </a:xfrm>
        </p:spPr>
        <p:txBody>
          <a:bodyPr/>
          <a:lstStyle/>
          <a:p>
            <a:pPr eaLnBrk="1" hangingPunct="1"/>
            <a:r>
              <a:rPr lang="sk-SK" altLang="sk-SK" sz="2700" dirty="0">
                <a:solidFill>
                  <a:schemeClr val="accent2">
                    <a:lumMod val="75000"/>
                  </a:schemeClr>
                </a:solidFill>
              </a:rPr>
              <a:t>Hmlovina (Nebula)</a:t>
            </a:r>
            <a:endParaRPr lang="en-US" altLang="sk-SK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206" y="914400"/>
            <a:ext cx="5121593" cy="1819601"/>
          </a:xfrm>
        </p:spPr>
        <p:txBody>
          <a:bodyPr/>
          <a:lstStyle/>
          <a:p>
            <a:pPr marL="257175" indent="-257175">
              <a:lnSpc>
                <a:spcPct val="90000"/>
              </a:lnSpc>
              <a:spcAft>
                <a:spcPts val="450"/>
              </a:spcAft>
              <a:buFontTx/>
              <a:buChar char="-"/>
            </a:pPr>
            <a:r>
              <a:rPr lang="sk-SK" altLang="sk-SK" sz="15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hmlovina/</a:t>
            </a:r>
            <a:r>
              <a:rPr lang="en-US" altLang="sk-SK" sz="15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nebula </a:t>
            </a:r>
            <a:r>
              <a:rPr lang="en-US" altLang="sk-SK" sz="1500" dirty="0">
                <a:latin typeface="+mj-lt"/>
              </a:rPr>
              <a:t>(z lat. nebula - „</a:t>
            </a:r>
            <a:r>
              <a:rPr lang="en-US" altLang="sk-SK" sz="1500" dirty="0" err="1">
                <a:latin typeface="+mj-lt"/>
              </a:rPr>
              <a:t>hmla</a:t>
            </a:r>
            <a:r>
              <a:rPr lang="en-US" altLang="sk-SK" sz="1500" dirty="0">
                <a:latin typeface="+mj-lt"/>
              </a:rPr>
              <a:t>“)</a:t>
            </a:r>
            <a:endParaRPr lang="sk-SK" altLang="sk-SK" sz="15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1500" dirty="0">
                <a:latin typeface="+mj-lt"/>
              </a:rPr>
              <a:t>      -</a:t>
            </a:r>
            <a:r>
              <a:rPr lang="en-US" altLang="sk-SK" sz="1500" dirty="0">
                <a:latin typeface="+mj-lt"/>
              </a:rPr>
              <a:t> </a:t>
            </a:r>
            <a:r>
              <a:rPr lang="en-US" altLang="sk-SK" sz="1500" dirty="0" err="1">
                <a:latin typeface="+mj-lt"/>
              </a:rPr>
              <a:t>viditeľný</a:t>
            </a:r>
            <a:r>
              <a:rPr lang="en-US" altLang="sk-SK" sz="1500" dirty="0">
                <a:latin typeface="+mj-lt"/>
              </a:rPr>
              <a:t> </a:t>
            </a:r>
            <a:r>
              <a:rPr lang="en-US" altLang="sk-SK" sz="1500" dirty="0" err="1">
                <a:latin typeface="+mj-lt"/>
              </a:rPr>
              <a:t>medzihviezdny</a:t>
            </a:r>
            <a:r>
              <a:rPr lang="en-US" altLang="sk-SK" sz="1500" dirty="0">
                <a:latin typeface="+mj-lt"/>
              </a:rPr>
              <a:t> </a:t>
            </a:r>
            <a:r>
              <a:rPr lang="en-US" altLang="sk-SK" sz="1500" dirty="0" err="1">
                <a:latin typeface="+mj-lt"/>
              </a:rPr>
              <a:t>oblak</a:t>
            </a:r>
            <a:r>
              <a:rPr lang="en-US" altLang="sk-SK" sz="1500" dirty="0">
                <a:latin typeface="+mj-lt"/>
              </a:rPr>
              <a:t> </a:t>
            </a:r>
            <a:r>
              <a:rPr lang="en-US" altLang="sk-SK" sz="1500" dirty="0" err="1">
                <a:latin typeface="+mj-lt"/>
              </a:rPr>
              <a:t>plynu</a:t>
            </a:r>
            <a:r>
              <a:rPr lang="en-US" altLang="sk-SK" sz="1500" dirty="0">
                <a:latin typeface="+mj-lt"/>
              </a:rPr>
              <a:t> a </a:t>
            </a:r>
            <a:r>
              <a:rPr lang="en-US" altLang="sk-SK" sz="1500" dirty="0" err="1">
                <a:latin typeface="+mj-lt"/>
              </a:rPr>
              <a:t>prachu</a:t>
            </a:r>
            <a:endParaRPr lang="sk-SK" altLang="sk-SK" sz="3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en-US" altLang="sk-SK" sz="225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300" dirty="0">
                <a:latin typeface="+mj-lt"/>
              </a:rPr>
              <a:t>   </a:t>
            </a:r>
            <a:r>
              <a:rPr lang="sk-SK" altLang="sk-SK" sz="1500" dirty="0">
                <a:latin typeface="+mj-lt"/>
              </a:rPr>
              <a:t>     - pozostatok explózie </a:t>
            </a:r>
            <a:r>
              <a:rPr lang="en-US" altLang="sk-SK" sz="1500" dirty="0" err="1">
                <a:latin typeface="+mj-lt"/>
              </a:rPr>
              <a:t>supernov</a:t>
            </a:r>
            <a:r>
              <a:rPr lang="sk-SK" altLang="sk-SK" sz="1500" dirty="0">
                <a:latin typeface="+mj-lt"/>
              </a:rPr>
              <a:t>y (zväčša)</a:t>
            </a:r>
          </a:p>
          <a:p>
            <a:pPr>
              <a:lnSpc>
                <a:spcPct val="90000"/>
              </a:lnSpc>
            </a:pPr>
            <a:endParaRPr lang="sk-SK" sz="1500" u="heavy" dirty="0">
              <a:solidFill>
                <a:srgbClr val="00AFEF"/>
              </a:solidFill>
              <a:uFill>
                <a:solidFill>
                  <a:srgbClr val="00AFEF"/>
                </a:solidFill>
              </a:uFill>
              <a:latin typeface="+mj-lt"/>
              <a:cs typeface="Arial"/>
            </a:endParaRPr>
          </a:p>
          <a:p>
            <a:pPr marL="257175" indent="-257175">
              <a:lnSpc>
                <a:spcPct val="90000"/>
              </a:lnSpc>
              <a:buFontTx/>
              <a:buChar char="-"/>
            </a:pPr>
            <a:r>
              <a:rPr lang="sk-SK" sz="1500" dirty="0" err="1">
                <a:solidFill>
                  <a:schemeClr val="accent2">
                    <a:lumMod val="75000"/>
                    <a:alpha val="60000"/>
                  </a:schemeClr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/>
              </a:rPr>
              <a:t>globula</a:t>
            </a:r>
            <a:r>
              <a:rPr lang="sk-SK" sz="1500" spc="11" dirty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rPr>
              <a:t> </a:t>
            </a:r>
            <a:r>
              <a:rPr lang="sk-SK" sz="1500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-</a:t>
            </a:r>
            <a:r>
              <a:rPr lang="sk-SK" sz="1500" spc="8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 </a:t>
            </a:r>
            <a:r>
              <a:rPr lang="sk-SK" sz="1500" spc="-4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menší</a:t>
            </a:r>
            <a:r>
              <a:rPr lang="sk-SK" sz="1500" spc="15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 </a:t>
            </a:r>
            <a:r>
              <a:rPr lang="sk-SK" sz="1500" spc="-4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prachový</a:t>
            </a:r>
            <a:r>
              <a:rPr lang="sk-SK" sz="1500" spc="8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 </a:t>
            </a:r>
            <a:r>
              <a:rPr lang="sk-SK" sz="1500" spc="-4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útvar</a:t>
            </a:r>
            <a:r>
              <a:rPr lang="sk-SK" sz="1500" spc="15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 </a:t>
            </a:r>
            <a:r>
              <a:rPr lang="sk-SK" sz="1500" spc="-4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guľového</a:t>
            </a:r>
            <a:r>
              <a:rPr lang="sk-SK" sz="1500" spc="15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 </a:t>
            </a:r>
            <a:r>
              <a:rPr lang="sk-SK" sz="1500" spc="-4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tvaru</a:t>
            </a:r>
            <a:r>
              <a:rPr lang="sk-SK" sz="1500" spc="11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 </a:t>
            </a:r>
            <a:r>
              <a:rPr lang="sk-SK" sz="1500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na</a:t>
            </a:r>
            <a:r>
              <a:rPr lang="sk-SK" sz="1500" spc="11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sk-SK" sz="1500" spc="11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                      </a:t>
            </a:r>
            <a:r>
              <a:rPr lang="sk-SK" sz="1500" spc="8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pozadí</a:t>
            </a:r>
            <a:r>
              <a:rPr lang="sk-SK" sz="1500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 </a:t>
            </a:r>
            <a:r>
              <a:rPr lang="sk-SK" sz="1500" spc="8" dirty="0">
                <a:solidFill>
                  <a:schemeClr val="bg1">
                    <a:lumMod val="65000"/>
                  </a:schemeClr>
                </a:solidFill>
                <a:latin typeface="+mj-lt"/>
                <a:cs typeface="Microsoft Sans Serif"/>
              </a:rPr>
              <a:t>hmlovín</a:t>
            </a:r>
            <a:endParaRPr lang="sk-SK" sz="1500" dirty="0">
              <a:solidFill>
                <a:schemeClr val="bg1">
                  <a:lumMod val="65000"/>
                </a:schemeClr>
              </a:solidFill>
              <a:latin typeface="+mj-lt"/>
              <a:cs typeface="Microsoft Sans Serif"/>
            </a:endParaRPr>
          </a:p>
          <a:p>
            <a:pPr>
              <a:lnSpc>
                <a:spcPct val="90000"/>
              </a:lnSpc>
            </a:pPr>
            <a:endParaRPr lang="sk-SK" altLang="sk-SK" sz="450" dirty="0">
              <a:latin typeface="+mj-lt"/>
            </a:endParaRPr>
          </a:p>
          <a:p>
            <a:pPr marL="257175" indent="-257175">
              <a:lnSpc>
                <a:spcPct val="90000"/>
              </a:lnSpc>
              <a:buFontTx/>
              <a:buChar char="-"/>
            </a:pPr>
            <a:r>
              <a:rPr lang="sk-SK" altLang="sk-SK" sz="1500" dirty="0">
                <a:latin typeface="+mj-lt"/>
              </a:rPr>
              <a:t>v</a:t>
            </a:r>
            <a:r>
              <a:rPr lang="en-US" altLang="sk-SK" sz="1500" dirty="0" err="1">
                <a:latin typeface="+mj-lt"/>
              </a:rPr>
              <a:t>äčšina</a:t>
            </a:r>
            <a:r>
              <a:rPr lang="en-US" altLang="sk-SK" sz="1500" dirty="0">
                <a:latin typeface="+mj-lt"/>
              </a:rPr>
              <a:t> </a:t>
            </a:r>
            <a:r>
              <a:rPr lang="en-US" altLang="sk-SK" sz="1500" dirty="0" err="1">
                <a:latin typeface="+mj-lt"/>
              </a:rPr>
              <a:t>hmlovín</a:t>
            </a:r>
            <a:r>
              <a:rPr lang="en-US" altLang="sk-SK" sz="1500" dirty="0">
                <a:latin typeface="+mj-lt"/>
              </a:rPr>
              <a:t> </a:t>
            </a:r>
            <a:r>
              <a:rPr lang="en-US" altLang="sk-SK" sz="1500" dirty="0" err="1">
                <a:latin typeface="+mj-lt"/>
              </a:rPr>
              <a:t>sú</a:t>
            </a:r>
            <a:r>
              <a:rPr lang="en-US" altLang="sk-SK" sz="1500" dirty="0">
                <a:latin typeface="+mj-lt"/>
              </a:rPr>
              <a:t> </a:t>
            </a:r>
            <a:r>
              <a:rPr lang="en-US" altLang="sk-SK" sz="1500" dirty="0" err="1">
                <a:latin typeface="+mj-lt"/>
              </a:rPr>
              <a:t>gravitáciou</a:t>
            </a:r>
            <a:r>
              <a:rPr lang="en-US" altLang="sk-SK" sz="1500" dirty="0">
                <a:latin typeface="+mj-lt"/>
              </a:rPr>
              <a:t> </a:t>
            </a:r>
            <a:r>
              <a:rPr lang="en-US" altLang="sk-SK" sz="1500" dirty="0" err="1">
                <a:latin typeface="+mj-lt"/>
              </a:rPr>
              <a:t>vyvolané</a:t>
            </a:r>
            <a:r>
              <a:rPr lang="en-US" altLang="sk-SK" sz="1500" dirty="0">
                <a:latin typeface="+mj-lt"/>
              </a:rPr>
              <a:t> </a:t>
            </a:r>
            <a:r>
              <a:rPr lang="en-US" altLang="sk-SK" sz="1500" dirty="0" err="1">
                <a:latin typeface="+mj-lt"/>
              </a:rPr>
              <a:t>kondenzácie</a:t>
            </a:r>
            <a:r>
              <a:rPr lang="en-US" altLang="sk-SK" sz="1500" dirty="0">
                <a:latin typeface="+mj-lt"/>
              </a:rPr>
              <a:t> </a:t>
            </a:r>
            <a:r>
              <a:rPr lang="sk-SK" altLang="sk-SK" sz="1500" dirty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1500" dirty="0">
                <a:latin typeface="+mj-lt"/>
              </a:rPr>
              <a:t>      </a:t>
            </a:r>
            <a:r>
              <a:rPr lang="en-US" altLang="sk-SK" sz="1500" dirty="0" err="1">
                <a:latin typeface="+mj-lt"/>
              </a:rPr>
              <a:t>plynov</a:t>
            </a:r>
            <a:r>
              <a:rPr lang="en-US" altLang="sk-SK" sz="1500" dirty="0">
                <a:latin typeface="+mj-lt"/>
              </a:rPr>
              <a:t>, </a:t>
            </a:r>
            <a:r>
              <a:rPr lang="en-US" altLang="sk-SK" sz="1500" dirty="0" err="1">
                <a:latin typeface="+mj-lt"/>
              </a:rPr>
              <a:t>kde</a:t>
            </a:r>
            <a:r>
              <a:rPr lang="en-US" altLang="sk-SK" sz="1500" dirty="0">
                <a:latin typeface="+mj-lt"/>
              </a:rPr>
              <a:t> </a:t>
            </a:r>
            <a:r>
              <a:rPr lang="en-US" altLang="sk-SK" sz="1500" dirty="0" err="1">
                <a:latin typeface="+mj-lt"/>
              </a:rPr>
              <a:t>sa</a:t>
            </a:r>
            <a:r>
              <a:rPr lang="en-US" altLang="sk-SK" sz="1500" dirty="0">
                <a:latin typeface="+mj-lt"/>
              </a:rPr>
              <a:t> </a:t>
            </a:r>
            <a:r>
              <a:rPr lang="en-US" altLang="sk-SK" sz="1500" dirty="0" err="1">
                <a:latin typeface="+mj-lt"/>
              </a:rPr>
              <a:t>rodia</a:t>
            </a:r>
            <a:r>
              <a:rPr lang="en-US" altLang="sk-SK" sz="1500" dirty="0">
                <a:latin typeface="+mj-lt"/>
              </a:rPr>
              <a:t> </a:t>
            </a:r>
            <a:r>
              <a:rPr lang="en-US" altLang="sk-SK" sz="15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protohviezdy</a:t>
            </a:r>
            <a:endParaRPr lang="en-US" altLang="sk-SK" sz="15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100" name="Picture 4" descr="eagle_nebula_heic0506b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00" y="133350"/>
            <a:ext cx="2446057" cy="494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object 19"/>
          <p:cNvGrpSpPr/>
          <p:nvPr/>
        </p:nvGrpSpPr>
        <p:grpSpPr>
          <a:xfrm>
            <a:off x="822005" y="2858336"/>
            <a:ext cx="5502595" cy="2221686"/>
            <a:chOff x="108204" y="3192778"/>
            <a:chExt cx="9360098" cy="3665219"/>
          </a:xfrm>
        </p:grpSpPr>
        <p:pic>
          <p:nvPicPr>
            <p:cNvPr id="6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0112" y="3192778"/>
              <a:ext cx="6108190" cy="3665219"/>
            </a:xfrm>
            <a:prstGeom prst="rect">
              <a:avLst/>
            </a:prstGeom>
          </p:spPr>
        </p:pic>
        <p:pic>
          <p:nvPicPr>
            <p:cNvPr id="7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04" y="4216906"/>
              <a:ext cx="2991612" cy="2641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83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5754" y="819150"/>
            <a:ext cx="3500437" cy="388848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09600" y="1017365"/>
            <a:ext cx="4477110" cy="1839126"/>
          </a:xfrm>
          <a:prstGeom prst="rect">
            <a:avLst/>
          </a:prstGeom>
        </p:spPr>
        <p:txBody>
          <a:bodyPr vert="horz" wrap="square" lIns="0" tIns="66199" rIns="0" bIns="0" rtlCol="0">
            <a:spAutoFit/>
          </a:bodyPr>
          <a:lstStyle/>
          <a:p>
            <a:pPr marL="221933" marR="3810" indent="-212884">
              <a:spcBef>
                <a:spcPts val="521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b="1" dirty="0">
                <a:solidFill>
                  <a:srgbClr val="00AFEF"/>
                </a:solidFill>
                <a:latin typeface="+mj-lt"/>
                <a:cs typeface="Trebuchet MS"/>
              </a:rPr>
              <a:t>Kardioid </a:t>
            </a:r>
            <a:r>
              <a:rPr dirty="0">
                <a:latin typeface="+mj-lt"/>
                <a:cs typeface="Trebuchet MS"/>
              </a:rPr>
              <a:t>– družicové  snímky poukazujú, </a:t>
            </a:r>
            <a:r>
              <a:rPr lang="sk-SK" dirty="0" smtClean="0">
                <a:latin typeface="+mj-lt"/>
                <a:cs typeface="Trebuchet MS"/>
              </a:rPr>
              <a:t/>
            </a:r>
            <a:br>
              <a:rPr lang="sk-SK" dirty="0" smtClean="0">
                <a:latin typeface="+mj-lt"/>
                <a:cs typeface="Trebuchet MS"/>
              </a:rPr>
            </a:br>
            <a:r>
              <a:rPr dirty="0" err="1" smtClean="0">
                <a:latin typeface="+mj-lt"/>
                <a:cs typeface="Trebuchet MS"/>
              </a:rPr>
              <a:t>že</a:t>
            </a:r>
            <a:r>
              <a:rPr dirty="0" smtClean="0">
                <a:latin typeface="+mj-lt"/>
                <a:cs typeface="Trebuchet MS"/>
              </a:rPr>
              <a:t>  </a:t>
            </a:r>
            <a:r>
              <a:rPr dirty="0">
                <a:latin typeface="+mj-lt"/>
                <a:cs typeface="Trebuchet MS"/>
              </a:rPr>
              <a:t>Zem má srdcovitý </a:t>
            </a:r>
            <a:r>
              <a:rPr dirty="0" err="1">
                <a:latin typeface="+mj-lt"/>
                <a:cs typeface="Trebuchet MS"/>
              </a:rPr>
              <a:t>tvar</a:t>
            </a:r>
            <a:r>
              <a:rPr dirty="0">
                <a:latin typeface="+mj-lt"/>
                <a:cs typeface="Trebuchet MS"/>
              </a:rPr>
              <a:t>  </a:t>
            </a:r>
            <a:endParaRPr lang="sk-SK" dirty="0">
              <a:latin typeface="+mj-lt"/>
              <a:cs typeface="Trebuchet MS"/>
            </a:endParaRPr>
          </a:p>
          <a:p>
            <a:pPr>
              <a:spcBef>
                <a:spcPts val="23"/>
              </a:spcBef>
              <a:buChar char="⚫"/>
            </a:pPr>
            <a:endParaRPr sz="2100" dirty="0">
              <a:latin typeface="+mj-lt"/>
              <a:cs typeface="Trebuchet MS"/>
            </a:endParaRPr>
          </a:p>
          <a:p>
            <a:pPr marL="221933" marR="10953" indent="-212884"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350" dirty="0">
                <a:solidFill>
                  <a:srgbClr val="00AFEF"/>
                </a:solidFill>
                <a:latin typeface="+mj-lt"/>
                <a:cs typeface="Trebuchet MS"/>
              </a:rPr>
              <a:t>Južná a severná </a:t>
            </a:r>
            <a:r>
              <a:rPr sz="1350" dirty="0" err="1">
                <a:solidFill>
                  <a:srgbClr val="00AFEF"/>
                </a:solidFill>
                <a:latin typeface="+mj-lt"/>
                <a:cs typeface="Trebuchet MS"/>
              </a:rPr>
              <a:t>polos</a:t>
            </a:r>
            <a:r>
              <a:rPr sz="1350" dirty="0">
                <a:solidFill>
                  <a:srgbClr val="00AFEF"/>
                </a:solidFill>
                <a:latin typeface="+mj-lt"/>
                <a:cs typeface="Trebuchet MS"/>
              </a:rPr>
              <a:t> </a:t>
            </a:r>
            <a:r>
              <a:rPr sz="1350" dirty="0" err="1">
                <a:latin typeface="+mj-lt"/>
                <a:cs typeface="Trebuchet MS"/>
              </a:rPr>
              <a:t>Zeme</a:t>
            </a:r>
            <a:r>
              <a:rPr sz="1350" dirty="0">
                <a:latin typeface="+mj-lt"/>
                <a:cs typeface="Trebuchet MS"/>
              </a:rPr>
              <a:t> ako kardioidu </a:t>
            </a:r>
            <a:r>
              <a:rPr sz="1350" dirty="0" err="1">
                <a:latin typeface="+mj-lt"/>
                <a:cs typeface="Trebuchet MS"/>
              </a:rPr>
              <a:t>nie</a:t>
            </a:r>
            <a:r>
              <a:rPr sz="1350" dirty="0">
                <a:latin typeface="+mj-lt"/>
                <a:cs typeface="Trebuchet MS"/>
              </a:rPr>
              <a:t> </a:t>
            </a:r>
            <a:r>
              <a:rPr sz="1350" dirty="0" err="1">
                <a:latin typeface="+mj-lt"/>
                <a:cs typeface="Trebuchet MS"/>
              </a:rPr>
              <a:t>sú</a:t>
            </a:r>
            <a:r>
              <a:rPr sz="1350" dirty="0">
                <a:latin typeface="+mj-lt"/>
                <a:cs typeface="Trebuchet MS"/>
              </a:rPr>
              <a:t> </a:t>
            </a:r>
            <a:r>
              <a:rPr sz="1350" dirty="0" err="1">
                <a:latin typeface="+mj-lt"/>
                <a:cs typeface="Trebuchet MS"/>
              </a:rPr>
              <a:t>rovnaké</a:t>
            </a:r>
            <a:endParaRPr sz="1350" dirty="0">
              <a:latin typeface="+mj-lt"/>
              <a:cs typeface="Trebuchet MS"/>
            </a:endParaRPr>
          </a:p>
          <a:p>
            <a:pPr marL="221933" marR="9525" indent="-212884">
              <a:spcBef>
                <a:spcPts val="461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350" dirty="0">
                <a:solidFill>
                  <a:srgbClr val="00AFEF"/>
                </a:solidFill>
                <a:latin typeface="+mj-lt"/>
                <a:cs typeface="Trebuchet MS"/>
              </a:rPr>
              <a:t>Kratšia je južná polos </a:t>
            </a:r>
            <a:r>
              <a:rPr sz="1350" dirty="0">
                <a:latin typeface="+mj-lt"/>
                <a:cs typeface="Trebuchet MS"/>
              </a:rPr>
              <a:t>o </a:t>
            </a:r>
            <a:r>
              <a:rPr sz="1350" dirty="0">
                <a:solidFill>
                  <a:srgbClr val="FF0000"/>
                </a:solidFill>
                <a:latin typeface="+mj-lt"/>
                <a:cs typeface="Trebuchet MS"/>
              </a:rPr>
              <a:t>70 –  100 m</a:t>
            </a:r>
            <a:r>
              <a:rPr sz="1350" dirty="0">
                <a:latin typeface="+mj-lt"/>
                <a:cs typeface="Trebuchet MS"/>
              </a:rPr>
              <a:t>, </a:t>
            </a:r>
            <a:r>
              <a:rPr lang="sk-SK" sz="1350" dirty="0">
                <a:latin typeface="+mj-lt"/>
                <a:cs typeface="Trebuchet MS"/>
              </a:rPr>
              <a:t/>
            </a:r>
            <a:br>
              <a:rPr lang="sk-SK" sz="1350" dirty="0">
                <a:latin typeface="+mj-lt"/>
                <a:cs typeface="Trebuchet MS"/>
              </a:rPr>
            </a:br>
            <a:r>
              <a:rPr lang="sk-SK" sz="1350" dirty="0">
                <a:latin typeface="+mj-lt"/>
                <a:cs typeface="Trebuchet MS"/>
              </a:rPr>
              <a:t>- </a:t>
            </a:r>
            <a:r>
              <a:rPr sz="1350" dirty="0" err="1">
                <a:latin typeface="+mj-lt"/>
                <a:cs typeface="Trebuchet MS"/>
              </a:rPr>
              <a:t>väčšie</a:t>
            </a:r>
            <a:r>
              <a:rPr lang="sk-SK" sz="1350" dirty="0">
                <a:latin typeface="+mj-lt"/>
                <a:cs typeface="Trebuchet MS"/>
              </a:rPr>
              <a:t> </a:t>
            </a:r>
            <a:r>
              <a:rPr sz="1350" dirty="0" err="1">
                <a:latin typeface="+mj-lt"/>
                <a:cs typeface="Trebuchet MS"/>
              </a:rPr>
              <a:t>pólové</a:t>
            </a:r>
            <a:r>
              <a:rPr sz="1350" dirty="0">
                <a:latin typeface="+mj-lt"/>
                <a:cs typeface="Trebuchet MS"/>
              </a:rPr>
              <a:t> </a:t>
            </a:r>
            <a:r>
              <a:rPr sz="1350" dirty="0" err="1">
                <a:latin typeface="+mj-lt"/>
                <a:cs typeface="Trebuchet MS"/>
              </a:rPr>
              <a:t>sploštenie</a:t>
            </a:r>
            <a:r>
              <a:rPr sz="1350" dirty="0">
                <a:latin typeface="+mj-lt"/>
                <a:cs typeface="Trebuchet MS"/>
              </a:rPr>
              <a:t> </a:t>
            </a:r>
            <a:r>
              <a:rPr lang="sk-SK" sz="1350" dirty="0">
                <a:latin typeface="+mj-lt"/>
                <a:cs typeface="Trebuchet MS"/>
              </a:rPr>
              <a:t/>
            </a:r>
            <a:br>
              <a:rPr lang="sk-SK" sz="1350" dirty="0">
                <a:latin typeface="+mj-lt"/>
                <a:cs typeface="Trebuchet MS"/>
              </a:rPr>
            </a:br>
            <a:r>
              <a:rPr sz="1350" dirty="0" err="1">
                <a:latin typeface="+mj-lt"/>
                <a:cs typeface="Trebuchet MS"/>
              </a:rPr>
              <a:t>na</a:t>
            </a:r>
            <a:r>
              <a:rPr sz="1350" dirty="0">
                <a:latin typeface="+mj-lt"/>
                <a:cs typeface="Trebuchet MS"/>
              </a:rPr>
              <a:t> </a:t>
            </a:r>
            <a:r>
              <a:rPr sz="1350" dirty="0" err="1">
                <a:latin typeface="+mj-lt"/>
                <a:cs typeface="Trebuchet MS"/>
              </a:rPr>
              <a:t>južnej</a:t>
            </a:r>
            <a:r>
              <a:rPr sz="1350" dirty="0">
                <a:latin typeface="+mj-lt"/>
                <a:cs typeface="Trebuchet MS"/>
              </a:rPr>
              <a:t>  </a:t>
            </a:r>
            <a:r>
              <a:rPr sz="1350" dirty="0" err="1">
                <a:latin typeface="+mj-lt"/>
                <a:cs typeface="Trebuchet MS"/>
              </a:rPr>
              <a:t>pologuli</a:t>
            </a:r>
            <a:endParaRPr sz="1350" dirty="0">
              <a:latin typeface="+mj-lt"/>
              <a:cs typeface="Trebuchet MS"/>
            </a:endParaRPr>
          </a:p>
        </p:txBody>
      </p:sp>
      <p:sp>
        <p:nvSpPr>
          <p:cNvPr id="20" name="object 17"/>
          <p:cNvSpPr txBox="1">
            <a:spLocks/>
          </p:cNvSpPr>
          <p:nvPr/>
        </p:nvSpPr>
        <p:spPr>
          <a:xfrm>
            <a:off x="685800" y="438150"/>
            <a:ext cx="372999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 sz="3000" b="0" i="0">
                <a:solidFill>
                  <a:srgbClr val="466169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en-GB" sz="3225" kern="0" spc="83" dirty="0" err="1" smtClean="0">
                <a:solidFill>
                  <a:srgbClr val="562213"/>
                </a:solidFill>
              </a:rPr>
              <a:t>Tvar</a:t>
            </a:r>
            <a:r>
              <a:rPr lang="en-GB" sz="3225" kern="0" spc="-101" dirty="0" smtClean="0">
                <a:solidFill>
                  <a:srgbClr val="562213"/>
                </a:solidFill>
              </a:rPr>
              <a:t> </a:t>
            </a:r>
            <a:r>
              <a:rPr lang="en-GB" sz="3225" kern="0" spc="146" dirty="0" err="1" smtClean="0">
                <a:solidFill>
                  <a:srgbClr val="562213"/>
                </a:solidFill>
              </a:rPr>
              <a:t>Zeme</a:t>
            </a:r>
            <a:r>
              <a:rPr lang="en-GB" sz="3225" kern="0" spc="-56" dirty="0" smtClean="0">
                <a:solidFill>
                  <a:srgbClr val="562213"/>
                </a:solidFill>
              </a:rPr>
              <a:t> </a:t>
            </a:r>
            <a:r>
              <a:rPr lang="en-GB" sz="1500" kern="0" spc="-34" dirty="0" err="1" smtClean="0"/>
              <a:t>výškové</a:t>
            </a:r>
            <a:r>
              <a:rPr lang="en-GB" sz="1500" kern="0" spc="-15" dirty="0" smtClean="0"/>
              <a:t> </a:t>
            </a:r>
            <a:r>
              <a:rPr lang="en-GB" sz="1500" kern="0" spc="-8" dirty="0" err="1" smtClean="0"/>
              <a:t>systémy</a:t>
            </a:r>
            <a:endParaRPr lang="en-GB" sz="1500" kern="0" dirty="0"/>
          </a:p>
        </p:txBody>
      </p:sp>
    </p:spTree>
    <p:extLst>
      <p:ext uri="{BB962C8B-B14F-4D97-AF65-F5344CB8AC3E}">
        <p14:creationId xmlns:p14="http://schemas.microsoft.com/office/powerpoint/2010/main" val="3902807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4207669" y="1003363"/>
            <a:ext cx="3616166" cy="3479479"/>
          </a:xfrm>
          <a:prstGeom prst="rect">
            <a:avLst/>
          </a:prstGeom>
        </p:spPr>
        <p:txBody>
          <a:bodyPr vert="horz" wrap="square" lIns="0" tIns="29528" rIns="0" bIns="0" rtlCol="0">
            <a:spAutoFit/>
          </a:bodyPr>
          <a:lstStyle/>
          <a:p>
            <a:pPr marL="222409" marR="20955" indent="-212884" algn="just">
              <a:spcBef>
                <a:spcPts val="233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350" b="1" dirty="0">
                <a:solidFill>
                  <a:srgbClr val="FF0000"/>
                </a:solidFill>
                <a:latin typeface="+mj-lt"/>
                <a:cs typeface="Trebuchet MS"/>
              </a:rPr>
              <a:t>Jednotná trigonometrická sieť katastrálna  (JTSK), alebo S–JTSK (Systém jednotnej  trigonometrickej siete katastrálnej) </a:t>
            </a:r>
            <a:r>
              <a:rPr sz="1350" dirty="0">
                <a:latin typeface="+mj-lt"/>
                <a:cs typeface="Trebuchet MS"/>
              </a:rPr>
              <a:t>je  pravouhlá súradnicová sieť používaná v geodézii  na území Českej republiky a Slovenska (pre</a:t>
            </a:r>
          </a:p>
          <a:p>
            <a:pPr marL="222409" algn="just"/>
            <a:r>
              <a:rPr sz="1350" dirty="0">
                <a:latin typeface="+mj-lt"/>
                <a:cs typeface="Trebuchet MS"/>
              </a:rPr>
              <a:t>geodetické práce v civilnom sektore).</a:t>
            </a:r>
          </a:p>
          <a:p>
            <a:pPr marL="222409" indent="-212884" algn="just">
              <a:spcBef>
                <a:spcPts val="1155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22409" algn="l"/>
              </a:tabLst>
            </a:pPr>
            <a:r>
              <a:rPr sz="1350" dirty="0">
                <a:latin typeface="+mj-lt"/>
                <a:cs typeface="Trebuchet MS"/>
              </a:rPr>
              <a:t>Vychádza z tzv. Křovákovho zobrazenia</a:t>
            </a:r>
          </a:p>
          <a:p>
            <a:pPr marL="222409" algn="just"/>
            <a:r>
              <a:rPr sz="1350" dirty="0">
                <a:latin typeface="+mj-lt"/>
                <a:cs typeface="Trebuchet MS"/>
              </a:rPr>
              <a:t>(stanoveného </a:t>
            </a:r>
            <a:r>
              <a:rPr sz="1350" i="1" dirty="0">
                <a:solidFill>
                  <a:srgbClr val="006FC0"/>
                </a:solidFill>
                <a:latin typeface="+mj-lt"/>
                <a:cs typeface="Trebuchet MS"/>
              </a:rPr>
              <a:t>Josefom Křovákom </a:t>
            </a:r>
            <a:r>
              <a:rPr sz="1350" dirty="0">
                <a:latin typeface="+mj-lt"/>
                <a:cs typeface="Trebuchet MS"/>
              </a:rPr>
              <a:t>v roku 1922),</a:t>
            </a:r>
          </a:p>
          <a:p>
            <a:pPr marL="222409" algn="just"/>
            <a:r>
              <a:rPr sz="1350" dirty="0">
                <a:latin typeface="+mj-lt"/>
                <a:cs typeface="Trebuchet MS"/>
              </a:rPr>
              <a:t>ktorého snahou bolo zaviesť taký pravouhlý</a:t>
            </a:r>
          </a:p>
          <a:p>
            <a:pPr marL="222409" marR="40958" algn="just">
              <a:spcBef>
                <a:spcPts val="105"/>
              </a:spcBef>
            </a:pPr>
            <a:r>
              <a:rPr sz="1350" dirty="0">
                <a:latin typeface="+mj-lt"/>
                <a:cs typeface="Trebuchet MS"/>
              </a:rPr>
              <a:t>súradnicový systém, v ktorom by sa celá (v tej dobe  novo vzniknutá Československá republika) nachádzala v prvom  kvadrante a mala by tak obe súradnice kladné.</a:t>
            </a:r>
          </a:p>
          <a:p>
            <a:pPr marL="222409" marR="3810" indent="-212884" algn="just">
              <a:spcBef>
                <a:spcPts val="1283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22409" algn="l"/>
              </a:tabLst>
            </a:pPr>
            <a:r>
              <a:rPr sz="1350" i="1" dirty="0" err="1">
                <a:solidFill>
                  <a:srgbClr val="FF0000"/>
                </a:solidFill>
                <a:latin typeface="+mj-lt"/>
                <a:cs typeface="Trebuchet MS"/>
              </a:rPr>
              <a:t>Kladná</a:t>
            </a:r>
            <a:r>
              <a:rPr sz="1350" i="1" dirty="0">
                <a:solidFill>
                  <a:srgbClr val="FF0000"/>
                </a:solidFill>
                <a:latin typeface="+mj-lt"/>
                <a:cs typeface="Trebuchet MS"/>
              </a:rPr>
              <a:t> </a:t>
            </a:r>
            <a:r>
              <a:rPr sz="1350" i="1" dirty="0" err="1">
                <a:solidFill>
                  <a:srgbClr val="FF0000"/>
                </a:solidFill>
                <a:latin typeface="+mj-lt"/>
                <a:cs typeface="Trebuchet MS"/>
              </a:rPr>
              <a:t>čas</a:t>
            </a:r>
            <a:r>
              <a:rPr lang="sk-SK" sz="1350" i="1" dirty="0">
                <a:solidFill>
                  <a:srgbClr val="FF0000"/>
                </a:solidFill>
                <a:latin typeface="+mj-lt"/>
                <a:cs typeface="Trebuchet MS"/>
              </a:rPr>
              <a:t>ť</a:t>
            </a:r>
            <a:r>
              <a:rPr sz="1350" i="1" dirty="0">
                <a:solidFill>
                  <a:srgbClr val="FF0000"/>
                </a:solidFill>
                <a:latin typeface="+mj-lt"/>
                <a:cs typeface="Trebuchet MS"/>
              </a:rPr>
              <a:t> </a:t>
            </a:r>
            <a:r>
              <a:rPr sz="1350" i="1" dirty="0" err="1">
                <a:solidFill>
                  <a:srgbClr val="FF0000"/>
                </a:solidFill>
                <a:latin typeface="+mj-lt"/>
                <a:cs typeface="Trebuchet MS"/>
              </a:rPr>
              <a:t>os</a:t>
            </a:r>
            <a:r>
              <a:rPr lang="sk-SK" sz="1350" i="1" dirty="0">
                <a:solidFill>
                  <a:srgbClr val="FF0000"/>
                </a:solidFill>
                <a:latin typeface="+mj-lt"/>
                <a:cs typeface="Trebuchet MS"/>
              </a:rPr>
              <a:t>i</a:t>
            </a:r>
            <a:r>
              <a:rPr sz="1350" i="1" dirty="0">
                <a:solidFill>
                  <a:srgbClr val="FF0000"/>
                </a:solidFill>
                <a:latin typeface="+mj-lt"/>
                <a:cs typeface="Trebuchet MS"/>
              </a:rPr>
              <a:t>  X tohto súradnicového systému je smerovaná k juhu, </a:t>
            </a:r>
            <a:r>
              <a:rPr sz="1350" i="1" dirty="0" err="1">
                <a:solidFill>
                  <a:srgbClr val="FF0000"/>
                </a:solidFill>
                <a:latin typeface="+mj-lt"/>
                <a:cs typeface="Trebuchet MS"/>
              </a:rPr>
              <a:t>os</a:t>
            </a:r>
            <a:r>
              <a:rPr lang="sk-SK" sz="1350" i="1" dirty="0">
                <a:solidFill>
                  <a:srgbClr val="FF0000"/>
                </a:solidFill>
                <a:latin typeface="+mj-lt"/>
                <a:cs typeface="Trebuchet MS"/>
              </a:rPr>
              <a:t>i</a:t>
            </a:r>
            <a:r>
              <a:rPr sz="1350" i="1" dirty="0">
                <a:solidFill>
                  <a:srgbClr val="FF0000"/>
                </a:solidFill>
                <a:latin typeface="+mj-lt"/>
                <a:cs typeface="Trebuchet MS"/>
              </a:rPr>
              <a:t> Y vždy k západu. </a:t>
            </a:r>
            <a:endParaRPr sz="1350" dirty="0">
              <a:latin typeface="+mj-lt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084437"/>
            <a:ext cx="2507741" cy="189509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3181350"/>
            <a:ext cx="2798064" cy="1751076"/>
          </a:xfrm>
          <a:prstGeom prst="rect">
            <a:avLst/>
          </a:prstGeom>
        </p:spPr>
      </p:pic>
      <p:sp>
        <p:nvSpPr>
          <p:cNvPr id="21" name="object 17"/>
          <p:cNvSpPr txBox="1">
            <a:spLocks/>
          </p:cNvSpPr>
          <p:nvPr/>
        </p:nvSpPr>
        <p:spPr>
          <a:xfrm>
            <a:off x="685800" y="438150"/>
            <a:ext cx="372999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 sz="3000" b="0" i="0">
                <a:solidFill>
                  <a:srgbClr val="466169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en-GB" sz="3225" kern="0" spc="83" dirty="0" err="1" smtClean="0">
                <a:solidFill>
                  <a:srgbClr val="562213"/>
                </a:solidFill>
              </a:rPr>
              <a:t>Tvar</a:t>
            </a:r>
            <a:r>
              <a:rPr lang="en-GB" sz="3225" kern="0" spc="-101" dirty="0" smtClean="0">
                <a:solidFill>
                  <a:srgbClr val="562213"/>
                </a:solidFill>
              </a:rPr>
              <a:t> </a:t>
            </a:r>
            <a:r>
              <a:rPr lang="en-GB" sz="3225" kern="0" spc="146" dirty="0" err="1" smtClean="0">
                <a:solidFill>
                  <a:srgbClr val="562213"/>
                </a:solidFill>
              </a:rPr>
              <a:t>Zeme</a:t>
            </a:r>
            <a:r>
              <a:rPr lang="en-GB" sz="3225" kern="0" spc="-56" dirty="0" smtClean="0">
                <a:solidFill>
                  <a:srgbClr val="562213"/>
                </a:solidFill>
              </a:rPr>
              <a:t> </a:t>
            </a:r>
            <a:r>
              <a:rPr lang="en-GB" sz="1500" kern="0" spc="-34" dirty="0" err="1" smtClean="0"/>
              <a:t>výškové</a:t>
            </a:r>
            <a:r>
              <a:rPr lang="en-GB" sz="1500" kern="0" spc="-15" dirty="0" smtClean="0"/>
              <a:t> </a:t>
            </a:r>
            <a:r>
              <a:rPr lang="en-GB" sz="1500" kern="0" spc="-8" dirty="0" err="1" smtClean="0"/>
              <a:t>systémy</a:t>
            </a:r>
            <a:endParaRPr lang="en-GB" sz="1500" kern="0" dirty="0"/>
          </a:p>
        </p:txBody>
      </p:sp>
    </p:spTree>
    <p:extLst>
      <p:ext uri="{BB962C8B-B14F-4D97-AF65-F5344CB8AC3E}">
        <p14:creationId xmlns:p14="http://schemas.microsoft.com/office/powerpoint/2010/main" val="2364780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9" name="Rounded Rectangle 1"/>
          <p:cNvSpPr/>
          <p:nvPr/>
        </p:nvSpPr>
        <p:spPr>
          <a:xfrm>
            <a:off x="317099" y="1733550"/>
            <a:ext cx="8509813" cy="1524000"/>
          </a:xfrm>
          <a:prstGeom prst="roundRect">
            <a:avLst/>
          </a:prstGeom>
          <a:solidFill>
            <a:schemeClr val="tx1">
              <a:alpha val="6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Mesiac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1066800" y="590550"/>
            <a:ext cx="6764799" cy="789562"/>
          </a:xfrm>
        </p:spPr>
        <p:txBody>
          <a:bodyPr>
            <a:normAutofit/>
          </a:bodyPr>
          <a:lstStyle/>
          <a:p>
            <a:r>
              <a:rPr lang="sk-SK" sz="2100" dirty="0">
                <a:solidFill>
                  <a:srgbClr val="00B0F0"/>
                </a:solidFill>
              </a:rPr>
              <a:t>V roku 1969 </a:t>
            </a:r>
            <a:r>
              <a:rPr lang="sk-SK" sz="2100" dirty="0"/>
              <a:t>pristáli </a:t>
            </a:r>
            <a:r>
              <a:rPr lang="sk-SK" sz="2100" dirty="0" err="1">
                <a:solidFill>
                  <a:srgbClr val="FF0000"/>
                </a:solidFill>
              </a:rPr>
              <a:t>Neil</a:t>
            </a:r>
            <a:r>
              <a:rPr lang="sk-SK" sz="2100" dirty="0">
                <a:solidFill>
                  <a:srgbClr val="FF0000"/>
                </a:solidFill>
              </a:rPr>
              <a:t> </a:t>
            </a:r>
            <a:r>
              <a:rPr lang="sk-SK" sz="2100" dirty="0" err="1">
                <a:solidFill>
                  <a:srgbClr val="FF0000"/>
                </a:solidFill>
              </a:rPr>
              <a:t>Armstrong</a:t>
            </a:r>
            <a:r>
              <a:rPr lang="sk-SK" sz="2100" dirty="0"/>
              <a:t> a </a:t>
            </a:r>
            <a:r>
              <a:rPr lang="sk-SK" sz="2100" dirty="0" err="1">
                <a:solidFill>
                  <a:srgbClr val="FF0000"/>
                </a:solidFill>
              </a:rPr>
              <a:t>Buzz</a:t>
            </a:r>
            <a:r>
              <a:rPr lang="sk-SK" sz="2100" dirty="0">
                <a:solidFill>
                  <a:srgbClr val="FF0000"/>
                </a:solidFill>
              </a:rPr>
              <a:t> </a:t>
            </a:r>
            <a:r>
              <a:rPr lang="sk-SK" sz="2100" dirty="0" err="1">
                <a:solidFill>
                  <a:srgbClr val="FF0000"/>
                </a:solidFill>
              </a:rPr>
              <a:t>Aldrin</a:t>
            </a:r>
            <a:r>
              <a:rPr lang="sk-SK" sz="2100" dirty="0">
                <a:solidFill>
                  <a:srgbClr val="FF0000"/>
                </a:solidFill>
              </a:rPr>
              <a:t> </a:t>
            </a:r>
            <a:r>
              <a:rPr lang="sk-SK" sz="2100" dirty="0"/>
              <a:t>ako prví ľudia na Mesiaci.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0" y="1326104"/>
            <a:ext cx="7092000" cy="1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98" y="1704147"/>
            <a:ext cx="1927529" cy="24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/>
          <p:nvPr/>
        </p:nvSpPr>
        <p:spPr>
          <a:xfrm>
            <a:off x="2028797" y="1444247"/>
            <a:ext cx="24465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50" i="1" dirty="0" err="1">
                <a:solidFill>
                  <a:srgbClr val="004A82"/>
                </a:solidFill>
              </a:rPr>
              <a:t>Neil</a:t>
            </a:r>
            <a:r>
              <a:rPr lang="sk-SK" sz="1050" i="1" dirty="0">
                <a:solidFill>
                  <a:srgbClr val="004A82"/>
                </a:solidFill>
              </a:rPr>
              <a:t> </a:t>
            </a:r>
            <a:r>
              <a:rPr lang="sk-SK" sz="1050" i="1" dirty="0" err="1">
                <a:solidFill>
                  <a:srgbClr val="004A82"/>
                </a:solidFill>
              </a:rPr>
              <a:t>Armstrong</a:t>
            </a:r>
            <a:r>
              <a:rPr lang="sk-SK" sz="1050" i="1" dirty="0">
                <a:solidFill>
                  <a:srgbClr val="004A82"/>
                </a:solidFill>
              </a:rPr>
              <a:t> a </a:t>
            </a:r>
            <a:r>
              <a:rPr lang="sk-SK" sz="1050" i="1" dirty="0" err="1">
                <a:solidFill>
                  <a:srgbClr val="004A82"/>
                </a:solidFill>
              </a:rPr>
              <a:t>Buzz</a:t>
            </a:r>
            <a:r>
              <a:rPr lang="sk-SK" sz="1050" i="1" dirty="0">
                <a:solidFill>
                  <a:srgbClr val="004A82"/>
                </a:solidFill>
              </a:rPr>
              <a:t> </a:t>
            </a:r>
            <a:r>
              <a:rPr lang="sk-SK" sz="1050" i="1" dirty="0" err="1">
                <a:solidFill>
                  <a:srgbClr val="004A82"/>
                </a:solidFill>
              </a:rPr>
              <a:t>Aldrin</a:t>
            </a:r>
            <a:r>
              <a:rPr lang="sk-SK" sz="1050" i="1" dirty="0">
                <a:solidFill>
                  <a:srgbClr val="004A82"/>
                </a:solidFill>
              </a:rPr>
              <a:t> v roku 1969.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14" y="1699169"/>
            <a:ext cx="1954207" cy="24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ĺžnik 7"/>
          <p:cNvSpPr/>
          <p:nvPr/>
        </p:nvSpPr>
        <p:spPr>
          <a:xfrm>
            <a:off x="1871700" y="4310669"/>
            <a:ext cx="610326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50" i="1" dirty="0" err="1">
                <a:solidFill>
                  <a:srgbClr val="004A82"/>
                </a:solidFill>
              </a:rPr>
              <a:t>Neil</a:t>
            </a:r>
            <a:r>
              <a:rPr lang="sk-SK" sz="1050" i="1" dirty="0">
                <a:solidFill>
                  <a:srgbClr val="004A82"/>
                </a:solidFill>
              </a:rPr>
              <a:t> </a:t>
            </a:r>
            <a:r>
              <a:rPr lang="sk-SK" sz="1050" i="1" dirty="0" err="1">
                <a:solidFill>
                  <a:srgbClr val="004A82"/>
                </a:solidFill>
              </a:rPr>
              <a:t>Alden</a:t>
            </a:r>
            <a:r>
              <a:rPr lang="sk-SK" sz="1050" i="1" dirty="0">
                <a:solidFill>
                  <a:srgbClr val="004A82"/>
                </a:solidFill>
              </a:rPr>
              <a:t> </a:t>
            </a:r>
            <a:r>
              <a:rPr lang="sk-SK" sz="1050" i="1" dirty="0" err="1">
                <a:solidFill>
                  <a:srgbClr val="004A82"/>
                </a:solidFill>
              </a:rPr>
              <a:t>Armstrong</a:t>
            </a:r>
            <a:r>
              <a:rPr lang="sk-SK" sz="1050" i="1" dirty="0">
                <a:solidFill>
                  <a:srgbClr val="004A82"/>
                </a:solidFill>
              </a:rPr>
              <a:t> (* 5. august 1930 – † 25. august 2012) a </a:t>
            </a:r>
            <a:r>
              <a:rPr lang="sk-SK" sz="1050" i="1" dirty="0" err="1">
                <a:solidFill>
                  <a:srgbClr val="004A82"/>
                </a:solidFill>
              </a:rPr>
              <a:t>Buzz</a:t>
            </a:r>
            <a:r>
              <a:rPr lang="sk-SK" sz="1050" i="1" dirty="0">
                <a:solidFill>
                  <a:srgbClr val="004A82"/>
                </a:solidFill>
              </a:rPr>
              <a:t> </a:t>
            </a:r>
            <a:r>
              <a:rPr lang="sk-SK" sz="1050" i="1" dirty="0" err="1">
                <a:solidFill>
                  <a:srgbClr val="004A82"/>
                </a:solidFill>
              </a:rPr>
              <a:t>Aldrin</a:t>
            </a:r>
            <a:r>
              <a:rPr lang="sk-SK" sz="1050" i="1" dirty="0">
                <a:solidFill>
                  <a:srgbClr val="004A82"/>
                </a:solidFill>
              </a:rPr>
              <a:t> (* 20. január 1930) z kozmickej lode </a:t>
            </a:r>
            <a:r>
              <a:rPr lang="sk-SK" sz="1050" i="1" dirty="0" err="1">
                <a:solidFill>
                  <a:srgbClr val="004A82"/>
                </a:solidFill>
              </a:rPr>
              <a:t>Apollo</a:t>
            </a:r>
            <a:r>
              <a:rPr lang="sk-SK" sz="1050" i="1" dirty="0">
                <a:solidFill>
                  <a:srgbClr val="004A82"/>
                </a:solidFill>
              </a:rPr>
              <a:t> 11 ako prví ľudia 20. júla 1969 pristáli na Mesiaci.  Celkovo </a:t>
            </a:r>
            <a:r>
              <a:rPr lang="sk-SK" sz="1050" i="1" dirty="0" err="1">
                <a:solidFill>
                  <a:srgbClr val="004A82"/>
                </a:solidFill>
              </a:rPr>
              <a:t>Amstrong</a:t>
            </a:r>
            <a:r>
              <a:rPr lang="sk-SK" sz="1050" i="1" dirty="0">
                <a:solidFill>
                  <a:srgbClr val="004A82"/>
                </a:solidFill>
              </a:rPr>
              <a:t> strávil na povrchu Mesiaca 2 hodiny a 16 minút.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63" y="1675079"/>
            <a:ext cx="1571625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ĺžnik 8"/>
          <p:cNvSpPr/>
          <p:nvPr/>
        </p:nvSpPr>
        <p:spPr>
          <a:xfrm>
            <a:off x="6416963" y="1352920"/>
            <a:ext cx="1587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>
                <a:solidFill>
                  <a:srgbClr val="004A82"/>
                </a:solidFill>
              </a:rPr>
              <a:t>Armstrong zostupuje na povrch Mesiaca, 20. júl 1969.</a:t>
            </a:r>
            <a:endParaRPr lang="sk-SK" sz="900" i="1" dirty="0">
              <a:solidFill>
                <a:srgbClr val="004A82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88" y="2897734"/>
            <a:ext cx="1418207" cy="141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5340900" y="3918393"/>
            <a:ext cx="1417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i="1" dirty="0">
                <a:solidFill>
                  <a:srgbClr val="004A82"/>
                </a:solidFill>
              </a:rPr>
              <a:t>Buzz Aldrin na povrchu Mesiaca, 20. júl 1969</a:t>
            </a:r>
            <a:r>
              <a:rPr lang="sk-SK" sz="900" i="1" dirty="0">
                <a:solidFill>
                  <a:srgbClr val="004A82"/>
                </a:solidFill>
              </a:rPr>
              <a:t>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59" y="2244207"/>
            <a:ext cx="1196705" cy="15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ĺžnik 10"/>
          <p:cNvSpPr/>
          <p:nvPr/>
        </p:nvSpPr>
        <p:spPr>
          <a:xfrm>
            <a:off x="5541371" y="1986589"/>
            <a:ext cx="6254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00" i="1" dirty="0" err="1">
                <a:solidFill>
                  <a:srgbClr val="004A82"/>
                </a:solidFill>
              </a:rPr>
              <a:t>Apollo</a:t>
            </a:r>
            <a:r>
              <a:rPr lang="sk-SK" sz="900" i="1" dirty="0">
                <a:solidFill>
                  <a:srgbClr val="004A82"/>
                </a:solidFill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9427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685800" y="759724"/>
            <a:ext cx="7466277" cy="249782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350" dirty="0" smtClean="0">
                <a:latin typeface="+mj-lt"/>
              </a:rPr>
              <a:t>Vesmírne teleso </a:t>
            </a:r>
            <a:r>
              <a:rPr lang="sk-SK" sz="1350" dirty="0" smtClean="0">
                <a:solidFill>
                  <a:srgbClr val="FF0000"/>
                </a:solidFill>
                <a:latin typeface="+mj-lt"/>
              </a:rPr>
              <a:t>obiehajúce okolo </a:t>
            </a:r>
            <a:r>
              <a:rPr lang="sk-SK" sz="1350" dirty="0" smtClean="0">
                <a:solidFill>
                  <a:srgbClr val="FF0000"/>
                </a:solidFill>
                <a:latin typeface="+mj-lt"/>
              </a:rPr>
              <a:t>Zeme</a:t>
            </a:r>
            <a:endParaRPr lang="sk-SK" sz="1350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50" dirty="0" smtClean="0">
                <a:latin typeface="+mj-lt"/>
              </a:rPr>
              <a:t>Jediný </a:t>
            </a:r>
            <a:r>
              <a:rPr lang="pl-PL" sz="1350" dirty="0" smtClean="0">
                <a:solidFill>
                  <a:srgbClr val="FF0000"/>
                </a:solidFill>
                <a:latin typeface="+mj-lt"/>
              </a:rPr>
              <a:t>prirodzený satelit </a:t>
            </a:r>
            <a:r>
              <a:rPr lang="pl-PL" sz="1350" dirty="0" smtClean="0">
                <a:latin typeface="+mj-lt"/>
              </a:rPr>
              <a:t>zeme</a:t>
            </a:r>
            <a:endParaRPr lang="sk-SK" sz="1350" b="1" dirty="0" smtClean="0">
              <a:solidFill>
                <a:srgbClr val="00B0F0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350" dirty="0" smtClean="0">
                <a:solidFill>
                  <a:srgbClr val="00B0F0"/>
                </a:solidFill>
                <a:latin typeface="+mj-lt"/>
              </a:rPr>
              <a:t>Pohybuje sa </a:t>
            </a:r>
            <a:r>
              <a:rPr lang="sk-SK" sz="1350" dirty="0" smtClean="0">
                <a:latin typeface="+mj-lt"/>
              </a:rPr>
              <a:t>okolo zeme po dráhe tvaru elipsy, ktorej rovina zviera s rovinou ekliptiky zeme uhol s hodnotou </a:t>
            </a:r>
            <a:r>
              <a:rPr lang="sk-SK" sz="1350" dirty="0" smtClean="0">
                <a:solidFill>
                  <a:srgbClr val="FF0000"/>
                </a:solidFill>
                <a:latin typeface="+mj-lt"/>
              </a:rPr>
              <a:t>5°8´40˝</a:t>
            </a:r>
            <a:r>
              <a:rPr lang="sk-SK" sz="1350" dirty="0" smtClean="0">
                <a:latin typeface="+mj-lt"/>
              </a:rPr>
              <a:t>  a pretína ekliptiku v </a:t>
            </a:r>
            <a:r>
              <a:rPr lang="sk-SK" sz="1350" i="1" dirty="0" smtClean="0">
                <a:solidFill>
                  <a:srgbClr val="FF0000"/>
                </a:solidFill>
                <a:latin typeface="+mj-lt"/>
              </a:rPr>
              <a:t>mesačných uzloch</a:t>
            </a:r>
            <a:endParaRPr lang="sk-SK" sz="1350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350" dirty="0" smtClean="0">
                <a:solidFill>
                  <a:srgbClr val="00B0F0"/>
                </a:solidFill>
                <a:latin typeface="+mj-lt"/>
              </a:rPr>
              <a:t>Zohráva dôležitú úlohu </a:t>
            </a:r>
            <a:r>
              <a:rPr lang="sk-SK" sz="1350" dirty="0" smtClean="0">
                <a:latin typeface="+mj-lt"/>
              </a:rPr>
              <a:t>pri udržiavaní sklonu osi rotácie zeme </a:t>
            </a:r>
            <a:br>
              <a:rPr lang="sk-SK" sz="1350" dirty="0" smtClean="0">
                <a:latin typeface="+mj-lt"/>
              </a:rPr>
            </a:br>
            <a:r>
              <a:rPr lang="sk-SK" sz="1350" dirty="0" smtClean="0">
                <a:latin typeface="+mj-lt"/>
                <a:cs typeface="Calibri" panose="020F0502020204030204" pitchFamily="34" charset="0"/>
              </a:rPr>
              <a:t>→ </a:t>
            </a:r>
            <a:r>
              <a:rPr lang="sk-SK" sz="1350" dirty="0" smtClean="0">
                <a:latin typeface="+mj-lt"/>
              </a:rPr>
              <a:t>stabilné striedanie ročných období z dlhodobého časového hľadiska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350" dirty="0" smtClean="0">
                <a:solidFill>
                  <a:srgbClr val="00B0F0"/>
                </a:solidFill>
                <a:latin typeface="+mj-lt"/>
              </a:rPr>
              <a:t>Priemerná vzdialenosť </a:t>
            </a:r>
            <a:r>
              <a:rPr lang="sk-SK" sz="1350" dirty="0" smtClean="0">
                <a:latin typeface="+mj-lt"/>
              </a:rPr>
              <a:t>medzi mesiacom a zemou je </a:t>
            </a:r>
            <a:r>
              <a:rPr lang="sk-SK" sz="1350" dirty="0" smtClean="0">
                <a:solidFill>
                  <a:srgbClr val="FF0000"/>
                </a:solidFill>
                <a:latin typeface="+mj-lt"/>
              </a:rPr>
              <a:t>384 403 km</a:t>
            </a:r>
            <a:endParaRPr lang="sk-SK" sz="1350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350" dirty="0" smtClean="0">
                <a:solidFill>
                  <a:srgbClr val="00B0F0"/>
                </a:solidFill>
                <a:latin typeface="+mj-lt"/>
              </a:rPr>
              <a:t>Priemer</a:t>
            </a:r>
            <a:r>
              <a:rPr lang="sk-SK" sz="1350" dirty="0" smtClean="0">
                <a:latin typeface="+mj-lt"/>
              </a:rPr>
              <a:t> mesiaca je </a:t>
            </a:r>
            <a:r>
              <a:rPr lang="sk-SK" sz="1350" dirty="0" smtClean="0">
                <a:solidFill>
                  <a:srgbClr val="FF0000"/>
                </a:solidFill>
                <a:latin typeface="+mj-lt"/>
              </a:rPr>
              <a:t>3 476 km</a:t>
            </a:r>
            <a:endParaRPr lang="sk-SK" sz="1350" dirty="0" smtClean="0">
              <a:latin typeface="+mj-lt"/>
            </a:endParaRPr>
          </a:p>
          <a:p>
            <a:pPr marL="61722">
              <a:lnSpc>
                <a:spcPct val="150000"/>
              </a:lnSpc>
            </a:pPr>
            <a:endParaRPr lang="sk-SK" sz="135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sk-SK" sz="135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sk-SK" sz="135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sk-SK" sz="1350" dirty="0">
              <a:latin typeface="+mj-lt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293930" y="4623978"/>
            <a:ext cx="670707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50" b="1" i="1" dirty="0">
                <a:solidFill>
                  <a:srgbClr val="004A82"/>
                </a:solidFill>
              </a:rPr>
              <a:t>Mesiac</a:t>
            </a:r>
            <a:r>
              <a:rPr lang="sk-SK" sz="1050" i="1" dirty="0">
                <a:solidFill>
                  <a:srgbClr val="004A82"/>
                </a:solidFill>
              </a:rPr>
              <a:t> nemá iné formálne meno ako „Mesiac“, aj keď sa občas nazýva </a:t>
            </a:r>
            <a:r>
              <a:rPr lang="sk-SK" sz="1050" b="1" i="1" dirty="0">
                <a:solidFill>
                  <a:srgbClr val="004A82"/>
                </a:solidFill>
              </a:rPr>
              <a:t>Lun</a:t>
            </a:r>
            <a:r>
              <a:rPr lang="sk-SK" sz="1050" i="1" dirty="0">
                <a:solidFill>
                  <a:srgbClr val="004A82"/>
                </a:solidFill>
              </a:rPr>
              <a:t>a (latinský výraz pre „mesiac“), aby bol odlíšený od bežných „mesiacov“. Jeho symbolom je kosák (</a:t>
            </a:r>
            <a:r>
              <a:rPr lang="sk-SK" sz="1050" i="1" dirty="0" err="1">
                <a:solidFill>
                  <a:srgbClr val="004A82"/>
                </a:solidFill>
              </a:rPr>
              <a:t>Unicode</a:t>
            </a:r>
            <a:r>
              <a:rPr lang="sk-SK" sz="1050" i="1" dirty="0">
                <a:solidFill>
                  <a:srgbClr val="004A82"/>
                </a:solidFill>
              </a:rPr>
              <a:t>: ☾). Okrem slova lunárny sa k odkazu na Mesiac používa aj grécky výraz „kmeň“ - </a:t>
            </a:r>
            <a:r>
              <a:rPr lang="sk-SK" sz="1050" b="1" i="1" dirty="0" err="1">
                <a:solidFill>
                  <a:srgbClr val="004A82"/>
                </a:solidFill>
              </a:rPr>
              <a:t>selen</a:t>
            </a:r>
            <a:r>
              <a:rPr lang="sk-SK" sz="1050" i="1" dirty="0">
                <a:solidFill>
                  <a:srgbClr val="004A82"/>
                </a:solidFill>
              </a:rPr>
              <a:t> (podľa gréckej bohyne Mesiaca </a:t>
            </a:r>
            <a:r>
              <a:rPr lang="sk-SK" sz="1050" i="1" dirty="0" err="1">
                <a:solidFill>
                  <a:srgbClr val="004A82"/>
                </a:solidFill>
              </a:rPr>
              <a:t>Seléné</a:t>
            </a:r>
            <a:r>
              <a:rPr lang="sk-SK" sz="1050" i="1" dirty="0">
                <a:solidFill>
                  <a:srgbClr val="004A82"/>
                </a:solidFill>
              </a:rPr>
              <a:t>) (</a:t>
            </a:r>
            <a:r>
              <a:rPr lang="sk-SK" sz="1050" i="1" dirty="0" err="1">
                <a:solidFill>
                  <a:srgbClr val="004A82"/>
                </a:solidFill>
              </a:rPr>
              <a:t>selenocentrický</a:t>
            </a:r>
            <a:r>
              <a:rPr lang="sk-SK" sz="1050" i="1" dirty="0">
                <a:solidFill>
                  <a:srgbClr val="004A82"/>
                </a:solidFill>
              </a:rPr>
              <a:t>, </a:t>
            </a:r>
            <a:r>
              <a:rPr lang="sk-SK" sz="1050" i="1" dirty="0" err="1">
                <a:solidFill>
                  <a:srgbClr val="004A82"/>
                </a:solidFill>
              </a:rPr>
              <a:t>Seleniti</a:t>
            </a:r>
            <a:r>
              <a:rPr lang="sk-SK" sz="1050" i="1" dirty="0">
                <a:solidFill>
                  <a:srgbClr val="004A82"/>
                </a:solidFill>
              </a:rPr>
              <a:t>, atď.).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7" y="3343058"/>
            <a:ext cx="1643063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6067027" y="3160654"/>
            <a:ext cx="20874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00" i="1" dirty="0">
                <a:solidFill>
                  <a:srgbClr val="004A82"/>
                </a:solidFill>
              </a:rPr>
              <a:t>Mesiac, ako ho vidí pozorovateľ na Zemi.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445260"/>
            <a:ext cx="1571625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ĺžnik 8"/>
          <p:cNvSpPr/>
          <p:nvPr/>
        </p:nvSpPr>
        <p:spPr>
          <a:xfrm>
            <a:off x="5205973" y="3237510"/>
            <a:ext cx="9733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00" i="1" dirty="0">
                <a:solidFill>
                  <a:srgbClr val="004A82"/>
                </a:solidFill>
              </a:rPr>
              <a:t>Mesačný povrch.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30" y="3237511"/>
            <a:ext cx="3431874" cy="133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7"/>
          <p:cNvSpPr txBox="1">
            <a:spLocks/>
          </p:cNvSpPr>
          <p:nvPr/>
        </p:nvSpPr>
        <p:spPr>
          <a:xfrm>
            <a:off x="762000" y="277158"/>
            <a:ext cx="372999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 sz="3000" b="0" i="0">
                <a:solidFill>
                  <a:srgbClr val="466169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sk-SK" sz="3225" kern="0" spc="83" dirty="0" smtClean="0">
                <a:solidFill>
                  <a:srgbClr val="562213"/>
                </a:solidFill>
              </a:rPr>
              <a:t>Mesiac</a:t>
            </a:r>
            <a:endParaRPr lang="en-GB" sz="1500" kern="0" dirty="0"/>
          </a:p>
        </p:txBody>
      </p:sp>
    </p:spTree>
    <p:extLst>
      <p:ext uri="{BB962C8B-B14F-4D97-AF65-F5344CB8AC3E}">
        <p14:creationId xmlns:p14="http://schemas.microsoft.com/office/powerpoint/2010/main" val="17446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762000" y="840413"/>
            <a:ext cx="7161412" cy="2916324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350" dirty="0">
                <a:solidFill>
                  <a:srgbClr val="00B0F0"/>
                </a:solidFill>
              </a:rPr>
              <a:t>Základnými pohybmi </a:t>
            </a:r>
            <a:r>
              <a:rPr lang="sk-SK" sz="1350" dirty="0"/>
              <a:t>Mesiaca sú: </a:t>
            </a:r>
            <a:r>
              <a:rPr lang="sk-SK" sz="1350" dirty="0">
                <a:solidFill>
                  <a:srgbClr val="FF0000"/>
                </a:solidFill>
              </a:rPr>
              <a:t>rotačný pohyb </a:t>
            </a:r>
            <a:r>
              <a:rPr lang="sk-SK" sz="1350" dirty="0"/>
              <a:t>okolo vlastnej osi </a:t>
            </a:r>
            <a:r>
              <a:rPr lang="sk-SK" sz="1350" dirty="0" smtClean="0"/>
              <a:t/>
            </a:r>
            <a:br>
              <a:rPr lang="sk-SK" sz="1350" dirty="0" smtClean="0"/>
            </a:br>
            <a:r>
              <a:rPr lang="sk-SK" sz="1350" dirty="0" smtClean="0"/>
              <a:t>                                                 a </a:t>
            </a:r>
            <a:r>
              <a:rPr lang="sk-SK" sz="1350" dirty="0">
                <a:solidFill>
                  <a:srgbClr val="FF0000"/>
                </a:solidFill>
              </a:rPr>
              <a:t>obežný pohyb </a:t>
            </a:r>
            <a:r>
              <a:rPr lang="sk-SK" sz="1350" dirty="0"/>
              <a:t>po eliptickej dráhe okolo Zeme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350" dirty="0">
                <a:solidFill>
                  <a:srgbClr val="00B0F0"/>
                </a:solidFill>
              </a:rPr>
              <a:t>Mesiac rotuje</a:t>
            </a:r>
            <a:r>
              <a:rPr lang="sk-SK" sz="1350" dirty="0"/>
              <a:t> okolo svojej osi v smere </a:t>
            </a:r>
            <a:r>
              <a:rPr lang="sk-SK" sz="1350" dirty="0">
                <a:solidFill>
                  <a:srgbClr val="FF0000"/>
                </a:solidFill>
              </a:rPr>
              <a:t>od západu na východ</a:t>
            </a:r>
            <a:r>
              <a:rPr lang="sk-SK" sz="1350" dirty="0"/>
              <a:t> (smer priamy</a:t>
            </a:r>
            <a:r>
              <a:rPr lang="sk-SK" sz="1350" dirty="0" smtClean="0"/>
              <a:t>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350" dirty="0" smtClean="0"/>
              <a:t>Doba </a:t>
            </a:r>
            <a:r>
              <a:rPr lang="sk-SK" sz="1350" dirty="0"/>
              <a:t>rotácie Mesiaca sa rovná jeho obežnej dobe okolo Zeme (merané voči hviezdam): </a:t>
            </a:r>
            <a:r>
              <a:rPr lang="sk-SK" sz="1350" dirty="0">
                <a:solidFill>
                  <a:srgbClr val="FF0000"/>
                </a:solidFill>
              </a:rPr>
              <a:t>27 d. 7 h. 43 min.</a:t>
            </a:r>
            <a:r>
              <a:rPr lang="sk-SK" sz="1350" dirty="0"/>
              <a:t> </a:t>
            </a:r>
            <a:r>
              <a:rPr lang="sk-SK" sz="1350" dirty="0">
                <a:solidFill>
                  <a:srgbClr val="FF0000"/>
                </a:solidFill>
              </a:rPr>
              <a:t>11,5 s</a:t>
            </a:r>
            <a:r>
              <a:rPr lang="sk-SK" sz="1350" dirty="0">
                <a:solidFill>
                  <a:srgbClr val="00B0F0"/>
                </a:solidFill>
              </a:rPr>
              <a:t> </a:t>
            </a:r>
            <a:r>
              <a:rPr lang="sk-SK" sz="1350" i="1" u="sng" dirty="0">
                <a:solidFill>
                  <a:srgbClr val="00B0F0"/>
                </a:solidFill>
              </a:rPr>
              <a:t>(</a:t>
            </a:r>
            <a:r>
              <a:rPr lang="sk-SK" sz="1350" b="1" i="1" u="sng" dirty="0" err="1">
                <a:solidFill>
                  <a:srgbClr val="00B0F0"/>
                </a:solidFill>
              </a:rPr>
              <a:t>siderický</a:t>
            </a:r>
            <a:r>
              <a:rPr lang="sk-SK" sz="1350" b="1" i="1" u="sng" dirty="0">
                <a:solidFill>
                  <a:srgbClr val="00B0F0"/>
                </a:solidFill>
              </a:rPr>
              <a:t> mesiac</a:t>
            </a:r>
            <a:r>
              <a:rPr lang="sk-SK" sz="1350" i="1" u="sng" dirty="0">
                <a:solidFill>
                  <a:srgbClr val="00B0F0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350" dirty="0">
                <a:solidFill>
                  <a:srgbClr val="00B0F0"/>
                </a:solidFill>
              </a:rPr>
              <a:t>Vplyvom </a:t>
            </a:r>
            <a:r>
              <a:rPr lang="sk-SK" sz="1350" dirty="0" err="1">
                <a:solidFill>
                  <a:srgbClr val="00B0F0"/>
                </a:solidFill>
              </a:rPr>
              <a:t>librácie</a:t>
            </a:r>
            <a:r>
              <a:rPr lang="sk-SK" sz="1350" dirty="0">
                <a:solidFill>
                  <a:srgbClr val="00B0F0"/>
                </a:solidFill>
              </a:rPr>
              <a:t> Mesiaca </a:t>
            </a:r>
            <a:r>
              <a:rPr lang="sk-SK" sz="1350" dirty="0"/>
              <a:t>môžeme postupne vidieť takmer </a:t>
            </a:r>
            <a:r>
              <a:rPr lang="sk-SK" sz="1350" dirty="0">
                <a:solidFill>
                  <a:srgbClr val="FF0000"/>
                </a:solidFill>
              </a:rPr>
              <a:t>60 % </a:t>
            </a:r>
            <a:r>
              <a:rPr lang="sk-SK" sz="1350" dirty="0"/>
              <a:t>mesačného povrchu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350" dirty="0">
                <a:solidFill>
                  <a:srgbClr val="00B0F0"/>
                </a:solidFill>
              </a:rPr>
              <a:t>Najznámejšie teleso </a:t>
            </a:r>
            <a:r>
              <a:rPr lang="sk-SK" sz="1350" dirty="0"/>
              <a:t>s viazanou rotáciou (vznik spôsobujú slapové sily centrálneho telesa) - spomaľovanie rotácie obiehajúceho telesa, až napokon po veľmi dlhom čase ostane teleso otočené k materskému telesu stále tou istou</a:t>
            </a:r>
            <a:endParaRPr lang="sk-SK" sz="900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276561" y="3718762"/>
            <a:ext cx="625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00" b="1" i="1" dirty="0" err="1">
                <a:solidFill>
                  <a:srgbClr val="004A82"/>
                </a:solidFill>
              </a:rPr>
              <a:t>Librácia</a:t>
            </a:r>
            <a:r>
              <a:rPr lang="sk-SK" sz="900" i="1" dirty="0">
                <a:solidFill>
                  <a:srgbClr val="004A82"/>
                </a:solidFill>
              </a:rPr>
              <a:t> - veľmi pomalá oscilácia, skutočná alebo zdanlivá, satelitu alebo obežnice pozorovanej z väčšieho nebeského telesa, ktoré satelit obieha.  Vďaka </a:t>
            </a:r>
            <a:r>
              <a:rPr lang="sk-SK" sz="900" i="1" dirty="0" err="1">
                <a:solidFill>
                  <a:srgbClr val="004A82"/>
                </a:solidFill>
              </a:rPr>
              <a:t>librácii</a:t>
            </a:r>
            <a:r>
              <a:rPr lang="sk-SK" sz="900" i="1" dirty="0">
                <a:solidFill>
                  <a:srgbClr val="004A82"/>
                </a:solidFill>
              </a:rPr>
              <a:t> sme schopní zo Zeme pozorovať približne 60% povrchu Mesiaca.</a:t>
            </a:r>
          </a:p>
          <a:p>
            <a:endParaRPr lang="sk-SK" sz="900" i="1" dirty="0">
              <a:solidFill>
                <a:srgbClr val="004A82"/>
              </a:solidFill>
            </a:endParaRPr>
          </a:p>
          <a:p>
            <a:r>
              <a:rPr lang="sk-SK" sz="900" b="1" i="1" dirty="0" err="1">
                <a:solidFill>
                  <a:srgbClr val="004A82"/>
                </a:solidFill>
              </a:rPr>
              <a:t>Librácia</a:t>
            </a:r>
            <a:r>
              <a:rPr lang="sk-SK" sz="900" b="1" i="1" dirty="0">
                <a:solidFill>
                  <a:srgbClr val="004A82"/>
                </a:solidFill>
              </a:rPr>
              <a:t> Mesiaca ma 3 príčiny:</a:t>
            </a:r>
          </a:p>
          <a:p>
            <a:r>
              <a:rPr lang="sk-SK" sz="900" i="1" dirty="0">
                <a:solidFill>
                  <a:srgbClr val="004A82"/>
                </a:solidFill>
              </a:rPr>
              <a:t>1. sklon osi otáčania Mesiaca k obežnej rovine okolo Zeme (nastáva podobný jav ako sú ročné obdobia na Zemi pri obehu Slnka)</a:t>
            </a:r>
          </a:p>
          <a:p>
            <a:r>
              <a:rPr lang="sk-SK" sz="900" i="1" dirty="0">
                <a:solidFill>
                  <a:srgbClr val="004A82"/>
                </a:solidFill>
              </a:rPr>
              <a:t>2. excentricita obežnej dráhy (obežná dráha je elipsa a preto sa na nej Mesiac pohybuje rôznou rýchlosťou (pozri druhý Keplerov zákon) striedavo tak predbieha, resp. mešká za rotáciou okolo vlastnej osi)</a:t>
            </a:r>
          </a:p>
          <a:p>
            <a:r>
              <a:rPr lang="sk-SK" sz="900" i="1" dirty="0">
                <a:solidFill>
                  <a:srgbClr val="004A82"/>
                </a:solidFill>
              </a:rPr>
              <a:t>3. rotácia Zeme (pozorovateľ pozoruje Mesiac z rôznych uhlov).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14750"/>
            <a:ext cx="1590761" cy="12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7"/>
          <p:cNvSpPr txBox="1">
            <a:spLocks/>
          </p:cNvSpPr>
          <p:nvPr/>
        </p:nvSpPr>
        <p:spPr>
          <a:xfrm>
            <a:off x="762000" y="277158"/>
            <a:ext cx="372999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 sz="3000" b="0" i="0">
                <a:solidFill>
                  <a:srgbClr val="466169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sk-SK" sz="3225" kern="0" spc="83" dirty="0" smtClean="0">
                <a:solidFill>
                  <a:srgbClr val="562213"/>
                </a:solidFill>
              </a:rPr>
              <a:t>Mesiac</a:t>
            </a:r>
            <a:endParaRPr lang="en-GB" sz="1500" kern="0" dirty="0"/>
          </a:p>
        </p:txBody>
      </p:sp>
    </p:spTree>
    <p:extLst>
      <p:ext uri="{BB962C8B-B14F-4D97-AF65-F5344CB8AC3E}">
        <p14:creationId xmlns:p14="http://schemas.microsoft.com/office/powerpoint/2010/main" val="23683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572997" y="860882"/>
            <a:ext cx="8534400" cy="29163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k-SK" b="1" i="1" u="sng" dirty="0" err="1">
                <a:solidFill>
                  <a:srgbClr val="00B0F0"/>
                </a:solidFill>
                <a:latin typeface="+mj-lt"/>
              </a:rPr>
              <a:t>Synodický</a:t>
            </a:r>
            <a:r>
              <a:rPr lang="sk-SK" b="1" i="1" u="sng" dirty="0">
                <a:solidFill>
                  <a:srgbClr val="00B0F0"/>
                </a:solidFill>
                <a:latin typeface="+mj-lt"/>
              </a:rPr>
              <a:t> mesiac</a:t>
            </a:r>
            <a:r>
              <a:rPr lang="sk-SK" b="1" i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sk-SK" b="1" i="1" dirty="0" smtClean="0">
                <a:solidFill>
                  <a:srgbClr val="00B0F0"/>
                </a:solidFill>
                <a:latin typeface="+mj-lt"/>
              </a:rPr>
              <a:t>- </a:t>
            </a:r>
            <a:r>
              <a:rPr lang="sk-SK" dirty="0" smtClean="0">
                <a:latin typeface="+mj-lt"/>
              </a:rPr>
              <a:t>čas </a:t>
            </a:r>
            <a:r>
              <a:rPr lang="sk-SK" dirty="0">
                <a:latin typeface="+mj-lt"/>
              </a:rPr>
              <a:t>medzi </a:t>
            </a:r>
            <a:r>
              <a:rPr lang="sk-SK" dirty="0" smtClean="0">
                <a:latin typeface="+mj-lt"/>
              </a:rPr>
              <a:t>dvomi novmi </a:t>
            </a:r>
            <a:r>
              <a:rPr lang="sk-SK" dirty="0" smtClean="0">
                <a:latin typeface="+mj-lt"/>
              </a:rPr>
              <a:t>Mesiaca: </a:t>
            </a:r>
            <a:r>
              <a:rPr lang="sk-SK" dirty="0" smtClean="0">
                <a:solidFill>
                  <a:srgbClr val="FF0000"/>
                </a:solidFill>
                <a:latin typeface="+mj-lt"/>
              </a:rPr>
              <a:t>29 d.12 h.44 min.2,8s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.</a:t>
            </a:r>
            <a:r>
              <a:rPr lang="sk-SK" dirty="0">
                <a:latin typeface="+mj-lt"/>
              </a:rPr>
              <a:t> </a:t>
            </a:r>
            <a:r>
              <a:rPr lang="sk-SK" dirty="0" smtClean="0">
                <a:latin typeface="+mj-lt"/>
              </a:rPr>
              <a:t>              </a:t>
            </a:r>
            <a:br>
              <a:rPr lang="sk-SK" dirty="0" smtClean="0">
                <a:latin typeface="+mj-lt"/>
              </a:rPr>
            </a:br>
            <a:r>
              <a:rPr lang="sk-SK" dirty="0" smtClean="0">
                <a:latin typeface="+mj-lt"/>
              </a:rPr>
              <a:t>                                 - toľko </a:t>
            </a:r>
            <a:r>
              <a:rPr lang="sk-SK" dirty="0">
                <a:latin typeface="+mj-lt"/>
              </a:rPr>
              <a:t>trvá, aby Mesiac zaujal to isté miesto voči Slnku</a:t>
            </a:r>
          </a:p>
          <a:p>
            <a:pPr>
              <a:lnSpc>
                <a:spcPct val="120000"/>
              </a:lnSpc>
            </a:pPr>
            <a:r>
              <a:rPr lang="sk-SK" b="1" i="1" u="sng" dirty="0">
                <a:solidFill>
                  <a:srgbClr val="00B0F0"/>
                </a:solidFill>
                <a:latin typeface="+mj-lt"/>
              </a:rPr>
              <a:t>Mesiac tropický</a:t>
            </a:r>
            <a:r>
              <a:rPr lang="sk-SK" b="1" i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sk-SK" dirty="0" smtClean="0">
                <a:latin typeface="+mj-lt"/>
              </a:rPr>
              <a:t>- obežná </a:t>
            </a:r>
            <a:r>
              <a:rPr lang="sk-SK" dirty="0">
                <a:latin typeface="+mj-lt"/>
              </a:rPr>
              <a:t>doba k jarnému bodu: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27 d. 7 h. 43 min. 4,6 s</a:t>
            </a:r>
            <a:endParaRPr lang="sk-SK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sk-SK" b="1" i="1" u="sng" dirty="0">
                <a:solidFill>
                  <a:srgbClr val="00B0F0"/>
                </a:solidFill>
                <a:latin typeface="+mj-lt"/>
              </a:rPr>
              <a:t>Mesiac </a:t>
            </a:r>
            <a:r>
              <a:rPr lang="sk-SK" b="1" i="1" u="sng" dirty="0" err="1">
                <a:solidFill>
                  <a:srgbClr val="00B0F0"/>
                </a:solidFill>
                <a:latin typeface="+mj-lt"/>
              </a:rPr>
              <a:t>anomalistický</a:t>
            </a:r>
            <a:r>
              <a:rPr lang="sk-SK" b="1" i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sk-SK" b="1" i="1" dirty="0" smtClean="0">
                <a:solidFill>
                  <a:srgbClr val="00B0F0"/>
                </a:solidFill>
                <a:latin typeface="+mj-lt"/>
              </a:rPr>
              <a:t>– </a:t>
            </a:r>
            <a:r>
              <a:rPr lang="sk-SK" dirty="0" smtClean="0">
                <a:latin typeface="+mj-lt"/>
              </a:rPr>
              <a:t>doba medzi </a:t>
            </a:r>
            <a:r>
              <a:rPr lang="sk-SK" dirty="0">
                <a:latin typeface="+mj-lt"/>
              </a:rPr>
              <a:t>dvoma po sebe nasledujúcimi prechodmi perigeom: </a:t>
            </a:r>
            <a:r>
              <a:rPr lang="sk-SK" dirty="0" smtClean="0">
                <a:latin typeface="+mj-lt"/>
              </a:rPr>
              <a:t>		</a:t>
            </a:r>
            <a:r>
              <a:rPr lang="sk-SK" dirty="0" smtClean="0">
                <a:latin typeface="+mj-lt"/>
              </a:rPr>
              <a:t>                    - </a:t>
            </a:r>
            <a:r>
              <a:rPr lang="sk-SK" dirty="0" smtClean="0">
                <a:solidFill>
                  <a:srgbClr val="FF0000"/>
                </a:solidFill>
                <a:latin typeface="+mj-lt"/>
              </a:rPr>
              <a:t>27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d. 13 h. 18 min. 33,1 s</a:t>
            </a:r>
          </a:p>
          <a:p>
            <a:pPr>
              <a:lnSpc>
                <a:spcPct val="120000"/>
              </a:lnSpc>
            </a:pPr>
            <a:r>
              <a:rPr lang="sk-SK" b="1" i="1" u="sng" dirty="0">
                <a:solidFill>
                  <a:srgbClr val="00B0F0"/>
                </a:solidFill>
                <a:latin typeface="+mj-lt"/>
              </a:rPr>
              <a:t>Mesiac drakonický</a:t>
            </a:r>
            <a:r>
              <a:rPr lang="sk-SK" b="1" i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sk-SK" dirty="0" smtClean="0">
                <a:latin typeface="+mj-lt"/>
              </a:rPr>
              <a:t>- doba</a:t>
            </a:r>
            <a:r>
              <a:rPr lang="sk-SK" dirty="0">
                <a:latin typeface="+mj-lt"/>
              </a:rPr>
              <a:t>, ktorú potrebuje Mesiac, aby opäť dospel do výstupného uzla svojej dráhy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: </a:t>
            </a:r>
            <a:r>
              <a:rPr lang="sk-SK" dirty="0" smtClean="0">
                <a:solidFill>
                  <a:srgbClr val="FF0000"/>
                </a:solidFill>
                <a:latin typeface="+mj-lt"/>
              </a:rPr>
              <a:t>		- 27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d. 5 h. 5 min. 35,8 s</a:t>
            </a:r>
          </a:p>
        </p:txBody>
      </p:sp>
      <p:cxnSp>
        <p:nvCxnSpPr>
          <p:cNvPr id="11" name="Rovná spojnica 10"/>
          <p:cNvCxnSpPr/>
          <p:nvPr/>
        </p:nvCxnSpPr>
        <p:spPr>
          <a:xfrm flipV="1">
            <a:off x="572997" y="3211009"/>
            <a:ext cx="83424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ĺžnik 4"/>
          <p:cNvSpPr/>
          <p:nvPr/>
        </p:nvSpPr>
        <p:spPr>
          <a:xfrm>
            <a:off x="2719826" y="3211009"/>
            <a:ext cx="5251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00" b="1" i="1" dirty="0" err="1">
                <a:solidFill>
                  <a:srgbClr val="004A82"/>
                </a:solidFill>
              </a:rPr>
              <a:t>Librácia</a:t>
            </a:r>
            <a:r>
              <a:rPr lang="sk-SK" sz="900" i="1" dirty="0">
                <a:solidFill>
                  <a:srgbClr val="004A82"/>
                </a:solidFill>
              </a:rPr>
              <a:t> - veľmi pomalá oscilácia, skutočná alebo zdanlivá, satelitu alebo obežnice pozorovanej z väčšieho nebeského telesa, ktoré satelit obieha.  Vďaka </a:t>
            </a:r>
            <a:r>
              <a:rPr lang="sk-SK" sz="900" i="1" dirty="0" err="1">
                <a:solidFill>
                  <a:srgbClr val="004A82"/>
                </a:solidFill>
              </a:rPr>
              <a:t>librácii</a:t>
            </a:r>
            <a:r>
              <a:rPr lang="sk-SK" sz="900" i="1" dirty="0">
                <a:solidFill>
                  <a:srgbClr val="004A82"/>
                </a:solidFill>
              </a:rPr>
              <a:t> sme schopní zo Zeme pozorovať približne 60% povrchu Mesiaca.</a:t>
            </a:r>
          </a:p>
          <a:p>
            <a:endParaRPr lang="sk-SK" sz="900" i="1" dirty="0">
              <a:solidFill>
                <a:srgbClr val="004A82"/>
              </a:solidFill>
            </a:endParaRPr>
          </a:p>
          <a:p>
            <a:r>
              <a:rPr lang="sk-SK" sz="900" b="1" i="1" dirty="0" err="1">
                <a:solidFill>
                  <a:srgbClr val="004A82"/>
                </a:solidFill>
              </a:rPr>
              <a:t>Librácia</a:t>
            </a:r>
            <a:r>
              <a:rPr lang="sk-SK" sz="900" b="1" i="1" dirty="0">
                <a:solidFill>
                  <a:srgbClr val="004A82"/>
                </a:solidFill>
              </a:rPr>
              <a:t> Mesiaca ma 3 príčiny:</a:t>
            </a:r>
          </a:p>
          <a:p>
            <a:r>
              <a:rPr lang="sk-SK" sz="900" i="1" dirty="0">
                <a:solidFill>
                  <a:srgbClr val="004A82"/>
                </a:solidFill>
              </a:rPr>
              <a:t>1. sklon osi otáčania Mesiaca k obežnej rovine okolo Zeme (nastáva podobný jav ako sú ročné obdobia na Zemi pri obehu Slnka)</a:t>
            </a:r>
          </a:p>
          <a:p>
            <a:r>
              <a:rPr lang="sk-SK" sz="900" i="1" dirty="0">
                <a:solidFill>
                  <a:srgbClr val="004A82"/>
                </a:solidFill>
              </a:rPr>
              <a:t>2. excentricita obežnej dráhy (obežná dráha je elipsa a preto sa na nej Mesiac pohybuje rôznou rýchlosťou (pozri druhý Keplerov zákon) striedavo tak predbieha, resp. mešká za rotáciou okolo vlastnej osi)</a:t>
            </a:r>
          </a:p>
          <a:p>
            <a:r>
              <a:rPr lang="sk-SK" sz="900" i="1" dirty="0">
                <a:solidFill>
                  <a:srgbClr val="004A82"/>
                </a:solidFill>
              </a:rPr>
              <a:t>3. rotácia Zeme (pozorovateľ pozoruje Mesiac z rôznych uhlov).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80824"/>
            <a:ext cx="1969197" cy="15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17"/>
          <p:cNvSpPr txBox="1">
            <a:spLocks/>
          </p:cNvSpPr>
          <p:nvPr/>
        </p:nvSpPr>
        <p:spPr>
          <a:xfrm>
            <a:off x="533400" y="277158"/>
            <a:ext cx="372999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 sz="3000" b="0" i="0">
                <a:solidFill>
                  <a:srgbClr val="466169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sk-SK" sz="3225" kern="0" spc="83" dirty="0" smtClean="0">
                <a:solidFill>
                  <a:srgbClr val="562213"/>
                </a:solidFill>
              </a:rPr>
              <a:t>Mesiac</a:t>
            </a:r>
            <a:endParaRPr lang="en-GB" sz="1500" kern="0" dirty="0"/>
          </a:p>
        </p:txBody>
      </p:sp>
    </p:spTree>
    <p:extLst>
      <p:ext uri="{BB962C8B-B14F-4D97-AF65-F5344CB8AC3E}">
        <p14:creationId xmlns:p14="http://schemas.microsoft.com/office/powerpoint/2010/main" val="30972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4294967295"/>
          </p:nvPr>
        </p:nvSpPr>
        <p:spPr>
          <a:xfrm>
            <a:off x="304800" y="1352550"/>
            <a:ext cx="4800600" cy="3366864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B0F0"/>
                </a:solidFill>
                <a:latin typeface="+mj-lt"/>
              </a:rPr>
              <a:t>Mesiac rovnako ako planéty </a:t>
            </a:r>
            <a:r>
              <a:rPr lang="sk-SK" dirty="0" smtClean="0">
                <a:latin typeface="+mj-lt"/>
              </a:rPr>
              <a:t>len </a:t>
            </a:r>
            <a:r>
              <a:rPr lang="sk-SK" dirty="0">
                <a:latin typeface="+mj-lt"/>
              </a:rPr>
              <a:t>odráža slnečné </a:t>
            </a:r>
            <a:r>
              <a:rPr lang="sk-SK" dirty="0" smtClean="0">
                <a:latin typeface="+mj-lt"/>
              </a:rPr>
              <a:t>svetlo</a:t>
            </a:r>
            <a:endParaRPr lang="sk-SK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B0F0"/>
                </a:solidFill>
                <a:latin typeface="+mj-lt"/>
              </a:rPr>
              <a:t>Keď Mesiac je medzi </a:t>
            </a:r>
            <a:r>
              <a:rPr lang="sk-SK" dirty="0">
                <a:latin typeface="+mj-lt"/>
              </a:rPr>
              <a:t>Slnkom a </a:t>
            </a:r>
            <a:r>
              <a:rPr lang="sk-SK" dirty="0" smtClean="0">
                <a:latin typeface="+mj-lt"/>
              </a:rPr>
              <a:t>Zemou, osvetlená polovica je </a:t>
            </a:r>
            <a:r>
              <a:rPr lang="sk-SK" dirty="0">
                <a:latin typeface="+mj-lt"/>
              </a:rPr>
              <a:t>od nás </a:t>
            </a:r>
            <a:r>
              <a:rPr lang="sk-SK" dirty="0" smtClean="0">
                <a:latin typeface="+mj-lt"/>
              </a:rPr>
              <a:t>odvrátená - </a:t>
            </a:r>
            <a:r>
              <a:rPr lang="sk-SK" dirty="0" smtClean="0">
                <a:solidFill>
                  <a:srgbClr val="FF0000"/>
                </a:solidFill>
                <a:latin typeface="+mj-lt"/>
              </a:rPr>
              <a:t>Mesiac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je v </a:t>
            </a:r>
            <a:r>
              <a:rPr lang="sk-SK" b="1" u="sng" dirty="0" smtClean="0">
                <a:solidFill>
                  <a:srgbClr val="FF0000"/>
                </a:solidFill>
                <a:latin typeface="+mj-lt"/>
              </a:rPr>
              <a:t>nove</a:t>
            </a:r>
            <a:endParaRPr lang="sk-SK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B0F0"/>
                </a:solidFill>
                <a:latin typeface="+mj-lt"/>
              </a:rPr>
              <a:t>Keď je na opačnej strane </a:t>
            </a:r>
            <a:r>
              <a:rPr lang="sk-SK" dirty="0">
                <a:latin typeface="+mj-lt"/>
              </a:rPr>
              <a:t>než Slnko, vidíme celú osvetlenú pologuľu Mesiaca –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Mesiac je v </a:t>
            </a:r>
            <a:r>
              <a:rPr lang="sk-SK" b="1" u="sng" dirty="0" smtClean="0">
                <a:solidFill>
                  <a:srgbClr val="FF0000"/>
                </a:solidFill>
                <a:latin typeface="+mj-lt"/>
              </a:rPr>
              <a:t>splne</a:t>
            </a:r>
            <a:endParaRPr lang="sk-SK" dirty="0">
              <a:solidFill>
                <a:srgbClr val="00B0F0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B0F0"/>
                </a:solidFill>
                <a:latin typeface="+mj-lt"/>
              </a:rPr>
              <a:t>Ak Mesiac, Zem a Slnko </a:t>
            </a:r>
            <a:r>
              <a:rPr lang="sk-SK" dirty="0" smtClean="0">
                <a:latin typeface="+mj-lt"/>
              </a:rPr>
              <a:t>zvierajú </a:t>
            </a:r>
            <a:r>
              <a:rPr lang="sk-SK" dirty="0">
                <a:latin typeface="+mj-lt"/>
              </a:rPr>
              <a:t>spolu uhol 90°,  </a:t>
            </a:r>
            <a:r>
              <a:rPr lang="sk-SK" dirty="0" smtClean="0">
                <a:latin typeface="+mj-lt"/>
              </a:rPr>
              <a:t/>
            </a:r>
            <a:br>
              <a:rPr lang="sk-SK" dirty="0" smtClean="0">
                <a:latin typeface="+mj-lt"/>
              </a:rPr>
            </a:br>
            <a:r>
              <a:rPr lang="sk-SK" dirty="0" smtClean="0">
                <a:latin typeface="+mj-lt"/>
              </a:rPr>
              <a:t>z </a:t>
            </a:r>
            <a:r>
              <a:rPr lang="sk-SK" dirty="0">
                <a:latin typeface="+mj-lt"/>
              </a:rPr>
              <a:t>povrchu  </a:t>
            </a:r>
            <a:r>
              <a:rPr lang="sk-SK" dirty="0" smtClean="0">
                <a:latin typeface="+mj-lt"/>
              </a:rPr>
              <a:t>Mesiaca </a:t>
            </a:r>
            <a:r>
              <a:rPr lang="sk-SK" dirty="0">
                <a:latin typeface="+mj-lt"/>
              </a:rPr>
              <a:t>vidíme približne </a:t>
            </a:r>
            <a:r>
              <a:rPr lang="sk-SK" dirty="0" smtClean="0">
                <a:latin typeface="+mj-lt"/>
              </a:rPr>
              <a:t>¼ - </a:t>
            </a:r>
            <a:r>
              <a:rPr lang="sk-SK" dirty="0" smtClean="0">
                <a:solidFill>
                  <a:srgbClr val="FF0000"/>
                </a:solidFill>
                <a:latin typeface="+mj-lt"/>
              </a:rPr>
              <a:t>Mesiac je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v </a:t>
            </a:r>
            <a:r>
              <a:rPr lang="sk-SK" b="1" u="sng" dirty="0">
                <a:solidFill>
                  <a:srgbClr val="FF0000"/>
                </a:solidFill>
                <a:latin typeface="+mj-lt"/>
              </a:rPr>
              <a:t>štvrti</a:t>
            </a:r>
            <a:r>
              <a:rPr lang="sk-SK" dirty="0" smtClean="0">
                <a:solidFill>
                  <a:srgbClr val="FF0000"/>
                </a:solidFill>
                <a:latin typeface="+mj-lt"/>
              </a:rPr>
              <a:t>                                                                                </a:t>
            </a:r>
            <a:endParaRPr lang="sk-SK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latin typeface="+mj-lt"/>
              </a:rPr>
              <a:t>Prvá </a:t>
            </a:r>
            <a:r>
              <a:rPr lang="sk-SK" dirty="0">
                <a:latin typeface="+mj-lt"/>
              </a:rPr>
              <a:t>a </a:t>
            </a:r>
            <a:r>
              <a:rPr lang="sk-SK" dirty="0" smtClean="0">
                <a:latin typeface="+mj-lt"/>
              </a:rPr>
              <a:t>posledná </a:t>
            </a:r>
            <a:r>
              <a:rPr lang="sk-SK" dirty="0">
                <a:latin typeface="+mj-lt"/>
              </a:rPr>
              <a:t>štvrť sa označujú </a:t>
            </a:r>
            <a:r>
              <a:rPr lang="sk-SK" dirty="0" smtClean="0">
                <a:latin typeface="+mj-lt"/>
              </a:rPr>
              <a:t>ako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kvadratúry</a:t>
            </a:r>
            <a:r>
              <a:rPr lang="sk-SK" dirty="0">
                <a:latin typeface="+mj-lt"/>
              </a:rPr>
              <a:t>, </a:t>
            </a:r>
            <a:r>
              <a:rPr lang="sk-SK" dirty="0" smtClean="0">
                <a:latin typeface="+mj-lt"/>
              </a:rPr>
              <a:t/>
            </a:r>
            <a:br>
              <a:rPr lang="sk-SK" dirty="0" smtClean="0">
                <a:latin typeface="+mj-lt"/>
              </a:rPr>
            </a:br>
            <a:r>
              <a:rPr lang="sk-SK" dirty="0" smtClean="0">
                <a:latin typeface="+mj-lt"/>
              </a:rPr>
              <a:t>spln </a:t>
            </a:r>
            <a:r>
              <a:rPr lang="sk-SK" dirty="0">
                <a:latin typeface="+mj-lt"/>
              </a:rPr>
              <a:t>a nov ako </a:t>
            </a:r>
            <a:r>
              <a:rPr lang="sk-SK" dirty="0" err="1" smtClean="0">
                <a:solidFill>
                  <a:srgbClr val="FF0000"/>
                </a:solidFill>
                <a:latin typeface="+mj-lt"/>
              </a:rPr>
              <a:t>syzygie</a:t>
            </a:r>
            <a:endParaRPr lang="sk-SK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52550"/>
            <a:ext cx="387606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17"/>
          <p:cNvSpPr txBox="1">
            <a:spLocks/>
          </p:cNvSpPr>
          <p:nvPr/>
        </p:nvSpPr>
        <p:spPr>
          <a:xfrm>
            <a:off x="533400" y="277158"/>
            <a:ext cx="372999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 sz="3000" b="0" i="0">
                <a:solidFill>
                  <a:srgbClr val="466169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sk-SK" sz="3225" kern="0" spc="83" dirty="0" smtClean="0">
                <a:solidFill>
                  <a:srgbClr val="562213"/>
                </a:solidFill>
              </a:rPr>
              <a:t>Mesiac</a:t>
            </a:r>
            <a:endParaRPr lang="en-GB" sz="1500" kern="0" dirty="0"/>
          </a:p>
        </p:txBody>
      </p:sp>
    </p:spTree>
    <p:extLst>
      <p:ext uri="{BB962C8B-B14F-4D97-AF65-F5344CB8AC3E}">
        <p14:creationId xmlns:p14="http://schemas.microsoft.com/office/powerpoint/2010/main" val="37233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4294967295"/>
          </p:nvPr>
        </p:nvSpPr>
        <p:spPr>
          <a:xfrm>
            <a:off x="609600" y="1200150"/>
            <a:ext cx="8229600" cy="3855876"/>
          </a:xfrm>
        </p:spPr>
        <p:txBody>
          <a:bodyPr>
            <a:normAutofit/>
          </a:bodyPr>
          <a:lstStyle/>
          <a:p>
            <a:pPr marL="61722"/>
            <a:r>
              <a:rPr lang="sk-SK" sz="2100" b="1" dirty="0">
                <a:solidFill>
                  <a:srgbClr val="FF0000"/>
                </a:solidFill>
              </a:rPr>
              <a:t>Výpočet dátumu veľkonočných sviatkov:</a:t>
            </a:r>
          </a:p>
          <a:p>
            <a:pPr>
              <a:buFont typeface="Wingdings" pitchFamily="2" charset="2"/>
              <a:buChar char="v"/>
            </a:pPr>
            <a:endParaRPr lang="sk-SK" i="1" dirty="0"/>
          </a:p>
          <a:p>
            <a:pPr>
              <a:buFont typeface="Wingdings" pitchFamily="2" charset="2"/>
              <a:buChar char="v"/>
            </a:pPr>
            <a:r>
              <a:rPr lang="sk-SK" i="1" dirty="0"/>
              <a:t>Veľkonočná nedeľa (V.N.) vždy </a:t>
            </a:r>
            <a:r>
              <a:rPr lang="sk-SK" i="1" u="sng" dirty="0"/>
              <a:t>prvá nedeľa </a:t>
            </a:r>
            <a:r>
              <a:rPr lang="sk-SK" b="1" i="1" u="sng" dirty="0"/>
              <a:t>po</a:t>
            </a:r>
            <a:r>
              <a:rPr lang="sk-SK" i="1" u="sng" dirty="0"/>
              <a:t> splne </a:t>
            </a:r>
            <a:r>
              <a:rPr lang="sk-SK" i="1" dirty="0"/>
              <a:t>Mesiaca a </a:t>
            </a:r>
            <a:r>
              <a:rPr lang="sk-SK" b="1" i="1" u="sng" dirty="0"/>
              <a:t>po</a:t>
            </a:r>
            <a:r>
              <a:rPr lang="sk-SK" i="1" u="sng" dirty="0"/>
              <a:t> jarnej rovnodennosti</a:t>
            </a:r>
          </a:p>
          <a:p>
            <a:pPr marL="61722"/>
            <a:endParaRPr lang="sk-SK" sz="750" i="1" dirty="0"/>
          </a:p>
          <a:p>
            <a:pPr marL="61722"/>
            <a:endParaRPr lang="sk-SK" sz="750" i="1" dirty="0"/>
          </a:p>
          <a:p>
            <a:pPr>
              <a:buFontTx/>
              <a:buChar char="-"/>
            </a:pPr>
            <a:r>
              <a:rPr lang="sk-SK" sz="1950" b="1" dirty="0">
                <a:solidFill>
                  <a:srgbClr val="00B0F0"/>
                </a:solidFill>
              </a:rPr>
              <a:t>2014:</a:t>
            </a:r>
            <a:r>
              <a:rPr lang="sk-SK" sz="1950" dirty="0"/>
              <a:t>  </a:t>
            </a:r>
            <a:r>
              <a:rPr lang="sk-SK" sz="1950" b="1" dirty="0"/>
              <a:t>15.4.   SPLN </a:t>
            </a:r>
            <a:r>
              <a:rPr lang="sk-SK" sz="1950" dirty="0"/>
              <a:t>(utorok) </a:t>
            </a:r>
            <a:r>
              <a:rPr lang="sk-SK" sz="1950" b="1" dirty="0"/>
              <a:t>20.4.   V.N.</a:t>
            </a:r>
            <a:endParaRPr lang="sk-SK" sz="675" b="1" dirty="0"/>
          </a:p>
          <a:p>
            <a:pPr lvl="0">
              <a:buClr>
                <a:srgbClr val="3891A7"/>
              </a:buClr>
              <a:buFontTx/>
              <a:buChar char="-"/>
            </a:pPr>
            <a:r>
              <a:rPr lang="sk-SK" sz="1950" b="1" dirty="0">
                <a:solidFill>
                  <a:srgbClr val="00B0F0"/>
                </a:solidFill>
              </a:rPr>
              <a:t>2015:   </a:t>
            </a:r>
            <a:r>
              <a:rPr lang="sk-SK" sz="1950" b="1" dirty="0">
                <a:solidFill>
                  <a:prstClr val="black"/>
                </a:solidFill>
              </a:rPr>
              <a:t>4.4.   SPLN </a:t>
            </a:r>
            <a:r>
              <a:rPr lang="sk-SK" sz="1950" dirty="0">
                <a:solidFill>
                  <a:prstClr val="black"/>
                </a:solidFill>
              </a:rPr>
              <a:t>(sobota)    </a:t>
            </a:r>
            <a:r>
              <a:rPr lang="sk-SK" sz="1950" b="1" dirty="0">
                <a:solidFill>
                  <a:prstClr val="black"/>
                </a:solidFill>
              </a:rPr>
              <a:t>5.4.   V.N.</a:t>
            </a:r>
            <a:endParaRPr lang="sk-SK" sz="675" b="1" dirty="0">
              <a:solidFill>
                <a:srgbClr val="00B0F0"/>
              </a:solidFill>
            </a:endParaRPr>
          </a:p>
          <a:p>
            <a:pPr lvl="0">
              <a:buClr>
                <a:srgbClr val="3891A7"/>
              </a:buClr>
              <a:buFontTx/>
              <a:buChar char="-"/>
            </a:pPr>
            <a:r>
              <a:rPr lang="sk-SK" sz="1950" b="1" dirty="0">
                <a:solidFill>
                  <a:srgbClr val="00B0F0"/>
                </a:solidFill>
              </a:rPr>
              <a:t>2016:  </a:t>
            </a:r>
            <a:r>
              <a:rPr lang="sk-SK" sz="1950" b="1" dirty="0">
                <a:solidFill>
                  <a:prstClr val="black"/>
                </a:solidFill>
              </a:rPr>
              <a:t>23.3.   SPLN </a:t>
            </a:r>
            <a:r>
              <a:rPr lang="sk-SK" sz="1950" dirty="0">
                <a:solidFill>
                  <a:prstClr val="black"/>
                </a:solidFill>
              </a:rPr>
              <a:t>(streda)  </a:t>
            </a:r>
            <a:r>
              <a:rPr lang="sk-SK" sz="1950" b="1" dirty="0">
                <a:solidFill>
                  <a:prstClr val="black"/>
                </a:solidFill>
              </a:rPr>
              <a:t>27.3.   V.N.</a:t>
            </a:r>
            <a:endParaRPr lang="sk-SK" sz="675" b="1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  <a:buFontTx/>
              <a:buChar char="-"/>
            </a:pPr>
            <a:r>
              <a:rPr lang="sk-SK" sz="1950" b="1" dirty="0">
                <a:solidFill>
                  <a:srgbClr val="00B0F0"/>
                </a:solidFill>
              </a:rPr>
              <a:t>2017:  </a:t>
            </a:r>
            <a:r>
              <a:rPr lang="sk-SK" sz="1950" b="1" dirty="0"/>
              <a:t>11.4.   SPLN </a:t>
            </a:r>
            <a:r>
              <a:rPr lang="sk-SK" sz="1950" dirty="0"/>
              <a:t>(streda)  </a:t>
            </a:r>
            <a:r>
              <a:rPr lang="sk-SK" sz="1950" b="1" dirty="0"/>
              <a:t>16.4.   V.N.</a:t>
            </a:r>
          </a:p>
          <a:p>
            <a:pPr lvl="0">
              <a:buClr>
                <a:srgbClr val="3891A7"/>
              </a:buClr>
              <a:buFontTx/>
              <a:buChar char="-"/>
            </a:pPr>
            <a:r>
              <a:rPr lang="sk-SK" sz="1950" b="1" dirty="0">
                <a:solidFill>
                  <a:srgbClr val="00B0F0"/>
                </a:solidFill>
              </a:rPr>
              <a:t>2018:  </a:t>
            </a:r>
            <a:r>
              <a:rPr lang="sk-SK" sz="1950" b="1" dirty="0"/>
              <a:t>31.3.   SPLN </a:t>
            </a:r>
            <a:r>
              <a:rPr lang="sk-SK" sz="1950" dirty="0"/>
              <a:t>(sobota)   </a:t>
            </a:r>
            <a:r>
              <a:rPr lang="sk-SK" sz="1950" b="1" dirty="0"/>
              <a:t>1.4.   V.N.</a:t>
            </a:r>
          </a:p>
          <a:p>
            <a:pPr lvl="0">
              <a:buClr>
                <a:srgbClr val="3891A7"/>
              </a:buClr>
              <a:buFontTx/>
              <a:buChar char="-"/>
            </a:pPr>
            <a:r>
              <a:rPr lang="sk-SK" sz="1950" b="1" dirty="0">
                <a:solidFill>
                  <a:srgbClr val="C00000"/>
                </a:solidFill>
              </a:rPr>
              <a:t>2019*:19.4.   SPLN </a:t>
            </a:r>
            <a:r>
              <a:rPr lang="sk-SK" sz="1950" dirty="0">
                <a:solidFill>
                  <a:srgbClr val="C00000"/>
                </a:solidFill>
              </a:rPr>
              <a:t>(piatok)  </a:t>
            </a:r>
            <a:r>
              <a:rPr lang="sk-SK" sz="1950" b="1" dirty="0">
                <a:solidFill>
                  <a:srgbClr val="C00000"/>
                </a:solidFill>
              </a:rPr>
              <a:t>21.4.   V.N.</a:t>
            </a:r>
          </a:p>
          <a:p>
            <a:pPr marL="61722">
              <a:buClr>
                <a:srgbClr val="3891A7"/>
              </a:buClr>
            </a:pPr>
            <a:endParaRPr lang="sk-SK" b="1" dirty="0">
              <a:solidFill>
                <a:prstClr val="black"/>
              </a:solidFill>
            </a:endParaRPr>
          </a:p>
          <a:p>
            <a:pPr marL="61722">
              <a:buClr>
                <a:srgbClr val="3891A7"/>
              </a:buClr>
            </a:pPr>
            <a:endParaRPr lang="sk-SK" b="1" dirty="0">
              <a:solidFill>
                <a:prstClr val="black"/>
              </a:solidFill>
            </a:endParaRPr>
          </a:p>
          <a:p>
            <a:pPr marL="61722"/>
            <a:endParaRPr lang="sk-SK" sz="1200" b="1" dirty="0"/>
          </a:p>
          <a:p>
            <a:pPr marL="61722"/>
            <a:endParaRPr lang="sk-SK" sz="1200" b="1" dirty="0"/>
          </a:p>
          <a:p>
            <a:pPr marL="61722"/>
            <a:endParaRPr lang="sk-SK" sz="1200" b="1" dirty="0">
              <a:solidFill>
                <a:srgbClr val="00B0F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249742" y="4785996"/>
            <a:ext cx="54807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350" dirty="0">
                <a:solidFill>
                  <a:srgbClr val="0070C0"/>
                </a:solidFill>
              </a:rPr>
              <a:t>* Rarita roku 2019: jarná rovnodennosť 21.3.2019 (štvrtok), spln: 21.3.2019</a:t>
            </a:r>
          </a:p>
        </p:txBody>
      </p:sp>
      <p:sp>
        <p:nvSpPr>
          <p:cNvPr id="7" name="object 17"/>
          <p:cNvSpPr txBox="1">
            <a:spLocks/>
          </p:cNvSpPr>
          <p:nvPr/>
        </p:nvSpPr>
        <p:spPr>
          <a:xfrm>
            <a:off x="533400" y="277158"/>
            <a:ext cx="372999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 sz="3000" b="0" i="0">
                <a:solidFill>
                  <a:srgbClr val="466169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sk-SK" sz="3225" kern="0" spc="83" dirty="0" smtClean="0">
                <a:solidFill>
                  <a:srgbClr val="562213"/>
                </a:solidFill>
              </a:rPr>
              <a:t>Mesiac</a:t>
            </a:r>
            <a:endParaRPr lang="en-GB" sz="1500" kern="0" dirty="0"/>
          </a:p>
        </p:txBody>
      </p:sp>
    </p:spTree>
    <p:extLst>
      <p:ext uri="{BB962C8B-B14F-4D97-AF65-F5344CB8AC3E}">
        <p14:creationId xmlns:p14="http://schemas.microsoft.com/office/powerpoint/2010/main" val="19431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4294967295"/>
          </p:nvPr>
        </p:nvSpPr>
        <p:spPr>
          <a:xfrm>
            <a:off x="533400" y="843876"/>
            <a:ext cx="6934199" cy="229193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00B0F0"/>
                </a:solidFill>
                <a:latin typeface="+mj-lt"/>
              </a:rPr>
              <a:t>Zatmenie Mesiaca</a:t>
            </a:r>
            <a:r>
              <a:rPr lang="sk-SK" dirty="0">
                <a:solidFill>
                  <a:srgbClr val="00B0F0"/>
                </a:solidFill>
                <a:latin typeface="+mj-lt"/>
              </a:rPr>
              <a:t> </a:t>
            </a:r>
            <a:r>
              <a:rPr lang="sk-SK" dirty="0">
                <a:latin typeface="+mj-lt"/>
              </a:rPr>
              <a:t>je prírodný úkaz, ktorý nastáva vtedy, ak sa Slnko, Zem a Mesiac dostanú do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jednej priamky a zemský tieň dopadne na </a:t>
            </a:r>
            <a:r>
              <a:rPr lang="sk-SK" dirty="0" smtClean="0">
                <a:solidFill>
                  <a:srgbClr val="FF0000"/>
                </a:solidFill>
                <a:latin typeface="+mj-lt"/>
              </a:rPr>
              <a:t>Mesiac</a:t>
            </a:r>
            <a:endParaRPr lang="sk-S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+mj-lt"/>
              </a:rPr>
              <a:t>Dochádza </a:t>
            </a:r>
            <a:r>
              <a:rPr lang="sk-SK" dirty="0">
                <a:latin typeface="+mj-lt"/>
              </a:rPr>
              <a:t>k nemu vždy, keď je Mesiac v splne a zároveň je v blízkosti </a:t>
            </a:r>
            <a:r>
              <a:rPr lang="sk-SK" dirty="0" smtClean="0">
                <a:latin typeface="+mj-lt"/>
              </a:rPr>
              <a:t>ekliptiky</a:t>
            </a:r>
            <a:endParaRPr lang="sk-SK" dirty="0">
              <a:latin typeface="+mj-lt"/>
            </a:endParaRPr>
          </a:p>
          <a:p>
            <a:pPr marL="61722"/>
            <a:endParaRPr lang="sk-SK" b="1" u="sng" dirty="0">
              <a:solidFill>
                <a:srgbClr val="C00000"/>
              </a:solidFill>
              <a:latin typeface="+mj-lt"/>
            </a:endParaRPr>
          </a:p>
          <a:p>
            <a:pPr marL="61722"/>
            <a:r>
              <a:rPr lang="sk-SK" b="1" u="sng" dirty="0" smtClean="0">
                <a:solidFill>
                  <a:srgbClr val="C00000"/>
                </a:solidFill>
                <a:latin typeface="+mj-lt"/>
              </a:rPr>
              <a:t>Typy </a:t>
            </a:r>
            <a:r>
              <a:rPr lang="sk-SK" b="1" u="sng" dirty="0">
                <a:solidFill>
                  <a:srgbClr val="C00000"/>
                </a:solidFill>
                <a:latin typeface="+mj-lt"/>
              </a:rPr>
              <a:t>zatmení: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>
                <a:solidFill>
                  <a:srgbClr val="FF0000"/>
                </a:solidFill>
                <a:latin typeface="+mj-lt"/>
              </a:rPr>
              <a:t>Polotieňové</a:t>
            </a:r>
            <a:r>
              <a:rPr lang="sk-SK" dirty="0">
                <a:latin typeface="+mj-lt"/>
              </a:rPr>
              <a:t> – Mesiac vstúpi len do polotieňa Zeme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0000"/>
                </a:solidFill>
                <a:latin typeface="+mj-lt"/>
              </a:rPr>
              <a:t>Čiastočné</a:t>
            </a:r>
            <a:r>
              <a:rPr lang="sk-SK" dirty="0">
                <a:latin typeface="+mj-lt"/>
              </a:rPr>
              <a:t> – Mesiac sčasti vstúpi do úplného tieňa Zeme a časť ostáva v polotieni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FF0000"/>
                </a:solidFill>
                <a:latin typeface="+mj-lt"/>
              </a:rPr>
              <a:t>Úplné</a:t>
            </a:r>
            <a:r>
              <a:rPr lang="sk-SK" dirty="0">
                <a:latin typeface="+mj-lt"/>
              </a:rPr>
              <a:t> – Mesiac úplne vstúpi do tieňa Zeme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3759883"/>
            <a:ext cx="2508075" cy="5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6851536" y="3538131"/>
            <a:ext cx="109036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750" i="1" dirty="0">
                <a:solidFill>
                  <a:srgbClr val="004A82"/>
                </a:solidFill>
              </a:rPr>
              <a:t>Fázy zatmenia mesiaca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88" y="3197099"/>
            <a:ext cx="3103478" cy="185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ĺžnik 7"/>
          <p:cNvSpPr/>
          <p:nvPr/>
        </p:nvSpPr>
        <p:spPr>
          <a:xfrm>
            <a:off x="2062588" y="2998364"/>
            <a:ext cx="10759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900" i="1" dirty="0">
                <a:solidFill>
                  <a:srgbClr val="004A82"/>
                </a:solidFill>
              </a:rPr>
              <a:t>Zatmenia Mesiaca.</a:t>
            </a:r>
          </a:p>
        </p:txBody>
      </p:sp>
      <p:sp>
        <p:nvSpPr>
          <p:cNvPr id="4" name="Obdĺžnik 3"/>
          <p:cNvSpPr/>
          <p:nvPr/>
        </p:nvSpPr>
        <p:spPr>
          <a:xfrm>
            <a:off x="5274078" y="4313660"/>
            <a:ext cx="25671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750" dirty="0">
                <a:solidFill>
                  <a:srgbClr val="00B0F0"/>
                </a:solidFill>
              </a:rPr>
              <a:t>Aj pri úplnom zatmení Mesiaca </a:t>
            </a:r>
            <a:r>
              <a:rPr lang="sk-SK" sz="750" dirty="0"/>
              <a:t>sa často stáva, že Mesiac nie je celkom neviditeľný, ale je čiastočne osvetlený svetlom, ktoré sa láme v zemskej atmosfére. Svetlo je po prechode atmosférou Zeme v dôsledku rozptylu ochudobnené o modrú zložku a dodáva Mesiacu červenú až tmavočervenú farbu. </a:t>
            </a:r>
            <a:endParaRPr lang="sk-SK" sz="750" b="1" dirty="0"/>
          </a:p>
        </p:txBody>
      </p:sp>
      <p:sp>
        <p:nvSpPr>
          <p:cNvPr id="12" name="object 17"/>
          <p:cNvSpPr txBox="1">
            <a:spLocks/>
          </p:cNvSpPr>
          <p:nvPr/>
        </p:nvSpPr>
        <p:spPr>
          <a:xfrm>
            <a:off x="533400" y="277158"/>
            <a:ext cx="372999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 sz="3000" b="0" i="0">
                <a:solidFill>
                  <a:srgbClr val="466169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sk-SK" sz="3225" kern="0" spc="83" dirty="0" smtClean="0">
                <a:solidFill>
                  <a:srgbClr val="562213"/>
                </a:solidFill>
              </a:rPr>
              <a:t>Mesiac</a:t>
            </a:r>
            <a:endParaRPr lang="en-GB" sz="1500" kern="0" dirty="0"/>
          </a:p>
        </p:txBody>
      </p:sp>
    </p:spTree>
    <p:extLst>
      <p:ext uri="{BB962C8B-B14F-4D97-AF65-F5344CB8AC3E}">
        <p14:creationId xmlns:p14="http://schemas.microsoft.com/office/powerpoint/2010/main" val="26111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42899" y="914400"/>
            <a:ext cx="4598195" cy="3195170"/>
          </a:xfrm>
        </p:spPr>
        <p:txBody>
          <a:bodyPr/>
          <a:lstStyle/>
          <a:p>
            <a:pPr marL="257175" indent="-257175">
              <a:buFontTx/>
              <a:buChar char="-"/>
            </a:pPr>
            <a:r>
              <a:rPr lang="en-US" altLang="sk-SK" dirty="0" err="1" smtClean="0">
                <a:solidFill>
                  <a:schemeClr val="bg1">
                    <a:lumMod val="65000"/>
                  </a:schemeClr>
                </a:solidFill>
              </a:rPr>
              <a:t>vzniká</a:t>
            </a:r>
            <a:r>
              <a:rPr lang="en-US" altLang="sk-S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sk-SK" dirty="0">
                <a:solidFill>
                  <a:schemeClr val="bg1">
                    <a:lumMod val="65000"/>
                  </a:schemeClr>
                </a:solidFill>
              </a:rPr>
              <a:t>z </a:t>
            </a:r>
            <a:r>
              <a:rPr lang="en-US" altLang="sk-SK" dirty="0" err="1">
                <a:solidFill>
                  <a:schemeClr val="bg1">
                    <a:lumMod val="65000"/>
                  </a:schemeClr>
                </a:solidFill>
              </a:rPr>
              <a:t>globuly</a:t>
            </a:r>
            <a:r>
              <a:rPr lang="en-US" altLang="sk-SK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sk-SK" dirty="0" err="1">
                <a:solidFill>
                  <a:schemeClr val="bg1">
                    <a:lumMod val="65000"/>
                  </a:schemeClr>
                </a:solidFill>
              </a:rPr>
              <a:t>malej</a:t>
            </a:r>
            <a:r>
              <a:rPr lang="en-US" altLang="sk-SK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sk-SK" dirty="0" err="1">
                <a:solidFill>
                  <a:schemeClr val="bg1">
                    <a:lumMod val="65000"/>
                  </a:schemeClr>
                </a:solidFill>
              </a:rPr>
              <a:t>tmavej</a:t>
            </a:r>
            <a:r>
              <a:rPr lang="en-US" altLang="sk-SK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sk-SK" dirty="0" err="1">
                <a:solidFill>
                  <a:schemeClr val="bg1">
                    <a:lumMod val="65000"/>
                  </a:schemeClr>
                </a:solidFill>
              </a:rPr>
              <a:t>približne</a:t>
            </a:r>
            <a:r>
              <a:rPr lang="en-US" altLang="sk-SK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sk-SK" dirty="0" err="1">
                <a:solidFill>
                  <a:schemeClr val="bg1">
                    <a:lumMod val="65000"/>
                  </a:schemeClr>
                </a:solidFill>
              </a:rPr>
              <a:t>guľatej</a:t>
            </a:r>
            <a:r>
              <a:rPr lang="en-US" altLang="sk-SK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sk-SK" dirty="0" err="1" smtClean="0">
                <a:solidFill>
                  <a:schemeClr val="bg1">
                    <a:lumMod val="65000"/>
                  </a:schemeClr>
                </a:solidFill>
              </a:rPr>
              <a:t>hmloviny</a:t>
            </a:r>
            <a:r>
              <a:rPr lang="sk-SK" altLang="sk-S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sk-SK" dirty="0" err="1" smtClean="0">
                <a:solidFill>
                  <a:schemeClr val="bg1">
                    <a:lumMod val="65000"/>
                  </a:schemeClr>
                </a:solidFill>
              </a:rPr>
              <a:t>gravitačnou</a:t>
            </a:r>
            <a:r>
              <a:rPr lang="en-US" altLang="sk-S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sk-SK" dirty="0" err="1" smtClean="0">
                <a:solidFill>
                  <a:schemeClr val="bg1">
                    <a:lumMod val="65000"/>
                  </a:schemeClr>
                </a:solidFill>
              </a:rPr>
              <a:t>kontrakciou</a:t>
            </a:r>
            <a:r>
              <a:rPr lang="sk-SK" altLang="sk-SK" dirty="0" smtClean="0">
                <a:solidFill>
                  <a:schemeClr val="bg1">
                    <a:lumMod val="65000"/>
                  </a:schemeClr>
                </a:solidFill>
              </a:rPr>
              <a:t> (zahriatie)</a:t>
            </a:r>
          </a:p>
          <a:p>
            <a:pPr marL="257175" indent="-257175">
              <a:buFontTx/>
              <a:buChar char="-"/>
            </a:pPr>
            <a:endParaRPr lang="sk-SK" altLang="sk-SK" sz="525" dirty="0">
              <a:solidFill>
                <a:schemeClr val="bg1">
                  <a:lumMod val="65000"/>
                </a:schemeClr>
              </a:solidFill>
            </a:endParaRPr>
          </a:p>
          <a:p>
            <a:pPr marL="257175" indent="-257175">
              <a:buFontTx/>
              <a:buChar char="-"/>
            </a:pPr>
            <a:r>
              <a:rPr lang="sk-SK" altLang="sk-SK" sz="1500" dirty="0"/>
              <a:t>obdobie po začiatku kontrakcie a predtým, ako hviezda dosiahne hlavnú postupnosť</a:t>
            </a:r>
            <a:endParaRPr lang="sk-SK" altLang="sk-SK" sz="1500" dirty="0">
              <a:solidFill>
                <a:schemeClr val="bg1">
                  <a:lumMod val="65000"/>
                </a:schemeClr>
              </a:solidFill>
            </a:endParaRPr>
          </a:p>
          <a:p>
            <a:endParaRPr lang="sk-SK" altLang="sk-SK" sz="788" dirty="0"/>
          </a:p>
          <a:p>
            <a:pPr marL="257175" indent="-257175">
              <a:buFontTx/>
              <a:buChar char="-"/>
            </a:pPr>
            <a:r>
              <a:rPr lang="sk-SK" altLang="sk-SK" sz="1500" dirty="0"/>
              <a:t>v</a:t>
            </a:r>
            <a:r>
              <a:rPr lang="en-US" altLang="sk-SK" sz="1500" dirty="0"/>
              <a:t> </a:t>
            </a:r>
            <a:r>
              <a:rPr lang="sk-SK" altLang="sk-SK" sz="1500" dirty="0"/>
              <a:t> IR </a:t>
            </a:r>
            <a:r>
              <a:rPr lang="en-US" altLang="sk-SK" sz="1500" dirty="0" err="1"/>
              <a:t>pásme</a:t>
            </a:r>
            <a:r>
              <a:rPr lang="en-US" altLang="sk-SK" sz="1500" dirty="0"/>
              <a:t> </a:t>
            </a:r>
            <a:r>
              <a:rPr lang="en-US" altLang="sk-SK" sz="1500" dirty="0" err="1"/>
              <a:t>cez</a:t>
            </a:r>
            <a:r>
              <a:rPr lang="en-US" altLang="sk-SK" sz="1500" dirty="0"/>
              <a:t> </a:t>
            </a:r>
            <a:r>
              <a:rPr lang="en-US" altLang="sk-SK" sz="1500" dirty="0" err="1"/>
              <a:t>husté</a:t>
            </a:r>
            <a:r>
              <a:rPr lang="en-US" altLang="sk-SK" sz="1500" dirty="0"/>
              <a:t> </a:t>
            </a:r>
            <a:r>
              <a:rPr lang="en-US" altLang="sk-SK" sz="1500" dirty="0" err="1"/>
              <a:t>oblaky</a:t>
            </a:r>
            <a:r>
              <a:rPr lang="sk-SK" altLang="sk-SK" sz="1500" dirty="0"/>
              <a:t> prachu </a:t>
            </a:r>
            <a:r>
              <a:rPr lang="en-US" altLang="sk-SK" sz="1500" dirty="0" err="1"/>
              <a:t>začínajú</a:t>
            </a:r>
            <a:r>
              <a:rPr lang="en-US" altLang="sk-SK" sz="1500" dirty="0"/>
              <a:t> </a:t>
            </a:r>
            <a:r>
              <a:rPr lang="en-US" altLang="sk-SK" sz="1500" dirty="0" err="1"/>
              <a:t>žiariť</a:t>
            </a:r>
            <a:r>
              <a:rPr lang="en-US" altLang="sk-SK" sz="1500" dirty="0"/>
              <a:t> </a:t>
            </a:r>
            <a:r>
              <a:rPr lang="sk-SK" altLang="sk-SK" sz="15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altLang="sk-SK" sz="1500" dirty="0" err="1">
                <a:solidFill>
                  <a:schemeClr val="accent2">
                    <a:lumMod val="75000"/>
                  </a:schemeClr>
                </a:solidFill>
              </a:rPr>
              <a:t>rotohviezdy</a:t>
            </a:r>
            <a:r>
              <a:rPr lang="en-US" altLang="sk-SK" sz="15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altLang="sk-SK" sz="1500" dirty="0"/>
              <a:t>-  </a:t>
            </a:r>
            <a:r>
              <a:rPr lang="en-US" altLang="sk-SK" sz="1500" dirty="0" err="1"/>
              <a:t>štruktúr</a:t>
            </a:r>
            <a:r>
              <a:rPr lang="sk-SK" altLang="sk-SK" sz="1500" dirty="0"/>
              <a:t>a</a:t>
            </a:r>
            <a:r>
              <a:rPr lang="en-US" altLang="sk-SK" sz="1500" dirty="0"/>
              <a:t> </a:t>
            </a:r>
            <a:r>
              <a:rPr lang="en-US" altLang="sk-SK" sz="1500" u="sng" dirty="0" err="1"/>
              <a:t>teploty</a:t>
            </a:r>
            <a:r>
              <a:rPr lang="en-US" altLang="sk-SK" sz="1500" u="sng" dirty="0"/>
              <a:t> a </a:t>
            </a:r>
            <a:r>
              <a:rPr lang="en-US" altLang="sk-SK" sz="1500" u="sng" dirty="0" err="1"/>
              <a:t>hustoty</a:t>
            </a:r>
            <a:endParaRPr lang="sk-SK" altLang="sk-SK" sz="1500" u="sng" dirty="0"/>
          </a:p>
          <a:p>
            <a:endParaRPr lang="sk-SK" altLang="sk-SK" sz="1050" u="sng" dirty="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226844" y="3771900"/>
            <a:ext cx="2286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1350">
                <a:solidFill>
                  <a:schemeClr val="bg1"/>
                </a:solidFill>
                <a:latin typeface="Arial" panose="020B0604020202020204" pitchFamily="34" charset="0"/>
              </a:rPr>
              <a:t>Barnard 68 in visible light</a:t>
            </a:r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5226844" y="319860"/>
            <a:ext cx="3615928" cy="3623489"/>
            <a:chOff x="3360" y="864"/>
            <a:chExt cx="2234" cy="2700"/>
          </a:xfrm>
        </p:grpSpPr>
        <p:pic>
          <p:nvPicPr>
            <p:cNvPr id="72711" name="Picture 7" descr="b68_ir_match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864"/>
              <a:ext cx="2234" cy="2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 useBgFill="1">
          <p:nvSpPr>
            <p:cNvPr id="72712" name="Text Box 8"/>
            <p:cNvSpPr txBox="1">
              <a:spLocks noChangeArrowheads="1"/>
            </p:cNvSpPr>
            <p:nvPr/>
          </p:nvSpPr>
          <p:spPr bwMode="auto">
            <a:xfrm>
              <a:off x="3600" y="3312"/>
              <a:ext cx="1920" cy="252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sk-SK" sz="1350" dirty="0">
                  <a:solidFill>
                    <a:schemeClr val="bg1"/>
                  </a:solidFill>
                  <a:latin typeface="Arial" panose="020B0604020202020204" pitchFamily="34" charset="0"/>
                </a:rPr>
                <a:t>Barnard 68 in infrared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4800" y="271492"/>
            <a:ext cx="579786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5622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sk-SK" altLang="sk-SK" sz="2700" u="none" kern="0" dirty="0" err="1">
                <a:solidFill>
                  <a:schemeClr val="accent2">
                    <a:lumMod val="75000"/>
                  </a:schemeClr>
                </a:solidFill>
              </a:rPr>
              <a:t>Protohviezda</a:t>
            </a:r>
            <a:r>
              <a:rPr lang="sk-SK" altLang="sk-SK" sz="2700" u="none" kern="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sk-SK" altLang="sk-SK" sz="2700" u="none" kern="0" dirty="0" err="1">
                <a:solidFill>
                  <a:schemeClr val="accent2">
                    <a:lumMod val="75000"/>
                  </a:schemeClr>
                </a:solidFill>
              </a:rPr>
              <a:t>Prahviezda</a:t>
            </a:r>
            <a:r>
              <a:rPr lang="sk-SK" altLang="sk-SK" sz="2700" u="none" kern="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altLang="sk-SK" sz="2700" u="none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https://upload.wikimedia.org/wikipedia/commons/6/6e/Protostar_Herbig-Haro_46_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971800"/>
            <a:ext cx="3240875" cy="204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5180402" y="3457172"/>
            <a:ext cx="3662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err="1">
                <a:latin typeface="+mj-lt"/>
              </a:rPr>
              <a:t>Protohviezdam</a:t>
            </a:r>
            <a:r>
              <a:rPr lang="sk-SK" sz="1000" dirty="0">
                <a:latin typeface="+mj-lt"/>
              </a:rPr>
              <a:t> s hmotnosťami blízkymi hmotnosti Slnka obyčajne trvá 10 miliónov rokov, kým sa z nich vyvinú hviezdy hlavnej postupnosti. </a:t>
            </a:r>
            <a:r>
              <a:rPr lang="sk-SK" sz="1000" dirty="0" err="1">
                <a:latin typeface="+mj-lt"/>
              </a:rPr>
              <a:t>Protohviezdam</a:t>
            </a:r>
            <a:r>
              <a:rPr lang="sk-SK" sz="1000" dirty="0">
                <a:latin typeface="+mj-lt"/>
              </a:rPr>
              <a:t> s hmotnosťou 15 hmotností Slnka to trvá kratšie, okolo 100 000 rokov</a:t>
            </a:r>
          </a:p>
        </p:txBody>
      </p:sp>
      <p:sp>
        <p:nvSpPr>
          <p:cNvPr id="3" name="Obdĺžnik 2"/>
          <p:cNvSpPr/>
          <p:nvPr/>
        </p:nvSpPr>
        <p:spPr>
          <a:xfrm>
            <a:off x="3850474" y="4194564"/>
            <a:ext cx="2474126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sk-SK" sz="1000" i="1" dirty="0">
                <a:latin typeface="Arial" panose="020B0604020202020204" pitchFamily="34" charset="0"/>
              </a:rPr>
              <a:t>Fotografia objektu </a:t>
            </a:r>
            <a:r>
              <a:rPr lang="sk-SK" sz="1000" i="1" dirty="0" err="1">
                <a:latin typeface="Arial" panose="020B0604020202020204" pitchFamily="34" charset="0"/>
              </a:rPr>
              <a:t>Herbig-Haro</a:t>
            </a:r>
            <a:r>
              <a:rPr lang="sk-SK" sz="1000" i="1" dirty="0">
                <a:latin typeface="Arial" panose="020B0604020202020204" pitchFamily="34" charset="0"/>
              </a:rPr>
              <a:t> 46/47 v oblasti spektra blízkeho </a:t>
            </a:r>
            <a:r>
              <a:rPr lang="sk-SK" sz="1000" i="1" dirty="0" smtClean="0">
                <a:latin typeface="Arial" panose="020B0604020202020204" pitchFamily="34" charset="0"/>
              </a:rPr>
              <a:t>infračerveného žiarenia. </a:t>
            </a:r>
            <a:r>
              <a:rPr lang="sk-SK" sz="1000" i="1" dirty="0">
                <a:latin typeface="Arial" panose="020B0604020202020204" pitchFamily="34" charset="0"/>
              </a:rPr>
              <a:t>Podarilo sa tak nahliadnuť pod tmavú hmlovinu, ktorá zárodok hviezdy spravidla obklopuje.</a:t>
            </a:r>
            <a:endParaRPr lang="sk-SK" sz="1000" i="1" dirty="0"/>
          </a:p>
        </p:txBody>
      </p:sp>
    </p:spTree>
    <p:extLst>
      <p:ext uri="{BB962C8B-B14F-4D97-AF65-F5344CB8AC3E}">
        <p14:creationId xmlns:p14="http://schemas.microsoft.com/office/powerpoint/2010/main" val="41220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4294967295"/>
          </p:nvPr>
        </p:nvSpPr>
        <p:spPr>
          <a:xfrm>
            <a:off x="533400" y="864264"/>
            <a:ext cx="7484753" cy="43744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k-SK" sz="1350" b="1" dirty="0" err="1">
                <a:solidFill>
                  <a:srgbClr val="00B0F0"/>
                </a:solidFill>
              </a:rPr>
              <a:t>Slapy</a:t>
            </a:r>
            <a:r>
              <a:rPr lang="sk-SK" sz="1350" dirty="0"/>
              <a:t> - </a:t>
            </a:r>
            <a:r>
              <a:rPr lang="sk-SK" sz="1350" dirty="0">
                <a:solidFill>
                  <a:srgbClr val="FF0000"/>
                </a:solidFill>
              </a:rPr>
              <a:t>periodické zmeny rozloženia zemskej hmoty</a:t>
            </a:r>
            <a:r>
              <a:rPr lang="sk-SK" sz="1350" dirty="0"/>
              <a:t> vznikajúce v podstatnej miere vplyvom obehu a príťažli­vých síl </a:t>
            </a:r>
            <a:r>
              <a:rPr lang="sk-SK" sz="1350" dirty="0">
                <a:solidFill>
                  <a:srgbClr val="FF0000"/>
                </a:solidFill>
              </a:rPr>
              <a:t>Mesiaca</a:t>
            </a:r>
            <a:r>
              <a:rPr lang="sk-SK" sz="1350" dirty="0"/>
              <a:t>, v menšej miere aj vplyvom </a:t>
            </a:r>
            <a:r>
              <a:rPr lang="sk-SK" sz="1350" dirty="0">
                <a:solidFill>
                  <a:srgbClr val="FF0000"/>
                </a:solidFill>
              </a:rPr>
              <a:t>Slnka</a:t>
            </a:r>
            <a:r>
              <a:rPr lang="sk-SK" sz="1350" dirty="0"/>
              <a:t> </a:t>
            </a:r>
          </a:p>
        </p:txBody>
      </p:sp>
      <p:sp>
        <p:nvSpPr>
          <p:cNvPr id="8" name="Obdĺžnik 7"/>
          <p:cNvSpPr/>
          <p:nvPr/>
        </p:nvSpPr>
        <p:spPr>
          <a:xfrm>
            <a:off x="685801" y="3583491"/>
            <a:ext cx="70838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50" i="1" dirty="0">
                <a:solidFill>
                  <a:srgbClr val="004A82"/>
                </a:solidFill>
              </a:rPr>
              <a:t>V Európe je najväčšie rozpätie prílivu a odlivu pobrežia vo Francúzsku, a to v zátoke </a:t>
            </a:r>
            <a:r>
              <a:rPr lang="sk-SK" sz="1050" i="1" dirty="0" err="1">
                <a:solidFill>
                  <a:srgbClr val="004A82"/>
                </a:solidFill>
              </a:rPr>
              <a:t>Mont-Saint-Michel</a:t>
            </a:r>
            <a:r>
              <a:rPr lang="sk-SK" sz="1050" i="1" dirty="0">
                <a:solidFill>
                  <a:srgbClr val="004A82"/>
                </a:solidFill>
              </a:rPr>
              <a:t>, kde dosahuje asi 13 až 15 metrov. Odlivom sa obnažuje morské dno do vzdialenosti 10 až 15 km od pobrežia.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44" y="4095971"/>
            <a:ext cx="2607469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04" y="4083919"/>
            <a:ext cx="2586038" cy="99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96563"/>
            <a:ext cx="25922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57200" y="1743248"/>
            <a:ext cx="472211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22">
              <a:lnSpc>
                <a:spcPct val="120000"/>
              </a:lnSpc>
            </a:pPr>
            <a:r>
              <a:rPr lang="sk-SK" sz="1200" b="1" dirty="0" err="1">
                <a:solidFill>
                  <a:srgbClr val="C00000"/>
                </a:solidFill>
              </a:rPr>
              <a:t>Slapy</a:t>
            </a:r>
            <a:r>
              <a:rPr lang="sk-SK" sz="1200" b="1" dirty="0">
                <a:solidFill>
                  <a:srgbClr val="C00000"/>
                </a:solidFill>
              </a:rPr>
              <a:t> na Zemi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rgbClr val="00B0F0"/>
                </a:solidFill>
              </a:rPr>
              <a:t>Najsilnejšie sa prejavujú </a:t>
            </a:r>
            <a:r>
              <a:rPr lang="sk-SK" sz="1200" dirty="0"/>
              <a:t>ako periodické zmeny vodnej hladiny morí a oceánov a vzdušných más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rgbClr val="00B0F0"/>
                </a:solidFill>
              </a:rPr>
              <a:t>V dôsledku rotácie Zeme </a:t>
            </a:r>
            <a:r>
              <a:rPr lang="sk-SK" sz="1200" dirty="0"/>
              <a:t>prebiehajú </a:t>
            </a:r>
            <a:r>
              <a:rPr lang="sk-SK" sz="1200" dirty="0" err="1"/>
              <a:t>slapy</a:t>
            </a:r>
            <a:r>
              <a:rPr lang="sk-SK" sz="1200" dirty="0"/>
              <a:t> s periódou mesačného obehu vzhľadom na bod na rotujúcej Zemi zhruba za </a:t>
            </a:r>
            <a:r>
              <a:rPr lang="sk-SK" sz="1200" dirty="0">
                <a:solidFill>
                  <a:srgbClr val="FF0000"/>
                </a:solidFill>
              </a:rPr>
              <a:t>24 h. 50 min.</a:t>
            </a:r>
            <a:r>
              <a:rPr lang="sk-SK" sz="1200" dirty="0"/>
              <a:t> </a:t>
            </a:r>
            <a:endParaRPr lang="sk-SK" sz="1200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i="1" u="sng" dirty="0" smtClean="0">
                <a:solidFill>
                  <a:srgbClr val="FF0000"/>
                </a:solidFill>
              </a:rPr>
              <a:t>Každých </a:t>
            </a:r>
            <a:r>
              <a:rPr lang="sk-SK" sz="1200" i="1" u="sng" dirty="0">
                <a:solidFill>
                  <a:srgbClr val="FF0000"/>
                </a:solidFill>
              </a:rPr>
              <a:t>12 h 25 min nastáva preto príliv</a:t>
            </a:r>
            <a:r>
              <a:rPr lang="sk-SK" sz="1200" dirty="0">
                <a:solidFill>
                  <a:srgbClr val="FF0000"/>
                </a:solidFill>
              </a:rPr>
              <a:t>.</a:t>
            </a:r>
            <a:r>
              <a:rPr lang="sk-SK" sz="1200" dirty="0"/>
              <a:t> </a:t>
            </a:r>
          </a:p>
        </p:txBody>
      </p:sp>
      <p:sp>
        <p:nvSpPr>
          <p:cNvPr id="12" name="object 17"/>
          <p:cNvSpPr txBox="1">
            <a:spLocks/>
          </p:cNvSpPr>
          <p:nvPr/>
        </p:nvSpPr>
        <p:spPr>
          <a:xfrm>
            <a:off x="533400" y="277158"/>
            <a:ext cx="372999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 sz="3000" b="0" i="0">
                <a:solidFill>
                  <a:srgbClr val="466169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sk-SK" sz="3225" kern="0" spc="83" dirty="0" smtClean="0">
                <a:solidFill>
                  <a:srgbClr val="562213"/>
                </a:solidFill>
              </a:rPr>
              <a:t>Mesiac</a:t>
            </a:r>
            <a:endParaRPr lang="en-GB" sz="1500" kern="0" dirty="0"/>
          </a:p>
        </p:txBody>
      </p:sp>
    </p:spTree>
    <p:extLst>
      <p:ext uri="{BB962C8B-B14F-4D97-AF65-F5344CB8AC3E}">
        <p14:creationId xmlns:p14="http://schemas.microsoft.com/office/powerpoint/2010/main" val="11966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4294967295"/>
          </p:nvPr>
        </p:nvSpPr>
        <p:spPr>
          <a:xfrm>
            <a:off x="533400" y="971550"/>
            <a:ext cx="3962399" cy="403047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sk-SK" sz="1350" dirty="0">
                <a:solidFill>
                  <a:srgbClr val="00B0F0"/>
                </a:solidFill>
              </a:rPr>
              <a:t>Podľa toho, v akej fáze sa Mesiac nachádza / </a:t>
            </a:r>
            <a:r>
              <a:rPr lang="sk-SK" sz="1350" dirty="0" smtClean="0">
                <a:solidFill>
                  <a:srgbClr val="00B0F0"/>
                </a:solidFill>
              </a:rPr>
              <a:t/>
            </a:r>
            <a:br>
              <a:rPr lang="sk-SK" sz="1350" dirty="0" smtClean="0">
                <a:solidFill>
                  <a:srgbClr val="00B0F0"/>
                </a:solidFill>
              </a:rPr>
            </a:br>
            <a:r>
              <a:rPr lang="sk-SK" sz="1350" dirty="0" smtClean="0">
                <a:solidFill>
                  <a:srgbClr val="00B0F0"/>
                </a:solidFill>
              </a:rPr>
              <a:t>v </a:t>
            </a:r>
            <a:r>
              <a:rPr lang="sk-SK" sz="1350" dirty="0">
                <a:solidFill>
                  <a:srgbClr val="00B0F0"/>
                </a:solidFill>
              </a:rPr>
              <a:t>akej polohe sa nachádzajú Zem, Mesiac a Slnko, </a:t>
            </a:r>
            <a:r>
              <a:rPr lang="sk-SK" sz="1350" dirty="0"/>
              <a:t>rozoznávame</a:t>
            </a:r>
            <a:r>
              <a:rPr lang="sk-SK" sz="1350" dirty="0" smtClean="0"/>
              <a:t>:</a:t>
            </a:r>
          </a:p>
          <a:p>
            <a:pPr algn="just">
              <a:lnSpc>
                <a:spcPct val="120000"/>
              </a:lnSpc>
            </a:pPr>
            <a:endParaRPr lang="sk-SK" sz="1350" dirty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350" i="1" u="sng" dirty="0">
                <a:solidFill>
                  <a:srgbClr val="FF0000"/>
                </a:solidFill>
              </a:rPr>
              <a:t>skočný príliv</a:t>
            </a:r>
            <a:r>
              <a:rPr lang="sk-SK" sz="1350" u="sng" dirty="0">
                <a:solidFill>
                  <a:srgbClr val="FF0000"/>
                </a:solidFill>
              </a:rPr>
              <a:t> </a:t>
            </a:r>
            <a:r>
              <a:rPr lang="sk-SK" sz="1350" dirty="0"/>
              <a:t>– Zem, Mesiac aj Slnko na jednej priamke – 2x za mesiac;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350" i="1" u="sng" dirty="0">
                <a:solidFill>
                  <a:srgbClr val="FF0000"/>
                </a:solidFill>
              </a:rPr>
              <a:t>hluchý príliv</a:t>
            </a:r>
            <a:r>
              <a:rPr lang="sk-SK" sz="1350" u="sng" dirty="0">
                <a:solidFill>
                  <a:srgbClr val="FF0000"/>
                </a:solidFill>
              </a:rPr>
              <a:t> </a:t>
            </a:r>
            <a:r>
              <a:rPr lang="sk-SK" sz="1350" dirty="0"/>
              <a:t>– Zem, Mesiac a Slnko spolu tvoria pravý uhol – 2x za mesiac - tento príliv má o niečo menšiu silu ako skočný</a:t>
            </a:r>
          </a:p>
        </p:txBody>
      </p:sp>
      <p:pic>
        <p:nvPicPr>
          <p:cNvPr id="1026" name="Picture 2" descr="Proč je příliv vyšší během úplňku a novu? | 100+1 zahraniční zajímav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43" y="746867"/>
            <a:ext cx="4221906" cy="28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17"/>
          <p:cNvSpPr txBox="1">
            <a:spLocks/>
          </p:cNvSpPr>
          <p:nvPr/>
        </p:nvSpPr>
        <p:spPr>
          <a:xfrm>
            <a:off x="533400" y="277158"/>
            <a:ext cx="372999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 sz="3000" b="0" i="0">
                <a:solidFill>
                  <a:srgbClr val="466169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sk-SK" sz="3225" kern="0" spc="83" dirty="0" smtClean="0">
                <a:solidFill>
                  <a:srgbClr val="562213"/>
                </a:solidFill>
              </a:rPr>
              <a:t>Mesiac</a:t>
            </a:r>
            <a:endParaRPr lang="en-GB" sz="1500" kern="0" dirty="0"/>
          </a:p>
        </p:txBody>
      </p:sp>
    </p:spTree>
    <p:extLst>
      <p:ext uri="{BB962C8B-B14F-4D97-AF65-F5344CB8AC3E}">
        <p14:creationId xmlns:p14="http://schemas.microsoft.com/office/powerpoint/2010/main" val="10570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972" y="1214450"/>
            <a:ext cx="36550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k-SK" sz="3600" b="1" spc="-45" dirty="0" err="1">
                <a:solidFill>
                  <a:srgbClr val="9E005D"/>
                </a:solidFill>
                <a:latin typeface="+mj-lt"/>
                <a:cs typeface="Roboto Cn"/>
              </a:rPr>
              <a:t>Ď</a:t>
            </a:r>
            <a:r>
              <a:rPr sz="3600" b="1" spc="-45" dirty="0" smtClean="0">
                <a:solidFill>
                  <a:srgbClr val="9E005D"/>
                </a:solidFill>
                <a:latin typeface="+mj-lt"/>
                <a:cs typeface="Roboto Cn"/>
              </a:rPr>
              <a:t>a</a:t>
            </a:r>
            <a:r>
              <a:rPr lang="sk-SK" sz="3600" b="1" spc="-45" dirty="0" smtClean="0">
                <a:solidFill>
                  <a:srgbClr val="9E005D"/>
                </a:solidFill>
                <a:latin typeface="+mj-lt"/>
                <a:cs typeface="Roboto Cn"/>
              </a:rPr>
              <a:t>k</a:t>
            </a:r>
            <a:r>
              <a:rPr sz="3600" b="1" spc="-45" dirty="0" err="1" smtClean="0">
                <a:solidFill>
                  <a:srgbClr val="9E005D"/>
                </a:solidFill>
                <a:latin typeface="+mj-lt"/>
                <a:cs typeface="Roboto Cn"/>
              </a:rPr>
              <a:t>ujem</a:t>
            </a:r>
            <a:r>
              <a:rPr sz="3600" b="1" spc="-20" dirty="0" smtClean="0">
                <a:solidFill>
                  <a:srgbClr val="9E005D"/>
                </a:solidFill>
                <a:latin typeface="+mj-lt"/>
                <a:cs typeface="Roboto Cn"/>
              </a:rPr>
              <a:t> </a:t>
            </a:r>
            <a:r>
              <a:rPr lang="sk-SK" sz="3600" b="1" spc="-20" dirty="0" smtClean="0">
                <a:solidFill>
                  <a:srgbClr val="9E005D"/>
                </a:solidFill>
                <a:latin typeface="+mj-lt"/>
                <a:cs typeface="Roboto Cn"/>
              </a:rPr>
              <a:t/>
            </a:r>
            <a:br>
              <a:rPr lang="sk-SK" sz="3600" b="1" spc="-20" dirty="0" smtClean="0">
                <a:solidFill>
                  <a:srgbClr val="9E005D"/>
                </a:solidFill>
                <a:latin typeface="+mj-lt"/>
                <a:cs typeface="Roboto Cn"/>
              </a:rPr>
            </a:br>
            <a:r>
              <a:rPr sz="3600" b="1" spc="15" dirty="0" err="1" smtClean="0">
                <a:solidFill>
                  <a:srgbClr val="9E005D"/>
                </a:solidFill>
                <a:latin typeface="+mj-lt"/>
                <a:cs typeface="Roboto Cn"/>
              </a:rPr>
              <a:t>za</a:t>
            </a:r>
            <a:r>
              <a:rPr sz="3600" b="1" spc="15" dirty="0" smtClean="0">
                <a:solidFill>
                  <a:srgbClr val="9E005D"/>
                </a:solidFill>
                <a:latin typeface="+mj-lt"/>
                <a:cs typeface="Roboto Cn"/>
              </a:rPr>
              <a:t> </a:t>
            </a:r>
            <a:r>
              <a:rPr sz="3600" b="1" spc="-1310" dirty="0" smtClean="0">
                <a:solidFill>
                  <a:srgbClr val="9E005D"/>
                </a:solidFill>
                <a:latin typeface="+mj-lt"/>
                <a:cs typeface="Roboto Cn"/>
              </a:rPr>
              <a:t> </a:t>
            </a:r>
            <a:r>
              <a:rPr sz="3600" b="1" spc="20" dirty="0" err="1" smtClean="0">
                <a:solidFill>
                  <a:srgbClr val="9E005D"/>
                </a:solidFill>
                <a:latin typeface="+mj-lt"/>
                <a:cs typeface="Roboto Cn"/>
              </a:rPr>
              <a:t>pozo</a:t>
            </a:r>
            <a:r>
              <a:rPr lang="sk-SK" sz="3600" b="1" spc="20" dirty="0" smtClean="0">
                <a:solidFill>
                  <a:srgbClr val="9E005D"/>
                </a:solidFill>
                <a:latin typeface="+mj-lt"/>
                <a:cs typeface="Roboto Cn"/>
              </a:rPr>
              <a:t>r</a:t>
            </a:r>
            <a:r>
              <a:rPr sz="3600" b="1" spc="20" dirty="0" err="1" smtClean="0">
                <a:solidFill>
                  <a:srgbClr val="9E005D"/>
                </a:solidFill>
                <a:latin typeface="+mj-lt"/>
                <a:cs typeface="Roboto Cn"/>
              </a:rPr>
              <a:t>nos</a:t>
            </a:r>
            <a:r>
              <a:rPr lang="sk-SK" sz="3600" b="1" spc="20" dirty="0">
                <a:solidFill>
                  <a:srgbClr val="9E005D"/>
                </a:solidFill>
                <a:latin typeface="+mj-lt"/>
                <a:cs typeface="Roboto Cn"/>
              </a:rPr>
              <a:t>ť</a:t>
            </a:r>
            <a:endParaRPr sz="3600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782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browndwar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22517">
            <a:off x="2228850" y="1085850"/>
            <a:ext cx="25146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028700"/>
            <a:ext cx="4343400" cy="2877711"/>
          </a:xfrm>
          <a:solidFill>
            <a:schemeClr val="bg1"/>
          </a:solidFill>
        </p:spPr>
        <p:txBody>
          <a:bodyPr/>
          <a:lstStyle/>
          <a:p>
            <a:pPr marL="182563" eaLnBrk="1" hangingPunct="1"/>
            <a:r>
              <a:rPr lang="sk-SK" alt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Keď </a:t>
            </a:r>
            <a:r>
              <a:rPr lang="en-US" altLang="sk-SK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protohviezda</a:t>
            </a:r>
            <a:r>
              <a:rPr lang="en-US" alt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dosiahne</a:t>
            </a:r>
            <a:r>
              <a:rPr lang="en-US" alt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rovnováhu</a:t>
            </a:r>
            <a:r>
              <a:rPr lang="en-US" alt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sk-SK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nastane</a:t>
            </a:r>
            <a:r>
              <a:rPr lang="en-US" alt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jedna</a:t>
            </a:r>
            <a:r>
              <a:rPr lang="en-US" alt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en-US" altLang="sk-SK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dvoch</a:t>
            </a:r>
            <a:r>
              <a:rPr lang="en-US" alt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vecí</a:t>
            </a:r>
            <a:r>
              <a:rPr lang="en-US" alt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k-SK" altLang="sk-SK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sk-SK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5000" lvl="2">
              <a:buFont typeface="Wingdings" panose="05000000000000000000" pitchFamily="2" charset="2"/>
              <a:buChar char="Ø"/>
            </a:pP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dostatočná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hmotnosť</a:t>
            </a:r>
            <a:r>
              <a:rPr lang="sk-SK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altLang="sk-SK" sz="15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hnedý</a:t>
            </a:r>
            <a:r>
              <a:rPr lang="en-US" altLang="sk-SK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trpaslík</a:t>
            </a:r>
            <a:r>
              <a:rPr lang="sk-SK" altLang="sk-SK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hviezd</a:t>
            </a:r>
            <a:r>
              <a:rPr lang="sk-SK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“,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ktorá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nevyžaruje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veľa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tepla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svetla</a:t>
            </a:r>
            <a:endParaRPr lang="sk-SK" altLang="sk-SK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3550" lvl="2"/>
            <a:endParaRPr lang="sk-SK" altLang="sk-SK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5000" lvl="2">
              <a:buFont typeface="Wingdings" panose="05000000000000000000" pitchFamily="2" charset="2"/>
              <a:buChar char="Ø"/>
            </a:pP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prípade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obsahuje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primerané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množstvo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hmoty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začne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jadrová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fúzia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vyžaruje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svetlo</a:t>
            </a:r>
            <a:r>
              <a:rPr lang="sk-SK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sk-SK" altLang="sk-SK" sz="15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hviezda</a:t>
            </a:r>
          </a:p>
          <a:p>
            <a:pPr marL="405000" lvl="2"/>
            <a:endParaRPr lang="sk-SK" altLang="sk-SK" sz="15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5000" lvl="2">
              <a:buFont typeface="Wingdings" panose="05000000000000000000" pitchFamily="2" charset="2"/>
              <a:buChar char="Ø"/>
            </a:pPr>
            <a:r>
              <a:rPr lang="sk-SK" altLang="sk-SK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miliónov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100 000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rokov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kým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nich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vyvinú</a:t>
            </a:r>
            <a:r>
              <a:rPr lang="en-US" altLang="sk-SK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hviezdy</a:t>
            </a:r>
            <a:r>
              <a:rPr lang="en-US" altLang="sk-SK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hlavnej</a:t>
            </a:r>
            <a:r>
              <a:rPr lang="en-US" altLang="sk-SK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k-SK" sz="15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postupnosti</a:t>
            </a:r>
            <a:endParaRPr lang="en-US" altLang="sk-SK" sz="15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91" name="Picture 7" descr="browndwarf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8784">
            <a:off x="1143000" y="2971800"/>
            <a:ext cx="16002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brown_dwarf_hm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0050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271492"/>
            <a:ext cx="579786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5622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sk-SK" altLang="sk-SK" sz="2700" u="none" kern="0" dirty="0" err="1">
                <a:solidFill>
                  <a:schemeClr val="bg1"/>
                </a:solidFill>
              </a:rPr>
              <a:t>Protohviezda</a:t>
            </a:r>
            <a:r>
              <a:rPr lang="sk-SK" altLang="sk-SK" sz="2700" u="none" kern="0" dirty="0">
                <a:solidFill>
                  <a:schemeClr val="bg1"/>
                </a:solidFill>
              </a:rPr>
              <a:t> (</a:t>
            </a:r>
            <a:r>
              <a:rPr lang="sk-SK" altLang="sk-SK" sz="2700" u="none" kern="0" dirty="0" err="1">
                <a:solidFill>
                  <a:schemeClr val="bg1"/>
                </a:solidFill>
              </a:rPr>
              <a:t>Prahviezda</a:t>
            </a:r>
            <a:r>
              <a:rPr lang="sk-SK" altLang="sk-SK" sz="2700" u="none" kern="0" dirty="0">
                <a:solidFill>
                  <a:schemeClr val="bg1"/>
                </a:solidFill>
              </a:rPr>
              <a:t>)</a:t>
            </a:r>
            <a:endParaRPr lang="en-US" altLang="sk-SK" sz="2700" u="none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91048" y="298433"/>
            <a:ext cx="6094571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6084569" algn="l"/>
              </a:tabLst>
            </a:pPr>
            <a:r>
              <a:rPr sz="3225" spc="-79" dirty="0"/>
              <a:t> </a:t>
            </a:r>
            <a:r>
              <a:rPr sz="3225" spc="-480" dirty="0"/>
              <a:t> </a:t>
            </a:r>
            <a:r>
              <a:rPr sz="3225" spc="19" dirty="0"/>
              <a:t>Hviezdy	</a:t>
            </a:r>
            <a:endParaRPr sz="3225" dirty="0"/>
          </a:p>
        </p:txBody>
      </p:sp>
      <p:sp>
        <p:nvSpPr>
          <p:cNvPr id="16" name="object 16"/>
          <p:cNvSpPr txBox="1"/>
          <p:nvPr/>
        </p:nvSpPr>
        <p:spPr>
          <a:xfrm>
            <a:off x="529594" y="888227"/>
            <a:ext cx="7255387" cy="1665008"/>
          </a:xfrm>
          <a:prstGeom prst="rect">
            <a:avLst/>
          </a:prstGeom>
        </p:spPr>
        <p:txBody>
          <a:bodyPr vert="horz" wrap="square" lIns="0" tIns="69533" rIns="0" bIns="0" rtlCol="0">
            <a:spAutoFit/>
          </a:bodyPr>
          <a:lstStyle/>
          <a:p>
            <a:pPr marL="221933" marR="19526" indent="-212884">
              <a:lnSpc>
                <a:spcPct val="80000"/>
              </a:lnSpc>
              <a:spcBef>
                <a:spcPts val="548"/>
              </a:spcBef>
              <a:spcAft>
                <a:spcPts val="450"/>
              </a:spcAft>
              <a:buClr>
                <a:srgbClr val="3891A7"/>
              </a:buClr>
              <a:buSzPct val="78846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Trebuchet MS"/>
              </a:rPr>
              <a:t>HVIEZDA</a:t>
            </a:r>
            <a:r>
              <a:rPr b="1" dirty="0">
                <a:solidFill>
                  <a:srgbClr val="00AFEF"/>
                </a:solidFill>
                <a:latin typeface="+mj-lt"/>
                <a:cs typeface="Trebuchet MS"/>
              </a:rPr>
              <a:t> </a:t>
            </a:r>
            <a:r>
              <a:rPr lang="sk-SK" dirty="0">
                <a:latin typeface="+mj-lt"/>
                <a:cs typeface="Trebuchet MS"/>
              </a:rPr>
              <a:t>-</a:t>
            </a:r>
            <a:r>
              <a:rPr dirty="0">
                <a:latin typeface="+mj-lt"/>
                <a:cs typeface="Trebuchet MS"/>
              </a:rPr>
              <a:t> približne guľovité teleso vo </a:t>
            </a:r>
            <a:r>
              <a:rPr dirty="0" err="1">
                <a:latin typeface="+mj-lt"/>
                <a:cs typeface="Trebuchet MS"/>
              </a:rPr>
              <a:t>vesmíre</a:t>
            </a:r>
            <a:r>
              <a:rPr dirty="0">
                <a:latin typeface="+mj-lt"/>
                <a:cs typeface="Trebuchet MS"/>
              </a:rPr>
              <a:t>, </a:t>
            </a:r>
            <a:r>
              <a:rPr dirty="0" err="1">
                <a:latin typeface="+mj-lt"/>
                <a:cs typeface="Trebuchet MS"/>
              </a:rPr>
              <a:t>ktoré</a:t>
            </a:r>
            <a:r>
              <a:rPr dirty="0">
                <a:latin typeface="+mj-lt"/>
                <a:cs typeface="Trebuchet MS"/>
              </a:rPr>
              <a:t> má vlastný zdroj viditeľného žiarenia a drží ho  pokope jeho </a:t>
            </a:r>
            <a:r>
              <a:rPr dirty="0" err="1">
                <a:latin typeface="+mj-lt"/>
                <a:cs typeface="Trebuchet MS"/>
              </a:rPr>
              <a:t>vlastná</a:t>
            </a:r>
            <a:r>
              <a:rPr dirty="0">
                <a:latin typeface="+mj-lt"/>
                <a:cs typeface="Trebuchet MS"/>
              </a:rPr>
              <a:t> </a:t>
            </a:r>
            <a:r>
              <a:rPr dirty="0" err="1">
                <a:latin typeface="+mj-lt"/>
                <a:cs typeface="Trebuchet MS"/>
              </a:rPr>
              <a:t>gravitácia</a:t>
            </a:r>
            <a:endParaRPr dirty="0">
              <a:latin typeface="+mj-lt"/>
              <a:cs typeface="Trebuchet MS"/>
            </a:endParaRPr>
          </a:p>
          <a:p>
            <a:pPr marL="221933" indent="-212884">
              <a:spcBef>
                <a:spcPts val="45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350" dirty="0" err="1">
                <a:solidFill>
                  <a:srgbClr val="00AFEF"/>
                </a:solidFill>
                <a:latin typeface="+mj-lt"/>
                <a:cs typeface="Trebuchet MS"/>
              </a:rPr>
              <a:t>základn</a:t>
            </a:r>
            <a:r>
              <a:rPr lang="sk-SK" sz="1350" dirty="0">
                <a:solidFill>
                  <a:srgbClr val="00AFEF"/>
                </a:solidFill>
                <a:latin typeface="+mj-lt"/>
                <a:cs typeface="Trebuchet MS"/>
              </a:rPr>
              <a:t>é</a:t>
            </a:r>
            <a:r>
              <a:rPr sz="1350" dirty="0">
                <a:solidFill>
                  <a:srgbClr val="00AFEF"/>
                </a:solidFill>
                <a:latin typeface="+mj-lt"/>
                <a:cs typeface="Trebuchet MS"/>
              </a:rPr>
              <a:t> </a:t>
            </a:r>
            <a:r>
              <a:rPr sz="1350" dirty="0" err="1">
                <a:solidFill>
                  <a:srgbClr val="00AFEF"/>
                </a:solidFill>
                <a:latin typeface="+mj-lt"/>
                <a:cs typeface="Trebuchet MS"/>
              </a:rPr>
              <a:t>jednotk</a:t>
            </a:r>
            <a:r>
              <a:rPr lang="sk-SK" sz="1350" dirty="0">
                <a:solidFill>
                  <a:srgbClr val="00AFEF"/>
                </a:solidFill>
                <a:latin typeface="+mj-lt"/>
                <a:cs typeface="Trebuchet MS"/>
              </a:rPr>
              <a:t>y</a:t>
            </a:r>
            <a:r>
              <a:rPr sz="1350" dirty="0">
                <a:solidFill>
                  <a:srgbClr val="00AFEF"/>
                </a:solidFill>
                <a:latin typeface="+mj-lt"/>
                <a:cs typeface="Trebuchet MS"/>
              </a:rPr>
              <a:t> </a:t>
            </a:r>
            <a:r>
              <a:rPr sz="1350" dirty="0">
                <a:latin typeface="+mj-lt"/>
                <a:cs typeface="Trebuchet MS"/>
              </a:rPr>
              <a:t>v hierarchii vesmíru a </a:t>
            </a:r>
            <a:r>
              <a:rPr sz="1350" dirty="0" err="1">
                <a:latin typeface="+mj-lt"/>
                <a:cs typeface="Trebuchet MS"/>
              </a:rPr>
              <a:t>tvoria</a:t>
            </a:r>
            <a:r>
              <a:rPr sz="1350" dirty="0">
                <a:latin typeface="+mj-lt"/>
                <a:cs typeface="Trebuchet MS"/>
              </a:rPr>
              <a:t> </a:t>
            </a:r>
            <a:r>
              <a:rPr sz="1350" dirty="0" err="1">
                <a:latin typeface="+mj-lt"/>
                <a:cs typeface="Trebuchet MS"/>
              </a:rPr>
              <a:t>vyššie</a:t>
            </a:r>
            <a:r>
              <a:rPr lang="sk-SK" sz="1350" dirty="0">
                <a:latin typeface="+mj-lt"/>
                <a:cs typeface="Trebuchet MS"/>
              </a:rPr>
              <a:t> </a:t>
            </a:r>
            <a:r>
              <a:rPr sz="1350" dirty="0" err="1">
                <a:latin typeface="+mj-lt"/>
                <a:cs typeface="Trebuchet MS"/>
              </a:rPr>
              <a:t>štrukturálne</a:t>
            </a:r>
            <a:r>
              <a:rPr sz="1350" dirty="0">
                <a:latin typeface="+mj-lt"/>
                <a:cs typeface="Trebuchet MS"/>
              </a:rPr>
              <a:t> celky: </a:t>
            </a:r>
            <a:r>
              <a:rPr sz="1350" b="1" dirty="0">
                <a:solidFill>
                  <a:srgbClr val="FF0000"/>
                </a:solidFill>
                <a:latin typeface="+mj-lt"/>
                <a:cs typeface="Trebuchet MS"/>
              </a:rPr>
              <a:t>hviezdokopy </a:t>
            </a:r>
            <a:r>
              <a:rPr sz="1350" dirty="0">
                <a:latin typeface="+mj-lt"/>
                <a:cs typeface="Trebuchet MS"/>
              </a:rPr>
              <a:t>a </a:t>
            </a:r>
            <a:r>
              <a:rPr sz="1350" b="1" dirty="0" err="1">
                <a:solidFill>
                  <a:srgbClr val="FF0000"/>
                </a:solidFill>
                <a:latin typeface="+mj-lt"/>
                <a:cs typeface="Trebuchet MS"/>
              </a:rPr>
              <a:t>galaxie</a:t>
            </a:r>
            <a:endParaRPr sz="1350" dirty="0">
              <a:latin typeface="+mj-lt"/>
              <a:cs typeface="Trebuchet MS"/>
            </a:endParaRPr>
          </a:p>
          <a:p>
            <a:pPr marL="221933" indent="-212884">
              <a:spcBef>
                <a:spcPts val="45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sz="1350" dirty="0" err="1">
                <a:solidFill>
                  <a:srgbClr val="00AFEF"/>
                </a:solidFill>
                <a:latin typeface="+mj-lt"/>
                <a:cs typeface="Trebuchet MS"/>
              </a:rPr>
              <a:t>hmotnosť</a:t>
            </a:r>
            <a:r>
              <a:rPr sz="1350" dirty="0">
                <a:solidFill>
                  <a:srgbClr val="00AFEF"/>
                </a:solidFill>
                <a:latin typeface="+mj-lt"/>
                <a:cs typeface="Trebuchet MS"/>
              </a:rPr>
              <a:t> </a:t>
            </a:r>
            <a:r>
              <a:rPr sz="1350" dirty="0">
                <a:solidFill>
                  <a:srgbClr val="FF0000"/>
                </a:solidFill>
                <a:latin typeface="+mj-lt"/>
                <a:cs typeface="Trebuchet MS"/>
              </a:rPr>
              <a:t>0,08 až 300 </a:t>
            </a:r>
            <a:r>
              <a:rPr sz="1350" dirty="0" err="1">
                <a:latin typeface="+mj-lt"/>
                <a:cs typeface="Trebuchet MS"/>
              </a:rPr>
              <a:t>hmotnosti</a:t>
            </a:r>
            <a:r>
              <a:rPr sz="1350" dirty="0">
                <a:latin typeface="+mj-lt"/>
                <a:cs typeface="Trebuchet MS"/>
              </a:rPr>
              <a:t> </a:t>
            </a:r>
            <a:r>
              <a:rPr sz="1350" dirty="0" err="1">
                <a:latin typeface="+mj-lt"/>
                <a:cs typeface="Trebuchet MS"/>
              </a:rPr>
              <a:t>Slnka</a:t>
            </a:r>
            <a:endParaRPr sz="1350" dirty="0">
              <a:latin typeface="+mj-lt"/>
              <a:cs typeface="Trebuchet MS"/>
            </a:endParaRPr>
          </a:p>
          <a:p>
            <a:pPr marL="221933" marR="3810" indent="-212884">
              <a:spcBef>
                <a:spcPts val="45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lang="sk-SK" sz="1350" dirty="0">
                <a:solidFill>
                  <a:srgbClr val="00AFEF"/>
                </a:solidFill>
                <a:latin typeface="+mj-lt"/>
                <a:cs typeface="Trebuchet MS"/>
              </a:rPr>
              <a:t>n</a:t>
            </a:r>
            <a:r>
              <a:rPr sz="1350" dirty="0" err="1">
                <a:solidFill>
                  <a:srgbClr val="00AFEF"/>
                </a:solidFill>
                <a:latin typeface="+mj-lt"/>
                <a:cs typeface="Trebuchet MS"/>
              </a:rPr>
              <a:t>ajbližšou</a:t>
            </a:r>
            <a:r>
              <a:rPr sz="1350" dirty="0">
                <a:solidFill>
                  <a:srgbClr val="00AFEF"/>
                </a:solidFill>
                <a:latin typeface="+mj-lt"/>
                <a:cs typeface="Trebuchet MS"/>
              </a:rPr>
              <a:t> hviezdou </a:t>
            </a:r>
            <a:r>
              <a:rPr sz="1350" dirty="0">
                <a:latin typeface="+mj-lt"/>
                <a:cs typeface="Trebuchet MS"/>
              </a:rPr>
              <a:t>k Zemi je </a:t>
            </a:r>
            <a:r>
              <a:rPr sz="1350" dirty="0">
                <a:solidFill>
                  <a:srgbClr val="FF0000"/>
                </a:solidFill>
                <a:latin typeface="+mj-lt"/>
                <a:cs typeface="Trebuchet MS"/>
              </a:rPr>
              <a:t>Slnko</a:t>
            </a:r>
            <a:r>
              <a:rPr sz="1350" dirty="0">
                <a:latin typeface="+mj-lt"/>
                <a:cs typeface="Trebuchet MS"/>
              </a:rPr>
              <a:t>, ktoré je zdrojom väčšiny energie </a:t>
            </a:r>
            <a:r>
              <a:rPr sz="1350" dirty="0" err="1">
                <a:latin typeface="+mj-lt"/>
                <a:cs typeface="Trebuchet MS"/>
              </a:rPr>
              <a:t>našej</a:t>
            </a:r>
            <a:r>
              <a:rPr sz="1350" dirty="0">
                <a:latin typeface="+mj-lt"/>
                <a:cs typeface="Trebuchet MS"/>
              </a:rPr>
              <a:t>  </a:t>
            </a:r>
            <a:r>
              <a:rPr sz="1350" dirty="0" err="1">
                <a:latin typeface="+mj-lt"/>
                <a:cs typeface="Trebuchet MS"/>
              </a:rPr>
              <a:t>planéty</a:t>
            </a:r>
            <a:endParaRPr lang="sk-SK" sz="1350" dirty="0">
              <a:latin typeface="+mj-lt"/>
              <a:cs typeface="Trebuchet MS"/>
            </a:endParaRPr>
          </a:p>
          <a:p>
            <a:pPr marL="221933" marR="3810" indent="-212884">
              <a:spcBef>
                <a:spcPts val="45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lang="sk-SK" sz="1350" dirty="0">
                <a:solidFill>
                  <a:srgbClr val="00AFEF"/>
                </a:solidFill>
                <a:latin typeface="+mj-lt"/>
                <a:cs typeface="Trebuchet MS"/>
              </a:rPr>
              <a:t>voľným okom </a:t>
            </a:r>
            <a:r>
              <a:rPr lang="sk-SK" sz="1350" dirty="0">
                <a:latin typeface="+mj-lt"/>
                <a:cs typeface="Trebuchet MS"/>
              </a:rPr>
              <a:t>môžeme na oblohe vidieť približne </a:t>
            </a:r>
            <a:r>
              <a:rPr lang="sk-SK" sz="1350" dirty="0">
                <a:solidFill>
                  <a:srgbClr val="FF0000"/>
                </a:solidFill>
                <a:latin typeface="+mj-lt"/>
                <a:cs typeface="Trebuchet MS"/>
              </a:rPr>
              <a:t>6 000 </a:t>
            </a:r>
            <a:r>
              <a:rPr lang="sk-SK" sz="1350" dirty="0">
                <a:latin typeface="+mj-lt"/>
                <a:cs typeface="Trebuchet MS"/>
              </a:rPr>
              <a:t>hviezd</a:t>
            </a: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12" y="2826641"/>
            <a:ext cx="1732787" cy="173278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938147" y="4580993"/>
            <a:ext cx="300037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Slnko,</a:t>
            </a:r>
            <a:r>
              <a:rPr sz="900" i="1" spc="-116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60" dirty="0">
                <a:solidFill>
                  <a:srgbClr val="004982"/>
                </a:solidFill>
                <a:latin typeface="+mj-lt"/>
                <a:cs typeface="Trebuchet MS"/>
              </a:rPr>
              <a:t>naša</a:t>
            </a:r>
            <a:r>
              <a:rPr sz="900" i="1" spc="-2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najbližšia</a:t>
            </a:r>
            <a:r>
              <a:rPr sz="900" i="1" spc="-26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75" dirty="0">
                <a:solidFill>
                  <a:srgbClr val="004982"/>
                </a:solidFill>
                <a:latin typeface="+mj-lt"/>
                <a:cs typeface="Trebuchet MS"/>
              </a:rPr>
              <a:t>hviezda</a:t>
            </a:r>
            <a:r>
              <a:rPr sz="900" i="1" spc="-26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53" dirty="0">
                <a:solidFill>
                  <a:srgbClr val="004982"/>
                </a:solidFill>
                <a:latin typeface="+mj-lt"/>
                <a:cs typeface="Trebuchet MS"/>
              </a:rPr>
              <a:t>a</a:t>
            </a:r>
            <a:r>
              <a:rPr sz="900" i="1" spc="-2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79" dirty="0">
                <a:solidFill>
                  <a:srgbClr val="004982"/>
                </a:solidFill>
                <a:latin typeface="+mj-lt"/>
                <a:cs typeface="Trebuchet MS"/>
              </a:rPr>
              <a:t>zároveň</a:t>
            </a:r>
            <a:r>
              <a:rPr sz="900" i="1" spc="-2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15" dirty="0">
                <a:solidFill>
                  <a:srgbClr val="004982"/>
                </a:solidFill>
                <a:latin typeface="+mj-lt"/>
                <a:cs typeface="Trebuchet MS"/>
              </a:rPr>
              <a:t>z</a:t>
            </a:r>
            <a:r>
              <a:rPr sz="900" i="1" spc="-19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68" dirty="0">
                <a:solidFill>
                  <a:srgbClr val="004982"/>
                </a:solidFill>
                <a:latin typeface="+mj-lt"/>
                <a:cs typeface="Trebuchet MS"/>
              </a:rPr>
              <a:t>pohľadu</a:t>
            </a:r>
            <a:r>
              <a:rPr sz="900" i="1" spc="-2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60" dirty="0">
                <a:solidFill>
                  <a:srgbClr val="004982"/>
                </a:solidFill>
                <a:latin typeface="+mj-lt"/>
                <a:cs typeface="Trebuchet MS"/>
              </a:rPr>
              <a:t>Zeme</a:t>
            </a:r>
            <a:r>
              <a:rPr sz="900" i="1" spc="-19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94" dirty="0">
                <a:solidFill>
                  <a:srgbClr val="004982"/>
                </a:solidFill>
                <a:latin typeface="+mj-lt"/>
                <a:cs typeface="Trebuchet MS"/>
              </a:rPr>
              <a:t>najjasnejšia </a:t>
            </a:r>
            <a:r>
              <a:rPr sz="900" i="1" spc="-259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75" dirty="0">
                <a:solidFill>
                  <a:srgbClr val="004982"/>
                </a:solidFill>
                <a:latin typeface="+mj-lt"/>
                <a:cs typeface="Trebuchet MS"/>
              </a:rPr>
              <a:t>hviezda</a:t>
            </a:r>
            <a:r>
              <a:rPr sz="900" i="1" spc="-26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109" dirty="0">
                <a:solidFill>
                  <a:srgbClr val="004982"/>
                </a:solidFill>
                <a:latin typeface="+mj-lt"/>
                <a:cs typeface="Trebuchet MS"/>
              </a:rPr>
              <a:t>oblohy,</a:t>
            </a:r>
            <a:r>
              <a:rPr sz="900" i="1" spc="-127" dirty="0">
                <a:solidFill>
                  <a:srgbClr val="004982"/>
                </a:solidFill>
                <a:latin typeface="+mj-lt"/>
                <a:cs typeface="Trebuchet MS"/>
              </a:rPr>
              <a:t> je</a:t>
            </a:r>
            <a:r>
              <a:rPr sz="900" i="1" spc="-26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logicky</a:t>
            </a:r>
            <a:r>
              <a:rPr sz="900" i="1" spc="-26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90" dirty="0">
                <a:solidFill>
                  <a:srgbClr val="004982"/>
                </a:solidFill>
                <a:latin typeface="+mj-lt"/>
                <a:cs typeface="Trebuchet MS"/>
              </a:rPr>
              <a:t>najlepšie</a:t>
            </a:r>
            <a:r>
              <a:rPr sz="900" i="1" spc="-2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75" dirty="0">
                <a:solidFill>
                  <a:srgbClr val="004982"/>
                </a:solidFill>
                <a:latin typeface="+mj-lt"/>
                <a:cs typeface="Trebuchet MS"/>
              </a:rPr>
              <a:t>preskúmanou</a:t>
            </a:r>
            <a:r>
              <a:rPr sz="900" i="1" spc="-11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90" dirty="0">
                <a:solidFill>
                  <a:srgbClr val="004982"/>
                </a:solidFill>
                <a:latin typeface="+mj-lt"/>
                <a:cs typeface="Trebuchet MS"/>
              </a:rPr>
              <a:t>hviezdou.</a:t>
            </a:r>
            <a:endParaRPr sz="900" dirty="0">
              <a:latin typeface="+mj-lt"/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2907" y="2800350"/>
            <a:ext cx="3038093" cy="2105405"/>
          </a:xfrm>
          <a:prstGeom prst="rect">
            <a:avLst/>
          </a:prstGeom>
        </p:spPr>
      </p:pic>
      <p:sp>
        <p:nvSpPr>
          <p:cNvPr id="21" name="object 7"/>
          <p:cNvSpPr txBox="1"/>
          <p:nvPr/>
        </p:nvSpPr>
        <p:spPr>
          <a:xfrm>
            <a:off x="529594" y="2724150"/>
            <a:ext cx="5404485" cy="1499930"/>
          </a:xfrm>
          <a:prstGeom prst="rect">
            <a:avLst/>
          </a:prstGeom>
        </p:spPr>
        <p:txBody>
          <a:bodyPr vert="horz" wrap="square" lIns="0" tIns="94774" rIns="0" bIns="0" rtlCol="0">
            <a:spAutoFit/>
          </a:bodyPr>
          <a:lstStyle/>
          <a:p>
            <a:pPr marL="9525">
              <a:spcBef>
                <a:spcPts val="746"/>
              </a:spcBef>
            </a:pPr>
            <a:r>
              <a:rPr lang="sk-SK" sz="1875" b="1" u="heavy" dirty="0" smtClean="0">
                <a:uFill>
                  <a:solidFill>
                    <a:srgbClr val="F88530"/>
                  </a:solidFill>
                </a:uFill>
                <a:latin typeface="+mj-lt"/>
                <a:cs typeface="Arial"/>
              </a:rPr>
              <a:t>Odlišnosti hviezd:</a:t>
            </a:r>
            <a:endParaRPr sz="1875" dirty="0">
              <a:latin typeface="+mj-lt"/>
              <a:cs typeface="Microsoft Sans Serif"/>
            </a:endParaRPr>
          </a:p>
          <a:p>
            <a:pPr marL="221933" marR="51435" indent="-212884">
              <a:lnSpc>
                <a:spcPts val="1800"/>
              </a:lnSpc>
              <a:spcBef>
                <a:spcPts val="1103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lang="sk-SK" sz="1875" dirty="0" smtClean="0">
                <a:latin typeface="+mj-lt"/>
                <a:cs typeface="Microsoft Sans Serif"/>
              </a:rPr>
              <a:t>farba</a:t>
            </a:r>
            <a:endParaRPr lang="sk-SK" sz="1875" dirty="0">
              <a:latin typeface="+mj-lt"/>
              <a:cs typeface="Microsoft Sans Serif"/>
            </a:endParaRPr>
          </a:p>
          <a:p>
            <a:pPr marL="221933" marR="51435" indent="-212884">
              <a:lnSpc>
                <a:spcPts val="1800"/>
              </a:lnSpc>
              <a:spcBef>
                <a:spcPts val="1103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lang="sk-SK" sz="1875" dirty="0">
                <a:latin typeface="+mj-lt"/>
                <a:cs typeface="Microsoft Sans Serif"/>
              </a:rPr>
              <a:t>tvar</a:t>
            </a:r>
          </a:p>
          <a:p>
            <a:pPr marL="221933" marR="51435" indent="-212884">
              <a:lnSpc>
                <a:spcPts val="1800"/>
              </a:lnSpc>
              <a:spcBef>
                <a:spcPts val="1103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lang="sk-SK" sz="1875" dirty="0">
                <a:latin typeface="+mj-lt"/>
                <a:cs typeface="Microsoft Sans Serif"/>
              </a:rPr>
              <a:t>objem</a:t>
            </a:r>
            <a:endParaRPr sz="1875" dirty="0">
              <a:latin typeface="+mj-lt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76709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000" y="361950"/>
            <a:ext cx="792480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5787866" algn="l"/>
              </a:tabLst>
            </a:pPr>
            <a:r>
              <a:rPr sz="3225" spc="-79" dirty="0"/>
              <a:t> </a:t>
            </a:r>
            <a:r>
              <a:rPr sz="3225" spc="-472" dirty="0"/>
              <a:t> </a:t>
            </a:r>
            <a:r>
              <a:rPr sz="3225" spc="19" dirty="0"/>
              <a:t>Hviezdy</a:t>
            </a:r>
            <a:r>
              <a:rPr sz="3225" spc="-60" dirty="0"/>
              <a:t> </a:t>
            </a:r>
            <a:r>
              <a:rPr spc="199" dirty="0"/>
              <a:t>–</a:t>
            </a:r>
            <a:r>
              <a:rPr spc="-45" dirty="0"/>
              <a:t> </a:t>
            </a:r>
            <a:r>
              <a:rPr spc="-38" dirty="0" err="1" smtClean="0"/>
              <a:t>farba</a:t>
            </a:r>
            <a:endParaRPr sz="3225" dirty="0"/>
          </a:p>
        </p:txBody>
      </p:sp>
      <p:sp>
        <p:nvSpPr>
          <p:cNvPr id="7" name="object 7"/>
          <p:cNvSpPr txBox="1"/>
          <p:nvPr/>
        </p:nvSpPr>
        <p:spPr>
          <a:xfrm>
            <a:off x="533400" y="913424"/>
            <a:ext cx="8915399" cy="1822647"/>
          </a:xfrm>
          <a:prstGeom prst="rect">
            <a:avLst/>
          </a:prstGeom>
        </p:spPr>
        <p:txBody>
          <a:bodyPr vert="horz" wrap="square" lIns="0" tIns="94774" rIns="0" bIns="0" rtlCol="0">
            <a:spAutoFit/>
          </a:bodyPr>
          <a:lstStyle/>
          <a:p>
            <a:pPr marL="9525">
              <a:spcBef>
                <a:spcPts val="746"/>
              </a:spcBef>
            </a:pPr>
            <a:r>
              <a:rPr b="1" u="heavy" dirty="0">
                <a:solidFill>
                  <a:srgbClr val="F88530"/>
                </a:solidFill>
                <a:uFill>
                  <a:solidFill>
                    <a:srgbClr val="F88530"/>
                  </a:solidFill>
                </a:uFill>
                <a:latin typeface="+mj-lt"/>
                <a:cs typeface="Arial"/>
              </a:rPr>
              <a:t>FARBA hviezdy </a:t>
            </a:r>
            <a:r>
              <a:rPr dirty="0">
                <a:solidFill>
                  <a:srgbClr val="F88530"/>
                </a:solidFill>
                <a:latin typeface="+mj-lt"/>
                <a:cs typeface="Microsoft Sans Serif"/>
              </a:rPr>
              <a:t>je prejavom jej povrchovej teploty.</a:t>
            </a:r>
            <a:endParaRPr dirty="0">
              <a:latin typeface="+mj-lt"/>
              <a:cs typeface="Microsoft Sans Serif"/>
            </a:endParaRPr>
          </a:p>
          <a:p>
            <a:pPr marL="221933" marR="51435" indent="-212884">
              <a:lnSpc>
                <a:spcPts val="1800"/>
              </a:lnSpc>
              <a:spcBef>
                <a:spcPts val="1103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dirty="0">
                <a:solidFill>
                  <a:srgbClr val="00AFEF"/>
                </a:solidFill>
                <a:latin typeface="+mj-lt"/>
                <a:cs typeface="Microsoft Sans Serif"/>
              </a:rPr>
              <a:t>Hviezda </a:t>
            </a:r>
            <a:r>
              <a:rPr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Arial"/>
              </a:rPr>
              <a:t>nemá</a:t>
            </a:r>
            <a:r>
              <a:rPr b="1" dirty="0">
                <a:solidFill>
                  <a:srgbClr val="00AFEF"/>
                </a:solidFill>
                <a:latin typeface="+mj-lt"/>
                <a:cs typeface="Arial"/>
              </a:rPr>
              <a:t> </a:t>
            </a:r>
            <a:r>
              <a:rPr dirty="0" err="1">
                <a:solidFill>
                  <a:srgbClr val="00AFEF"/>
                </a:solidFill>
                <a:latin typeface="+mj-lt"/>
                <a:cs typeface="Microsoft Sans Serif"/>
              </a:rPr>
              <a:t>pevný</a:t>
            </a:r>
            <a:r>
              <a:rPr dirty="0">
                <a:solidFill>
                  <a:srgbClr val="00AFEF"/>
                </a:solidFill>
                <a:latin typeface="+mj-lt"/>
                <a:cs typeface="Microsoft Sans Serif"/>
              </a:rPr>
              <a:t> </a:t>
            </a:r>
            <a:r>
              <a:rPr dirty="0" err="1">
                <a:solidFill>
                  <a:srgbClr val="00AFEF"/>
                </a:solidFill>
                <a:latin typeface="+mj-lt"/>
                <a:cs typeface="Microsoft Sans Serif"/>
              </a:rPr>
              <a:t>povrch</a:t>
            </a:r>
            <a:endParaRPr lang="sk-SK" dirty="0">
              <a:solidFill>
                <a:srgbClr val="00AFEF"/>
              </a:solidFill>
              <a:latin typeface="+mj-lt"/>
              <a:cs typeface="Microsoft Sans Serif"/>
            </a:endParaRPr>
          </a:p>
          <a:p>
            <a:pPr marL="221933" marR="51435" indent="-212884">
              <a:lnSpc>
                <a:spcPts val="1800"/>
              </a:lnSpc>
              <a:spcBef>
                <a:spcPts val="1103"/>
              </a:spcBef>
              <a:spcAft>
                <a:spcPts val="450"/>
              </a:spcAft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dirty="0">
                <a:latin typeface="+mj-lt"/>
                <a:cs typeface="Microsoft Sans Serif"/>
              </a:rPr>
              <a:t>V prípade </a:t>
            </a:r>
            <a:r>
              <a:rPr dirty="0" err="1">
                <a:latin typeface="+mj-lt"/>
                <a:cs typeface="Microsoft Sans Serif"/>
              </a:rPr>
              <a:t>hviezdy</a:t>
            </a:r>
            <a:r>
              <a:rPr dirty="0">
                <a:latin typeface="+mj-lt"/>
                <a:cs typeface="Microsoft Sans Serif"/>
              </a:rPr>
              <a:t> </a:t>
            </a:r>
            <a:r>
              <a:rPr dirty="0" err="1">
                <a:latin typeface="+mj-lt"/>
                <a:cs typeface="Microsoft Sans Serif"/>
              </a:rPr>
              <a:t>povrch</a:t>
            </a:r>
            <a:r>
              <a:rPr lang="sk-SK" dirty="0">
                <a:latin typeface="+mj-lt"/>
                <a:cs typeface="Microsoft Sans Serif"/>
              </a:rPr>
              <a:t> </a:t>
            </a:r>
            <a:r>
              <a:rPr dirty="0" err="1">
                <a:latin typeface="+mj-lt"/>
                <a:cs typeface="Microsoft Sans Serif"/>
              </a:rPr>
              <a:t>označuje</a:t>
            </a:r>
            <a:r>
              <a:rPr dirty="0">
                <a:latin typeface="+mj-lt"/>
                <a:cs typeface="Microsoft Sans Serif"/>
              </a:rPr>
              <a:t> vrstvu, ktorú vidíme </a:t>
            </a:r>
            <a:r>
              <a:rPr dirty="0" err="1">
                <a:latin typeface="+mj-lt"/>
                <a:cs typeface="Microsoft Sans Serif"/>
              </a:rPr>
              <a:t>ako</a:t>
            </a:r>
            <a:r>
              <a:rPr dirty="0">
                <a:latin typeface="+mj-lt"/>
                <a:cs typeface="Microsoft Sans Serif"/>
              </a:rPr>
              <a:t> </a:t>
            </a:r>
            <a:r>
              <a:rPr lang="sk-SK" dirty="0" smtClean="0">
                <a:latin typeface="+mj-lt"/>
                <a:cs typeface="Microsoft Sans Serif"/>
              </a:rPr>
              <a:t>"</a:t>
            </a:r>
            <a:r>
              <a:rPr dirty="0" err="1" smtClean="0">
                <a:latin typeface="+mj-lt"/>
                <a:cs typeface="Microsoft Sans Serif"/>
              </a:rPr>
              <a:t>povrch</a:t>
            </a:r>
            <a:r>
              <a:rPr lang="sk-SK" dirty="0" smtClean="0">
                <a:latin typeface="+mj-lt"/>
                <a:cs typeface="Microsoft Sans Serif"/>
              </a:rPr>
              <a:t>"</a:t>
            </a:r>
            <a:r>
              <a:rPr dirty="0" smtClean="0">
                <a:latin typeface="+mj-lt"/>
                <a:cs typeface="Microsoft Sans Serif"/>
              </a:rPr>
              <a:t> </a:t>
            </a:r>
            <a:r>
              <a:rPr dirty="0">
                <a:latin typeface="+mj-lt"/>
                <a:cs typeface="Microsoft Sans Serif"/>
              </a:rPr>
              <a:t>–  </a:t>
            </a:r>
            <a:r>
              <a:rPr dirty="0" err="1" smtClean="0">
                <a:solidFill>
                  <a:srgbClr val="FF0000"/>
                </a:solidFill>
                <a:latin typeface="+mj-lt"/>
                <a:cs typeface="Microsoft Sans Serif"/>
              </a:rPr>
              <a:t>fotosféru</a:t>
            </a:r>
            <a:endParaRPr dirty="0">
              <a:latin typeface="+mj-lt"/>
              <a:cs typeface="Microsoft Sans Serif"/>
            </a:endParaRPr>
          </a:p>
          <a:p>
            <a:pPr marL="221933" marR="362903" indent="-212884">
              <a:lnSpc>
                <a:spcPts val="1800"/>
              </a:lnSpc>
              <a:spcBef>
                <a:spcPts val="450"/>
              </a:spcBef>
              <a:spcAft>
                <a:spcPts val="450"/>
              </a:spcAft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dirty="0">
                <a:solidFill>
                  <a:srgbClr val="00AFEF"/>
                </a:solidFill>
                <a:latin typeface="+mj-lt"/>
                <a:cs typeface="Microsoft Sans Serif"/>
              </a:rPr>
              <a:t>Povrchová teplota hviezdy, </a:t>
            </a:r>
            <a:r>
              <a:rPr dirty="0">
                <a:latin typeface="+mj-lt"/>
                <a:cs typeface="Microsoft Sans Serif"/>
              </a:rPr>
              <a:t>v ktorej sa vytvára  </a:t>
            </a:r>
            <a:r>
              <a:rPr dirty="0">
                <a:solidFill>
                  <a:srgbClr val="FF0000"/>
                </a:solidFill>
                <a:latin typeface="+mj-lt"/>
                <a:cs typeface="Microsoft Sans Serif"/>
              </a:rPr>
              <a:t>spektrum</a:t>
            </a:r>
            <a:r>
              <a:rPr dirty="0">
                <a:latin typeface="+mj-lt"/>
                <a:cs typeface="Microsoft Sans Serif"/>
              </a:rPr>
              <a:t>, rozhoduje o </a:t>
            </a:r>
            <a:r>
              <a:rPr dirty="0" err="1">
                <a:latin typeface="+mj-lt"/>
                <a:cs typeface="Microsoft Sans Serif"/>
              </a:rPr>
              <a:t>charaktere</a:t>
            </a:r>
            <a:r>
              <a:rPr dirty="0">
                <a:latin typeface="+mj-lt"/>
                <a:cs typeface="Microsoft Sans Serif"/>
              </a:rPr>
              <a:t> </a:t>
            </a:r>
            <a:r>
              <a:rPr dirty="0" err="1">
                <a:latin typeface="+mj-lt"/>
                <a:cs typeface="Microsoft Sans Serif"/>
              </a:rPr>
              <a:t>spektra</a:t>
            </a:r>
            <a:endParaRPr dirty="0">
              <a:latin typeface="+mj-lt"/>
              <a:cs typeface="Microsoft Sans Serif"/>
            </a:endParaRPr>
          </a:p>
          <a:p>
            <a:pPr marL="221933" marR="507683" indent="-212884">
              <a:lnSpc>
                <a:spcPct val="79300"/>
              </a:lnSpc>
              <a:spcBef>
                <a:spcPts val="48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21933" algn="l"/>
                <a:tab pos="222409" algn="l"/>
              </a:tabLst>
            </a:pPr>
            <a:r>
              <a:rPr dirty="0">
                <a:solidFill>
                  <a:srgbClr val="00AFEF"/>
                </a:solidFill>
                <a:latin typeface="+mj-lt"/>
                <a:cs typeface="Microsoft Sans Serif"/>
              </a:rPr>
              <a:t>Na základe rozdielnosti spektier </a:t>
            </a:r>
            <a:r>
              <a:rPr dirty="0" err="1">
                <a:latin typeface="+mj-lt"/>
                <a:cs typeface="Microsoft Sans Serif"/>
              </a:rPr>
              <a:t>boli</a:t>
            </a:r>
            <a:r>
              <a:rPr dirty="0">
                <a:latin typeface="+mj-lt"/>
                <a:cs typeface="Microsoft Sans Serif"/>
              </a:rPr>
              <a:t> </a:t>
            </a:r>
            <a:r>
              <a:rPr dirty="0" err="1" smtClean="0">
                <a:latin typeface="+mj-lt"/>
                <a:cs typeface="Microsoft Sans Serif"/>
              </a:rPr>
              <a:t>hviezdy</a:t>
            </a:r>
            <a:r>
              <a:rPr dirty="0" smtClean="0">
                <a:latin typeface="+mj-lt"/>
                <a:cs typeface="Microsoft Sans Serif"/>
              </a:rPr>
              <a:t> </a:t>
            </a:r>
            <a:r>
              <a:rPr dirty="0">
                <a:latin typeface="+mj-lt"/>
                <a:cs typeface="Microsoft Sans Serif"/>
              </a:rPr>
              <a:t>roztriedené do </a:t>
            </a:r>
            <a:r>
              <a:rPr dirty="0" err="1">
                <a:solidFill>
                  <a:srgbClr val="FF0000"/>
                </a:solidFill>
                <a:latin typeface="+mj-lt"/>
                <a:cs typeface="Microsoft Sans Serif"/>
              </a:rPr>
              <a:t>spektrálnych</a:t>
            </a:r>
            <a:r>
              <a:rPr dirty="0">
                <a:solidFill>
                  <a:srgbClr val="FF0000"/>
                </a:solidFill>
                <a:latin typeface="+mj-lt"/>
                <a:cs typeface="Microsoft Sans Serif"/>
              </a:rPr>
              <a:t> tried</a:t>
            </a:r>
            <a:endParaRPr dirty="0">
              <a:latin typeface="+mj-lt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3108550"/>
            <a:ext cx="2537460" cy="162191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29000" y="3919508"/>
            <a:ext cx="201549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i="1" spc="-26" dirty="0">
                <a:solidFill>
                  <a:srgbClr val="004982"/>
                </a:solidFill>
                <a:latin typeface="Trebuchet MS"/>
                <a:cs typeface="Trebuchet MS"/>
              </a:rPr>
              <a:t>S</a:t>
            </a:r>
            <a:r>
              <a:rPr sz="1050" i="1" spc="-98" dirty="0">
                <a:solidFill>
                  <a:srgbClr val="004982"/>
                </a:solidFill>
                <a:latin typeface="Trebuchet MS"/>
                <a:cs typeface="Trebuchet MS"/>
              </a:rPr>
              <a:t>lnečné</a:t>
            </a:r>
            <a:r>
              <a:rPr sz="1050" i="1" spc="-34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60" dirty="0">
                <a:solidFill>
                  <a:srgbClr val="004982"/>
                </a:solidFill>
                <a:latin typeface="Trebuchet MS"/>
                <a:cs typeface="Trebuchet MS"/>
              </a:rPr>
              <a:t>s</a:t>
            </a:r>
            <a:r>
              <a:rPr sz="1050" i="1" spc="-94" dirty="0">
                <a:solidFill>
                  <a:srgbClr val="004982"/>
                </a:solidFill>
                <a:latin typeface="Trebuchet MS"/>
                <a:cs typeface="Trebuchet MS"/>
              </a:rPr>
              <a:t>pe</a:t>
            </a:r>
            <a:r>
              <a:rPr sz="1050" i="1" spc="-49" dirty="0">
                <a:solidFill>
                  <a:srgbClr val="004982"/>
                </a:solidFill>
                <a:latin typeface="Trebuchet MS"/>
                <a:cs typeface="Trebuchet MS"/>
              </a:rPr>
              <a:t>k</a:t>
            </a:r>
            <a:r>
              <a:rPr sz="1050" i="1" spc="-127" dirty="0">
                <a:solidFill>
                  <a:srgbClr val="004982"/>
                </a:solidFill>
                <a:latin typeface="Trebuchet MS"/>
                <a:cs typeface="Trebuchet MS"/>
              </a:rPr>
              <a:t>tr</a:t>
            </a:r>
            <a:r>
              <a:rPr sz="1050" i="1" spc="-79" dirty="0">
                <a:solidFill>
                  <a:srgbClr val="004982"/>
                </a:solidFill>
                <a:latin typeface="Trebuchet MS"/>
                <a:cs typeface="Trebuchet MS"/>
              </a:rPr>
              <a:t>u</a:t>
            </a:r>
            <a:r>
              <a:rPr sz="1050" i="1" spc="-113" dirty="0">
                <a:solidFill>
                  <a:srgbClr val="004982"/>
                </a:solidFill>
                <a:latin typeface="Trebuchet MS"/>
                <a:cs typeface="Trebuchet MS"/>
              </a:rPr>
              <a:t>m</a:t>
            </a:r>
            <a:r>
              <a:rPr sz="1050" i="1" spc="-45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53" dirty="0">
                <a:solidFill>
                  <a:srgbClr val="004982"/>
                </a:solidFill>
                <a:latin typeface="Trebuchet MS"/>
                <a:cs typeface="Trebuchet MS"/>
              </a:rPr>
              <a:t>s</a:t>
            </a:r>
            <a:r>
              <a:rPr sz="1050" i="1" spc="-26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94" dirty="0">
                <a:solidFill>
                  <a:srgbClr val="004982"/>
                </a:solidFill>
                <a:latin typeface="Trebuchet MS"/>
                <a:cs typeface="Trebuchet MS"/>
              </a:rPr>
              <a:t>vys</a:t>
            </a:r>
            <a:r>
              <a:rPr sz="1050" i="1" spc="-116" dirty="0">
                <a:solidFill>
                  <a:srgbClr val="004982"/>
                </a:solidFill>
                <a:latin typeface="Trebuchet MS"/>
                <a:cs typeface="Trebuchet MS"/>
              </a:rPr>
              <a:t>o</a:t>
            </a:r>
            <a:r>
              <a:rPr sz="1050" i="1" spc="-49" dirty="0">
                <a:solidFill>
                  <a:srgbClr val="004982"/>
                </a:solidFill>
                <a:latin typeface="Trebuchet MS"/>
                <a:cs typeface="Trebuchet MS"/>
              </a:rPr>
              <a:t>k</a:t>
            </a:r>
            <a:r>
              <a:rPr sz="1050" i="1" spc="-109" dirty="0">
                <a:solidFill>
                  <a:srgbClr val="004982"/>
                </a:solidFill>
                <a:latin typeface="Trebuchet MS"/>
                <a:cs typeface="Trebuchet MS"/>
              </a:rPr>
              <a:t>ým</a:t>
            </a:r>
            <a:r>
              <a:rPr sz="1050" i="1" spc="-26" dirty="0">
                <a:solidFill>
                  <a:srgbClr val="004982"/>
                </a:solidFill>
                <a:latin typeface="Trebuchet MS"/>
                <a:cs typeface="Trebuchet MS"/>
              </a:rPr>
              <a:t> </a:t>
            </a:r>
            <a:r>
              <a:rPr sz="1050" i="1" spc="-124" dirty="0">
                <a:solidFill>
                  <a:srgbClr val="004982"/>
                </a:solidFill>
                <a:latin typeface="Trebuchet MS"/>
                <a:cs typeface="Trebuchet MS"/>
              </a:rPr>
              <a:t>r</a:t>
            </a:r>
            <a:r>
              <a:rPr sz="1050" i="1" spc="-64" dirty="0">
                <a:solidFill>
                  <a:srgbClr val="004982"/>
                </a:solidFill>
                <a:latin typeface="Trebuchet MS"/>
                <a:cs typeface="Trebuchet MS"/>
              </a:rPr>
              <a:t>o</a:t>
            </a:r>
            <a:r>
              <a:rPr sz="1050" i="1" spc="-53" dirty="0">
                <a:solidFill>
                  <a:srgbClr val="004982"/>
                </a:solidFill>
                <a:latin typeface="Trebuchet MS"/>
                <a:cs typeface="Trebuchet MS"/>
              </a:rPr>
              <a:t>z</a:t>
            </a:r>
            <a:r>
              <a:rPr sz="1050" i="1" spc="-90" dirty="0">
                <a:solidFill>
                  <a:srgbClr val="004982"/>
                </a:solidFill>
                <a:latin typeface="Trebuchet MS"/>
                <a:cs typeface="Trebuchet MS"/>
              </a:rPr>
              <a:t>líšení</a:t>
            </a:r>
            <a:r>
              <a:rPr sz="1050" i="1" spc="-180" dirty="0">
                <a:solidFill>
                  <a:srgbClr val="004982"/>
                </a:solidFill>
                <a:latin typeface="Trebuchet MS"/>
                <a:cs typeface="Trebuchet MS"/>
              </a:rPr>
              <a:t>m.</a:t>
            </a:r>
            <a:endParaRPr sz="105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9059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0" y="227514"/>
            <a:ext cx="6781800" cy="5054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225" spc="19" dirty="0"/>
              <a:t>Hviezdy</a:t>
            </a:r>
            <a:r>
              <a:rPr sz="3225" spc="-71" dirty="0"/>
              <a:t> </a:t>
            </a:r>
            <a:r>
              <a:rPr spc="-53" dirty="0"/>
              <a:t>-</a:t>
            </a:r>
            <a:r>
              <a:rPr spc="-45" dirty="0"/>
              <a:t> </a:t>
            </a:r>
            <a:r>
              <a:rPr spc="-19" dirty="0" err="1" smtClean="0"/>
              <a:t>jasnosť</a:t>
            </a:r>
            <a:endParaRPr sz="3225" dirty="0"/>
          </a:p>
        </p:txBody>
      </p:sp>
      <p:sp>
        <p:nvSpPr>
          <p:cNvPr id="8" name="object 8"/>
          <p:cNvSpPr txBox="1"/>
          <p:nvPr/>
        </p:nvSpPr>
        <p:spPr>
          <a:xfrm>
            <a:off x="662940" y="884491"/>
            <a:ext cx="6423660" cy="184088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1433" marR="681989"/>
            <a:r>
              <a:rPr b="1" u="heavy" dirty="0">
                <a:solidFill>
                  <a:srgbClr val="F88530"/>
                </a:solidFill>
                <a:uFill>
                  <a:solidFill>
                    <a:srgbClr val="F88530"/>
                  </a:solidFill>
                </a:uFill>
                <a:latin typeface="+mj-lt"/>
                <a:cs typeface="Trebuchet MS"/>
              </a:rPr>
              <a:t>Jasnosť hviezd patrí k základným </a:t>
            </a:r>
            <a:r>
              <a:rPr b="1" u="heavy" dirty="0" err="1">
                <a:solidFill>
                  <a:srgbClr val="F88530"/>
                </a:solidFill>
                <a:uFill>
                  <a:solidFill>
                    <a:srgbClr val="F88530"/>
                  </a:solidFill>
                </a:uFill>
                <a:latin typeface="+mj-lt"/>
                <a:cs typeface="Trebuchet MS"/>
              </a:rPr>
              <a:t>vlastnostiam</a:t>
            </a:r>
            <a:r>
              <a:rPr b="1" u="heavy" dirty="0">
                <a:solidFill>
                  <a:srgbClr val="F88530"/>
                </a:solidFill>
                <a:uFill>
                  <a:solidFill>
                    <a:srgbClr val="F88530"/>
                  </a:solidFill>
                </a:uFill>
                <a:latin typeface="+mj-lt"/>
                <a:cs typeface="Trebuchet MS"/>
              </a:rPr>
              <a:t> </a:t>
            </a:r>
            <a:r>
              <a:rPr b="1" u="heavy" dirty="0" err="1">
                <a:solidFill>
                  <a:srgbClr val="F88530"/>
                </a:solidFill>
                <a:uFill>
                  <a:solidFill>
                    <a:srgbClr val="F88530"/>
                  </a:solidFill>
                </a:uFill>
                <a:latin typeface="+mj-lt"/>
                <a:cs typeface="Trebuchet MS"/>
              </a:rPr>
              <a:t>hviezd</a:t>
            </a:r>
            <a:endParaRPr lang="sk-SK" b="1" dirty="0">
              <a:solidFill>
                <a:srgbClr val="F88530"/>
              </a:solidFill>
              <a:latin typeface="+mj-lt"/>
              <a:cs typeface="Trebuchet MS"/>
            </a:endParaRPr>
          </a:p>
          <a:p>
            <a:pPr marL="31433" marR="681989"/>
            <a:endParaRPr sz="1500" dirty="0">
              <a:latin typeface="+mj-lt"/>
              <a:cs typeface="Trebuchet MS"/>
            </a:endParaRPr>
          </a:p>
          <a:p>
            <a:pPr marL="244316" indent="-212884">
              <a:buClr>
                <a:srgbClr val="3891A7"/>
              </a:buClr>
              <a:buSzPct val="79545"/>
              <a:buFont typeface="Segoe UI Symbol"/>
              <a:buChar char="⚫"/>
              <a:tabLst>
                <a:tab pos="243840" algn="l"/>
                <a:tab pos="244316" algn="l"/>
              </a:tabLst>
            </a:pPr>
            <a:r>
              <a:rPr sz="1650" b="1" dirty="0">
                <a:solidFill>
                  <a:srgbClr val="00AFEF"/>
                </a:solidFill>
                <a:latin typeface="+mj-lt"/>
                <a:cs typeface="Trebuchet MS"/>
              </a:rPr>
              <a:t>Rozdielnosť v jasnosti </a:t>
            </a:r>
            <a:r>
              <a:rPr sz="1650" dirty="0">
                <a:latin typeface="+mj-lt"/>
                <a:cs typeface="Trebuchet MS"/>
              </a:rPr>
              <a:t>hviezd </a:t>
            </a:r>
            <a:r>
              <a:rPr sz="1650" dirty="0" err="1">
                <a:latin typeface="+mj-lt"/>
                <a:cs typeface="Trebuchet MS"/>
              </a:rPr>
              <a:t>vyjadrujeme</a:t>
            </a:r>
            <a:r>
              <a:rPr sz="1650" dirty="0">
                <a:latin typeface="+mj-lt"/>
                <a:cs typeface="Trebuchet MS"/>
              </a:rPr>
              <a:t> </a:t>
            </a:r>
            <a:r>
              <a:rPr sz="1650" b="1" dirty="0" err="1">
                <a:solidFill>
                  <a:srgbClr val="FF0000"/>
                </a:solidFill>
                <a:latin typeface="+mj-lt"/>
                <a:cs typeface="Trebuchet MS"/>
              </a:rPr>
              <a:t>triedami</a:t>
            </a:r>
            <a:r>
              <a:rPr lang="sk-SK" sz="1650" dirty="0">
                <a:latin typeface="+mj-lt"/>
                <a:cs typeface="Trebuchet MS"/>
              </a:rPr>
              <a:t> </a:t>
            </a:r>
            <a:r>
              <a:rPr sz="1650" b="1" dirty="0" err="1">
                <a:solidFill>
                  <a:srgbClr val="FF0000"/>
                </a:solidFill>
                <a:latin typeface="+mj-lt"/>
                <a:cs typeface="Trebuchet MS"/>
              </a:rPr>
              <a:t>hviezdnych</a:t>
            </a:r>
            <a:r>
              <a:rPr sz="1650" b="1" dirty="0">
                <a:solidFill>
                  <a:srgbClr val="FF0000"/>
                </a:solidFill>
                <a:latin typeface="+mj-lt"/>
                <a:cs typeface="Trebuchet MS"/>
              </a:rPr>
              <a:t> veľkostí </a:t>
            </a:r>
            <a:r>
              <a:rPr sz="1650" dirty="0">
                <a:latin typeface="+mj-lt"/>
                <a:cs typeface="Trebuchet MS"/>
              </a:rPr>
              <a:t>v </a:t>
            </a:r>
            <a:r>
              <a:rPr sz="1650" dirty="0" err="1">
                <a:latin typeface="+mj-lt"/>
                <a:cs typeface="Trebuchet MS"/>
              </a:rPr>
              <a:t>logaritmickej</a:t>
            </a:r>
            <a:r>
              <a:rPr sz="1650" dirty="0">
                <a:latin typeface="+mj-lt"/>
                <a:cs typeface="Trebuchet MS"/>
              </a:rPr>
              <a:t> </a:t>
            </a:r>
            <a:r>
              <a:rPr sz="1650" dirty="0" err="1">
                <a:latin typeface="+mj-lt"/>
                <a:cs typeface="Trebuchet MS"/>
              </a:rPr>
              <a:t>škále</a:t>
            </a:r>
            <a:endParaRPr sz="1650" dirty="0">
              <a:latin typeface="+mj-lt"/>
              <a:cs typeface="Trebuchet MS"/>
            </a:endParaRPr>
          </a:p>
          <a:p>
            <a:pPr marL="244316" marR="3810" indent="-212884">
              <a:buClr>
                <a:srgbClr val="3891A7"/>
              </a:buClr>
              <a:buSzPct val="79545"/>
              <a:buFont typeface="Segoe UI Symbol"/>
              <a:buChar char="⚫"/>
              <a:tabLst>
                <a:tab pos="243840" algn="l"/>
                <a:tab pos="244316" algn="l"/>
              </a:tabLst>
            </a:pPr>
            <a:r>
              <a:rPr sz="165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+mj-lt"/>
                <a:cs typeface="Trebuchet MS"/>
              </a:rPr>
              <a:t>Pomer jasností dvoch susedných tried </a:t>
            </a:r>
            <a:r>
              <a:rPr sz="1650" dirty="0">
                <a:latin typeface="+mj-lt"/>
                <a:cs typeface="Trebuchet MS"/>
              </a:rPr>
              <a:t>sa </a:t>
            </a:r>
            <a:r>
              <a:rPr sz="1650" dirty="0" err="1">
                <a:latin typeface="+mj-lt"/>
                <a:cs typeface="Trebuchet MS"/>
              </a:rPr>
              <a:t>rovná</a:t>
            </a:r>
            <a:r>
              <a:rPr sz="1650" dirty="0">
                <a:latin typeface="+mj-lt"/>
                <a:cs typeface="Trebuchet MS"/>
              </a:rPr>
              <a:t> </a:t>
            </a:r>
            <a:r>
              <a:rPr sz="1650" b="1" dirty="0" err="1">
                <a:latin typeface="+mj-lt"/>
                <a:cs typeface="Trebuchet MS"/>
              </a:rPr>
              <a:t>koeficientu</a:t>
            </a:r>
            <a:r>
              <a:rPr sz="1650" b="1" dirty="0">
                <a:solidFill>
                  <a:srgbClr val="FF0000"/>
                </a:solidFill>
                <a:latin typeface="+mj-lt"/>
                <a:cs typeface="Trebuchet MS"/>
              </a:rPr>
              <a:t> </a:t>
            </a:r>
            <a:r>
              <a:rPr sz="165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rebuchet MS"/>
              </a:rPr>
              <a:t>2,512</a:t>
            </a:r>
            <a:r>
              <a:rPr sz="1650" dirty="0">
                <a:latin typeface="+mj-lt"/>
                <a:cs typeface="Trebuchet MS"/>
              </a:rPr>
              <a:t>, čo znamená, že každá hviezdna trieda bude </a:t>
            </a:r>
            <a:r>
              <a:rPr sz="1650" dirty="0">
                <a:solidFill>
                  <a:srgbClr val="FF0000"/>
                </a:solidFill>
                <a:latin typeface="+mj-lt"/>
                <a:cs typeface="Trebuchet MS"/>
              </a:rPr>
              <a:t> </a:t>
            </a:r>
            <a:r>
              <a:rPr sz="165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rebuchet MS"/>
              </a:rPr>
              <a:t>2,512-krát</a:t>
            </a:r>
            <a:r>
              <a:rPr sz="1650" b="1" dirty="0">
                <a:solidFill>
                  <a:srgbClr val="FF0000"/>
                </a:solidFill>
                <a:latin typeface="+mj-lt"/>
                <a:cs typeface="Trebuchet MS"/>
              </a:rPr>
              <a:t> </a:t>
            </a:r>
            <a:r>
              <a:rPr sz="1650" dirty="0">
                <a:latin typeface="+mj-lt"/>
                <a:cs typeface="Trebuchet MS"/>
              </a:rPr>
              <a:t>jasnejšia alebo menej jasná, ako je </a:t>
            </a:r>
            <a:r>
              <a:rPr sz="1650" dirty="0" err="1">
                <a:latin typeface="+mj-lt"/>
                <a:cs typeface="Trebuchet MS"/>
              </a:rPr>
              <a:t>najbližšia</a:t>
            </a:r>
            <a:r>
              <a:rPr sz="1650" dirty="0">
                <a:latin typeface="+mj-lt"/>
                <a:cs typeface="Trebuchet MS"/>
              </a:rPr>
              <a:t> </a:t>
            </a:r>
            <a:r>
              <a:rPr sz="1650" dirty="0" err="1">
                <a:latin typeface="+mj-lt"/>
                <a:cs typeface="Trebuchet MS"/>
              </a:rPr>
              <a:t>susedná</a:t>
            </a:r>
            <a:r>
              <a:rPr lang="sk-SK" sz="1650" dirty="0">
                <a:latin typeface="+mj-lt"/>
                <a:cs typeface="Trebuchet MS"/>
              </a:rPr>
              <a:t> </a:t>
            </a:r>
            <a:r>
              <a:rPr sz="1650" dirty="0" err="1">
                <a:uFill>
                  <a:solidFill>
                    <a:srgbClr val="3891A7"/>
                  </a:solidFill>
                </a:uFill>
                <a:latin typeface="+mj-lt"/>
                <a:cs typeface="Trebuchet MS"/>
              </a:rPr>
              <a:t>trieda</a:t>
            </a:r>
            <a:r>
              <a:rPr sz="1650" dirty="0">
                <a:uFill>
                  <a:solidFill>
                    <a:srgbClr val="3891A7"/>
                  </a:solidFill>
                </a:uFill>
                <a:latin typeface="+mj-lt"/>
                <a:cs typeface="Trebuchet MS"/>
              </a:rPr>
              <a:t>	</a:t>
            </a:r>
            <a:endParaRPr sz="1650" dirty="0">
              <a:latin typeface="+mj-lt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1926" y="4115790"/>
            <a:ext cx="3578543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i="1" spc="-124" dirty="0">
                <a:solidFill>
                  <a:srgbClr val="004982"/>
                </a:solidFill>
                <a:latin typeface="+mj-lt"/>
                <a:cs typeface="Trebuchet MS"/>
              </a:rPr>
              <a:t>Aj</a:t>
            </a:r>
            <a:r>
              <a:rPr sz="900" i="1" spc="-120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75" dirty="0">
                <a:solidFill>
                  <a:srgbClr val="004982"/>
                </a:solidFill>
                <a:latin typeface="+mj-lt"/>
                <a:cs typeface="Trebuchet MS"/>
              </a:rPr>
              <a:t>napriek </a:t>
            </a:r>
            <a:r>
              <a:rPr sz="900" i="1" spc="-109" dirty="0">
                <a:solidFill>
                  <a:srgbClr val="004982"/>
                </a:solidFill>
                <a:latin typeface="+mj-lt"/>
                <a:cs typeface="Trebuchet MS"/>
              </a:rPr>
              <a:t>tomu, </a:t>
            </a:r>
            <a:r>
              <a:rPr sz="900" i="1" spc="-53" dirty="0">
                <a:solidFill>
                  <a:srgbClr val="004982"/>
                </a:solidFill>
                <a:latin typeface="+mj-lt"/>
                <a:cs typeface="Trebuchet MS"/>
              </a:rPr>
              <a:t>že 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hviezdy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53" dirty="0">
                <a:solidFill>
                  <a:srgbClr val="004982"/>
                </a:solidFill>
                <a:latin typeface="+mj-lt"/>
                <a:cs typeface="Trebuchet MS"/>
              </a:rPr>
              <a:t>sa </a:t>
            </a:r>
            <a:r>
              <a:rPr sz="900" i="1" spc="-105" dirty="0">
                <a:solidFill>
                  <a:srgbClr val="004982"/>
                </a:solidFill>
                <a:latin typeface="+mj-lt"/>
                <a:cs typeface="Trebuchet MS"/>
              </a:rPr>
              <a:t>v</a:t>
            </a:r>
            <a:r>
              <a:rPr sz="900" i="1" spc="-101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90" dirty="0">
                <a:solidFill>
                  <a:srgbClr val="004982"/>
                </a:solidFill>
                <a:latin typeface="+mj-lt"/>
                <a:cs typeface="Trebuchet MS"/>
              </a:rPr>
              <a:t>priestore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94" dirty="0">
                <a:solidFill>
                  <a:srgbClr val="004982"/>
                </a:solidFill>
                <a:latin typeface="+mj-lt"/>
                <a:cs typeface="Trebuchet MS"/>
              </a:rPr>
              <a:t>pohybujú</a:t>
            </a:r>
            <a:r>
              <a:rPr sz="900" i="1" spc="-90" dirty="0">
                <a:solidFill>
                  <a:srgbClr val="004982"/>
                </a:solidFill>
                <a:latin typeface="+mj-lt"/>
                <a:cs typeface="Trebuchet MS"/>
              </a:rPr>
              <a:t> obrovskými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75" dirty="0">
                <a:solidFill>
                  <a:srgbClr val="004982"/>
                </a:solidFill>
                <a:latin typeface="+mj-lt"/>
                <a:cs typeface="Trebuchet MS"/>
              </a:rPr>
              <a:t>rýchlosíami, </a:t>
            </a:r>
            <a:r>
              <a:rPr sz="900" i="1" spc="-90" dirty="0">
                <a:solidFill>
                  <a:srgbClr val="004982"/>
                </a:solidFill>
                <a:latin typeface="+mj-lt"/>
                <a:cs typeface="Trebuchet MS"/>
              </a:rPr>
              <a:t>pre 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človeka </a:t>
            </a:r>
            <a:r>
              <a:rPr sz="900" i="1" spc="-127" dirty="0">
                <a:solidFill>
                  <a:srgbClr val="004982"/>
                </a:solidFill>
                <a:latin typeface="+mj-lt"/>
                <a:cs typeface="Trebuchet MS"/>
              </a:rPr>
              <a:t>je</a:t>
            </a:r>
            <a:r>
              <a:rPr sz="900" i="1" spc="-124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101" dirty="0">
                <a:solidFill>
                  <a:srgbClr val="004982"/>
                </a:solidFill>
                <a:latin typeface="+mj-lt"/>
                <a:cs typeface="Trebuchet MS"/>
              </a:rPr>
              <a:t>tento</a:t>
            </a:r>
            <a:r>
              <a:rPr sz="900" i="1" spc="68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pohyb </a:t>
            </a:r>
            <a:r>
              <a:rPr sz="900" i="1" spc="-90" dirty="0">
                <a:solidFill>
                  <a:srgbClr val="004982"/>
                </a:solidFill>
                <a:latin typeface="+mj-lt"/>
                <a:cs typeface="Trebuchet MS"/>
              </a:rPr>
              <a:t>nepostrehnuteľný.</a:t>
            </a:r>
            <a:r>
              <a:rPr sz="900" i="1" spc="90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75" dirty="0">
                <a:solidFill>
                  <a:srgbClr val="004982"/>
                </a:solidFill>
                <a:latin typeface="+mj-lt"/>
                <a:cs typeface="Trebuchet MS"/>
              </a:rPr>
              <a:t>Ľudský </a:t>
            </a:r>
            <a:r>
              <a:rPr sz="900" i="1" spc="-90" dirty="0">
                <a:solidFill>
                  <a:srgbClr val="004982"/>
                </a:solidFill>
                <a:latin typeface="+mj-lt"/>
                <a:cs typeface="Trebuchet MS"/>
              </a:rPr>
              <a:t>život </a:t>
            </a:r>
            <a:r>
              <a:rPr sz="900" i="1" spc="-127" dirty="0">
                <a:solidFill>
                  <a:srgbClr val="004982"/>
                </a:solidFill>
                <a:latin typeface="+mj-lt"/>
                <a:cs typeface="Trebuchet MS"/>
              </a:rPr>
              <a:t>je</a:t>
            </a:r>
            <a:r>
              <a:rPr sz="900" i="1" spc="15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94" dirty="0">
                <a:solidFill>
                  <a:srgbClr val="004982"/>
                </a:solidFill>
                <a:latin typeface="+mj-lt"/>
                <a:cs typeface="Trebuchet MS"/>
              </a:rPr>
              <a:t>totiž</a:t>
            </a:r>
            <a:r>
              <a:rPr sz="900" i="1" spc="86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94" dirty="0">
                <a:solidFill>
                  <a:srgbClr val="004982"/>
                </a:solidFill>
                <a:latin typeface="+mj-lt"/>
                <a:cs typeface="Trebuchet MS"/>
              </a:rPr>
              <a:t>príliš</a:t>
            </a:r>
            <a:r>
              <a:rPr sz="900" i="1" spc="8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krátkym </a:t>
            </a:r>
            <a:r>
              <a:rPr sz="900" i="1" spc="-79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časovým</a:t>
            </a:r>
            <a:r>
              <a:rPr sz="900" i="1" spc="-79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75" dirty="0">
                <a:solidFill>
                  <a:srgbClr val="004982"/>
                </a:solidFill>
                <a:latin typeface="+mj-lt"/>
                <a:cs typeface="Trebuchet MS"/>
              </a:rPr>
              <a:t>úsekom </a:t>
            </a:r>
            <a:r>
              <a:rPr sz="900" i="1" spc="-64" dirty="0">
                <a:solidFill>
                  <a:srgbClr val="004982"/>
                </a:solidFill>
                <a:latin typeface="+mj-lt"/>
                <a:cs typeface="Trebuchet MS"/>
              </a:rPr>
              <a:t>na 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pozorovanie 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takýchto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zmien. </a:t>
            </a:r>
            <a:r>
              <a:rPr sz="900" i="1" spc="-98" dirty="0">
                <a:solidFill>
                  <a:srgbClr val="004982"/>
                </a:solidFill>
                <a:latin typeface="+mj-lt"/>
                <a:cs typeface="Trebuchet MS"/>
              </a:rPr>
              <a:t>Polohy</a:t>
            </a:r>
            <a:r>
              <a:rPr sz="900" i="1" spc="-94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79" dirty="0">
                <a:solidFill>
                  <a:srgbClr val="004982"/>
                </a:solidFill>
                <a:latin typeface="+mj-lt"/>
                <a:cs typeface="Trebuchet MS"/>
              </a:rPr>
              <a:t>hviezd </a:t>
            </a:r>
            <a:r>
              <a:rPr sz="900" i="1" spc="-64" dirty="0">
                <a:solidFill>
                  <a:srgbClr val="004982"/>
                </a:solidFill>
                <a:latin typeface="+mj-lt"/>
                <a:cs typeface="Trebuchet MS"/>
              </a:rPr>
              <a:t>na </a:t>
            </a:r>
            <a:r>
              <a:rPr sz="900" i="1" spc="-94" dirty="0">
                <a:solidFill>
                  <a:srgbClr val="004982"/>
                </a:solidFill>
                <a:latin typeface="+mj-lt"/>
                <a:cs typeface="Trebuchet MS"/>
              </a:rPr>
              <a:t>oblohe</a:t>
            </a:r>
            <a:r>
              <a:rPr sz="900" i="1" spc="-90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53" dirty="0">
                <a:solidFill>
                  <a:srgbClr val="004982"/>
                </a:solidFill>
                <a:latin typeface="+mj-lt"/>
                <a:cs typeface="Trebuchet MS"/>
              </a:rPr>
              <a:t>sa </a:t>
            </a:r>
            <a:r>
              <a:rPr sz="900" i="1" spc="-79" dirty="0">
                <a:solidFill>
                  <a:srgbClr val="004982"/>
                </a:solidFill>
                <a:latin typeface="+mj-lt"/>
                <a:cs typeface="Trebuchet MS"/>
              </a:rPr>
              <a:t>síce </a:t>
            </a:r>
            <a:r>
              <a:rPr sz="900" i="1" spc="-75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98" dirty="0">
                <a:solidFill>
                  <a:srgbClr val="004982"/>
                </a:solidFill>
                <a:latin typeface="+mj-lt"/>
                <a:cs typeface="Trebuchet MS"/>
              </a:rPr>
              <a:t>menia, </a:t>
            </a:r>
            <a:r>
              <a:rPr sz="900" i="1" spc="-90" dirty="0">
                <a:solidFill>
                  <a:srgbClr val="004982"/>
                </a:solidFill>
                <a:latin typeface="+mj-lt"/>
                <a:cs typeface="Trebuchet MS"/>
              </a:rPr>
              <a:t>ale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105" dirty="0">
                <a:solidFill>
                  <a:srgbClr val="004982"/>
                </a:solidFill>
                <a:latin typeface="+mj-lt"/>
                <a:cs typeface="Trebuchet MS"/>
              </a:rPr>
              <a:t>v</a:t>
            </a:r>
            <a:r>
              <a:rPr sz="900" i="1" spc="-101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priebehu </a:t>
            </a:r>
            <a:r>
              <a:rPr sz="900" i="1" spc="-98" dirty="0">
                <a:solidFill>
                  <a:srgbClr val="004982"/>
                </a:solidFill>
                <a:latin typeface="+mj-lt"/>
                <a:cs typeface="Trebuchet MS"/>
              </a:rPr>
              <a:t>stoviek, </a:t>
            </a:r>
            <a:r>
              <a:rPr sz="900" i="1" spc="-34" dirty="0">
                <a:solidFill>
                  <a:srgbClr val="004982"/>
                </a:solidFill>
                <a:latin typeface="+mj-lt"/>
                <a:cs typeface="Trebuchet MS"/>
              </a:rPr>
              <a:t>až 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tisícok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109" dirty="0">
                <a:solidFill>
                  <a:srgbClr val="004982"/>
                </a:solidFill>
                <a:latin typeface="+mj-lt"/>
                <a:cs typeface="Trebuchet MS"/>
              </a:rPr>
              <a:t>rokov. </a:t>
            </a:r>
            <a:r>
              <a:rPr sz="900" i="1" spc="-90" dirty="0">
                <a:solidFill>
                  <a:srgbClr val="004982"/>
                </a:solidFill>
                <a:latin typeface="+mj-lt"/>
                <a:cs typeface="Trebuchet MS"/>
              </a:rPr>
              <a:t>Práve </a:t>
            </a:r>
            <a:r>
              <a:rPr sz="900" i="1" spc="-60" dirty="0">
                <a:solidFill>
                  <a:srgbClr val="004982"/>
                </a:solidFill>
                <a:latin typeface="+mj-lt"/>
                <a:cs typeface="Trebuchet MS"/>
              </a:rPr>
              <a:t>podľa </a:t>
            </a:r>
            <a:r>
              <a:rPr sz="900" i="1" spc="-94" dirty="0">
                <a:solidFill>
                  <a:srgbClr val="004982"/>
                </a:solidFill>
                <a:latin typeface="+mj-lt"/>
                <a:cs typeface="Trebuchet MS"/>
              </a:rPr>
              <a:t>toho</a:t>
            </a:r>
            <a:r>
              <a:rPr sz="900" i="1" spc="-90" dirty="0">
                <a:solidFill>
                  <a:srgbClr val="004982"/>
                </a:solidFill>
                <a:latin typeface="+mj-lt"/>
                <a:cs typeface="Trebuchet MS"/>
              </a:rPr>
              <a:t> dostali 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hviezdy </a:t>
            </a:r>
            <a:r>
              <a:rPr sz="900" i="1" spc="-105" dirty="0">
                <a:solidFill>
                  <a:srgbClr val="004982"/>
                </a:solidFill>
                <a:latin typeface="+mj-lt"/>
                <a:cs typeface="Trebuchet MS"/>
              </a:rPr>
              <a:t>v </a:t>
            </a:r>
            <a:r>
              <a:rPr sz="900" i="1" spc="-101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94" dirty="0">
                <a:solidFill>
                  <a:srgbClr val="004982"/>
                </a:solidFill>
                <a:latin typeface="+mj-lt"/>
                <a:cs typeface="Trebuchet MS"/>
              </a:rPr>
              <a:t>minulosti</a:t>
            </a:r>
            <a:r>
              <a:rPr sz="900" i="1" spc="-2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75" dirty="0">
                <a:solidFill>
                  <a:srgbClr val="004982"/>
                </a:solidFill>
                <a:latin typeface="+mj-lt"/>
                <a:cs typeface="Trebuchet MS"/>
              </a:rPr>
              <a:t>názov</a:t>
            </a:r>
            <a:r>
              <a:rPr sz="900" i="1" spc="-15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94" dirty="0">
                <a:solidFill>
                  <a:srgbClr val="004982"/>
                </a:solidFill>
                <a:latin typeface="+mj-lt"/>
                <a:cs typeface="Trebuchet MS"/>
              </a:rPr>
              <a:t>„stálice“</a:t>
            </a:r>
            <a:r>
              <a:rPr sz="900" i="1" spc="-11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53" dirty="0">
                <a:solidFill>
                  <a:srgbClr val="004982"/>
                </a:solidFill>
                <a:latin typeface="+mj-lt"/>
                <a:cs typeface="Trebuchet MS"/>
              </a:rPr>
              <a:t>a</a:t>
            </a:r>
            <a:r>
              <a:rPr sz="900" i="1" spc="-11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71" dirty="0">
                <a:solidFill>
                  <a:srgbClr val="004982"/>
                </a:solidFill>
                <a:latin typeface="+mj-lt"/>
                <a:cs typeface="Trebuchet MS"/>
              </a:rPr>
              <a:t>ľudia</a:t>
            </a:r>
            <a:r>
              <a:rPr sz="900" i="1" spc="-11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53" dirty="0">
                <a:solidFill>
                  <a:srgbClr val="004982"/>
                </a:solidFill>
                <a:latin typeface="+mj-lt"/>
                <a:cs typeface="Trebuchet MS"/>
              </a:rPr>
              <a:t>sa</a:t>
            </a:r>
            <a:r>
              <a:rPr sz="900" i="1" spc="-15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64" dirty="0">
                <a:solidFill>
                  <a:srgbClr val="004982"/>
                </a:solidFill>
                <a:latin typeface="+mj-lt"/>
                <a:cs typeface="Trebuchet MS"/>
              </a:rPr>
              <a:t>podľa</a:t>
            </a:r>
            <a:r>
              <a:rPr sz="900" i="1" spc="-8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nich</a:t>
            </a:r>
            <a:r>
              <a:rPr sz="900" i="1" spc="-11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71" dirty="0">
                <a:solidFill>
                  <a:srgbClr val="004982"/>
                </a:solidFill>
                <a:latin typeface="+mj-lt"/>
                <a:cs typeface="Trebuchet MS"/>
              </a:rPr>
              <a:t>začali</a:t>
            </a:r>
            <a:r>
              <a:rPr sz="900" i="1" spc="-15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orientovaí.</a:t>
            </a:r>
            <a:r>
              <a:rPr sz="900" i="1" spc="-120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60" dirty="0">
                <a:solidFill>
                  <a:srgbClr val="004982"/>
                </a:solidFill>
                <a:latin typeface="+mj-lt"/>
                <a:cs typeface="Trebuchet MS"/>
              </a:rPr>
              <a:t>Hľadali</a:t>
            </a:r>
            <a:r>
              <a:rPr sz="900" i="1" spc="-15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64" dirty="0">
                <a:solidFill>
                  <a:srgbClr val="004982"/>
                </a:solidFill>
                <a:latin typeface="+mj-lt"/>
                <a:cs typeface="Trebuchet MS"/>
              </a:rPr>
              <a:t>na</a:t>
            </a:r>
            <a:r>
              <a:rPr sz="900" i="1" spc="-11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94" dirty="0">
                <a:solidFill>
                  <a:srgbClr val="004982"/>
                </a:solidFill>
                <a:latin typeface="+mj-lt"/>
                <a:cs typeface="Trebuchet MS"/>
              </a:rPr>
              <a:t>oblohe </a:t>
            </a:r>
            <a:r>
              <a:rPr sz="900" i="1" spc="-90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64" dirty="0">
                <a:solidFill>
                  <a:srgbClr val="004982"/>
                </a:solidFill>
                <a:latin typeface="+mj-lt"/>
                <a:cs typeface="Trebuchet MS"/>
              </a:rPr>
              <a:t>známe </a:t>
            </a:r>
            <a:r>
              <a:rPr sz="900" i="1" spc="-105" dirty="0">
                <a:solidFill>
                  <a:srgbClr val="004982"/>
                </a:solidFill>
                <a:latin typeface="+mj-lt"/>
                <a:cs typeface="Trebuchet MS"/>
              </a:rPr>
              <a:t>tvary, 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ktoré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98" dirty="0">
                <a:solidFill>
                  <a:srgbClr val="004982"/>
                </a:solidFill>
                <a:latin typeface="+mj-lt"/>
                <a:cs typeface="Trebuchet MS"/>
              </a:rPr>
              <a:t>im</a:t>
            </a:r>
            <a:r>
              <a:rPr sz="900" i="1" spc="-94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pripomínali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71" dirty="0">
                <a:solidFill>
                  <a:srgbClr val="004982"/>
                </a:solidFill>
                <a:latin typeface="+mj-lt"/>
                <a:cs typeface="Trebuchet MS"/>
              </a:rPr>
              <a:t>rôzne </a:t>
            </a:r>
            <a:r>
              <a:rPr sz="900" i="1" spc="-94" dirty="0">
                <a:solidFill>
                  <a:srgbClr val="004982"/>
                </a:solidFill>
                <a:latin typeface="+mj-lt"/>
                <a:cs typeface="Trebuchet MS"/>
              </a:rPr>
              <a:t>postavy, 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zvieratá 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alebo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98" dirty="0">
                <a:solidFill>
                  <a:srgbClr val="004982"/>
                </a:solidFill>
                <a:latin typeface="+mj-lt"/>
                <a:cs typeface="Trebuchet MS"/>
              </a:rPr>
              <a:t>veci.Tak</a:t>
            </a:r>
            <a:r>
              <a:rPr sz="900" i="1" spc="-94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vznikli </a:t>
            </a:r>
            <a:r>
              <a:rPr sz="900" i="1" spc="-79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83" dirty="0">
                <a:solidFill>
                  <a:srgbClr val="004982"/>
                </a:solidFill>
                <a:latin typeface="+mj-lt"/>
                <a:cs typeface="Trebuchet MS"/>
              </a:rPr>
              <a:t>súhvezdia,</a:t>
            </a:r>
            <a:r>
              <a:rPr sz="900" i="1" spc="-120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86" dirty="0">
                <a:solidFill>
                  <a:srgbClr val="004982"/>
                </a:solidFill>
                <a:latin typeface="+mj-lt"/>
                <a:cs typeface="Trebuchet MS"/>
              </a:rPr>
              <a:t>ktorých</a:t>
            </a:r>
            <a:r>
              <a:rPr sz="900" i="1" spc="-2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127" dirty="0">
                <a:solidFill>
                  <a:srgbClr val="004982"/>
                </a:solidFill>
                <a:latin typeface="+mj-lt"/>
                <a:cs typeface="Trebuchet MS"/>
              </a:rPr>
              <a:t>je</a:t>
            </a:r>
            <a:r>
              <a:rPr sz="900" i="1" spc="-26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75" dirty="0">
                <a:solidFill>
                  <a:srgbClr val="004982"/>
                </a:solidFill>
                <a:latin typeface="+mj-lt"/>
                <a:cs typeface="Trebuchet MS"/>
              </a:rPr>
              <a:t>dnes</a:t>
            </a:r>
            <a:r>
              <a:rPr sz="900" i="1" spc="-26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60" dirty="0">
                <a:solidFill>
                  <a:srgbClr val="004982"/>
                </a:solidFill>
                <a:latin typeface="+mj-lt"/>
                <a:cs typeface="Trebuchet MS"/>
              </a:rPr>
              <a:t>na</a:t>
            </a:r>
            <a:r>
              <a:rPr sz="900" i="1" spc="-23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94" dirty="0">
                <a:solidFill>
                  <a:srgbClr val="004982"/>
                </a:solidFill>
                <a:latin typeface="+mj-lt"/>
                <a:cs typeface="Trebuchet MS"/>
              </a:rPr>
              <a:t>oblohe</a:t>
            </a:r>
            <a:r>
              <a:rPr sz="900" i="1" spc="-11" dirty="0">
                <a:solidFill>
                  <a:srgbClr val="004982"/>
                </a:solidFill>
                <a:latin typeface="+mj-lt"/>
                <a:cs typeface="Trebuchet MS"/>
              </a:rPr>
              <a:t> </a:t>
            </a:r>
            <a:r>
              <a:rPr sz="900" i="1" spc="-60" dirty="0">
                <a:solidFill>
                  <a:srgbClr val="004982"/>
                </a:solidFill>
                <a:latin typeface="+mj-lt"/>
                <a:cs typeface="Trebuchet MS"/>
              </a:rPr>
              <a:t>88.</a:t>
            </a:r>
            <a:endParaRPr sz="900" dirty="0">
              <a:latin typeface="+mj-lt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2673834"/>
            <a:ext cx="2282571" cy="22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2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3640</Words>
  <Application>Microsoft Office PowerPoint</Application>
  <PresentationFormat>Prezentácia na obrazovke (16:9)</PresentationFormat>
  <Paragraphs>521</Paragraphs>
  <Slides>52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11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52</vt:i4>
      </vt:variant>
    </vt:vector>
  </HeadingPairs>
  <TitlesOfParts>
    <vt:vector size="64" baseType="lpstr">
      <vt:lpstr>Arial</vt:lpstr>
      <vt:lpstr>Arial MT</vt:lpstr>
      <vt:lpstr>Calibri</vt:lpstr>
      <vt:lpstr>Cambria</vt:lpstr>
      <vt:lpstr>Corbel</vt:lpstr>
      <vt:lpstr>Microsoft Sans Serif</vt:lpstr>
      <vt:lpstr>Roboto Cn</vt:lpstr>
      <vt:lpstr>Segoe UI Symbol</vt:lpstr>
      <vt:lpstr>Times New Roman</vt:lpstr>
      <vt:lpstr>Trebuchet MS</vt:lpstr>
      <vt:lpstr>Wingdings</vt:lpstr>
      <vt:lpstr>Office Theme</vt:lpstr>
      <vt:lpstr>METAGEOGRAFIA  A PLANETÁRNA GEOGRAFIA</vt:lpstr>
      <vt:lpstr>Prezentácia programu PowerPoint</vt:lpstr>
      <vt:lpstr>Prezentácia programu PowerPoint</vt:lpstr>
      <vt:lpstr>Hmlovina (Nebula)</vt:lpstr>
      <vt:lpstr>Prezentácia programu PowerPoint</vt:lpstr>
      <vt:lpstr>Prezentácia programu PowerPoint</vt:lpstr>
      <vt:lpstr>  Hviezdy </vt:lpstr>
      <vt:lpstr>  Hviezdy – farba</vt:lpstr>
      <vt:lpstr>Hviezdy - jasnosť</vt:lpstr>
      <vt:lpstr>Hviezdy - veľkosť</vt:lpstr>
      <vt:lpstr>Hviezdy –jasnosť a teplota hviezd</vt:lpstr>
      <vt:lpstr>Hviezdy – farba, jasnosť a teplota hviezd</vt:lpstr>
      <vt:lpstr>Prezentácia programu PowerPoint</vt:lpstr>
      <vt:lpstr>Hviezdy – dvojhviezdy, viacnásobné hviezdy, neutrónové  hviezdy, premenné hviezdy, pulzary</vt:lpstr>
      <vt:lpstr>Ostatné vesmírne objekty – čierne diery</vt:lpstr>
      <vt:lpstr>Ostatné vesmírne objekty  –hmloviny,  globule, kvazary</vt:lpstr>
      <vt:lpstr>Prezentácia programu PowerPoint</vt:lpstr>
      <vt:lpstr>Slnko – základné poznatky a údaje</vt:lpstr>
      <vt:lpstr>Slnko – základné poznatky a údaje</vt:lpstr>
      <vt:lpstr>Prezentácia programu PowerPoint</vt:lpstr>
      <vt:lpstr>Prezentácia programu PowerPoint</vt:lpstr>
      <vt:lpstr>Slnko – zloženie</vt:lpstr>
      <vt:lpstr>Slnko – zloženie</vt:lpstr>
      <vt:lpstr>Slnko – pozorovateľné javy na povrchu Slnka</vt:lpstr>
      <vt:lpstr>Slnko – pozorovateľné javy na povrchu Slnka</vt:lpstr>
      <vt:lpstr>Prezentácia programu PowerPoint</vt:lpstr>
      <vt:lpstr>Vznik Zeme vo vesmíre </vt:lpstr>
      <vt:lpstr>Vznik Zeme vo vesmíre </vt:lpstr>
      <vt:lpstr>Vznik Zeme vo vesmíre </vt:lpstr>
      <vt:lpstr>Stavba Zeme</vt:lpstr>
      <vt:lpstr>Stavba Zeme</vt:lpstr>
      <vt:lpstr>Stavba Zeme</vt:lpstr>
      <vt:lpstr>Stavba Zeme</vt:lpstr>
      <vt:lpstr>  Atmosféra Zeme vonkajšia stavba Zeme </vt:lpstr>
      <vt:lpstr>Tvar Zeme základné pojmy</vt:lpstr>
      <vt:lpstr>Tvar Zeme základné pojmy</vt:lpstr>
      <vt:lpstr>Tvar Zeme základné pojmy</vt:lpstr>
      <vt:lpstr>Tvar Zeme základné pojmy</vt:lpstr>
      <vt:lpstr>Tvar Zeme výškové systémy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 za 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PLANETÁRNA GEOGRAFIA</dc:title>
  <dc:creator>Katarína Onačillová</dc:creator>
  <cp:lastModifiedBy>Onačillová</cp:lastModifiedBy>
  <cp:revision>140</cp:revision>
  <dcterms:created xsi:type="dcterms:W3CDTF">2022-09-22T07:38:56Z</dcterms:created>
  <dcterms:modified xsi:type="dcterms:W3CDTF">2023-10-26T11:28:00Z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2022-09-22T00:00:00Z</vt:filetime>
  </property>
</Properties>
</file>