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6" r:id="rId3"/>
    <p:sldId id="276" r:id="rId4"/>
    <p:sldId id="278" r:id="rId5"/>
    <p:sldId id="279" r:id="rId6"/>
    <p:sldId id="280" r:id="rId7"/>
    <p:sldId id="277" r:id="rId8"/>
    <p:sldId id="282" r:id="rId9"/>
    <p:sldId id="283" r:id="rId10"/>
    <p:sldId id="284" r:id="rId11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4660"/>
  </p:normalViewPr>
  <p:slideViewPr>
    <p:cSldViewPr>
      <p:cViewPr varScale="1">
        <p:scale>
          <a:sx n="86" d="100"/>
          <a:sy n="86" d="100"/>
        </p:scale>
        <p:origin x="-12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039" y="110185"/>
            <a:ext cx="8757920" cy="62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2738" y="1154048"/>
            <a:ext cx="6878523" cy="208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rtNho3EjM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rtNho3EjM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BF2xE7P-P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1</a:t>
            </a:r>
            <a:r>
              <a:rPr sz="3900" spc="-260" dirty="0" smtClean="0"/>
              <a:t>:</a:t>
            </a:r>
            <a:r>
              <a:rPr sz="3900" spc="-260" dirty="0"/>
              <a:t>	</a:t>
            </a:r>
            <a:r>
              <a:rPr lang="sk-SK" sz="1400" spc="20" dirty="0" smtClean="0">
                <a:solidFill>
                  <a:srgbClr val="F88530"/>
                </a:solidFill>
              </a:rPr>
              <a:t>Astronomické súradnice – </a:t>
            </a:r>
            <a:r>
              <a:rPr lang="sk-SK" sz="1400" spc="20" dirty="0" err="1" smtClean="0">
                <a:solidFill>
                  <a:srgbClr val="F88530"/>
                </a:solidFill>
              </a:rPr>
              <a:t>obzorníkové</a:t>
            </a:r>
            <a:r>
              <a:rPr lang="sk-SK" sz="1400" spc="20" dirty="0" smtClean="0">
                <a:solidFill>
                  <a:srgbClr val="F88530"/>
                </a:solidFill>
              </a:rPr>
              <a:t> súradnice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58754" y="2895600"/>
            <a:ext cx="4385246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1143001" y="3100799"/>
            <a:ext cx="4038599" cy="284949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500" b="1" spc="-5" dirty="0" smtClean="0">
                <a:latin typeface="Tahoma"/>
                <a:cs typeface="Tahoma"/>
              </a:rPr>
              <a:t>I</a:t>
            </a:r>
            <a:r>
              <a:rPr sz="1500" b="1" spc="-5" dirty="0">
                <a:latin typeface="Tahoma"/>
                <a:cs typeface="Tahoma"/>
              </a:rPr>
              <a:t>.</a:t>
            </a:r>
            <a:r>
              <a:rPr sz="1500" b="1" spc="400" dirty="0">
                <a:latin typeface="Tahoma"/>
                <a:cs typeface="Tahoma"/>
              </a:rPr>
              <a:t> </a:t>
            </a:r>
            <a:r>
              <a:rPr lang="sk-SK" sz="1500" spc="-5" dirty="0" smtClean="0">
                <a:latin typeface="Tahoma"/>
                <a:cs typeface="Tahoma"/>
              </a:rPr>
              <a:t>Aké </a:t>
            </a:r>
            <a:r>
              <a:rPr lang="sk-SK" sz="1500" b="1" spc="-5" dirty="0" err="1" smtClean="0">
                <a:latin typeface="Tahoma"/>
                <a:cs typeface="Tahoma"/>
              </a:rPr>
              <a:t>obzorníkové</a:t>
            </a:r>
            <a:r>
              <a:rPr lang="sk-SK" sz="1500" spc="-5" dirty="0" smtClean="0">
                <a:latin typeface="Tahoma"/>
                <a:cs typeface="Tahoma"/>
              </a:rPr>
              <a:t> súradnice </a:t>
            </a:r>
            <a:r>
              <a:rPr lang="sk-SK" sz="1500" b="1" spc="-5" dirty="0" smtClean="0">
                <a:latin typeface="Tahoma"/>
                <a:cs typeface="Tahoma"/>
              </a:rPr>
              <a:t>(A; h) </a:t>
            </a:r>
            <a:r>
              <a:rPr lang="sk-SK" sz="1500" spc="-5" dirty="0" smtClean="0">
                <a:latin typeface="Tahoma"/>
                <a:cs typeface="Tahoma"/>
              </a:rPr>
              <a:t>má hviezda znázornená na nebeskej sfére?</a:t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endParaRPr lang="sk-SK" sz="1500" spc="-5" dirty="0" smtClean="0">
              <a:latin typeface="Tahoma"/>
              <a:cs typeface="Tahoma"/>
            </a:endParaRP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sk-SK" sz="1400" spc="-5" dirty="0" smtClean="0">
                <a:latin typeface="Tahoma"/>
                <a:cs typeface="Tahoma"/>
              </a:rPr>
              <a:t>225 °; 35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sk-SK" sz="1400" spc="-5" dirty="0" smtClean="0">
                <a:latin typeface="Tahoma"/>
                <a:cs typeface="Tahoma"/>
              </a:rPr>
              <a:t>135 °; 45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45 °; 50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50 °; -45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45 °; 135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40 °; 90 °</a:t>
            </a: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7848599" cy="22062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Obzorníkové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súradnice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– vyjadrujú polohu astronomického objektu na nebeskej sfére. Rovinu v systéme </a:t>
            </a:r>
            <a:r>
              <a:rPr lang="sk-SK" sz="1500" spc="-5" dirty="0" err="1" smtClean="0">
                <a:solidFill>
                  <a:schemeClr val="tx2"/>
                </a:solidFill>
                <a:latin typeface="Tahoma"/>
                <a:cs typeface="Tahoma"/>
              </a:rPr>
              <a:t>obzorníkových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súradníc tvorí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rovina horizontu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s pozorovateľom v strede.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Rozlišujú sa súradnice </a:t>
            </a:r>
            <a:r>
              <a:rPr lang="sk-SK" sz="15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horizontálne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A – azimut*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 a </a:t>
            </a:r>
            <a:r>
              <a:rPr lang="sk-SK" sz="15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vertikálne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h – výška hviezdy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*</a:t>
            </a:r>
            <a:r>
              <a:rPr lang="sk-SK" sz="1500" b="1" i="1" spc="-5" dirty="0" smtClean="0">
                <a:solidFill>
                  <a:srgbClr val="FF0000"/>
                </a:solidFill>
                <a:latin typeface="Tahoma"/>
                <a:cs typeface="Tahoma"/>
              </a:rPr>
              <a:t>POZOR!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Azimut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 sa pri astronomických súradniciach počíta </a:t>
            </a: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od juhu 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v smere hodinových ručičiek cez západ, sever a východ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(treba odlišovať od zemepisných súradníc, kde sa azimut počíta od severu!)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Náučné video: 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  <a:hlinkClick r:id="rId8"/>
              </a:rPr>
              <a:t>https://www.youtube.com/watch?v=vrtNho3EjMY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endParaRPr lang="sk-SK" sz="1500" spc="-5" dirty="0" smtClean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43001" y="1828800"/>
            <a:ext cx="7543799" cy="76431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50" b="1" spc="-5" dirty="0" smtClean="0">
                <a:latin typeface="Tahoma"/>
                <a:cs typeface="Tahoma"/>
              </a:rPr>
              <a:t>I</a:t>
            </a:r>
            <a:r>
              <a:rPr sz="1450" b="1" spc="-5" dirty="0">
                <a:latin typeface="Tahoma"/>
                <a:cs typeface="Tahoma"/>
              </a:rPr>
              <a:t>.</a:t>
            </a:r>
            <a:r>
              <a:rPr sz="1450" b="1" spc="400" dirty="0">
                <a:latin typeface="Tahoma"/>
                <a:cs typeface="Tahoma"/>
              </a:rPr>
              <a:t> </a:t>
            </a:r>
            <a:r>
              <a:rPr lang="sk-SK" sz="1450" spc="-5" dirty="0" smtClean="0">
                <a:latin typeface="Tahoma"/>
                <a:cs typeface="Tahoma"/>
              </a:rPr>
              <a:t>Otvorte si atlas na </a:t>
            </a:r>
            <a:r>
              <a:rPr lang="sk-SK" sz="1450" b="1" spc="-5" dirty="0" smtClean="0">
                <a:latin typeface="Tahoma"/>
                <a:cs typeface="Tahoma"/>
              </a:rPr>
              <a:t>strane 50 </a:t>
            </a:r>
            <a:r>
              <a:rPr lang="sk-SK" sz="1450" spc="-5" dirty="0" smtClean="0">
                <a:latin typeface="Tahoma"/>
                <a:cs typeface="Tahoma"/>
              </a:rPr>
              <a:t>–</a:t>
            </a:r>
            <a:r>
              <a:rPr lang="sk-SK" sz="1450" b="1" spc="-5" dirty="0" smtClean="0">
                <a:latin typeface="Tahoma"/>
                <a:cs typeface="Tahoma"/>
              </a:rPr>
              <a:t> Blízky východ</a:t>
            </a:r>
            <a:r>
              <a:rPr lang="sk-SK" sz="1450" spc="-5" dirty="0" smtClean="0">
                <a:latin typeface="Tahoma"/>
                <a:cs typeface="Tahoma"/>
              </a:rPr>
              <a:t>. Momentálne sa nachádzate v meste </a:t>
            </a:r>
            <a:r>
              <a:rPr lang="sk-SK" sz="1450" b="1" spc="-5" dirty="0" smtClean="0">
                <a:latin typeface="Tahoma"/>
                <a:cs typeface="Tahoma"/>
              </a:rPr>
              <a:t>Gaza</a:t>
            </a:r>
            <a:r>
              <a:rPr lang="sk-SK" sz="1450" spc="-5" dirty="0" smtClean="0">
                <a:latin typeface="Tahoma"/>
                <a:cs typeface="Tahoma"/>
              </a:rPr>
              <a:t> v Pásme Gazy a budete navštevovať významné mestá na Blízkom Východe v nasledovnom poradí:</a:t>
            </a: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8000999" cy="85799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Azimut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(pochodový uhol) je uhol medzi geografickým severom a smerom k cieľu, meraný v smere hodinových ručičiek. Meria sa od severu v smere hodinových ručičiek a postupne nadobúda hodnoty: 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sever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východ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90°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juh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180°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západ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270°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sever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360°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=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</p:txBody>
      </p:sp>
      <p:pic>
        <p:nvPicPr>
          <p:cNvPr id="14" name="Picture 2" descr="https://draciastopa.sk/wp-content/uploads/azimuty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593538"/>
            <a:ext cx="3429000" cy="2571750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5562600" y="5144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azimut s hodnotou 270°</a:t>
            </a:r>
            <a:b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smeruje na západ</a:t>
            </a:r>
            <a:endParaRPr lang="sk-SK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1143000" y="2667000"/>
            <a:ext cx="7543799" cy="29546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solidFill>
                  <a:srgbClr val="FF0000"/>
                </a:solidFill>
                <a:latin typeface="Tahoma"/>
                <a:cs typeface="Tahoma"/>
              </a:rPr>
              <a:t>RIEŠENIE:</a:t>
            </a:r>
            <a:r>
              <a:rPr lang="sk-SK" sz="1450" spc="-5" dirty="0" smtClean="0">
                <a:latin typeface="Tahoma"/>
                <a:cs typeface="Tahoma"/>
              </a:rPr>
              <a:t/>
            </a:r>
            <a:br>
              <a:rPr lang="sk-SK" sz="1450" spc="-5" dirty="0" smtClean="0">
                <a:latin typeface="Tahoma"/>
                <a:cs typeface="Tahoma"/>
              </a:rPr>
            </a:br>
            <a:r>
              <a:rPr lang="sk-SK" sz="1450" spc="-5" dirty="0" smtClean="0">
                <a:latin typeface="Tahoma"/>
                <a:cs typeface="Tahoma"/>
              </a:rPr>
              <a:t>1. Z mesta Gaza prejdete </a:t>
            </a:r>
            <a:r>
              <a:rPr lang="sk-SK" sz="1450" b="1" spc="-5" dirty="0" smtClean="0">
                <a:latin typeface="Tahoma"/>
                <a:cs typeface="Tahoma"/>
              </a:rPr>
              <a:t>80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69°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b="1" spc="-5" dirty="0" smtClean="0">
                <a:latin typeface="Tahoma"/>
                <a:cs typeface="Tahoma"/>
              </a:rPr>
              <a:t>	</a:t>
            </a:r>
            <a:r>
              <a:rPr lang="sk-SK" sz="1450" b="1" spc="-5" dirty="0" smtClean="0">
                <a:solidFill>
                  <a:srgbClr val="FF0000"/>
                </a:solidFill>
                <a:latin typeface="Tahoma"/>
                <a:cs typeface="Tahoma"/>
              </a:rPr>
              <a:t>Jeruzalem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>2. Následne prejdete </a:t>
            </a:r>
            <a:r>
              <a:rPr lang="sk-SK" sz="1450" b="1" spc="-5" dirty="0" smtClean="0">
                <a:latin typeface="Tahoma"/>
                <a:cs typeface="Tahoma"/>
              </a:rPr>
              <a:t>120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349°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b="1" spc="-5" dirty="0" smtClean="0">
                <a:latin typeface="Tahoma"/>
                <a:cs typeface="Tahoma"/>
              </a:rPr>
              <a:t>	</a:t>
            </a:r>
            <a:r>
              <a:rPr lang="sk-SK" sz="1450" b="1" spc="-5" dirty="0" smtClean="0">
                <a:solidFill>
                  <a:srgbClr val="FF0000"/>
                </a:solidFill>
                <a:latin typeface="Tahoma"/>
                <a:cs typeface="Tahoma"/>
              </a:rPr>
              <a:t>Haifa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>3. Napokon prejdete </a:t>
            </a:r>
            <a:r>
              <a:rPr lang="sk-SK" sz="1450" b="1" spc="-5" dirty="0" smtClean="0">
                <a:latin typeface="Tahoma"/>
                <a:cs typeface="Tahoma"/>
              </a:rPr>
              <a:t>145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56°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b="1" spc="-5" dirty="0" smtClean="0">
                <a:latin typeface="Tahoma"/>
                <a:cs typeface="Tahoma"/>
              </a:rPr>
              <a:t>	</a:t>
            </a:r>
            <a:r>
              <a:rPr lang="sk-SK" sz="1450" b="1" spc="-5" dirty="0" smtClean="0">
                <a:solidFill>
                  <a:srgbClr val="FF0000"/>
                </a:solidFill>
                <a:latin typeface="Tahoma"/>
                <a:cs typeface="Tahoma"/>
              </a:rPr>
              <a:t>Damask</a:t>
            </a:r>
            <a:endParaRPr lang="sk-SK" sz="1450" spc="-5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endParaRPr lang="sk-SK" sz="1450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/>
            </a:r>
            <a:br>
              <a:rPr lang="sk-SK" sz="1450" spc="-5" dirty="0" smtClean="0">
                <a:latin typeface="Tahoma"/>
                <a:cs typeface="Tahoma"/>
              </a:rPr>
            </a:br>
            <a:endParaRPr lang="sk-SK" sz="1450" spc="-5" dirty="0" smtClean="0">
              <a:latin typeface="Tahoma"/>
              <a:cs typeface="Tahoma"/>
            </a:endParaRPr>
          </a:p>
        </p:txBody>
      </p:sp>
      <p:sp>
        <p:nvSpPr>
          <p:cNvPr id="23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4 </a:t>
            </a:r>
            <a:r>
              <a:rPr lang="sk-SK" spc="-5" dirty="0" smtClean="0"/>
              <a:t>(ri</a:t>
            </a:r>
            <a:r>
              <a:rPr lang="sk-SK" spc="-20" dirty="0" smtClean="0"/>
              <a:t>eše</a:t>
            </a:r>
            <a:r>
              <a:rPr lang="sk-SK" spc="-35" dirty="0" smtClean="0"/>
              <a:t>n</a:t>
            </a:r>
            <a:r>
              <a:rPr lang="sk-SK" spc="-25" dirty="0" smtClean="0"/>
              <a:t>ie</a:t>
            </a:r>
            <a:r>
              <a:rPr lang="sk-SK" spc="-30" dirty="0" smtClean="0"/>
              <a:t>)</a:t>
            </a:r>
            <a:r>
              <a:rPr lang="sk-SK" spc="-195" dirty="0" smtClean="0"/>
              <a:t>:</a:t>
            </a:r>
            <a:r>
              <a:rPr lang="sk-SK" spc="280" dirty="0" smtClean="0"/>
              <a:t> </a:t>
            </a:r>
            <a:r>
              <a:rPr lang="sk-SK" sz="1400" spc="20" dirty="0" smtClean="0">
                <a:solidFill>
                  <a:srgbClr val="F88530"/>
                </a:solidFill>
              </a:rPr>
              <a:t>Zemepisné súradnice – meranie azimutov 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58754" y="2895600"/>
            <a:ext cx="4385246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1143001" y="3100799"/>
            <a:ext cx="4038599" cy="284949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500" b="1" spc="-5" dirty="0" smtClean="0">
                <a:latin typeface="Tahoma"/>
                <a:cs typeface="Tahoma"/>
              </a:rPr>
              <a:t>I</a:t>
            </a:r>
            <a:r>
              <a:rPr sz="1500" b="1" spc="-5" dirty="0">
                <a:latin typeface="Tahoma"/>
                <a:cs typeface="Tahoma"/>
              </a:rPr>
              <a:t>.</a:t>
            </a:r>
            <a:r>
              <a:rPr sz="1500" b="1" spc="400" dirty="0">
                <a:latin typeface="Tahoma"/>
                <a:cs typeface="Tahoma"/>
              </a:rPr>
              <a:t> </a:t>
            </a:r>
            <a:r>
              <a:rPr lang="sk-SK" sz="1500" spc="-5" dirty="0" smtClean="0">
                <a:latin typeface="Tahoma"/>
                <a:cs typeface="Tahoma"/>
              </a:rPr>
              <a:t>Aké </a:t>
            </a:r>
            <a:r>
              <a:rPr lang="sk-SK" sz="1500" b="1" spc="-5" dirty="0" err="1" smtClean="0">
                <a:latin typeface="Tahoma"/>
                <a:cs typeface="Tahoma"/>
              </a:rPr>
              <a:t>obzorníkové</a:t>
            </a:r>
            <a:r>
              <a:rPr lang="sk-SK" sz="1500" spc="-5" dirty="0" smtClean="0">
                <a:latin typeface="Tahoma"/>
                <a:cs typeface="Tahoma"/>
              </a:rPr>
              <a:t> súradnice </a:t>
            </a:r>
            <a:r>
              <a:rPr lang="sk-SK" sz="1500" b="1" spc="-5" dirty="0" smtClean="0">
                <a:latin typeface="Tahoma"/>
                <a:cs typeface="Tahoma"/>
              </a:rPr>
              <a:t>(A; h) </a:t>
            </a:r>
            <a:r>
              <a:rPr lang="sk-SK" sz="1500" spc="-5" dirty="0" smtClean="0">
                <a:latin typeface="Tahoma"/>
                <a:cs typeface="Tahoma"/>
              </a:rPr>
              <a:t>má</a:t>
            </a:r>
            <a:r>
              <a:rPr lang="sk-SK" sz="1500" b="1" spc="-5" dirty="0" smtClean="0">
                <a:latin typeface="Tahoma"/>
                <a:cs typeface="Tahoma"/>
              </a:rPr>
              <a:t> </a:t>
            </a:r>
            <a:r>
              <a:rPr lang="sk-SK" sz="1500" spc="-5" dirty="0" smtClean="0">
                <a:latin typeface="Tahoma"/>
                <a:cs typeface="Tahoma"/>
              </a:rPr>
              <a:t>hviezda znázornená na nebeskej sfére?</a:t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RIEŠENIE: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sk-SK" sz="1400" spc="-5" dirty="0" smtClean="0">
                <a:latin typeface="Tahoma"/>
                <a:cs typeface="Tahoma"/>
              </a:rPr>
              <a:t>225 °; 35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sk-SK" sz="1400" spc="-5" dirty="0" smtClean="0">
                <a:latin typeface="Tahoma"/>
                <a:cs typeface="Tahoma"/>
              </a:rPr>
              <a:t>135 °; 45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b="1" spc="-5" dirty="0" smtClean="0">
                <a:solidFill>
                  <a:srgbClr val="FF0000"/>
                </a:solidFill>
                <a:latin typeface="Tahoma"/>
                <a:cs typeface="Tahoma"/>
              </a:rPr>
              <a:t>45 °; 50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50 °; -45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45 °; 135 °</a:t>
            </a:r>
          </a:p>
          <a:p>
            <a:pPr marL="812800" lvl="1" indent="-342900">
              <a:spcBef>
                <a:spcPts val="740"/>
              </a:spcBef>
              <a:buAutoNum type="alphaLcParenR"/>
            </a:pPr>
            <a:r>
              <a:rPr lang="pl-PL" sz="1400" spc="-5" dirty="0" smtClean="0">
                <a:latin typeface="Tahoma"/>
                <a:cs typeface="Tahoma"/>
              </a:rPr>
              <a:t>40 °; 90 °</a:t>
            </a: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7848599" cy="22062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Obzorníkové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súradnice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– vyjadrujú polohu astronomického objektu na nebeskej sfére. Rovinu v systéme </a:t>
            </a:r>
            <a:r>
              <a:rPr lang="sk-SK" sz="1500" spc="-5" dirty="0" err="1" smtClean="0">
                <a:solidFill>
                  <a:schemeClr val="tx2"/>
                </a:solidFill>
                <a:latin typeface="Tahoma"/>
                <a:cs typeface="Tahoma"/>
              </a:rPr>
              <a:t>obzorníkových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súradníc tvorí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rovina horizontu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s pozorovateľom v strede.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Rozlišujú sa súradnice </a:t>
            </a:r>
            <a:r>
              <a:rPr lang="sk-SK" sz="15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horizontálne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A – azimut*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 a </a:t>
            </a:r>
            <a:r>
              <a:rPr lang="sk-SK" sz="15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vertikálne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h – výška hviezdy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*</a:t>
            </a:r>
            <a:r>
              <a:rPr lang="sk-SK" sz="1500" b="1" i="1" spc="-5" dirty="0" smtClean="0">
                <a:solidFill>
                  <a:srgbClr val="FF0000"/>
                </a:solidFill>
                <a:latin typeface="Tahoma"/>
                <a:cs typeface="Tahoma"/>
              </a:rPr>
              <a:t>POZOR!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Azimut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 sa pri astronomických súradniciach počíta </a:t>
            </a:r>
            <a:r>
              <a:rPr lang="sk-SK" sz="1500" b="1" i="1" spc="-5" dirty="0" smtClean="0">
                <a:solidFill>
                  <a:schemeClr val="tx2"/>
                </a:solidFill>
                <a:latin typeface="Tahoma"/>
                <a:cs typeface="Tahoma"/>
              </a:rPr>
              <a:t>od juhu 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v smere hodinových ručičiek cez západ, sever a východ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i="1" spc="-5" dirty="0" smtClean="0">
                <a:solidFill>
                  <a:schemeClr val="tx2"/>
                </a:solidFill>
                <a:latin typeface="Tahoma"/>
                <a:cs typeface="Tahoma"/>
              </a:rPr>
              <a:t>(treba odlišovať od zemepisných súradníc, kde sa azimut počíta od severu!)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Náučné video: 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  <a:hlinkClick r:id="rId8"/>
              </a:rPr>
              <a:t>https://www.youtube.com/watch?v=vrtNho3EjMY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endParaRPr lang="sk-SK" sz="1500" spc="-5" dirty="0" smtClean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21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1 </a:t>
            </a:r>
            <a:r>
              <a:rPr lang="sk-SK" spc="-5" dirty="0" smtClean="0"/>
              <a:t>(ri</a:t>
            </a:r>
            <a:r>
              <a:rPr lang="sk-SK" spc="-20" dirty="0" smtClean="0"/>
              <a:t>eše</a:t>
            </a:r>
            <a:r>
              <a:rPr lang="sk-SK" spc="-35" dirty="0" smtClean="0"/>
              <a:t>n</a:t>
            </a:r>
            <a:r>
              <a:rPr lang="sk-SK" spc="-25" dirty="0" smtClean="0"/>
              <a:t>ie</a:t>
            </a:r>
            <a:r>
              <a:rPr lang="sk-SK" spc="-30" dirty="0" smtClean="0"/>
              <a:t>)</a:t>
            </a:r>
            <a:r>
              <a:rPr lang="sk-SK" spc="-195" dirty="0" smtClean="0"/>
              <a:t>:</a:t>
            </a:r>
            <a:r>
              <a:rPr lang="sk-SK" spc="280" dirty="0" smtClean="0"/>
              <a:t> </a:t>
            </a:r>
            <a:r>
              <a:rPr lang="sk-SK" sz="1400" spc="20" dirty="0" smtClean="0">
                <a:solidFill>
                  <a:srgbClr val="F88530"/>
                </a:solidFill>
              </a:rPr>
              <a:t>Astronomické súradnice – </a:t>
            </a:r>
            <a:r>
              <a:rPr lang="sk-SK" sz="1400" spc="20" dirty="0" err="1" smtClean="0">
                <a:solidFill>
                  <a:srgbClr val="F88530"/>
                </a:solidFill>
              </a:rPr>
              <a:t>obzorníkové</a:t>
            </a:r>
            <a:r>
              <a:rPr lang="sk-SK" sz="1400" spc="20" dirty="0" smtClean="0">
                <a:solidFill>
                  <a:srgbClr val="F88530"/>
                </a:solidFill>
              </a:rPr>
              <a:t> súradnice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457532"/>
            <a:ext cx="8757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1400" spc="20" dirty="0" smtClean="0">
                <a:solidFill>
                  <a:srgbClr val="F88530"/>
                </a:solidFill>
              </a:rPr>
              <a:t>Astronomické súradnice – rovníkové súradnice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7848599" cy="114749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Rovníkové súradnice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– vyjadrujú polohu astronomického objektu na nebeskej sfére. Rovinu v systéme rovníkových súradníc tvorí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rovina svetového (nebeského) rovníka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s pozorovateľom v strede, ktorá je od roviny horizontu v dôsledku sklonu zemskej osi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naklonená.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Na rozdiel od </a:t>
            </a:r>
            <a:r>
              <a:rPr lang="sk-SK" sz="1500" spc="-5" dirty="0" err="1" smtClean="0">
                <a:solidFill>
                  <a:schemeClr val="tx2"/>
                </a:solidFill>
                <a:latin typeface="Tahoma"/>
                <a:cs typeface="Tahoma"/>
              </a:rPr>
              <a:t>obzorníkových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súradníc sú rovníkové súradnice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v čase nemenné.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2588916"/>
            <a:ext cx="4343400" cy="4269084"/>
          </a:xfrm>
          <a:prstGeom prst="rect">
            <a:avLst/>
          </a:prstGeom>
        </p:spPr>
      </p:pic>
      <p:sp>
        <p:nvSpPr>
          <p:cNvPr id="20" name="object 19"/>
          <p:cNvSpPr txBox="1"/>
          <p:nvPr/>
        </p:nvSpPr>
        <p:spPr>
          <a:xfrm>
            <a:off x="1143001" y="1981200"/>
            <a:ext cx="4343399" cy="252594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Rozlišujú sa súradnice: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horizontálne:</a:t>
            </a: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 (zvyknú sa uvádzať v hodinách (h);</a:t>
            </a:r>
            <a:b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</a:b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1 h = 15°)</a:t>
            </a:r>
            <a:endParaRPr lang="sk-SK" sz="1400" b="1" u="sng" spc="-5" dirty="0" smtClean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00" b="1" spc="-5" dirty="0" smtClean="0">
                <a:solidFill>
                  <a:schemeClr val="tx2"/>
                </a:solidFill>
                <a:latin typeface="Tahoma"/>
                <a:cs typeface="Tahoma"/>
              </a:rPr>
              <a:t>1. druhu: t – hodinový uhol</a:t>
            </a: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 – meria sa od juhu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00" b="1" spc="-5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druhu: </a:t>
            </a:r>
            <a:r>
              <a:rPr lang="el-GR" sz="1400" b="1" spc="-5" dirty="0" smtClean="0">
                <a:solidFill>
                  <a:schemeClr val="tx2"/>
                </a:solidFill>
                <a:cs typeface="Tahoma"/>
              </a:rPr>
              <a:t>α</a:t>
            </a: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400" b="1" spc="-5" dirty="0" smtClean="0">
                <a:solidFill>
                  <a:schemeClr val="tx2"/>
                </a:solidFill>
                <a:latin typeface="Tahoma"/>
                <a:cs typeface="Tahoma"/>
              </a:rPr>
              <a:t>–</a:t>
            </a: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4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rektasczenia</a:t>
            </a:r>
            <a:r>
              <a:rPr lang="sk-SK" sz="1400" spc="-5" dirty="0" smtClean="0">
                <a:solidFill>
                  <a:schemeClr val="tx2"/>
                </a:solidFill>
                <a:latin typeface="Tahoma"/>
                <a:cs typeface="Tahoma"/>
              </a:rPr>
              <a:t> – meria sa od jarného bodu (priesečník ekliptiky a roviny rovníka)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00" b="1" u="sng" spc="-5" dirty="0" smtClean="0">
                <a:solidFill>
                  <a:schemeClr val="tx2"/>
                </a:solidFill>
                <a:latin typeface="Tahoma"/>
                <a:cs typeface="Tahoma"/>
              </a:rPr>
              <a:t>vertikálne: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00" b="1" spc="-5" dirty="0" smtClean="0">
                <a:solidFill>
                  <a:schemeClr val="tx2"/>
                </a:solidFill>
                <a:latin typeface="Tahoma"/>
                <a:cs typeface="Tahoma"/>
              </a:rPr>
              <a:t>1. aj 2. druhu: </a:t>
            </a:r>
            <a:r>
              <a:rPr lang="el-GR" sz="1400" b="1" spc="-5" dirty="0" smtClean="0">
                <a:solidFill>
                  <a:schemeClr val="tx2"/>
                </a:solidFill>
                <a:latin typeface="Tahoma"/>
                <a:cs typeface="Tahoma"/>
              </a:rPr>
              <a:t>δ</a:t>
            </a:r>
            <a:r>
              <a:rPr lang="sk-SK" sz="1400" b="1" spc="-5" dirty="0" smtClean="0">
                <a:solidFill>
                  <a:schemeClr val="tx2"/>
                </a:solidFill>
                <a:latin typeface="Tahoma"/>
                <a:cs typeface="Tahoma"/>
              </a:rPr>
              <a:t> – deklinácia</a:t>
            </a:r>
            <a:endParaRPr lang="sk-SK" sz="1400" spc="-5" dirty="0" smtClean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9"/>
          <p:cNvSpPr txBox="1"/>
          <p:nvPr/>
        </p:nvSpPr>
        <p:spPr>
          <a:xfrm>
            <a:off x="1143001" y="741071"/>
            <a:ext cx="7848599" cy="71096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Pre lepšie pochopenie: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Náučné video: 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  <a:hlinkClick r:id="rId7"/>
              </a:rPr>
              <a:t>https://www.youtube.com/watch?v=BF2xE7P-PcI</a:t>
            </a:r>
            <a:r>
              <a:rPr lang="sk-SK" sz="1500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endParaRPr lang="sk-SK" sz="1500" b="1" spc="-5" dirty="0" smtClean="0">
              <a:solidFill>
                <a:schemeClr val="tx2"/>
              </a:solidFill>
              <a:latin typeface="Tahoma"/>
              <a:cs typeface="Tahoma"/>
            </a:endParaRPr>
          </a:p>
        </p:txBody>
      </p:sp>
      <p:pic>
        <p:nvPicPr>
          <p:cNvPr id="21" name="Obrázok 20" descr="rotacia_polark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1676400"/>
            <a:ext cx="5105400" cy="3648905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1981200" y="5334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Zdanlivá rotácia hviezd na nebeskej sfére okolo severného svetového pólu – Ps (v ňom leží hviezda Polárka)</a:t>
            </a:r>
            <a:endParaRPr lang="sk-SK" sz="1600" i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object 18"/>
          <p:cNvSpPr txBox="1">
            <a:spLocks noGrp="1"/>
          </p:cNvSpPr>
          <p:nvPr>
            <p:ph type="title"/>
          </p:nvPr>
        </p:nvSpPr>
        <p:spPr>
          <a:xfrm>
            <a:off x="193039" y="457532"/>
            <a:ext cx="8757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1400" spc="20" dirty="0" smtClean="0">
                <a:solidFill>
                  <a:srgbClr val="F88530"/>
                </a:solidFill>
              </a:rPr>
              <a:t>Astronomické súradnice – rovníkové súradnice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2</a:t>
            </a:r>
            <a:r>
              <a:rPr sz="3900" spc="-260" dirty="0" smtClean="0"/>
              <a:t>:</a:t>
            </a:r>
            <a:r>
              <a:rPr sz="3900" spc="-260" dirty="0"/>
              <a:t>	</a:t>
            </a:r>
            <a:r>
              <a:rPr lang="sk-SK" sz="1400" spc="20" dirty="0" err="1" smtClean="0">
                <a:solidFill>
                  <a:srgbClr val="F88530"/>
                </a:solidFill>
              </a:rPr>
              <a:t>Geoid</a:t>
            </a:r>
            <a:r>
              <a:rPr lang="sk-SK" sz="1400" spc="20" dirty="0" smtClean="0">
                <a:solidFill>
                  <a:srgbClr val="F88530"/>
                </a:solidFill>
              </a:rPr>
              <a:t> a elipsoid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  <p:sp>
        <p:nvSpPr>
          <p:cNvPr id="21" name="object 19"/>
          <p:cNvSpPr txBox="1"/>
          <p:nvPr/>
        </p:nvSpPr>
        <p:spPr>
          <a:xfrm>
            <a:off x="1143001" y="741070"/>
            <a:ext cx="7848599" cy="101822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Existuje mnoho rôznych pohľadov na definíciu tvaru Zeme. Ako fyzikálny model povrchu Zeme pri strednej hladine svetových oceánov sa uvádza </a:t>
            </a: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geoid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,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teda </a:t>
            </a: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ekvipotenciálna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plocha voči gravitácii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. Jeho tvar je však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nepravidelný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na rozdiel od referenčného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či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.</a:t>
            </a:r>
          </a:p>
        </p:txBody>
      </p:sp>
      <p:sp>
        <p:nvSpPr>
          <p:cNvPr id="22" name="object 19"/>
          <p:cNvSpPr txBox="1"/>
          <p:nvPr/>
        </p:nvSpPr>
        <p:spPr>
          <a:xfrm>
            <a:off x="1143001" y="1824948"/>
            <a:ext cx="7848599" cy="3257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500" b="1" spc="-5" dirty="0" smtClean="0">
                <a:latin typeface="Tahoma"/>
                <a:cs typeface="Tahoma"/>
              </a:rPr>
              <a:t>I. </a:t>
            </a:r>
            <a:r>
              <a:rPr lang="sk-SK" sz="1500" spc="-5" dirty="0" smtClean="0">
                <a:latin typeface="Tahoma"/>
                <a:cs typeface="Tahoma"/>
              </a:rPr>
              <a:t>Vyberte správne tvrdenia o vzťahu </a:t>
            </a:r>
            <a:r>
              <a:rPr lang="sk-SK" sz="1500" spc="-5" dirty="0" err="1" smtClean="0">
                <a:latin typeface="Tahoma"/>
                <a:cs typeface="Tahoma"/>
              </a:rPr>
              <a:t>geoidu</a:t>
            </a:r>
            <a:r>
              <a:rPr lang="sk-SK" sz="1500" spc="-5" dirty="0" smtClean="0">
                <a:latin typeface="Tahoma"/>
                <a:cs typeface="Tahoma"/>
              </a:rPr>
              <a:t> a elipsoidu (viď obrázok):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981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39812"/>
            <a:ext cx="3657600" cy="2834640"/>
          </a:xfrm>
          <a:prstGeom prst="rect">
            <a:avLst/>
          </a:prstGeom>
        </p:spPr>
      </p:pic>
      <p:sp>
        <p:nvSpPr>
          <p:cNvPr id="20" name="Zástupný symbol obsahu 2"/>
          <p:cNvSpPr txBox="1">
            <a:spLocks/>
          </p:cNvSpPr>
          <p:nvPr/>
        </p:nvSpPr>
        <p:spPr>
          <a:xfrm>
            <a:off x="1064094" y="2285364"/>
            <a:ext cx="7851306" cy="1829436"/>
          </a:xfrm>
          <a:prstGeom prst="rect">
            <a:avLst/>
          </a:prstGeom>
        </p:spPr>
        <p:txBody>
          <a:bodyPr wrap="square" lIns="0" tIns="0" rIns="0" bIns="0" numCol="1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 oblasti kontinentov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spravidla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</a:t>
            </a:r>
            <a:r>
              <a:rPr lang="sk-SK" sz="15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elipsoidom</a:t>
            </a:r>
            <a:r>
              <a:rPr lang="sk-SK" sz="15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alebo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 elipsoidom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Môže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alebo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nemôže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byť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totožný s elipsoidom na určitom mieste? Ak môže, definujte na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ktorom mieste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totožný s elipsoidom na určitom mieste, uhol medzi ťažnicou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geoidu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(zvislicou) a normálou elipsoidu je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alebo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90°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k-SK" sz="1500" kern="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1143001" y="741070"/>
            <a:ext cx="7848599" cy="101822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Existuje mnoho rôznych pohľadov na definíciu tvaru Zeme. Ako fyzikálny model povrchu Zeme pri strednej hladine svetových oceánov sa uvádza </a:t>
            </a: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geoid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,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teda </a:t>
            </a:r>
            <a:r>
              <a:rPr lang="sk-SK" sz="1500" b="1" spc="-5" dirty="0" err="1" smtClean="0">
                <a:solidFill>
                  <a:schemeClr val="tx2"/>
                </a:solidFill>
                <a:latin typeface="Tahoma"/>
                <a:cs typeface="Tahoma"/>
              </a:rPr>
              <a:t>ekvipotenciálna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 plocha voči gravitácii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. Jeho tvar je však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nepravidelný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na rozdiel od referenčného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či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.</a:t>
            </a:r>
          </a:p>
        </p:txBody>
      </p:sp>
      <p:sp>
        <p:nvSpPr>
          <p:cNvPr id="22" name="object 19"/>
          <p:cNvSpPr txBox="1"/>
          <p:nvPr/>
        </p:nvSpPr>
        <p:spPr>
          <a:xfrm>
            <a:off x="1143001" y="1824948"/>
            <a:ext cx="7848599" cy="3257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500" b="1" spc="-5" dirty="0" smtClean="0">
                <a:latin typeface="Tahoma"/>
                <a:cs typeface="Tahoma"/>
              </a:rPr>
              <a:t>I. </a:t>
            </a:r>
            <a:r>
              <a:rPr lang="sk-SK" sz="1500" spc="-5" dirty="0" smtClean="0">
                <a:latin typeface="Tahoma"/>
                <a:cs typeface="Tahoma"/>
              </a:rPr>
              <a:t>Vyberte správne tvrdenia o vzťahu </a:t>
            </a:r>
            <a:r>
              <a:rPr lang="sk-SK" sz="1500" spc="-5" dirty="0" err="1" smtClean="0">
                <a:latin typeface="Tahoma"/>
                <a:cs typeface="Tahoma"/>
              </a:rPr>
              <a:t>geoidu</a:t>
            </a:r>
            <a:r>
              <a:rPr lang="sk-SK" sz="1500" spc="-5" dirty="0" smtClean="0">
                <a:latin typeface="Tahoma"/>
                <a:cs typeface="Tahoma"/>
              </a:rPr>
              <a:t> a elipsoidu (viď obrázok) </a:t>
            </a: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RIEŠENIE: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981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39812"/>
            <a:ext cx="3657600" cy="2834640"/>
          </a:xfrm>
          <a:prstGeom prst="rect">
            <a:avLst/>
          </a:prstGeom>
        </p:spPr>
      </p:pic>
      <p:sp>
        <p:nvSpPr>
          <p:cNvPr id="20" name="Zástupný symbol obsahu 2"/>
          <p:cNvSpPr txBox="1">
            <a:spLocks/>
          </p:cNvSpPr>
          <p:nvPr/>
        </p:nvSpPr>
        <p:spPr>
          <a:xfrm>
            <a:off x="1064094" y="2285364"/>
            <a:ext cx="7927506" cy="1829436"/>
          </a:xfrm>
          <a:prstGeom prst="rect">
            <a:avLst/>
          </a:prstGeom>
        </p:spPr>
        <p:txBody>
          <a:bodyPr wrap="square" lIns="0" tIns="0" rIns="0" bIns="0" numCol="1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 oblasti kontinentov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spravidla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</a:t>
            </a:r>
            <a:r>
              <a:rPr lang="sk-SK" sz="15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elipsoidom</a:t>
            </a:r>
            <a:r>
              <a:rPr lang="sk-SK" sz="15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alebo </a:t>
            </a:r>
            <a:r>
              <a:rPr lang="sk-SK" sz="1500" b="1" i="1" u="sng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 elipsoidom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b="1" i="1" u="sng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Môže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alebo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nemôže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byť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totožný s elipsoidom na určitom mieste? Ak môže, definujte na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ktorom mieste – </a:t>
            </a:r>
            <a:r>
              <a:rPr lang="sk-SK" sz="1500" b="1" i="1" u="sng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oceány a moria</a:t>
            </a:r>
            <a:endParaRPr lang="sk-SK" sz="1500" b="1" u="sng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indent="-342900">
              <a:lnSpc>
                <a:spcPct val="114000"/>
              </a:lnSpc>
              <a:buFont typeface="+mj-lt"/>
              <a:buAutoNum type="alphaLcParenR"/>
            </a:pP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totožný s elipsoidom na určitom mieste, uhol medzi ťažnicou </a:t>
            </a:r>
            <a:r>
              <a:rPr lang="sk-SK" sz="1500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geoidu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(zvislicou) a normálou elipsoidu je </a:t>
            </a:r>
            <a:r>
              <a:rPr lang="sk-SK" sz="1500" b="1" i="1" u="sng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sk-SK" sz="1500" i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alebo </a:t>
            </a:r>
            <a:r>
              <a:rPr lang="sk-SK" sz="1500" i="1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90° </a:t>
            </a:r>
            <a:r>
              <a:rPr lang="sk-SK" sz="15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k-SK" sz="1500" kern="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2 </a:t>
            </a:r>
            <a:r>
              <a:rPr lang="sk-SK" spc="-5" dirty="0" smtClean="0"/>
              <a:t>(ri</a:t>
            </a:r>
            <a:r>
              <a:rPr lang="sk-SK" spc="-20" dirty="0" smtClean="0"/>
              <a:t>eše</a:t>
            </a:r>
            <a:r>
              <a:rPr lang="sk-SK" spc="-35" dirty="0" smtClean="0"/>
              <a:t>n</a:t>
            </a:r>
            <a:r>
              <a:rPr lang="sk-SK" spc="-25" dirty="0" smtClean="0"/>
              <a:t>ie</a:t>
            </a:r>
            <a:r>
              <a:rPr lang="sk-SK" spc="-30" dirty="0" smtClean="0"/>
              <a:t>)</a:t>
            </a:r>
            <a:r>
              <a:rPr lang="sk-SK" spc="-195" dirty="0" smtClean="0"/>
              <a:t>:</a:t>
            </a:r>
            <a:r>
              <a:rPr lang="sk-SK" spc="280" dirty="0" smtClean="0"/>
              <a:t> </a:t>
            </a:r>
            <a:r>
              <a:rPr lang="sk-SK" sz="1400" spc="20" dirty="0" err="1" smtClean="0">
                <a:solidFill>
                  <a:srgbClr val="F88530"/>
                </a:solidFill>
              </a:rPr>
              <a:t>Geoid</a:t>
            </a:r>
            <a:r>
              <a:rPr lang="sk-SK" sz="1400" spc="20" dirty="0" smtClean="0">
                <a:solidFill>
                  <a:srgbClr val="F88530"/>
                </a:solidFill>
              </a:rPr>
              <a:t> a elipsoid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</p:spTree>
    <p:extLst>
      <p:ext uri="{BB962C8B-B14F-4D97-AF65-F5344CB8AC3E}">
        <p14:creationId xmlns="" xmlns:p14="http://schemas.microsoft.com/office/powerpoint/2010/main" val="4335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260" dirty="0" smtClean="0"/>
              <a:t>3</a:t>
            </a:r>
            <a:r>
              <a:rPr sz="3900" spc="-260" dirty="0" smtClean="0"/>
              <a:t>:</a:t>
            </a:r>
            <a:r>
              <a:rPr sz="3900" spc="-260" dirty="0"/>
              <a:t>	</a:t>
            </a:r>
            <a:r>
              <a:rPr lang="sk-SK" sz="1400" spc="20" dirty="0" smtClean="0">
                <a:solidFill>
                  <a:srgbClr val="F88530"/>
                </a:solidFill>
              </a:rPr>
              <a:t>Zemepisné súradnice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38730" y="2819401"/>
            <a:ext cx="4025294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1143001" y="1828800"/>
            <a:ext cx="7848599" cy="12490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500" b="1" spc="-5" dirty="0" smtClean="0">
                <a:latin typeface="Tahoma"/>
                <a:cs typeface="Tahoma"/>
              </a:rPr>
              <a:t>I</a:t>
            </a:r>
            <a:r>
              <a:rPr sz="1500" b="1" spc="-5" dirty="0">
                <a:latin typeface="Tahoma"/>
                <a:cs typeface="Tahoma"/>
              </a:rPr>
              <a:t>.</a:t>
            </a:r>
            <a:r>
              <a:rPr sz="1500" b="1" spc="400" dirty="0">
                <a:latin typeface="Tahoma"/>
                <a:cs typeface="Tahoma"/>
              </a:rPr>
              <a:t> </a:t>
            </a:r>
            <a:r>
              <a:rPr lang="sk-SK" sz="1500" spc="-5" dirty="0" smtClean="0">
                <a:latin typeface="Tahoma"/>
                <a:cs typeface="Tahoma"/>
              </a:rPr>
              <a:t>Cestovateľ sa nachádza na </a:t>
            </a:r>
            <a:r>
              <a:rPr lang="sk-SK" sz="1500" b="1" spc="-5" dirty="0" smtClean="0">
                <a:latin typeface="Tahoma"/>
                <a:cs typeface="Tahoma"/>
              </a:rPr>
              <a:t>neznámom mieste </a:t>
            </a:r>
            <a:r>
              <a:rPr lang="sk-SK" sz="1500" spc="-5" dirty="0" smtClean="0">
                <a:latin typeface="Tahoma"/>
                <a:cs typeface="Tahoma"/>
              </a:rPr>
              <a:t>na Zemi. Z tohto miesta prejde </a:t>
            </a:r>
            <a:r>
              <a:rPr lang="sk-SK" sz="1500" b="1" spc="-5" dirty="0" smtClean="0">
                <a:latin typeface="Tahoma"/>
                <a:cs typeface="Tahoma"/>
              </a:rPr>
              <a:t>200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juh</a:t>
            </a:r>
            <a:r>
              <a:rPr lang="sk-SK" sz="1500" spc="-5" dirty="0" smtClean="0">
                <a:latin typeface="Tahoma"/>
                <a:cs typeface="Tahoma"/>
              </a:rPr>
              <a:t>, </a:t>
            </a:r>
            <a:r>
              <a:rPr lang="sk-SK" sz="1500" b="1" spc="-5" dirty="0" smtClean="0">
                <a:latin typeface="Tahoma"/>
                <a:cs typeface="Tahoma"/>
              </a:rPr>
              <a:t>130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západ</a:t>
            </a:r>
            <a:r>
              <a:rPr lang="sk-SK" sz="1500" spc="-5" dirty="0" smtClean="0">
                <a:latin typeface="Tahoma"/>
                <a:cs typeface="Tahoma"/>
              </a:rPr>
              <a:t> a </a:t>
            </a:r>
            <a:r>
              <a:rPr lang="sk-SK" sz="1500" b="1" spc="-5" dirty="0" smtClean="0">
                <a:latin typeface="Tahoma"/>
                <a:cs typeface="Tahoma"/>
              </a:rPr>
              <a:t>200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sever</a:t>
            </a:r>
            <a:r>
              <a:rPr lang="sk-SK" sz="1500" spc="-5" dirty="0" smtClean="0">
                <a:latin typeface="Tahoma"/>
                <a:cs typeface="Tahoma"/>
              </a:rPr>
              <a:t>. Ocitne sa na </a:t>
            </a:r>
            <a:r>
              <a:rPr lang="sk-SK" sz="1500" b="1" spc="-5" dirty="0" smtClean="0">
                <a:latin typeface="Tahoma"/>
                <a:cs typeface="Tahoma"/>
              </a:rPr>
              <a:t>tom istom mieste</a:t>
            </a:r>
            <a:r>
              <a:rPr lang="sk-SK" sz="1500" spc="-5" dirty="0" smtClean="0">
                <a:latin typeface="Tahoma"/>
                <a:cs typeface="Tahoma"/>
              </a:rPr>
              <a:t>, z ktorého vychádzal. </a:t>
            </a:r>
            <a:r>
              <a:rPr lang="sk-SK" sz="1500" b="1" spc="-5" dirty="0" smtClean="0">
                <a:latin typeface="Tahoma"/>
                <a:cs typeface="Tahoma"/>
              </a:rPr>
              <a:t>Vysvetlite</a:t>
            </a:r>
            <a:r>
              <a:rPr lang="sk-SK" sz="1500" spc="-5" dirty="0" smtClean="0">
                <a:latin typeface="Tahoma"/>
                <a:cs typeface="Tahoma"/>
              </a:rPr>
              <a:t>, ako je to možné?</a:t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endParaRPr lang="sk-SK" sz="1500" spc="-5" dirty="0" smtClean="0">
              <a:latin typeface="Tahoma"/>
              <a:cs typeface="Tahoma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8000999" cy="97411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Zemepisné súradnice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– vyjadrujú polohu objektu na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povrchu Zeme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(referenčnom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/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guli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). Stred súradnicového systému sa nachádza v strede Zeme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/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).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Rozlišujú sa súradnice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zemepisná šírka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el-GR" sz="1500" spc="-5" dirty="0" smtClean="0">
                <a:solidFill>
                  <a:schemeClr val="tx2"/>
                </a:solidFill>
                <a:latin typeface="Tahoma"/>
                <a:cs typeface="Tahoma"/>
              </a:rPr>
              <a:t>φ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 a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zemepisná dĺžka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el-GR" sz="1500" spc="-5" dirty="0" smtClean="0">
                <a:solidFill>
                  <a:schemeClr val="tx2"/>
                </a:solidFill>
                <a:latin typeface="Tahoma"/>
                <a:cs typeface="Tahoma"/>
              </a:rPr>
              <a:t>λ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38730" y="2819401"/>
            <a:ext cx="4025294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1143001" y="1828800"/>
            <a:ext cx="7848599" cy="194155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500" b="1" spc="-5" dirty="0" smtClean="0">
                <a:latin typeface="Tahoma"/>
                <a:cs typeface="Tahoma"/>
              </a:rPr>
              <a:t>I</a:t>
            </a:r>
            <a:r>
              <a:rPr sz="1500" b="1" spc="-5" dirty="0">
                <a:latin typeface="Tahoma"/>
                <a:cs typeface="Tahoma"/>
              </a:rPr>
              <a:t>.</a:t>
            </a:r>
            <a:r>
              <a:rPr sz="1500" b="1" spc="400" dirty="0">
                <a:latin typeface="Tahoma"/>
                <a:cs typeface="Tahoma"/>
              </a:rPr>
              <a:t> </a:t>
            </a:r>
            <a:r>
              <a:rPr lang="sk-SK" sz="1500" spc="-5" dirty="0" smtClean="0">
                <a:latin typeface="Tahoma"/>
                <a:cs typeface="Tahoma"/>
              </a:rPr>
              <a:t>Cestovateľ sa nachádza na </a:t>
            </a:r>
            <a:r>
              <a:rPr lang="sk-SK" sz="1500" b="1" spc="-5" dirty="0" smtClean="0">
                <a:latin typeface="Tahoma"/>
                <a:cs typeface="Tahoma"/>
              </a:rPr>
              <a:t>neznámom mieste </a:t>
            </a:r>
            <a:r>
              <a:rPr lang="sk-SK" sz="1500" spc="-5" dirty="0" smtClean="0">
                <a:latin typeface="Tahoma"/>
                <a:cs typeface="Tahoma"/>
              </a:rPr>
              <a:t>na Zemi. Z tohto miesta prejde </a:t>
            </a:r>
            <a:r>
              <a:rPr lang="sk-SK" sz="1500" b="1" spc="-5" dirty="0" smtClean="0">
                <a:latin typeface="Tahoma"/>
                <a:cs typeface="Tahoma"/>
              </a:rPr>
              <a:t>200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juh</a:t>
            </a:r>
            <a:r>
              <a:rPr lang="sk-SK" sz="1500" spc="-5" dirty="0" smtClean="0">
                <a:latin typeface="Tahoma"/>
                <a:cs typeface="Tahoma"/>
              </a:rPr>
              <a:t>, </a:t>
            </a:r>
            <a:r>
              <a:rPr lang="sk-SK" sz="1500" b="1" spc="-5" dirty="0" smtClean="0">
                <a:latin typeface="Tahoma"/>
                <a:cs typeface="Tahoma"/>
              </a:rPr>
              <a:t>130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západ</a:t>
            </a:r>
            <a:r>
              <a:rPr lang="sk-SK" sz="1500" spc="-5" dirty="0" smtClean="0">
                <a:latin typeface="Tahoma"/>
                <a:cs typeface="Tahoma"/>
              </a:rPr>
              <a:t> a </a:t>
            </a:r>
            <a:r>
              <a:rPr lang="sk-SK" sz="1500" b="1" spc="-5" dirty="0" smtClean="0">
                <a:latin typeface="Tahoma"/>
                <a:cs typeface="Tahoma"/>
              </a:rPr>
              <a:t>200 km </a:t>
            </a:r>
            <a:r>
              <a:rPr lang="sk-SK" sz="1500" spc="-5" dirty="0" smtClean="0">
                <a:latin typeface="Tahoma"/>
                <a:cs typeface="Tahoma"/>
              </a:rPr>
              <a:t>smerom na </a:t>
            </a:r>
            <a:r>
              <a:rPr lang="sk-SK" sz="1500" b="1" spc="-5" dirty="0" smtClean="0">
                <a:latin typeface="Tahoma"/>
                <a:cs typeface="Tahoma"/>
              </a:rPr>
              <a:t>sever</a:t>
            </a:r>
            <a:r>
              <a:rPr lang="sk-SK" sz="1500" spc="-5" dirty="0" smtClean="0">
                <a:latin typeface="Tahoma"/>
                <a:cs typeface="Tahoma"/>
              </a:rPr>
              <a:t>. Ocitne sa na </a:t>
            </a:r>
            <a:r>
              <a:rPr lang="sk-SK" sz="1500" b="1" spc="-5" dirty="0" smtClean="0">
                <a:latin typeface="Tahoma"/>
                <a:cs typeface="Tahoma"/>
              </a:rPr>
              <a:t>tom istom mieste</a:t>
            </a:r>
            <a:r>
              <a:rPr lang="sk-SK" sz="1500" spc="-5" dirty="0" smtClean="0">
                <a:latin typeface="Tahoma"/>
                <a:cs typeface="Tahoma"/>
              </a:rPr>
              <a:t>, z ktorého vychádzal. </a:t>
            </a:r>
            <a:r>
              <a:rPr lang="sk-SK" sz="1500" b="1" spc="-5" dirty="0" smtClean="0">
                <a:latin typeface="Tahoma"/>
                <a:cs typeface="Tahoma"/>
              </a:rPr>
              <a:t>Vysvetlite</a:t>
            </a:r>
            <a:r>
              <a:rPr lang="sk-SK" sz="1500" spc="-5" dirty="0" smtClean="0">
                <a:latin typeface="Tahoma"/>
                <a:cs typeface="Tahoma"/>
              </a:rPr>
              <a:t>, ako je to možné?</a:t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RIEŠENIE:</a:t>
            </a:r>
            <a:b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</a:b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Cestovateľ sa nachádzal na </a:t>
            </a:r>
            <a:r>
              <a:rPr lang="sk-SK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severnom póle </a:t>
            </a: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lang="el-GR" sz="1500" spc="-5" dirty="0" smtClean="0">
                <a:solidFill>
                  <a:srgbClr val="FF0000"/>
                </a:solidFill>
                <a:latin typeface="Tahoma"/>
                <a:cs typeface="Tahoma"/>
              </a:rPr>
              <a:t>φ=90</a:t>
            </a:r>
            <a:r>
              <a:rPr lang="sk-SK" sz="1500" spc="-5" dirty="0" smtClean="0">
                <a:solidFill>
                  <a:srgbClr val="FF0000"/>
                </a:solidFill>
                <a:latin typeface="Tahoma"/>
                <a:cs typeface="Tahoma"/>
              </a:rPr>
              <a:t>°)</a:t>
            </a: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r>
              <a:rPr lang="sk-SK" sz="1500" spc="-5" dirty="0" smtClean="0">
                <a:latin typeface="Tahoma"/>
                <a:cs typeface="Tahoma"/>
              </a:rPr>
              <a:t/>
            </a:r>
            <a:br>
              <a:rPr lang="sk-SK" sz="1500" spc="-5" dirty="0" smtClean="0">
                <a:latin typeface="Tahoma"/>
                <a:cs typeface="Tahoma"/>
              </a:rPr>
            </a:br>
            <a:endParaRPr lang="sk-SK" sz="1500" spc="-5" dirty="0" smtClean="0">
              <a:latin typeface="Tahoma"/>
              <a:cs typeface="Tahoma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8000999" cy="97411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Zemepisné súradnice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– vyjadrujú polohu objektu na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povrchu Zeme 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(referenčnom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/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guli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). Stred súradnicového systému sa nachádza v strede Zeme (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elipsoidu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/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gule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).</a:t>
            </a:r>
          </a:p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Rozlišujú sa súradnice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zemepisná šírka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el-GR" sz="1500" spc="-5" dirty="0" smtClean="0">
                <a:solidFill>
                  <a:schemeClr val="tx2"/>
                </a:solidFill>
                <a:latin typeface="Tahoma"/>
                <a:cs typeface="Tahoma"/>
              </a:rPr>
              <a:t>φ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 a </a:t>
            </a:r>
            <a:r>
              <a:rPr lang="sk-SK" sz="1500" b="1" spc="-5" dirty="0" smtClean="0">
                <a:solidFill>
                  <a:schemeClr val="tx2"/>
                </a:solidFill>
                <a:latin typeface="Tahoma"/>
                <a:cs typeface="Tahoma"/>
              </a:rPr>
              <a:t>zemepisná dĺžka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 (</a:t>
            </a:r>
            <a:r>
              <a:rPr lang="el-GR" sz="1500" spc="-5" dirty="0" smtClean="0">
                <a:solidFill>
                  <a:schemeClr val="tx2"/>
                </a:solidFill>
                <a:latin typeface="Tahoma"/>
                <a:cs typeface="Tahoma"/>
              </a:rPr>
              <a:t>λ</a:t>
            </a:r>
            <a:r>
              <a:rPr lang="sk-SK" sz="150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21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470" dirty="0" smtClean="0"/>
              <a:t>3 </a:t>
            </a:r>
            <a:r>
              <a:rPr lang="sk-SK" spc="-5" dirty="0" smtClean="0"/>
              <a:t>(ri</a:t>
            </a:r>
            <a:r>
              <a:rPr lang="sk-SK" spc="-20" dirty="0" smtClean="0"/>
              <a:t>eše</a:t>
            </a:r>
            <a:r>
              <a:rPr lang="sk-SK" spc="-35" dirty="0" smtClean="0"/>
              <a:t>n</a:t>
            </a:r>
            <a:r>
              <a:rPr lang="sk-SK" spc="-25" dirty="0" smtClean="0"/>
              <a:t>ie</a:t>
            </a:r>
            <a:r>
              <a:rPr lang="sk-SK" spc="-30" dirty="0" smtClean="0"/>
              <a:t>)</a:t>
            </a:r>
            <a:r>
              <a:rPr lang="sk-SK" spc="-195" dirty="0" smtClean="0"/>
              <a:t>:</a:t>
            </a:r>
            <a:r>
              <a:rPr lang="sk-SK" spc="280" dirty="0" smtClean="0"/>
              <a:t> </a:t>
            </a:r>
            <a:r>
              <a:rPr lang="sk-SK" sz="1400" spc="20" dirty="0" smtClean="0">
                <a:solidFill>
                  <a:srgbClr val="F88530"/>
                </a:solidFill>
              </a:rPr>
              <a:t>Zemepisné súradnice 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3039" y="110185"/>
            <a:ext cx="875792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3576954" algn="l"/>
                <a:tab pos="8744585" algn="l"/>
              </a:tabLst>
            </a:pPr>
            <a:r>
              <a:rPr lang="sk-SK" sz="3900" spc="105" dirty="0" err="1" smtClean="0"/>
              <a:t>Úl</a:t>
            </a:r>
            <a:r>
              <a:rPr sz="3900" spc="105" dirty="0" err="1" smtClean="0"/>
              <a:t>oha</a:t>
            </a:r>
            <a:r>
              <a:rPr sz="3900" spc="-95" dirty="0" smtClean="0"/>
              <a:t> </a:t>
            </a:r>
            <a:r>
              <a:rPr sz="3900" spc="-210" dirty="0"/>
              <a:t>č.</a:t>
            </a:r>
            <a:r>
              <a:rPr sz="3900" spc="-470" dirty="0"/>
              <a:t> </a:t>
            </a:r>
            <a:r>
              <a:rPr lang="sk-SK" sz="3900" spc="-260" dirty="0" smtClean="0"/>
              <a:t>4</a:t>
            </a:r>
            <a:r>
              <a:rPr sz="3900" spc="-260" dirty="0" smtClean="0"/>
              <a:t>:</a:t>
            </a:r>
            <a:r>
              <a:rPr sz="3900" spc="-260" dirty="0"/>
              <a:t>	</a:t>
            </a:r>
            <a:r>
              <a:rPr lang="sk-SK" sz="1400" spc="20" dirty="0" smtClean="0">
                <a:solidFill>
                  <a:srgbClr val="F88530"/>
                </a:solidFill>
              </a:rPr>
              <a:t>Zemepisné súradnice – meranie azimutov</a:t>
            </a:r>
            <a:r>
              <a:rPr sz="1400" spc="-15" dirty="0">
                <a:solidFill>
                  <a:srgbClr val="F88530"/>
                </a:solidFill>
              </a:rPr>
              <a:t>	</a:t>
            </a:r>
            <a:endParaRPr sz="1400" dirty="0"/>
          </a:p>
        </p:txBody>
      </p:sp>
      <p:sp>
        <p:nvSpPr>
          <p:cNvPr id="19" name="object 19"/>
          <p:cNvSpPr txBox="1"/>
          <p:nvPr/>
        </p:nvSpPr>
        <p:spPr>
          <a:xfrm>
            <a:off x="1143001" y="1828800"/>
            <a:ext cx="7543799" cy="76431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50" b="1" spc="-5" dirty="0" smtClean="0">
                <a:latin typeface="Tahoma"/>
                <a:cs typeface="Tahoma"/>
              </a:rPr>
              <a:t>I</a:t>
            </a:r>
            <a:r>
              <a:rPr sz="1450" b="1" spc="-5" dirty="0">
                <a:latin typeface="Tahoma"/>
                <a:cs typeface="Tahoma"/>
              </a:rPr>
              <a:t>.</a:t>
            </a:r>
            <a:r>
              <a:rPr sz="1450" b="1" spc="400" dirty="0">
                <a:latin typeface="Tahoma"/>
                <a:cs typeface="Tahoma"/>
              </a:rPr>
              <a:t> </a:t>
            </a:r>
            <a:r>
              <a:rPr lang="sk-SK" sz="1450" spc="-5" dirty="0" smtClean="0">
                <a:latin typeface="Tahoma"/>
                <a:cs typeface="Tahoma"/>
              </a:rPr>
              <a:t>Otvorte si atlas na </a:t>
            </a:r>
            <a:r>
              <a:rPr lang="sk-SK" sz="1450" b="1" spc="-5" dirty="0" smtClean="0">
                <a:latin typeface="Tahoma"/>
                <a:cs typeface="Tahoma"/>
              </a:rPr>
              <a:t>strane 50 </a:t>
            </a:r>
            <a:r>
              <a:rPr lang="sk-SK" sz="1450" spc="-5" dirty="0" smtClean="0">
                <a:latin typeface="Tahoma"/>
                <a:cs typeface="Tahoma"/>
              </a:rPr>
              <a:t>–</a:t>
            </a:r>
            <a:r>
              <a:rPr lang="sk-SK" sz="1450" b="1" spc="-5" dirty="0" smtClean="0">
                <a:latin typeface="Tahoma"/>
                <a:cs typeface="Tahoma"/>
              </a:rPr>
              <a:t> Blízky východ</a:t>
            </a:r>
            <a:r>
              <a:rPr lang="sk-SK" sz="1450" spc="-5" dirty="0" smtClean="0">
                <a:latin typeface="Tahoma"/>
                <a:cs typeface="Tahoma"/>
              </a:rPr>
              <a:t>. Momentálne sa nachádzate v meste </a:t>
            </a:r>
            <a:r>
              <a:rPr lang="sk-SK" sz="1450" b="1" spc="-5" dirty="0" smtClean="0">
                <a:latin typeface="Tahoma"/>
                <a:cs typeface="Tahoma"/>
              </a:rPr>
              <a:t>Gaza</a:t>
            </a:r>
            <a:r>
              <a:rPr lang="sk-SK" sz="1450" spc="-5" dirty="0" smtClean="0">
                <a:latin typeface="Tahoma"/>
                <a:cs typeface="Tahoma"/>
              </a:rPr>
              <a:t> v Pásme Gazy a budete navštevovať významné mestá na Blízkom Východe v nasledovnom poradí:</a:t>
            </a:r>
          </a:p>
        </p:txBody>
      </p:sp>
      <p:sp>
        <p:nvSpPr>
          <p:cNvPr id="16" name="object 19"/>
          <p:cNvSpPr txBox="1"/>
          <p:nvPr/>
        </p:nvSpPr>
        <p:spPr>
          <a:xfrm>
            <a:off x="1143001" y="741071"/>
            <a:ext cx="8000999" cy="85799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740"/>
              </a:spcBef>
            </a:pP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Azimut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(pochodový uhol) je uhol medzi geografickým severom a smerom k cieľu, meraný v smere hodinových ručičiek. Meria sa od severu v smere hodinových ručičiek a postupne nadobúda hodnoty: 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sever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východ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90°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juh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180°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západ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270°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),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 sever 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(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360°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=</a:t>
            </a:r>
            <a:r>
              <a:rPr lang="sk-SK" sz="1450" b="1" spc="-5" dirty="0" smtClean="0">
                <a:solidFill>
                  <a:schemeClr val="tx2"/>
                </a:solidFill>
                <a:latin typeface="Tahoma"/>
                <a:cs typeface="Tahoma"/>
              </a:rPr>
              <a:t>0°</a:t>
            </a:r>
            <a:r>
              <a:rPr lang="sk-SK" sz="1450" spc="-5" dirty="0" smtClean="0">
                <a:solidFill>
                  <a:schemeClr val="tx2"/>
                </a:solidFill>
                <a:latin typeface="Tahoma"/>
                <a:cs typeface="Tahoma"/>
              </a:rPr>
              <a:t>)</a:t>
            </a:r>
          </a:p>
        </p:txBody>
      </p:sp>
      <p:pic>
        <p:nvPicPr>
          <p:cNvPr id="14" name="Picture 2" descr="https://draciastopa.sk/wp-content/uploads/azimuty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593538"/>
            <a:ext cx="3429000" cy="2571750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5562600" y="5144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azimut s hodnotou 270°</a:t>
            </a:r>
            <a:b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smeruje na západ</a:t>
            </a:r>
            <a:endParaRPr lang="sk-SK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1143000" y="2667000"/>
            <a:ext cx="7543799" cy="264174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/>
            </a:r>
            <a:br>
              <a:rPr lang="sk-SK" sz="1450" spc="-5" dirty="0" smtClean="0">
                <a:latin typeface="Tahoma"/>
                <a:cs typeface="Tahoma"/>
              </a:rPr>
            </a:br>
            <a:r>
              <a:rPr lang="sk-SK" sz="1450" spc="-5" dirty="0" smtClean="0">
                <a:latin typeface="Tahoma"/>
                <a:cs typeface="Tahoma"/>
              </a:rPr>
              <a:t>1. Z mesta Gaza prejdete </a:t>
            </a:r>
            <a:r>
              <a:rPr lang="sk-SK" sz="1450" b="1" spc="-5" dirty="0" smtClean="0">
                <a:latin typeface="Tahoma"/>
                <a:cs typeface="Tahoma"/>
              </a:rPr>
              <a:t>80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69°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>2. Následne prejdete </a:t>
            </a:r>
            <a:r>
              <a:rPr lang="sk-SK" sz="1450" b="1" spc="-5" dirty="0" smtClean="0">
                <a:latin typeface="Tahoma"/>
                <a:cs typeface="Tahoma"/>
              </a:rPr>
              <a:t>120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349°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>3. Napokon prejdete </a:t>
            </a:r>
            <a:r>
              <a:rPr lang="sk-SK" sz="1450" b="1" spc="-5" dirty="0" smtClean="0">
                <a:latin typeface="Tahoma"/>
                <a:cs typeface="Tahoma"/>
              </a:rPr>
              <a:t>145 km </a:t>
            </a:r>
            <a:r>
              <a:rPr lang="sk-SK" sz="1450" spc="-5" dirty="0" smtClean="0">
                <a:latin typeface="Tahoma"/>
                <a:cs typeface="Tahoma"/>
              </a:rPr>
              <a:t>pod azimutom </a:t>
            </a:r>
            <a:r>
              <a:rPr lang="sk-SK" sz="1450" b="1" spc="-5" dirty="0" smtClean="0">
                <a:latin typeface="Tahoma"/>
                <a:cs typeface="Tahoma"/>
              </a:rPr>
              <a:t>56°</a:t>
            </a:r>
            <a:endParaRPr lang="sk-SK" sz="1450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endParaRPr lang="sk-SK" sz="1450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>Ktoré </a:t>
            </a:r>
            <a:r>
              <a:rPr lang="sk-SK" sz="1450" b="1" spc="-5" dirty="0" smtClean="0">
                <a:latin typeface="Tahoma"/>
                <a:cs typeface="Tahoma"/>
              </a:rPr>
              <a:t>mestá</a:t>
            </a:r>
            <a:r>
              <a:rPr lang="sk-SK" sz="1450" spc="-5" dirty="0" smtClean="0">
                <a:latin typeface="Tahoma"/>
                <a:cs typeface="Tahoma"/>
              </a:rPr>
              <a:t> na svojej trase postupne </a:t>
            </a:r>
            <a:r>
              <a:rPr lang="sk-SK" sz="1450" b="1" spc="-5" dirty="0" smtClean="0">
                <a:latin typeface="Tahoma"/>
                <a:cs typeface="Tahoma"/>
              </a:rPr>
              <a:t>navštívite</a:t>
            </a:r>
            <a:r>
              <a:rPr lang="sk-SK" sz="1450" spc="-5" dirty="0" smtClean="0">
                <a:latin typeface="Tahoma"/>
                <a:cs typeface="Tahoma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endParaRPr lang="sk-SK" sz="1450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50" spc="-5" dirty="0" smtClean="0">
                <a:latin typeface="Tahoma"/>
                <a:cs typeface="Tahoma"/>
              </a:rPr>
              <a:t/>
            </a:r>
            <a:br>
              <a:rPr lang="sk-SK" sz="1450" spc="-5" dirty="0" smtClean="0">
                <a:latin typeface="Tahoma"/>
                <a:cs typeface="Tahoma"/>
              </a:rPr>
            </a:br>
            <a:endParaRPr lang="sk-SK" sz="1450" spc="-5" dirty="0" smtClean="0">
              <a:latin typeface="Tahoma"/>
              <a:cs typeface="Tahoma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143001" y="4648200"/>
            <a:ext cx="4419599" cy="169277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00" i="1" spc="-5" dirty="0" smtClean="0">
                <a:latin typeface="Tahoma"/>
                <a:cs typeface="Tahoma"/>
              </a:rPr>
              <a:t>Poznámka: Najprv si veďte cez mesto Gaza </a:t>
            </a:r>
            <a:r>
              <a:rPr lang="sk-SK" sz="1400" b="1" i="1" spc="-5" dirty="0" smtClean="0">
                <a:latin typeface="Tahoma"/>
                <a:cs typeface="Tahoma"/>
              </a:rPr>
              <a:t>pomocný poludník</a:t>
            </a:r>
            <a:r>
              <a:rPr lang="sk-SK" sz="1400" i="1" spc="-5" dirty="0" smtClean="0">
                <a:latin typeface="Tahoma"/>
                <a:cs typeface="Tahoma"/>
              </a:rPr>
              <a:t>, určte </a:t>
            </a:r>
            <a:r>
              <a:rPr lang="sk-SK" sz="1400" b="1" i="1" spc="-5" dirty="0" smtClean="0">
                <a:latin typeface="Tahoma"/>
                <a:cs typeface="Tahoma"/>
              </a:rPr>
              <a:t>smer</a:t>
            </a:r>
            <a:r>
              <a:rPr lang="sk-SK" sz="1400" i="1" spc="-5" dirty="0" smtClean="0">
                <a:latin typeface="Tahoma"/>
                <a:cs typeface="Tahoma"/>
              </a:rPr>
              <a:t> (</a:t>
            </a:r>
            <a:r>
              <a:rPr lang="sk-SK" sz="1400" b="1" i="1" spc="-5" dirty="0" smtClean="0">
                <a:latin typeface="Tahoma"/>
                <a:cs typeface="Tahoma"/>
              </a:rPr>
              <a:t>azimut</a:t>
            </a:r>
            <a:r>
              <a:rPr lang="sk-SK" sz="1400" i="1" spc="-5" dirty="0" smtClean="0">
                <a:latin typeface="Tahoma"/>
                <a:cs typeface="Tahoma"/>
              </a:rPr>
              <a:t>) pomocou </a:t>
            </a:r>
            <a:r>
              <a:rPr lang="sk-SK" sz="1400" b="1" i="1" spc="-5" dirty="0" smtClean="0">
                <a:latin typeface="Tahoma"/>
                <a:cs typeface="Tahoma"/>
              </a:rPr>
              <a:t>uhlomera</a:t>
            </a:r>
            <a:r>
              <a:rPr lang="sk-SK" sz="1400" i="1" spc="-5" dirty="0" smtClean="0">
                <a:latin typeface="Tahoma"/>
                <a:cs typeface="Tahoma"/>
              </a:rPr>
              <a:t>, veďte týmto smerom </a:t>
            </a:r>
            <a:r>
              <a:rPr lang="sk-SK" sz="1400" b="1" i="1" spc="-5" dirty="0" smtClean="0">
                <a:latin typeface="Tahoma"/>
                <a:cs typeface="Tahoma"/>
              </a:rPr>
              <a:t>polpriamku</a:t>
            </a:r>
            <a:r>
              <a:rPr lang="sk-SK" sz="1400" i="1" spc="-5" dirty="0" smtClean="0">
                <a:latin typeface="Tahoma"/>
                <a:cs typeface="Tahoma"/>
              </a:rPr>
              <a:t> s počiatočným bodom v meste </a:t>
            </a:r>
            <a:r>
              <a:rPr lang="sk-SK" sz="1400" b="1" i="1" spc="-5" dirty="0" smtClean="0">
                <a:latin typeface="Tahoma"/>
                <a:cs typeface="Tahoma"/>
              </a:rPr>
              <a:t>Gaza</a:t>
            </a:r>
            <a:r>
              <a:rPr lang="sk-SK" sz="1400" i="1" spc="-5" dirty="0" smtClean="0">
                <a:latin typeface="Tahoma"/>
                <a:cs typeface="Tahoma"/>
              </a:rPr>
              <a:t> a pomocou </a:t>
            </a:r>
            <a:r>
              <a:rPr lang="sk-SK" sz="1400" b="1" i="1" spc="-5" dirty="0" smtClean="0">
                <a:latin typeface="Tahoma"/>
                <a:cs typeface="Tahoma"/>
              </a:rPr>
              <a:t>grafickej mierky </a:t>
            </a:r>
            <a:r>
              <a:rPr lang="sk-SK" sz="1400" i="1" spc="-5" dirty="0" smtClean="0">
                <a:latin typeface="Tahoma"/>
                <a:cs typeface="Tahoma"/>
              </a:rPr>
              <a:t>určte </a:t>
            </a:r>
            <a:r>
              <a:rPr lang="sk-SK" sz="1400" b="1" i="1" spc="-5" dirty="0" smtClean="0">
                <a:latin typeface="Tahoma"/>
                <a:cs typeface="Tahoma"/>
              </a:rPr>
              <a:t>ďalší bod </a:t>
            </a:r>
            <a:r>
              <a:rPr lang="sk-SK" sz="1400" i="1" spc="-5" dirty="0" smtClean="0">
                <a:latin typeface="Tahoma"/>
                <a:cs typeface="Tahoma"/>
              </a:rPr>
              <a:t>na trase v požadovanej </a:t>
            </a:r>
            <a:r>
              <a:rPr lang="sk-SK" sz="1400" b="1" i="1" spc="-5" dirty="0" smtClean="0">
                <a:latin typeface="Tahoma"/>
                <a:cs typeface="Tahoma"/>
              </a:rPr>
              <a:t>vzdialenosti</a:t>
            </a:r>
            <a:r>
              <a:rPr lang="sk-SK" sz="1400" i="1" spc="-5" dirty="0" smtClean="0">
                <a:latin typeface="Tahoma"/>
                <a:cs typeface="Tahoma"/>
              </a:rPr>
              <a:t>.</a:t>
            </a:r>
            <a:br>
              <a:rPr lang="sk-SK" sz="1400" i="1" spc="-5" dirty="0" smtClean="0">
                <a:latin typeface="Tahoma"/>
                <a:cs typeface="Tahoma"/>
              </a:rPr>
            </a:br>
            <a:endParaRPr lang="sk-SK" sz="1400" i="1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sk-SK" sz="1400" i="1" spc="-5" dirty="0" smtClean="0">
                <a:latin typeface="Tahoma"/>
                <a:cs typeface="Tahoma"/>
              </a:rPr>
              <a:t>Postup opakujte pri 2. aj 3. kroku</a:t>
            </a:r>
          </a:p>
        </p:txBody>
      </p:sp>
      <p:sp>
        <p:nvSpPr>
          <p:cNvPr id="23" name="object 19"/>
          <p:cNvSpPr txBox="1"/>
          <p:nvPr/>
        </p:nvSpPr>
        <p:spPr>
          <a:xfrm>
            <a:off x="3886200" y="5791200"/>
            <a:ext cx="5105400" cy="95667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40"/>
              </a:spcBef>
            </a:pPr>
            <a:r>
              <a:rPr lang="sk-SK" sz="2800" b="1" i="1" spc="-5" dirty="0" smtClean="0">
                <a:solidFill>
                  <a:srgbClr val="FF0000"/>
                </a:solidFill>
                <a:latin typeface="Tahoma"/>
                <a:cs typeface="Tahoma"/>
              </a:rPr>
              <a:t>PRÍSNY ZÁKAZ RYSOVAŤ DO ATLASU PEROM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1029</Words>
  <Application>Microsoft Office PowerPoint</Application>
  <PresentationFormat>Prezentácia na obrazovke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Office Theme</vt:lpstr>
      <vt:lpstr>Úloha č. 1: Astronomické súradnice – obzorníkové súradnice </vt:lpstr>
      <vt:lpstr>Úloha č. 1 (riešenie): Astronomické súradnice – obzorníkové súradnice </vt:lpstr>
      <vt:lpstr>Astronomické súradnice – rovníkové súradnice </vt:lpstr>
      <vt:lpstr>Astronomické súradnice – rovníkové súradnice </vt:lpstr>
      <vt:lpstr>Úloha č. 2: Geoid a elipsoid </vt:lpstr>
      <vt:lpstr>Úloha č. 2 (riešenie): Geoid a elipsoid </vt:lpstr>
      <vt:lpstr>Úloha č. 3: Zemepisné súradnice </vt:lpstr>
      <vt:lpstr>Úloha č. 3 (riešenie): Zemepisné súradnice  </vt:lpstr>
      <vt:lpstr>Úloha č. 4: Zemepisné súradnice – meranie azimutov </vt:lpstr>
      <vt:lpstr>Úloha č. 4 (riešenie): Zemepisné súradnice – meranie azimutov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Planetárna geografia</dc:title>
  <dc:creator>pc</dc:creator>
  <cp:lastModifiedBy>user</cp:lastModifiedBy>
  <cp:revision>135</cp:revision>
  <dcterms:created xsi:type="dcterms:W3CDTF">2023-11-15T20:36:17Z</dcterms:created>
  <dcterms:modified xsi:type="dcterms:W3CDTF">2023-11-30T11:16:57Z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2023-11-15T00:00:00Z</vt:filetime>
  </property>
</Properties>
</file>