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359" r:id="rId2"/>
    <p:sldId id="358" r:id="rId3"/>
    <p:sldId id="355" r:id="rId4"/>
    <p:sldId id="356" r:id="rId5"/>
    <p:sldId id="362" r:id="rId6"/>
    <p:sldId id="360" r:id="rId7"/>
    <p:sldId id="361" r:id="rId8"/>
    <p:sldId id="364" r:id="rId9"/>
    <p:sldId id="365" r:id="rId10"/>
    <p:sldId id="366" r:id="rId11"/>
    <p:sldId id="367" r:id="rId12"/>
  </p:sldIdLst>
  <p:sldSz cx="9144000" cy="6858000" type="screen4x3"/>
  <p:notesSz cx="6858000" cy="994727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  <a:srgbClr val="003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>
      <p:cViewPr varScale="1">
        <p:scale>
          <a:sx n="83" d="100"/>
          <a:sy n="83" d="100"/>
        </p:scale>
        <p:origin x="15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A1929-0C2A-4F77-A804-B39A3C160769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6EE42-C76A-4434-BEFB-0203DE1EE0D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1227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20" name="Zástupný symbol päty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Obdĺž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Obdĺž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9" name="Vývojový diagram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lá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Zástupný symbol tex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64F76BF-8EAE-4368-B641-5E5B9A262513}" type="datetimeFigureOut">
              <a:rPr lang="sk-SK" smtClean="0"/>
              <a:pPr/>
              <a:t>2. 11. 2023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4C7685E-9FF6-465D-AB8E-1BC46500E4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5" name="Obdĺž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908720"/>
            <a:ext cx="8100392" cy="5949280"/>
          </a:xfrm>
        </p:spPr>
        <p:txBody>
          <a:bodyPr numCol="1">
            <a:normAutofit/>
          </a:bodyPr>
          <a:lstStyle/>
          <a:p>
            <a:r>
              <a:rPr lang="sk-SK" sz="1300" b="1" dirty="0"/>
              <a:t>V </a:t>
            </a:r>
            <a:r>
              <a:rPr lang="sk-SK" sz="1300" b="1" dirty="0" smtClean="0"/>
              <a:t>tabuľke sú </a:t>
            </a:r>
            <a:r>
              <a:rPr lang="sk-SK" sz="1300" b="1" dirty="0"/>
              <a:t>základné fyzikálne charakteristiky jednotlivých planét </a:t>
            </a:r>
            <a:r>
              <a:rPr lang="sk-SK" sz="1300" b="1" dirty="0" smtClean="0"/>
              <a:t>slnečnej sústavy.</a:t>
            </a:r>
            <a:br>
              <a:rPr lang="sk-SK" sz="1300" b="1" dirty="0" smtClean="0"/>
            </a:br>
            <a:r>
              <a:rPr lang="sk-SK" sz="1300" b="1" dirty="0" smtClean="0"/>
              <a:t>Pozrite </a:t>
            </a:r>
            <a:r>
              <a:rPr lang="sk-SK" sz="1300" b="1" dirty="0"/>
              <a:t>si </a:t>
            </a:r>
            <a:r>
              <a:rPr lang="sk-SK" sz="1300" b="1" dirty="0" smtClean="0"/>
              <a:t>tabuľku </a:t>
            </a:r>
            <a:r>
              <a:rPr lang="sk-SK" sz="1300" b="1" dirty="0"/>
              <a:t>a odpovedzte na </a:t>
            </a:r>
            <a:r>
              <a:rPr lang="sk-SK" sz="1300" b="1" dirty="0" smtClean="0"/>
              <a:t>otázky. </a:t>
            </a:r>
          </a:p>
          <a:p>
            <a:endParaRPr lang="sk-SK" sz="1300" dirty="0"/>
          </a:p>
          <a:p>
            <a:pPr>
              <a:buNone/>
            </a:pPr>
            <a:endParaRPr lang="sk-SK" sz="1300" dirty="0" smtClean="0"/>
          </a:p>
        </p:txBody>
      </p:sp>
      <p:cxnSp>
        <p:nvCxnSpPr>
          <p:cNvPr id="7" name="Rovná spojnica 6"/>
          <p:cNvCxnSpPr/>
          <p:nvPr/>
        </p:nvCxnSpPr>
        <p:spPr>
          <a:xfrm>
            <a:off x="1187624" y="836712"/>
            <a:ext cx="7261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uľka 5"/>
          <p:cNvGraphicFramePr>
            <a:graphicFrameLocks noGrp="1"/>
          </p:cNvGraphicFramePr>
          <p:nvPr/>
        </p:nvGraphicFramePr>
        <p:xfrm>
          <a:off x="1187624" y="1412775"/>
          <a:ext cx="7416824" cy="2736305"/>
        </p:xfrm>
        <a:graphic>
          <a:graphicData uri="http://schemas.openxmlformats.org/drawingml/2006/table">
            <a:tbl>
              <a:tblPr/>
              <a:tblGrid>
                <a:gridCol w="2494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61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61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2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89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8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027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FYZIKÁLNA CHARAKTERISTIKA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PLANÉTY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24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Merkúr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Venuša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Zem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Mars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Jupiter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Saturn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Urán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Neptún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245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hmotnosť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(Zem = 1)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0,055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0,82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0,11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318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95,18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14,5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17,14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priemer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rovníka (km)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4 864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12 103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12 756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6 768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142 948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120 536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51 118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49 528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objem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(Zem = 1)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0,056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0,86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0,15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1 323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744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67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57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sklon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rotačnej osi ( °)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177,36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23,45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25,19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3,13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26,73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97,86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29,6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počet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mesiacov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95</a:t>
                      </a:r>
                      <a:endParaRPr lang="sk-SK" sz="13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146</a:t>
                      </a:r>
                      <a:endParaRPr lang="sk-SK" sz="13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27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14</a:t>
                      </a:r>
                      <a:endParaRPr lang="sk-SK" sz="13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stred.</a:t>
                      </a:r>
                      <a:r>
                        <a:rPr lang="sk-SK" sz="1300" b="1" i="0" u="none" strike="noStrike" baseline="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</a:t>
                      </a:r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vzdialenosť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od Slnka (mil. km)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57,9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108,2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149,6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227,9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778,3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1 429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2 869,60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4 496,60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stredná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dráhová rýchlosť (km/s)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47,87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35,02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29,79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24,13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13,06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9,66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6,8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5,44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doba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rotácie (dĺžka dňa)*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58,65 d.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243,16 d.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23,93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24,62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9,92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10,67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17,23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16,12 h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245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doba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obehu (dĺžka roka)*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87,97 d.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224,7 d.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365,256 d.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1,88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11,86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29,46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84,01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164,79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984">
                <a:tc gridSpan="9">
                  <a:txBody>
                    <a:bodyPr/>
                    <a:lstStyle/>
                    <a:p>
                      <a:pPr algn="l" rtl="0" fontAlgn="ctr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* </a:t>
                      </a:r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h. = </a:t>
                      </a: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pozemská </a:t>
                      </a:r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hodina       d. = pozemský deň       r. = pozemský rok</a:t>
                      </a:r>
                      <a:endParaRPr lang="sk-SK" sz="13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1/I: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Planéty slnečnej </a:t>
            </a:r>
            <a:r>
              <a:rPr lang="sk-SK" sz="2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sústavy </a:t>
            </a:r>
            <a:endParaRPr lang="sk-SK" b="1" dirty="0">
              <a:solidFill>
                <a:srgbClr val="004A82"/>
              </a:solidFill>
            </a:endParaRPr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1043608" y="4149080"/>
            <a:ext cx="8100392" cy="2520280"/>
          </a:xfrm>
          <a:prstGeom prst="rect">
            <a:avLst/>
          </a:prstGeom>
        </p:spPr>
        <p:txBody>
          <a:bodyPr numCol="1">
            <a:normAutofit/>
          </a:bodyPr>
          <a:lstStyle/>
          <a:p>
            <a:pPr marL="5394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Zoraďte planéty slnečnej sústavy 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podľa hmotnosti zostupne</a:t>
            </a:r>
          </a:p>
          <a:p>
            <a:pPr marL="5394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Zoraďte planéty slnečnej sústavy 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podľa objemu vzostupne </a:t>
            </a:r>
          </a:p>
          <a:p>
            <a:pPr marL="5394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Ktoré planéty slnečnej sústavy majú 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sklon rotačnej osi podobný Zemi </a:t>
            </a: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(od 20 ° do 30 °)</a:t>
            </a:r>
            <a:r>
              <a:rPr kumimoji="0" lang="sk-SK" sz="13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5394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Vyberte správnu možnosť: „Kým stredná vzdialenosť planéty od Slnka stúpa, stredná  dráhová rýchlosť planéty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stúpa</a:t>
            </a: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klesá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.“</a:t>
            </a: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5394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lang="sk-SK" sz="1300" dirty="0" smtClean="0">
                <a:solidFill>
                  <a:schemeClr val="accent6"/>
                </a:solidFill>
              </a:rPr>
              <a:t>Ktorá planéta má </a:t>
            </a:r>
            <a:r>
              <a:rPr lang="sk-SK" sz="1300" b="1" dirty="0" smtClean="0">
                <a:solidFill>
                  <a:schemeClr val="accent6"/>
                </a:solidFill>
              </a:rPr>
              <a:t>najkratšiu dobu rotácie </a:t>
            </a:r>
            <a:r>
              <a:rPr lang="sk-SK" sz="1300" dirty="0" smtClean="0">
                <a:solidFill>
                  <a:schemeClr val="accent6"/>
                </a:solidFill>
              </a:rPr>
              <a:t>(dĺžku dňa)?</a:t>
            </a:r>
            <a:endParaRPr kumimoji="0" lang="sk-SK" sz="1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394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Ktorá planéta má 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najdlhšiu dobu obehu </a:t>
            </a:r>
            <a:r>
              <a:rPr kumimoji="0" lang="sk-SK" sz="13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(dĺžku roka)</a:t>
            </a: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</a:t>
            </a:r>
            <a:endParaRPr kumimoji="0" lang="sk-SK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7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ovná spojnica 6"/>
          <p:cNvCxnSpPr/>
          <p:nvPr/>
        </p:nvCxnSpPr>
        <p:spPr>
          <a:xfrm>
            <a:off x="1187624" y="836712"/>
            <a:ext cx="7261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043608" y="5861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latin typeface="Calibri" pitchFamily="34" charset="0"/>
              </a:rPr>
              <a:t>2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/II: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Iné vesmírne objekty</a:t>
            </a:r>
            <a:endParaRPr lang="sk-SK" sz="2200" b="1" dirty="0">
              <a:solidFill>
                <a:srgbClr val="004A82"/>
              </a:solidFill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971599" y="1556792"/>
            <a:ext cx="4917419" cy="5112568"/>
          </a:xfrm>
          <a:prstGeom prst="rect">
            <a:avLst/>
          </a:prstGeom>
        </p:spPr>
        <p:txBody>
          <a:bodyPr numCol="1">
            <a:normAutofit/>
          </a:bodyPr>
          <a:lstStyle/>
          <a:p>
            <a:pPr marL="859536" lvl="2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1500" dirty="0" smtClean="0">
                <a:solidFill>
                  <a:schemeClr val="accent6"/>
                </a:solidFill>
              </a:rPr>
              <a:t/>
            </a:r>
            <a:br>
              <a:rPr lang="sk-SK" sz="1500" dirty="0" smtClean="0">
                <a:solidFill>
                  <a:schemeClr val="accent6"/>
                </a:solidFill>
              </a:rPr>
            </a:br>
            <a:r>
              <a:rPr lang="sk-SK" sz="1500" dirty="0" smtClean="0">
                <a:solidFill>
                  <a:schemeClr val="accent6"/>
                </a:solidFill>
              </a:rPr>
              <a:t> </a:t>
            </a: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Zástupný symbol obsahu 2"/>
          <p:cNvSpPr>
            <a:spLocks noGrp="1"/>
          </p:cNvSpPr>
          <p:nvPr>
            <p:ph idx="1"/>
          </p:nvPr>
        </p:nvSpPr>
        <p:spPr>
          <a:xfrm>
            <a:off x="1043608" y="908720"/>
            <a:ext cx="7776864" cy="2304256"/>
          </a:xfrm>
        </p:spPr>
        <p:txBody>
          <a:bodyPr numCol="1">
            <a:normAutofit/>
          </a:bodyPr>
          <a:lstStyle/>
          <a:p>
            <a:pPr algn="just"/>
            <a:r>
              <a:rPr lang="sk-SK" sz="1400" dirty="0" smtClean="0"/>
              <a:t>Dňa </a:t>
            </a:r>
            <a:r>
              <a:rPr lang="sk-SK" sz="1400" b="1" dirty="0" smtClean="0"/>
              <a:t>13. októbra 1990</a:t>
            </a:r>
            <a:r>
              <a:rPr lang="sk-SK" sz="1400" dirty="0" smtClean="0"/>
              <a:t> preletel </a:t>
            </a:r>
            <a:r>
              <a:rPr lang="sk-SK" sz="1400" dirty="0"/>
              <a:t>nad územím </a:t>
            </a:r>
            <a:r>
              <a:rPr lang="sk-SK" sz="1400" b="1" dirty="0"/>
              <a:t>Česko-Slovenska</a:t>
            </a:r>
            <a:r>
              <a:rPr lang="sk-SK" sz="1400" dirty="0"/>
              <a:t> a </a:t>
            </a:r>
            <a:r>
              <a:rPr lang="sk-SK" sz="1400" b="1" dirty="0"/>
              <a:t>Poľska</a:t>
            </a:r>
            <a:r>
              <a:rPr lang="sk-SK" sz="1400" dirty="0"/>
              <a:t> rýchlo sa pohybujúci </a:t>
            </a:r>
            <a:r>
              <a:rPr lang="sk-SK" sz="1400" b="1" dirty="0" smtClean="0"/>
              <a:t>veľmi jasný</a:t>
            </a:r>
            <a:r>
              <a:rPr lang="sk-SK" sz="1400" dirty="0" smtClean="0"/>
              <a:t> objekt – </a:t>
            </a:r>
            <a:r>
              <a:rPr lang="sk-SK" sz="1400" b="1" dirty="0" smtClean="0"/>
              <a:t>dotyčnicový </a:t>
            </a:r>
            <a:r>
              <a:rPr lang="sk-SK" sz="1400" b="1" dirty="0" err="1"/>
              <a:t>meteoroid</a:t>
            </a:r>
            <a:r>
              <a:rPr lang="sk-SK" sz="1400" b="1" dirty="0"/>
              <a:t> </a:t>
            </a:r>
            <a:r>
              <a:rPr lang="sk-SK" sz="1400" dirty="0" smtClean="0"/>
              <a:t>(angl. </a:t>
            </a:r>
            <a:r>
              <a:rPr lang="sk-SK" sz="1400" i="1" dirty="0" err="1" smtClean="0"/>
              <a:t>Earth-grazing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fireball</a:t>
            </a:r>
            <a:r>
              <a:rPr lang="sk-SK" sz="1400" dirty="0" smtClean="0"/>
              <a:t>). Teleso </a:t>
            </a:r>
            <a:r>
              <a:rPr lang="sk-SK" sz="1400" dirty="0"/>
              <a:t>vletelo do zemskej </a:t>
            </a:r>
            <a:r>
              <a:rPr lang="sk-SK" sz="1400" dirty="0" smtClean="0"/>
              <a:t>atmosféry, priblížilo sa na najmenšiu vzdialenosť </a:t>
            </a:r>
            <a:r>
              <a:rPr lang="sk-SK" sz="1400" b="1" dirty="0" smtClean="0"/>
              <a:t>98,7 km </a:t>
            </a:r>
            <a:r>
              <a:rPr lang="sk-SK" sz="1400" dirty="0" smtClean="0"/>
              <a:t>od zemského povrchu (</a:t>
            </a:r>
            <a:r>
              <a:rPr lang="sk-SK" sz="1400" b="1" dirty="0" smtClean="0"/>
              <a:t>perigeum</a:t>
            </a:r>
            <a:r>
              <a:rPr lang="sk-SK" sz="1400" dirty="0" smtClean="0"/>
              <a:t>) </a:t>
            </a:r>
            <a:r>
              <a:rPr lang="sk-SK" sz="1400" dirty="0"/>
              <a:t>a po niekoľkých sekundách z nej opäť vyletelo do kozmického priestoru. Pozorovanie takejto udalosti je pomerne </a:t>
            </a:r>
            <a:r>
              <a:rPr lang="sk-SK" sz="1400" b="1" dirty="0"/>
              <a:t>vzácne</a:t>
            </a:r>
            <a:r>
              <a:rPr lang="sk-SK" sz="1400" dirty="0"/>
              <a:t>, pričom táto bola ešte len druhá vedecky pozorovaná a </a:t>
            </a:r>
            <a:r>
              <a:rPr lang="sk-SK" sz="1400" b="1" dirty="0"/>
              <a:t>prvá</a:t>
            </a:r>
            <a:r>
              <a:rPr lang="sk-SK" sz="1400" dirty="0"/>
              <a:t>, kedy sa </a:t>
            </a:r>
            <a:r>
              <a:rPr lang="sk-SK" sz="1400" b="1" dirty="0"/>
              <a:t>teleso podarilo zachytiť </a:t>
            </a:r>
            <a:r>
              <a:rPr lang="sk-SK" sz="1400" b="1" dirty="0" smtClean="0"/>
              <a:t>kamerami</a:t>
            </a:r>
            <a:r>
              <a:rPr lang="sk-SK" sz="1400" dirty="0" smtClean="0"/>
              <a:t>.</a:t>
            </a:r>
          </a:p>
          <a:p>
            <a:r>
              <a:rPr lang="sk-SK" sz="1600" b="1" dirty="0" smtClean="0"/>
              <a:t>Zakrúžkujte, ktorým objektom dané teleso bolo / mohlo byť:</a:t>
            </a:r>
            <a:endParaRPr lang="sk-SK" sz="1600" b="1" dirty="0"/>
          </a:p>
          <a:p>
            <a:pPr marL="402336" lvl="1" indent="0">
              <a:buNone/>
            </a:pPr>
            <a:r>
              <a:rPr lang="sk-SK" sz="1600" dirty="0" smtClean="0"/>
              <a:t>	kométa,  asteroid,  </a:t>
            </a:r>
            <a:r>
              <a:rPr lang="sk-SK" sz="1600" dirty="0" err="1" smtClean="0"/>
              <a:t>meteoroid</a:t>
            </a:r>
            <a:r>
              <a:rPr lang="sk-SK" sz="1600" dirty="0" smtClean="0"/>
              <a:t>,  meteor,  </a:t>
            </a:r>
            <a:r>
              <a:rPr lang="sk-SK" sz="1600" dirty="0" err="1" smtClean="0"/>
              <a:t>bolid</a:t>
            </a:r>
            <a:r>
              <a:rPr lang="sk-SK" sz="1600" dirty="0" smtClean="0"/>
              <a:t>,  meteorit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677" y="2966426"/>
            <a:ext cx="3416779" cy="3702935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940455"/>
            <a:ext cx="3672408" cy="372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ovná spojnica 6"/>
          <p:cNvCxnSpPr/>
          <p:nvPr/>
        </p:nvCxnSpPr>
        <p:spPr>
          <a:xfrm>
            <a:off x="1187624" y="836712"/>
            <a:ext cx="7261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043608" y="5861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latin typeface="Calibri" pitchFamily="34" charset="0"/>
              </a:rPr>
              <a:t>2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/II: </a:t>
            </a:r>
            <a:r>
              <a:rPr lang="sk-SK" sz="2200" b="1" dirty="0" smtClean="0">
                <a:solidFill>
                  <a:srgbClr val="FF0000"/>
                </a:solidFill>
                <a:latin typeface="Calibri" pitchFamily="34" charset="0"/>
              </a:rPr>
              <a:t>(riešenie)</a:t>
            </a:r>
            <a:r>
              <a:rPr lang="sk-SK" sz="2200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Iné vesmírne objekty</a:t>
            </a:r>
            <a:endParaRPr lang="sk-SK" sz="2200" b="1" dirty="0">
              <a:solidFill>
                <a:srgbClr val="004A82"/>
              </a:solidFill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971599" y="1556792"/>
            <a:ext cx="4917419" cy="5112568"/>
          </a:xfrm>
          <a:prstGeom prst="rect">
            <a:avLst/>
          </a:prstGeom>
        </p:spPr>
        <p:txBody>
          <a:bodyPr numCol="1">
            <a:normAutofit/>
          </a:bodyPr>
          <a:lstStyle/>
          <a:p>
            <a:pPr marL="859536" lvl="2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1500" dirty="0" smtClean="0">
                <a:solidFill>
                  <a:schemeClr val="accent6"/>
                </a:solidFill>
              </a:rPr>
              <a:t/>
            </a:r>
            <a:br>
              <a:rPr lang="sk-SK" sz="1500" dirty="0" smtClean="0">
                <a:solidFill>
                  <a:schemeClr val="accent6"/>
                </a:solidFill>
              </a:rPr>
            </a:br>
            <a:r>
              <a:rPr lang="sk-SK" sz="1500" dirty="0" smtClean="0">
                <a:solidFill>
                  <a:schemeClr val="accent6"/>
                </a:solidFill>
              </a:rPr>
              <a:t> </a:t>
            </a: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Zástupný symbol obsahu 2"/>
          <p:cNvSpPr>
            <a:spLocks noGrp="1"/>
          </p:cNvSpPr>
          <p:nvPr>
            <p:ph idx="1"/>
          </p:nvPr>
        </p:nvSpPr>
        <p:spPr>
          <a:xfrm>
            <a:off x="1043608" y="908720"/>
            <a:ext cx="7776864" cy="4392488"/>
          </a:xfrm>
        </p:spPr>
        <p:txBody>
          <a:bodyPr numCol="1">
            <a:normAutofit/>
          </a:bodyPr>
          <a:lstStyle/>
          <a:p>
            <a:pPr algn="just"/>
            <a:r>
              <a:rPr lang="sk-SK" sz="1400" dirty="0" smtClean="0"/>
              <a:t>Dňa </a:t>
            </a:r>
            <a:r>
              <a:rPr lang="sk-SK" sz="1400" b="1" dirty="0" smtClean="0"/>
              <a:t>13. októbra 1990</a:t>
            </a:r>
            <a:r>
              <a:rPr lang="sk-SK" sz="1400" dirty="0" smtClean="0"/>
              <a:t> preletel </a:t>
            </a:r>
            <a:r>
              <a:rPr lang="sk-SK" sz="1400" dirty="0"/>
              <a:t>nad územím </a:t>
            </a:r>
            <a:r>
              <a:rPr lang="sk-SK" sz="1400" b="1" dirty="0"/>
              <a:t>Česko-Slovenska</a:t>
            </a:r>
            <a:r>
              <a:rPr lang="sk-SK" sz="1400" dirty="0"/>
              <a:t> a </a:t>
            </a:r>
            <a:r>
              <a:rPr lang="sk-SK" sz="1400" b="1" dirty="0"/>
              <a:t>Poľska</a:t>
            </a:r>
            <a:r>
              <a:rPr lang="sk-SK" sz="1400" dirty="0"/>
              <a:t> rýchlo sa pohybujúci </a:t>
            </a:r>
            <a:r>
              <a:rPr lang="sk-SK" sz="1400" b="1" dirty="0" smtClean="0"/>
              <a:t>veľmi jasný</a:t>
            </a:r>
            <a:r>
              <a:rPr lang="sk-SK" sz="1400" dirty="0" smtClean="0"/>
              <a:t> objekt – </a:t>
            </a:r>
            <a:r>
              <a:rPr lang="sk-SK" sz="1400" b="1" dirty="0" smtClean="0"/>
              <a:t>dotyčnicový </a:t>
            </a:r>
            <a:r>
              <a:rPr lang="sk-SK" sz="1400" b="1" dirty="0" err="1"/>
              <a:t>meteoroid</a:t>
            </a:r>
            <a:r>
              <a:rPr lang="sk-SK" sz="1400" b="1" dirty="0"/>
              <a:t> </a:t>
            </a:r>
            <a:r>
              <a:rPr lang="sk-SK" sz="1400" dirty="0" smtClean="0"/>
              <a:t>(angl. </a:t>
            </a:r>
            <a:r>
              <a:rPr lang="sk-SK" sz="1400" i="1" dirty="0" err="1" smtClean="0"/>
              <a:t>Earth-grazing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fireball</a:t>
            </a:r>
            <a:r>
              <a:rPr lang="sk-SK" sz="1400" dirty="0" smtClean="0"/>
              <a:t>). Teleso </a:t>
            </a:r>
            <a:r>
              <a:rPr lang="sk-SK" sz="1400" dirty="0"/>
              <a:t>vletelo do zemskej </a:t>
            </a:r>
            <a:r>
              <a:rPr lang="sk-SK" sz="1400" dirty="0" smtClean="0"/>
              <a:t>atmosféry, priblížilo sa na najmenšiu vzdialenosť </a:t>
            </a:r>
            <a:r>
              <a:rPr lang="sk-SK" sz="1400" b="1" dirty="0" smtClean="0"/>
              <a:t>98,7 km </a:t>
            </a:r>
            <a:r>
              <a:rPr lang="sk-SK" sz="1400" dirty="0" smtClean="0"/>
              <a:t>od zemského povrchu (</a:t>
            </a:r>
            <a:r>
              <a:rPr lang="sk-SK" sz="1400" b="1" dirty="0" smtClean="0"/>
              <a:t>perigeum</a:t>
            </a:r>
            <a:r>
              <a:rPr lang="sk-SK" sz="1400" dirty="0" smtClean="0"/>
              <a:t>) </a:t>
            </a:r>
            <a:r>
              <a:rPr lang="sk-SK" sz="1400" dirty="0"/>
              <a:t>a po niekoľkých sekundách z nej opäť vyletelo do kozmického priestoru. Pozorovanie takejto udalosti je pomerne </a:t>
            </a:r>
            <a:r>
              <a:rPr lang="sk-SK" sz="1400" b="1" dirty="0"/>
              <a:t>vzácne</a:t>
            </a:r>
            <a:r>
              <a:rPr lang="sk-SK" sz="1400" dirty="0"/>
              <a:t>, pričom táto bola ešte len druhá vedecky pozorovaná a </a:t>
            </a:r>
            <a:r>
              <a:rPr lang="sk-SK" sz="1400" b="1" dirty="0"/>
              <a:t>prvá</a:t>
            </a:r>
            <a:r>
              <a:rPr lang="sk-SK" sz="1400" dirty="0"/>
              <a:t>, kedy sa </a:t>
            </a:r>
            <a:r>
              <a:rPr lang="sk-SK" sz="1400" b="1" dirty="0"/>
              <a:t>teleso podarilo zachytiť </a:t>
            </a:r>
            <a:r>
              <a:rPr lang="sk-SK" sz="1400" b="1" dirty="0" smtClean="0"/>
              <a:t>kamerami</a:t>
            </a:r>
            <a:r>
              <a:rPr lang="sk-SK" sz="1400" dirty="0" smtClean="0"/>
              <a:t>.</a:t>
            </a:r>
          </a:p>
          <a:p>
            <a:r>
              <a:rPr lang="sk-SK" sz="1600" b="1" dirty="0" smtClean="0"/>
              <a:t>Zakrúžkujte, ktorým objektom dané teleso bolo / mohlo byť:</a:t>
            </a:r>
            <a:endParaRPr lang="sk-SK" sz="1600" b="1" dirty="0"/>
          </a:p>
          <a:p>
            <a:pPr marL="402336" lvl="1" indent="0">
              <a:buNone/>
            </a:pPr>
            <a:r>
              <a:rPr lang="sk-SK" sz="1600" dirty="0" smtClean="0"/>
              <a:t>	kométa,  asteroid, </a:t>
            </a:r>
            <a:r>
              <a:rPr lang="sk-SK" sz="1600" b="1" dirty="0" smtClean="0"/>
              <a:t> </a:t>
            </a:r>
            <a:r>
              <a:rPr lang="sk-SK" sz="1600" b="1" dirty="0" err="1" smtClean="0">
                <a:solidFill>
                  <a:srgbClr val="FF0000"/>
                </a:solidFill>
              </a:rPr>
              <a:t>meteoroid</a:t>
            </a:r>
            <a:r>
              <a:rPr lang="sk-SK" sz="1600" dirty="0" smtClean="0"/>
              <a:t>,</a:t>
            </a:r>
            <a:r>
              <a:rPr lang="sk-SK" sz="1600" b="1" dirty="0" smtClean="0"/>
              <a:t>  </a:t>
            </a:r>
            <a:r>
              <a:rPr lang="sk-SK" sz="1600" b="1" dirty="0" smtClean="0">
                <a:solidFill>
                  <a:srgbClr val="FF0000"/>
                </a:solidFill>
              </a:rPr>
              <a:t>meteor</a:t>
            </a:r>
            <a:r>
              <a:rPr lang="sk-SK" sz="1600" dirty="0" smtClean="0"/>
              <a:t>,</a:t>
            </a:r>
            <a:r>
              <a:rPr lang="sk-SK" sz="1600" b="1" dirty="0" smtClean="0"/>
              <a:t>  </a:t>
            </a:r>
            <a:r>
              <a:rPr lang="sk-SK" sz="1600" b="1" dirty="0" err="1" smtClean="0">
                <a:solidFill>
                  <a:srgbClr val="FF0000"/>
                </a:solidFill>
              </a:rPr>
              <a:t>bolid</a:t>
            </a:r>
            <a:r>
              <a:rPr lang="sk-SK" sz="1600" dirty="0" smtClean="0"/>
              <a:t>,</a:t>
            </a:r>
            <a:r>
              <a:rPr lang="sk-SK" sz="1600" b="1" dirty="0" smtClean="0"/>
              <a:t>  </a:t>
            </a:r>
            <a:r>
              <a:rPr lang="sk-SK" sz="1600" dirty="0" smtClean="0"/>
              <a:t>meteorit</a:t>
            </a:r>
          </a:p>
          <a:p>
            <a:pPr marL="402336" lvl="1" indent="0">
              <a:buNone/>
            </a:pPr>
            <a:endParaRPr lang="sk-SK" sz="1600" dirty="0"/>
          </a:p>
          <a:p>
            <a:pPr marL="402336" lvl="1" indent="0">
              <a:buNone/>
            </a:pPr>
            <a:r>
              <a:rPr lang="sk-SK" sz="1600" i="1" dirty="0" smtClean="0"/>
              <a:t>nebolo kométou z dôvodu svojich </a:t>
            </a:r>
            <a:r>
              <a:rPr lang="sk-SK" sz="1600" b="1" i="1" dirty="0" smtClean="0"/>
              <a:t>fyzikálno-chemických vlastností </a:t>
            </a:r>
            <a:r>
              <a:rPr lang="sk-SK" sz="1600" i="1" dirty="0" smtClean="0"/>
              <a:t>(zloženie)</a:t>
            </a:r>
            <a:endParaRPr lang="sk-SK" sz="1600" b="1" i="1" dirty="0" smtClean="0"/>
          </a:p>
          <a:p>
            <a:pPr marL="402336" lvl="1" indent="0">
              <a:buNone/>
            </a:pPr>
            <a:r>
              <a:rPr lang="sk-SK" sz="1600" i="1" dirty="0" smtClean="0"/>
              <a:t>nebolo asteroidom z dôvodu svojej </a:t>
            </a:r>
            <a:r>
              <a:rPr lang="sk-SK" sz="1600" b="1" i="1" dirty="0" smtClean="0"/>
              <a:t>malej veľkosti</a:t>
            </a:r>
          </a:p>
          <a:p>
            <a:pPr marL="402336" lvl="1" indent="0">
              <a:buNone/>
            </a:pPr>
            <a:r>
              <a:rPr lang="sk-SK" sz="1600" i="1" dirty="0" smtClean="0"/>
              <a:t>nebolo meteoritom, pretože </a:t>
            </a:r>
            <a:r>
              <a:rPr lang="sk-SK" sz="1600" b="1" i="1" dirty="0" smtClean="0"/>
              <a:t>objekt nedopadol na povrch Zeme</a:t>
            </a:r>
          </a:p>
          <a:p>
            <a:pPr marL="402336" lvl="1" indent="0">
              <a:buNone/>
            </a:pPr>
            <a:endParaRPr lang="sk-SK" sz="1600" i="1" dirty="0" smtClean="0">
              <a:solidFill>
                <a:srgbClr val="FF0000"/>
              </a:solidFill>
            </a:endParaRPr>
          </a:p>
          <a:p>
            <a:pPr marL="402336" lvl="1" indent="0">
              <a:buNone/>
            </a:pPr>
            <a:endParaRPr lang="sk-SK" sz="1600" dirty="0" smtClean="0"/>
          </a:p>
        </p:txBody>
      </p:sp>
    </p:spTree>
    <p:extLst>
      <p:ext uri="{BB962C8B-B14F-4D97-AF65-F5344CB8AC3E}">
        <p14:creationId xmlns:p14="http://schemas.microsoft.com/office/powerpoint/2010/main" val="14743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908720"/>
            <a:ext cx="8100392" cy="5949280"/>
          </a:xfrm>
        </p:spPr>
        <p:txBody>
          <a:bodyPr numCol="1">
            <a:normAutofit/>
          </a:bodyPr>
          <a:lstStyle/>
          <a:p>
            <a:r>
              <a:rPr lang="sk-SK" sz="1300" b="1" dirty="0"/>
              <a:t>V </a:t>
            </a:r>
            <a:r>
              <a:rPr lang="sk-SK" sz="1300" b="1" dirty="0" smtClean="0"/>
              <a:t>tabuľke sú </a:t>
            </a:r>
            <a:r>
              <a:rPr lang="sk-SK" sz="1300" b="1" dirty="0"/>
              <a:t>základné fyzikálne charakteristiky jednotlivých planét </a:t>
            </a:r>
            <a:r>
              <a:rPr lang="sk-SK" sz="1300" b="1" dirty="0" smtClean="0"/>
              <a:t>slnečnej sústavy.</a:t>
            </a:r>
            <a:br>
              <a:rPr lang="sk-SK" sz="1300" b="1" dirty="0" smtClean="0"/>
            </a:br>
            <a:r>
              <a:rPr lang="sk-SK" sz="1300" b="1" dirty="0" smtClean="0"/>
              <a:t>Pozrite </a:t>
            </a:r>
            <a:r>
              <a:rPr lang="sk-SK" sz="1300" b="1" dirty="0"/>
              <a:t>si </a:t>
            </a:r>
            <a:r>
              <a:rPr lang="sk-SK" sz="1300" b="1" dirty="0" smtClean="0"/>
              <a:t>tabuľku </a:t>
            </a:r>
            <a:r>
              <a:rPr lang="sk-SK" sz="1300" b="1" dirty="0"/>
              <a:t>a odpovedzte na </a:t>
            </a:r>
            <a:r>
              <a:rPr lang="sk-SK" sz="1300" b="1" dirty="0" smtClean="0"/>
              <a:t>otázky. </a:t>
            </a:r>
          </a:p>
          <a:p>
            <a:endParaRPr lang="sk-SK" sz="1300" dirty="0"/>
          </a:p>
          <a:p>
            <a:pPr>
              <a:buNone/>
            </a:pPr>
            <a:endParaRPr lang="sk-SK" sz="1300" dirty="0" smtClean="0"/>
          </a:p>
        </p:txBody>
      </p:sp>
      <p:cxnSp>
        <p:nvCxnSpPr>
          <p:cNvPr id="7" name="Rovná spojnica 6"/>
          <p:cNvCxnSpPr/>
          <p:nvPr/>
        </p:nvCxnSpPr>
        <p:spPr>
          <a:xfrm>
            <a:off x="1187624" y="836712"/>
            <a:ext cx="7261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1/I: </a:t>
            </a:r>
            <a:r>
              <a:rPr lang="sk-SK" sz="2200" b="1" dirty="0" smtClean="0">
                <a:solidFill>
                  <a:srgbClr val="FF0000"/>
                </a:solidFill>
                <a:latin typeface="Calibri" pitchFamily="34" charset="0"/>
              </a:rPr>
              <a:t>(riešenie)</a:t>
            </a:r>
            <a:r>
              <a:rPr lang="sk-SK" sz="2200" b="1" dirty="0" smtClean="0">
                <a:latin typeface="Calibri" pitchFamily="34" charset="0"/>
              </a:rPr>
              <a:t> </a:t>
            </a:r>
            <a:r>
              <a:rPr lang="sk-SK" sz="2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Planéty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slnečnej </a:t>
            </a:r>
            <a:r>
              <a:rPr lang="sk-SK" sz="2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sústavy </a:t>
            </a:r>
            <a:endParaRPr lang="sk-SK" b="1" dirty="0">
              <a:solidFill>
                <a:srgbClr val="004A82"/>
              </a:solidFill>
            </a:endParaRPr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1043608" y="4149080"/>
            <a:ext cx="7992888" cy="2708920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539496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Zoraďte planéty slnečnej sústavy 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podľa hmotnosti zostupne</a:t>
            </a:r>
          </a:p>
          <a:p>
            <a:pPr marL="996696" lvl="1" indent="-45720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J</a:t>
            </a:r>
            <a:r>
              <a:rPr kumimoji="0" lang="sk-SK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upiter &gt;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sk-SK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aturn &gt;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sk-SK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eptún &gt;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</a:t>
            </a:r>
            <a:r>
              <a:rPr kumimoji="0" lang="sk-SK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rán &gt;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sk-SK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 &gt;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sk-SK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enuša &gt;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sk-SK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ars &gt;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sk-SK" sz="13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erkúr</a:t>
            </a:r>
          </a:p>
          <a:p>
            <a:pPr marL="539496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Zoraďte planéty slnečnej sústavy 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podľa objemu vzostupne</a:t>
            </a:r>
          </a:p>
          <a:p>
            <a:pPr marL="996696" lvl="1" indent="-45720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sk-SK" sz="1300" b="1" i="1" noProof="0" dirty="0" smtClean="0">
                <a:solidFill>
                  <a:srgbClr val="FF0000"/>
                </a:solidFill>
              </a:rPr>
              <a:t>	M</a:t>
            </a:r>
            <a:r>
              <a:rPr lang="sk-SK" sz="1300" i="1" noProof="0" dirty="0" smtClean="0">
                <a:solidFill>
                  <a:srgbClr val="FF0000"/>
                </a:solidFill>
              </a:rPr>
              <a:t>erkúr &lt; </a:t>
            </a:r>
            <a:r>
              <a:rPr lang="sk-SK" sz="1300" b="1" i="1" noProof="0" dirty="0" smtClean="0">
                <a:solidFill>
                  <a:srgbClr val="FF0000"/>
                </a:solidFill>
              </a:rPr>
              <a:t>M</a:t>
            </a:r>
            <a:r>
              <a:rPr lang="sk-SK" sz="1300" i="1" noProof="0" dirty="0" smtClean="0">
                <a:solidFill>
                  <a:srgbClr val="FF0000"/>
                </a:solidFill>
              </a:rPr>
              <a:t>ars &lt; </a:t>
            </a:r>
            <a:r>
              <a:rPr lang="sk-SK" sz="1300" b="1" i="1" noProof="0" dirty="0" smtClean="0">
                <a:solidFill>
                  <a:srgbClr val="FF0000"/>
                </a:solidFill>
              </a:rPr>
              <a:t>V</a:t>
            </a:r>
            <a:r>
              <a:rPr lang="sk-SK" sz="1300" i="1" noProof="0" dirty="0" smtClean="0">
                <a:solidFill>
                  <a:srgbClr val="FF0000"/>
                </a:solidFill>
              </a:rPr>
              <a:t>enuša &lt; </a:t>
            </a:r>
            <a:r>
              <a:rPr lang="sk-SK" sz="1300" b="1" i="1" noProof="0" dirty="0" smtClean="0">
                <a:solidFill>
                  <a:srgbClr val="FF0000"/>
                </a:solidFill>
              </a:rPr>
              <a:t>Z</a:t>
            </a:r>
            <a:r>
              <a:rPr lang="sk-SK" sz="1300" i="1" noProof="0" dirty="0" smtClean="0">
                <a:solidFill>
                  <a:srgbClr val="FF0000"/>
                </a:solidFill>
              </a:rPr>
              <a:t>em &lt; </a:t>
            </a:r>
            <a:r>
              <a:rPr lang="sk-SK" sz="1300" b="1" i="1" noProof="0" dirty="0" smtClean="0">
                <a:solidFill>
                  <a:srgbClr val="FF0000"/>
                </a:solidFill>
              </a:rPr>
              <a:t>N</a:t>
            </a:r>
            <a:r>
              <a:rPr lang="sk-SK" sz="1300" i="1" noProof="0" dirty="0" smtClean="0">
                <a:solidFill>
                  <a:srgbClr val="FF0000"/>
                </a:solidFill>
              </a:rPr>
              <a:t>eptún &lt; </a:t>
            </a:r>
            <a:r>
              <a:rPr lang="sk-SK" sz="1300" b="1" i="1" noProof="0" dirty="0" smtClean="0">
                <a:solidFill>
                  <a:srgbClr val="FF0000"/>
                </a:solidFill>
              </a:rPr>
              <a:t>U</a:t>
            </a:r>
            <a:r>
              <a:rPr lang="sk-SK" sz="1300" i="1" noProof="0" dirty="0" smtClean="0">
                <a:solidFill>
                  <a:srgbClr val="FF0000"/>
                </a:solidFill>
              </a:rPr>
              <a:t>rán &lt; </a:t>
            </a:r>
            <a:r>
              <a:rPr lang="sk-SK" sz="1300" b="1" i="1" noProof="0" dirty="0" smtClean="0">
                <a:solidFill>
                  <a:srgbClr val="FF0000"/>
                </a:solidFill>
              </a:rPr>
              <a:t>S</a:t>
            </a:r>
            <a:r>
              <a:rPr lang="sk-SK" sz="1300" i="1" noProof="0" dirty="0" smtClean="0">
                <a:solidFill>
                  <a:srgbClr val="FF0000"/>
                </a:solidFill>
              </a:rPr>
              <a:t>aturn &lt; </a:t>
            </a:r>
            <a:r>
              <a:rPr lang="sk-SK" sz="1300" b="1" i="1" noProof="0" dirty="0" smtClean="0">
                <a:solidFill>
                  <a:srgbClr val="FF0000"/>
                </a:solidFill>
              </a:rPr>
              <a:t>J</a:t>
            </a:r>
            <a:r>
              <a:rPr lang="sk-SK" sz="1300" i="1" noProof="0" dirty="0" smtClean="0">
                <a:solidFill>
                  <a:srgbClr val="FF0000"/>
                </a:solidFill>
              </a:rPr>
              <a:t>upiter</a:t>
            </a:r>
            <a:endParaRPr kumimoji="0" lang="sk-SK" sz="130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39496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Ktoré planéty slnečnej sústavy majú 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sklon rotačnej osi podobný Zemi </a:t>
            </a: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(od 20 ° do 30 °)? </a:t>
            </a:r>
          </a:p>
          <a:p>
            <a:pPr marL="996696" lvl="1" indent="-45720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sk-SK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ars,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sk-SK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aturn,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sk-SK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eptún</a:t>
            </a:r>
          </a:p>
          <a:p>
            <a:pPr marL="539496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Vyberte správnu možnosť: „Kým stredná vzdialenosť planéty od Slnka stúpa, stredná dráhová rýchlosť planéty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stúpa</a:t>
            </a: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klesá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→ teda doba obehu narastá</a:t>
            </a:r>
          </a:p>
          <a:p>
            <a:pPr marL="539496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AutoNum type="alphaLcParenR"/>
            </a:pPr>
            <a:r>
              <a:rPr lang="sk-SK" sz="1300" dirty="0" smtClean="0">
                <a:solidFill>
                  <a:schemeClr val="accent6"/>
                </a:solidFill>
              </a:rPr>
              <a:t>Ktorá planéta má </a:t>
            </a:r>
            <a:r>
              <a:rPr lang="sk-SK" sz="1300" b="1" dirty="0" smtClean="0">
                <a:solidFill>
                  <a:schemeClr val="accent6"/>
                </a:solidFill>
              </a:rPr>
              <a:t>najkratšiu dobu rotácie </a:t>
            </a:r>
            <a:r>
              <a:rPr lang="sk-SK" sz="1300" dirty="0" smtClean="0">
                <a:solidFill>
                  <a:schemeClr val="accent6"/>
                </a:solidFill>
              </a:rPr>
              <a:t>(dĺžku dňa)? </a:t>
            </a:r>
            <a:r>
              <a:rPr lang="sk-SK" sz="1300" b="1" i="1" dirty="0" smtClean="0">
                <a:solidFill>
                  <a:srgbClr val="FF0000"/>
                </a:solidFill>
              </a:rPr>
              <a:t>J</a:t>
            </a:r>
            <a:r>
              <a:rPr lang="sk-SK" sz="1300" i="1" dirty="0" smtClean="0">
                <a:solidFill>
                  <a:srgbClr val="FF0000"/>
                </a:solidFill>
              </a:rPr>
              <a:t>upiter</a:t>
            </a:r>
          </a:p>
          <a:p>
            <a:pPr marL="539496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lphaLcParenR"/>
              <a:tabLst/>
              <a:defRPr/>
            </a:pP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Ktorá planéta má </a:t>
            </a:r>
            <a:r>
              <a:rPr kumimoji="0" lang="sk-SK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najdlhšiu dobu obehu </a:t>
            </a:r>
            <a:r>
              <a:rPr kumimoji="0" lang="sk-SK" sz="13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(dĺžku roka)</a:t>
            </a:r>
            <a:r>
              <a:rPr kumimoji="0" lang="sk-SK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</a:t>
            </a:r>
            <a:r>
              <a:rPr kumimoji="0" lang="sk-SK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sk-SK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eptún</a:t>
            </a:r>
          </a:p>
        </p:txBody>
      </p:sp>
      <p:graphicFrame>
        <p:nvGraphicFramePr>
          <p:cNvPr id="11" name="Tabuľka 10"/>
          <p:cNvGraphicFramePr>
            <a:graphicFrameLocks noGrp="1"/>
          </p:cNvGraphicFramePr>
          <p:nvPr/>
        </p:nvGraphicFramePr>
        <p:xfrm>
          <a:off x="1187624" y="1412775"/>
          <a:ext cx="7416824" cy="2736305"/>
        </p:xfrm>
        <a:graphic>
          <a:graphicData uri="http://schemas.openxmlformats.org/drawingml/2006/table">
            <a:tbl>
              <a:tblPr/>
              <a:tblGrid>
                <a:gridCol w="2494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61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61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2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89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8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027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FYZIKÁLNA CHARAKTERISTIKA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PLANÉTY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24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Merkúr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Venuša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Zem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Mars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Jupiter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Saturn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Urán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Neptún </a:t>
                      </a:r>
                    </a:p>
                  </a:txBody>
                  <a:tcPr marL="7056" marR="7056" marT="70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245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hmotnosť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(Zem = 1)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0,055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0,82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0,11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318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95,18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14,5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17,14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priemer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rovníka (km)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4 864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12 103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12 756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6 768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142 948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120 536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51 118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49 528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objem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(Zem = 1)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0,056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0,86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0,15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1 323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744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67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57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sklon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rotačnej osi ( °)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177,36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23,45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25,19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3,13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26,73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97,86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29,6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počet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mesiacov 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95</a:t>
                      </a:r>
                      <a:endParaRPr lang="sk-SK" sz="13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146</a:t>
                      </a:r>
                      <a:endParaRPr lang="sk-SK" sz="13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27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14</a:t>
                      </a:r>
                      <a:endParaRPr lang="sk-SK" sz="13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stred.</a:t>
                      </a:r>
                      <a:r>
                        <a:rPr lang="sk-SK" sz="1300" b="1" i="0" u="none" strike="noStrike" baseline="0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</a:t>
                      </a:r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vzdialenosť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od Slnka (mil. km)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57,9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108,2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149,6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227,9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778,3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1 429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2 869,60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4 496,60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stredná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dráhová rýchlosť (km/s)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47,87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35,02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29,79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24,13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13,06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9,66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6,8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5,44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902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doba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rotácie (dĺžka dňa)*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58,65 d.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243,16 d.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23,93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24,62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9,92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10,67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17,23 h.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16,12 h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245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3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  doba </a:t>
                      </a:r>
                      <a:r>
                        <a:rPr lang="sk-SK" sz="13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obehu (dĺžka roka)*</a:t>
                      </a:r>
                    </a:p>
                  </a:txBody>
                  <a:tcPr marL="7056" marR="7056" marT="70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87,97 d.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224,7 d.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365,256 d.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1,88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11,86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29,46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84,01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164,79 r.  </a:t>
                      </a:r>
                    </a:p>
                  </a:txBody>
                  <a:tcPr marL="7056" marR="7056" marT="70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984">
                <a:tc gridSpan="9">
                  <a:txBody>
                    <a:bodyPr/>
                    <a:lstStyle/>
                    <a:p>
                      <a:pPr algn="l" rtl="0" fontAlgn="ctr"/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* </a:t>
                      </a:r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h. = </a:t>
                      </a:r>
                      <a:r>
                        <a:rPr lang="sk-SK" sz="13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pozemská </a:t>
                      </a:r>
                      <a:r>
                        <a:rPr lang="sk-SK" sz="1300" b="0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hodina       d. = pozemský deň       r. = pozemský rok</a:t>
                      </a:r>
                      <a:endParaRPr lang="sk-SK" sz="13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056" marR="7056" marT="705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k-SK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56" marR="7056" marT="70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7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204975" y="915169"/>
            <a:ext cx="7863205" cy="534733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94640" indent="-281940">
              <a:lnSpc>
                <a:spcPct val="100000"/>
              </a:lnSpc>
              <a:spcBef>
                <a:spcPts val="595"/>
              </a:spcBef>
              <a:buSzPct val="120000"/>
              <a:buAutoNum type="romanUcPeriod"/>
              <a:tabLst>
                <a:tab pos="294640" algn="l"/>
              </a:tabLst>
            </a:pPr>
            <a:r>
              <a:rPr sz="2000" b="1" spc="10" dirty="0">
                <a:latin typeface="Trebuchet MS"/>
                <a:cs typeface="Trebuchet MS"/>
              </a:rPr>
              <a:t>Pravda</a:t>
            </a:r>
            <a:r>
              <a:rPr sz="2000" b="1" spc="-75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alebo</a:t>
            </a:r>
            <a:r>
              <a:rPr sz="2000" b="1" spc="-8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klamstvo?</a:t>
            </a:r>
            <a:endParaRPr sz="2000" dirty="0">
              <a:latin typeface="Trebuchet MS"/>
              <a:cs typeface="Trebuchet MS"/>
            </a:endParaRPr>
          </a:p>
          <a:p>
            <a:pPr marL="266700">
              <a:lnSpc>
                <a:spcPct val="100000"/>
              </a:lnSpc>
              <a:spcBef>
                <a:spcPts val="725"/>
              </a:spcBef>
            </a:pPr>
            <a:r>
              <a:rPr sz="1800" b="1" i="1" spc="-10" dirty="0">
                <a:solidFill>
                  <a:schemeClr val="accent6"/>
                </a:solidFill>
                <a:latin typeface="Trebuchet MS"/>
                <a:cs typeface="Trebuchet MS"/>
              </a:rPr>
              <a:t>K</a:t>
            </a:r>
            <a:r>
              <a:rPr sz="1800" b="1" i="1" spc="-4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90" dirty="0">
                <a:solidFill>
                  <a:schemeClr val="accent6"/>
                </a:solidFill>
                <a:latin typeface="Trebuchet MS"/>
                <a:cs typeface="Trebuchet MS"/>
              </a:rPr>
              <a:t>výrokom</a:t>
            </a:r>
            <a:r>
              <a:rPr sz="1800" b="1" i="1" spc="-2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70" dirty="0">
                <a:solidFill>
                  <a:schemeClr val="accent6"/>
                </a:solidFill>
                <a:latin typeface="Trebuchet MS"/>
                <a:cs typeface="Trebuchet MS"/>
              </a:rPr>
              <a:t>doplňte</a:t>
            </a:r>
            <a:r>
              <a:rPr sz="1800" b="1" i="1" spc="-4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90" dirty="0">
                <a:solidFill>
                  <a:schemeClr val="accent6"/>
                </a:solidFill>
                <a:latin typeface="Trebuchet MS"/>
                <a:cs typeface="Trebuchet MS"/>
              </a:rPr>
              <a:t>písmená:</a:t>
            </a:r>
            <a:r>
              <a:rPr sz="1800" b="1" i="1" spc="-22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chemeClr val="accent6"/>
                </a:solidFill>
                <a:latin typeface="Trebuchet MS"/>
                <a:cs typeface="Trebuchet MS"/>
              </a:rPr>
              <a:t>P</a:t>
            </a:r>
            <a:r>
              <a:rPr sz="1800" b="1" i="1" spc="-3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235" dirty="0">
                <a:solidFill>
                  <a:schemeClr val="accent6"/>
                </a:solidFill>
                <a:latin typeface="Trebuchet MS"/>
                <a:cs typeface="Trebuchet MS"/>
              </a:rPr>
              <a:t>–</a:t>
            </a:r>
            <a:r>
              <a:rPr sz="1800" b="1" i="1" spc="-3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135" dirty="0">
                <a:solidFill>
                  <a:schemeClr val="accent6"/>
                </a:solidFill>
                <a:latin typeface="Trebuchet MS"/>
                <a:cs typeface="Trebuchet MS"/>
              </a:rPr>
              <a:t>pravdivý,</a:t>
            </a:r>
            <a:r>
              <a:rPr sz="1800" b="1" i="1" spc="-24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215" dirty="0">
                <a:solidFill>
                  <a:schemeClr val="accent6"/>
                </a:solidFill>
                <a:latin typeface="Trebuchet MS"/>
                <a:cs typeface="Trebuchet MS"/>
              </a:rPr>
              <a:t>N</a:t>
            </a:r>
            <a:r>
              <a:rPr sz="1800" b="1" i="1" spc="-3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235" dirty="0">
                <a:solidFill>
                  <a:schemeClr val="accent6"/>
                </a:solidFill>
                <a:latin typeface="Trebuchet MS"/>
                <a:cs typeface="Trebuchet MS"/>
              </a:rPr>
              <a:t>–</a:t>
            </a:r>
            <a:r>
              <a:rPr sz="1800" b="1" i="1" spc="-5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120" dirty="0">
                <a:solidFill>
                  <a:schemeClr val="accent6"/>
                </a:solidFill>
                <a:latin typeface="Trebuchet MS"/>
                <a:cs typeface="Trebuchet MS"/>
              </a:rPr>
              <a:t>nepravdivý:</a:t>
            </a:r>
            <a:endParaRPr sz="1800" dirty="0">
              <a:solidFill>
                <a:schemeClr val="accent6"/>
              </a:solidFill>
              <a:latin typeface="Trebuchet MS"/>
              <a:cs typeface="Trebuchet MS"/>
            </a:endParaRPr>
          </a:p>
          <a:p>
            <a:pPr marL="551815" lvl="1" indent="-260985">
              <a:lnSpc>
                <a:spcPct val="100000"/>
              </a:lnSpc>
              <a:spcBef>
                <a:spcPts val="590"/>
              </a:spcBef>
              <a:buClr>
                <a:srgbClr val="00AFEF"/>
              </a:buClr>
              <a:buAutoNum type="alphaLcParenR"/>
              <a:tabLst>
                <a:tab pos="552450" algn="l"/>
              </a:tabLst>
            </a:pPr>
            <a:r>
              <a:rPr sz="2000" spc="-20" dirty="0">
                <a:latin typeface="Trebuchet MS"/>
                <a:cs typeface="Trebuchet MS"/>
              </a:rPr>
              <a:t>Zem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80" dirty="0">
                <a:latin typeface="Trebuchet MS"/>
                <a:cs typeface="Trebuchet MS"/>
              </a:rPr>
              <a:t>j</a:t>
            </a:r>
            <a:r>
              <a:rPr sz="2000" spc="-254" dirty="0">
                <a:latin typeface="Trebuchet MS"/>
                <a:cs typeface="Trebuchet MS"/>
              </a:rPr>
              <a:t>e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75" dirty="0">
                <a:latin typeface="Trebuchet MS"/>
                <a:cs typeface="Trebuchet MS"/>
              </a:rPr>
              <a:t>p</a:t>
            </a:r>
            <a:r>
              <a:rPr sz="2000" spc="-85" dirty="0">
                <a:latin typeface="Trebuchet MS"/>
                <a:cs typeface="Trebuchet MS"/>
              </a:rPr>
              <a:t>l</a:t>
            </a:r>
            <a:r>
              <a:rPr sz="2000" spc="-150" dirty="0">
                <a:latin typeface="Trebuchet MS"/>
                <a:cs typeface="Trebuchet MS"/>
              </a:rPr>
              <a:t>ané</a:t>
            </a:r>
            <a:r>
              <a:rPr sz="2000" spc="-105" dirty="0">
                <a:latin typeface="Trebuchet MS"/>
                <a:cs typeface="Trebuchet MS"/>
              </a:rPr>
              <a:t>t</a:t>
            </a:r>
            <a:r>
              <a:rPr sz="2000" spc="-204" dirty="0">
                <a:latin typeface="Trebuchet MS"/>
                <a:cs typeface="Trebuchet MS"/>
              </a:rPr>
              <a:t>a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.......</a:t>
            </a:r>
            <a:r>
              <a:rPr sz="2000" spc="-305" dirty="0">
                <a:solidFill>
                  <a:srgbClr val="FF0000"/>
                </a:solidFill>
                <a:latin typeface="Trebuchet MS"/>
                <a:cs typeface="Trebuchet MS"/>
              </a:rPr>
              <a:t>..</a:t>
            </a:r>
            <a:r>
              <a:rPr sz="2000" spc="-29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000" dirty="0">
              <a:latin typeface="Trebuchet MS"/>
              <a:cs typeface="Trebuchet MS"/>
            </a:endParaRPr>
          </a:p>
          <a:p>
            <a:pPr marL="571500" lvl="1" indent="-280670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72135" algn="l"/>
              </a:tabLst>
            </a:pPr>
            <a:r>
              <a:rPr sz="2000" spc="-55" dirty="0">
                <a:latin typeface="Trebuchet MS"/>
                <a:cs typeface="Trebuchet MS"/>
              </a:rPr>
              <a:t>S</a:t>
            </a:r>
            <a:r>
              <a:rPr sz="2000" spc="-90" dirty="0">
                <a:latin typeface="Trebuchet MS"/>
                <a:cs typeface="Trebuchet MS"/>
              </a:rPr>
              <a:t>l</a:t>
            </a:r>
            <a:r>
              <a:rPr sz="2000" spc="-155" dirty="0">
                <a:latin typeface="Trebuchet MS"/>
                <a:cs typeface="Trebuchet MS"/>
              </a:rPr>
              <a:t>n</a:t>
            </a:r>
            <a:r>
              <a:rPr sz="2000" spc="-114" dirty="0">
                <a:latin typeface="Trebuchet MS"/>
                <a:cs typeface="Trebuchet MS"/>
              </a:rPr>
              <a:t>k</a:t>
            </a:r>
            <a:r>
              <a:rPr sz="2000" spc="30" dirty="0">
                <a:latin typeface="Trebuchet MS"/>
                <a:cs typeface="Trebuchet MS"/>
              </a:rPr>
              <a:t>o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180" dirty="0">
                <a:latin typeface="Trebuchet MS"/>
                <a:cs typeface="Trebuchet MS"/>
              </a:rPr>
              <a:t>j</a:t>
            </a:r>
            <a:r>
              <a:rPr sz="2000" spc="-254" dirty="0">
                <a:latin typeface="Trebuchet MS"/>
                <a:cs typeface="Trebuchet MS"/>
              </a:rPr>
              <a:t>e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75" dirty="0">
                <a:latin typeface="Trebuchet MS"/>
                <a:cs typeface="Trebuchet MS"/>
              </a:rPr>
              <a:t>p</a:t>
            </a:r>
            <a:r>
              <a:rPr sz="2000" spc="-90" dirty="0">
                <a:latin typeface="Trebuchet MS"/>
                <a:cs typeface="Trebuchet MS"/>
              </a:rPr>
              <a:t>l</a:t>
            </a:r>
            <a:r>
              <a:rPr sz="2000" spc="-150" dirty="0">
                <a:latin typeface="Trebuchet MS"/>
                <a:cs typeface="Trebuchet MS"/>
              </a:rPr>
              <a:t>anéta</a:t>
            </a:r>
            <a:r>
              <a:rPr sz="2000" spc="-30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.....</a:t>
            </a:r>
            <a:r>
              <a:rPr sz="2000" spc="-30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29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000" dirty="0">
              <a:latin typeface="Trebuchet MS"/>
              <a:cs typeface="Trebuchet MS"/>
            </a:endParaRPr>
          </a:p>
          <a:p>
            <a:pPr marL="554990" lvl="1" indent="-264160">
              <a:lnSpc>
                <a:spcPct val="100000"/>
              </a:lnSpc>
              <a:spcBef>
                <a:spcPts val="605"/>
              </a:spcBef>
              <a:buClr>
                <a:srgbClr val="00AFEF"/>
              </a:buClr>
              <a:buAutoNum type="alphaLcParenR"/>
              <a:tabLst>
                <a:tab pos="555625" algn="l"/>
              </a:tabLst>
            </a:pPr>
            <a:r>
              <a:rPr sz="2000" spc="-130" dirty="0" err="1" smtClean="0">
                <a:latin typeface="Trebuchet MS"/>
                <a:cs typeface="Trebuchet MS"/>
              </a:rPr>
              <a:t>Planéty</a:t>
            </a:r>
            <a:r>
              <a:rPr sz="2000" spc="-75" dirty="0" smtClean="0">
                <a:latin typeface="Trebuchet MS"/>
                <a:cs typeface="Trebuchet MS"/>
              </a:rPr>
              <a:t> </a:t>
            </a:r>
            <a:r>
              <a:rPr sz="2000" spc="-130" dirty="0" err="1" smtClean="0">
                <a:latin typeface="Trebuchet MS"/>
                <a:cs typeface="Trebuchet MS"/>
              </a:rPr>
              <a:t>obiehajú</a:t>
            </a:r>
            <a:r>
              <a:rPr sz="2000" spc="-75" dirty="0" smtClean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okolo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Slnka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od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85" dirty="0">
                <a:latin typeface="Trebuchet MS"/>
                <a:cs typeface="Trebuchet MS"/>
              </a:rPr>
              <a:t>východu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-145" dirty="0">
                <a:latin typeface="Trebuchet MS"/>
                <a:cs typeface="Trebuchet MS"/>
              </a:rPr>
              <a:t>na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254" dirty="0">
                <a:latin typeface="Trebuchet MS"/>
                <a:cs typeface="Trebuchet MS"/>
              </a:rPr>
              <a:t>západ</a:t>
            </a:r>
            <a:r>
              <a:rPr sz="2000" spc="-254" dirty="0">
                <a:solidFill>
                  <a:srgbClr val="FF0000"/>
                </a:solidFill>
                <a:latin typeface="Trebuchet MS"/>
                <a:cs typeface="Trebuchet MS"/>
              </a:rPr>
              <a:t>............</a:t>
            </a:r>
            <a:endParaRPr sz="2000" dirty="0">
              <a:latin typeface="Trebuchet MS"/>
              <a:cs typeface="Trebuchet MS"/>
            </a:endParaRPr>
          </a:p>
          <a:p>
            <a:pPr marL="536575" lvl="1" indent="-245745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37210" algn="l"/>
              </a:tabLst>
            </a:pPr>
            <a:r>
              <a:rPr sz="2000" spc="-70" dirty="0">
                <a:latin typeface="Trebuchet MS"/>
                <a:cs typeface="Trebuchet MS"/>
              </a:rPr>
              <a:t>Všetky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75" dirty="0">
                <a:latin typeface="Trebuchet MS"/>
                <a:cs typeface="Trebuchet MS"/>
              </a:rPr>
              <a:t>p</a:t>
            </a:r>
            <a:r>
              <a:rPr sz="2000" spc="-90" dirty="0">
                <a:latin typeface="Trebuchet MS"/>
                <a:cs typeface="Trebuchet MS"/>
              </a:rPr>
              <a:t>l</a:t>
            </a:r>
            <a:r>
              <a:rPr sz="2000" spc="-150" dirty="0">
                <a:latin typeface="Trebuchet MS"/>
                <a:cs typeface="Trebuchet MS"/>
              </a:rPr>
              <a:t>ané</a:t>
            </a:r>
            <a:r>
              <a:rPr sz="2000" spc="-105" dirty="0">
                <a:latin typeface="Trebuchet MS"/>
                <a:cs typeface="Trebuchet MS"/>
              </a:rPr>
              <a:t>t</a:t>
            </a:r>
            <a:r>
              <a:rPr sz="2000" spc="-110" dirty="0">
                <a:latin typeface="Trebuchet MS"/>
                <a:cs typeface="Trebuchet MS"/>
              </a:rPr>
              <a:t>y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175" dirty="0">
                <a:latin typeface="Trebuchet MS"/>
                <a:cs typeface="Trebuchet MS"/>
              </a:rPr>
              <a:t>majú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125" dirty="0">
                <a:latin typeface="Trebuchet MS"/>
                <a:cs typeface="Trebuchet MS"/>
              </a:rPr>
              <a:t>mesiac</a:t>
            </a:r>
            <a:r>
              <a:rPr sz="2000" spc="-90" dirty="0">
                <a:latin typeface="Trebuchet MS"/>
                <a:cs typeface="Trebuchet MS"/>
              </a:rPr>
              <a:t>e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29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29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29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...</a:t>
            </a:r>
            <a:endParaRPr sz="2000" dirty="0">
              <a:latin typeface="Trebuchet MS"/>
              <a:cs typeface="Trebuchet MS"/>
            </a:endParaRPr>
          </a:p>
          <a:p>
            <a:pPr marL="528955" lvl="1" indent="-238125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29590" algn="l"/>
              </a:tabLst>
            </a:pPr>
            <a:r>
              <a:rPr sz="2000" spc="-70" dirty="0">
                <a:latin typeface="Trebuchet MS"/>
                <a:cs typeface="Trebuchet MS"/>
              </a:rPr>
              <a:t>Všetky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planéty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obiehajú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okolo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Slnka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rovnakým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210" dirty="0">
                <a:latin typeface="Trebuchet MS"/>
                <a:cs typeface="Trebuchet MS"/>
              </a:rPr>
              <a:t>smerom</a:t>
            </a:r>
            <a:r>
              <a:rPr sz="2000" spc="-210" dirty="0">
                <a:solidFill>
                  <a:srgbClr val="FF0000"/>
                </a:solidFill>
                <a:latin typeface="Trebuchet MS"/>
                <a:cs typeface="Trebuchet MS"/>
              </a:rPr>
              <a:t>.........</a:t>
            </a:r>
            <a:endParaRPr sz="2000" dirty="0">
              <a:latin typeface="Trebuchet MS"/>
              <a:cs typeface="Trebuchet MS"/>
            </a:endParaRPr>
          </a:p>
          <a:p>
            <a:pPr marL="539750" lvl="1" indent="-248920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40385" algn="l"/>
              </a:tabLst>
            </a:pPr>
            <a:r>
              <a:rPr sz="2000" spc="-70" dirty="0">
                <a:latin typeface="Trebuchet MS"/>
                <a:cs typeface="Trebuchet MS"/>
              </a:rPr>
              <a:t>Všetky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planéty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sa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45" dirty="0">
                <a:latin typeface="Trebuchet MS"/>
                <a:cs typeface="Trebuchet MS"/>
              </a:rPr>
              <a:t>otáčajú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okolo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svojej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osi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rovnakým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195" dirty="0">
                <a:latin typeface="Trebuchet MS"/>
                <a:cs typeface="Trebuchet MS"/>
              </a:rPr>
              <a:t>smerom</a:t>
            </a:r>
            <a:r>
              <a:rPr sz="2000" spc="-195" dirty="0">
                <a:solidFill>
                  <a:srgbClr val="FF0000"/>
                </a:solidFill>
                <a:latin typeface="Trebuchet MS"/>
                <a:cs typeface="Trebuchet MS"/>
              </a:rPr>
              <a:t>.......</a:t>
            </a:r>
            <a:endParaRPr sz="2000" dirty="0">
              <a:latin typeface="Trebuchet MS"/>
              <a:cs typeface="Trebuchet MS"/>
            </a:endParaRPr>
          </a:p>
          <a:p>
            <a:pPr marL="551815" lvl="1" indent="-260985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52450" algn="l"/>
              </a:tabLst>
            </a:pPr>
            <a:r>
              <a:rPr sz="2000" spc="-10" dirty="0">
                <a:latin typeface="Trebuchet MS"/>
                <a:cs typeface="Trebuchet MS"/>
              </a:rPr>
              <a:t>Me</a:t>
            </a:r>
            <a:r>
              <a:rPr sz="2000" spc="-20" dirty="0">
                <a:latin typeface="Trebuchet MS"/>
                <a:cs typeface="Trebuchet MS"/>
              </a:rPr>
              <a:t>s</a:t>
            </a:r>
            <a:r>
              <a:rPr sz="2000" spc="-145" dirty="0">
                <a:latin typeface="Trebuchet MS"/>
                <a:cs typeface="Trebuchet MS"/>
              </a:rPr>
              <a:t>ia</a:t>
            </a:r>
            <a:r>
              <a:rPr sz="2000" spc="-170" dirty="0">
                <a:latin typeface="Trebuchet MS"/>
                <a:cs typeface="Trebuchet MS"/>
              </a:rPr>
              <a:t>c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80" dirty="0">
                <a:latin typeface="Trebuchet MS"/>
                <a:cs typeface="Trebuchet MS"/>
              </a:rPr>
              <a:t>j</a:t>
            </a:r>
            <a:r>
              <a:rPr sz="2000" spc="-254" dirty="0">
                <a:latin typeface="Trebuchet MS"/>
                <a:cs typeface="Trebuchet MS"/>
              </a:rPr>
              <a:t>e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35" dirty="0">
                <a:latin typeface="Trebuchet MS"/>
                <a:cs typeface="Trebuchet MS"/>
              </a:rPr>
              <a:t>pla</a:t>
            </a:r>
            <a:r>
              <a:rPr sz="2000" spc="-155" dirty="0">
                <a:latin typeface="Trebuchet MS"/>
                <a:cs typeface="Trebuchet MS"/>
              </a:rPr>
              <a:t>n</a:t>
            </a:r>
            <a:r>
              <a:rPr sz="2000" spc="-150" dirty="0">
                <a:latin typeface="Trebuchet MS"/>
                <a:cs typeface="Trebuchet MS"/>
              </a:rPr>
              <a:t>ét</a:t>
            </a:r>
            <a:r>
              <a:rPr sz="2000" spc="-160" dirty="0">
                <a:latin typeface="Trebuchet MS"/>
                <a:cs typeface="Trebuchet MS"/>
              </a:rPr>
              <a:t>a</a:t>
            </a:r>
            <a:r>
              <a:rPr sz="2000" spc="-30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.......</a:t>
            </a:r>
            <a:r>
              <a:rPr sz="2000" spc="-305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...</a:t>
            </a:r>
            <a:endParaRPr sz="2000" dirty="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buClr>
                <a:srgbClr val="00AFEF"/>
              </a:buClr>
              <a:buFont typeface="Trebuchet MS"/>
              <a:buAutoNum type="alphaLcParenR"/>
            </a:pPr>
            <a:endParaRPr sz="2550" dirty="0">
              <a:latin typeface="Trebuchet MS"/>
              <a:cs typeface="Trebuchet MS"/>
            </a:endParaRPr>
          </a:p>
          <a:p>
            <a:pPr marL="437515" marR="937894" indent="-437515">
              <a:lnSpc>
                <a:spcPct val="121700"/>
              </a:lnSpc>
              <a:buSzPct val="120000"/>
              <a:buAutoNum type="romanUcPeriod" startAt="2"/>
              <a:tabLst>
                <a:tab pos="437515" algn="l"/>
                <a:tab pos="438150" algn="l"/>
              </a:tabLst>
            </a:pPr>
            <a:r>
              <a:rPr sz="2000" b="1" spc="20" dirty="0">
                <a:latin typeface="Trebuchet MS"/>
                <a:cs typeface="Trebuchet MS"/>
              </a:rPr>
              <a:t>„Titul“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planéta.</a:t>
            </a:r>
            <a:r>
              <a:rPr sz="2000" b="1" spc="-275" dirty="0">
                <a:latin typeface="Trebuchet MS"/>
                <a:cs typeface="Trebuchet MS"/>
              </a:rPr>
              <a:t> </a:t>
            </a:r>
            <a:r>
              <a:rPr sz="1800" i="1" spc="-75" dirty="0">
                <a:solidFill>
                  <a:schemeClr val="accent6"/>
                </a:solidFill>
                <a:latin typeface="Trebuchet MS"/>
                <a:cs typeface="Trebuchet MS"/>
              </a:rPr>
              <a:t>Ktoré</a:t>
            </a:r>
            <a:r>
              <a:rPr sz="1800" i="1" spc="-2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95" dirty="0">
                <a:solidFill>
                  <a:schemeClr val="accent6"/>
                </a:solidFill>
                <a:latin typeface="Trebuchet MS"/>
                <a:cs typeface="Trebuchet MS"/>
              </a:rPr>
              <a:t>kritérium</a:t>
            </a:r>
            <a:r>
              <a:rPr sz="1800" i="1" spc="-5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75" dirty="0">
                <a:solidFill>
                  <a:schemeClr val="accent6"/>
                </a:solidFill>
                <a:latin typeface="Trebuchet MS"/>
                <a:cs typeface="Trebuchet MS"/>
              </a:rPr>
              <a:t>nespĺňa</a:t>
            </a:r>
            <a:r>
              <a:rPr sz="1800" i="1" spc="-5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u="sng" spc="-35" dirty="0">
                <a:solidFill>
                  <a:schemeClr val="accent6"/>
                </a:solidFill>
                <a:latin typeface="Trebuchet MS"/>
                <a:cs typeface="Trebuchet MS"/>
              </a:rPr>
              <a:t>Mesiac</a:t>
            </a:r>
            <a:r>
              <a:rPr sz="1800" i="1" spc="-4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50" dirty="0">
                <a:solidFill>
                  <a:schemeClr val="accent6"/>
                </a:solidFill>
                <a:latin typeface="Trebuchet MS"/>
                <a:cs typeface="Trebuchet MS"/>
              </a:rPr>
              <a:t>na</a:t>
            </a:r>
            <a:r>
              <a:rPr sz="1800" i="1" spc="-3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120" dirty="0">
                <a:solidFill>
                  <a:schemeClr val="accent6"/>
                </a:solidFill>
                <a:latin typeface="Trebuchet MS"/>
                <a:cs typeface="Trebuchet MS"/>
              </a:rPr>
              <a:t>to,</a:t>
            </a:r>
            <a:r>
              <a:rPr sz="1800" i="1" spc="-22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125" dirty="0">
                <a:solidFill>
                  <a:schemeClr val="accent6"/>
                </a:solidFill>
                <a:latin typeface="Trebuchet MS"/>
                <a:cs typeface="Trebuchet MS"/>
              </a:rPr>
              <a:t>aby</a:t>
            </a:r>
            <a:r>
              <a:rPr sz="1800" i="1" spc="-5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75" dirty="0">
                <a:solidFill>
                  <a:schemeClr val="accent6"/>
                </a:solidFill>
                <a:latin typeface="Trebuchet MS"/>
                <a:cs typeface="Trebuchet MS"/>
              </a:rPr>
              <a:t>bol </a:t>
            </a:r>
            <a:r>
              <a:rPr sz="1800" i="1" spc="-52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150" dirty="0">
                <a:solidFill>
                  <a:schemeClr val="accent6"/>
                </a:solidFill>
                <a:latin typeface="Trebuchet MS"/>
                <a:cs typeface="Trebuchet MS"/>
              </a:rPr>
              <a:t>vy</a:t>
            </a:r>
            <a:r>
              <a:rPr sz="1800" i="1" spc="-85" dirty="0">
                <a:solidFill>
                  <a:schemeClr val="accent6"/>
                </a:solidFill>
                <a:latin typeface="Trebuchet MS"/>
                <a:cs typeface="Trebuchet MS"/>
              </a:rPr>
              <a:t>hlásený</a:t>
            </a:r>
            <a:r>
              <a:rPr sz="1800" i="1" spc="-7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105" dirty="0">
                <a:solidFill>
                  <a:schemeClr val="accent6"/>
                </a:solidFill>
                <a:latin typeface="Trebuchet MS"/>
                <a:cs typeface="Trebuchet MS"/>
              </a:rPr>
              <a:t>za</a:t>
            </a:r>
            <a:r>
              <a:rPr sz="1800" i="1" spc="-6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40" dirty="0" err="1">
                <a:solidFill>
                  <a:schemeClr val="accent6"/>
                </a:solidFill>
                <a:latin typeface="Trebuchet MS"/>
                <a:cs typeface="Trebuchet MS"/>
              </a:rPr>
              <a:t>p</a:t>
            </a:r>
            <a:r>
              <a:rPr sz="1800" i="1" spc="-80" dirty="0" err="1">
                <a:solidFill>
                  <a:schemeClr val="accent6"/>
                </a:solidFill>
                <a:latin typeface="Trebuchet MS"/>
                <a:cs typeface="Trebuchet MS"/>
              </a:rPr>
              <a:t>lanétu</a:t>
            </a:r>
            <a:r>
              <a:rPr sz="1800" i="1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?</a:t>
            </a:r>
            <a:r>
              <a:rPr lang="sk-SK" sz="1800" i="1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 A ktoré </a:t>
            </a:r>
            <a:r>
              <a:rPr lang="sk-SK" sz="1800" b="1" i="1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nespĺňa </a:t>
            </a:r>
            <a:r>
              <a:rPr lang="sk-SK" sz="1800" b="1" i="1" u="sng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Pluto</a:t>
            </a:r>
            <a:r>
              <a:rPr lang="sk-SK" sz="1800" i="1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?</a:t>
            </a:r>
            <a:endParaRPr sz="1800" dirty="0">
              <a:solidFill>
                <a:schemeClr val="accent6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000" spc="-305" dirty="0">
                <a:latin typeface="Trebuchet MS"/>
                <a:cs typeface="Trebuchet MS"/>
              </a:rPr>
              <a:t>.............................................................................................................................................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-305" dirty="0">
                <a:latin typeface="Trebuchet MS"/>
                <a:cs typeface="Trebuchet MS"/>
              </a:rPr>
              <a:t>..................................................................................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87196" y="836675"/>
            <a:ext cx="7261859" cy="0"/>
          </a:xfrm>
          <a:custGeom>
            <a:avLst/>
            <a:gdLst/>
            <a:ahLst/>
            <a:cxnLst/>
            <a:rect l="l" t="t" r="r" b="b"/>
            <a:pathLst>
              <a:path w="7261859">
                <a:moveTo>
                  <a:pt x="0" y="0"/>
                </a:moveTo>
                <a:lnTo>
                  <a:pt x="7261352" y="0"/>
                </a:lnTo>
              </a:path>
            </a:pathLst>
          </a:custGeom>
          <a:ln w="9144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1/II:</a:t>
            </a:r>
            <a:r>
              <a:rPr lang="sk-SK" b="1" dirty="0" smtClean="0">
                <a:latin typeface="Calibri" pitchFamily="34" charset="0"/>
              </a:rPr>
              <a:t> </a:t>
            </a:r>
            <a:r>
              <a:rPr lang="sk-SK" sz="2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Planéty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slnečnej </a:t>
            </a:r>
            <a:r>
              <a:rPr lang="sk-SK" sz="2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sústavy </a:t>
            </a:r>
            <a:endParaRPr lang="sk-SK" b="1" dirty="0">
              <a:solidFill>
                <a:srgbClr val="004A8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204975" y="915169"/>
            <a:ext cx="7719695" cy="618092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94640" indent="-281940">
              <a:lnSpc>
                <a:spcPct val="100000"/>
              </a:lnSpc>
              <a:spcBef>
                <a:spcPts val="595"/>
              </a:spcBef>
              <a:buSzPct val="120000"/>
              <a:buAutoNum type="romanUcPeriod"/>
              <a:tabLst>
                <a:tab pos="294640" algn="l"/>
              </a:tabLst>
            </a:pPr>
            <a:r>
              <a:rPr sz="2000" b="1" spc="10" dirty="0">
                <a:latin typeface="Trebuchet MS"/>
                <a:cs typeface="Trebuchet MS"/>
              </a:rPr>
              <a:t>Pravda</a:t>
            </a:r>
            <a:r>
              <a:rPr sz="2000" b="1" spc="-75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alebo</a:t>
            </a:r>
            <a:r>
              <a:rPr sz="2000" b="1" spc="-80" dirty="0">
                <a:latin typeface="Trebuchet MS"/>
                <a:cs typeface="Trebuchet MS"/>
              </a:rPr>
              <a:t> </a:t>
            </a:r>
            <a:r>
              <a:rPr sz="2000" b="1" dirty="0">
                <a:latin typeface="Trebuchet MS"/>
                <a:cs typeface="Trebuchet MS"/>
              </a:rPr>
              <a:t>klamstvo?</a:t>
            </a:r>
            <a:endParaRPr sz="2000" dirty="0">
              <a:latin typeface="Trebuchet MS"/>
              <a:cs typeface="Trebuchet MS"/>
            </a:endParaRPr>
          </a:p>
          <a:p>
            <a:pPr marL="266700">
              <a:lnSpc>
                <a:spcPct val="100000"/>
              </a:lnSpc>
              <a:spcBef>
                <a:spcPts val="725"/>
              </a:spcBef>
            </a:pPr>
            <a:r>
              <a:rPr sz="1800" b="1" i="1" spc="-10" dirty="0">
                <a:solidFill>
                  <a:schemeClr val="accent6"/>
                </a:solidFill>
                <a:latin typeface="Trebuchet MS"/>
                <a:cs typeface="Trebuchet MS"/>
              </a:rPr>
              <a:t>K</a:t>
            </a:r>
            <a:r>
              <a:rPr sz="1800" b="1" i="1" spc="-4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90" dirty="0">
                <a:solidFill>
                  <a:schemeClr val="accent6"/>
                </a:solidFill>
                <a:latin typeface="Trebuchet MS"/>
                <a:cs typeface="Trebuchet MS"/>
              </a:rPr>
              <a:t>výrokom</a:t>
            </a:r>
            <a:r>
              <a:rPr sz="1800" b="1" i="1" spc="-2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70" dirty="0">
                <a:solidFill>
                  <a:schemeClr val="accent6"/>
                </a:solidFill>
                <a:latin typeface="Trebuchet MS"/>
                <a:cs typeface="Trebuchet MS"/>
              </a:rPr>
              <a:t>doplňte</a:t>
            </a:r>
            <a:r>
              <a:rPr sz="1800" b="1" i="1" spc="-4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90" dirty="0">
                <a:solidFill>
                  <a:schemeClr val="accent6"/>
                </a:solidFill>
                <a:latin typeface="Trebuchet MS"/>
                <a:cs typeface="Trebuchet MS"/>
              </a:rPr>
              <a:t>písmená:</a:t>
            </a:r>
            <a:r>
              <a:rPr sz="1800" b="1" i="1" spc="-229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5" dirty="0">
                <a:solidFill>
                  <a:schemeClr val="accent6"/>
                </a:solidFill>
                <a:latin typeface="Trebuchet MS"/>
                <a:cs typeface="Trebuchet MS"/>
              </a:rPr>
              <a:t>P</a:t>
            </a:r>
            <a:r>
              <a:rPr sz="1800" b="1" i="1" spc="-3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235" dirty="0">
                <a:solidFill>
                  <a:schemeClr val="accent6"/>
                </a:solidFill>
                <a:latin typeface="Trebuchet MS"/>
                <a:cs typeface="Trebuchet MS"/>
              </a:rPr>
              <a:t>–</a:t>
            </a:r>
            <a:r>
              <a:rPr sz="1800" b="1" i="1" spc="-3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135" dirty="0">
                <a:solidFill>
                  <a:schemeClr val="accent6"/>
                </a:solidFill>
                <a:latin typeface="Trebuchet MS"/>
                <a:cs typeface="Trebuchet MS"/>
              </a:rPr>
              <a:t>pravdivý,</a:t>
            </a:r>
            <a:r>
              <a:rPr sz="1800" b="1" i="1" spc="-24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215" dirty="0">
                <a:solidFill>
                  <a:schemeClr val="accent6"/>
                </a:solidFill>
                <a:latin typeface="Trebuchet MS"/>
                <a:cs typeface="Trebuchet MS"/>
              </a:rPr>
              <a:t>N</a:t>
            </a:r>
            <a:r>
              <a:rPr sz="1800" b="1" i="1" spc="-3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235" dirty="0">
                <a:solidFill>
                  <a:schemeClr val="accent6"/>
                </a:solidFill>
                <a:latin typeface="Trebuchet MS"/>
                <a:cs typeface="Trebuchet MS"/>
              </a:rPr>
              <a:t>–</a:t>
            </a:r>
            <a:r>
              <a:rPr sz="1800" b="1" i="1" spc="-5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120" dirty="0">
                <a:solidFill>
                  <a:schemeClr val="accent6"/>
                </a:solidFill>
                <a:latin typeface="Trebuchet MS"/>
                <a:cs typeface="Trebuchet MS"/>
              </a:rPr>
              <a:t>nepravdivý.</a:t>
            </a:r>
            <a:endParaRPr sz="1800" dirty="0">
              <a:solidFill>
                <a:schemeClr val="accent6"/>
              </a:solidFill>
              <a:latin typeface="Trebuchet MS"/>
              <a:cs typeface="Trebuchet MS"/>
            </a:endParaRPr>
          </a:p>
          <a:p>
            <a:pPr marL="551815" lvl="1" indent="-260985">
              <a:lnSpc>
                <a:spcPct val="100000"/>
              </a:lnSpc>
              <a:spcBef>
                <a:spcPts val="590"/>
              </a:spcBef>
              <a:buClr>
                <a:srgbClr val="00AFEF"/>
              </a:buClr>
              <a:buAutoNum type="alphaLcParenR"/>
              <a:tabLst>
                <a:tab pos="552450" algn="l"/>
              </a:tabLst>
            </a:pPr>
            <a:r>
              <a:rPr sz="2000" spc="-20" dirty="0">
                <a:latin typeface="Trebuchet MS"/>
                <a:cs typeface="Trebuchet MS"/>
              </a:rPr>
              <a:t>Zem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80" dirty="0">
                <a:latin typeface="Trebuchet MS"/>
                <a:cs typeface="Trebuchet MS"/>
              </a:rPr>
              <a:t>j</a:t>
            </a:r>
            <a:r>
              <a:rPr sz="2000" spc="-254" dirty="0">
                <a:latin typeface="Trebuchet MS"/>
                <a:cs typeface="Trebuchet MS"/>
              </a:rPr>
              <a:t>e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75" dirty="0" err="1">
                <a:latin typeface="Trebuchet MS"/>
                <a:cs typeface="Trebuchet MS"/>
              </a:rPr>
              <a:t>p</a:t>
            </a:r>
            <a:r>
              <a:rPr sz="2000" spc="-85" dirty="0" err="1">
                <a:latin typeface="Trebuchet MS"/>
                <a:cs typeface="Trebuchet MS"/>
              </a:rPr>
              <a:t>l</a:t>
            </a:r>
            <a:r>
              <a:rPr sz="2000" spc="-150" dirty="0" err="1">
                <a:latin typeface="Trebuchet MS"/>
                <a:cs typeface="Trebuchet MS"/>
              </a:rPr>
              <a:t>ané</a:t>
            </a:r>
            <a:r>
              <a:rPr sz="2000" spc="-105" dirty="0" err="1">
                <a:latin typeface="Trebuchet MS"/>
                <a:cs typeface="Trebuchet MS"/>
              </a:rPr>
              <a:t>t</a:t>
            </a:r>
            <a:r>
              <a:rPr sz="2000" spc="-204" dirty="0" err="1">
                <a:latin typeface="Trebuchet MS"/>
                <a:cs typeface="Trebuchet MS"/>
              </a:rPr>
              <a:t>a</a:t>
            </a:r>
            <a:r>
              <a:rPr sz="2000" spc="-300" dirty="0" smtClean="0">
                <a:solidFill>
                  <a:srgbClr val="FF0000"/>
                </a:solidFill>
                <a:latin typeface="Trebuchet MS"/>
                <a:cs typeface="Trebuchet MS"/>
              </a:rPr>
              <a:t>....</a:t>
            </a:r>
            <a:r>
              <a:rPr sz="2000" spc="-400" dirty="0">
                <a:solidFill>
                  <a:srgbClr val="FF0000"/>
                </a:solidFill>
                <a:latin typeface="Trebuchet MS"/>
                <a:cs typeface="Trebuchet MS"/>
              </a:rPr>
              <a:t>P</a:t>
            </a:r>
            <a:r>
              <a:rPr sz="2000" spc="-300" dirty="0" smtClean="0">
                <a:solidFill>
                  <a:srgbClr val="FF0000"/>
                </a:solidFill>
                <a:latin typeface="Trebuchet MS"/>
                <a:cs typeface="Trebuchet MS"/>
              </a:rPr>
              <a:t>..</a:t>
            </a:r>
            <a:r>
              <a:rPr sz="2000" spc="-305" dirty="0" smtClean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 smtClean="0">
                <a:solidFill>
                  <a:srgbClr val="FF0000"/>
                </a:solidFill>
                <a:latin typeface="Trebuchet MS"/>
                <a:cs typeface="Trebuchet MS"/>
              </a:rPr>
              <a:t>..</a:t>
            </a:r>
            <a:endParaRPr sz="2000" dirty="0">
              <a:latin typeface="Trebuchet MS"/>
              <a:cs typeface="Trebuchet MS"/>
            </a:endParaRPr>
          </a:p>
          <a:p>
            <a:pPr marL="571500" lvl="1" indent="-280670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72135" algn="l"/>
              </a:tabLst>
            </a:pPr>
            <a:r>
              <a:rPr sz="2000" spc="-55" dirty="0">
                <a:latin typeface="Trebuchet MS"/>
                <a:cs typeface="Trebuchet MS"/>
              </a:rPr>
              <a:t>S</a:t>
            </a:r>
            <a:r>
              <a:rPr sz="2000" spc="-90" dirty="0">
                <a:latin typeface="Trebuchet MS"/>
                <a:cs typeface="Trebuchet MS"/>
              </a:rPr>
              <a:t>l</a:t>
            </a:r>
            <a:r>
              <a:rPr sz="2000" spc="-155" dirty="0">
                <a:latin typeface="Trebuchet MS"/>
                <a:cs typeface="Trebuchet MS"/>
              </a:rPr>
              <a:t>n</a:t>
            </a:r>
            <a:r>
              <a:rPr sz="2000" spc="-114" dirty="0">
                <a:latin typeface="Trebuchet MS"/>
                <a:cs typeface="Trebuchet MS"/>
              </a:rPr>
              <a:t>k</a:t>
            </a:r>
            <a:r>
              <a:rPr sz="2000" spc="30" dirty="0">
                <a:latin typeface="Trebuchet MS"/>
                <a:cs typeface="Trebuchet MS"/>
              </a:rPr>
              <a:t>o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180" dirty="0">
                <a:latin typeface="Trebuchet MS"/>
                <a:cs typeface="Trebuchet MS"/>
              </a:rPr>
              <a:t>j</a:t>
            </a:r>
            <a:r>
              <a:rPr sz="2000" spc="-254" dirty="0">
                <a:latin typeface="Trebuchet MS"/>
                <a:cs typeface="Trebuchet MS"/>
              </a:rPr>
              <a:t>e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75" dirty="0" err="1">
                <a:latin typeface="Trebuchet MS"/>
                <a:cs typeface="Trebuchet MS"/>
              </a:rPr>
              <a:t>p</a:t>
            </a:r>
            <a:r>
              <a:rPr sz="2000" spc="-90" dirty="0" err="1">
                <a:latin typeface="Trebuchet MS"/>
                <a:cs typeface="Trebuchet MS"/>
              </a:rPr>
              <a:t>l</a:t>
            </a:r>
            <a:r>
              <a:rPr sz="2000" spc="-150" dirty="0" err="1">
                <a:latin typeface="Trebuchet MS"/>
                <a:cs typeface="Trebuchet MS"/>
              </a:rPr>
              <a:t>anéta</a:t>
            </a:r>
            <a:r>
              <a:rPr sz="2000" spc="-305" dirty="0" smtClean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190" dirty="0" smtClean="0">
                <a:solidFill>
                  <a:srgbClr val="FF0000"/>
                </a:solidFill>
                <a:latin typeface="Trebuchet MS"/>
                <a:cs typeface="Trebuchet MS"/>
              </a:rPr>
              <a:t>..</a:t>
            </a:r>
            <a:r>
              <a:rPr sz="2000" spc="-190" dirty="0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sz="2000" spc="-170" dirty="0" smtClean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 smtClean="0">
                <a:solidFill>
                  <a:srgbClr val="FF0000"/>
                </a:solidFill>
                <a:latin typeface="Trebuchet MS"/>
                <a:cs typeface="Trebuchet MS"/>
              </a:rPr>
              <a:t>..</a:t>
            </a:r>
            <a:endParaRPr sz="2000" dirty="0">
              <a:latin typeface="Trebuchet MS"/>
              <a:cs typeface="Trebuchet MS"/>
            </a:endParaRPr>
          </a:p>
          <a:p>
            <a:pPr marL="554990" lvl="1" indent="-264160">
              <a:lnSpc>
                <a:spcPct val="100000"/>
              </a:lnSpc>
              <a:spcBef>
                <a:spcPts val="605"/>
              </a:spcBef>
              <a:buClr>
                <a:srgbClr val="00AFEF"/>
              </a:buClr>
              <a:buAutoNum type="alphaLcParenR"/>
              <a:tabLst>
                <a:tab pos="555625" algn="l"/>
              </a:tabLst>
            </a:pPr>
            <a:r>
              <a:rPr sz="2000" spc="-130" dirty="0" err="1" smtClean="0">
                <a:latin typeface="Trebuchet MS"/>
                <a:cs typeface="Trebuchet MS"/>
              </a:rPr>
              <a:t>Planéty</a:t>
            </a:r>
            <a:r>
              <a:rPr sz="2000" spc="-75" dirty="0" smtClean="0">
                <a:latin typeface="Trebuchet MS"/>
                <a:cs typeface="Trebuchet MS"/>
              </a:rPr>
              <a:t> </a:t>
            </a:r>
            <a:r>
              <a:rPr sz="2000" spc="-130" dirty="0" err="1" smtClean="0">
                <a:latin typeface="Trebuchet MS"/>
                <a:cs typeface="Trebuchet MS"/>
              </a:rPr>
              <a:t>obiehajú</a:t>
            </a:r>
            <a:r>
              <a:rPr sz="2000" spc="-80" dirty="0" smtClean="0">
                <a:latin typeface="Trebuchet MS"/>
                <a:cs typeface="Trebuchet MS"/>
              </a:rPr>
              <a:t> </a:t>
            </a:r>
            <a:r>
              <a:rPr sz="2000" spc="-35" dirty="0" err="1" smtClean="0">
                <a:latin typeface="Trebuchet MS"/>
                <a:cs typeface="Trebuchet MS"/>
              </a:rPr>
              <a:t>okolo</a:t>
            </a:r>
            <a:r>
              <a:rPr sz="2000" spc="-65" dirty="0" smtClean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Slnka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od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85" dirty="0">
                <a:latin typeface="Trebuchet MS"/>
                <a:cs typeface="Trebuchet MS"/>
              </a:rPr>
              <a:t>východu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-145" dirty="0">
                <a:latin typeface="Trebuchet MS"/>
                <a:cs typeface="Trebuchet MS"/>
              </a:rPr>
              <a:t>na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225" dirty="0" err="1">
                <a:latin typeface="Trebuchet MS"/>
                <a:cs typeface="Trebuchet MS"/>
              </a:rPr>
              <a:t>západ</a:t>
            </a:r>
            <a:r>
              <a:rPr sz="2000" spc="-225" dirty="0" smtClean="0">
                <a:solidFill>
                  <a:srgbClr val="FF0000"/>
                </a:solidFill>
                <a:latin typeface="Trebuchet MS"/>
                <a:cs typeface="Trebuchet MS"/>
              </a:rPr>
              <a:t>......</a:t>
            </a:r>
            <a:r>
              <a:rPr sz="2000" spc="-225" dirty="0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sz="2000" spc="-225" dirty="0" smtClean="0">
                <a:solidFill>
                  <a:srgbClr val="FF0000"/>
                </a:solidFill>
                <a:latin typeface="Trebuchet MS"/>
                <a:cs typeface="Trebuchet MS"/>
              </a:rPr>
              <a:t>....</a:t>
            </a:r>
            <a:endParaRPr sz="2000" dirty="0">
              <a:latin typeface="Trebuchet MS"/>
              <a:cs typeface="Trebuchet MS"/>
            </a:endParaRPr>
          </a:p>
          <a:p>
            <a:pPr marL="536575" lvl="1" indent="-245745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37210" algn="l"/>
              </a:tabLst>
            </a:pPr>
            <a:r>
              <a:rPr sz="2000" spc="-70" dirty="0">
                <a:latin typeface="Trebuchet MS"/>
                <a:cs typeface="Trebuchet MS"/>
              </a:rPr>
              <a:t>Všetky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75" dirty="0">
                <a:latin typeface="Trebuchet MS"/>
                <a:cs typeface="Trebuchet MS"/>
              </a:rPr>
              <a:t>p</a:t>
            </a:r>
            <a:r>
              <a:rPr sz="2000" spc="-90" dirty="0">
                <a:latin typeface="Trebuchet MS"/>
                <a:cs typeface="Trebuchet MS"/>
              </a:rPr>
              <a:t>l</a:t>
            </a:r>
            <a:r>
              <a:rPr sz="2000" spc="-150" dirty="0">
                <a:latin typeface="Trebuchet MS"/>
                <a:cs typeface="Trebuchet MS"/>
              </a:rPr>
              <a:t>ané</a:t>
            </a:r>
            <a:r>
              <a:rPr sz="2000" spc="-105" dirty="0">
                <a:latin typeface="Trebuchet MS"/>
                <a:cs typeface="Trebuchet MS"/>
              </a:rPr>
              <a:t>t</a:t>
            </a:r>
            <a:r>
              <a:rPr sz="2000" spc="-110" dirty="0">
                <a:latin typeface="Trebuchet MS"/>
                <a:cs typeface="Trebuchet MS"/>
              </a:rPr>
              <a:t>y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175" dirty="0">
                <a:latin typeface="Trebuchet MS"/>
                <a:cs typeface="Trebuchet MS"/>
              </a:rPr>
              <a:t>majú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125" dirty="0">
                <a:latin typeface="Trebuchet MS"/>
                <a:cs typeface="Trebuchet MS"/>
              </a:rPr>
              <a:t>mesiac</a:t>
            </a:r>
            <a:r>
              <a:rPr sz="2000" spc="-90" dirty="0">
                <a:latin typeface="Trebuchet MS"/>
                <a:cs typeface="Trebuchet MS"/>
              </a:rPr>
              <a:t>e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29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29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114" dirty="0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sz="2000" spc="-114" dirty="0" smtClean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80" dirty="0" smtClean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sz="2000" spc="-300" dirty="0" smtClean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sz="2000" dirty="0">
              <a:latin typeface="Trebuchet MS"/>
              <a:cs typeface="Trebuchet MS"/>
            </a:endParaRPr>
          </a:p>
          <a:p>
            <a:pPr marL="528955" lvl="1" indent="-238125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29590" algn="l"/>
              </a:tabLst>
            </a:pPr>
            <a:r>
              <a:rPr sz="2000" spc="-70" dirty="0">
                <a:latin typeface="Trebuchet MS"/>
                <a:cs typeface="Trebuchet MS"/>
              </a:rPr>
              <a:t>Všetky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planéty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obiehajú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okolo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Slnka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rovnakým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220" dirty="0">
                <a:latin typeface="Trebuchet MS"/>
                <a:cs typeface="Trebuchet MS"/>
              </a:rPr>
              <a:t>smerom</a:t>
            </a:r>
            <a:r>
              <a:rPr sz="2000" spc="-220" dirty="0">
                <a:solidFill>
                  <a:srgbClr val="FF0000"/>
                </a:solidFill>
                <a:latin typeface="Trebuchet MS"/>
                <a:cs typeface="Trebuchet MS"/>
              </a:rPr>
              <a:t>....P</a:t>
            </a:r>
            <a:r>
              <a:rPr sz="2000" spc="-220" dirty="0" smtClean="0">
                <a:solidFill>
                  <a:srgbClr val="FF0000"/>
                </a:solidFill>
                <a:latin typeface="Trebuchet MS"/>
                <a:cs typeface="Trebuchet MS"/>
              </a:rPr>
              <a:t>....</a:t>
            </a:r>
            <a:endParaRPr sz="2000" dirty="0">
              <a:latin typeface="Trebuchet MS"/>
              <a:cs typeface="Trebuchet MS"/>
            </a:endParaRPr>
          </a:p>
          <a:p>
            <a:pPr marL="469900" lvl="1" indent="-178435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469900" algn="l"/>
              </a:tabLst>
            </a:pPr>
            <a:r>
              <a:rPr lang="sk-SK" sz="2000" spc="-70" dirty="0" smtClean="0">
                <a:latin typeface="Trebuchet MS"/>
                <a:cs typeface="Trebuchet MS"/>
              </a:rPr>
              <a:t> </a:t>
            </a:r>
            <a:r>
              <a:rPr sz="2000" spc="-70" dirty="0" err="1" smtClean="0">
                <a:latin typeface="Trebuchet MS"/>
                <a:cs typeface="Trebuchet MS"/>
              </a:rPr>
              <a:t>Všetky</a:t>
            </a:r>
            <a:r>
              <a:rPr sz="2000" spc="-50" dirty="0" smtClean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planéty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sa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45" dirty="0">
                <a:latin typeface="Trebuchet MS"/>
                <a:cs typeface="Trebuchet MS"/>
              </a:rPr>
              <a:t>otáčajú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okolo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svojej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osi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rovnakým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160" dirty="0">
                <a:latin typeface="Trebuchet MS"/>
                <a:cs typeface="Trebuchet MS"/>
              </a:rPr>
              <a:t>smerom</a:t>
            </a:r>
            <a:r>
              <a:rPr sz="2000" spc="-160" dirty="0">
                <a:solidFill>
                  <a:srgbClr val="FF0000"/>
                </a:solidFill>
                <a:latin typeface="Trebuchet MS"/>
                <a:cs typeface="Trebuchet MS"/>
              </a:rPr>
              <a:t>...N</a:t>
            </a:r>
            <a:r>
              <a:rPr sz="2000" spc="-160" dirty="0" smtClean="0">
                <a:solidFill>
                  <a:srgbClr val="FF0000"/>
                </a:solidFill>
                <a:latin typeface="Trebuchet MS"/>
                <a:cs typeface="Trebuchet MS"/>
              </a:rPr>
              <a:t>...</a:t>
            </a:r>
            <a:endParaRPr sz="2000" dirty="0">
              <a:latin typeface="Trebuchet MS"/>
              <a:cs typeface="Trebuchet MS"/>
            </a:endParaRPr>
          </a:p>
          <a:p>
            <a:pPr marL="551815" lvl="1" indent="-260985">
              <a:lnSpc>
                <a:spcPct val="100000"/>
              </a:lnSpc>
              <a:spcBef>
                <a:spcPts val="600"/>
              </a:spcBef>
              <a:buClr>
                <a:srgbClr val="00AFEF"/>
              </a:buClr>
              <a:buAutoNum type="alphaLcParenR"/>
              <a:tabLst>
                <a:tab pos="552450" algn="l"/>
              </a:tabLst>
            </a:pPr>
            <a:r>
              <a:rPr sz="2000" spc="-85" dirty="0">
                <a:latin typeface="Trebuchet MS"/>
                <a:cs typeface="Trebuchet MS"/>
              </a:rPr>
              <a:t>Mesiac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215" dirty="0">
                <a:latin typeface="Trebuchet MS"/>
                <a:cs typeface="Trebuchet MS"/>
              </a:rPr>
              <a:t>je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220" dirty="0">
                <a:latin typeface="Trebuchet MS"/>
                <a:cs typeface="Trebuchet MS"/>
              </a:rPr>
              <a:t>planéta</a:t>
            </a:r>
            <a:r>
              <a:rPr sz="2000" spc="-220" dirty="0">
                <a:solidFill>
                  <a:srgbClr val="FF0000"/>
                </a:solidFill>
                <a:latin typeface="Trebuchet MS"/>
                <a:cs typeface="Trebuchet MS"/>
              </a:rPr>
              <a:t>.....N</a:t>
            </a:r>
            <a:r>
              <a:rPr sz="2000" spc="-220" dirty="0" smtClean="0">
                <a:solidFill>
                  <a:srgbClr val="FF0000"/>
                </a:solidFill>
                <a:latin typeface="Trebuchet MS"/>
                <a:cs typeface="Trebuchet MS"/>
              </a:rPr>
              <a:t>......</a:t>
            </a:r>
            <a:endParaRPr sz="2000" dirty="0">
              <a:latin typeface="Trebuchet MS"/>
              <a:cs typeface="Trebuchet MS"/>
            </a:endParaRPr>
          </a:p>
          <a:p>
            <a:pPr lvl="1">
              <a:lnSpc>
                <a:spcPct val="100000"/>
              </a:lnSpc>
              <a:buClr>
                <a:srgbClr val="00AFEF"/>
              </a:buClr>
              <a:buFont typeface="Trebuchet MS"/>
              <a:buAutoNum type="alphaLcParenR"/>
            </a:pPr>
            <a:endParaRPr sz="2550" dirty="0">
              <a:latin typeface="Trebuchet MS"/>
              <a:cs typeface="Trebuchet MS"/>
            </a:endParaRPr>
          </a:p>
          <a:p>
            <a:pPr marL="437515" marR="794385" indent="-437515">
              <a:lnSpc>
                <a:spcPct val="121700"/>
              </a:lnSpc>
              <a:buSzPct val="120000"/>
              <a:buAutoNum type="romanUcPeriod" startAt="2"/>
              <a:tabLst>
                <a:tab pos="437515" algn="l"/>
                <a:tab pos="438150" algn="l"/>
              </a:tabLst>
            </a:pPr>
            <a:r>
              <a:rPr sz="2000" b="1" spc="20" dirty="0">
                <a:latin typeface="Trebuchet MS"/>
                <a:cs typeface="Trebuchet MS"/>
              </a:rPr>
              <a:t>„Titul“</a:t>
            </a:r>
            <a:r>
              <a:rPr sz="2000" b="1" spc="-85" dirty="0">
                <a:latin typeface="Trebuchet MS"/>
                <a:cs typeface="Trebuchet MS"/>
              </a:rPr>
              <a:t> </a:t>
            </a:r>
            <a:r>
              <a:rPr sz="2000" b="1" spc="-40" dirty="0">
                <a:latin typeface="Trebuchet MS"/>
                <a:cs typeface="Trebuchet MS"/>
              </a:rPr>
              <a:t>planéta.</a:t>
            </a:r>
            <a:r>
              <a:rPr sz="2000" b="1" spc="-275" dirty="0">
                <a:latin typeface="Trebuchet MS"/>
                <a:cs typeface="Trebuchet MS"/>
              </a:rPr>
              <a:t> </a:t>
            </a:r>
            <a:r>
              <a:rPr sz="1800" i="1" spc="-75" dirty="0">
                <a:solidFill>
                  <a:schemeClr val="accent6"/>
                </a:solidFill>
                <a:latin typeface="Trebuchet MS"/>
                <a:cs typeface="Trebuchet MS"/>
              </a:rPr>
              <a:t>Ktoré</a:t>
            </a:r>
            <a:r>
              <a:rPr sz="1800" i="1" spc="-2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95" dirty="0">
                <a:solidFill>
                  <a:schemeClr val="accent6"/>
                </a:solidFill>
                <a:latin typeface="Trebuchet MS"/>
                <a:cs typeface="Trebuchet MS"/>
              </a:rPr>
              <a:t>kritérium</a:t>
            </a:r>
            <a:r>
              <a:rPr sz="1800" i="1" spc="-5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spc="-75" dirty="0">
                <a:solidFill>
                  <a:schemeClr val="accent6"/>
                </a:solidFill>
                <a:latin typeface="Trebuchet MS"/>
                <a:cs typeface="Trebuchet MS"/>
              </a:rPr>
              <a:t>nespĺňa</a:t>
            </a:r>
            <a:r>
              <a:rPr sz="1800" b="1" i="1" spc="-5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b="1" i="1" u="sng" spc="-35" dirty="0">
                <a:solidFill>
                  <a:schemeClr val="accent6"/>
                </a:solidFill>
                <a:latin typeface="Trebuchet MS"/>
                <a:cs typeface="Trebuchet MS"/>
              </a:rPr>
              <a:t>Mesiac</a:t>
            </a:r>
            <a:r>
              <a:rPr sz="1800" b="1" i="1" spc="-4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50" dirty="0">
                <a:solidFill>
                  <a:schemeClr val="accent6"/>
                </a:solidFill>
                <a:latin typeface="Trebuchet MS"/>
                <a:cs typeface="Trebuchet MS"/>
              </a:rPr>
              <a:t>na</a:t>
            </a:r>
            <a:r>
              <a:rPr sz="1800" i="1" spc="-3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120" dirty="0">
                <a:solidFill>
                  <a:schemeClr val="accent6"/>
                </a:solidFill>
                <a:latin typeface="Trebuchet MS"/>
                <a:cs typeface="Trebuchet MS"/>
              </a:rPr>
              <a:t>to,</a:t>
            </a:r>
            <a:r>
              <a:rPr sz="1800" i="1" spc="-22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125" dirty="0">
                <a:solidFill>
                  <a:schemeClr val="accent6"/>
                </a:solidFill>
                <a:latin typeface="Trebuchet MS"/>
                <a:cs typeface="Trebuchet MS"/>
              </a:rPr>
              <a:t>aby</a:t>
            </a:r>
            <a:r>
              <a:rPr sz="1800" i="1" spc="-5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75" dirty="0">
                <a:solidFill>
                  <a:schemeClr val="accent6"/>
                </a:solidFill>
                <a:latin typeface="Trebuchet MS"/>
                <a:cs typeface="Trebuchet MS"/>
              </a:rPr>
              <a:t>bol </a:t>
            </a:r>
            <a:r>
              <a:rPr sz="1800" i="1" spc="-52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150" dirty="0">
                <a:solidFill>
                  <a:schemeClr val="accent6"/>
                </a:solidFill>
                <a:latin typeface="Trebuchet MS"/>
                <a:cs typeface="Trebuchet MS"/>
              </a:rPr>
              <a:t>vy</a:t>
            </a:r>
            <a:r>
              <a:rPr sz="1800" i="1" spc="-85" dirty="0">
                <a:solidFill>
                  <a:schemeClr val="accent6"/>
                </a:solidFill>
                <a:latin typeface="Trebuchet MS"/>
                <a:cs typeface="Trebuchet MS"/>
              </a:rPr>
              <a:t>hlásený</a:t>
            </a:r>
            <a:r>
              <a:rPr sz="1800" i="1" spc="-75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105" dirty="0">
                <a:solidFill>
                  <a:schemeClr val="accent6"/>
                </a:solidFill>
                <a:latin typeface="Trebuchet MS"/>
                <a:cs typeface="Trebuchet MS"/>
              </a:rPr>
              <a:t>za</a:t>
            </a:r>
            <a:r>
              <a:rPr sz="1800" i="1" spc="-60" dirty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  <a:r>
              <a:rPr sz="1800" i="1" spc="-40" dirty="0" err="1">
                <a:solidFill>
                  <a:schemeClr val="accent6"/>
                </a:solidFill>
                <a:latin typeface="Trebuchet MS"/>
                <a:cs typeface="Trebuchet MS"/>
              </a:rPr>
              <a:t>p</a:t>
            </a:r>
            <a:r>
              <a:rPr sz="1800" i="1" spc="-80" dirty="0" err="1">
                <a:solidFill>
                  <a:schemeClr val="accent6"/>
                </a:solidFill>
                <a:latin typeface="Trebuchet MS"/>
                <a:cs typeface="Trebuchet MS"/>
              </a:rPr>
              <a:t>lanétu</a:t>
            </a:r>
            <a:r>
              <a:rPr sz="1800" i="1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?</a:t>
            </a:r>
            <a:r>
              <a:rPr lang="sk-SK" sz="1800" i="1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 A ktoré </a:t>
            </a:r>
            <a:r>
              <a:rPr lang="sk-SK" sz="1800" b="1" i="1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nespĺňa </a:t>
            </a:r>
            <a:r>
              <a:rPr lang="sk-SK" sz="1800" b="1" i="1" u="sng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Pluto</a:t>
            </a:r>
            <a:r>
              <a:rPr lang="sk-SK" sz="1800" i="1" spc="-80" dirty="0" smtClean="0">
                <a:solidFill>
                  <a:schemeClr val="accent6"/>
                </a:solidFill>
                <a:latin typeface="Trebuchet MS"/>
                <a:cs typeface="Trebuchet MS"/>
              </a:rPr>
              <a:t>?</a:t>
            </a:r>
            <a:endParaRPr sz="1800" dirty="0">
              <a:solidFill>
                <a:schemeClr val="accent6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900" b="1" i="1" u="sng" spc="-1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Mesiac</a:t>
            </a:r>
            <a:r>
              <a:rPr sz="1900" i="1" spc="-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900" i="1" spc="-16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nespĺňa</a:t>
            </a:r>
            <a:r>
              <a:rPr sz="1900" i="1" spc="-5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900" i="1" spc="-1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nasledovné</a:t>
            </a:r>
            <a:r>
              <a:rPr sz="1900" i="1" spc="-5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900" i="1" spc="-2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kritérium</a:t>
            </a:r>
            <a:r>
              <a:rPr sz="1900" i="1" spc="-210" dirty="0">
                <a:latin typeface="Trebuchet MS"/>
                <a:cs typeface="Trebuchet MS"/>
              </a:rPr>
              <a:t>:</a:t>
            </a:r>
            <a:r>
              <a:rPr sz="1900" i="1" spc="-245" dirty="0">
                <a:latin typeface="Trebuchet MS"/>
                <a:cs typeface="Trebuchet MS"/>
              </a:rPr>
              <a:t> </a:t>
            </a:r>
            <a:r>
              <a:rPr lang="sk-SK" sz="1900" spc="-245" dirty="0" smtClean="0">
                <a:solidFill>
                  <a:srgbClr val="FF0000"/>
                </a:solidFill>
                <a:latin typeface="Trebuchet MS"/>
                <a:cs typeface="Trebuchet MS"/>
              </a:rPr>
              <a:t>Mal by  </a:t>
            </a:r>
            <a:r>
              <a:rPr lang="sk-SK" sz="1900" spc="-24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ob</a:t>
            </a:r>
            <a:r>
              <a:rPr sz="1900" spc="-6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ieha</a:t>
            </a:r>
            <a:r>
              <a:rPr lang="sk-SK" sz="1900" spc="-60" dirty="0" smtClean="0">
                <a:solidFill>
                  <a:srgbClr val="FF0000"/>
                </a:solidFill>
                <a:latin typeface="Trebuchet MS"/>
                <a:cs typeface="Trebuchet MS"/>
              </a:rPr>
              <a:t>ť</a:t>
            </a:r>
            <a:r>
              <a:rPr sz="1900" spc="-6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145" dirty="0">
                <a:solidFill>
                  <a:srgbClr val="FF0000"/>
                </a:solidFill>
                <a:latin typeface="Trebuchet MS"/>
                <a:cs typeface="Trebuchet MS"/>
              </a:rPr>
              <a:t>na</a:t>
            </a:r>
            <a:r>
              <a:rPr sz="1900" spc="-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120" dirty="0">
                <a:solidFill>
                  <a:srgbClr val="FF0000"/>
                </a:solidFill>
                <a:latin typeface="Trebuchet MS"/>
                <a:cs typeface="Trebuchet MS"/>
              </a:rPr>
              <a:t>obežnej</a:t>
            </a:r>
            <a:r>
              <a:rPr sz="1900" spc="-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105" dirty="0">
                <a:solidFill>
                  <a:srgbClr val="FF0000"/>
                </a:solidFill>
                <a:latin typeface="Trebuchet MS"/>
                <a:cs typeface="Trebuchet MS"/>
              </a:rPr>
              <a:t>dráhe</a:t>
            </a:r>
            <a:r>
              <a:rPr sz="1900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35" dirty="0" err="1">
                <a:solidFill>
                  <a:srgbClr val="FF0000"/>
                </a:solidFill>
                <a:latin typeface="Trebuchet MS"/>
                <a:cs typeface="Trebuchet MS"/>
              </a:rPr>
              <a:t>okolo</a:t>
            </a:r>
            <a:r>
              <a:rPr sz="1900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11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hviezdy</a:t>
            </a:r>
            <a:r>
              <a:rPr lang="sk-SK" sz="1900" spc="-11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195" dirty="0" smtClean="0">
                <a:solidFill>
                  <a:srgbClr val="FF0000"/>
                </a:solidFill>
                <a:latin typeface="Trebuchet MS"/>
                <a:cs typeface="Trebuchet MS"/>
              </a:rPr>
              <a:t>a</a:t>
            </a:r>
            <a:r>
              <a:rPr sz="1900" spc="-5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105" dirty="0" err="1">
                <a:solidFill>
                  <a:srgbClr val="FF0000"/>
                </a:solidFill>
                <a:latin typeface="Trebuchet MS"/>
                <a:cs typeface="Trebuchet MS"/>
              </a:rPr>
              <a:t>zároveň</a:t>
            </a:r>
            <a:r>
              <a:rPr sz="1900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10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neobieha</a:t>
            </a:r>
            <a:r>
              <a:rPr lang="sk-SK" sz="1900" spc="-105" dirty="0" smtClean="0">
                <a:solidFill>
                  <a:srgbClr val="FF0000"/>
                </a:solidFill>
                <a:latin typeface="Trebuchet MS"/>
                <a:cs typeface="Trebuchet MS"/>
              </a:rPr>
              <a:t>ť</a:t>
            </a:r>
            <a:r>
              <a:rPr sz="1900" spc="-8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35" dirty="0">
                <a:solidFill>
                  <a:srgbClr val="FF0000"/>
                </a:solidFill>
                <a:latin typeface="Trebuchet MS"/>
                <a:cs typeface="Trebuchet MS"/>
              </a:rPr>
              <a:t>okolo</a:t>
            </a:r>
            <a:r>
              <a:rPr sz="1900" spc="-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85" dirty="0" err="1">
                <a:solidFill>
                  <a:srgbClr val="FF0000"/>
                </a:solidFill>
                <a:latin typeface="Trebuchet MS"/>
                <a:cs typeface="Trebuchet MS"/>
              </a:rPr>
              <a:t>iného</a:t>
            </a:r>
            <a:r>
              <a:rPr sz="1900" spc="-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130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telesa</a:t>
            </a:r>
            <a:r>
              <a:rPr lang="sk-SK" sz="1900" spc="-130" dirty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r>
              <a:rPr lang="sk-SK" sz="1900" spc="-130" dirty="0" smtClean="0">
                <a:solidFill>
                  <a:srgbClr val="FF0000"/>
                </a:solidFill>
                <a:latin typeface="Trebuchet MS"/>
                <a:cs typeface="Trebuchet MS"/>
              </a:rPr>
              <a:t> O</a:t>
            </a:r>
            <a:r>
              <a:rPr sz="1900" spc="-10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bieha</a:t>
            </a:r>
            <a:r>
              <a:rPr lang="sk-SK" sz="1900" spc="-105" dirty="0" smtClean="0">
                <a:solidFill>
                  <a:srgbClr val="FF0000"/>
                </a:solidFill>
                <a:latin typeface="Trebuchet MS"/>
                <a:cs typeface="Trebuchet MS"/>
              </a:rPr>
              <a:t> však aj</a:t>
            </a:r>
            <a:r>
              <a:rPr sz="1900" spc="-75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35" dirty="0" err="1">
                <a:solidFill>
                  <a:srgbClr val="FF0000"/>
                </a:solidFill>
                <a:latin typeface="Trebuchet MS"/>
                <a:cs typeface="Trebuchet MS"/>
              </a:rPr>
              <a:t>okolo</a:t>
            </a:r>
            <a:r>
              <a:rPr sz="1900" spc="-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900" spc="-95" dirty="0" err="1" smtClean="0">
                <a:solidFill>
                  <a:srgbClr val="FF0000"/>
                </a:solidFill>
                <a:latin typeface="Trebuchet MS"/>
                <a:cs typeface="Trebuchet MS"/>
              </a:rPr>
              <a:t>Zeme</a:t>
            </a:r>
            <a:r>
              <a:rPr sz="1900" spc="-95" dirty="0" smtClean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lang="sk-SK" sz="1900" spc="-95" dirty="0" smtClean="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lang="sk-SK" sz="1900" b="1" i="1" u="sng" spc="-120" dirty="0" smtClean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Pluto</a:t>
            </a:r>
            <a:r>
              <a:rPr lang="sk-SK" sz="1900" i="1" spc="-120" dirty="0" smtClean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lang="sk-SK" sz="1900" i="1" spc="-165" dirty="0" smtClean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nespĺňa</a:t>
            </a:r>
            <a:r>
              <a:rPr lang="sk-SK" sz="1900" i="1" spc="-55" dirty="0" smtClean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lang="sk-SK" sz="1900" i="1" spc="-185" dirty="0" smtClean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nasledovné</a:t>
            </a:r>
            <a:r>
              <a:rPr lang="sk-SK" sz="1900" i="1" spc="-50" dirty="0" smtClean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lang="sk-SK" sz="1900" i="1" spc="-210" dirty="0" smtClean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kritérium</a:t>
            </a:r>
            <a:r>
              <a:rPr lang="sk-SK" sz="1900" i="1" spc="-210" dirty="0" smtClean="0">
                <a:latin typeface="Trebuchet MS"/>
                <a:cs typeface="Trebuchet MS"/>
              </a:rPr>
              <a:t>:</a:t>
            </a:r>
            <a:r>
              <a:rPr lang="sk-SK" sz="1900" i="1" spc="-245" dirty="0" smtClean="0">
                <a:latin typeface="Trebuchet MS"/>
                <a:cs typeface="Trebuchet MS"/>
              </a:rPr>
              <a:t> </a:t>
            </a:r>
            <a:r>
              <a:rPr lang="sk-SK" sz="1900" i="1" spc="-245" dirty="0" smtClean="0">
                <a:latin typeface="Trebuchet MS"/>
                <a:cs typeface="Trebuchet MS"/>
              </a:rPr>
              <a:t> </a:t>
            </a:r>
            <a:r>
              <a:rPr lang="sk-SK" sz="1900" spc="-245" dirty="0" smtClean="0">
                <a:solidFill>
                  <a:srgbClr val="FF0000"/>
                </a:solidFill>
                <a:latin typeface="Trebuchet MS"/>
                <a:cs typeface="Trebuchet MS"/>
              </a:rPr>
              <a:t>Malo by mať č</a:t>
            </a:r>
            <a:r>
              <a:rPr lang="sk-SK" sz="1900" spc="-60" dirty="0" smtClean="0">
                <a:solidFill>
                  <a:srgbClr val="FF0000"/>
                </a:solidFill>
                <a:latin typeface="Trebuchet MS"/>
                <a:cs typeface="Trebuchet MS"/>
              </a:rPr>
              <a:t>istý </a:t>
            </a:r>
            <a:r>
              <a:rPr lang="sk-SK" sz="1900" spc="-60" dirty="0" smtClean="0">
                <a:solidFill>
                  <a:srgbClr val="FF0000"/>
                </a:solidFill>
                <a:latin typeface="Trebuchet MS"/>
                <a:cs typeface="Trebuchet MS"/>
              </a:rPr>
              <a:t>priestor na obežnej </a:t>
            </a:r>
            <a:r>
              <a:rPr lang="sk-SK" sz="1900" spc="-60" dirty="0" smtClean="0">
                <a:solidFill>
                  <a:srgbClr val="FF0000"/>
                </a:solidFill>
                <a:latin typeface="Trebuchet MS"/>
                <a:cs typeface="Trebuchet MS"/>
              </a:rPr>
              <a:t>dráhe, ale nemá čistý priestor, pretože </a:t>
            </a:r>
            <a:r>
              <a:rPr lang="sk-SK" sz="1900" spc="-105" dirty="0" smtClean="0">
                <a:solidFill>
                  <a:srgbClr val="FF0000"/>
                </a:solidFill>
                <a:latin typeface="Trebuchet MS"/>
                <a:cs typeface="Trebuchet MS"/>
              </a:rPr>
              <a:t>nemá </a:t>
            </a:r>
            <a:r>
              <a:rPr lang="sk-SK" sz="1900" spc="-105" dirty="0" smtClean="0">
                <a:solidFill>
                  <a:srgbClr val="FF0000"/>
                </a:solidFill>
                <a:latin typeface="Trebuchet MS"/>
                <a:cs typeface="Trebuchet MS"/>
              </a:rPr>
              <a:t>dostatočnú </a:t>
            </a:r>
            <a:r>
              <a:rPr lang="sk-SK" sz="1900" spc="-105" dirty="0" smtClean="0">
                <a:solidFill>
                  <a:srgbClr val="FF0000"/>
                </a:solidFill>
                <a:latin typeface="Trebuchet MS"/>
                <a:cs typeface="Trebuchet MS"/>
              </a:rPr>
              <a:t>gravitáciu</a:t>
            </a:r>
            <a:r>
              <a:rPr lang="sk-SK" sz="1900" spc="-95" dirty="0" smtClean="0">
                <a:solidFill>
                  <a:srgbClr val="FF0000"/>
                </a:solidFill>
                <a:latin typeface="Trebuchet MS"/>
                <a:cs typeface="Trebuchet MS"/>
              </a:rPr>
              <a:t>.</a:t>
            </a:r>
            <a:endParaRPr lang="sk-SK" sz="1900" dirty="0" smtClean="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87196" y="836675"/>
            <a:ext cx="7261859" cy="0"/>
          </a:xfrm>
          <a:custGeom>
            <a:avLst/>
            <a:gdLst/>
            <a:ahLst/>
            <a:cxnLst/>
            <a:rect l="l" t="t" r="r" b="b"/>
            <a:pathLst>
              <a:path w="7261859">
                <a:moveTo>
                  <a:pt x="0" y="0"/>
                </a:moveTo>
                <a:lnTo>
                  <a:pt x="7261352" y="0"/>
                </a:lnTo>
              </a:path>
            </a:pathLst>
          </a:custGeom>
          <a:ln w="9144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1/II: </a:t>
            </a:r>
            <a:r>
              <a:rPr lang="sk-SK" sz="2200" b="1" dirty="0" smtClean="0">
                <a:solidFill>
                  <a:srgbClr val="FF0000"/>
                </a:solidFill>
                <a:latin typeface="Calibri" pitchFamily="34" charset="0"/>
              </a:rPr>
              <a:t>(riešenie) </a:t>
            </a:r>
            <a:r>
              <a:rPr lang="sk-SK" sz="2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Planéty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slnečnej </a:t>
            </a:r>
            <a:r>
              <a:rPr lang="sk-SK" sz="2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sústavy </a:t>
            </a:r>
            <a:endParaRPr lang="sk-SK" b="1" dirty="0">
              <a:solidFill>
                <a:srgbClr val="004A8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043608" y="-13394"/>
            <a:ext cx="7890080" cy="922114"/>
          </a:xfrm>
        </p:spPr>
        <p:txBody>
          <a:bodyPr>
            <a:normAutofit/>
          </a:bodyPr>
          <a:lstStyle/>
          <a:p>
            <a:r>
              <a:rPr lang="sk-SK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Planéty slnečnej sústavy </a:t>
            </a:r>
            <a:r>
              <a:rPr lang="sk-SK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– obežný a rotačný pohyb </a:t>
            </a:r>
            <a:r>
              <a:rPr lang="sk-SK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planét</a:t>
            </a:r>
            <a:endParaRPr lang="sk-SK" sz="2000" b="1" dirty="0">
              <a:solidFill>
                <a:schemeClr val="tx1"/>
              </a:solidFill>
            </a:endParaRPr>
          </a:p>
        </p:txBody>
      </p:sp>
      <p:pic>
        <p:nvPicPr>
          <p:cNvPr id="6" name="Obrázok 5" descr="rotácia plané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037270"/>
            <a:ext cx="4824536" cy="2412268"/>
          </a:xfrm>
          <a:prstGeom prst="rect">
            <a:avLst/>
          </a:prstGeom>
        </p:spPr>
      </p:pic>
      <p:pic>
        <p:nvPicPr>
          <p:cNvPr id="7" name="Obrázok 6" descr="rýchlosť rotáci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521546"/>
            <a:ext cx="4828028" cy="2715766"/>
          </a:xfrm>
          <a:prstGeom prst="rect">
            <a:avLst/>
          </a:prstGeom>
        </p:spPr>
      </p:pic>
      <p:pic>
        <p:nvPicPr>
          <p:cNvPr id="8" name="Obrázok 7" descr="obeh plane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433314"/>
            <a:ext cx="4067944" cy="4019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908720"/>
            <a:ext cx="7488832" cy="720080"/>
          </a:xfrm>
        </p:spPr>
        <p:txBody>
          <a:bodyPr numCol="1">
            <a:normAutofit/>
          </a:bodyPr>
          <a:lstStyle/>
          <a:p>
            <a:r>
              <a:rPr lang="sk-SK" sz="1600" b="1" dirty="0" smtClean="0"/>
              <a:t>Na internete pohľadajte odpovede (alebo ak už teraz viete, prihláste sa) </a:t>
            </a:r>
            <a:br>
              <a:rPr lang="sk-SK" sz="1600" b="1" dirty="0" smtClean="0"/>
            </a:br>
            <a:r>
              <a:rPr lang="sk-SK" sz="1600" b="1" dirty="0" smtClean="0"/>
              <a:t>na nasledujúce otázky:</a:t>
            </a:r>
            <a:endParaRPr lang="sk-SK" sz="1600" dirty="0"/>
          </a:p>
          <a:p>
            <a:pPr>
              <a:buNone/>
            </a:pPr>
            <a:endParaRPr lang="sk-SK" sz="1600" dirty="0" smtClean="0"/>
          </a:p>
        </p:txBody>
      </p:sp>
      <p:cxnSp>
        <p:nvCxnSpPr>
          <p:cNvPr id="7" name="Rovná spojnica 6"/>
          <p:cNvCxnSpPr/>
          <p:nvPr/>
        </p:nvCxnSpPr>
        <p:spPr>
          <a:xfrm>
            <a:off x="1187624" y="836712"/>
            <a:ext cx="7261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1/III: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Planéty slnečnej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sústavy</a:t>
            </a:r>
            <a:endParaRPr lang="sk-SK" b="1" dirty="0">
              <a:solidFill>
                <a:srgbClr val="004A82"/>
              </a:solidFill>
            </a:endParaRPr>
          </a:p>
        </p:txBody>
      </p:sp>
      <p:sp>
        <p:nvSpPr>
          <p:cNvPr id="8" name="Zástupný symbol obsahu 2"/>
          <p:cNvSpPr txBox="1">
            <a:spLocks/>
          </p:cNvSpPr>
          <p:nvPr/>
        </p:nvSpPr>
        <p:spPr>
          <a:xfrm>
            <a:off x="971600" y="1556792"/>
            <a:ext cx="4824536" cy="5112568"/>
          </a:xfrm>
          <a:prstGeom prst="rect">
            <a:avLst/>
          </a:prstGeom>
        </p:spPr>
        <p:txBody>
          <a:bodyPr numCol="1">
            <a:normAutofit/>
          </a:bodyPr>
          <a:lstStyle/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Koľko mesiacov 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má planéta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Mars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Ako sa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volajú, 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čo 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v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preklade znamená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Aký majú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tvar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endParaRPr kumimoji="0" lang="sk-SK" sz="15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endParaRPr kumimoji="0" lang="sk-SK" sz="15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Čo 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sú </a:t>
            </a:r>
            <a:r>
              <a:rPr kumimoji="0" lang="sk-SK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Galileove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mesiace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Ako sa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volajú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čím sú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významné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 hľadiska histórie astronómie?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endParaRPr kumimoji="0" lang="sk-SK" sz="15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endParaRPr lang="sk-SK" sz="1500" dirty="0">
              <a:solidFill>
                <a:schemeClr val="accent6"/>
              </a:solidFill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endParaRPr kumimoji="0" lang="sk-SK" sz="15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 čom spočíva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výnimočnosť Venuše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čím sa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odlišuje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od ostatných planét Slnečnej sústavy?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7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908720"/>
            <a:ext cx="7488832" cy="864096"/>
          </a:xfrm>
        </p:spPr>
        <p:txBody>
          <a:bodyPr numCol="1">
            <a:normAutofit/>
          </a:bodyPr>
          <a:lstStyle/>
          <a:p>
            <a:r>
              <a:rPr lang="sk-SK" sz="1600" b="1" dirty="0" smtClean="0"/>
              <a:t>Na internete pohľadajte odpovede (alebo ak už teraz viete, prihláste sa) </a:t>
            </a:r>
            <a:br>
              <a:rPr lang="sk-SK" sz="1600" b="1" dirty="0" smtClean="0"/>
            </a:br>
            <a:r>
              <a:rPr lang="sk-SK" sz="1600" b="1" dirty="0" smtClean="0"/>
              <a:t>na nasledujúce otázky:</a:t>
            </a:r>
            <a:endParaRPr lang="sk-SK" sz="1600" dirty="0" smtClean="0"/>
          </a:p>
        </p:txBody>
      </p:sp>
      <p:cxnSp>
        <p:nvCxnSpPr>
          <p:cNvPr id="7" name="Rovná spojnica 6"/>
          <p:cNvCxnSpPr/>
          <p:nvPr/>
        </p:nvCxnSpPr>
        <p:spPr>
          <a:xfrm>
            <a:off x="1187624" y="836712"/>
            <a:ext cx="7261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1/III: </a:t>
            </a:r>
            <a:r>
              <a:rPr lang="sk-SK" sz="2200" b="1" dirty="0" smtClean="0">
                <a:solidFill>
                  <a:srgbClr val="FF0000"/>
                </a:solidFill>
                <a:latin typeface="Calibri" pitchFamily="34" charset="0"/>
              </a:rPr>
              <a:t>(riešenie)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Planéty slnečnej sústavy </a:t>
            </a:r>
            <a:endParaRPr lang="sk-SK" b="1" dirty="0">
              <a:solidFill>
                <a:srgbClr val="004A82"/>
              </a:solidFill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971599" y="1556792"/>
            <a:ext cx="4917419" cy="5112568"/>
          </a:xfrm>
          <a:prstGeom prst="rect">
            <a:avLst/>
          </a:prstGeom>
        </p:spPr>
        <p:txBody>
          <a:bodyPr numCol="1">
            <a:normAutofit lnSpcReduction="10000"/>
          </a:bodyPr>
          <a:lstStyle/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Koľko mesiacov 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má planéta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Mars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Ako sa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volajú,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čo to v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preklade znamená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Aký majú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tvar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859536" lvl="2">
              <a:spcBef>
                <a:spcPts val="550"/>
              </a:spcBef>
              <a:buClr>
                <a:schemeClr val="accent1"/>
              </a:buClr>
              <a:defRPr/>
            </a:pPr>
            <a:r>
              <a:rPr kumimoji="0" lang="sk-SK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Má 2 mesiace – </a:t>
            </a:r>
            <a:r>
              <a:rPr kumimoji="0" lang="sk-SK" sz="15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Fobos</a:t>
            </a:r>
            <a:r>
              <a:rPr kumimoji="0" lang="sk-SK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a </a:t>
            </a:r>
            <a:r>
              <a:rPr kumimoji="0" lang="sk-SK" sz="15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Deimos</a:t>
            </a:r>
            <a:r>
              <a:rPr lang="sk-SK" sz="1500" i="1" dirty="0" smtClean="0">
                <a:solidFill>
                  <a:srgbClr val="FF0000"/>
                </a:solidFill>
              </a:rPr>
              <a:t>, v preklade strach a hrôza. Majú nepravidelný tvar.</a:t>
            </a:r>
            <a:endParaRPr kumimoji="0" lang="sk-SK" sz="15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Čo 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sú </a:t>
            </a:r>
            <a:r>
              <a:rPr kumimoji="0" lang="sk-SK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Galileove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mesiace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Ako sa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volajú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čím sú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významné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 hľadiska histórie astronómie?</a:t>
            </a:r>
          </a:p>
          <a:p>
            <a:pPr marL="859536" lvl="2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1500" i="1" dirty="0" smtClean="0">
                <a:solidFill>
                  <a:srgbClr val="FF0000"/>
                </a:solidFill>
              </a:rPr>
              <a:t>Sú to 4 </a:t>
            </a:r>
            <a:r>
              <a:rPr lang="sk-SK" sz="1500" i="1" dirty="0">
                <a:solidFill>
                  <a:srgbClr val="FF0000"/>
                </a:solidFill>
              </a:rPr>
              <a:t>najväčšie a najjasnejšie Jupiterove mesiace – </a:t>
            </a:r>
            <a:r>
              <a:rPr lang="sk-SK" sz="1500" b="1" i="1" dirty="0">
                <a:solidFill>
                  <a:srgbClr val="FF0000"/>
                </a:solidFill>
              </a:rPr>
              <a:t>Európa, </a:t>
            </a:r>
            <a:r>
              <a:rPr lang="sk-SK" sz="1500" b="1" i="1" dirty="0" err="1">
                <a:solidFill>
                  <a:srgbClr val="FF0000"/>
                </a:solidFill>
              </a:rPr>
              <a:t>Ganymede</a:t>
            </a:r>
            <a:r>
              <a:rPr lang="sk-SK" sz="1500" b="1" i="1" dirty="0">
                <a:solidFill>
                  <a:srgbClr val="FF0000"/>
                </a:solidFill>
              </a:rPr>
              <a:t>, </a:t>
            </a:r>
            <a:r>
              <a:rPr lang="sk-SK" sz="1500" b="1" i="1" dirty="0" err="1">
                <a:solidFill>
                  <a:srgbClr val="FF0000"/>
                </a:solidFill>
              </a:rPr>
              <a:t>Kalisto</a:t>
            </a:r>
            <a:r>
              <a:rPr lang="sk-SK" sz="1500" b="1" i="1" dirty="0">
                <a:solidFill>
                  <a:srgbClr val="FF0000"/>
                </a:solidFill>
              </a:rPr>
              <a:t> a </a:t>
            </a:r>
            <a:r>
              <a:rPr lang="sk-SK" sz="1500" b="1" i="1" dirty="0" err="1">
                <a:solidFill>
                  <a:srgbClr val="FF0000"/>
                </a:solidFill>
              </a:rPr>
              <a:t>Io</a:t>
            </a:r>
            <a:r>
              <a:rPr lang="sk-SK" sz="1500" i="1" dirty="0">
                <a:solidFill>
                  <a:srgbClr val="FF0000"/>
                </a:solidFill>
              </a:rPr>
              <a:t>. Sú to vôbec prvé nebeské telesá objavené </a:t>
            </a:r>
            <a:r>
              <a:rPr lang="sk-SK" sz="1500" i="1" dirty="0" smtClean="0">
                <a:solidFill>
                  <a:srgbClr val="FF0000"/>
                </a:solidFill>
              </a:rPr>
              <a:t>ďalekohľadom (v r. 1610) </a:t>
            </a:r>
            <a:r>
              <a:rPr lang="sk-SK" sz="1500" i="1" dirty="0">
                <a:solidFill>
                  <a:srgbClr val="FF0000"/>
                </a:solidFill>
              </a:rPr>
              <a:t>a prvé známe mesiace inej planéty ako Zem. Patria k najväčším mesiacom slnečnej sústavy.</a:t>
            </a:r>
            <a:endParaRPr kumimoji="0" lang="sk-SK" sz="15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 čom spočíva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výnimočnosť Venuše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čím sa </a:t>
            </a:r>
            <a:r>
              <a:rPr kumimoji="0" lang="sk-SK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odlišuje</a:t>
            </a:r>
            <a:r>
              <a:rPr kumimoji="0" lang="sk-SK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od ostatných planét Slnečnej sústavy?</a:t>
            </a:r>
          </a:p>
          <a:p>
            <a:pPr marL="1097280" lvl="2" indent="-237744">
              <a:spcBef>
                <a:spcPts val="550"/>
              </a:spcBef>
              <a:buClr>
                <a:schemeClr val="accent1"/>
              </a:buClr>
            </a:pPr>
            <a:r>
              <a:rPr lang="sk-SK" sz="1500" i="1" dirty="0" smtClean="0">
                <a:solidFill>
                  <a:srgbClr val="FF0000"/>
                </a:solidFill>
              </a:rPr>
              <a:t>- Má veľmi hustú atmosféru → vysoká teplota,</a:t>
            </a:r>
          </a:p>
          <a:p>
            <a:pPr marL="1097280" lvl="2" indent="-237744">
              <a:spcBef>
                <a:spcPts val="550"/>
              </a:spcBef>
              <a:buClr>
                <a:schemeClr val="accent1"/>
              </a:buClr>
            </a:pPr>
            <a:r>
              <a:rPr lang="sk-SK" sz="1500" i="1" dirty="0" smtClean="0">
                <a:solidFill>
                  <a:srgbClr val="FF0000"/>
                </a:solidFill>
              </a:rPr>
              <a:t>- Ako jediná má obežnú dráhu kružnice (ostatné planéty majú eliptickú)</a:t>
            </a:r>
          </a:p>
          <a:p>
            <a:pPr marL="1097280" lvl="2" indent="-237744">
              <a:spcBef>
                <a:spcPts val="550"/>
              </a:spcBef>
              <a:buClr>
                <a:schemeClr val="accent1"/>
              </a:buClr>
            </a:pPr>
            <a:r>
              <a:rPr lang="sk-SK" sz="1500" i="1" dirty="0" smtClean="0">
                <a:solidFill>
                  <a:srgbClr val="FF0000"/>
                </a:solidFill>
              </a:rPr>
              <a:t>- Rotuje v opačnom smere, os rotácie je prevrátená „dolu hlavou“</a:t>
            </a:r>
          </a:p>
          <a:p>
            <a:pPr marL="1097280" lvl="2" indent="-237744">
              <a:spcBef>
                <a:spcPts val="550"/>
              </a:spcBef>
              <a:buClr>
                <a:schemeClr val="accent1"/>
              </a:buClr>
            </a:pPr>
            <a:r>
              <a:rPr lang="sk-SK" sz="1500" i="1" dirty="0" smtClean="0">
                <a:solidFill>
                  <a:srgbClr val="FF0000"/>
                </a:solidFill>
              </a:rPr>
              <a:t>- Deň tu trvá dlhšie ako rok</a:t>
            </a:r>
            <a:r>
              <a:rPr lang="sk-SK" sz="1500" dirty="0" smtClean="0">
                <a:solidFill>
                  <a:schemeClr val="accent6"/>
                </a:solidFill>
              </a:rPr>
              <a:t/>
            </a:r>
            <a:br>
              <a:rPr lang="sk-SK" sz="1500" dirty="0" smtClean="0">
                <a:solidFill>
                  <a:schemeClr val="accent6"/>
                </a:solidFill>
              </a:rPr>
            </a:br>
            <a:r>
              <a:rPr lang="sk-SK" sz="1500" dirty="0" smtClean="0">
                <a:solidFill>
                  <a:schemeClr val="accent6"/>
                </a:solidFill>
              </a:rPr>
              <a:t> </a:t>
            </a: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8" y="3055977"/>
            <a:ext cx="3003461" cy="191211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9" y="1268760"/>
            <a:ext cx="3003461" cy="158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908720"/>
            <a:ext cx="7488832" cy="864096"/>
          </a:xfrm>
        </p:spPr>
        <p:txBody>
          <a:bodyPr numCol="1">
            <a:normAutofit/>
          </a:bodyPr>
          <a:lstStyle/>
          <a:p>
            <a:r>
              <a:rPr lang="sk-SK" sz="1600" b="1" dirty="0" smtClean="0"/>
              <a:t>Vytvorte správne trojice (obrázok – názov – definícia)</a:t>
            </a:r>
            <a:endParaRPr lang="sk-SK" sz="1600" b="1" dirty="0" smtClean="0"/>
          </a:p>
        </p:txBody>
      </p:sp>
      <p:cxnSp>
        <p:nvCxnSpPr>
          <p:cNvPr id="7" name="Rovná spojnica 6"/>
          <p:cNvCxnSpPr/>
          <p:nvPr/>
        </p:nvCxnSpPr>
        <p:spPr>
          <a:xfrm>
            <a:off x="1187624" y="836712"/>
            <a:ext cx="7261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043608" y="5861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latin typeface="Calibri" pitchFamily="34" charset="0"/>
              </a:rPr>
              <a:t>2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/I: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Iné vesmírne objekty</a:t>
            </a:r>
            <a:endParaRPr lang="sk-SK" sz="2200" b="1" dirty="0">
              <a:solidFill>
                <a:srgbClr val="004A82"/>
              </a:solidFill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971599" y="1556792"/>
            <a:ext cx="4917419" cy="5112568"/>
          </a:xfrm>
          <a:prstGeom prst="rect">
            <a:avLst/>
          </a:prstGeom>
        </p:spPr>
        <p:txBody>
          <a:bodyPr numCol="1">
            <a:normAutofit/>
          </a:bodyPr>
          <a:lstStyle/>
          <a:p>
            <a:pPr marL="859536" lvl="2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1500" dirty="0" smtClean="0">
                <a:solidFill>
                  <a:schemeClr val="accent6"/>
                </a:solidFill>
              </a:rPr>
              <a:t/>
            </a:r>
            <a:br>
              <a:rPr lang="sk-SK" sz="1500" dirty="0" smtClean="0">
                <a:solidFill>
                  <a:schemeClr val="accent6"/>
                </a:solidFill>
              </a:rPr>
            </a:br>
            <a:r>
              <a:rPr lang="sk-SK" sz="1500" dirty="0" smtClean="0">
                <a:solidFill>
                  <a:schemeClr val="accent6"/>
                </a:solidFill>
              </a:rPr>
              <a:t> </a:t>
            </a: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5115186" y="1168296"/>
            <a:ext cx="19770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romanUcPeriod"/>
              <a:defRPr/>
            </a:pPr>
            <a:r>
              <a:rPr lang="sk-SK" sz="1350" b="1" dirty="0" smtClean="0">
                <a:solidFill>
                  <a:schemeClr val="accent6"/>
                </a:solidFill>
              </a:rPr>
              <a:t>Meteor</a:t>
            </a: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romanUcPeriod"/>
              <a:defRPr/>
            </a:pPr>
            <a:r>
              <a:rPr lang="sk-SK" sz="1350" b="1" dirty="0" err="1" smtClean="0">
                <a:solidFill>
                  <a:schemeClr val="accent6"/>
                </a:solidFill>
              </a:rPr>
              <a:t>Meteoroid</a:t>
            </a:r>
            <a:endParaRPr lang="sk-SK" sz="1350" b="1" dirty="0" smtClean="0">
              <a:solidFill>
                <a:schemeClr val="accent6"/>
              </a:solidFill>
            </a:endParaRP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romanUcPeriod"/>
              <a:defRPr/>
            </a:pPr>
            <a:r>
              <a:rPr lang="sk-SK" sz="1350" b="1" dirty="0" smtClean="0">
                <a:solidFill>
                  <a:schemeClr val="accent6"/>
                </a:solidFill>
              </a:rPr>
              <a:t>Meteorit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4320480" cy="5469699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>
          <a:xfrm>
            <a:off x="6699362" y="1168296"/>
            <a:ext cx="19770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romanUcPeriod" startAt="4"/>
              <a:defRPr/>
            </a:pPr>
            <a:r>
              <a:rPr lang="sk-SK" sz="1350" b="1" dirty="0" err="1" smtClean="0">
                <a:solidFill>
                  <a:schemeClr val="accent6"/>
                </a:solidFill>
              </a:rPr>
              <a:t>Bolid</a:t>
            </a:r>
            <a:endParaRPr lang="sk-SK" sz="1350" b="1" dirty="0" smtClean="0">
              <a:solidFill>
                <a:schemeClr val="accent6"/>
              </a:solidFill>
            </a:endParaRP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romanUcPeriod" startAt="4"/>
              <a:defRPr/>
            </a:pPr>
            <a:r>
              <a:rPr lang="sk-SK" sz="1350" b="1" dirty="0" smtClean="0">
                <a:solidFill>
                  <a:schemeClr val="accent6"/>
                </a:solidFill>
              </a:rPr>
              <a:t>Asteroid</a:t>
            </a: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romanUcPeriod" startAt="4"/>
              <a:defRPr/>
            </a:pPr>
            <a:r>
              <a:rPr lang="sk-SK" sz="1350" b="1" dirty="0" smtClean="0">
                <a:solidFill>
                  <a:schemeClr val="accent6"/>
                </a:solidFill>
              </a:rPr>
              <a:t>Kométa</a:t>
            </a:r>
            <a:endParaRPr lang="sk-SK" sz="1350" dirty="0">
              <a:solidFill>
                <a:schemeClr val="accent6"/>
              </a:solidFill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5151698" y="2060848"/>
            <a:ext cx="4028814" cy="483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alphaUcPeriod"/>
              <a:defRPr/>
            </a:pPr>
            <a:r>
              <a:rPr lang="sk-SK" sz="1350" dirty="0" smtClean="0">
                <a:solidFill>
                  <a:schemeClr val="accent6"/>
                </a:solidFill>
              </a:rPr>
              <a:t>Relatívne malý kameň, zvyčajne úlomok asteroidu väčší ako zrniečko piesku, ktorý obieha Slnko, nachádza sa mimo atmosféry Zeme.</a:t>
            </a: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alphaUcPeriod"/>
              <a:defRPr/>
            </a:pPr>
            <a:r>
              <a:rPr lang="sk-SK" sz="1350" dirty="0" smtClean="0">
                <a:solidFill>
                  <a:schemeClr val="accent6"/>
                </a:solidFill>
              </a:rPr>
              <a:t>Meteor, ktorý pri prechode atmosférou horí a zanecháva za sebou veľmi jasný pás svetla.</a:t>
            </a: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alphaUcPeriod"/>
              <a:defRPr/>
            </a:pPr>
            <a:r>
              <a:rPr lang="sk-SK" sz="1350" dirty="0" smtClean="0">
                <a:solidFill>
                  <a:schemeClr val="accent6"/>
                </a:solidFill>
              </a:rPr>
              <a:t>Masa ľadu, hornín a prachu letiaca vesmírom, často má chvost, ktorý rastie ako sa objekt približuje k Slnku.</a:t>
            </a: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alphaUcPeriod"/>
              <a:defRPr/>
            </a:pPr>
            <a:r>
              <a:rPr lang="sk-SK" sz="1350" dirty="0" smtClean="0">
                <a:solidFill>
                  <a:schemeClr val="accent6"/>
                </a:solidFill>
              </a:rPr>
              <a:t>Teleso (veľké od niekoľkých cm po tisíce km) zložené z kovových aj nekovových hornín obiehajúce Slnko zvyčajne v páse medzi Marsom a Jupiterom. Môže byť jadrom kométy.</a:t>
            </a: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alphaUcPeriod"/>
              <a:defRPr/>
            </a:pPr>
            <a:r>
              <a:rPr lang="sk-SK" sz="1350" dirty="0" smtClean="0">
                <a:solidFill>
                  <a:schemeClr val="accent6"/>
                </a:solidFill>
              </a:rPr>
              <a:t>Úlomok meteoru, ktorý pri prechádzaní atmosférou nezhorel a dopadol na Zem.</a:t>
            </a:r>
          </a:p>
          <a:p>
            <a:pPr marL="802386" lvl="1" indent="-400050">
              <a:spcBef>
                <a:spcPts val="550"/>
              </a:spcBef>
              <a:buClr>
                <a:schemeClr val="accent1"/>
              </a:buClr>
              <a:buFont typeface="+mj-lt"/>
              <a:buAutoNum type="alphaUcPeriod"/>
              <a:defRPr/>
            </a:pPr>
            <a:r>
              <a:rPr lang="sk-SK" sz="1350" dirty="0" err="1" smtClean="0">
                <a:solidFill>
                  <a:schemeClr val="accent6"/>
                </a:solidFill>
              </a:rPr>
              <a:t>Meteoroid</a:t>
            </a:r>
            <a:r>
              <a:rPr lang="sk-SK" sz="1350" dirty="0" smtClean="0">
                <a:solidFill>
                  <a:schemeClr val="accent6"/>
                </a:solidFill>
              </a:rPr>
              <a:t>, ktorý vstúpil do atmosféry Zeme. Je to nebeský úkaz, ktorý vzniká, keď teleso prechádza cez atmosféru a vytvára pritom pruh svetla – padajúca hviezda.</a:t>
            </a:r>
          </a:p>
        </p:txBody>
      </p:sp>
    </p:spTree>
    <p:extLst>
      <p:ext uri="{BB962C8B-B14F-4D97-AF65-F5344CB8AC3E}">
        <p14:creationId xmlns:p14="http://schemas.microsoft.com/office/powerpoint/2010/main" val="40439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ovná spojnica 6"/>
          <p:cNvCxnSpPr/>
          <p:nvPr/>
        </p:nvCxnSpPr>
        <p:spPr>
          <a:xfrm>
            <a:off x="1187624" y="836712"/>
            <a:ext cx="7261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043608" y="58614"/>
            <a:ext cx="7890080" cy="922114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alibri" pitchFamily="34" charset="0"/>
              </a:rPr>
              <a:t>Úloha </a:t>
            </a:r>
            <a:r>
              <a:rPr lang="sk-SK" b="1" dirty="0" smtClean="0">
                <a:latin typeface="Calibri" pitchFamily="34" charset="0"/>
              </a:rPr>
              <a:t>č. </a:t>
            </a:r>
            <a:r>
              <a:rPr lang="sk-SK" b="1" dirty="0" smtClean="0">
                <a:latin typeface="Calibri" pitchFamily="34" charset="0"/>
              </a:rPr>
              <a:t>2</a:t>
            </a:r>
            <a:r>
              <a:rPr lang="sk-SK" b="1" dirty="0" smtClean="0">
                <a:solidFill>
                  <a:srgbClr val="4F271C">
                    <a:satMod val="130000"/>
                  </a:srgbClr>
                </a:solidFill>
                <a:latin typeface="Calibri" pitchFamily="34" charset="0"/>
              </a:rPr>
              <a:t>/I: </a:t>
            </a:r>
            <a:r>
              <a:rPr lang="sk-SK" sz="2200" b="1" dirty="0" smtClean="0">
                <a:solidFill>
                  <a:srgbClr val="FF0000"/>
                </a:solidFill>
                <a:latin typeface="Calibri" pitchFamily="34" charset="0"/>
              </a:rPr>
              <a:t>(riešenie) </a:t>
            </a:r>
            <a:r>
              <a:rPr lang="sk-SK" sz="2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Iné vesmírne objekty</a:t>
            </a:r>
            <a:endParaRPr lang="sk-SK" sz="2200" b="1" dirty="0">
              <a:solidFill>
                <a:srgbClr val="004A82"/>
              </a:solidFill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971599" y="1556792"/>
            <a:ext cx="4917419" cy="5112568"/>
          </a:xfrm>
          <a:prstGeom prst="rect">
            <a:avLst/>
          </a:prstGeom>
        </p:spPr>
        <p:txBody>
          <a:bodyPr numCol="1">
            <a:normAutofit/>
          </a:bodyPr>
          <a:lstStyle/>
          <a:p>
            <a:pPr marL="859536" lvl="2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1500" dirty="0" smtClean="0">
                <a:solidFill>
                  <a:schemeClr val="accent6"/>
                </a:solidFill>
              </a:rPr>
              <a:t/>
            </a:r>
            <a:br>
              <a:rPr lang="sk-SK" sz="1500" dirty="0" smtClean="0">
                <a:solidFill>
                  <a:schemeClr val="accent6"/>
                </a:solidFill>
              </a:rPr>
            </a:br>
            <a:r>
              <a:rPr lang="sk-SK" sz="1500" dirty="0" smtClean="0">
                <a:solidFill>
                  <a:schemeClr val="accent6"/>
                </a:solidFill>
              </a:rPr>
              <a:t> </a:t>
            </a: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sk-SK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28988"/>
            <a:ext cx="4608512" cy="5787522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5580112" y="1340768"/>
            <a:ext cx="32403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– VI. </a:t>
            </a:r>
            <a:r>
              <a:rPr lang="sk-SK" sz="14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(Kométa)</a:t>
            </a: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</a:t>
            </a:r>
          </a:p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– V. </a:t>
            </a:r>
            <a:r>
              <a:rPr lang="sk-SK" sz="14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(Asteroid)</a:t>
            </a: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</a:t>
            </a:r>
          </a:p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II. </a:t>
            </a:r>
            <a:r>
              <a:rPr lang="sk-SK" sz="14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k-SK" sz="1400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Meteoroid</a:t>
            </a:r>
            <a:r>
              <a:rPr lang="sk-SK" sz="14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</a:t>
            </a:r>
          </a:p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I. </a:t>
            </a:r>
            <a:r>
              <a:rPr lang="sk-SK" sz="14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(Meteor)</a:t>
            </a: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F</a:t>
            </a:r>
          </a:p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IV. </a:t>
            </a:r>
            <a:r>
              <a:rPr lang="sk-SK" sz="14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k-SK" sz="1400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Bolid</a:t>
            </a:r>
            <a:r>
              <a:rPr lang="sk-SK" sz="14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B</a:t>
            </a:r>
          </a:p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– III. </a:t>
            </a:r>
            <a:r>
              <a:rPr lang="sk-SK" sz="14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(Meteorit)</a:t>
            </a:r>
            <a:r>
              <a:rPr lang="sk-SK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E</a:t>
            </a:r>
          </a:p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endParaRPr lang="sk-SK" sz="2000" b="1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endParaRPr lang="sk-SK" sz="2000" b="1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2336" lvl="1">
              <a:spcBef>
                <a:spcPts val="550"/>
              </a:spcBef>
              <a:buClr>
                <a:schemeClr val="accent1"/>
              </a:buClr>
              <a:defRPr/>
            </a:pPr>
            <a:endParaRPr lang="sk-SK" sz="2000" b="1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ástupný symbol obsahu 2"/>
          <p:cNvSpPr>
            <a:spLocks noGrp="1"/>
          </p:cNvSpPr>
          <p:nvPr>
            <p:ph idx="1"/>
          </p:nvPr>
        </p:nvSpPr>
        <p:spPr>
          <a:xfrm>
            <a:off x="5889018" y="908720"/>
            <a:ext cx="2643422" cy="864096"/>
          </a:xfrm>
        </p:spPr>
        <p:txBody>
          <a:bodyPr numCol="1">
            <a:normAutofit/>
          </a:bodyPr>
          <a:lstStyle/>
          <a:p>
            <a:r>
              <a:rPr lang="sk-SK" sz="1600" b="1" dirty="0" smtClean="0"/>
              <a:t>Správne trojice:</a:t>
            </a:r>
            <a:endParaRPr lang="sk-SK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86046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novrat">
  <a:themeElements>
    <a:clrScheme name="Sl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3503</TotalTime>
  <Words>1483</Words>
  <Application>Microsoft Office PowerPoint</Application>
  <PresentationFormat>Prezentácia na obrazovke (4:3)</PresentationFormat>
  <Paragraphs>292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8" baseType="lpstr">
      <vt:lpstr>Arial Narrow</vt:lpstr>
      <vt:lpstr>Calibri</vt:lpstr>
      <vt:lpstr>Gill Sans MT</vt:lpstr>
      <vt:lpstr>Trebuchet MS</vt:lpstr>
      <vt:lpstr>Verdana</vt:lpstr>
      <vt:lpstr>Wingdings 2</vt:lpstr>
      <vt:lpstr>Slnovrat</vt:lpstr>
      <vt:lpstr>Úloha č. 1/I: Planéty slnečnej sústavy </vt:lpstr>
      <vt:lpstr>Úloha č. 1/I: (riešenie) Planéty slnečnej sústavy </vt:lpstr>
      <vt:lpstr>Úloha č. 1/II: Planéty slnečnej sústavy </vt:lpstr>
      <vt:lpstr>Úloha č. 1/II: (riešenie) Planéty slnečnej sústavy </vt:lpstr>
      <vt:lpstr>Planéty slnečnej sústavy – obežný a rotačný pohyb planét</vt:lpstr>
      <vt:lpstr>Úloha č. 1/III: Planéty slnečnej sústavy</vt:lpstr>
      <vt:lpstr>Úloha č. 1/III: (riešenie) Planéty slnečnej sústavy </vt:lpstr>
      <vt:lpstr>Úloha č. 2/I: Iné vesmírne objekty</vt:lpstr>
      <vt:lpstr>Úloha č. 2/I: (riešenie) Iné vesmírne objekty</vt:lpstr>
      <vt:lpstr>Úloha č. 2/II: Iné vesmírne objekty</vt:lpstr>
      <vt:lpstr>Úloha č. 2/II: (riešenie) Iné vesmírne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Planetárna geografia</dc:title>
  <dc:creator>pc</dc:creator>
  <cp:lastModifiedBy>Hofierka</cp:lastModifiedBy>
  <cp:revision>320</cp:revision>
  <cp:lastPrinted>2014-09-16T08:39:08Z</cp:lastPrinted>
  <dcterms:created xsi:type="dcterms:W3CDTF">2014-08-04T18:08:41Z</dcterms:created>
  <dcterms:modified xsi:type="dcterms:W3CDTF">2023-11-02T12:27:18Z</dcterms:modified>
</cp:coreProperties>
</file>