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83" r:id="rId1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9" autoAdjust="0"/>
    <p:restoredTop sz="94660"/>
  </p:normalViewPr>
  <p:slideViewPr>
    <p:cSldViewPr snapToGrid="0">
      <p:cViewPr varScale="1">
        <p:scale>
          <a:sx n="76" d="100"/>
          <a:sy n="76" d="100"/>
        </p:scale>
        <p:origin x="8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D99AB-A50C-477E-AD13-D23BDD84A4EB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84DC6-9CD9-4929-B837-44ECA02F75C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2481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84DC6-9CD9-4929-B837-44ECA02F75CA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8655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A09E4-612F-670B-B5BA-3E7C5AE13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EE74F4-3E3E-5A87-3106-7B43CDE7F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D53036C-39D3-88E7-8A56-84F3F2F4D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67BE31D-FC95-B9FE-C37A-82F9F07F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36B49BA-38B3-507F-9B46-7157C7D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388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77DAAF-436F-1C73-30D5-C6DA50F4F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7C4759B-1177-DFAA-04AC-CE1A2FF6C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8FB5733-0CBE-BB92-5623-4AEBF6878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C2B418-EA4F-BB90-C13A-E67691392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6FE3F86-1206-C819-FEC6-476A5828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822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EC05A11C-A1A7-193A-E9AA-8E327915D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A4A38742-F705-7363-2B88-C9D5AABFF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7A515E5-5CA1-2B74-54EA-DBAC095E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B790666-4F11-6D21-DE20-A829D1BB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4FC3021-FDBC-66EA-2379-5FBF3BA26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796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E5BD60-3E5B-4B88-D3BF-B72F81645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25B58E5-4CA2-DECB-DEFA-8C603F6DC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3D4232F-8A9A-265F-7BF9-013FC3BD9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DC62923-9429-7C72-5D82-28C9AD7B3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A641704-4A11-7D73-FA97-4BE36EB8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368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AE8A06-3B69-8C43-6B21-75204A12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3516475-D0A5-6FE9-4B26-94F71E9B0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4913D3A-DB6F-30CE-3CA9-98D2DB80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A995DC5-3AB9-F9BF-C066-CA4A8047A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837635E-3642-9EF3-91AC-4EC217A9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634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3BA1FE-2AD8-921C-AFA0-466BF7237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53206D1-497A-9E47-C644-915AB73A2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40A215BD-67BC-2EC5-4709-B38A860C8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82AD9D8-0CBF-28D6-138E-9F387535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B6DD645-47B6-6EF3-D6AE-2BECF416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B68A890-662C-24BB-43D2-6CA8B8E0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679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9A639C-BB61-6F61-A697-8DCE88BF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A57959-A546-F7BF-36CF-421A66C0D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98A393E-CC0C-4E91-2557-77EAD8C73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B20F8C6-6431-56F8-417B-A75C13AD2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ACE2EB3-DEDD-B61F-D8FA-5FD245DB1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E752BC4-C9D1-4C9C-5943-0D5B6D6F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60BD25E2-CA6E-FCE4-F91F-9C7D20849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F5157C62-8D6D-7388-09ED-5872D2CF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327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C12A5F-9047-DA28-A738-268A5F29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36B3E25-368D-9325-CF9D-0BCFB9DA7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3268C7B-ED38-3B92-2DFC-5B2C8322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B18FC94-EC58-E319-1E7B-6FC5043C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768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8DCACDB2-F6CA-ABAD-1E9E-4D5D6565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2FB5FF02-778B-1080-51C5-C463E2F89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6D581A2-C328-CC39-A085-A4CBD404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019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F6797B-FE16-7C1D-20A9-4F9C9E74D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8FC4BE1-A22D-EF70-5FBE-B066001AE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AA07345-700B-FFF4-44AF-4AEBEA7C1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907756C-2ACB-282F-91D9-1333D33DA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16F7AE2-7637-ECD3-76BB-C54D3E20D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7FE805F-0231-8C9C-EABF-263B5B0CA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942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F8C386-AD6E-B34D-E98D-50A823D93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36F7AF57-219C-5481-418C-0FF431431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C4A2378-BA4B-D701-E299-4B8C5D818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2269BAC-62D4-9E43-CC65-0E0506509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A5EF9B7-D11C-C57F-4046-CCDF1024E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EBF60C0-CB6F-DED7-A6E3-E24F86DD7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558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37B95D55-2178-B79B-118E-DCD6C4362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0D4947-D106-4C2C-F9C5-E6BC1FA7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844A709-BB9F-72B8-B046-7D9313F1D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35A59-8F34-4E72-975F-3DB8D4EB553E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EA9783F-481D-4B9D-429D-8CB1AFFF6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64D835D-FCC6-9C0D-AEC1-A435DAFE9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917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DB9FF6-8A7A-119D-42DA-E42F2B6FC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Priestorové databázové systémy </a:t>
            </a:r>
            <a:br>
              <a:rPr lang="sk-SK" dirty="0"/>
            </a:br>
            <a:r>
              <a:rPr lang="sk-SK" dirty="0"/>
              <a:t>Priestorová indexácia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5ECCDDD-32EC-9CE1-E801-DF16FDBF3A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1406570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EC608F-2D2E-EE7B-AC40-EC4EC30C1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Prepojenie nepriestorovej databázy – vytvorenie geometrie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2383405-D239-1E21-96C6-F69AC11AB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CREATE TABLE </a:t>
            </a:r>
            <a:r>
              <a:rPr lang="en-US" dirty="0" err="1"/>
              <a:t>nyc_census_tract_geoms</a:t>
            </a:r>
            <a:r>
              <a:rPr lang="en-US" dirty="0"/>
              <a:t> AS</a:t>
            </a:r>
          </a:p>
          <a:p>
            <a:pPr marL="0" indent="0">
              <a:buNone/>
            </a:pPr>
            <a:r>
              <a:rPr lang="en-US" dirty="0"/>
              <a:t>SELECT</a:t>
            </a:r>
          </a:p>
          <a:p>
            <a:pPr marL="0" indent="0">
              <a:buNone/>
            </a:pPr>
            <a:r>
              <a:rPr lang="en-US" dirty="0" err="1"/>
              <a:t>ST_Union</a:t>
            </a:r>
            <a:r>
              <a:rPr lang="en-US" dirty="0"/>
              <a:t>(</a:t>
            </a:r>
            <a:r>
              <a:rPr lang="en-US" dirty="0" err="1"/>
              <a:t>geom</a:t>
            </a:r>
            <a:r>
              <a:rPr lang="en-US" dirty="0"/>
              <a:t>) AS </a:t>
            </a:r>
            <a:r>
              <a:rPr lang="en-US" dirty="0" err="1"/>
              <a:t>geom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SubStr</a:t>
            </a:r>
            <a:r>
              <a:rPr lang="en-US" dirty="0">
                <a:solidFill>
                  <a:srgbClr val="FF0000"/>
                </a:solidFill>
              </a:rPr>
              <a:t>(blkid,1,11) AS </a:t>
            </a:r>
            <a:r>
              <a:rPr lang="en-US" dirty="0" err="1">
                <a:solidFill>
                  <a:srgbClr val="FF0000"/>
                </a:solidFill>
              </a:rPr>
              <a:t>tractid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nyc_census_blocks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GROUP BY </a:t>
            </a:r>
            <a:r>
              <a:rPr lang="en-US" dirty="0" err="1"/>
              <a:t>tractid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3228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EC608F-2D2E-EE7B-AC40-EC4EC30C1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indexu a tabuľky s geometriou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2383405-D239-1E21-96C6-F69AC11AB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CREATE INDEX </a:t>
            </a:r>
            <a:r>
              <a:rPr lang="en-US" dirty="0" err="1"/>
              <a:t>nyc_census_tract_geoms_tractid_idx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ON </a:t>
            </a:r>
            <a:r>
              <a:rPr lang="en-US" dirty="0" err="1"/>
              <a:t>nyc_census_tract_geoms</a:t>
            </a:r>
            <a:r>
              <a:rPr lang="en-US" dirty="0"/>
              <a:t> (</a:t>
            </a:r>
            <a:r>
              <a:rPr lang="en-US" dirty="0" err="1"/>
              <a:t>tractid</a:t>
            </a:r>
            <a:r>
              <a:rPr lang="en-US" dirty="0"/>
              <a:t>);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CREATE TABLE </a:t>
            </a:r>
            <a:r>
              <a:rPr lang="en-US" dirty="0" err="1"/>
              <a:t>nyc_census_tracts</a:t>
            </a:r>
            <a:r>
              <a:rPr lang="en-US" dirty="0"/>
              <a:t> AS</a:t>
            </a:r>
          </a:p>
          <a:p>
            <a:pPr marL="0" indent="0">
              <a:buNone/>
            </a:pPr>
            <a:r>
              <a:rPr lang="en-US" dirty="0"/>
              <a:t>SELECT</a:t>
            </a:r>
            <a:r>
              <a:rPr lang="sk-SK" dirty="0"/>
              <a:t> </a:t>
            </a:r>
            <a:r>
              <a:rPr lang="en-US" dirty="0" err="1"/>
              <a:t>g.geom</a:t>
            </a:r>
            <a:r>
              <a:rPr lang="en-US" dirty="0"/>
              <a:t>,</a:t>
            </a:r>
            <a:r>
              <a:rPr lang="sk-SK" dirty="0"/>
              <a:t> </a:t>
            </a:r>
            <a:r>
              <a:rPr lang="en-US" dirty="0"/>
              <a:t>a.*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nyc_census_tract_geoms</a:t>
            </a:r>
            <a:r>
              <a:rPr lang="en-US" dirty="0"/>
              <a:t> </a:t>
            </a:r>
            <a:r>
              <a:rPr lang="sk-SK" dirty="0"/>
              <a:t>AS </a:t>
            </a:r>
            <a:r>
              <a:rPr lang="en-US" dirty="0"/>
              <a:t>g</a:t>
            </a:r>
          </a:p>
          <a:p>
            <a:pPr marL="0" indent="0">
              <a:buNone/>
            </a:pPr>
            <a:r>
              <a:rPr lang="en-US" dirty="0"/>
              <a:t>JOIN </a:t>
            </a:r>
            <a:r>
              <a:rPr lang="en-US" dirty="0" err="1"/>
              <a:t>nyc_census_sociodata</a:t>
            </a:r>
            <a:r>
              <a:rPr lang="sk-SK" dirty="0"/>
              <a:t> AS</a:t>
            </a:r>
            <a:r>
              <a:rPr lang="en-US" dirty="0"/>
              <a:t> a</a:t>
            </a:r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g.tractid</a:t>
            </a:r>
            <a:r>
              <a:rPr lang="en-US" dirty="0"/>
              <a:t> = </a:t>
            </a:r>
            <a:r>
              <a:rPr lang="en-US" dirty="0" err="1"/>
              <a:t>a.tractid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56493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C2257-D352-BD35-0416-3EC57B1C6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priestorovej indexácie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B97CF69-55DC-B39E-B9C9-4E0C91B06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CREATE INDEX </a:t>
            </a:r>
            <a:r>
              <a:rPr lang="en-US" dirty="0" err="1"/>
              <a:t>nyc_census_tract_gidx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nyc_census_tracts</a:t>
            </a:r>
            <a:r>
              <a:rPr lang="en-US" dirty="0"/>
              <a:t> USING GIST (</a:t>
            </a:r>
            <a:r>
              <a:rPr lang="en-US" dirty="0" err="1"/>
              <a:t>geom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03817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F5656-1459-FE05-FFEC-02B79473A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Výsledná tabuľka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1A5AA6B-CA8D-0BA7-D122-4898B4268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79" y="155325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nyc_census_tracts</a:t>
            </a:r>
            <a:r>
              <a:rPr lang="en-US" dirty="0"/>
              <a:t>;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931B0D39-72F7-6109-F700-50115EC8A7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34" y="2612296"/>
            <a:ext cx="8278238" cy="2596055"/>
          </a:xfrm>
          <a:prstGeom prst="rect">
            <a:avLst/>
          </a:prstGeom>
        </p:spPr>
      </p:pic>
      <p:pic>
        <p:nvPicPr>
          <p:cNvPr id="13" name="Obrázok 12">
            <a:extLst>
              <a:ext uri="{FF2B5EF4-FFF2-40B4-BE49-F238E27FC236}">
                <a16:creationId xmlns:a16="http://schemas.microsoft.com/office/drawing/2014/main" id="{F44436D1-509F-CE8C-000B-FC8E658E4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5552" y="3910924"/>
            <a:ext cx="3181350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59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EDBB8D-0FE0-E831-7C5B-228E255DB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3F7FDD5-37FD-A7E0-6AA8-AE574DC8C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Vyskúšajte si prepojenie nepriestorovej tabuľky </a:t>
            </a:r>
            <a:r>
              <a:rPr lang="sk-SK" dirty="0" err="1"/>
              <a:t>nyc_census_sociodata</a:t>
            </a:r>
            <a:r>
              <a:rPr lang="sk-SK" dirty="0"/>
              <a:t> s </a:t>
            </a:r>
            <a:r>
              <a:rPr lang="sk-SK" dirty="0" err="1"/>
              <a:t>nyc_census_blocks</a:t>
            </a:r>
            <a:r>
              <a:rPr lang="sk-SK" dirty="0"/>
              <a:t>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1046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2A36E8-C1F4-C3EB-6A15-6897AFDF7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Priestorová indexácia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6C6EC64-2015-A36B-397C-101208893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Urýchlenie vyhľadávania priestorových dopytov</a:t>
            </a:r>
          </a:p>
          <a:p>
            <a:r>
              <a:rPr lang="sk-SK" dirty="0" err="1"/>
              <a:t>Bounding</a:t>
            </a:r>
            <a:r>
              <a:rPr lang="sk-SK" dirty="0"/>
              <a:t> boxy - zjednodušenie geometrie objektu na štvorec</a:t>
            </a:r>
          </a:p>
          <a:p>
            <a:r>
              <a:rPr lang="sk-SK" dirty="0"/>
              <a:t>Koncové súradnice objektu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2B73A5D4-19CB-3D9F-EB83-DAD4A5B69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842" y="3685567"/>
            <a:ext cx="852487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60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8CC76-F258-75B2-9C22-B31E30E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Test rýchlosti dopytu pomocou indexácie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498D311-4C2D-AE74-9F20-0CF73B5CE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847" y="1825625"/>
            <a:ext cx="10633953" cy="471136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dirty="0"/>
              <a:t>A) Bez indexácie</a:t>
            </a:r>
          </a:p>
          <a:p>
            <a:pPr marL="0" indent="0">
              <a:buNone/>
            </a:pPr>
            <a:r>
              <a:rPr lang="sk-SK" dirty="0"/>
              <a:t>DROP INDEX </a:t>
            </a:r>
            <a:r>
              <a:rPr lang="sk-SK" dirty="0" err="1"/>
              <a:t>ny_census_blocks_geom_idx</a:t>
            </a:r>
            <a:r>
              <a:rPr lang="sk-SK" dirty="0"/>
              <a:t>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count</a:t>
            </a:r>
            <a:r>
              <a:rPr lang="sk-SK" dirty="0"/>
              <a:t>(</a:t>
            </a:r>
            <a:r>
              <a:rPr lang="sk-SK" dirty="0" err="1"/>
              <a:t>blocks.blkid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 FROM </a:t>
            </a:r>
            <a:r>
              <a:rPr lang="sk-SK" dirty="0" err="1"/>
              <a:t>ny_census_blocks</a:t>
            </a:r>
            <a:r>
              <a:rPr lang="sk-SK" dirty="0"/>
              <a:t> AS </a:t>
            </a:r>
            <a:r>
              <a:rPr lang="sk-SK" dirty="0" err="1"/>
              <a:t>blocks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 JOIN </a:t>
            </a:r>
            <a:r>
              <a:rPr lang="sk-SK" dirty="0" err="1"/>
              <a:t>nyc_subway_stations</a:t>
            </a:r>
            <a:r>
              <a:rPr lang="sk-SK" dirty="0"/>
              <a:t> AS </a:t>
            </a:r>
            <a:r>
              <a:rPr lang="sk-SK" dirty="0" err="1"/>
              <a:t>subways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 ON </a:t>
            </a:r>
            <a:r>
              <a:rPr lang="sk-SK" dirty="0" err="1"/>
              <a:t>ST_Contains</a:t>
            </a:r>
            <a:r>
              <a:rPr lang="sk-SK" dirty="0"/>
              <a:t>(</a:t>
            </a:r>
            <a:r>
              <a:rPr lang="sk-SK" dirty="0" err="1"/>
              <a:t>blocks.geom</a:t>
            </a:r>
            <a:r>
              <a:rPr lang="sk-SK" dirty="0"/>
              <a:t>, </a:t>
            </a:r>
            <a:r>
              <a:rPr lang="sk-SK" dirty="0" err="1"/>
              <a:t>subways.geom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 WHERE subways.name LIKE 'B%';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B) Vytvorenie priestorového indexu</a:t>
            </a:r>
          </a:p>
          <a:p>
            <a:pPr marL="0" indent="0">
              <a:buNone/>
            </a:pPr>
            <a:r>
              <a:rPr lang="en-US" dirty="0"/>
              <a:t>CREATE INDEX </a:t>
            </a:r>
            <a:r>
              <a:rPr lang="en-US" dirty="0" err="1"/>
              <a:t>nyc_census_blocks_geom_idx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nyc_census_blocks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USING GIST (</a:t>
            </a:r>
            <a:r>
              <a:rPr lang="en-US" dirty="0" err="1"/>
              <a:t>geom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134878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D6A37-F243-C54B-08AB-AB154D343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Využitie indexovania priestorovými funkciami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4CACFB2-69AF-A29F-FF8D-886C39AD1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ST_Contains</a:t>
            </a:r>
            <a:r>
              <a:rPr lang="en-US" dirty="0"/>
              <a:t>, </a:t>
            </a:r>
            <a:r>
              <a:rPr lang="en-US" dirty="0" err="1"/>
              <a:t>ST_Intersects</a:t>
            </a:r>
            <a:r>
              <a:rPr lang="en-US" dirty="0"/>
              <a:t>, </a:t>
            </a:r>
            <a:r>
              <a:rPr lang="en-US" dirty="0" err="1"/>
              <a:t>ST_Dwithin</a:t>
            </a:r>
            <a:r>
              <a:rPr lang="sk-SK" dirty="0"/>
              <a:t> – využívajú indexáciu automaticky</a:t>
            </a:r>
          </a:p>
          <a:p>
            <a:r>
              <a:rPr lang="sk-SK" dirty="0"/>
              <a:t>Iné funkcie vyžadujú manuálne zadanie pomocou &amp;&amp;</a:t>
            </a:r>
          </a:p>
          <a:p>
            <a:r>
              <a:rPr lang="sk-SK" dirty="0"/>
              <a:t>&amp;&amp; - znamená, že </a:t>
            </a:r>
            <a:r>
              <a:rPr lang="sk-SK" dirty="0" err="1"/>
              <a:t>bounding</a:t>
            </a:r>
            <a:r>
              <a:rPr lang="sk-SK" dirty="0"/>
              <a:t> boxy sa prekrývajú / dotýkajú; ich prienik</a:t>
            </a:r>
          </a:p>
          <a:p>
            <a:r>
              <a:rPr lang="sk-SK" dirty="0"/>
              <a:t>Nedostatky &amp;&amp; - ide o </a:t>
            </a:r>
            <a:r>
              <a:rPr lang="sk-SK" dirty="0" err="1"/>
              <a:t>bounding</a:t>
            </a:r>
            <a:r>
              <a:rPr lang="sk-SK" dirty="0"/>
              <a:t> boxy, nie o skutočnú geometriu objektu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67667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0CA46E-BE5F-EE7D-8ECF-65DAC97E9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Príklad použitia &amp;&amp; a </a:t>
            </a:r>
            <a:r>
              <a:rPr lang="sk-SK" dirty="0" err="1"/>
              <a:t>st_intersect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D962D26-A3E9-39A9-33D2-BC8DC2A31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SELECT Sum(</a:t>
            </a:r>
            <a:r>
              <a:rPr lang="en-US" dirty="0" err="1"/>
              <a:t>popn_total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nyc_neighborhoods</a:t>
            </a:r>
            <a:r>
              <a:rPr lang="en-US" dirty="0"/>
              <a:t> </a:t>
            </a:r>
            <a:r>
              <a:rPr lang="sk-SK" dirty="0"/>
              <a:t>AS </a:t>
            </a:r>
            <a:r>
              <a:rPr lang="en-US" dirty="0"/>
              <a:t>neighborhoods</a:t>
            </a:r>
          </a:p>
          <a:p>
            <a:pPr marL="0" indent="0">
              <a:buNone/>
            </a:pPr>
            <a:r>
              <a:rPr lang="en-US" dirty="0"/>
              <a:t>JOIN </a:t>
            </a:r>
            <a:r>
              <a:rPr lang="en-US" dirty="0" err="1"/>
              <a:t>nyc_census_blocks</a:t>
            </a:r>
            <a:r>
              <a:rPr lang="sk-SK" dirty="0"/>
              <a:t> AS</a:t>
            </a:r>
            <a:r>
              <a:rPr lang="en-US" dirty="0"/>
              <a:t> blocks</a:t>
            </a:r>
          </a:p>
          <a:p>
            <a:pPr marL="0" indent="0">
              <a:buNone/>
            </a:pPr>
            <a:r>
              <a:rPr lang="en-US" dirty="0"/>
              <a:t>ON neighborhoods. </a:t>
            </a:r>
            <a:r>
              <a:rPr lang="en-US" dirty="0" err="1"/>
              <a:t>blocks.geom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neighborhoods. </a:t>
            </a:r>
            <a:r>
              <a:rPr lang="en-US" dirty="0" err="1"/>
              <a:t>geom</a:t>
            </a:r>
            <a:r>
              <a:rPr lang="en-US" dirty="0"/>
              <a:t> &amp;&amp; name = 'West Village';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SELECT Sum(</a:t>
            </a:r>
            <a:r>
              <a:rPr lang="en-US" dirty="0" err="1"/>
              <a:t>popn_total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nyc_neighborhoods</a:t>
            </a:r>
            <a:r>
              <a:rPr lang="en-US" dirty="0"/>
              <a:t> </a:t>
            </a:r>
            <a:r>
              <a:rPr lang="sk-SK" dirty="0"/>
              <a:t>AS </a:t>
            </a:r>
            <a:r>
              <a:rPr lang="en-US" dirty="0"/>
              <a:t>neighborhoods</a:t>
            </a:r>
          </a:p>
          <a:p>
            <a:pPr marL="0" indent="0">
              <a:buNone/>
            </a:pPr>
            <a:r>
              <a:rPr lang="en-US" dirty="0"/>
              <a:t>JOIN </a:t>
            </a:r>
            <a:r>
              <a:rPr lang="en-US" dirty="0" err="1"/>
              <a:t>nyc_census_blocks</a:t>
            </a:r>
            <a:r>
              <a:rPr lang="en-US" dirty="0"/>
              <a:t> </a:t>
            </a:r>
            <a:r>
              <a:rPr lang="sk-SK" dirty="0"/>
              <a:t>AS </a:t>
            </a:r>
            <a:r>
              <a:rPr lang="en-US" dirty="0"/>
              <a:t>blocks</a:t>
            </a:r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ST_Intersects</a:t>
            </a:r>
            <a:r>
              <a:rPr lang="en-US" dirty="0"/>
              <a:t>(</a:t>
            </a:r>
            <a:r>
              <a:rPr lang="en-US" dirty="0" err="1"/>
              <a:t>neighborhoods.geom</a:t>
            </a:r>
            <a:r>
              <a:rPr lang="en-US" dirty="0"/>
              <a:t>, </a:t>
            </a:r>
            <a:r>
              <a:rPr lang="en-US" dirty="0" err="1"/>
              <a:t>blocks.geom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WHERE neighborhoods.name = 'West Village';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93FF0A51-F637-0645-5E5F-F158DF34C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1437" y="2363718"/>
            <a:ext cx="2105025" cy="904875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725DA20E-C7BE-8D05-C0E0-77E1D55713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8719" y="4498637"/>
            <a:ext cx="202882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870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7C13B7-2354-C6E3-16BE-F87EAA9F4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ANALYZE a VACUUM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B5803B0-6C4E-6C40-41C0-CF10E50AF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Bounding</a:t>
            </a:r>
            <a:r>
              <a:rPr lang="sk-SK" dirty="0"/>
              <a:t> boxy – niekedy nevýhodné, môžu spomaliť rýchlosť vyhľadávania vzhľadom na charakter dát</a:t>
            </a:r>
          </a:p>
          <a:p>
            <a:r>
              <a:rPr lang="sk-SK" dirty="0"/>
              <a:t>Nepomerná veľkosť vyhľadávacieho okna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6B3C9451-02EF-25B8-9CFF-897D84595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7906" y="3182465"/>
            <a:ext cx="5325332" cy="3432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73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62E3C-9FAD-D288-4F4B-F7770A91A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ANALYZE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2B9FF49-9263-576D-2ACB-72AF4E332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Štatistika o distribúcii dát vykonávaná automaticky</a:t>
            </a:r>
          </a:p>
          <a:p>
            <a:r>
              <a:rPr lang="sk-SK" dirty="0"/>
              <a:t>Rozsiahlejšie zmeny vhodné aktualizovať manuálne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ANALYZE </a:t>
            </a:r>
            <a:r>
              <a:rPr lang="sk-SK" dirty="0" err="1"/>
              <a:t>nyc_census_blocks</a:t>
            </a:r>
            <a:r>
              <a:rPr lang="sk-SK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59165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193215-4A11-F57D-AB5F-78F5F5C1D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VACUUM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F5A6F4-9694-FB58-8CFF-F73B90A23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UPDATE, INSERT, DELETE – vznikajú prázdne miesta v databáze </a:t>
            </a:r>
          </a:p>
          <a:p>
            <a:r>
              <a:rPr lang="sk-SK" dirty="0"/>
              <a:t>Automaticky vypĺňané, no pri rozsiahlejších zmenách vhodné použiť príkaz VACUUM</a:t>
            </a:r>
          </a:p>
          <a:p>
            <a:r>
              <a:rPr lang="sk-SK" dirty="0"/>
              <a:t>„</a:t>
            </a:r>
            <a:r>
              <a:rPr lang="sk-SK" dirty="0" err="1"/>
              <a:t>dead</a:t>
            </a:r>
            <a:r>
              <a:rPr lang="sk-SK" dirty="0"/>
              <a:t> </a:t>
            </a:r>
            <a:r>
              <a:rPr lang="sk-SK" dirty="0" err="1"/>
              <a:t>tuples</a:t>
            </a:r>
            <a:r>
              <a:rPr lang="sk-SK" dirty="0"/>
              <a:t>“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VACUUM ANALYZE </a:t>
            </a:r>
            <a:r>
              <a:rPr lang="sk-SK" dirty="0" err="1"/>
              <a:t>nyc_census_blocks</a:t>
            </a:r>
            <a:r>
              <a:rPr lang="sk-SK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43772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307A2F-9952-66E9-2060-23925109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Prepojenie nepriestorovej databázy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E412C0C-7F25-EAB1-3D61-8548D4D57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nyc_census_sociodata.sql</a:t>
            </a:r>
            <a:r>
              <a:rPr lang="sk-SK" dirty="0"/>
              <a:t> – chýba geometria</a:t>
            </a:r>
          </a:p>
          <a:p>
            <a:r>
              <a:rPr lang="sk-SK" dirty="0" err="1"/>
              <a:t>Blkid</a:t>
            </a:r>
            <a:r>
              <a:rPr lang="sk-SK" dirty="0"/>
              <a:t> – identifikátor</a:t>
            </a:r>
          </a:p>
          <a:p>
            <a:r>
              <a:rPr lang="sk-SK" dirty="0" err="1"/>
              <a:t>ST_union</a:t>
            </a:r>
            <a:r>
              <a:rPr lang="sk-SK" dirty="0"/>
              <a:t> – prepojenie tabuliek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6DF9ED00-1440-1A6B-9A0C-C9B92B68A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1844" y="4420208"/>
            <a:ext cx="4352925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94487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6778</TotalTime>
  <Words>528</Words>
  <Application>Microsoft Office PowerPoint</Application>
  <PresentationFormat>Širokouhlá</PresentationFormat>
  <Paragraphs>82</Paragraphs>
  <Slides>14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Motív Office</vt:lpstr>
      <vt:lpstr>Priestorové databázové systémy  Priestorová indexácia</vt:lpstr>
      <vt:lpstr>Priestorová indexácia</vt:lpstr>
      <vt:lpstr>Test rýchlosti dopytu pomocou indexácie</vt:lpstr>
      <vt:lpstr>Využitie indexovania priestorovými funkciami</vt:lpstr>
      <vt:lpstr>Príklad použitia &amp;&amp; a st_intersect</vt:lpstr>
      <vt:lpstr>ANALYZE a VACUUM</vt:lpstr>
      <vt:lpstr>ANALYZE</vt:lpstr>
      <vt:lpstr>VACUUM</vt:lpstr>
      <vt:lpstr>Prepojenie nepriestorovej databázy</vt:lpstr>
      <vt:lpstr>Prepojenie nepriestorovej databázy – vytvorenie geometrie</vt:lpstr>
      <vt:lpstr>Vytvorenie indexu a tabuľky s geometriou</vt:lpstr>
      <vt:lpstr>Vytvorenie priestorovej indexácie</vt:lpstr>
      <vt:lpstr>Výsledná tabuľka</vt:lpstr>
      <vt:lpstr>Úloha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– 1. cvičenie</dc:title>
  <dc:creator>Tomáš Fedor</dc:creator>
  <cp:lastModifiedBy>Tomáš Fedor</cp:lastModifiedBy>
  <cp:revision>94</cp:revision>
  <dcterms:created xsi:type="dcterms:W3CDTF">2022-09-27T20:25:35Z</dcterms:created>
  <dcterms:modified xsi:type="dcterms:W3CDTF">2025-12-09T12:01:46Z</dcterms:modified>
</cp:coreProperties>
</file>