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9" r:id="rId4"/>
    <p:sldId id="263" r:id="rId5"/>
    <p:sldId id="261" r:id="rId6"/>
    <p:sldId id="266" r:id="rId7"/>
    <p:sldId id="267" r:id="rId8"/>
    <p:sldId id="268" r:id="rId9"/>
    <p:sldId id="269" r:id="rId10"/>
    <p:sldId id="272" r:id="rId11"/>
    <p:sldId id="273" r:id="rId12"/>
    <p:sldId id="277" r:id="rId13"/>
    <p:sldId id="278" r:id="rId14"/>
    <p:sldId id="270" r:id="rId15"/>
    <p:sldId id="271" r:id="rId16"/>
    <p:sldId id="274" r:id="rId17"/>
    <p:sldId id="275" r:id="rId18"/>
    <p:sldId id="264" r:id="rId19"/>
    <p:sldId id="265" r:id="rId20"/>
    <p:sldId id="279" r:id="rId21"/>
    <p:sldId id="280" r:id="rId22"/>
    <p:sldId id="281" r:id="rId23"/>
    <p:sldId id="282" r:id="rId24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94660"/>
  </p:normalViewPr>
  <p:slideViewPr>
    <p:cSldViewPr snapToGrid="0">
      <p:cViewPr varScale="1">
        <p:scale>
          <a:sx n="57" d="100"/>
          <a:sy n="57" d="100"/>
        </p:scale>
        <p:origin x="9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D99AB-A50C-477E-AD13-D23BDD84A4EB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84DC6-9CD9-4929-B837-44ECA02F75C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42481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84DC6-9CD9-4929-B837-44ECA02F75CA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18655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DA09E4-612F-670B-B5BA-3E7C5AE13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4EE74F4-3E3E-5A87-3106-7B43CDE7FD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D53036C-39D3-88E7-8A56-84F3F2F4D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67BE31D-FC95-B9FE-C37A-82F9F07F4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36B49BA-38B3-507F-9B46-7157C7D6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53886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77DAAF-436F-1C73-30D5-C6DA50F4F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E7C4759B-1177-DFAA-04AC-CE1A2FF6C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8FB5733-0CBE-BB92-5623-4AEBF6878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C2B418-EA4F-BB90-C13A-E67691392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6FE3F86-1206-C819-FEC6-476A58287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8220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EC05A11C-A1A7-193A-E9AA-8E327915DD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A4A38742-F705-7363-2B88-C9D5AABFF1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7A515E5-5CA1-2B74-54EA-DBAC095E1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BB790666-4F11-6D21-DE20-A829D1BBB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4FC3021-FDBC-66EA-2379-5FBF3BA26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7965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E5BD60-3E5B-4B88-D3BF-B72F81645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25B58E5-4CA2-DECB-DEFA-8C603F6DC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3D4232F-8A9A-265F-7BF9-013FC3BD9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DC62923-9429-7C72-5D82-28C9AD7B3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A641704-4A11-7D73-FA97-4BE36EB8F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53682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AE8A06-3B69-8C43-6B21-75204A12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3516475-D0A5-6FE9-4B26-94F71E9B0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4913D3A-DB6F-30CE-3CA9-98D2DB804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A995DC5-3AB9-F9BF-C066-CA4A8047A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F837635E-3642-9EF3-91AC-4EC217A97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6344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3BA1FE-2AD8-921C-AFA0-466BF7237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53206D1-497A-9E47-C644-915AB73A21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40A215BD-67BC-2EC5-4709-B38A860C8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982AD9D8-0CBF-28D6-138E-9F3875358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DB6DD645-47B6-6EF3-D6AE-2BECF4164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BB68A890-662C-24BB-43D2-6CA8B8E0C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76796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9A639C-BB61-6F61-A697-8DCE88BF4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9A57959-A546-F7BF-36CF-421A66C0D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B98A393E-CC0C-4E91-2557-77EAD8C733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B20F8C6-6431-56F8-417B-A75C13AD26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6ACE2EB3-DEDD-B61F-D8FA-5FD245DB19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5E752BC4-C9D1-4C9C-5943-0D5B6D6F6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60BD25E2-CA6E-FCE4-F91F-9C7D20849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F5157C62-8D6D-7388-09ED-5872D2CFE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03274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C12A5F-9047-DA28-A738-268A5F29C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D36B3E25-368D-9325-CF9D-0BCFB9DA7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53268C7B-ED38-3B92-2DFC-5B2C83224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DB18FC94-EC58-E319-1E7B-6FC5043C1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77688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8DCACDB2-F6CA-ABAD-1E9E-4D5D65654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2FB5FF02-778B-1080-51C5-C463E2F89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16D581A2-C328-CC39-A085-A4CBD4043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0192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F6797B-FE16-7C1D-20A9-4F9C9E74D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8FC4BE1-A22D-EF70-5FBE-B066001AE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AA07345-700B-FFF4-44AF-4AEBEA7C1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A907756C-2ACB-282F-91D9-1333D33DA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A16F7AE2-7637-ECD3-76BB-C54D3E20D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77FE805F-0231-8C9C-EABF-263B5B0CA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79426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F8C386-AD6E-B34D-E98D-50A823D93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36F7AF57-219C-5481-418C-0FF4314318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C4A2378-BA4B-D701-E299-4B8C5D818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D2269BAC-62D4-9E43-CC65-0E0506509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AA5EF9B7-D11C-C57F-4046-CCDF1024E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EBF60C0-CB6F-DED7-A6E3-E24F86DD7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75580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37B95D55-2178-B79B-118E-DCD6C4362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20D4947-D106-4C2C-F9C5-E6BC1FA73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844A709-BB9F-72B8-B046-7D9313F1D7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EA9783F-481D-4B9D-429D-8CB1AFFF67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64D835D-FCC6-9C0D-AEC1-A435DAFE9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6917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DB9FF6-8A7A-119D-42DA-E42F2B6FCD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Priestorové databázové systémy </a:t>
            </a:r>
            <a:br>
              <a:rPr lang="sk-SK" dirty="0"/>
            </a:br>
            <a:r>
              <a:rPr lang="sk-SK" dirty="0"/>
              <a:t>priestorovo-relačné dopyty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5ECCDDD-32EC-9CE1-E801-DF16FDBF3A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  <a:p>
            <a:endParaRPr lang="sk-SK" dirty="0"/>
          </a:p>
          <a:p>
            <a:r>
              <a:rPr lang="sk-SK" dirty="0"/>
              <a:t>Mgr. Tomáš Fedor</a:t>
            </a:r>
          </a:p>
        </p:txBody>
      </p:sp>
    </p:spTree>
    <p:extLst>
      <p:ext uri="{BB962C8B-B14F-4D97-AF65-F5344CB8AC3E}">
        <p14:creationId xmlns:p14="http://schemas.microsoft.com/office/powerpoint/2010/main" val="1406570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AD9D9D-C9D8-62CD-D69B-5A3725C81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3.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AF14BFB-28BE-56C2-86DF-55DE0110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Zistite rozlohu </a:t>
            </a:r>
            <a:r>
              <a:rPr lang="sk-SK" dirty="0" err="1"/>
              <a:t>Bensonhurst</a:t>
            </a:r>
            <a:r>
              <a:rPr lang="sk-S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5728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AD062F-3C4F-375D-DE1A-AAD569CF6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3.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A22D111-2F45-7031-F9CC-801C6379E4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</a:t>
            </a:r>
            <a:r>
              <a:rPr lang="en-US" dirty="0" err="1"/>
              <a:t>st_area</a:t>
            </a:r>
            <a:r>
              <a:rPr lang="en-US" dirty="0"/>
              <a:t>(</a:t>
            </a:r>
            <a:r>
              <a:rPr lang="en-US" dirty="0" err="1"/>
              <a:t>geom</a:t>
            </a:r>
            <a:r>
              <a:rPr lang="en-US" dirty="0"/>
              <a:t>) FROM </a:t>
            </a:r>
            <a:r>
              <a:rPr lang="en-US" dirty="0" err="1"/>
              <a:t>nyc_neighborhoods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name='Bensonhurst'</a:t>
            </a:r>
            <a:r>
              <a:rPr lang="sk-SK" dirty="0"/>
              <a:t>;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CEFFC950-66D8-FC8C-D8BF-1D0F121E2F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40" y="4197283"/>
            <a:ext cx="201930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053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B6C24C-7087-7973-CEF2-B39C67EA1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4.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4877DE2-3220-F50B-8981-4FF1FF2CC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Zistite rozlohu najväčšieho susedstva (</a:t>
            </a:r>
            <a:r>
              <a:rPr lang="sk-SK" dirty="0" err="1"/>
              <a:t>neighborhood</a:t>
            </a:r>
            <a:r>
              <a:rPr lang="sk-SK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071850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65FCCA-8546-63CF-6B91-F8E44B888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4.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59A2A87-A733-F9D7-6A49-C664472E8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max(</a:t>
            </a:r>
            <a:r>
              <a:rPr lang="en-US" dirty="0" err="1"/>
              <a:t>st_area</a:t>
            </a:r>
            <a:r>
              <a:rPr lang="en-US" dirty="0"/>
              <a:t>(</a:t>
            </a:r>
            <a:r>
              <a:rPr lang="en-US" dirty="0" err="1"/>
              <a:t>geom</a:t>
            </a:r>
            <a:r>
              <a:rPr lang="en-US" dirty="0"/>
              <a:t>)) FROM </a:t>
            </a:r>
            <a:r>
              <a:rPr lang="en-US" dirty="0" err="1"/>
              <a:t>nyc_neighborhoods</a:t>
            </a:r>
            <a:r>
              <a:rPr lang="sk-SK" dirty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840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487ED3-686F-4CC8-E2D1-1C0BD8CCF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5.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54B278D-5609-6B09-324A-C9A0A0A56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Zistite názov a dĺžku najdlhšej ulice v </a:t>
            </a:r>
            <a:r>
              <a:rPr lang="sk-SK" dirty="0" err="1"/>
              <a:t>Bensonhurst</a:t>
            </a:r>
            <a:r>
              <a:rPr lang="sk-SK" dirty="0"/>
              <a:t>.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175658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775618-B18D-AD8C-C89D-7E86161FC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5.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2A11AA4-185B-2E65-3908-55D4758C6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5500" dirty="0"/>
              <a:t>SELECT </a:t>
            </a:r>
            <a:r>
              <a:rPr lang="en-US" sz="5500" dirty="0" err="1"/>
              <a:t>geom</a:t>
            </a:r>
            <a:r>
              <a:rPr lang="en-US" sz="5500" dirty="0"/>
              <a:t> FROM </a:t>
            </a:r>
            <a:r>
              <a:rPr lang="en-US" sz="5500" dirty="0" err="1"/>
              <a:t>nyc_neighborhoods</a:t>
            </a:r>
            <a:endParaRPr lang="en-US" sz="5500" dirty="0"/>
          </a:p>
          <a:p>
            <a:pPr marL="0" indent="0">
              <a:buNone/>
            </a:pPr>
            <a:r>
              <a:rPr lang="en-US" sz="5500" dirty="0"/>
              <a:t>WHERE name='Bensonhurst‘</a:t>
            </a:r>
            <a:endParaRPr lang="sk-SK" sz="5500" dirty="0"/>
          </a:p>
          <a:p>
            <a:pPr marL="0" indent="0">
              <a:buNone/>
            </a:pPr>
            <a:endParaRPr lang="sk-SK" sz="5500" dirty="0"/>
          </a:p>
          <a:p>
            <a:pPr marL="0" indent="0">
              <a:buNone/>
            </a:pPr>
            <a:endParaRPr lang="sk-SK" sz="5500" dirty="0"/>
          </a:p>
          <a:p>
            <a:pPr marL="0" indent="0">
              <a:buNone/>
            </a:pPr>
            <a:r>
              <a:rPr lang="sk-SK" sz="5500" dirty="0"/>
              <a:t>SELECT max(</a:t>
            </a:r>
            <a:r>
              <a:rPr lang="sk-SK" sz="5500" dirty="0" err="1"/>
              <a:t>st_length</a:t>
            </a:r>
            <a:r>
              <a:rPr lang="sk-SK" sz="5500" dirty="0"/>
              <a:t>(</a:t>
            </a:r>
            <a:r>
              <a:rPr lang="sk-SK" sz="5500" dirty="0" err="1"/>
              <a:t>geom</a:t>
            </a:r>
            <a:r>
              <a:rPr lang="sk-SK" sz="5500" dirty="0"/>
              <a:t>)), </a:t>
            </a:r>
            <a:r>
              <a:rPr lang="sk-SK" sz="5500" dirty="0" err="1"/>
              <a:t>name</a:t>
            </a:r>
            <a:r>
              <a:rPr lang="sk-SK" sz="5500" dirty="0"/>
              <a:t> FROM </a:t>
            </a:r>
            <a:r>
              <a:rPr lang="sk-SK" sz="5500" dirty="0" err="1"/>
              <a:t>nyc_streets</a:t>
            </a:r>
            <a:endParaRPr lang="sk-SK" sz="5500" dirty="0"/>
          </a:p>
          <a:p>
            <a:pPr marL="0" indent="0">
              <a:buNone/>
            </a:pPr>
            <a:r>
              <a:rPr lang="sk-SK" sz="5500" dirty="0"/>
              <a:t>WHERE </a:t>
            </a:r>
            <a:r>
              <a:rPr lang="sk-SK" sz="5500" dirty="0" err="1"/>
              <a:t>st_within</a:t>
            </a:r>
            <a:r>
              <a:rPr lang="sk-SK" sz="5500" dirty="0"/>
              <a:t>(</a:t>
            </a:r>
            <a:r>
              <a:rPr lang="sk-SK" sz="5500" dirty="0" err="1"/>
              <a:t>geom</a:t>
            </a:r>
            <a:r>
              <a:rPr lang="sk-SK" sz="5500" dirty="0"/>
              <a:t>, '010600002026690000010000000103000000010000001100000045F2F7D9E6C82141BFF459DBCF25514181B1B59696D72141360D1F6921285141FA39BF8F9CDD2141FA8E3EB88C27514176C9E5EF0DE92141843FCC5C72265141EEABB14FE9DE2141F2DEE99443265141E1476C0622D62141203D83B8DD24514113AE95DB18D52141879C50CED8245141805C69790FD42141F4FDB19009255141435DB7E2C2D221416475AF79352551412452AC852AD12141BD45C9646B255141AF4370AF2BCF2141099F789F8F25514136ACA94906CD214157147B80AE255141DBA4DF01BCCB2141DD94A694AE25514158F4672CE7CA2141F7BDC5A1AE2551418327DF811CCA2141727F0F25BC255141574BEF70F1C921417731701CD125514145F2F7D9E6C82141BFF459DBCF255141')</a:t>
            </a:r>
          </a:p>
          <a:p>
            <a:pPr marL="0" indent="0">
              <a:buNone/>
            </a:pPr>
            <a:r>
              <a:rPr lang="sk-SK" sz="5500" dirty="0"/>
              <a:t>GROUP BY </a:t>
            </a:r>
            <a:r>
              <a:rPr lang="sk-SK" sz="5500" dirty="0" err="1"/>
              <a:t>name</a:t>
            </a:r>
            <a:endParaRPr lang="sk-SK" sz="5500" dirty="0"/>
          </a:p>
          <a:p>
            <a:pPr marL="0" indent="0">
              <a:buNone/>
            </a:pPr>
            <a:r>
              <a:rPr lang="sk-SK" sz="5500" dirty="0"/>
              <a:t>ORDER BY max DESC</a:t>
            </a:r>
          </a:p>
          <a:p>
            <a:pPr marL="0" indent="0">
              <a:buNone/>
            </a:pPr>
            <a:r>
              <a:rPr lang="sk-SK" sz="5500" dirty="0"/>
              <a:t>LIMIT 1</a:t>
            </a: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98347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9C163F-158F-525F-4E04-EF18AB0C5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6. Úloha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BF4B81D-C3A6-87D0-CF20-BFF7A8D6F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Zistite názov a rozlohu najmenšieho </a:t>
            </a:r>
            <a:r>
              <a:rPr lang="sk-SK" dirty="0" err="1"/>
              <a:t>census_block</a:t>
            </a:r>
            <a:r>
              <a:rPr lang="sk-SK" dirty="0"/>
              <a:t> v susedstve </a:t>
            </a:r>
            <a:r>
              <a:rPr lang="sk-SK" dirty="0" err="1"/>
              <a:t>Bensonhurst</a:t>
            </a:r>
            <a:r>
              <a:rPr lang="sk-S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56387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FCDACD-482D-9CEE-20A5-06B9ED941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6.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8356378-D72D-67BE-8BC6-76E8E4047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k-SK" dirty="0"/>
              <a:t>SELECT min(</a:t>
            </a:r>
            <a:r>
              <a:rPr lang="sk-SK" dirty="0" err="1"/>
              <a:t>st_area</a:t>
            </a:r>
            <a:r>
              <a:rPr lang="sk-SK" dirty="0"/>
              <a:t>(</a:t>
            </a:r>
            <a:r>
              <a:rPr lang="sk-SK" dirty="0" err="1"/>
              <a:t>geom</a:t>
            </a:r>
            <a:r>
              <a:rPr lang="sk-SK" dirty="0"/>
              <a:t>)) FROM </a:t>
            </a:r>
            <a:r>
              <a:rPr lang="sk-SK" dirty="0" err="1"/>
              <a:t>nyc_census_blocks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st_contains</a:t>
            </a:r>
            <a:r>
              <a:rPr lang="sk-SK" dirty="0"/>
              <a:t>('010600002026690000010000000103000000010000001100000045F2F7D9E6C82141BFF459DBCF25514181B1B59696D72141360D1F6921285141FA39BF8F9CDD2141FA8E3EB88C27514176C9E5EF0DE92141843FCC5C72265141EEABB14FE9DE2141F2DEE99443265141E1476C0622D62141203D83B8DD24514113AE95DB18D52141879C50CED8245141805C69790FD42141F4FDB19009255141435DB7E2C2D221416475AF79352551412452AC852AD12141BD45C9646B255141AF4370AF2BCF2141099F789F8F25514136ACA94906CD214157147B80AE255141DBA4DF01BCCB2141DD94A694AE25514158F4672CE7CA2141F7BDC5A1AE2551418327DF811CCA2141727F0F25BC255141574BEF70F1C921417731701CD125514145F2F7D9E6C82141BFF459DBCF255141', </a:t>
            </a:r>
            <a:r>
              <a:rPr lang="sk-SK" dirty="0" err="1"/>
              <a:t>geom</a:t>
            </a:r>
            <a:r>
              <a:rPr lang="sk-SK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168261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3819AA-6DF2-21C6-82FD-BD32F2C3B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7.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E541F1A-F02D-3E59-89BF-73C1A31BC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Zistite z tabuľky </a:t>
            </a:r>
            <a:r>
              <a:rPr lang="sk-SK" dirty="0" err="1"/>
              <a:t>nyc_census_blocks</a:t>
            </a:r>
            <a:r>
              <a:rPr lang="sk-SK" dirty="0"/>
              <a:t> koľko ľudí (</a:t>
            </a:r>
            <a:r>
              <a:rPr lang="sk-SK" dirty="0" err="1"/>
              <a:t>popn_total</a:t>
            </a:r>
            <a:r>
              <a:rPr lang="sk-SK" dirty="0"/>
              <a:t>) žije v 1000 m okolí od ulice </a:t>
            </a:r>
            <a:r>
              <a:rPr lang="sk-SK" dirty="0" err="1"/>
              <a:t>Roder</a:t>
            </a:r>
            <a:r>
              <a:rPr lang="sk-SK" dirty="0"/>
              <a:t> </a:t>
            </a:r>
            <a:r>
              <a:rPr lang="sk-SK" dirty="0" err="1"/>
              <a:t>Ave</a:t>
            </a:r>
            <a:r>
              <a:rPr lang="sk-SK" dirty="0"/>
              <a:t>. Použite WKT formát.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868958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F469AD-FA4B-8DA2-B5A8-B0FAEC565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7.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C7B854A-8EDD-825B-32CE-6B835797D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SELECT </a:t>
            </a:r>
            <a:r>
              <a:rPr lang="en-US" dirty="0" err="1"/>
              <a:t>st_astext</a:t>
            </a:r>
            <a:r>
              <a:rPr lang="en-US" dirty="0"/>
              <a:t>(</a:t>
            </a:r>
            <a:r>
              <a:rPr lang="en-US" dirty="0" err="1"/>
              <a:t>geom</a:t>
            </a:r>
            <a:r>
              <a:rPr lang="en-US" dirty="0"/>
              <a:t>) FROM </a:t>
            </a:r>
            <a:r>
              <a:rPr lang="en-US" dirty="0" err="1"/>
              <a:t>nyc_streets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name='</a:t>
            </a:r>
            <a:r>
              <a:rPr lang="sk-SK" dirty="0" err="1"/>
              <a:t>Roder</a:t>
            </a:r>
            <a:r>
              <a:rPr lang="sk-SK" dirty="0"/>
              <a:t> </a:t>
            </a:r>
            <a:r>
              <a:rPr lang="sk-SK" dirty="0" err="1"/>
              <a:t>Ave</a:t>
            </a:r>
            <a:r>
              <a:rPr lang="en-US" dirty="0"/>
              <a:t>'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en-US" dirty="0"/>
              <a:t>SELECT Sum(</a:t>
            </a:r>
            <a:r>
              <a:rPr lang="en-US" dirty="0" err="1"/>
              <a:t>popn_total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nyc_census_blocks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</a:t>
            </a:r>
            <a:r>
              <a:rPr lang="sk-SK" dirty="0"/>
              <a:t> </a:t>
            </a:r>
            <a:r>
              <a:rPr lang="en-US" dirty="0" err="1"/>
              <a:t>ST_DWithin</a:t>
            </a:r>
            <a:r>
              <a:rPr lang="en-US" dirty="0"/>
              <a:t>(</a:t>
            </a:r>
            <a:r>
              <a:rPr lang="en-US" dirty="0" err="1">
                <a:solidFill>
                  <a:srgbClr val="FF0000"/>
                </a:solidFill>
              </a:rPr>
              <a:t>geom</a:t>
            </a:r>
            <a:r>
              <a:rPr lang="en-US" dirty="0" err="1"/>
              <a:t>,ST_GeomFromText</a:t>
            </a:r>
            <a:r>
              <a:rPr lang="en-US" dirty="0"/>
              <a:t>('MULTILINESTRING((587355.6984758768 4496518.13818151,587442.1810965224 4496559.786882706,587516.1825444733 4496597.959269523,587590.7129904729 4496634.251295198,587670.1982126982 4496673.599988214))', 26918),</a:t>
            </a:r>
            <a:r>
              <a:rPr lang="en-US" dirty="0">
                <a:solidFill>
                  <a:srgbClr val="FF0000"/>
                </a:solidFill>
              </a:rPr>
              <a:t>1000</a:t>
            </a:r>
            <a:r>
              <a:rPr lang="en-US" dirty="0"/>
              <a:t>);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267D7E64-F2B1-B1FC-B3FF-67E921B29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5152" y="5759686"/>
            <a:ext cx="209550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175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A4C5D6-DF29-C606-3E78-EDA5E37F9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Import databázy - .</a:t>
            </a:r>
            <a:r>
              <a:rPr lang="sk-SK" dirty="0" err="1"/>
              <a:t>sql</a:t>
            </a:r>
            <a:r>
              <a:rPr lang="sk-SK" dirty="0"/>
              <a:t> súbor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E7E3A9D-6384-A52B-C5E9-D5457255D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Obsahuje príkaz na vytvorenie databázy</a:t>
            </a:r>
          </a:p>
          <a:p>
            <a:r>
              <a:rPr lang="sk-SK" dirty="0"/>
              <a:t>Import – skopírovanie do </a:t>
            </a:r>
            <a:r>
              <a:rPr lang="sk-SK" dirty="0" err="1"/>
              <a:t>query</a:t>
            </a:r>
            <a:r>
              <a:rPr lang="sk-SK" dirty="0"/>
              <a:t> alebo „</a:t>
            </a:r>
            <a:r>
              <a:rPr lang="sk-SK" dirty="0" err="1"/>
              <a:t>Open</a:t>
            </a:r>
            <a:r>
              <a:rPr lang="sk-SK" dirty="0"/>
              <a:t> </a:t>
            </a:r>
            <a:r>
              <a:rPr lang="sk-SK" dirty="0" err="1"/>
              <a:t>File</a:t>
            </a:r>
            <a:r>
              <a:rPr lang="sk-SK" dirty="0"/>
              <a:t>“ 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A1D13B9A-21B0-6D1C-87BB-91F8479187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9474" y="3524047"/>
            <a:ext cx="4248150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6032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787978-8F47-6BCC-BAF5-1131E22FE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8.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CE6F664-01F6-5C59-2C07-A03E2FE5A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Zistite názov najjužnejšej stanice metra a vizualizuje 40 najjužnejších a najsevernejších staníc metra.</a:t>
            </a:r>
          </a:p>
        </p:txBody>
      </p:sp>
    </p:spTree>
    <p:extLst>
      <p:ext uri="{BB962C8B-B14F-4D97-AF65-F5344CB8AC3E}">
        <p14:creationId xmlns:p14="http://schemas.microsoft.com/office/powerpoint/2010/main" val="33740161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030BA7-5D4D-DEB3-B59D-AF387669A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8.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09B53B3-60F1-4420-2D8A-A9018CC669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SELECT </a:t>
            </a:r>
            <a:r>
              <a:rPr lang="en-US" dirty="0" err="1"/>
              <a:t>st_y</a:t>
            </a:r>
            <a:r>
              <a:rPr lang="en-US" dirty="0"/>
              <a:t>(</a:t>
            </a:r>
            <a:r>
              <a:rPr lang="en-US" dirty="0" err="1"/>
              <a:t>geom</a:t>
            </a:r>
            <a:r>
              <a:rPr lang="en-US" dirty="0"/>
              <a:t>) AS y, </a:t>
            </a:r>
            <a:r>
              <a:rPr lang="en-US" dirty="0" err="1"/>
              <a:t>geom</a:t>
            </a:r>
            <a:r>
              <a:rPr lang="en-US" dirty="0"/>
              <a:t>, name </a:t>
            </a:r>
            <a:endParaRPr lang="sk-SK" dirty="0"/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nyc_subway_stations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ORDER BY y ASC</a:t>
            </a:r>
          </a:p>
          <a:p>
            <a:pPr marL="0" indent="0">
              <a:buNone/>
            </a:pPr>
            <a:r>
              <a:rPr lang="en-US" dirty="0"/>
              <a:t>LIMIT 1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en-US" dirty="0"/>
              <a:t>SELECT </a:t>
            </a:r>
            <a:r>
              <a:rPr lang="en-US" dirty="0" err="1"/>
              <a:t>st_y</a:t>
            </a:r>
            <a:r>
              <a:rPr lang="en-US" dirty="0"/>
              <a:t>(</a:t>
            </a:r>
            <a:r>
              <a:rPr lang="en-US" dirty="0" err="1"/>
              <a:t>geom</a:t>
            </a:r>
            <a:r>
              <a:rPr lang="en-US" dirty="0"/>
              <a:t>) AS y, </a:t>
            </a:r>
            <a:r>
              <a:rPr lang="en-US" dirty="0" err="1"/>
              <a:t>geom</a:t>
            </a:r>
            <a:r>
              <a:rPr lang="en-US" dirty="0"/>
              <a:t>, name </a:t>
            </a:r>
            <a:endParaRPr lang="sk-SK" dirty="0"/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nyc_subway_stations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ORDER BY y ASC</a:t>
            </a:r>
            <a:r>
              <a:rPr lang="sk-SK" dirty="0"/>
              <a:t> / DESC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LIMIT </a:t>
            </a:r>
            <a:r>
              <a:rPr lang="sk-SK" dirty="0"/>
              <a:t>40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098951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A63662-0669-6C9E-8373-E6308E1B2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9.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5235603-FAF2-9CC5-8CA4-734CF0186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Zistite populáciu susedstva </a:t>
            </a:r>
            <a:r>
              <a:rPr lang="sk-SK" dirty="0" err="1"/>
              <a:t>Battery</a:t>
            </a:r>
            <a:r>
              <a:rPr lang="sk-SK" dirty="0"/>
              <a:t> Park (</a:t>
            </a:r>
            <a:r>
              <a:rPr lang="sk-SK" dirty="0" err="1"/>
              <a:t>name</a:t>
            </a:r>
            <a:r>
              <a:rPr lang="sk-SK" dirty="0"/>
              <a:t>=</a:t>
            </a:r>
            <a:r>
              <a:rPr lang="sk-SK" dirty="0" err="1"/>
              <a:t>Battery</a:t>
            </a:r>
            <a:r>
              <a:rPr lang="sk-SK" dirty="0"/>
              <a:t> Park) pomocou údajov z </a:t>
            </a:r>
            <a:r>
              <a:rPr lang="sk-SK" dirty="0" err="1"/>
              <a:t>census_blocks</a:t>
            </a:r>
            <a:r>
              <a:rPr lang="sk-SK" dirty="0"/>
              <a:t>. Použite </a:t>
            </a:r>
            <a:r>
              <a:rPr lang="sk-SK" dirty="0" err="1"/>
              <a:t>join</a:t>
            </a:r>
            <a:r>
              <a:rPr lang="sk-SK" dirty="0"/>
              <a:t> na prepojenie tabuliek a funkciu </a:t>
            </a:r>
            <a:r>
              <a:rPr lang="sk-SK" dirty="0" err="1"/>
              <a:t>st_intersect</a:t>
            </a:r>
            <a:r>
              <a:rPr lang="sk-SK" dirty="0"/>
              <a:t>.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830597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22AAB0-A29E-39A3-0918-4F367D20E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9.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A9F707B-6287-2EC2-1667-88360B61F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k-SK" sz="3200" dirty="0"/>
              <a:t>A)</a:t>
            </a:r>
          </a:p>
          <a:p>
            <a:pPr marL="0" indent="0">
              <a:buNone/>
            </a:pPr>
            <a:r>
              <a:rPr lang="sk-SK" sz="3200" dirty="0"/>
              <a:t>SELECT </a:t>
            </a:r>
            <a:r>
              <a:rPr lang="sk-SK" sz="3200" dirty="0" err="1"/>
              <a:t>Sum</a:t>
            </a:r>
            <a:r>
              <a:rPr lang="sk-SK" sz="3200" dirty="0"/>
              <a:t>(</a:t>
            </a:r>
            <a:r>
              <a:rPr lang="sk-SK" sz="3200" dirty="0" err="1"/>
              <a:t>popn_total</a:t>
            </a:r>
            <a:r>
              <a:rPr lang="sk-SK" sz="3200" dirty="0"/>
              <a:t>)</a:t>
            </a:r>
          </a:p>
          <a:p>
            <a:pPr marL="0" indent="0">
              <a:buNone/>
            </a:pPr>
            <a:r>
              <a:rPr lang="sk-SK" sz="3200" dirty="0"/>
              <a:t>FROM </a:t>
            </a:r>
            <a:r>
              <a:rPr lang="sk-SK" sz="3200" dirty="0" err="1"/>
              <a:t>nyc_neighborhoods</a:t>
            </a:r>
            <a:endParaRPr lang="sk-SK" sz="3200" dirty="0"/>
          </a:p>
          <a:p>
            <a:pPr marL="0" indent="0">
              <a:buNone/>
            </a:pPr>
            <a:r>
              <a:rPr lang="sk-SK" sz="3200" dirty="0"/>
              <a:t>JOIN </a:t>
            </a:r>
            <a:r>
              <a:rPr lang="sk-SK" sz="3200" dirty="0" err="1"/>
              <a:t>nyc_census_blocks</a:t>
            </a:r>
            <a:endParaRPr lang="sk-SK" sz="3200" dirty="0"/>
          </a:p>
          <a:p>
            <a:pPr marL="0" indent="0">
              <a:buNone/>
            </a:pPr>
            <a:r>
              <a:rPr lang="sk-SK" sz="3200" dirty="0"/>
              <a:t>ON </a:t>
            </a:r>
            <a:r>
              <a:rPr lang="sk-SK" sz="3200" dirty="0" err="1"/>
              <a:t>ST_Intersects</a:t>
            </a:r>
            <a:r>
              <a:rPr lang="sk-SK" sz="3200" dirty="0"/>
              <a:t>(</a:t>
            </a:r>
            <a:r>
              <a:rPr lang="sk-SK" sz="3200" dirty="0" err="1"/>
              <a:t>nyc_neighborhoods.geom</a:t>
            </a:r>
            <a:r>
              <a:rPr lang="sk-SK" sz="3200" dirty="0"/>
              <a:t>, </a:t>
            </a:r>
            <a:r>
              <a:rPr lang="sk-SK" sz="3200" dirty="0" err="1"/>
              <a:t>nyc_census_blocks.geom</a:t>
            </a:r>
            <a:r>
              <a:rPr lang="sk-SK" sz="3200" dirty="0"/>
              <a:t>)</a:t>
            </a:r>
          </a:p>
          <a:p>
            <a:pPr marL="0" indent="0">
              <a:buNone/>
            </a:pPr>
            <a:r>
              <a:rPr lang="sk-SK" sz="3200" dirty="0"/>
              <a:t>WHERE nyc_neighborhoods.name = '</a:t>
            </a:r>
            <a:r>
              <a:rPr lang="sk-SK" sz="3200" dirty="0" err="1"/>
              <a:t>Battery</a:t>
            </a:r>
            <a:r>
              <a:rPr lang="sk-SK" sz="3200" dirty="0"/>
              <a:t> Park';</a:t>
            </a:r>
          </a:p>
          <a:p>
            <a:pPr marL="0" indent="0">
              <a:buNone/>
            </a:pPr>
            <a:r>
              <a:rPr lang="sk-SK" sz="3200" dirty="0"/>
              <a:t>B)</a:t>
            </a:r>
          </a:p>
          <a:p>
            <a:pPr marL="0" indent="0">
              <a:buNone/>
            </a:pPr>
            <a:r>
              <a:rPr lang="en-US" sz="3200" dirty="0"/>
              <a:t>SELECT Sum(</a:t>
            </a:r>
            <a:r>
              <a:rPr lang="en-US" sz="3200" dirty="0" err="1"/>
              <a:t>popn_total</a:t>
            </a:r>
            <a:r>
              <a:rPr lang="en-US" sz="3200" dirty="0"/>
              <a:t>)</a:t>
            </a:r>
          </a:p>
          <a:p>
            <a:pPr marL="0" indent="0">
              <a:buNone/>
            </a:pPr>
            <a:r>
              <a:rPr lang="en-US" sz="3200" dirty="0"/>
              <a:t>FROM </a:t>
            </a:r>
            <a:r>
              <a:rPr lang="en-US" sz="3200" dirty="0" err="1"/>
              <a:t>nyc_neighborhoods</a:t>
            </a:r>
            <a:r>
              <a:rPr lang="en-US" sz="3200" dirty="0"/>
              <a:t> AS n</a:t>
            </a:r>
          </a:p>
          <a:p>
            <a:pPr marL="0" indent="0">
              <a:buNone/>
            </a:pPr>
            <a:r>
              <a:rPr lang="en-US" sz="3200" dirty="0"/>
              <a:t>JOIN </a:t>
            </a:r>
            <a:r>
              <a:rPr lang="en-US" sz="3200" dirty="0" err="1"/>
              <a:t>nyc_census_blocks</a:t>
            </a:r>
            <a:r>
              <a:rPr lang="en-US" sz="3200" dirty="0"/>
              <a:t> AS c</a:t>
            </a:r>
          </a:p>
          <a:p>
            <a:pPr marL="0" indent="0">
              <a:buNone/>
            </a:pPr>
            <a:r>
              <a:rPr lang="en-US" sz="3200" dirty="0"/>
              <a:t>ON </a:t>
            </a:r>
            <a:r>
              <a:rPr lang="en-US" sz="3200" dirty="0" err="1"/>
              <a:t>ST_Intersects</a:t>
            </a:r>
            <a:r>
              <a:rPr lang="en-US" sz="3200" dirty="0"/>
              <a:t>(</a:t>
            </a:r>
            <a:r>
              <a:rPr lang="en-US" sz="3200" dirty="0" err="1"/>
              <a:t>n.geom</a:t>
            </a:r>
            <a:r>
              <a:rPr lang="en-US" sz="3200" dirty="0"/>
              <a:t>, </a:t>
            </a:r>
            <a:r>
              <a:rPr lang="en-US" sz="3200" dirty="0" err="1"/>
              <a:t>c.geom</a:t>
            </a:r>
            <a:r>
              <a:rPr lang="en-US" sz="3200" dirty="0"/>
              <a:t>)</a:t>
            </a:r>
          </a:p>
          <a:p>
            <a:pPr marL="0" indent="0">
              <a:buNone/>
            </a:pPr>
            <a:r>
              <a:rPr lang="en-US" sz="3200" dirty="0"/>
              <a:t>WHERE n.name = 'Battery Park';</a:t>
            </a:r>
          </a:p>
          <a:p>
            <a:pPr marL="0" indent="0">
              <a:buNone/>
            </a:pP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3825060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0C0F8B-8B7E-7B7F-9D31-E1E067E3C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Použitie iného koordinačného systému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E136A6D-CEE5-4EB7-2739-A8CFB9AEA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 err="1"/>
              <a:t>ST_Transform</a:t>
            </a:r>
            <a:r>
              <a:rPr lang="sk-SK" dirty="0"/>
              <a:t>(</a:t>
            </a:r>
            <a:r>
              <a:rPr lang="sk-SK" dirty="0" err="1"/>
              <a:t>geom,SRID</a:t>
            </a:r>
            <a:r>
              <a:rPr lang="sk-SK" dirty="0"/>
              <a:t>)</a:t>
            </a:r>
          </a:p>
          <a:p>
            <a:r>
              <a:rPr lang="sk-SK" dirty="0"/>
              <a:t>Zadefinovanie SRID, v ktorom bude daný objekt zobrazený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sz="1800" dirty="0"/>
              <a:t>ERROR:  </a:t>
            </a:r>
            <a:r>
              <a:rPr lang="sk-SK" sz="1800" dirty="0" err="1"/>
              <a:t>ST_Intersects</a:t>
            </a:r>
            <a:r>
              <a:rPr lang="sk-SK" sz="1800" dirty="0"/>
              <a:t>: </a:t>
            </a:r>
            <a:r>
              <a:rPr lang="sk-SK" sz="1800" dirty="0" err="1"/>
              <a:t>Operation</a:t>
            </a:r>
            <a:r>
              <a:rPr lang="sk-SK" sz="1800" dirty="0"/>
              <a:t> on </a:t>
            </a:r>
            <a:r>
              <a:rPr lang="sk-SK" sz="1800" dirty="0" err="1"/>
              <a:t>mixed</a:t>
            </a:r>
            <a:r>
              <a:rPr lang="sk-SK" sz="1800" dirty="0"/>
              <a:t> SRID </a:t>
            </a:r>
            <a:r>
              <a:rPr lang="sk-SK" sz="1800" dirty="0" err="1"/>
              <a:t>geometries</a:t>
            </a:r>
            <a:r>
              <a:rPr lang="sk-SK" sz="1800" dirty="0"/>
              <a:t> (</a:t>
            </a:r>
            <a:r>
              <a:rPr lang="sk-SK" sz="1800" dirty="0" err="1"/>
              <a:t>MultiPolygon</a:t>
            </a:r>
            <a:r>
              <a:rPr lang="sk-SK" sz="1800" dirty="0"/>
              <a:t>, 26918) != (</a:t>
            </a:r>
            <a:r>
              <a:rPr lang="sk-SK" sz="1800" dirty="0" err="1"/>
              <a:t>MultiPolygon</a:t>
            </a:r>
            <a:r>
              <a:rPr lang="sk-SK" sz="1800" dirty="0"/>
              <a:t>, 4326)</a:t>
            </a:r>
          </a:p>
          <a:p>
            <a:pPr marL="0" indent="0">
              <a:buNone/>
            </a:pPr>
            <a:r>
              <a:rPr lang="sk-SK" sz="1800" dirty="0"/>
              <a:t>SQL state: XX000</a:t>
            </a:r>
          </a:p>
          <a:p>
            <a:pPr marL="0" indent="0">
              <a:buNone/>
            </a:pPr>
            <a:r>
              <a:rPr kumimoji="0" lang="sk-SK" altLang="sk-SK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ST_Transform</a:t>
            </a:r>
            <a:r>
              <a:rPr kumimoji="0" lang="sk-SK" altLang="sk-SK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(geom,26918)</a:t>
            </a:r>
          </a:p>
          <a:p>
            <a:pPr marL="0" indent="0">
              <a:buNone/>
            </a:pPr>
            <a:endParaRPr kumimoji="0" lang="sk-SK" altLang="sk-SK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endParaRPr lang="sk-SK" altLang="sk-SK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kumimoji="0" lang="sk-SK" altLang="sk-SK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07186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247499-68FE-FDE4-6BC1-D18C77AAE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Transformácia – konflikt SRID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D43C6F-BBAD-9342-1259-FB8D78E87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 err="1"/>
              <a:t>geom</a:t>
            </a:r>
            <a:r>
              <a:rPr lang="sk-SK" dirty="0"/>
              <a:t> FROM </a:t>
            </a:r>
            <a:r>
              <a:rPr lang="sk-SK" dirty="0" err="1"/>
              <a:t>ny_census_blocks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st_intersects</a:t>
            </a:r>
            <a:r>
              <a:rPr lang="sk-SK" dirty="0"/>
              <a:t>(</a:t>
            </a:r>
            <a:r>
              <a:rPr lang="sk-SK" dirty="0" err="1"/>
              <a:t>geom</a:t>
            </a:r>
            <a:r>
              <a:rPr lang="sk-SK" dirty="0"/>
              <a:t>, </a:t>
            </a:r>
            <a:r>
              <a:rPr lang="sk-SK" dirty="0" err="1"/>
              <a:t>st_transform</a:t>
            </a:r>
            <a:r>
              <a:rPr lang="sk-SK" dirty="0"/>
              <a:t>(geom2,26918));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9888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1520D8-3F86-CF1F-F600-6B962522D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Ďalšie priestorové funkcie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AACD333-8150-C5D7-190D-E60864781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St_area</a:t>
            </a:r>
            <a:r>
              <a:rPr lang="sk-SK" dirty="0"/>
              <a:t> – výpočet plochy</a:t>
            </a:r>
          </a:p>
          <a:p>
            <a:r>
              <a:rPr lang="sk-SK" dirty="0" err="1"/>
              <a:t>St_length</a:t>
            </a:r>
            <a:r>
              <a:rPr lang="sk-SK" dirty="0"/>
              <a:t> – výpočet dĺžky</a:t>
            </a:r>
          </a:p>
          <a:p>
            <a:r>
              <a:rPr lang="sk-SK" dirty="0" err="1"/>
              <a:t>St_x</a:t>
            </a:r>
            <a:r>
              <a:rPr lang="sk-SK" dirty="0"/>
              <a:t>, </a:t>
            </a:r>
            <a:r>
              <a:rPr lang="sk-SK" dirty="0" err="1"/>
              <a:t>st_y</a:t>
            </a:r>
            <a:r>
              <a:rPr lang="sk-SK" dirty="0"/>
              <a:t> – body v smere osi x a y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Udáva sa pred </a:t>
            </a:r>
            <a:r>
              <a:rPr lang="sk-SK" dirty="0" err="1"/>
              <a:t>geometry</a:t>
            </a:r>
            <a:r>
              <a:rPr lang="sk-SK" dirty="0"/>
              <a:t>, buď v SELECT alebo pri podmienke (WHERE):</a:t>
            </a:r>
          </a:p>
          <a:p>
            <a:r>
              <a:rPr lang="sk-SK" dirty="0"/>
              <a:t>SELECT </a:t>
            </a:r>
            <a:r>
              <a:rPr lang="sk-SK" dirty="0" err="1"/>
              <a:t>st_area</a:t>
            </a:r>
            <a:r>
              <a:rPr lang="sk-SK" dirty="0"/>
              <a:t>(</a:t>
            </a:r>
            <a:r>
              <a:rPr lang="sk-SK" dirty="0" err="1"/>
              <a:t>geom</a:t>
            </a:r>
            <a:r>
              <a:rPr lang="sk-SK" dirty="0"/>
              <a:t>) FROM table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39813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F1A459-A623-642F-C86D-A521569B9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ECEAFF1-5AAA-57FA-D242-147931EA0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Vyrátajte dĺžku Ulice </a:t>
            </a:r>
            <a:r>
              <a:rPr lang="sk-SK" dirty="0" err="1"/>
              <a:t>Atlantic</a:t>
            </a:r>
            <a:r>
              <a:rPr lang="sk-SK" dirty="0"/>
              <a:t> </a:t>
            </a:r>
            <a:r>
              <a:rPr lang="sk-SK" dirty="0" err="1"/>
              <a:t>Commons</a:t>
            </a:r>
            <a:r>
              <a:rPr lang="sk-S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5191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92E5FF-2D17-5644-DD4A-05A16C116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1. Úloha – príklad </a:t>
            </a:r>
            <a:r>
              <a:rPr lang="sk-SK" dirty="0" err="1"/>
              <a:t>qeury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E9B7E58-5A33-5B9A-C2A3-2BDBD41B0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</a:t>
            </a:r>
            <a:r>
              <a:rPr lang="en-US" dirty="0" err="1"/>
              <a:t>st_length</a:t>
            </a:r>
            <a:r>
              <a:rPr lang="en-US" dirty="0"/>
              <a:t>(</a:t>
            </a:r>
            <a:r>
              <a:rPr lang="en-US" dirty="0" err="1"/>
              <a:t>geom</a:t>
            </a:r>
            <a:r>
              <a:rPr lang="en-US" dirty="0"/>
              <a:t>) FROM </a:t>
            </a:r>
            <a:r>
              <a:rPr lang="en-US" dirty="0" err="1"/>
              <a:t>nyc_streets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name='Atlantic Commons'</a:t>
            </a:r>
            <a:r>
              <a:rPr lang="sk-SK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436709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2669EB-302E-8333-1DA1-8284DDF47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2.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37EF305-0FD0-E316-F895-34D7B97CA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Vyrátajte dĺžku rezidenčných ulíc v NY (type=</a:t>
            </a:r>
            <a:r>
              <a:rPr lang="sk-SK" dirty="0" err="1"/>
              <a:t>residential</a:t>
            </a:r>
            <a:r>
              <a:rPr lang="sk-SK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030900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C1519B-FB10-CAEB-FF75-6DB87E2AF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2.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D8216B-88A1-F4F1-3B0B-7E463F1E0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sum(</a:t>
            </a:r>
            <a:r>
              <a:rPr lang="en-US" dirty="0" err="1"/>
              <a:t>st_length</a:t>
            </a:r>
            <a:r>
              <a:rPr lang="en-US" dirty="0"/>
              <a:t>(</a:t>
            </a:r>
            <a:r>
              <a:rPr lang="en-US" dirty="0" err="1"/>
              <a:t>geom</a:t>
            </a:r>
            <a:r>
              <a:rPr lang="en-US" dirty="0"/>
              <a:t>)) FROM </a:t>
            </a:r>
            <a:r>
              <a:rPr lang="en-US" dirty="0" err="1"/>
              <a:t>nyc_streets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type='residential'</a:t>
            </a:r>
            <a:r>
              <a:rPr lang="sk-SK"/>
              <a:t>;</a:t>
            </a:r>
            <a:endParaRPr lang="sk-SK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8F3BC21C-7E0C-4216-C567-3C50068154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6770" y="4620739"/>
            <a:ext cx="2028825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334981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6581</TotalTime>
  <Words>701</Words>
  <Application>Microsoft Office PowerPoint</Application>
  <PresentationFormat>Širokouhlá</PresentationFormat>
  <Paragraphs>100</Paragraphs>
  <Slides>23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8" baseType="lpstr">
      <vt:lpstr>Arial</vt:lpstr>
      <vt:lpstr>Arial Narrow</vt:lpstr>
      <vt:lpstr>Calibri</vt:lpstr>
      <vt:lpstr>Calibri Light</vt:lpstr>
      <vt:lpstr>Motív Office</vt:lpstr>
      <vt:lpstr>Priestorové databázové systémy  priestorovo-relačné dopyty</vt:lpstr>
      <vt:lpstr>Import databázy - .sql súbor</vt:lpstr>
      <vt:lpstr>Použitie iného koordinačného systému</vt:lpstr>
      <vt:lpstr>Transformácia – konflikt SRID</vt:lpstr>
      <vt:lpstr>Ďalšie priestorové funkcie</vt:lpstr>
      <vt:lpstr>1. Úloha</vt:lpstr>
      <vt:lpstr>1. Úloha – príklad qeury</vt:lpstr>
      <vt:lpstr>2. Úloha</vt:lpstr>
      <vt:lpstr>2. Úloha – príklad query</vt:lpstr>
      <vt:lpstr>3. Úloha</vt:lpstr>
      <vt:lpstr>3. Úloha – príklad query</vt:lpstr>
      <vt:lpstr>4. Úloha</vt:lpstr>
      <vt:lpstr>4. Úloha – príklad query</vt:lpstr>
      <vt:lpstr>5. Úloha</vt:lpstr>
      <vt:lpstr>5. Úloha – príklad query</vt:lpstr>
      <vt:lpstr>6. Úloha </vt:lpstr>
      <vt:lpstr>6. Úloha – príklad query</vt:lpstr>
      <vt:lpstr>7. Úloha</vt:lpstr>
      <vt:lpstr>7. Úloha – príklad query</vt:lpstr>
      <vt:lpstr>8. Úloha</vt:lpstr>
      <vt:lpstr>8. Úloha – príklad query</vt:lpstr>
      <vt:lpstr>9. úloha</vt:lpstr>
      <vt:lpstr>9. Úloha – príklad query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Priestorové databázové systémy – 1. cvičenie</dc:title>
  <dc:creator>Tomáš Fedor</dc:creator>
  <cp:lastModifiedBy>Tomáš Fedor</cp:lastModifiedBy>
  <cp:revision>88</cp:revision>
  <dcterms:created xsi:type="dcterms:W3CDTF">2022-09-27T20:25:35Z</dcterms:created>
  <dcterms:modified xsi:type="dcterms:W3CDTF">2025-12-09T11:45:19Z</dcterms:modified>
</cp:coreProperties>
</file>