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58" r:id="rId3"/>
    <p:sldId id="271" r:id="rId4"/>
    <p:sldId id="261" r:id="rId5"/>
    <p:sldId id="259" r:id="rId6"/>
    <p:sldId id="260" r:id="rId7"/>
    <p:sldId id="263" r:id="rId8"/>
    <p:sldId id="264" r:id="rId9"/>
    <p:sldId id="262" r:id="rId10"/>
    <p:sldId id="265" r:id="rId11"/>
    <p:sldId id="266" r:id="rId12"/>
    <p:sldId id="267" r:id="rId13"/>
    <p:sldId id="268" r:id="rId14"/>
    <p:sldId id="269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92" r:id="rId23"/>
    <p:sldId id="283" r:id="rId24"/>
    <p:sldId id="284" r:id="rId25"/>
    <p:sldId id="281" r:id="rId26"/>
    <p:sldId id="282" r:id="rId27"/>
    <p:sldId id="285" r:id="rId28"/>
    <p:sldId id="286" r:id="rId29"/>
    <p:sldId id="287" r:id="rId30"/>
    <p:sldId id="289" r:id="rId31"/>
    <p:sldId id="290" r:id="rId32"/>
    <p:sldId id="291" r:id="rId33"/>
    <p:sldId id="293" r:id="rId34"/>
    <p:sldId id="294" r:id="rId35"/>
    <p:sldId id="288" r:id="rId36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3" autoAdjust="0"/>
    <p:restoredTop sz="94660"/>
  </p:normalViewPr>
  <p:slideViewPr>
    <p:cSldViewPr snapToGrid="0">
      <p:cViewPr varScale="1">
        <p:scale>
          <a:sx n="76" d="100"/>
          <a:sy n="76" d="100"/>
        </p:scale>
        <p:origin x="8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BD99AB-A50C-477E-AD13-D23BDD84A4EB}" type="datetimeFigureOut">
              <a:rPr lang="sk-SK" smtClean="0"/>
              <a:t>28. 11. 2024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284DC6-9CD9-4929-B837-44ECA02F75C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42481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84DC6-9CD9-4929-B837-44ECA02F75CA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18655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84DC6-9CD9-4929-B837-44ECA02F75CA}" type="slidenum">
              <a:rPr lang="sk-SK" smtClean="0"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36768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DA09E4-612F-670B-B5BA-3E7C5AE130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4EE74F4-3E3E-5A87-3106-7B43CDE7FD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D53036C-39D3-88E7-8A56-84F3F2F4D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28. 11. 2024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67BE31D-FC95-B9FE-C37A-82F9F07F4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36B49BA-38B3-507F-9B46-7157C7D68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53886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77DAAF-436F-1C73-30D5-C6DA50F4F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E7C4759B-1177-DFAA-04AC-CE1A2FF6C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8FB5733-0CBE-BB92-5623-4AEBF6878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28. 11. 2024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CC2B418-EA4F-BB90-C13A-E67691392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6FE3F86-1206-C819-FEC6-476A58287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48220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EC05A11C-A1A7-193A-E9AA-8E327915DD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A4A38742-F705-7363-2B88-C9D5AABFF1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7A515E5-5CA1-2B74-54EA-DBAC095E1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28. 11. 2024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BB790666-4F11-6D21-DE20-A829D1BBB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4FC3021-FDBC-66EA-2379-5FBF3BA26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7965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E5BD60-3E5B-4B88-D3BF-B72F81645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25B58E5-4CA2-DECB-DEFA-8C603F6DC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3D4232F-8A9A-265F-7BF9-013FC3BD9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28. 11. 2024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DC62923-9429-7C72-5D82-28C9AD7B3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A641704-4A11-7D73-FA97-4BE36EB8F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53682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AE8A06-3B69-8C43-6B21-75204A12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3516475-D0A5-6FE9-4B26-94F71E9B0D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4913D3A-DB6F-30CE-3CA9-98D2DB804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28. 11. 2024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A995DC5-3AB9-F9BF-C066-CA4A8047A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F837635E-3642-9EF3-91AC-4EC217A97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6344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3BA1FE-2AD8-921C-AFA0-466BF7237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53206D1-497A-9E47-C644-915AB73A21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40A215BD-67BC-2EC5-4709-B38A860C8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982AD9D8-0CBF-28D6-138E-9F3875358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28. 11. 2024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DB6DD645-47B6-6EF3-D6AE-2BECF4164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BB68A890-662C-24BB-43D2-6CA8B8E0C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76796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9A639C-BB61-6F61-A697-8DCE88BF4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9A57959-A546-F7BF-36CF-421A66C0D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B98A393E-CC0C-4E91-2557-77EAD8C733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B20F8C6-6431-56F8-417B-A75C13AD26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6ACE2EB3-DEDD-B61F-D8FA-5FD245DB19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5E752BC4-C9D1-4C9C-5943-0D5B6D6F6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28. 11. 2024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60BD25E2-CA6E-FCE4-F91F-9C7D20849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F5157C62-8D6D-7388-09ED-5872D2CFE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03274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C12A5F-9047-DA28-A738-268A5F29C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D36B3E25-368D-9325-CF9D-0BCFB9DA7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28. 11. 2024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53268C7B-ED38-3B92-2DFC-5B2C83224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DB18FC94-EC58-E319-1E7B-6FC5043C1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77688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8DCACDB2-F6CA-ABAD-1E9E-4D5D65654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28. 11. 2024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2FB5FF02-778B-1080-51C5-C463E2F89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16D581A2-C328-CC39-A085-A4CBD4043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40192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F6797B-FE16-7C1D-20A9-4F9C9E74D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8FC4BE1-A22D-EF70-5FBE-B066001AE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AA07345-700B-FFF4-44AF-4AEBEA7C1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A907756C-2ACB-282F-91D9-1333D33DA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28. 11. 2024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A16F7AE2-7637-ECD3-76BB-C54D3E20D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77FE805F-0231-8C9C-EABF-263B5B0CA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79426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F8C386-AD6E-B34D-E98D-50A823D93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36F7AF57-219C-5481-418C-0FF4314318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C4A2378-BA4B-D701-E299-4B8C5D8181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D2269BAC-62D4-9E43-CC65-0E0506509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28. 11. 2024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AA5EF9B7-D11C-C57F-4046-CCDF1024E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5EBF60C0-CB6F-DED7-A6E3-E24F86DD7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75580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37B95D55-2178-B79B-118E-DCD6C4362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20D4947-D106-4C2C-F9C5-E6BC1FA73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4844A709-BB9F-72B8-B046-7D9313F1D7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35A59-8F34-4E72-975F-3DB8D4EB553E}" type="datetimeFigureOut">
              <a:rPr lang="sk-SK" smtClean="0"/>
              <a:t>28. 11. 2024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EA9783F-481D-4B9D-429D-8CB1AFFF67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64D835D-FCC6-9C0D-AEC1-A435DAFE9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69175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DB9FF6-8A7A-119D-42DA-E42F2B6FCD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Priestorové databázové systémy </a:t>
            </a:r>
            <a:br>
              <a:rPr lang="sk-SK" dirty="0"/>
            </a:br>
            <a:r>
              <a:rPr lang="sk-SK" dirty="0"/>
              <a:t>priestorové dopyty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5ECCDDD-32EC-9CE1-E801-DF16FDBF3A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  <a:p>
            <a:endParaRPr lang="sk-SK" dirty="0"/>
          </a:p>
          <a:p>
            <a:r>
              <a:rPr lang="sk-SK" dirty="0"/>
              <a:t>Mgr. Tomáš Fedor</a:t>
            </a:r>
          </a:p>
        </p:txBody>
      </p:sp>
    </p:spTree>
    <p:extLst>
      <p:ext uri="{BB962C8B-B14F-4D97-AF65-F5344CB8AC3E}">
        <p14:creationId xmlns:p14="http://schemas.microsoft.com/office/powerpoint/2010/main" val="1406570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B444B3-320F-A5A6-7C9E-9ED8DCBFD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Topologické</a:t>
            </a:r>
            <a:r>
              <a:rPr lang="sk-SK" dirty="0"/>
              <a:t> operátory - </a:t>
            </a:r>
            <a:r>
              <a:rPr lang="sk-SK" dirty="0" err="1"/>
              <a:t>touches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3DC6324-F39F-FF8C-BFAA-C8705A1AD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6525638" cy="43513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5100" dirty="0"/>
              <a:t>ST</a:t>
            </a:r>
            <a:r>
              <a:rPr lang="sk-SK" sz="5100" dirty="0"/>
              <a:t>_</a:t>
            </a:r>
            <a:r>
              <a:rPr lang="sk-SK" sz="5100" dirty="0" err="1"/>
              <a:t>Touches</a:t>
            </a:r>
            <a:r>
              <a:rPr lang="sk-SK" sz="5100" dirty="0"/>
              <a:t>(</a:t>
            </a:r>
            <a:r>
              <a:rPr lang="en-US" sz="5100" dirty="0"/>
              <a:t>geometry A , geometry B)</a:t>
            </a:r>
            <a:r>
              <a:rPr lang="sk-SK" sz="5100" dirty="0"/>
              <a:t> Dotýka sa.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sz="3300" dirty="0"/>
              <a:t>SELECT * FROM </a:t>
            </a:r>
            <a:r>
              <a:rPr lang="sk-SK" sz="3300" dirty="0" err="1"/>
              <a:t>nyc_neighborhoods</a:t>
            </a:r>
            <a:endParaRPr lang="sk-SK" sz="3300" dirty="0"/>
          </a:p>
          <a:p>
            <a:pPr marL="0" indent="0">
              <a:buNone/>
            </a:pPr>
            <a:r>
              <a:rPr lang="sk-SK" sz="3300" dirty="0"/>
              <a:t>WHERE </a:t>
            </a:r>
            <a:r>
              <a:rPr lang="sk-SK" sz="3300" dirty="0" err="1"/>
              <a:t>ST_touches</a:t>
            </a:r>
            <a:r>
              <a:rPr lang="sk-SK" sz="3300" dirty="0"/>
              <a:t>('010600002026690000010000000103000000010000001100000045F2F7D9E6C82141BFF459DBCF25514181B1B59696D72141360D1F6921285141FA39BF8F9CDD2141FA8E3EB88C27514176C9E5EF0DE92141843FCC5C72265141EEABB14FE9DE2141F2DEE99443265141E1476C0622D62141203D83B8DD24514113AE95DB18D52141879C50CED8245141805C69790FD42141F4FDB19009255141435DB7E2C2D221416475AF79352551412452AC852AD12141BD45C9646B255141AF4370AF2BCF2141099F789F8F25514136ACA94906CD214157147B80AE255141DBA4DF01BCCB2141DD94A694AE25514158F4672CE7CA2141F7BDC5A1AE2551418327DF811CCA2141727F0F25BC255141574BEF70F1C921417731701CD125514145F2F7D9E6C82141BFF459DBCF255141', </a:t>
            </a:r>
            <a:r>
              <a:rPr lang="sk-SK" sz="3300" dirty="0" err="1"/>
              <a:t>geom</a:t>
            </a:r>
            <a:r>
              <a:rPr lang="sk-SK" sz="3300" dirty="0"/>
              <a:t>)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D5934DEE-CD4D-514C-7E4D-DC234F7FB2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2095500"/>
            <a:ext cx="4762500" cy="476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9260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63F153-490D-DE0A-3FC1-A3C3DCF22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Topologické</a:t>
            </a:r>
            <a:r>
              <a:rPr lang="sk-SK" dirty="0"/>
              <a:t> operátory – </a:t>
            </a:r>
            <a:r>
              <a:rPr lang="sk-SK" dirty="0" err="1"/>
              <a:t>within</a:t>
            </a:r>
            <a:r>
              <a:rPr lang="sk-SK" dirty="0"/>
              <a:t>/</a:t>
            </a:r>
            <a:r>
              <a:rPr lang="sk-SK" dirty="0" err="1"/>
              <a:t>contains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CBA6520-62BD-2ED1-3589-9FAEB31DB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671553" cy="4351338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5000" dirty="0"/>
              <a:t>ST</a:t>
            </a:r>
            <a:r>
              <a:rPr lang="sk-SK" sz="5000" dirty="0"/>
              <a:t>_</a:t>
            </a:r>
            <a:r>
              <a:rPr lang="sk-SK" sz="5000" dirty="0" err="1"/>
              <a:t>within</a:t>
            </a:r>
            <a:r>
              <a:rPr lang="sk-SK" sz="5000" dirty="0"/>
              <a:t>/</a:t>
            </a:r>
            <a:r>
              <a:rPr lang="sk-SK" sz="5000" dirty="0" err="1"/>
              <a:t>contains</a:t>
            </a:r>
            <a:r>
              <a:rPr lang="sk-SK" sz="5000" dirty="0"/>
              <a:t>(</a:t>
            </a:r>
            <a:r>
              <a:rPr lang="en-US" sz="5000" dirty="0"/>
              <a:t>geometry A , geometry B)</a:t>
            </a:r>
            <a:r>
              <a:rPr lang="sk-SK" sz="5000" dirty="0"/>
              <a:t> Či sa jeden objekt nachádza celý v rámci druhého. </a:t>
            </a:r>
            <a:r>
              <a:rPr lang="sk-SK" sz="5000" dirty="0" err="1"/>
              <a:t>Within</a:t>
            </a:r>
            <a:r>
              <a:rPr lang="sk-SK" sz="5000" dirty="0"/>
              <a:t> – </a:t>
            </a:r>
            <a:r>
              <a:rPr lang="sk-SK" sz="5000" dirty="0" err="1"/>
              <a:t>geometry</a:t>
            </a:r>
            <a:r>
              <a:rPr lang="sk-SK" sz="5000" dirty="0"/>
              <a:t> B zahŕňa A, </a:t>
            </a:r>
            <a:r>
              <a:rPr lang="sk-SK" sz="5000" dirty="0" err="1"/>
              <a:t>contains</a:t>
            </a:r>
            <a:r>
              <a:rPr lang="sk-SK" sz="5000" dirty="0"/>
              <a:t> – A zahŕňa B. </a:t>
            </a:r>
          </a:p>
          <a:p>
            <a:pPr marL="0" indent="0">
              <a:buNone/>
            </a:pPr>
            <a:r>
              <a:rPr lang="sk-SK" sz="5000" dirty="0" err="1"/>
              <a:t>Geom</a:t>
            </a:r>
            <a:r>
              <a:rPr lang="sk-SK" sz="5000" dirty="0"/>
              <a:t> – </a:t>
            </a:r>
            <a:r>
              <a:rPr lang="sk-SK" sz="5000" dirty="0" err="1"/>
              <a:t>Jamaica</a:t>
            </a:r>
            <a:endParaRPr lang="sk-SK" sz="5000" dirty="0"/>
          </a:p>
          <a:p>
            <a:pPr marL="0" indent="0">
              <a:buNone/>
            </a:pPr>
            <a:endParaRPr lang="sk-SK" sz="3500" dirty="0"/>
          </a:p>
          <a:p>
            <a:pPr marL="0" indent="0">
              <a:buNone/>
            </a:pPr>
            <a:r>
              <a:rPr lang="sk-SK" sz="3400" dirty="0"/>
              <a:t>SELECT * FROM </a:t>
            </a:r>
            <a:r>
              <a:rPr lang="sk-SK" sz="3400" dirty="0" err="1"/>
              <a:t>nyc_streets</a:t>
            </a:r>
            <a:endParaRPr lang="sk-SK" sz="3400" dirty="0"/>
          </a:p>
          <a:p>
            <a:pPr marL="0" indent="0">
              <a:buNone/>
            </a:pPr>
            <a:r>
              <a:rPr lang="sk-SK" sz="3400" dirty="0"/>
              <a:t>WHERE </a:t>
            </a:r>
            <a:r>
              <a:rPr lang="sk-SK" sz="3400" dirty="0" err="1"/>
              <a:t>ST_contains</a:t>
            </a:r>
            <a:r>
              <a:rPr lang="sk-SK" sz="3400" dirty="0"/>
              <a:t>('0106000020266900000100000001030000000100000034000000FCB0C7C40E4F22419091AC4EDF3051411FC613C565502241C6F3882EDF30514149B0CC1AFD532241E9309AC40C3151414C60541DAE5822413142E65548315141A94DE8A4245B2241298E76306C315141C87B3B51285F2241FFD6D2A2A6315141FB3149C7895E22413E83A369F0315141786713413A5F22412ACA6A342B32514183FF755C885F22417887E2BF6C325141CBEF14A5A85F2241122EB0D7873251418FA579C57D602241A354AB398D3251416F2A9090C8662241639CD705A8325141C27EAF61CA6A22419EFCBF441533514188391B917C702241FC5B4C8D4D335141B6CB43C09872224143CB91804E3351418848D5EB7D7422415B1046013F33514137F7090116772241A547F22B51335141EC4D083D407822416A7F58BA1D335141C9161F5963752241DCC51E31C3325141B4D4DB2092722241EC93AE00973251416293586FD8712241674DD43581325141A379D49B3771224163CEB99F763251413646BA6C6E702241098072165F3251410B80DC9ACE6E2241B0D61F9C4A32514198CDF057586E22416EBEF03A3932514183DF62AC746C22419255F1C623325141369AFEF5D86B22411F4B720F1A3251416CB49F1FF56C22412D3B1429DA315141E71B69AE5B6D2241A33E9225BD3151419261B8FCF06D2241AD6776CAA23151414C396AF6DC6D22416674CCCE6F31514156132247526B2241E25E2B4D50315141668C78C7E66A22412F452B0C183151413D0F3389D469224170893D76BC3051415C64F4EB00652241EFA8C8D02B3051416B69D217766822410FED0E7F8E2F5141E885CE8CF2692241C5EACF602F2F51411EFF6B0E586C2241A753F596ED2E5141D09FCF6CB16E2241CE1CACC7B02E5141C25A369EC66C2241A648EED8702E5141A8E777839269224167A45508432E51410364AD1125682241A26D21AF1A2E51413B77A3A11A6622414598DF01E12D5141F623F4720B642241F2F172597C2D5141739B73658E6222411909D68A882D514146ABF1E86C602241AE4EDC429B2D51411314E6EF91592241802AB9E0AC2D51419664553C4A53224101D08CE48F2F5141F8BA6C7940512241E3A0930D1D305141F9AD8903FA4F2241372A99F28D3051412243CDFD884F22413B761F09B5305141FCB0C7C40E4F22419091AC4EDF305141', </a:t>
            </a:r>
            <a:r>
              <a:rPr lang="sk-SK" sz="3400" dirty="0" err="1"/>
              <a:t>geom</a:t>
            </a:r>
            <a:r>
              <a:rPr lang="sk-SK" sz="3400" dirty="0"/>
              <a:t>)</a:t>
            </a:r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0AB6DC78-97B4-D57D-DFF7-E494AE9A7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1619250"/>
            <a:ext cx="4762500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39385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E17625-3C33-6585-87F5-600C77CA2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Operátory priestorovej analýzy - </a:t>
            </a:r>
            <a:r>
              <a:rPr lang="sk-SK" dirty="0" err="1"/>
              <a:t>distance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D4D7BA3-7595-F7C6-3717-C9E2494D0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600" dirty="0" err="1"/>
              <a:t>ST_Distance</a:t>
            </a:r>
            <a:r>
              <a:rPr lang="en-US" sz="3600" dirty="0"/>
              <a:t>(geometry A, geometry B)</a:t>
            </a:r>
            <a:endParaRPr lang="sk-SK" sz="3600" dirty="0"/>
          </a:p>
          <a:p>
            <a:pPr marL="0" indent="0">
              <a:buNone/>
            </a:pPr>
            <a:r>
              <a:rPr lang="sk-SK" sz="3600" dirty="0"/>
              <a:t>Vzdialenosť dvoch objektov; stanice </a:t>
            </a:r>
            <a:r>
              <a:rPr lang="sk-SK" sz="3600" dirty="0" err="1"/>
              <a:t>Alder</a:t>
            </a:r>
            <a:r>
              <a:rPr lang="sk-SK" sz="3600" dirty="0"/>
              <a:t> </a:t>
            </a:r>
            <a:r>
              <a:rPr lang="sk-SK" sz="3600" dirty="0" err="1"/>
              <a:t>Ave</a:t>
            </a:r>
            <a:r>
              <a:rPr lang="sk-SK" sz="3600" dirty="0"/>
              <a:t> a </a:t>
            </a:r>
            <a:r>
              <a:rPr lang="sk-SK" sz="3600" dirty="0" err="1"/>
              <a:t>Bensonhurst</a:t>
            </a:r>
            <a:endParaRPr lang="sk-SK" sz="3600" dirty="0"/>
          </a:p>
          <a:p>
            <a:pPr marL="0" indent="0">
              <a:buNone/>
            </a:pPr>
            <a:r>
              <a:rPr lang="sk-SK" sz="3600" dirty="0"/>
              <a:t>Vzdialenosť je uvedená v metroch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SELECT </a:t>
            </a:r>
          </a:p>
          <a:p>
            <a:pPr marL="0" indent="0">
              <a:buNone/>
            </a:pPr>
            <a:r>
              <a:rPr lang="sk-SK" dirty="0" err="1"/>
              <a:t>ST_distance</a:t>
            </a:r>
            <a:r>
              <a:rPr lang="sk-SK" dirty="0"/>
              <a:t>('010600002026690000010000000103000000010000001100000045F2F7D9E6C82141BFF459DBCF25514181B1B59696D72141360D1F6921285141FA39BF8F9CDD2141FA8E3EB88C27514176C9E5EF0DE92141843FCC5C72265141EEABB14FE9DE2141F2DEE99443265141E1476C0622D62141203D83B8DD24514113AE95DB18D52141879C50CED8245141805C69790FD42141F4FDB19009255141435DB7E2C2D221416475AF79352551412452AC852AD12141BD45C9646B255141AF4370AF2BCF2141099F789F8F25514136ACA94906CD214157147B80AE255141DBA4DF01BCCB2141DD94A694AE25514158F4672CE7CA2141F7BDC5A1AE2551418327DF811CCA2141727F0F25BC255141574BEF70F1C921417731701CD125514145F2F7D9E6C82141BFF459DBCF255141','010100002026690000DC2D3A159A242241233B7B36633E5141')</a:t>
            </a:r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960A8C7E-CC3E-18EE-40C8-F9B4E16C1B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997" y="2903098"/>
            <a:ext cx="200977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488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523B3F-275E-51E6-FE91-45557353B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Topologicko</a:t>
            </a:r>
            <a:r>
              <a:rPr lang="sk-SK" dirty="0"/>
              <a:t>-analytické operátory - </a:t>
            </a:r>
            <a:r>
              <a:rPr lang="sk-SK" dirty="0" err="1"/>
              <a:t>Dwithin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741DC8-14ED-BDB8-AC5D-441EB253C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632643" cy="435133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5100" dirty="0"/>
              <a:t>ST</a:t>
            </a:r>
            <a:r>
              <a:rPr lang="sk-SK" sz="5100" dirty="0"/>
              <a:t>_</a:t>
            </a:r>
            <a:r>
              <a:rPr lang="sk-SK" sz="5100" dirty="0" err="1"/>
              <a:t>Dwithin</a:t>
            </a:r>
            <a:r>
              <a:rPr lang="sk-SK" sz="5100" dirty="0"/>
              <a:t>(</a:t>
            </a:r>
            <a:r>
              <a:rPr lang="en-US" sz="5100" dirty="0"/>
              <a:t>geometry A , geometry B</a:t>
            </a:r>
            <a:r>
              <a:rPr lang="sk-SK" sz="5100" dirty="0"/>
              <a:t>, vzdialenosť</a:t>
            </a:r>
            <a:r>
              <a:rPr lang="en-US" sz="5100" dirty="0"/>
              <a:t>)</a:t>
            </a:r>
            <a:endParaRPr lang="sk-SK" sz="5100" dirty="0"/>
          </a:p>
          <a:p>
            <a:pPr marL="0" indent="0">
              <a:buNone/>
            </a:pPr>
            <a:r>
              <a:rPr lang="sk-SK" sz="5100" dirty="0"/>
              <a:t>Nachádza sa v určitej vzdialenosti od objektu, vrátane samotného objektu.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sz="3800" dirty="0"/>
              <a:t>SELECT * FROM </a:t>
            </a:r>
            <a:r>
              <a:rPr lang="sk-SK" sz="3800" dirty="0" err="1"/>
              <a:t>nyc_homicides</a:t>
            </a:r>
            <a:endParaRPr lang="sk-SK" sz="3800" dirty="0"/>
          </a:p>
          <a:p>
            <a:pPr marL="0" indent="0">
              <a:buNone/>
            </a:pPr>
            <a:r>
              <a:rPr lang="sk-SK" sz="3800" dirty="0"/>
              <a:t>WHERE </a:t>
            </a:r>
            <a:r>
              <a:rPr lang="sk-SK" sz="3800" dirty="0" err="1"/>
              <a:t>ST_Dwithin</a:t>
            </a:r>
            <a:r>
              <a:rPr lang="sk-SK" sz="3800" dirty="0"/>
              <a:t>('010600002026690000010000000103000000010000001100000045F2F7D9E6C82141BFF459DBCF25514181B1B59696D72141360D1F6921285141FA39BF8F9CDD2141FA8E3EB88C27514176C9E5EF0DE92141843FCC5C72265141EEABB14FE9DE2141F2DEE99443265141E1476C0622D62141203D83B8DD24514113AE95DB18D52141879C50CED8245141805C69790FD42141F4FDB19009255141435DB7E2C2D221416475AF79352551412452AC852AD12141BD45C9646B255141AF4370AF2BCF2141099F789F8F25514136ACA94906CD214157147B80AE255141DBA4DF01BCCB2141DD94A694AE25514158F4672CE7CA2141F7BDC5A1AE2551418327DF811CCA2141727F0F25BC255141574BEF70F1C921417731701CD125514145F2F7D9E6C82141BFF459DBCF255141', </a:t>
            </a:r>
            <a:r>
              <a:rPr lang="sk-SK" sz="3800" dirty="0" err="1"/>
              <a:t>geom</a:t>
            </a:r>
            <a:r>
              <a:rPr lang="sk-SK" sz="3800" dirty="0"/>
              <a:t>, </a:t>
            </a:r>
            <a:r>
              <a:rPr lang="sk-SK" sz="3800" dirty="0">
                <a:solidFill>
                  <a:srgbClr val="FF0000"/>
                </a:solidFill>
              </a:rPr>
              <a:t>2000</a:t>
            </a:r>
            <a:r>
              <a:rPr lang="sk-SK" sz="3800" dirty="0"/>
              <a:t>)</a:t>
            </a:r>
          </a:p>
        </p:txBody>
      </p:sp>
      <p:pic>
        <p:nvPicPr>
          <p:cNvPr id="8194" name="Picture 2">
            <a:extLst>
              <a:ext uri="{FF2B5EF4-FFF2-40B4-BE49-F238E27FC236}">
                <a16:creationId xmlns:a16="http://schemas.microsoft.com/office/drawing/2014/main" id="{CB661301-FC1E-0CD9-9EAD-C2BBC2DB0C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3048000"/>
            <a:ext cx="47625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Rovná spojovacia šípka 4">
            <a:extLst>
              <a:ext uri="{FF2B5EF4-FFF2-40B4-BE49-F238E27FC236}">
                <a16:creationId xmlns:a16="http://schemas.microsoft.com/office/drawing/2014/main" id="{19F0CA8D-F988-8A73-7B32-965D135DB634}"/>
              </a:ext>
            </a:extLst>
          </p:cNvPr>
          <p:cNvCxnSpPr/>
          <p:nvPr/>
        </p:nvCxnSpPr>
        <p:spPr>
          <a:xfrm flipH="1" flipV="1">
            <a:off x="3171217" y="6011694"/>
            <a:ext cx="836579" cy="34046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BlokTextu 5">
            <a:extLst>
              <a:ext uri="{FF2B5EF4-FFF2-40B4-BE49-F238E27FC236}">
                <a16:creationId xmlns:a16="http://schemas.microsoft.com/office/drawing/2014/main" id="{2A47F1A1-E0F2-C736-68CE-96610C9A3E8C}"/>
              </a:ext>
            </a:extLst>
          </p:cNvPr>
          <p:cNvSpPr txBox="1"/>
          <p:nvPr/>
        </p:nvSpPr>
        <p:spPr>
          <a:xfrm>
            <a:off x="4289897" y="6254885"/>
            <a:ext cx="333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FF0000"/>
                </a:solidFill>
              </a:rPr>
              <a:t>Vzdialenosť v metroch</a:t>
            </a:r>
          </a:p>
        </p:txBody>
      </p:sp>
    </p:spTree>
    <p:extLst>
      <p:ext uri="{BB962C8B-B14F-4D97-AF65-F5344CB8AC3E}">
        <p14:creationId xmlns:p14="http://schemas.microsoft.com/office/powerpoint/2010/main" val="23626921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3F315B-5D77-AD61-38C3-621FA6FE4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WKT – </a:t>
            </a:r>
            <a:r>
              <a:rPr lang="sk-SK" dirty="0" err="1"/>
              <a:t>well</a:t>
            </a:r>
            <a:r>
              <a:rPr lang="sk-SK" dirty="0"/>
              <a:t> </a:t>
            </a:r>
            <a:r>
              <a:rPr lang="sk-SK" dirty="0" err="1"/>
              <a:t>known</a:t>
            </a:r>
            <a:r>
              <a:rPr lang="sk-SK" dirty="0"/>
              <a:t> text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A66C6DB-2DBB-9809-F4F6-6B9D2CA70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1362"/>
          </a:xfrm>
        </p:spPr>
        <p:txBody>
          <a:bodyPr>
            <a:normAutofit fontScale="92500"/>
          </a:bodyPr>
          <a:lstStyle/>
          <a:p>
            <a:r>
              <a:rPr lang="sk-SK" sz="3000" dirty="0"/>
              <a:t>Formát definujúci typ geometrie a súradnice bodov, ktoré ho tvoria</a:t>
            </a:r>
          </a:p>
          <a:p>
            <a:pPr marL="0" indent="0">
              <a:buNone/>
            </a:pPr>
            <a:r>
              <a:rPr lang="sk-SK" sz="2600" dirty="0" err="1"/>
              <a:t>ST_AsText</a:t>
            </a:r>
            <a:r>
              <a:rPr lang="sk-SK" sz="2600" dirty="0"/>
              <a:t>(</a:t>
            </a:r>
            <a:r>
              <a:rPr lang="sk-SK" sz="2600" dirty="0" err="1"/>
              <a:t>geom</a:t>
            </a:r>
            <a:r>
              <a:rPr lang="sk-SK" sz="2600" dirty="0"/>
              <a:t>) – konverzia pôvodného </a:t>
            </a:r>
            <a:r>
              <a:rPr lang="sk-SK" sz="2600" dirty="0" err="1"/>
              <a:t>geom</a:t>
            </a:r>
            <a:r>
              <a:rPr lang="sk-SK" sz="2600" dirty="0"/>
              <a:t> na WKT formát</a:t>
            </a:r>
          </a:p>
          <a:p>
            <a:pPr marL="0" indent="0">
              <a:buNone/>
            </a:pPr>
            <a:r>
              <a:rPr lang="en-US" sz="2200" dirty="0" err="1"/>
              <a:t>ST_GeomFromText</a:t>
            </a:r>
            <a:r>
              <a:rPr lang="en-US" sz="2200" dirty="0"/>
              <a:t>(</a:t>
            </a:r>
            <a:r>
              <a:rPr lang="sk-SK" sz="2200" dirty="0"/>
              <a:t>WKT</a:t>
            </a:r>
            <a:r>
              <a:rPr lang="en-US" sz="2200" dirty="0"/>
              <a:t>,</a:t>
            </a:r>
            <a:r>
              <a:rPr lang="sk-SK" sz="2200" dirty="0"/>
              <a:t>SRID</a:t>
            </a:r>
            <a:r>
              <a:rPr lang="en-US" sz="2200" dirty="0"/>
              <a:t>)</a:t>
            </a:r>
            <a:r>
              <a:rPr lang="sk-SK" sz="2200" dirty="0"/>
              <a:t> – dopyt objektu, je potrebné zadefinovať SRID, v ktorom sú údaje</a:t>
            </a:r>
          </a:p>
          <a:p>
            <a:pPr marL="0" indent="0">
              <a:buNone/>
            </a:pPr>
            <a:endParaRPr lang="sk-SK" sz="2000" dirty="0"/>
          </a:p>
          <a:p>
            <a:pPr marL="0" indent="0">
              <a:buNone/>
            </a:pPr>
            <a:r>
              <a:rPr lang="en-US" sz="2000" dirty="0"/>
              <a:t>SELECT name, </a:t>
            </a:r>
            <a:r>
              <a:rPr lang="en-US" sz="2000" dirty="0" err="1"/>
              <a:t>ST_AsText</a:t>
            </a:r>
            <a:r>
              <a:rPr lang="en-US" sz="2000" dirty="0"/>
              <a:t>(</a:t>
            </a:r>
            <a:r>
              <a:rPr lang="en-US" sz="2000" dirty="0" err="1"/>
              <a:t>geom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FROM </a:t>
            </a:r>
            <a:r>
              <a:rPr lang="en-US" sz="2000" dirty="0" err="1"/>
              <a:t>nyc_subway_stations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WHERE name = 'Elder Ave';</a:t>
            </a:r>
            <a:endParaRPr lang="sk-SK" sz="2000" dirty="0"/>
          </a:p>
          <a:p>
            <a:pPr marL="0" indent="0">
              <a:buNone/>
            </a:pPr>
            <a:endParaRPr lang="sk-SK" sz="2000" dirty="0"/>
          </a:p>
          <a:p>
            <a:pPr marL="0" indent="0">
              <a:buNone/>
            </a:pPr>
            <a:r>
              <a:rPr lang="en-US" sz="2000" dirty="0"/>
              <a:t>SELECT name, </a:t>
            </a:r>
            <a:r>
              <a:rPr lang="en-US" sz="2000" dirty="0" err="1"/>
              <a:t>boroname</a:t>
            </a:r>
            <a:r>
              <a:rPr lang="en-US" sz="2000" dirty="0"/>
              <a:t>, </a:t>
            </a:r>
            <a:r>
              <a:rPr lang="en-US" sz="2000" dirty="0" err="1"/>
              <a:t>geom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FROM </a:t>
            </a:r>
            <a:r>
              <a:rPr lang="en-US" sz="2000" dirty="0" err="1"/>
              <a:t>nyc_neighborhoods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WHERE </a:t>
            </a:r>
            <a:r>
              <a:rPr lang="en-US" sz="2000" dirty="0" err="1"/>
              <a:t>ST_Intersects</a:t>
            </a:r>
            <a:r>
              <a:rPr lang="en-US" sz="2000" dirty="0"/>
              <a:t>(</a:t>
            </a:r>
            <a:r>
              <a:rPr lang="en-US" sz="2000" dirty="0" err="1"/>
              <a:t>geom</a:t>
            </a:r>
            <a:r>
              <a:rPr lang="en-US" sz="2000" dirty="0"/>
              <a:t>, </a:t>
            </a:r>
            <a:r>
              <a:rPr lang="en-US" sz="2000" dirty="0" err="1"/>
              <a:t>ST_GeomFromText</a:t>
            </a:r>
            <a:r>
              <a:rPr lang="en-US" sz="2000" dirty="0"/>
              <a:t>('POINT(594509.0414594966 4520332.8512714235)',26918));</a:t>
            </a:r>
            <a:endParaRPr lang="sk-SK" sz="2000" dirty="0"/>
          </a:p>
          <a:p>
            <a:pPr marL="0" indent="0">
              <a:buNone/>
            </a:pPr>
            <a:endParaRPr lang="sk-SK" sz="2000" dirty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681C734-44F7-2E61-F260-6E5C3C9FD7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0892" y="3680907"/>
            <a:ext cx="6019800" cy="819150"/>
          </a:xfrm>
          <a:prstGeom prst="rect">
            <a:avLst/>
          </a:prstGeom>
        </p:spPr>
      </p:pic>
      <p:sp>
        <p:nvSpPr>
          <p:cNvPr id="6" name="BlokTextu 5">
            <a:extLst>
              <a:ext uri="{FF2B5EF4-FFF2-40B4-BE49-F238E27FC236}">
                <a16:creationId xmlns:a16="http://schemas.microsoft.com/office/drawing/2014/main" id="{7E756F4E-7EE4-E105-D0A1-5646317B585A}"/>
              </a:ext>
            </a:extLst>
          </p:cNvPr>
          <p:cNvSpPr txBox="1"/>
          <p:nvPr/>
        </p:nvSpPr>
        <p:spPr>
          <a:xfrm>
            <a:off x="5505855" y="5068112"/>
            <a:ext cx="6043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err="1">
                <a:solidFill>
                  <a:srgbClr val="FF0000"/>
                </a:solidFill>
              </a:rPr>
              <a:t>Elder</a:t>
            </a:r>
            <a:r>
              <a:rPr lang="sk-SK" dirty="0">
                <a:solidFill>
                  <a:srgbClr val="FF0000"/>
                </a:solidFill>
              </a:rPr>
              <a:t> </a:t>
            </a:r>
            <a:r>
              <a:rPr lang="sk-SK" dirty="0" err="1">
                <a:solidFill>
                  <a:srgbClr val="FF0000"/>
                </a:solidFill>
              </a:rPr>
              <a:t>Ave</a:t>
            </a:r>
            <a:r>
              <a:rPr lang="sk-SK" dirty="0">
                <a:solidFill>
                  <a:srgbClr val="FF0000"/>
                </a:solidFill>
              </a:rPr>
              <a:t> definovaná vo WKT a „susedstvo“, ktorým prechádza</a:t>
            </a:r>
          </a:p>
        </p:txBody>
      </p:sp>
    </p:spTree>
    <p:extLst>
      <p:ext uri="{BB962C8B-B14F-4D97-AF65-F5344CB8AC3E}">
        <p14:creationId xmlns:p14="http://schemas.microsoft.com/office/powerpoint/2010/main" val="1749303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30442F-33B9-8F89-734E-1E9996BA4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28B8EC4-3E79-9377-88A1-EC9FB5817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Zistite a vizualizujte polohu stanice metra „Broad </a:t>
            </a:r>
            <a:r>
              <a:rPr lang="sk-SK" dirty="0" err="1"/>
              <a:t>St</a:t>
            </a:r>
            <a:r>
              <a:rPr lang="sk-SK" dirty="0"/>
              <a:t>“ (</a:t>
            </a:r>
            <a:r>
              <a:rPr lang="sk-SK" dirty="0" err="1"/>
              <a:t>subway</a:t>
            </a:r>
            <a:r>
              <a:rPr lang="sk-SK" dirty="0"/>
              <a:t> </a:t>
            </a:r>
            <a:r>
              <a:rPr lang="sk-SK" dirty="0" err="1"/>
              <a:t>stations</a:t>
            </a:r>
            <a:r>
              <a:rPr lang="sk-SK" dirty="0"/>
              <a:t>). Použite funkciu </a:t>
            </a:r>
            <a:r>
              <a:rPr lang="sk-SK" dirty="0" err="1"/>
              <a:t>st_equals</a:t>
            </a:r>
            <a:r>
              <a:rPr lang="sk-SK" dirty="0"/>
              <a:t> pre určenie totožnej/duplicitnej polohy geometrie.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109459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BBC52D-B741-EA2D-6C7C-1BA0E2FDE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05E3E14-FE8F-0D4F-27F1-B2BE1041D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 name, </a:t>
            </a:r>
            <a:r>
              <a:rPr lang="en-US" dirty="0" err="1"/>
              <a:t>geom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nyc_subway_stations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WHERE name = 'Broad St';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SELECT name</a:t>
            </a:r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nyc_subway_stations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WHERE </a:t>
            </a:r>
            <a:r>
              <a:rPr lang="en-US" dirty="0" err="1"/>
              <a:t>ST_Equals</a:t>
            </a:r>
            <a:r>
              <a:rPr lang="en-US" dirty="0"/>
              <a:t>(geom,'0101000020266900000EEBD4CF27CF2141BC17D69516315141');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430346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93A88B-BF4E-1995-DCEC-22C964414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2.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ADE8DCE-40D2-66AE-9018-5D931230A1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Zistite meno susedstva (</a:t>
            </a:r>
            <a:r>
              <a:rPr lang="sk-SK" dirty="0" err="1"/>
              <a:t>neighborhood</a:t>
            </a:r>
            <a:r>
              <a:rPr lang="sk-SK" dirty="0"/>
              <a:t>) pre zastávku Broad </a:t>
            </a:r>
            <a:r>
              <a:rPr lang="sk-SK" dirty="0" err="1"/>
              <a:t>St</a:t>
            </a:r>
            <a:r>
              <a:rPr lang="sk-SK" dirty="0"/>
              <a:t> pomocou funkcie </a:t>
            </a:r>
            <a:r>
              <a:rPr lang="sk-SK" dirty="0" err="1"/>
              <a:t>st_intersects</a:t>
            </a:r>
            <a:r>
              <a:rPr lang="sk-SK" dirty="0"/>
              <a:t>. Použite WKT formát.</a:t>
            </a:r>
          </a:p>
        </p:txBody>
      </p:sp>
    </p:spTree>
    <p:extLst>
      <p:ext uri="{BB962C8B-B14F-4D97-AF65-F5344CB8AC3E}">
        <p14:creationId xmlns:p14="http://schemas.microsoft.com/office/powerpoint/2010/main" val="14709648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FF0F0E-2CA7-812D-6CB1-7A03265D3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2.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AC54DF1-F0B4-6895-7422-E133E2588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 name, </a:t>
            </a:r>
            <a:r>
              <a:rPr lang="en-US" dirty="0" err="1"/>
              <a:t>ST_AsText</a:t>
            </a:r>
            <a:r>
              <a:rPr lang="en-US" dirty="0"/>
              <a:t>(</a:t>
            </a:r>
            <a:r>
              <a:rPr lang="en-US" dirty="0" err="1"/>
              <a:t>geom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nyc_subway_stations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WHERE name = 'Broad St';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SELECT name, </a:t>
            </a:r>
            <a:r>
              <a:rPr lang="en-US" dirty="0" err="1"/>
              <a:t>boroname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nyc_neighborhoods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WHERE </a:t>
            </a:r>
            <a:r>
              <a:rPr lang="en-US" dirty="0" err="1"/>
              <a:t>ST_Intersects</a:t>
            </a:r>
            <a:r>
              <a:rPr lang="en-US" dirty="0"/>
              <a:t>(</a:t>
            </a:r>
            <a:r>
              <a:rPr lang="en-US" dirty="0" err="1"/>
              <a:t>geom</a:t>
            </a:r>
            <a:r>
              <a:rPr lang="en-US" dirty="0"/>
              <a:t>, </a:t>
            </a:r>
            <a:r>
              <a:rPr lang="en-US" dirty="0" err="1"/>
              <a:t>ST_GeomFromText</a:t>
            </a:r>
            <a:r>
              <a:rPr lang="en-US" dirty="0"/>
              <a:t>('POINT(583571 4506714)',26918))</a:t>
            </a:r>
            <a:r>
              <a:rPr lang="sk-SK" dirty="0"/>
              <a:t>;</a:t>
            </a: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692095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4D5500-D1F3-6BA7-B235-051057BB6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3.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4184D3A-F4DC-EA5E-16F3-85A93373A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Nájdite ulice v 100 m okolí od zastávky metra Broad </a:t>
            </a:r>
            <a:r>
              <a:rPr lang="sk-SK" dirty="0" err="1"/>
              <a:t>St</a:t>
            </a:r>
            <a:r>
              <a:rPr lang="sk-SK" dirty="0"/>
              <a:t> pomocou formátu WKT.</a:t>
            </a:r>
          </a:p>
        </p:txBody>
      </p:sp>
    </p:spTree>
    <p:extLst>
      <p:ext uri="{BB962C8B-B14F-4D97-AF65-F5344CB8AC3E}">
        <p14:creationId xmlns:p14="http://schemas.microsoft.com/office/powerpoint/2010/main" val="3860654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CF7D88-4679-ED2A-6ABB-7E3F83B5C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Priestorové operácie so </a:t>
            </a:r>
            <a:r>
              <a:rPr lang="sk-SK" dirty="0" err="1"/>
              <a:t>spatial</a:t>
            </a:r>
            <a:r>
              <a:rPr lang="sk-SK" dirty="0"/>
              <a:t> </a:t>
            </a:r>
            <a:r>
              <a:rPr lang="sk-SK" dirty="0" err="1"/>
              <a:t>functions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C733524-1040-2581-73C3-AE4572DE0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Vykonávanie dopytov na základe geometrie objektu</a:t>
            </a:r>
          </a:p>
          <a:p>
            <a:r>
              <a:rPr lang="sk-SK" dirty="0"/>
              <a:t>Vykonávanie rôznych geometrických operácii</a:t>
            </a:r>
          </a:p>
          <a:p>
            <a:r>
              <a:rPr lang="sk-SK" dirty="0"/>
              <a:t>Porovnávanie priestorových objektov a zisťovanie priestorových vzťahov medzi nimi</a:t>
            </a:r>
          </a:p>
          <a:p>
            <a:r>
              <a:rPr lang="sk-SK" dirty="0"/>
              <a:t>Transformácia súradníc geometrického objektu</a:t>
            </a:r>
          </a:p>
        </p:txBody>
      </p:sp>
    </p:spTree>
    <p:extLst>
      <p:ext uri="{BB962C8B-B14F-4D97-AF65-F5344CB8AC3E}">
        <p14:creationId xmlns:p14="http://schemas.microsoft.com/office/powerpoint/2010/main" val="13114912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9A7D11-9968-285D-D398-0B6144327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3.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BB760CF-E8A1-1AD1-9F15-BEA664700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 name, </a:t>
            </a:r>
            <a:r>
              <a:rPr lang="en-US" dirty="0" err="1"/>
              <a:t>ST_AsText</a:t>
            </a:r>
            <a:r>
              <a:rPr lang="en-US" dirty="0"/>
              <a:t>(</a:t>
            </a:r>
            <a:r>
              <a:rPr lang="en-US" dirty="0" err="1"/>
              <a:t>geom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nyc_subway_stations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WHERE name = 'Broad St';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en-US" dirty="0"/>
              <a:t>SELECT name</a:t>
            </a:r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nyc_streets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WHERE </a:t>
            </a:r>
            <a:r>
              <a:rPr lang="en-US" dirty="0" err="1"/>
              <a:t>ST_DWithin</a:t>
            </a:r>
            <a:r>
              <a:rPr lang="en-US" dirty="0"/>
              <a:t>(</a:t>
            </a:r>
            <a:r>
              <a:rPr lang="en-US" dirty="0" err="1"/>
              <a:t>geom</a:t>
            </a:r>
            <a:r>
              <a:rPr lang="en-US" dirty="0"/>
              <a:t>, </a:t>
            </a:r>
            <a:r>
              <a:rPr lang="en-US" dirty="0" err="1"/>
              <a:t>ST_GeomFromText</a:t>
            </a:r>
            <a:r>
              <a:rPr lang="en-US" dirty="0"/>
              <a:t>('POINT(583571 4506714)',26918),100);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713932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EE13E2-A854-ADB9-6B0F-FD1741197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4.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11BE966-2746-5449-599A-F504A6FFD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Na ktoré ulice sa napája ulica </a:t>
            </a:r>
            <a:r>
              <a:rPr lang="sk-SK" dirty="0" err="1"/>
              <a:t>Atlantic</a:t>
            </a:r>
            <a:r>
              <a:rPr lang="sk-SK" dirty="0"/>
              <a:t> </a:t>
            </a:r>
            <a:r>
              <a:rPr lang="sk-SK" dirty="0" err="1"/>
              <a:t>Commons</a:t>
            </a:r>
            <a:r>
              <a:rPr lang="sk-SK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3576220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393796-DB88-E7ED-BDA0-49B44E699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4. Úloha – príklad </a:t>
            </a:r>
            <a:r>
              <a:rPr lang="sk-SK" dirty="0" err="1"/>
              <a:t>query</a:t>
            </a:r>
            <a:r>
              <a:rPr lang="sk-SK" dirty="0"/>
              <a:t> A) </a:t>
            </a:r>
            <a:r>
              <a:rPr lang="sk-SK" dirty="0" err="1"/>
              <a:t>st_touches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D2E0E84-CA78-B2BF-DC7F-A1D72D0F6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SELECT name, </a:t>
            </a:r>
            <a:r>
              <a:rPr lang="en-US" dirty="0" err="1"/>
              <a:t>ST_AsText</a:t>
            </a:r>
            <a:r>
              <a:rPr lang="en-US" dirty="0"/>
              <a:t>(</a:t>
            </a:r>
            <a:r>
              <a:rPr lang="en-US" dirty="0" err="1"/>
              <a:t>geom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nyc_streets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WHERE name ='Atlantic Commons‘;</a:t>
            </a:r>
            <a:endParaRPr lang="sk-SK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SELECT name</a:t>
            </a:r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nyc_streets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WHERE </a:t>
            </a:r>
            <a:r>
              <a:rPr lang="en-US" dirty="0" err="1"/>
              <a:t>ST_touches</a:t>
            </a:r>
            <a:r>
              <a:rPr lang="en-US" dirty="0"/>
              <a:t>(</a:t>
            </a:r>
            <a:r>
              <a:rPr lang="en-US" dirty="0" err="1"/>
              <a:t>geom</a:t>
            </a:r>
            <a:r>
              <a:rPr lang="en-US" dirty="0"/>
              <a:t>, </a:t>
            </a:r>
            <a:r>
              <a:rPr lang="en-US" dirty="0" err="1"/>
              <a:t>ST_GeomFromText</a:t>
            </a:r>
            <a:r>
              <a:rPr lang="en-US" dirty="0"/>
              <a:t>('MULTILINESTRING((586781.7015777241 4504202.153143394,586863.5196448397 4504215.988170098))', 26918));</a:t>
            </a:r>
          </a:p>
        </p:txBody>
      </p:sp>
    </p:spTree>
    <p:extLst>
      <p:ext uri="{BB962C8B-B14F-4D97-AF65-F5344CB8AC3E}">
        <p14:creationId xmlns:p14="http://schemas.microsoft.com/office/powerpoint/2010/main" val="18437332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EBFDC2-6E4B-9AAF-902B-6D51E25CF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5.Úloha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7111632-0EF8-5555-170A-1865B445F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Zistite súradnicový systém bodovej vrstvy </a:t>
            </a:r>
            <a:r>
              <a:rPr lang="sk-SK" dirty="0" err="1"/>
              <a:t>homicides</a:t>
            </a:r>
            <a:r>
              <a:rPr lang="sk-SK" dirty="0"/>
              <a:t>.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362445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F9C5EA-CC1D-2EB2-644A-E4B617346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5.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29B6B0F-6D80-6E74-F6D9-DC0DD5C1F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 ST_SRID(</a:t>
            </a:r>
            <a:r>
              <a:rPr lang="en-US" dirty="0" err="1"/>
              <a:t>geom</a:t>
            </a:r>
            <a:r>
              <a:rPr lang="en-US" dirty="0"/>
              <a:t>) FROM </a:t>
            </a:r>
            <a:r>
              <a:rPr lang="en-US" dirty="0" err="1"/>
              <a:t>nyc</a:t>
            </a:r>
            <a:r>
              <a:rPr lang="en-US" dirty="0"/>
              <a:t>_</a:t>
            </a:r>
            <a:r>
              <a:rPr lang="sk-SK" dirty="0" err="1"/>
              <a:t>homicides</a:t>
            </a:r>
            <a:endParaRPr lang="sk-SK" dirty="0"/>
          </a:p>
          <a:p>
            <a:pPr marL="0" indent="0">
              <a:buNone/>
            </a:pPr>
            <a:r>
              <a:rPr lang="en-US" dirty="0"/>
              <a:t>LIMIT 1;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615816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5F7B50-5AD5-6F82-EA22-2851C02F2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6.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6AA1442-4E2C-63C4-2682-B9D47DF15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Koľko vrážd (</a:t>
            </a:r>
            <a:r>
              <a:rPr lang="sk-SK" dirty="0" err="1"/>
              <a:t>homicides</a:t>
            </a:r>
            <a:r>
              <a:rPr lang="sk-SK" dirty="0"/>
              <a:t>) bolo zaznamenaných v 1 km okruhu od susedstva (</a:t>
            </a:r>
            <a:r>
              <a:rPr lang="sk-SK" dirty="0" err="1"/>
              <a:t>neighborhood</a:t>
            </a:r>
            <a:r>
              <a:rPr lang="sk-SK" dirty="0"/>
              <a:t>) </a:t>
            </a:r>
            <a:r>
              <a:rPr lang="sk-SK" dirty="0" err="1"/>
              <a:t>Bensonhurst</a:t>
            </a:r>
            <a:r>
              <a:rPr lang="sk-SK" dirty="0"/>
              <a:t>? Použite binárny formát geometrie.</a:t>
            </a:r>
          </a:p>
        </p:txBody>
      </p:sp>
    </p:spTree>
    <p:extLst>
      <p:ext uri="{BB962C8B-B14F-4D97-AF65-F5344CB8AC3E}">
        <p14:creationId xmlns:p14="http://schemas.microsoft.com/office/powerpoint/2010/main" val="31940696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361795-AB70-B039-0380-04C8DCEB5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6.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AC11D8A-CAA6-DF99-6732-B355AA96A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SELECT name, </a:t>
            </a:r>
            <a:r>
              <a:rPr lang="en-US" dirty="0" err="1"/>
              <a:t>geom</a:t>
            </a:r>
            <a:r>
              <a:rPr lang="en-US" dirty="0"/>
              <a:t> FROM </a:t>
            </a:r>
            <a:r>
              <a:rPr lang="en-US" dirty="0" err="1"/>
              <a:t>nyc_neighborhoods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WHERE name='Bensonhurst'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SELECT * FROM </a:t>
            </a:r>
            <a:r>
              <a:rPr lang="sk-SK" dirty="0" err="1"/>
              <a:t>nyc_homicides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st_dwithin</a:t>
            </a:r>
            <a:r>
              <a:rPr lang="sk-SK" dirty="0"/>
              <a:t>(</a:t>
            </a:r>
            <a:r>
              <a:rPr lang="sk-SK" dirty="0" err="1"/>
              <a:t>geom</a:t>
            </a:r>
            <a:r>
              <a:rPr lang="sk-SK" dirty="0"/>
              <a:t>, '010600002026690000010000000103000000010000001100000045F2F7D9E6C82141BFF459DBCF25514181B1B59696D72141360D1F6921285141FA39BF8F9CDD2141FA8E3EB88C27514176C9E5EF0DE92141843FCC5C72265141EEABB14FE9DE2141F2DEE99443265141E1476C0622D62141203D83B8DD24514113AE95DB18D52141879C50CED8245141805C69790FD42141F4FDB19009255141435DB7E2C2D221416475AF79352551412452AC852AD12141BD45C9646B255141AF4370AF2BCF2141099F789F8F25514136ACA94906CD214157147B80AE255141DBA4DF01BCCB2141DD94A694AE25514158F4672CE7CA2141F7BDC5A1AE2551418327DF811CCA2141727F0F25BC255141574BEF70F1C921417731701CD125514145F2F7D9E6C82141BFF459DBCF255141', 1000);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619122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F921B7-1B31-61BD-6F05-D4817D05A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7.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02CDDCF-9B61-F180-4B4A-B2F566FED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Zistite, cez ktoré bloky (</a:t>
            </a:r>
            <a:r>
              <a:rPr lang="sk-SK" dirty="0" err="1"/>
              <a:t>census_blocks</a:t>
            </a:r>
            <a:r>
              <a:rPr lang="sk-SK" dirty="0"/>
              <a:t>) prechádza hranica susedstva (</a:t>
            </a:r>
            <a:r>
              <a:rPr lang="sk-SK" dirty="0" err="1"/>
              <a:t>neighborhood</a:t>
            </a:r>
            <a:r>
              <a:rPr lang="sk-SK" dirty="0"/>
              <a:t>) s názvom (</a:t>
            </a:r>
            <a:r>
              <a:rPr lang="sk-SK" dirty="0" err="1"/>
              <a:t>name</a:t>
            </a:r>
            <a:r>
              <a:rPr lang="sk-SK" dirty="0"/>
              <a:t>) „</a:t>
            </a:r>
            <a:r>
              <a:rPr lang="sk-SK" dirty="0" err="1"/>
              <a:t>Fordham</a:t>
            </a:r>
            <a:r>
              <a:rPr lang="sk-SK" dirty="0"/>
              <a:t>“.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118730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C1A414-2ACE-0997-7FDD-38591BE3F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7.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EBCF7C5-34D3-CAC9-9F65-88D68A7BE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k-SK" dirty="0"/>
              <a:t>SELECT </a:t>
            </a:r>
            <a:r>
              <a:rPr lang="sk-SK" dirty="0" err="1"/>
              <a:t>name</a:t>
            </a:r>
            <a:r>
              <a:rPr lang="sk-SK" dirty="0"/>
              <a:t>, </a:t>
            </a:r>
            <a:r>
              <a:rPr lang="sk-SK" dirty="0" err="1"/>
              <a:t>geom</a:t>
            </a:r>
            <a:r>
              <a:rPr lang="sk-SK" dirty="0"/>
              <a:t> </a:t>
            </a:r>
            <a:r>
              <a:rPr lang="sk-SK" dirty="0" err="1"/>
              <a:t>from</a:t>
            </a:r>
            <a:r>
              <a:rPr lang="sk-SK" dirty="0"/>
              <a:t> </a:t>
            </a:r>
            <a:r>
              <a:rPr lang="sk-SK" dirty="0" err="1"/>
              <a:t>nyc_neighborhoods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name</a:t>
            </a:r>
            <a:r>
              <a:rPr lang="sk-SK" dirty="0"/>
              <a:t>='</a:t>
            </a:r>
            <a:r>
              <a:rPr lang="sk-SK" dirty="0" err="1"/>
              <a:t>Fordham</a:t>
            </a:r>
            <a:r>
              <a:rPr lang="sk-SK" dirty="0"/>
              <a:t>'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SELECT * FROM </a:t>
            </a:r>
            <a:r>
              <a:rPr lang="sk-SK" dirty="0" err="1"/>
              <a:t>nyc_census_blocks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st_overlaps</a:t>
            </a:r>
            <a:r>
              <a:rPr lang="sk-SK" dirty="0"/>
              <a:t>(</a:t>
            </a:r>
            <a:r>
              <a:rPr lang="sk-SK" dirty="0" err="1"/>
              <a:t>geom</a:t>
            </a:r>
            <a:r>
              <a:rPr lang="sk-SK" dirty="0"/>
              <a:t>, '010600002026690000010000000103000000010000000F0000003616F7E20D1622417584AB81164251411A9673326318224140FF4D8C9A42514176E318ED4A192241E611375FC7425141473303D15A1B2241193AD65DA7425141056055CEDB1D2241006839866D425141480AD5560C2022413A63E700774251416F4EA48A2F202241B43E3FD177425141DBE4EBCFB123224116AB871BDA415141F3439EF80921224187EE6ED0EA4051415FB61321D41D2241BBAEDEEC11415141F623CE6FD11C22417C22A7042A4151419364589A771922415B627CD067415141B45A14AA9B182241146275066D415141783AC4E06014224154D6D6EBA44151413616F7E20D1622417584AB8116425141')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9362187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2173FE-0422-A66E-DAA8-C604239AB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8.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1D88699-E5DF-ACFA-AA40-09DC60ED3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Zistite vzdialenosť staníc metra South </a:t>
            </a:r>
            <a:r>
              <a:rPr lang="sk-SK" dirty="0" err="1"/>
              <a:t>Ferry</a:t>
            </a:r>
            <a:r>
              <a:rPr lang="sk-SK" dirty="0"/>
              <a:t> a </a:t>
            </a:r>
            <a:r>
              <a:rPr lang="sk-SK" dirty="0" err="1"/>
              <a:t>Elder</a:t>
            </a:r>
            <a:r>
              <a:rPr lang="sk-SK" dirty="0"/>
              <a:t> </a:t>
            </a:r>
            <a:r>
              <a:rPr lang="sk-SK" dirty="0" err="1"/>
              <a:t>Ave</a:t>
            </a:r>
            <a:r>
              <a:rPr lang="sk-S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7049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AA7D26-A895-95B4-00D0-FC46E4365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Zistenie súradnicového systému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6727B15-B2F8-3E5C-ADC9-7B4CCA35A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ST_SRID</a:t>
            </a:r>
            <a:r>
              <a:rPr lang="sk-SK" dirty="0"/>
              <a:t>(geometria) – vypísanie súradnicového systému 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en-US" dirty="0"/>
              <a:t>SELECT ST_SRID(</a:t>
            </a:r>
            <a:r>
              <a:rPr lang="en-US" dirty="0" err="1"/>
              <a:t>geom</a:t>
            </a:r>
            <a:r>
              <a:rPr lang="en-US" dirty="0"/>
              <a:t>) FROM </a:t>
            </a:r>
            <a:r>
              <a:rPr lang="en-US" dirty="0" err="1"/>
              <a:t>nyc_subway_stations</a:t>
            </a:r>
            <a:r>
              <a:rPr lang="en-US" dirty="0"/>
              <a:t> </a:t>
            </a:r>
            <a:endParaRPr lang="sk-SK" dirty="0"/>
          </a:p>
          <a:p>
            <a:pPr marL="0" indent="0">
              <a:buNone/>
            </a:pPr>
            <a:r>
              <a:rPr lang="en-US" dirty="0"/>
              <a:t>LIMIT 1;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641183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12565F-D12B-8434-179F-61DDCC66A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8.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31F170F-AC44-4AA3-376D-7D45502DD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 name, </a:t>
            </a:r>
            <a:r>
              <a:rPr lang="en-US" dirty="0" err="1"/>
              <a:t>geom</a:t>
            </a:r>
            <a:r>
              <a:rPr lang="en-US" dirty="0"/>
              <a:t> FROM </a:t>
            </a:r>
            <a:r>
              <a:rPr lang="en-US" dirty="0" err="1"/>
              <a:t>nyc_subway_stations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WHERE name='Elder Ave' OR name='South Ferry'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SELECT </a:t>
            </a:r>
            <a:r>
              <a:rPr lang="en-US" dirty="0" err="1"/>
              <a:t>st_distance</a:t>
            </a:r>
            <a:r>
              <a:rPr lang="en-US" dirty="0"/>
              <a:t>('010100002026690000C676635D10CD2141A0ECDB6975305141','010100002026690000DC2D3A159A242241233B7B36633E5141') 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622012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D1F581-A5E7-FA9F-3B1D-780D0BF5E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9.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E882C4E-A4D8-82CC-7519-B9FC484CE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Vyberte ulice pretínajúce hranicu susedstva (</a:t>
            </a:r>
            <a:r>
              <a:rPr lang="sk-SK" dirty="0" err="1"/>
              <a:t>neighborhood</a:t>
            </a:r>
            <a:r>
              <a:rPr lang="sk-SK" dirty="0"/>
              <a:t>) s názvom (</a:t>
            </a:r>
            <a:r>
              <a:rPr lang="sk-SK" dirty="0" err="1"/>
              <a:t>name</a:t>
            </a:r>
            <a:r>
              <a:rPr lang="sk-SK" dirty="0"/>
              <a:t>) </a:t>
            </a:r>
            <a:r>
              <a:rPr lang="sk-SK" dirty="0" err="1"/>
              <a:t>Woodside</a:t>
            </a:r>
            <a:r>
              <a:rPr lang="sk-S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033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889705-9F52-8AC8-A775-DC5FCDE20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9.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1578635-106E-3B7A-E400-2870226FC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/>
              <a:t>SELECT name, </a:t>
            </a:r>
            <a:r>
              <a:rPr lang="en-US" sz="2000" dirty="0" err="1"/>
              <a:t>geom</a:t>
            </a:r>
            <a:r>
              <a:rPr lang="en-US" sz="2000" dirty="0"/>
              <a:t> FROM </a:t>
            </a:r>
            <a:r>
              <a:rPr lang="en-US" sz="2000" dirty="0" err="1"/>
              <a:t>nyc_neighborhoods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WHERE name='Woodside' </a:t>
            </a:r>
            <a:endParaRPr lang="sk-SK" sz="2000" dirty="0"/>
          </a:p>
          <a:p>
            <a:pPr marL="0" indent="0">
              <a:buNone/>
            </a:pPr>
            <a:endParaRPr lang="sk-SK" sz="2000" dirty="0"/>
          </a:p>
          <a:p>
            <a:pPr marL="0" indent="0">
              <a:buNone/>
            </a:pPr>
            <a:r>
              <a:rPr lang="sk-SK" sz="2000" dirty="0"/>
              <a:t>SELECT * FROM </a:t>
            </a:r>
            <a:r>
              <a:rPr lang="sk-SK" sz="2000" dirty="0" err="1"/>
              <a:t>nyc_streets</a:t>
            </a:r>
            <a:endParaRPr lang="sk-SK" sz="2000" dirty="0"/>
          </a:p>
          <a:p>
            <a:pPr marL="0" indent="0">
              <a:buNone/>
            </a:pPr>
            <a:r>
              <a:rPr lang="sk-SK" sz="2000" dirty="0"/>
              <a:t>WHERE </a:t>
            </a:r>
            <a:r>
              <a:rPr lang="sk-SK" sz="2000" dirty="0" err="1"/>
              <a:t>st_crosses</a:t>
            </a:r>
            <a:r>
              <a:rPr lang="sk-SK" sz="2000" dirty="0"/>
              <a:t>(</a:t>
            </a:r>
            <a:r>
              <a:rPr lang="sk-SK" sz="2000" dirty="0" err="1"/>
              <a:t>geom</a:t>
            </a:r>
            <a:r>
              <a:rPr lang="sk-SK" sz="2000" dirty="0"/>
              <a:t>, '010600002026690000010000000103000000010000001C00000066FB55F3B4192241D1E93F8418375141D9BD81C1E01822419E16D5ABE0365141E974D9A26C1822410BF38F3AB0365141C4C9032A6E1822413E2AEA83793651410AB2A25AAF18224146ACEDC24D365141F171FF6C961922415478DE2C0D365141E5267E2C1F1A22413E95B790B9355141539706A1BC1A2241239CCEB7A4355141C534403AA21B22410F7BD0B75D3551413EAEAF4DBF1B22415F9727513D355141CD83A8601B1B224168BEB92D243551410F720AFC331922413BC5CF97D7345141D9E276D58D1722413DB5844DA1345141C178B772CB1322414CF7A8CE5E3451419FFDD9A9460D224113CD2CD337345141D306B057E50D2241D59AF27DC03451417FF3BFF09C0E2241A0F67CA65E3551410498A67D500F2241EB373373D035514187ED824AB0112241F62274BDC03551413E598552E11122418856AC1FE23551418B0AD4D95711224118109DEB1B3651413F026ABF2F122241F3CDD35640365141ADA043466214224142E0FC0E0937514118F2CEE2EC152241662E2C547A375141194B08126B162241A8AB5ED7B3375141ABC125090C1C22412D15BD8890375141D8A643A6811D2241C84E53988937514166FB55F3B4192241D1E93F8418375141')</a:t>
            </a:r>
          </a:p>
        </p:txBody>
      </p:sp>
    </p:spTree>
    <p:extLst>
      <p:ext uri="{BB962C8B-B14F-4D97-AF65-F5344CB8AC3E}">
        <p14:creationId xmlns:p14="http://schemas.microsoft.com/office/powerpoint/2010/main" val="6354253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35BCA6-ABDA-304F-C264-E5AD82004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10.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BB2E8ED-E60C-2D4F-600F-5FBD17B0C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Vyberte všetky bloky (</a:t>
            </a:r>
            <a:r>
              <a:rPr lang="sk-SK" dirty="0" err="1"/>
              <a:t>census_blocks</a:t>
            </a:r>
            <a:r>
              <a:rPr lang="sk-SK" dirty="0"/>
              <a:t>) okrem tých, ktoré ležia v susedstve (</a:t>
            </a:r>
            <a:r>
              <a:rPr lang="sk-SK" dirty="0" err="1"/>
              <a:t>neighborhood</a:t>
            </a:r>
            <a:r>
              <a:rPr lang="sk-SK" dirty="0"/>
              <a:t>) s názvom </a:t>
            </a:r>
            <a:r>
              <a:rPr lang="sk-SK" dirty="0" err="1"/>
              <a:t>Woodside</a:t>
            </a:r>
            <a:r>
              <a:rPr lang="sk-S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72235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775876-0B72-721D-60B4-DC836FA36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10.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7CF45FA-410E-DBFD-5A3E-FB9548FF5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SELECT name, </a:t>
            </a:r>
            <a:r>
              <a:rPr lang="en-US" sz="2400" dirty="0" err="1"/>
              <a:t>geom</a:t>
            </a:r>
            <a:r>
              <a:rPr lang="en-US" sz="2400" dirty="0"/>
              <a:t> FROM </a:t>
            </a:r>
            <a:r>
              <a:rPr lang="en-US" sz="2400" dirty="0" err="1"/>
              <a:t>nyc_neighborhoods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WHERE name='Woodside' </a:t>
            </a:r>
            <a:endParaRPr lang="sk-SK" sz="2400" dirty="0"/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r>
              <a:rPr lang="sk-SK" sz="1900" dirty="0"/>
              <a:t>SELECT * FROM </a:t>
            </a:r>
            <a:r>
              <a:rPr lang="sk-SK" sz="1900" dirty="0" err="1"/>
              <a:t>nyc_census_blocks</a:t>
            </a:r>
            <a:endParaRPr lang="sk-SK" sz="1900" dirty="0"/>
          </a:p>
          <a:p>
            <a:pPr marL="0" indent="0">
              <a:buNone/>
            </a:pPr>
            <a:r>
              <a:rPr lang="sk-SK" sz="1900" dirty="0"/>
              <a:t>WHERE </a:t>
            </a:r>
            <a:r>
              <a:rPr lang="sk-SK" sz="1900" dirty="0" err="1"/>
              <a:t>st_disjoint</a:t>
            </a:r>
            <a:r>
              <a:rPr lang="sk-SK" sz="1900" dirty="0"/>
              <a:t>(</a:t>
            </a:r>
            <a:r>
              <a:rPr lang="sk-SK" sz="1900" dirty="0" err="1"/>
              <a:t>geom</a:t>
            </a:r>
            <a:r>
              <a:rPr lang="sk-SK" sz="1900" dirty="0"/>
              <a:t>, '010600002026690000010000000103000000010000001C00000066FB55F3B4192241D1E93F8418375141D9BD81C1E01822419E16D5ABE0365141E974D9A26C1822410BF38F3AB0365141C4C9032A6E1822413E2AEA83793651410AB2A25AAF18224146ACEDC24D365141F171FF6C961922415478DE2C0D365141E5267E2C1F1A22413E95B790B9355141539706A1BC1A2241239CCEB7A4355141C534403AA21B22410F7BD0B75D3551413EAEAF4DBF1B22415F9727513D355141CD83A8601B1B224168BEB92D243551410F720AFC331922413BC5CF97D7345141D9E276D58D1722413DB5844DA1345141C178B772CB1322414CF7A8CE5E3451419FFDD9A9460D224113CD2CD337345141D306B057E50D2241D59AF27DC03451417FF3BFF09C0E2241A0F67CA65E3551410498A67D500F2241EB373373D035514187ED824AB0112241F62274BDC03551413E598552E11122418856AC1FE23551418B0AD4D95711224118109DEB1B3651413F026ABF2F122241F3CDD35640365141ADA043466214224142E0FC0E0937514118F2CEE2EC152241662E2C547A375141194B08126B162241A8AB5ED7B3375141ABC125090C1C22412D15BD8890375141D8A643A6811D2241C84E53988937514166FB55F3B4192241D1E93F8418375141')</a:t>
            </a:r>
          </a:p>
          <a:p>
            <a:pPr marL="0" indent="0">
              <a:buNone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22420148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6BFF34-CAED-190E-8DC3-76382FE02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Bonusová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7B1EF8F-649B-2350-A195-868B1E38A5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Zistite, ktoré bloky (</a:t>
            </a:r>
            <a:r>
              <a:rPr lang="sk-SK" dirty="0" err="1"/>
              <a:t>census_blocks</a:t>
            </a:r>
            <a:r>
              <a:rPr lang="sk-SK" dirty="0"/>
              <a:t>) zahŕňa susedstvo (</a:t>
            </a:r>
            <a:r>
              <a:rPr lang="sk-SK" dirty="0" err="1"/>
              <a:t>neighborhood</a:t>
            </a:r>
            <a:r>
              <a:rPr lang="sk-SK" dirty="0"/>
              <a:t>) </a:t>
            </a:r>
            <a:r>
              <a:rPr lang="sk-SK" dirty="0" err="1"/>
              <a:t>Woodside</a:t>
            </a:r>
            <a:r>
              <a:rPr lang="sk-SK" dirty="0"/>
              <a:t>. Použite funkcie </a:t>
            </a:r>
            <a:r>
              <a:rPr lang="sk-SK" dirty="0" err="1"/>
              <a:t>st_within</a:t>
            </a:r>
            <a:r>
              <a:rPr lang="sk-SK" dirty="0"/>
              <a:t> a </a:t>
            </a:r>
            <a:r>
              <a:rPr lang="sk-SK" dirty="0" err="1"/>
              <a:t>st_contains</a:t>
            </a:r>
            <a:r>
              <a:rPr lang="sk-SK" dirty="0"/>
              <a:t> tak, aby bol výsledok rovnaký.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88937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090395-EE11-02CE-8DF8-88BDBE99C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ST funkcie – základná štruktúra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F3325A1-01AD-2614-AF25-A9D53CF504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 err="1"/>
              <a:t>ST_operator</a:t>
            </a:r>
            <a:r>
              <a:rPr lang="sk-SK" dirty="0"/>
              <a:t>(geometria A, geometria B);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 err="1"/>
              <a:t>Operator</a:t>
            </a:r>
            <a:r>
              <a:rPr lang="sk-SK" dirty="0"/>
              <a:t> – typ dopytu/funkcie</a:t>
            </a:r>
          </a:p>
          <a:p>
            <a:pPr marL="0" indent="0">
              <a:buNone/>
            </a:pPr>
            <a:r>
              <a:rPr lang="sk-SK" dirty="0"/>
              <a:t>Geometria – priestorový atribút (</a:t>
            </a:r>
            <a:r>
              <a:rPr lang="sk-SK" dirty="0" err="1"/>
              <a:t>geom</a:t>
            </a:r>
            <a:r>
              <a:rPr lang="sk-SK" dirty="0"/>
              <a:t>), príp. priestorový kód daného prvku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59739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AEC40C-1C89-0BB9-899D-CE6A8DDC1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Topologické</a:t>
            </a:r>
            <a:r>
              <a:rPr lang="sk-SK" dirty="0"/>
              <a:t> operátory – </a:t>
            </a:r>
            <a:r>
              <a:rPr lang="sk-SK" dirty="0" err="1"/>
              <a:t>equals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5D39B12-54B3-D62F-5B85-407CACE16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40418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k-SK" dirty="0" err="1"/>
              <a:t>ST_equals</a:t>
            </a:r>
            <a:r>
              <a:rPr lang="sk-SK" dirty="0"/>
              <a:t>(</a:t>
            </a:r>
            <a:r>
              <a:rPr lang="sk-SK" dirty="0" err="1"/>
              <a:t>geometry</a:t>
            </a:r>
            <a:r>
              <a:rPr lang="sk-SK" dirty="0"/>
              <a:t> A , </a:t>
            </a:r>
            <a:r>
              <a:rPr lang="sk-SK" dirty="0" err="1"/>
              <a:t>geometry</a:t>
            </a:r>
            <a:r>
              <a:rPr lang="sk-SK" dirty="0"/>
              <a:t> B) </a:t>
            </a:r>
          </a:p>
          <a:p>
            <a:pPr marL="0" indent="0">
              <a:buNone/>
            </a:pPr>
            <a:r>
              <a:rPr lang="sk-SK" dirty="0"/>
              <a:t>Ak je geometria totožná; „nachádzajú sa na rovnakom mieste“</a:t>
            </a:r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r>
              <a:rPr lang="en-US" sz="2400" dirty="0"/>
              <a:t>SELECT name, </a:t>
            </a:r>
            <a:r>
              <a:rPr lang="en-US" sz="2400" dirty="0" err="1"/>
              <a:t>geom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FROM </a:t>
            </a:r>
            <a:r>
              <a:rPr lang="en-US" sz="2400" dirty="0" err="1"/>
              <a:t>nyc_subway_stations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WHERE name =</a:t>
            </a:r>
            <a:r>
              <a:rPr lang="sk-SK" sz="2400" dirty="0"/>
              <a:t> '</a:t>
            </a:r>
            <a:r>
              <a:rPr lang="sk-SK" sz="2400" dirty="0" err="1"/>
              <a:t>Elder</a:t>
            </a:r>
            <a:r>
              <a:rPr lang="sk-SK" sz="2400" dirty="0"/>
              <a:t> </a:t>
            </a:r>
            <a:r>
              <a:rPr lang="sk-SK" sz="2400" dirty="0" err="1"/>
              <a:t>Ave</a:t>
            </a:r>
            <a:r>
              <a:rPr lang="sk-SK" sz="2400" dirty="0"/>
              <a:t>'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r>
              <a:rPr lang="en-US" sz="2400" dirty="0"/>
              <a:t>SELECT name</a:t>
            </a:r>
          </a:p>
          <a:p>
            <a:pPr marL="0" indent="0">
              <a:buNone/>
            </a:pPr>
            <a:r>
              <a:rPr lang="en-US" sz="2400" dirty="0"/>
              <a:t>FROM </a:t>
            </a:r>
            <a:r>
              <a:rPr lang="en-US" sz="2400" dirty="0" err="1"/>
              <a:t>nyc_subway_stations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WHERE </a:t>
            </a:r>
            <a:r>
              <a:rPr lang="en-US" sz="2400" dirty="0" err="1"/>
              <a:t>ST_Equals</a:t>
            </a:r>
            <a:r>
              <a:rPr lang="en-US" sz="2400" dirty="0"/>
              <a:t>(geom,'010100002026690000DC2D3A159A242241233B7B36633E5141');</a:t>
            </a:r>
            <a:endParaRPr lang="sk-SK" sz="2400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8E5492C0-D94A-1FFE-BC72-5D539A0D83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3891" y="2295525"/>
            <a:ext cx="4498108" cy="4562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0298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9775AA-4F2D-2D8F-E9CD-DE22D8C61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Topologické</a:t>
            </a:r>
            <a:r>
              <a:rPr lang="sk-SK" dirty="0"/>
              <a:t> operátory – </a:t>
            </a:r>
            <a:r>
              <a:rPr lang="sk-SK" dirty="0" err="1"/>
              <a:t>intersect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CDC1BB8-7B5A-B2EF-37FF-7B411F3E6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96050" cy="4351338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sk-SK" sz="5900" dirty="0" err="1"/>
              <a:t>ST_Intersects</a:t>
            </a:r>
            <a:r>
              <a:rPr lang="sk-SK" sz="5900" dirty="0"/>
              <a:t>(</a:t>
            </a:r>
            <a:r>
              <a:rPr lang="sk-SK" sz="5900" dirty="0" err="1"/>
              <a:t>geometry</a:t>
            </a:r>
            <a:r>
              <a:rPr lang="sk-SK" sz="5900" dirty="0"/>
              <a:t> A , </a:t>
            </a:r>
            <a:r>
              <a:rPr lang="sk-SK" sz="5900" dirty="0" err="1"/>
              <a:t>geometry</a:t>
            </a:r>
            <a:r>
              <a:rPr lang="sk-SK" sz="5900" dirty="0"/>
              <a:t> B)</a:t>
            </a:r>
          </a:p>
          <a:p>
            <a:pPr marL="0" indent="0">
              <a:buNone/>
            </a:pPr>
            <a:r>
              <a:rPr lang="sk-SK" sz="5900" dirty="0"/>
              <a:t>Ak sa dva objekty prelínajú/majú spoločné časti</a:t>
            </a:r>
          </a:p>
          <a:p>
            <a:pPr marL="0" indent="0">
              <a:buNone/>
            </a:pPr>
            <a:endParaRPr lang="sk-SK" sz="4500" dirty="0"/>
          </a:p>
          <a:p>
            <a:pPr marL="0" indent="0">
              <a:buNone/>
            </a:pPr>
            <a:r>
              <a:rPr lang="en-US" sz="4500" dirty="0"/>
              <a:t>SELECT </a:t>
            </a:r>
            <a:r>
              <a:rPr lang="en-US" sz="4500" dirty="0" err="1"/>
              <a:t>geom</a:t>
            </a:r>
            <a:r>
              <a:rPr lang="en-US" sz="4500" dirty="0"/>
              <a:t> FROM </a:t>
            </a:r>
            <a:r>
              <a:rPr lang="en-US" sz="4500" dirty="0" err="1"/>
              <a:t>nyc_neighborhoods</a:t>
            </a:r>
            <a:endParaRPr lang="en-US" sz="4500" dirty="0"/>
          </a:p>
          <a:p>
            <a:pPr marL="0" indent="0">
              <a:buNone/>
            </a:pPr>
            <a:r>
              <a:rPr lang="en-US" sz="4500" dirty="0"/>
              <a:t>WHERE name='Bensonhurst'</a:t>
            </a:r>
            <a:endParaRPr lang="sk-SK" sz="4500" dirty="0"/>
          </a:p>
          <a:p>
            <a:pPr marL="0" indent="0">
              <a:buNone/>
            </a:pPr>
            <a:endParaRPr lang="sk-SK" sz="4500" dirty="0"/>
          </a:p>
          <a:p>
            <a:pPr marL="0" indent="0">
              <a:buNone/>
            </a:pPr>
            <a:r>
              <a:rPr lang="en-US" sz="4500" dirty="0"/>
              <a:t>SELECT * FROM </a:t>
            </a:r>
            <a:r>
              <a:rPr lang="en-US" sz="4500" dirty="0" err="1"/>
              <a:t>ny_census_blocks</a:t>
            </a:r>
            <a:endParaRPr lang="en-US" sz="4500" dirty="0"/>
          </a:p>
          <a:p>
            <a:pPr marL="0" indent="0">
              <a:buNone/>
            </a:pPr>
            <a:r>
              <a:rPr lang="en-US" sz="4500" dirty="0"/>
              <a:t>WHERE </a:t>
            </a:r>
            <a:r>
              <a:rPr lang="en-US" sz="4500" dirty="0" err="1"/>
              <a:t>ST_intersects</a:t>
            </a:r>
            <a:r>
              <a:rPr lang="en-US" sz="4500" dirty="0"/>
              <a:t>('010600002026690000010000000103000000010000001100000045F2F7D9E6C82141BFF459DBCF25514181B1B59696D72141360D1F6921285141FA39BF8F9CDD2141FA8E3EB88C27514176C9E5EF0DE92141843FCC5C72265141EEABB14FE9DE2141F2DEE99443265141E1476C0622D62141203D83B8DD24514113AE95DB18D52141879C50CED8245141805C69790FD42141F4FDB19009255141435DB7E2C2D221416475AF79352551412452AC852AD12141BD45C9646B255141AF4370AF2BCF2141099F789F8F25514136ACA94906CD214157147B80AE255141DBA4DF01BCCB2141DD94A694AE25514158F4672CE7CA2141F7BDC5A1AE2551418327DF811CCA2141727F0F25BC255141574BEF70F1C921417731701CD125514145F2F7D9E6C82141BFF459DBCF255141', </a:t>
            </a:r>
            <a:r>
              <a:rPr lang="en-US" sz="4500" dirty="0" err="1"/>
              <a:t>geom</a:t>
            </a:r>
            <a:r>
              <a:rPr lang="en-US" sz="4500" dirty="0"/>
              <a:t>)</a:t>
            </a:r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953C9038-A534-61CA-4753-84A4805AE2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1237" y="1546225"/>
            <a:ext cx="4830763" cy="531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ok 5">
            <a:extLst>
              <a:ext uri="{FF2B5EF4-FFF2-40B4-BE49-F238E27FC236}">
                <a16:creationId xmlns:a16="http://schemas.microsoft.com/office/drawing/2014/main" id="{C825EA1D-8692-01B9-C520-83C07A6108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0043" y="2816563"/>
            <a:ext cx="38004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487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68DE57-1278-96C0-2A82-3BF999A24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Topologické</a:t>
            </a:r>
            <a:r>
              <a:rPr lang="sk-SK" dirty="0"/>
              <a:t> operátory – </a:t>
            </a:r>
            <a:r>
              <a:rPr lang="sk-SK" dirty="0" err="1"/>
              <a:t>crosses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388559B-F247-F29A-184D-2A950A56C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6642370" cy="43513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400" dirty="0"/>
              <a:t>ST_</a:t>
            </a:r>
            <a:r>
              <a:rPr lang="sk-SK" sz="4400" dirty="0" err="1"/>
              <a:t>Crosses</a:t>
            </a:r>
            <a:r>
              <a:rPr lang="en-US" sz="4400" dirty="0"/>
              <a:t>(geometry A , geometry B)</a:t>
            </a:r>
            <a:endParaRPr lang="sk-SK" sz="4400" dirty="0"/>
          </a:p>
          <a:p>
            <a:pPr marL="0" indent="0">
              <a:buNone/>
            </a:pPr>
            <a:r>
              <a:rPr lang="sk-SK" sz="4400" dirty="0"/>
              <a:t>Výber objektov, ktoré cez seba priestorovo prechádzajú</a:t>
            </a:r>
          </a:p>
          <a:p>
            <a:pPr marL="0" indent="0">
              <a:buNone/>
            </a:pPr>
            <a:endParaRPr lang="sk-SK" sz="2800" dirty="0"/>
          </a:p>
          <a:p>
            <a:pPr marL="0" indent="0">
              <a:buNone/>
            </a:pPr>
            <a:r>
              <a:rPr lang="sk-SK" sz="2900" dirty="0"/>
              <a:t>SELECT * FROM </a:t>
            </a:r>
            <a:r>
              <a:rPr lang="sk-SK" sz="2900" dirty="0" err="1"/>
              <a:t>nyc_streets</a:t>
            </a:r>
            <a:endParaRPr lang="sk-SK" sz="2900" dirty="0"/>
          </a:p>
          <a:p>
            <a:pPr marL="0" indent="0">
              <a:buNone/>
            </a:pPr>
            <a:r>
              <a:rPr lang="sk-SK" sz="2900" dirty="0"/>
              <a:t>WHERE </a:t>
            </a:r>
            <a:r>
              <a:rPr lang="sk-SK" sz="2900" dirty="0" err="1"/>
              <a:t>ST_crosses</a:t>
            </a:r>
            <a:r>
              <a:rPr lang="sk-SK" sz="2900" dirty="0"/>
              <a:t>('010600002026690000010000000103000000010000001100000045F2F7D9E6C82141BFF459DBCF25514181B1B59696D72141360D1F6921285141FA39BF8F9CDD2141FA8E3EB88C27514176C9E5EF0DE92141843FCC5C72265141EEABB14FE9DE2141F2DEE99443265141E1476C0622D62141203D83B8DD24514113AE95DB18D52141879C50CED8245141805C69790FD42141F4FDB19009255141435DB7E2C2D221416475AF79352551412452AC852AD12141BD45C9646B255141AF4370AF2BCF2141099F789F8F25514136ACA94906CD214157147B80AE255141DBA4DF01BCCB2141DD94A694AE25514158F4672CE7CA2141F7BDC5A1AE2551418327DF811CCA2141727F0F25BC255141574BEF70F1C921417731701CD125514145F2F7D9E6C82141BFF459DBCF255141', </a:t>
            </a:r>
            <a:r>
              <a:rPr lang="sk-SK" sz="2900" dirty="0" err="1"/>
              <a:t>geom</a:t>
            </a:r>
            <a:r>
              <a:rPr lang="sk-SK" sz="2900" dirty="0"/>
              <a:t>)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C712569F-1A48-35CD-BA23-0C3CDC05C8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3284537"/>
            <a:ext cx="4762500" cy="357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8859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DD00AA-2A6E-FB07-6B41-5A62D8040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Topologické</a:t>
            </a:r>
            <a:r>
              <a:rPr lang="sk-SK" dirty="0"/>
              <a:t> operátory - </a:t>
            </a:r>
            <a:r>
              <a:rPr lang="sk-SK" dirty="0" err="1"/>
              <a:t>overlap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91CFE0D-6278-50F6-0A5D-71A5FDC7B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545094" cy="43513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500" dirty="0"/>
              <a:t>ST_</a:t>
            </a:r>
            <a:r>
              <a:rPr lang="sk-SK" sz="4500" dirty="0" err="1"/>
              <a:t>overlaps</a:t>
            </a:r>
            <a:r>
              <a:rPr lang="en-US" sz="4500" dirty="0"/>
              <a:t>(geometry A , geometry B)</a:t>
            </a:r>
            <a:r>
              <a:rPr lang="sk-SK" sz="4500" dirty="0"/>
              <a:t> Objekty, ktoré sa prelínajú. V prípade polygónov prelínanie len na ich hranici, príp. v rámci totožnej geometrie.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SELECT * FROM </a:t>
            </a:r>
            <a:r>
              <a:rPr lang="sk-SK" dirty="0" err="1"/>
              <a:t>nyc_census_blocks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ST_overlaps</a:t>
            </a:r>
            <a:r>
              <a:rPr lang="sk-SK" dirty="0"/>
              <a:t>('010600002026690000010000000103000000010000001100000045F2F7D9E6C82141BFF459DBCF25514181B1B59696D72141360D1F6921285141FA39BF8F9CDD2141FA8E3EB88C27514176C9E5EF0DE92141843FCC5C72265141EEABB14FE9DE2141F2DEE99443265141E1476C0622D62141203D83B8DD24514113AE95DB18D52141879C50CED8245141805C69790FD42141F4FDB19009255141435DB7E2C2D221416475AF79352551412452AC852AD12141BD45C9646B255141AF4370AF2BCF2141099F789F8F25514136ACA94906CD214157147B80AE255141DBA4DF01BCCB2141DD94A694AE25514158F4672CE7CA2141F7BDC5A1AE2551418327DF811CCA2141727F0F25BC255141574BEF70F1C921417731701CD125514145F2F7D9E6C82141BFF459DBCF255141', </a:t>
            </a:r>
            <a:r>
              <a:rPr lang="sk-SK" dirty="0" err="1"/>
              <a:t>geom</a:t>
            </a:r>
            <a:r>
              <a:rPr lang="sk-SK" dirty="0"/>
              <a:t>)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6F6DECC1-A383-768E-AEDE-8D7197AEC9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2095500"/>
            <a:ext cx="4762500" cy="476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7779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C66552-82E1-EC30-4DBD-6AC2787AE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Topologické</a:t>
            </a:r>
            <a:r>
              <a:rPr lang="sk-SK" dirty="0"/>
              <a:t> operátory - </a:t>
            </a:r>
            <a:r>
              <a:rPr lang="sk-SK" dirty="0" err="1"/>
              <a:t>disjoin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3578F44-69B0-C2C8-9AF0-FFFFB43F1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720191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400" dirty="0" err="1"/>
              <a:t>ST_Disjoint</a:t>
            </a:r>
            <a:r>
              <a:rPr lang="en-US" sz="4400" dirty="0"/>
              <a:t>(geometry A , geometry B)</a:t>
            </a:r>
            <a:endParaRPr lang="sk-SK" sz="4400" dirty="0"/>
          </a:p>
          <a:p>
            <a:pPr marL="0" indent="0">
              <a:buNone/>
            </a:pPr>
            <a:r>
              <a:rPr lang="sk-SK" sz="4400" dirty="0"/>
              <a:t>Opak prieniku, nenachádza sa.</a:t>
            </a:r>
          </a:p>
          <a:p>
            <a:pPr marL="0" indent="0">
              <a:buNone/>
            </a:pPr>
            <a:endParaRPr lang="sk-SK" sz="3600" dirty="0"/>
          </a:p>
          <a:p>
            <a:pPr marL="0" indent="0">
              <a:buNone/>
            </a:pPr>
            <a:r>
              <a:rPr lang="sk-SK" dirty="0"/>
              <a:t>SELECT * FROM </a:t>
            </a:r>
            <a:r>
              <a:rPr lang="sk-SK" dirty="0" err="1"/>
              <a:t>nyc_subway_stations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ST_Disjoint</a:t>
            </a:r>
            <a:r>
              <a:rPr lang="sk-SK" dirty="0"/>
              <a:t>('010600002026690000010000000103000000010000001100000045F2F7D9E6C82141BFF459DBCF25514181B1B59696D72141360D1F6921285141FA39BF8F9CDD2141FA8E3EB88C27514176C9E5EF0DE92141843FCC5C72265141EEABB14FE9DE2141F2DEE99443265141E1476C0622D62141203D83B8DD24514113AE95DB18D52141879C50CED8245141805C69790FD42141F4FDB19009255141435DB7E2C2D221416475AF79352551412452AC852AD12141BD45C9646B255141AF4370AF2BCF2141099F789F8F25514136ACA94906CD214157147B80AE255141DBA4DF01BCCB2141DD94A694AE25514158F4672CE7CA2141F7BDC5A1AE2551418327DF811CCA2141727F0F25BC255141574BEF70F1C921417731701CD125514145F2F7D9E6C82141BFF459DBCF255141', </a:t>
            </a:r>
            <a:r>
              <a:rPr lang="sk-SK" dirty="0" err="1"/>
              <a:t>geom</a:t>
            </a:r>
            <a:r>
              <a:rPr lang="sk-SK" dirty="0"/>
              <a:t>)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8297FFDE-C700-DB2C-BD89-2F187138C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1616075"/>
            <a:ext cx="4762500" cy="524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531685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4625</TotalTime>
  <Words>1264</Words>
  <Application>Microsoft Office PowerPoint</Application>
  <PresentationFormat>Širokouhlá</PresentationFormat>
  <Paragraphs>186</Paragraphs>
  <Slides>35</Slides>
  <Notes>2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35</vt:i4>
      </vt:variant>
    </vt:vector>
  </HeadingPairs>
  <TitlesOfParts>
    <vt:vector size="39" baseType="lpstr">
      <vt:lpstr>Arial</vt:lpstr>
      <vt:lpstr>Calibri</vt:lpstr>
      <vt:lpstr>Calibri Light</vt:lpstr>
      <vt:lpstr>Motív Office</vt:lpstr>
      <vt:lpstr>Priestorové databázové systémy  priestorové dopyty</vt:lpstr>
      <vt:lpstr>Priestorové operácie so spatial functions</vt:lpstr>
      <vt:lpstr>Zistenie súradnicového systému</vt:lpstr>
      <vt:lpstr>ST funkcie – základná štruktúra</vt:lpstr>
      <vt:lpstr>Topologické operátory – equals</vt:lpstr>
      <vt:lpstr>Topologické operátory – intersect</vt:lpstr>
      <vt:lpstr>Topologické operátory – crosses</vt:lpstr>
      <vt:lpstr>Topologické operátory - overlap</vt:lpstr>
      <vt:lpstr>Topologické operátory - disjoin</vt:lpstr>
      <vt:lpstr>Topologické operátory - touches</vt:lpstr>
      <vt:lpstr>Topologické operátory – within/contains</vt:lpstr>
      <vt:lpstr>Operátory priestorovej analýzy - distance</vt:lpstr>
      <vt:lpstr>Topologicko-analytické operátory - Dwithin</vt:lpstr>
      <vt:lpstr>WKT – well known text</vt:lpstr>
      <vt:lpstr>1. Úloha</vt:lpstr>
      <vt:lpstr>1. Úloha – príklad query</vt:lpstr>
      <vt:lpstr>2. Úloha</vt:lpstr>
      <vt:lpstr>2. Úloha – príklad query</vt:lpstr>
      <vt:lpstr>3. Úloha</vt:lpstr>
      <vt:lpstr>3. Úloha – príklad query</vt:lpstr>
      <vt:lpstr>4. Úloha</vt:lpstr>
      <vt:lpstr>4. Úloha – príklad query A) st_touches</vt:lpstr>
      <vt:lpstr>5.Úloha</vt:lpstr>
      <vt:lpstr>5. Úloha – príklad query</vt:lpstr>
      <vt:lpstr>6. Úloha</vt:lpstr>
      <vt:lpstr>6. Úloha – príklad query</vt:lpstr>
      <vt:lpstr>7. Úloha</vt:lpstr>
      <vt:lpstr>7. Úloha – príklad query</vt:lpstr>
      <vt:lpstr>8. Úloha</vt:lpstr>
      <vt:lpstr>8. Úloha – príklad query</vt:lpstr>
      <vt:lpstr>9. Úloha</vt:lpstr>
      <vt:lpstr>9. Úloha – príklad query</vt:lpstr>
      <vt:lpstr>10. Úloha</vt:lpstr>
      <vt:lpstr>10. Úloha – príklad query</vt:lpstr>
      <vt:lpstr>Bonusová úloha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Priestorové databázové systémy – 1. cvičenie</dc:title>
  <dc:creator>Tomáš Fedor</dc:creator>
  <cp:lastModifiedBy>Tomáš Fedor</cp:lastModifiedBy>
  <cp:revision>71</cp:revision>
  <dcterms:created xsi:type="dcterms:W3CDTF">2022-09-27T20:25:35Z</dcterms:created>
  <dcterms:modified xsi:type="dcterms:W3CDTF">2024-11-28T11:45:02Z</dcterms:modified>
</cp:coreProperties>
</file>