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70" r:id="rId6"/>
    <p:sldId id="264" r:id="rId7"/>
    <p:sldId id="265" r:id="rId8"/>
    <p:sldId id="266" r:id="rId9"/>
    <p:sldId id="267" r:id="rId10"/>
    <p:sldId id="263" r:id="rId11"/>
    <p:sldId id="260" r:id="rId12"/>
    <p:sldId id="262" r:id="rId13"/>
    <p:sldId id="268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A09E4-612F-670B-B5BA-3E7C5AE13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EE74F4-3E3E-5A87-3106-7B43CDE7F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53036C-39D3-88E7-8A56-84F3F2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7BE31D-FC95-B9FE-C37A-82F9F07F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6B49BA-38B3-507F-9B46-7157C7D6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388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7DAAF-436F-1C73-30D5-C6DA50F4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7C4759B-1177-DFAA-04AC-CE1A2FF6C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8FB5733-0CBE-BB92-5623-4AEBF687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C2B418-EA4F-BB90-C13A-E6769139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FE3F86-1206-C819-FEC6-476A5828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822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C05A11C-A1A7-193A-E9AA-8E327915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4A38742-F705-7363-2B88-C9D5AABFF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7A515E5-5CA1-2B74-54EA-DBAC095E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790666-4F11-6D21-DE20-A829D1BB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FC3021-FDBC-66EA-2379-5FBF3BA2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796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5BD60-3E5B-4B88-D3BF-B72F8164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5B58E5-4CA2-DECB-DEFA-8C603F6DC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D4232F-8A9A-265F-7BF9-013FC3BD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C62923-9429-7C72-5D82-28C9AD7B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A641704-4A11-7D73-FA97-4BE36EB8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368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E8A06-3B69-8C43-6B21-75204A12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516475-D0A5-6FE9-4B26-94F71E9B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913D3A-DB6F-30CE-3CA9-98D2DB80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A995DC5-3AB9-F9BF-C066-CA4A8047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837635E-3642-9EF3-91AC-4EC217A9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34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BA1FE-2AD8-921C-AFA0-466BF723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3206D1-497A-9E47-C644-915AB73A2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0A215BD-67BC-2EC5-4709-B38A860C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82AD9D8-0CBF-28D6-138E-9F387535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B6DD645-47B6-6EF3-D6AE-2BECF416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B68A890-662C-24BB-43D2-6CA8B8E0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79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A639C-BB61-6F61-A697-8DCE88BF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A57959-A546-F7BF-36CF-421A66C0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8A393E-CC0C-4E91-2557-77EAD8C73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20F8C6-6431-56F8-417B-A75C13AD2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ACE2EB3-DEDD-B61F-D8FA-5FD245DB1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E752BC4-C9D1-4C9C-5943-0D5B6D6F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BD25E2-CA6E-FCE4-F91F-9C7D2084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5157C62-8D6D-7388-09ED-5872D2CF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27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12A5F-9047-DA28-A738-268A5F29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36B3E25-368D-9325-CF9D-0BCFB9DA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268C7B-ED38-3B92-2DFC-5B2C8322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18FC94-EC58-E319-1E7B-6FC5043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76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DCACDB2-F6CA-ABAD-1E9E-4D5D6565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FB5FF02-778B-1080-51C5-C463E2F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D581A2-C328-CC39-A085-A4CBD404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19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6797B-FE16-7C1D-20A9-4F9C9E74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FC4BE1-A22D-EF70-5FBE-B066001A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07345-700B-FFF4-44AF-4AEBEA7C1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907756C-2ACB-282F-91D9-1333D33D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16F7AE2-7637-ECD3-76BB-C54D3E20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7FE805F-0231-8C9C-EABF-263B5B0C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42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8C386-AD6E-B34D-E98D-50A823D9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6F7AF57-219C-5481-418C-0FF431431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4A2378-BA4B-D701-E299-4B8C5D818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2269BAC-62D4-9E43-CC65-0E050650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A5EF9B7-D11C-C57F-4046-CCDF1024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F60C0-CB6F-DED7-A6E3-E24F86DD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58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7B95D55-2178-B79B-118E-DCD6C436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0D4947-D106-4C2C-F9C5-E6BC1FA7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44A709-BB9F-72B8-B046-7D9313F1D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35A59-8F34-4E72-975F-3DB8D4EB553E}" type="datetimeFigureOut">
              <a:rPr lang="sk-SK" smtClean="0"/>
              <a:t>21. 11. 2024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EA9783F-481D-4B9D-429D-8CB1AFFF6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64D835D-FCC6-9C0D-AEC1-A435DAFE9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0B61-09AC-42D9-95EF-E03CB282A4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1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B9FF6-8A7A-119D-42DA-E42F2B6FC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Priestorové databázové systémy </a:t>
            </a:r>
            <a:br>
              <a:rPr lang="sk-SK" dirty="0"/>
            </a:br>
            <a:r>
              <a:rPr lang="sk-SK" dirty="0" err="1"/>
              <a:t>postGIS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ECCDDD-32EC-9CE1-E801-DF16FDBF3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Mgr. Tomáš Fedor</a:t>
            </a:r>
          </a:p>
        </p:txBody>
      </p:sp>
    </p:spTree>
    <p:extLst>
      <p:ext uri="{BB962C8B-B14F-4D97-AF65-F5344CB8AC3E}">
        <p14:creationId xmlns:p14="http://schemas.microsoft.com/office/powerpoint/2010/main" val="140657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F3F9C-F548-B737-0169-978B1921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priestorových údajov cez QGIS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C5DEB3-6AFE-DFC5-290A-ED6626814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Postgisgui</a:t>
            </a:r>
            <a:r>
              <a:rPr lang="sk-SK" dirty="0"/>
              <a:t> – niekedy nemusí fungovať správne</a:t>
            </a:r>
          </a:p>
          <a:p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layer</a:t>
            </a:r>
            <a:r>
              <a:rPr lang="sk-SK" dirty="0"/>
              <a:t> &gt; </a:t>
            </a:r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postGIS</a:t>
            </a:r>
            <a:r>
              <a:rPr lang="sk-SK" dirty="0"/>
              <a:t> </a:t>
            </a:r>
            <a:r>
              <a:rPr lang="sk-SK" dirty="0" err="1"/>
              <a:t>layers</a:t>
            </a:r>
            <a:r>
              <a:rPr lang="sk-SK" dirty="0"/>
              <a:t> &gt; new &gt; vyplniť potrebné údaje &gt; pripojiť sa</a:t>
            </a:r>
          </a:p>
          <a:p>
            <a:r>
              <a:rPr lang="sk-SK" dirty="0"/>
              <a:t>Na pripojenie (</a:t>
            </a:r>
            <a:r>
              <a:rPr lang="sk-SK" dirty="0" err="1"/>
              <a:t>login</a:t>
            </a:r>
            <a:r>
              <a:rPr lang="sk-SK" dirty="0"/>
              <a:t>) použite údaje, ktoré používate v </a:t>
            </a:r>
            <a:r>
              <a:rPr lang="sk-SK" dirty="0" err="1"/>
              <a:t>pgadmine</a:t>
            </a:r>
            <a:r>
              <a:rPr lang="sk-SK" dirty="0"/>
              <a:t>, teda meno: </a:t>
            </a:r>
            <a:r>
              <a:rPr lang="sk-SK" dirty="0" err="1"/>
              <a:t>postgres</a:t>
            </a:r>
            <a:r>
              <a:rPr lang="sk-SK" dirty="0"/>
              <a:t>, heslo: vaše heslo, ktoré zadávate pri spúšťaní.</a:t>
            </a:r>
          </a:p>
          <a:p>
            <a:r>
              <a:rPr lang="sk-SK" dirty="0"/>
              <a:t>Pridanie údajov cez </a:t>
            </a:r>
            <a:r>
              <a:rPr lang="sk-SK" dirty="0" err="1"/>
              <a:t>database</a:t>
            </a:r>
            <a:r>
              <a:rPr lang="sk-SK" dirty="0"/>
              <a:t> &gt; </a:t>
            </a:r>
            <a:r>
              <a:rPr lang="sk-SK" dirty="0" err="1"/>
              <a:t>database</a:t>
            </a:r>
            <a:r>
              <a:rPr lang="sk-SK" dirty="0"/>
              <a:t> manager &gt; zvolenie danej databázy v </a:t>
            </a:r>
            <a:r>
              <a:rPr lang="sk-SK" dirty="0" err="1"/>
              <a:t>pgadmin</a:t>
            </a:r>
            <a:r>
              <a:rPr lang="sk-SK" dirty="0"/>
              <a:t> &gt; import </a:t>
            </a:r>
            <a:r>
              <a:rPr lang="sk-SK" dirty="0" err="1"/>
              <a:t>layer</a:t>
            </a:r>
            <a:r>
              <a:rPr lang="sk-SK" dirty="0"/>
              <a:t> &gt; výber </a:t>
            </a:r>
            <a:r>
              <a:rPr lang="sk-SK" dirty="0" err="1"/>
              <a:t>shp</a:t>
            </a:r>
            <a:r>
              <a:rPr lang="sk-SK" dirty="0"/>
              <a:t> &gt; </a:t>
            </a:r>
            <a:r>
              <a:rPr lang="sk-SK" dirty="0" err="1"/>
              <a:t>schema</a:t>
            </a:r>
            <a:r>
              <a:rPr lang="sk-SK" dirty="0"/>
              <a:t> </a:t>
            </a:r>
            <a:r>
              <a:rPr lang="sk-SK" dirty="0" err="1"/>
              <a:t>public</a:t>
            </a:r>
            <a:r>
              <a:rPr lang="sk-SK" dirty="0"/>
              <a:t> &gt; pripojiť na vytvorenú tabuľku v </a:t>
            </a:r>
            <a:r>
              <a:rPr lang="sk-SK" dirty="0" err="1"/>
              <a:t>pgadmin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408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46D94-C7B5-2E45-FB98-5E56C067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790A21-F3D2-489A-1B65-381917CA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5020405-8FF2-C8CD-D736-495E4F99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67" y="0"/>
            <a:ext cx="8706015" cy="68580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A767BDB-2C0B-CC02-A18F-CCEC6FB2E79D}"/>
              </a:ext>
            </a:extLst>
          </p:cNvPr>
          <p:cNvSpPr/>
          <p:nvPr/>
        </p:nvSpPr>
        <p:spPr>
          <a:xfrm>
            <a:off x="3362037" y="1376218"/>
            <a:ext cx="738909" cy="498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0FEB22F1-DB30-1183-9E88-EA3FE6EDEB77}"/>
              </a:ext>
            </a:extLst>
          </p:cNvPr>
          <p:cNvCxnSpPr/>
          <p:nvPr/>
        </p:nvCxnSpPr>
        <p:spPr>
          <a:xfrm flipH="1">
            <a:off x="5818909" y="914400"/>
            <a:ext cx="2743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50D1BF95-FF5D-A7FE-58FA-2D5A85063CE0}"/>
              </a:ext>
            </a:extLst>
          </p:cNvPr>
          <p:cNvSpPr txBox="1"/>
          <p:nvPr/>
        </p:nvSpPr>
        <p:spPr>
          <a:xfrm>
            <a:off x="8617527" y="720437"/>
            <a:ext cx="370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Meno pripojenia, ktoré vytvárate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4242BE1E-CAB2-A137-2EB3-17BE9043B14A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017164" y="1403867"/>
            <a:ext cx="2401455" cy="64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4AA59188-12A7-AF4B-7F22-55748E65950F}"/>
              </a:ext>
            </a:extLst>
          </p:cNvPr>
          <p:cNvSpPr txBox="1"/>
          <p:nvPr/>
        </p:nvSpPr>
        <p:spPr>
          <a:xfrm>
            <a:off x="10418619" y="1219201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Lokálna sieť</a:t>
            </a:r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36C662C6-CB3E-CAC1-9FC0-63E7FB469C21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8072582" y="1727200"/>
            <a:ext cx="2041236" cy="55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D8DF84AB-BDD5-E03B-1B81-E43B4D97D2BF}"/>
              </a:ext>
            </a:extLst>
          </p:cNvPr>
          <p:cNvSpPr txBox="1"/>
          <p:nvPr/>
        </p:nvSpPr>
        <p:spPr>
          <a:xfrm>
            <a:off x="10113818" y="1459345"/>
            <a:ext cx="268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Port, na ktorom ste inštalovali </a:t>
            </a:r>
            <a:r>
              <a:rPr lang="sk-SK" b="1" dirty="0" err="1">
                <a:solidFill>
                  <a:srgbClr val="FF0000"/>
                </a:solidFill>
              </a:rPr>
              <a:t>postgres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916F5539-0F57-4323-DE84-73CED811BDEF}"/>
              </a:ext>
            </a:extLst>
          </p:cNvPr>
          <p:cNvCxnSpPr/>
          <p:nvPr/>
        </p:nvCxnSpPr>
        <p:spPr>
          <a:xfrm flipH="1" flipV="1">
            <a:off x="7952509" y="2032000"/>
            <a:ext cx="2253673" cy="350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>
            <a:extLst>
              <a:ext uri="{FF2B5EF4-FFF2-40B4-BE49-F238E27FC236}">
                <a16:creationId xmlns:a16="http://schemas.microsoft.com/office/drawing/2014/main" id="{767196C9-7ED7-47E5-5A5A-B018ECBB2025}"/>
              </a:ext>
            </a:extLst>
          </p:cNvPr>
          <p:cNvSpPr txBox="1"/>
          <p:nvPr/>
        </p:nvSpPr>
        <p:spPr>
          <a:xfrm>
            <a:off x="10326255" y="2124363"/>
            <a:ext cx="169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Názov vytvorenej databázy</a:t>
            </a:r>
          </a:p>
        </p:txBody>
      </p: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661AB164-A52F-7809-AAAD-6E4AA5FCD2D8}"/>
              </a:ext>
            </a:extLst>
          </p:cNvPr>
          <p:cNvCxnSpPr/>
          <p:nvPr/>
        </p:nvCxnSpPr>
        <p:spPr>
          <a:xfrm flipH="1">
            <a:off x="8063345" y="4378036"/>
            <a:ext cx="21428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24F5EC19-BB7A-CEFB-928B-A85DD8CB41AB}"/>
              </a:ext>
            </a:extLst>
          </p:cNvPr>
          <p:cNvSpPr txBox="1"/>
          <p:nvPr/>
        </p:nvSpPr>
        <p:spPr>
          <a:xfrm>
            <a:off x="10187709" y="4073236"/>
            <a:ext cx="200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Test pripojenia, ak funguje, tak </a:t>
            </a:r>
            <a:r>
              <a:rPr lang="sk-SK" b="1" dirty="0" err="1">
                <a:solidFill>
                  <a:srgbClr val="FF0000"/>
                </a:solidFill>
              </a:rPr>
              <a:t>ok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F2A92DD9-900D-CBA1-6948-15867C83EEEF}"/>
              </a:ext>
            </a:extLst>
          </p:cNvPr>
          <p:cNvCxnSpPr/>
          <p:nvPr/>
        </p:nvCxnSpPr>
        <p:spPr>
          <a:xfrm flipH="1">
            <a:off x="6410036" y="4655127"/>
            <a:ext cx="3786909" cy="1616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6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E0024-7B01-252F-2D53-850E4202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65D9EC-37D9-C5BA-DCE8-99728B0C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5750E98-FCBF-AEA7-D67D-BE1798737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4" y="0"/>
            <a:ext cx="12062932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F06CD7F3-E6EA-BDED-3F85-4877E6F9CCBC}"/>
              </a:ext>
            </a:extLst>
          </p:cNvPr>
          <p:cNvCxnSpPr/>
          <p:nvPr/>
        </p:nvCxnSpPr>
        <p:spPr>
          <a:xfrm flipH="1">
            <a:off x="858982" y="360218"/>
            <a:ext cx="1542473" cy="618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BBC37AE9-BC78-6EDF-912F-132E103C1F08}"/>
              </a:ext>
            </a:extLst>
          </p:cNvPr>
          <p:cNvCxnSpPr>
            <a:cxnSpLocks/>
          </p:cNvCxnSpPr>
          <p:nvPr/>
        </p:nvCxnSpPr>
        <p:spPr>
          <a:xfrm>
            <a:off x="508000" y="1265382"/>
            <a:ext cx="0" cy="1219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1ECF1568-F1F3-328C-68F6-B608C0FE0E3C}"/>
              </a:ext>
            </a:extLst>
          </p:cNvPr>
          <p:cNvCxnSpPr/>
          <p:nvPr/>
        </p:nvCxnSpPr>
        <p:spPr>
          <a:xfrm flipV="1">
            <a:off x="1764145" y="1450109"/>
            <a:ext cx="1173019" cy="83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FFD5C5EC-B141-C22C-7572-08A1BA3DE981}"/>
              </a:ext>
            </a:extLst>
          </p:cNvPr>
          <p:cNvCxnSpPr/>
          <p:nvPr/>
        </p:nvCxnSpPr>
        <p:spPr>
          <a:xfrm>
            <a:off x="6031345" y="1856509"/>
            <a:ext cx="1838037" cy="172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8F0E6C5E-E18C-3B3A-40CE-3818DFBF063A}"/>
              </a:ext>
            </a:extLst>
          </p:cNvPr>
          <p:cNvCxnSpPr/>
          <p:nvPr/>
        </p:nvCxnSpPr>
        <p:spPr>
          <a:xfrm flipV="1">
            <a:off x="2068945" y="3011055"/>
            <a:ext cx="1413164" cy="877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BFCF733C-A9DD-061C-C8EE-3BFE9F452F24}"/>
              </a:ext>
            </a:extLst>
          </p:cNvPr>
          <p:cNvCxnSpPr/>
          <p:nvPr/>
        </p:nvCxnSpPr>
        <p:spPr>
          <a:xfrm flipV="1">
            <a:off x="858982" y="1745673"/>
            <a:ext cx="341745" cy="831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>
            <a:extLst>
              <a:ext uri="{FF2B5EF4-FFF2-40B4-BE49-F238E27FC236}">
                <a16:creationId xmlns:a16="http://schemas.microsoft.com/office/drawing/2014/main" id="{259CFCC8-12C6-43FD-1BB8-43FACCEDFA86}"/>
              </a:ext>
            </a:extLst>
          </p:cNvPr>
          <p:cNvSpPr txBox="1"/>
          <p:nvPr/>
        </p:nvSpPr>
        <p:spPr>
          <a:xfrm>
            <a:off x="628073" y="3962400"/>
            <a:ext cx="15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Názov tabuľky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487E8569-99D6-2D0A-AA75-1C3F25F5E0D0}"/>
              </a:ext>
            </a:extLst>
          </p:cNvPr>
          <p:cNvSpPr txBox="1"/>
          <p:nvPr/>
        </p:nvSpPr>
        <p:spPr>
          <a:xfrm>
            <a:off x="3777673" y="2152073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Schema</a:t>
            </a:r>
            <a:r>
              <a:rPr lang="sk-SK" b="1" dirty="0">
                <a:solidFill>
                  <a:srgbClr val="FF0000"/>
                </a:solidFill>
              </a:rPr>
              <a:t> - </a:t>
            </a:r>
            <a:r>
              <a:rPr lang="sk-SK" b="1" dirty="0" err="1">
                <a:solidFill>
                  <a:srgbClr val="FF0000"/>
                </a:solidFill>
              </a:rPr>
              <a:t>public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33BEBCB1-F976-8110-E7F3-94A20797B4B5}"/>
              </a:ext>
            </a:extLst>
          </p:cNvPr>
          <p:cNvCxnSpPr/>
          <p:nvPr/>
        </p:nvCxnSpPr>
        <p:spPr>
          <a:xfrm flipV="1">
            <a:off x="1930400" y="4091709"/>
            <a:ext cx="1173018" cy="1588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>
            <a:extLst>
              <a:ext uri="{FF2B5EF4-FFF2-40B4-BE49-F238E27FC236}">
                <a16:creationId xmlns:a16="http://schemas.microsoft.com/office/drawing/2014/main" id="{7B86BC16-DA37-9C36-DEB2-78BB619D85E8}"/>
              </a:ext>
            </a:extLst>
          </p:cNvPr>
          <p:cNvSpPr txBox="1"/>
          <p:nvPr/>
        </p:nvSpPr>
        <p:spPr>
          <a:xfrm>
            <a:off x="203201" y="5745018"/>
            <a:ext cx="383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SRID je možné zmeniť pri importe</a:t>
            </a:r>
          </a:p>
        </p:txBody>
      </p:sp>
    </p:spTree>
    <p:extLst>
      <p:ext uri="{BB962C8B-B14F-4D97-AF65-F5344CB8AC3E}">
        <p14:creationId xmlns:p14="http://schemas.microsoft.com/office/powerpoint/2010/main" val="54888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05566-D5AA-ACBA-C61C-56C9FFD0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(Spätné) otvorenie priestorovej databázy v QGIS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D940F2-5A50-275B-B39D-BB17853A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layer</a:t>
            </a:r>
            <a:r>
              <a:rPr lang="sk-SK" dirty="0"/>
              <a:t> &gt; </a:t>
            </a:r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postgis</a:t>
            </a:r>
            <a:r>
              <a:rPr lang="sk-SK" dirty="0"/>
              <a:t> </a:t>
            </a:r>
            <a:r>
              <a:rPr lang="sk-SK" dirty="0" err="1"/>
              <a:t>layer</a:t>
            </a:r>
            <a:endParaRPr lang="sk-SK" dirty="0"/>
          </a:p>
          <a:p>
            <a:r>
              <a:rPr lang="sk-SK" dirty="0"/>
              <a:t>Potrebné byť pripojený na </a:t>
            </a:r>
          </a:p>
          <a:p>
            <a:pPr marL="0" indent="0">
              <a:buNone/>
            </a:pPr>
            <a:r>
              <a:rPr lang="sk-SK" dirty="0"/>
              <a:t>danú databázu (</a:t>
            </a:r>
            <a:r>
              <a:rPr lang="sk-SK" dirty="0" err="1"/>
              <a:t>connections</a:t>
            </a:r>
            <a:r>
              <a:rPr lang="sk-SK" dirty="0"/>
              <a:t>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24DE490-6626-27DD-85F7-364869FC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992" y="2286000"/>
            <a:ext cx="68300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5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1C715-DB22-0947-801C-2CEEDFA5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Otvorenie </a:t>
            </a:r>
            <a:r>
              <a:rPr lang="sk-SK" dirty="0" err="1"/>
              <a:t>query</a:t>
            </a:r>
            <a:r>
              <a:rPr lang="sk-SK" dirty="0"/>
              <a:t> v </a:t>
            </a:r>
            <a:r>
              <a:rPr lang="sk-SK" dirty="0" err="1"/>
              <a:t>qgise</a:t>
            </a:r>
            <a:r>
              <a:rPr lang="sk-SK" dirty="0"/>
              <a:t> a export selekcie z databázy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AFE3AE-3353-F73C-278F-0C3739153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Umožňuje výber z väčšej priestorovej databázy priamo do QGIS</a:t>
            </a:r>
          </a:p>
          <a:p>
            <a:r>
              <a:rPr lang="sk-SK" dirty="0"/>
              <a:t>Dáta je možné exportovať</a:t>
            </a:r>
          </a:p>
        </p:txBody>
      </p:sp>
    </p:spTree>
    <p:extLst>
      <p:ext uri="{BB962C8B-B14F-4D97-AF65-F5344CB8AC3E}">
        <p14:creationId xmlns:p14="http://schemas.microsoft.com/office/powerpoint/2010/main" val="353924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15965-560A-FAC9-96D3-365E20DE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95F41F-48D3-8098-317A-8236B5A61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8796640-990F-0FE3-F65B-B72612A4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57" y="63989"/>
            <a:ext cx="9077093" cy="679401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5B13368-F2AC-B3E1-9137-5262A5F49EF6}"/>
              </a:ext>
            </a:extLst>
          </p:cNvPr>
          <p:cNvSpPr/>
          <p:nvPr/>
        </p:nvSpPr>
        <p:spPr>
          <a:xfrm>
            <a:off x="1967345" y="572655"/>
            <a:ext cx="498764" cy="544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3AFECE6E-D418-4AC1-34D3-CFDABCA6D50F}"/>
              </a:ext>
            </a:extLst>
          </p:cNvPr>
          <p:cNvCxnSpPr>
            <a:stCxn id="5" idx="5"/>
          </p:cNvCxnSpPr>
          <p:nvPr/>
        </p:nvCxnSpPr>
        <p:spPr>
          <a:xfrm>
            <a:off x="2393067" y="1037795"/>
            <a:ext cx="2428315" cy="846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BBEC20EA-D8E0-A4A0-CC09-96A695FB3A51}"/>
              </a:ext>
            </a:extLst>
          </p:cNvPr>
          <p:cNvSpPr/>
          <p:nvPr/>
        </p:nvSpPr>
        <p:spPr>
          <a:xfrm>
            <a:off x="4562764" y="4562764"/>
            <a:ext cx="600363" cy="517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333BEF0D-BD38-E7AE-6444-E29A5C008E34}"/>
              </a:ext>
            </a:extLst>
          </p:cNvPr>
          <p:cNvCxnSpPr>
            <a:cxnSpLocks/>
          </p:cNvCxnSpPr>
          <p:nvPr/>
        </p:nvCxnSpPr>
        <p:spPr>
          <a:xfrm>
            <a:off x="5116945" y="5033818"/>
            <a:ext cx="4479637" cy="831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66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605A7-CE45-76BE-8E97-47185505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Úlohy na precvičenie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F1A20C-0505-1F0F-5F80-87025C00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Vytvorte novú databázu, do ktorej nahrajte SVM vrstvy: kóty, vodné toky, katastre obcí, kraje. </a:t>
            </a:r>
          </a:p>
        </p:txBody>
      </p:sp>
    </p:spTree>
    <p:extLst>
      <p:ext uri="{BB962C8B-B14F-4D97-AF65-F5344CB8AC3E}">
        <p14:creationId xmlns:p14="http://schemas.microsoft.com/office/powerpoint/2010/main" val="359113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EDC0E-CBA2-96FD-32A9-35AE1DDF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50632E-A882-D0F0-BD7F-4466BF70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Vyberte všetky vodné toky začínajúce na A. Selekciu vizualizujte pomocou </a:t>
            </a:r>
            <a:r>
              <a:rPr lang="sk-SK" dirty="0" err="1"/>
              <a:t>postgis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85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477CD-4C21-03F4-998D-4489316A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Úloha – príklad </a:t>
            </a:r>
            <a:r>
              <a:rPr lang="sk-SK" dirty="0" err="1"/>
              <a:t>query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E4315D-5032-4C4B-E6C6-7BDB7696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vodne_toky</a:t>
            </a:r>
            <a:r>
              <a:rPr lang="en-US" dirty="0"/>
              <a:t> WHERE </a:t>
            </a:r>
            <a:r>
              <a:rPr lang="en-US" dirty="0" err="1"/>
              <a:t>nazov</a:t>
            </a:r>
            <a:r>
              <a:rPr lang="en-US" dirty="0"/>
              <a:t> LIKE 'A%'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56D446E-9FFD-3568-05F0-BEE654A4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36" y="3183082"/>
            <a:ext cx="8362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AE92E-7D93-26A0-1E26-8F4EB156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5514E-F908-7CBF-DCAA-417C432D0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Vyberte v </a:t>
            </a:r>
            <a:r>
              <a:rPr lang="sk-SK" dirty="0" err="1"/>
              <a:t>QGISe</a:t>
            </a:r>
            <a:r>
              <a:rPr lang="sk-SK" dirty="0"/>
              <a:t> pomocou SQL príkazu kóty s nadmorskou výškou nad 1000 m </a:t>
            </a:r>
            <a:r>
              <a:rPr lang="sk-SK" dirty="0" err="1"/>
              <a:t>n.m</a:t>
            </a:r>
            <a:r>
              <a:rPr lang="sk-SK" dirty="0"/>
              <a:t>. Vrstvu exportujte.</a:t>
            </a:r>
          </a:p>
        </p:txBody>
      </p:sp>
    </p:spTree>
    <p:extLst>
      <p:ext uri="{BB962C8B-B14F-4D97-AF65-F5344CB8AC3E}">
        <p14:creationId xmlns:p14="http://schemas.microsoft.com/office/powerpoint/2010/main" val="94256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993E4-EE44-6579-81FF-EAE1BDA9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Príprava vstupných údajov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74B081-8B4A-9CB4-1372-3A5A9F80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671436"/>
          </a:xfrm>
        </p:spPr>
        <p:txBody>
          <a:bodyPr/>
          <a:lstStyle/>
          <a:p>
            <a:r>
              <a:rPr lang="sk-SK" dirty="0"/>
              <a:t>Skontrolovať vrstvy napr. v GIS-e, príp. ich metadáta a .</a:t>
            </a:r>
            <a:r>
              <a:rPr lang="sk-SK" dirty="0" err="1"/>
              <a:t>proj</a:t>
            </a:r>
            <a:r>
              <a:rPr lang="sk-SK" dirty="0"/>
              <a:t> súbor</a:t>
            </a:r>
          </a:p>
          <a:p>
            <a:r>
              <a:rPr lang="sk-SK" dirty="0"/>
              <a:t>.</a:t>
            </a:r>
            <a:r>
              <a:rPr lang="sk-SK" dirty="0" err="1"/>
              <a:t>shp</a:t>
            </a:r>
            <a:r>
              <a:rPr lang="sk-SK" dirty="0"/>
              <a:t> s priradeným geografickým koordinačným systémom (GCS)</a:t>
            </a:r>
          </a:p>
          <a:p>
            <a:r>
              <a:rPr lang="sk-SK" dirty="0"/>
              <a:t>Ideálne je použiť WGS84 – je totožný s </a:t>
            </a:r>
            <a:r>
              <a:rPr lang="sk-SK" dirty="0" err="1"/>
              <a:t>basemap</a:t>
            </a:r>
            <a:r>
              <a:rPr lang="sk-SK" dirty="0"/>
              <a:t> v </a:t>
            </a:r>
            <a:r>
              <a:rPr lang="sk-SK" dirty="0" err="1"/>
              <a:t>pgadmine</a:t>
            </a:r>
            <a:endParaRPr lang="sk-SK" dirty="0"/>
          </a:p>
          <a:p>
            <a:r>
              <a:rPr lang="sk-SK" dirty="0"/>
              <a:t>Pozor na cestu k vrstve v prípade použitia GUI – </a:t>
            </a:r>
            <a:r>
              <a:rPr lang="sk-SK" dirty="0" err="1"/>
              <a:t>case</a:t>
            </a:r>
            <a:r>
              <a:rPr lang="sk-SK" dirty="0"/>
              <a:t> </a:t>
            </a:r>
            <a:r>
              <a:rPr lang="sk-SK" dirty="0" err="1"/>
              <a:t>sensitive</a:t>
            </a:r>
            <a:endParaRPr lang="sk-SK" dirty="0"/>
          </a:p>
          <a:p>
            <a:r>
              <a:rPr lang="sk-SK" dirty="0"/>
              <a:t>Správny </a:t>
            </a:r>
            <a:r>
              <a:rPr lang="sk-SK" dirty="0" err="1"/>
              <a:t>encoding</a:t>
            </a:r>
            <a:r>
              <a:rPr lang="sk-SK" dirty="0"/>
              <a:t> (UTF-8)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62C89BC-48FF-EF16-324C-98BE344D0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0"/>
            <a:ext cx="7753350" cy="20955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F8A8161-E5FF-2F03-4074-F861BE5C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884" y="3960380"/>
            <a:ext cx="6191250" cy="1943100"/>
          </a:xfrm>
          <a:prstGeom prst="rect">
            <a:avLst/>
          </a:prstGeom>
        </p:spPr>
      </p:pic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DE35E19A-DE8D-5BC9-4544-B274D27729A0}"/>
              </a:ext>
            </a:extLst>
          </p:cNvPr>
          <p:cNvCxnSpPr>
            <a:cxnSpLocks/>
          </p:cNvCxnSpPr>
          <p:nvPr/>
        </p:nvCxnSpPr>
        <p:spPr>
          <a:xfrm flipH="1" flipV="1">
            <a:off x="8506691" y="5430982"/>
            <a:ext cx="877454" cy="517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>
            <a:extLst>
              <a:ext uri="{FF2B5EF4-FFF2-40B4-BE49-F238E27FC236}">
                <a16:creationId xmlns:a16="http://schemas.microsoft.com/office/drawing/2014/main" id="{4E69448B-07E9-99D9-69C2-0C53DC76DAB7}"/>
              </a:ext>
            </a:extLst>
          </p:cNvPr>
          <p:cNvSpPr txBox="1"/>
          <p:nvPr/>
        </p:nvSpPr>
        <p:spPr>
          <a:xfrm>
            <a:off x="8839199" y="6169891"/>
            <a:ext cx="306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Správne zadefinovaný CRS; jednotky v stupňoch (</a:t>
            </a:r>
            <a:r>
              <a:rPr lang="sk-SK" b="1" dirty="0" err="1">
                <a:solidFill>
                  <a:srgbClr val="FF0000"/>
                </a:solidFill>
              </a:rPr>
              <a:t>degrees</a:t>
            </a:r>
            <a:r>
              <a:rPr lang="sk-SK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106234F5-89E9-6E98-188C-14377A1B3E85}"/>
              </a:ext>
            </a:extLst>
          </p:cNvPr>
          <p:cNvCxnSpPr>
            <a:cxnSpLocks/>
          </p:cNvCxnSpPr>
          <p:nvPr/>
        </p:nvCxnSpPr>
        <p:spPr>
          <a:xfrm flipH="1" flipV="1">
            <a:off x="3648364" y="6336145"/>
            <a:ext cx="794327" cy="184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>
            <a:extLst>
              <a:ext uri="{FF2B5EF4-FFF2-40B4-BE49-F238E27FC236}">
                <a16:creationId xmlns:a16="http://schemas.microsoft.com/office/drawing/2014/main" id="{33955BF1-1A9C-9DD4-67E4-E388DD0BE22A}"/>
              </a:ext>
            </a:extLst>
          </p:cNvPr>
          <p:cNvSpPr txBox="1"/>
          <p:nvPr/>
        </p:nvSpPr>
        <p:spPr>
          <a:xfrm>
            <a:off x="3870037" y="6488668"/>
            <a:ext cx="450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Nezadefinovaný CRS; podľa hodnôt SJTSK</a:t>
            </a: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8E6F89D5-5BC3-BC80-02B2-68CFFF9F91EE}"/>
              </a:ext>
            </a:extLst>
          </p:cNvPr>
          <p:cNvCxnSpPr/>
          <p:nvPr/>
        </p:nvCxnSpPr>
        <p:spPr>
          <a:xfrm flipV="1">
            <a:off x="4978400" y="4867564"/>
            <a:ext cx="360218" cy="240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B9073985-487E-C17B-F418-7CF091527959}"/>
              </a:ext>
            </a:extLst>
          </p:cNvPr>
          <p:cNvCxnSpPr>
            <a:cxnSpLocks/>
          </p:cNvCxnSpPr>
          <p:nvPr/>
        </p:nvCxnSpPr>
        <p:spPr>
          <a:xfrm flipH="1">
            <a:off x="1616364" y="5532582"/>
            <a:ext cx="1154545" cy="73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>
            <a:extLst>
              <a:ext uri="{FF2B5EF4-FFF2-40B4-BE49-F238E27FC236}">
                <a16:creationId xmlns:a16="http://schemas.microsoft.com/office/drawing/2014/main" id="{BBB66D98-4471-8085-47E5-38E38C657610}"/>
              </a:ext>
            </a:extLst>
          </p:cNvPr>
          <p:cNvSpPr txBox="1"/>
          <p:nvPr/>
        </p:nvSpPr>
        <p:spPr>
          <a:xfrm>
            <a:off x="3214254" y="5320145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Encoding</a:t>
            </a:r>
            <a:r>
              <a:rPr lang="sk-SK" b="1" dirty="0">
                <a:solidFill>
                  <a:srgbClr val="FF0000"/>
                </a:solidFill>
              </a:rPr>
              <a:t> UTF-8</a:t>
            </a:r>
          </a:p>
        </p:txBody>
      </p:sp>
      <p:cxnSp>
        <p:nvCxnSpPr>
          <p:cNvPr id="32" name="Rovná spojovacia šípka 31">
            <a:extLst>
              <a:ext uri="{FF2B5EF4-FFF2-40B4-BE49-F238E27FC236}">
                <a16:creationId xmlns:a16="http://schemas.microsoft.com/office/drawing/2014/main" id="{A0003DDB-C8A5-AD74-23DC-C04A95D6890D}"/>
              </a:ext>
            </a:extLst>
          </p:cNvPr>
          <p:cNvCxnSpPr/>
          <p:nvPr/>
        </p:nvCxnSpPr>
        <p:spPr>
          <a:xfrm flipV="1">
            <a:off x="4765964" y="4248727"/>
            <a:ext cx="489527" cy="110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>
            <a:extLst>
              <a:ext uri="{FF2B5EF4-FFF2-40B4-BE49-F238E27FC236}">
                <a16:creationId xmlns:a16="http://schemas.microsoft.com/office/drawing/2014/main" id="{D27C4582-1765-DD5F-0D44-C4CC067AB57E}"/>
              </a:ext>
            </a:extLst>
          </p:cNvPr>
          <p:cNvCxnSpPr/>
          <p:nvPr/>
        </p:nvCxnSpPr>
        <p:spPr>
          <a:xfrm flipH="1">
            <a:off x="1644073" y="4701309"/>
            <a:ext cx="258618" cy="212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>
            <a:extLst>
              <a:ext uri="{FF2B5EF4-FFF2-40B4-BE49-F238E27FC236}">
                <a16:creationId xmlns:a16="http://schemas.microsoft.com/office/drawing/2014/main" id="{25211F79-419B-B3A9-F2B3-7F7BAE84FB81}"/>
              </a:ext>
            </a:extLst>
          </p:cNvPr>
          <p:cNvSpPr txBox="1"/>
          <p:nvPr/>
        </p:nvSpPr>
        <p:spPr>
          <a:xfrm>
            <a:off x="803564" y="4036291"/>
            <a:ext cx="406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Cesta zadefinovaná s diakritikou; v QGIS </a:t>
            </a:r>
          </a:p>
          <a:p>
            <a:r>
              <a:rPr lang="sk-SK" b="1" dirty="0">
                <a:solidFill>
                  <a:srgbClr val="FF0000"/>
                </a:solidFill>
              </a:rPr>
              <a:t>funguje, v </a:t>
            </a:r>
            <a:r>
              <a:rPr lang="sk-SK" b="1" dirty="0" err="1">
                <a:solidFill>
                  <a:srgbClr val="FF0000"/>
                </a:solidFill>
              </a:rPr>
              <a:t>postgis</a:t>
            </a:r>
            <a:r>
              <a:rPr lang="sk-SK" b="1" dirty="0">
                <a:solidFill>
                  <a:srgbClr val="FF0000"/>
                </a:solidFill>
              </a:rPr>
              <a:t> GUI je </a:t>
            </a:r>
            <a:r>
              <a:rPr lang="sk-SK" b="1" dirty="0" err="1">
                <a:solidFill>
                  <a:srgbClr val="FF0000"/>
                </a:solidFill>
              </a:rPr>
              <a:t>case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sensitive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8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4A505-F733-03B7-AF58-A6192836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Úloha – príklad </a:t>
            </a:r>
            <a:r>
              <a:rPr lang="sk-SK" dirty="0" err="1"/>
              <a:t>query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7E7572-8A29-5867-ABDD-EC934488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SELECT id, </a:t>
            </a:r>
            <a:r>
              <a:rPr lang="sk-SK" dirty="0" err="1"/>
              <a:t>vyska</a:t>
            </a:r>
            <a:r>
              <a:rPr lang="sk-SK" dirty="0"/>
              <a:t>, </a:t>
            </a:r>
            <a:r>
              <a:rPr lang="sk-SK" dirty="0" err="1"/>
              <a:t>geom</a:t>
            </a:r>
            <a:r>
              <a:rPr lang="sk-SK" dirty="0"/>
              <a:t>, </a:t>
            </a:r>
            <a:r>
              <a:rPr lang="sk-SK" dirty="0" err="1"/>
              <a:t>nazvbodu</a:t>
            </a:r>
            <a:r>
              <a:rPr lang="sk-SK" dirty="0"/>
              <a:t> FROM </a:t>
            </a:r>
            <a:r>
              <a:rPr lang="sk-SK" dirty="0" err="1"/>
              <a:t>koty</a:t>
            </a:r>
            <a:r>
              <a:rPr lang="sk-SK" dirty="0"/>
              <a:t> WHERE </a:t>
            </a:r>
            <a:r>
              <a:rPr lang="sk-SK" dirty="0" err="1"/>
              <a:t>vyska</a:t>
            </a:r>
            <a:r>
              <a:rPr lang="sk-SK" dirty="0"/>
              <a:t>&gt;=1000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D8A01E4-02A4-6503-6AF7-7A24EA96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855" y="2492401"/>
            <a:ext cx="5714908" cy="42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4A0C3-8E8C-28CF-0D21-5BA7773C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65D346-9F52-FA38-559C-F2389E5FB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Vytvorte novú databázu a vložte do nej ľubovoľným spôsobom .</a:t>
            </a:r>
            <a:r>
              <a:rPr lang="sk-SK" dirty="0" err="1"/>
              <a:t>shp</a:t>
            </a:r>
            <a:r>
              <a:rPr lang="sk-SK" dirty="0"/>
              <a:t> vrstvy poskytnuté v priečinku (sídla, cesty, kraje). Vrstvy predtým ale adekvátne pripravte (priradenie správneho súradnicového systému, textové kódovanie).</a:t>
            </a:r>
          </a:p>
          <a:p>
            <a:pPr marL="514350" indent="-514350">
              <a:buAutoNum type="alphaUcParenR"/>
            </a:pPr>
            <a:r>
              <a:rPr lang="sk-SK" dirty="0"/>
              <a:t>Vizualizujte v </a:t>
            </a:r>
            <a:r>
              <a:rPr lang="sk-SK" dirty="0" err="1"/>
              <a:t>pgadmine</a:t>
            </a:r>
            <a:r>
              <a:rPr lang="sk-SK" dirty="0"/>
              <a:t> cesty 1. a 2. triedy.</a:t>
            </a:r>
          </a:p>
          <a:p>
            <a:pPr marL="514350" indent="-514350">
              <a:buAutoNum type="alphaUcParenR"/>
            </a:pPr>
            <a:r>
              <a:rPr lang="sk-SK" dirty="0"/>
              <a:t>V QGIS vyselektujte pomocou dopytu z vrstvy sídel mestské časti Košíc. Výsledok vyexportujte a vizualizujte v QGIS.</a:t>
            </a:r>
          </a:p>
        </p:txBody>
      </p:sp>
    </p:spTree>
    <p:extLst>
      <p:ext uri="{BB962C8B-B14F-4D97-AF65-F5344CB8AC3E}">
        <p14:creationId xmlns:p14="http://schemas.microsoft.com/office/powerpoint/2010/main" val="80340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BB351-419D-9943-6092-E36935C7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Inštalácia </a:t>
            </a:r>
            <a:r>
              <a:rPr lang="sk-SK" dirty="0" err="1"/>
              <a:t>postgis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B96A2-C6F2-2481-3811-DC4B0BD2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5" y="1501775"/>
            <a:ext cx="9868189" cy="4351338"/>
          </a:xfrm>
        </p:spPr>
        <p:txBody>
          <a:bodyPr/>
          <a:lstStyle/>
          <a:p>
            <a:r>
              <a:rPr lang="sk-SK" dirty="0"/>
              <a:t>A) Pri inštalácii zaškrtnúť možnosť „</a:t>
            </a:r>
            <a:r>
              <a:rPr lang="sk-SK" dirty="0" err="1"/>
              <a:t>postgis</a:t>
            </a:r>
            <a:r>
              <a:rPr lang="sk-SK" dirty="0"/>
              <a:t>“</a:t>
            </a:r>
          </a:p>
          <a:p>
            <a:r>
              <a:rPr lang="sk-SK" dirty="0"/>
              <a:t>B) V prípade nainštalovanej verzie použiť </a:t>
            </a:r>
            <a:r>
              <a:rPr lang="sk-SK" dirty="0" err="1"/>
              <a:t>stackbuilder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C1D098C-CEDE-61D2-6E71-2D31B36C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654102"/>
            <a:ext cx="5905500" cy="40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9480F-918C-D5B2-97B1-ED00C11A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Aktivácia doplnku </a:t>
            </a:r>
            <a:r>
              <a:rPr lang="sk-SK" dirty="0" err="1"/>
              <a:t>postGIS</a:t>
            </a:r>
            <a:r>
              <a:rPr lang="sk-SK" dirty="0"/>
              <a:t> v </a:t>
            </a:r>
            <a:r>
              <a:rPr lang="sk-SK" dirty="0" err="1"/>
              <a:t>pgadmin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3D6E8D-43D5-A60D-625D-C44DB1DAC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Aktivácia </a:t>
            </a:r>
            <a:r>
              <a:rPr lang="sk-SK" dirty="0" err="1"/>
              <a:t>postGIS</a:t>
            </a:r>
            <a:r>
              <a:rPr lang="sk-SK" dirty="0"/>
              <a:t>:</a:t>
            </a:r>
          </a:p>
          <a:p>
            <a:r>
              <a:rPr lang="sk-SK" dirty="0"/>
              <a:t>CREATE EXTENSION </a:t>
            </a:r>
            <a:r>
              <a:rPr lang="sk-SK" dirty="0" err="1"/>
              <a:t>postgis</a:t>
            </a:r>
            <a:r>
              <a:rPr lang="sk-SK" dirty="0"/>
              <a:t>;</a:t>
            </a:r>
          </a:p>
          <a:p>
            <a:pPr marL="0" indent="0">
              <a:buNone/>
            </a:pPr>
            <a:r>
              <a:rPr lang="sk-SK" dirty="0"/>
              <a:t>Aktivácia podpory rastrových dát:</a:t>
            </a:r>
          </a:p>
          <a:p>
            <a:r>
              <a:rPr lang="sk-SK" dirty="0"/>
              <a:t>CREATE EXTENSION </a:t>
            </a:r>
            <a:r>
              <a:rPr lang="sk-SK" dirty="0" err="1"/>
              <a:t>postgis_raster</a:t>
            </a:r>
            <a:r>
              <a:rPr lang="sk-SK" dirty="0"/>
              <a:t>;</a:t>
            </a:r>
          </a:p>
          <a:p>
            <a:pPr marL="0" indent="0">
              <a:buNone/>
            </a:pPr>
            <a:r>
              <a:rPr lang="sk-SK" dirty="0"/>
              <a:t>Aktivácia podpory topológie:</a:t>
            </a:r>
          </a:p>
          <a:p>
            <a:r>
              <a:rPr lang="sk-SK" dirty="0"/>
              <a:t>CREATE EXTENSION </a:t>
            </a:r>
            <a:r>
              <a:rPr lang="sk-SK" dirty="0" err="1"/>
              <a:t>postgis_topology</a:t>
            </a:r>
            <a:r>
              <a:rPr lang="sk-SK" dirty="0"/>
              <a:t>;</a:t>
            </a:r>
          </a:p>
          <a:p>
            <a:pPr marL="0" indent="0">
              <a:buNone/>
            </a:pPr>
            <a:r>
              <a:rPr lang="sk-SK" dirty="0"/>
              <a:t>Kontrola verzie </a:t>
            </a:r>
            <a:r>
              <a:rPr lang="sk-SK" dirty="0" err="1"/>
              <a:t>postGIS</a:t>
            </a:r>
            <a:r>
              <a:rPr lang="sk-SK" dirty="0"/>
              <a:t> a knižníc:</a:t>
            </a:r>
          </a:p>
          <a:p>
            <a:r>
              <a:rPr lang="sk-SK" dirty="0"/>
              <a:t>SELECT </a:t>
            </a:r>
            <a:r>
              <a:rPr lang="sk-SK" dirty="0" err="1"/>
              <a:t>postgis_full_version</a:t>
            </a:r>
            <a:r>
              <a:rPr lang="sk-SK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68032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B2BD6-B322-828E-D494-4047B15D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Import cez </a:t>
            </a:r>
            <a:r>
              <a:rPr lang="sk-SK" dirty="0" err="1"/>
              <a:t>psql</a:t>
            </a:r>
            <a:r>
              <a:rPr lang="sk-SK" dirty="0"/>
              <a:t> (FYI - ukážka)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B9EDE0-494E-6895-6F41-29E51D30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shp2pgsql:</a:t>
            </a:r>
          </a:p>
          <a:p>
            <a:pPr marL="0" indent="0">
              <a:buNone/>
            </a:pPr>
            <a:r>
              <a:rPr lang="sk-SK" dirty="0"/>
              <a:t>shp2pgsql -D -I -s 26918 nyc_census_blocks_2000.shp  nyc_census_blocks_2000 | </a:t>
            </a:r>
            <a:r>
              <a:rPr lang="sk-SK" dirty="0" err="1"/>
              <a:t>psql</a:t>
            </a:r>
            <a:r>
              <a:rPr lang="sk-SK" dirty="0"/>
              <a:t> </a:t>
            </a:r>
            <a:r>
              <a:rPr lang="sk-SK" dirty="0" err="1"/>
              <a:t>dbname</a:t>
            </a:r>
            <a:r>
              <a:rPr lang="sk-SK" dirty="0"/>
              <a:t>=</a:t>
            </a:r>
            <a:r>
              <a:rPr lang="sk-SK" dirty="0" err="1"/>
              <a:t>census</a:t>
            </a:r>
            <a:r>
              <a:rPr lang="sk-SK" dirty="0"/>
              <a:t> ser=</a:t>
            </a:r>
            <a:r>
              <a:rPr lang="sk-SK" dirty="0" err="1"/>
              <a:t>postgres</a:t>
            </a:r>
            <a:r>
              <a:rPr lang="sk-SK" dirty="0"/>
              <a:t> </a:t>
            </a:r>
            <a:r>
              <a:rPr lang="sk-SK" dirty="0" err="1"/>
              <a:t>host</a:t>
            </a:r>
            <a:r>
              <a:rPr lang="sk-SK" dirty="0"/>
              <a:t>=</a:t>
            </a:r>
            <a:r>
              <a:rPr lang="sk-SK" dirty="0" err="1"/>
              <a:t>localhost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ogr2ogr:</a:t>
            </a:r>
          </a:p>
          <a:p>
            <a:pPr marL="0" indent="0">
              <a:buNone/>
            </a:pPr>
            <a:r>
              <a:rPr lang="sk-SK" dirty="0"/>
              <a:t>ogr2ogr -</a:t>
            </a:r>
            <a:r>
              <a:rPr lang="sk-SK" dirty="0" err="1"/>
              <a:t>nln</a:t>
            </a:r>
            <a:r>
              <a:rPr lang="sk-SK" dirty="0"/>
              <a:t> nyc_census_blocks_2000 -</a:t>
            </a:r>
            <a:r>
              <a:rPr lang="sk-SK" dirty="0" err="1"/>
              <a:t>nlt</a:t>
            </a:r>
            <a:r>
              <a:rPr lang="sk-SK" dirty="0"/>
              <a:t> PROMOTE_TO_MULTI -</a:t>
            </a:r>
            <a:r>
              <a:rPr lang="sk-SK" dirty="0" err="1"/>
              <a:t>lco</a:t>
            </a:r>
            <a:r>
              <a:rPr lang="sk-SK" dirty="0"/>
              <a:t> GEOMETRY_NAME=</a:t>
            </a:r>
            <a:r>
              <a:rPr lang="sk-SK" dirty="0" err="1"/>
              <a:t>geom</a:t>
            </a:r>
            <a:r>
              <a:rPr lang="sk-SK" dirty="0"/>
              <a:t> -</a:t>
            </a:r>
            <a:r>
              <a:rPr lang="sk-SK" dirty="0" err="1"/>
              <a:t>lco</a:t>
            </a:r>
            <a:r>
              <a:rPr lang="sk-SK" dirty="0"/>
              <a:t> FID=</a:t>
            </a:r>
            <a:r>
              <a:rPr lang="sk-SK" dirty="0" err="1"/>
              <a:t>gid</a:t>
            </a:r>
            <a:r>
              <a:rPr lang="sk-SK" dirty="0"/>
              <a:t> -</a:t>
            </a:r>
            <a:r>
              <a:rPr lang="sk-SK" dirty="0" err="1"/>
              <a:t>lco</a:t>
            </a:r>
            <a:r>
              <a:rPr lang="sk-SK" dirty="0"/>
              <a:t> PRECISION=NO </a:t>
            </a:r>
            <a:r>
              <a:rPr lang="sk-SK" dirty="0" err="1"/>
              <a:t>Pg</a:t>
            </a:r>
            <a:r>
              <a:rPr lang="sk-SK" dirty="0"/>
              <a:t>:'</a:t>
            </a:r>
            <a:r>
              <a:rPr lang="sk-SK" dirty="0" err="1"/>
              <a:t>dbname</a:t>
            </a:r>
            <a:r>
              <a:rPr lang="sk-SK" dirty="0"/>
              <a:t>=</a:t>
            </a:r>
            <a:r>
              <a:rPr lang="sk-SK" dirty="0" err="1"/>
              <a:t>census</a:t>
            </a:r>
            <a:r>
              <a:rPr lang="sk-SK" dirty="0"/>
              <a:t> </a:t>
            </a:r>
            <a:r>
              <a:rPr lang="sk-SK" dirty="0" err="1"/>
              <a:t>host</a:t>
            </a:r>
            <a:r>
              <a:rPr lang="sk-SK" dirty="0"/>
              <a:t>=</a:t>
            </a:r>
            <a:r>
              <a:rPr lang="sk-SK" dirty="0" err="1"/>
              <a:t>localhost</a:t>
            </a:r>
            <a:r>
              <a:rPr lang="sk-SK" dirty="0"/>
              <a:t> user=</a:t>
            </a:r>
            <a:r>
              <a:rPr lang="sk-SK" dirty="0" err="1"/>
              <a:t>postgres</a:t>
            </a:r>
            <a:r>
              <a:rPr lang="sk-SK" dirty="0"/>
              <a:t> port=5432‘ </a:t>
            </a:r>
            <a:r>
              <a:rPr lang="en-US" dirty="0"/>
              <a:t>nyc_census_blocks_2000.shp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98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1DBE4-E941-B188-4394-188E7611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priestorových údajov pomocou </a:t>
            </a:r>
            <a:r>
              <a:rPr lang="sk-SK" dirty="0" err="1"/>
              <a:t>postGIS</a:t>
            </a:r>
            <a:r>
              <a:rPr lang="sk-SK" dirty="0"/>
              <a:t> GUI rozhrania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40E97D-702C-147D-9A67-FF56B9B15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mieste inštalácie </a:t>
            </a:r>
            <a:r>
              <a:rPr lang="sk-SK" dirty="0" err="1"/>
              <a:t>postgres</a:t>
            </a:r>
            <a:r>
              <a:rPr lang="sk-SK" dirty="0"/>
              <a:t>: </a:t>
            </a:r>
            <a:r>
              <a:rPr lang="sk-SK" dirty="0" err="1"/>
              <a:t>PostgreSQL</a:t>
            </a:r>
            <a:r>
              <a:rPr lang="sk-SK" dirty="0"/>
              <a:t>\14\bin\</a:t>
            </a:r>
            <a:r>
              <a:rPr lang="sk-SK" dirty="0" err="1"/>
              <a:t>postgisgui</a:t>
            </a:r>
            <a:r>
              <a:rPr lang="sk-SK" dirty="0"/>
              <a:t>\ shp2pgsql-gui.exe</a:t>
            </a:r>
          </a:p>
          <a:p>
            <a:endParaRPr lang="sk-SK" dirty="0"/>
          </a:p>
          <a:p>
            <a:r>
              <a:rPr lang="sk-SK" dirty="0" err="1"/>
              <a:t>View</a:t>
            </a:r>
            <a:r>
              <a:rPr lang="sk-SK" dirty="0"/>
              <a:t> </a:t>
            </a:r>
            <a:r>
              <a:rPr lang="sk-SK" dirty="0" err="1"/>
              <a:t>connections</a:t>
            </a:r>
            <a:r>
              <a:rPr lang="sk-SK" dirty="0"/>
              <a:t> </a:t>
            </a:r>
            <a:r>
              <a:rPr lang="sk-SK" dirty="0" err="1"/>
              <a:t>details</a:t>
            </a:r>
            <a:r>
              <a:rPr lang="sk-SK" dirty="0"/>
              <a:t> a zadáte potrebné údaje – prihlasovacie meno (</a:t>
            </a:r>
            <a:r>
              <a:rPr lang="sk-SK" dirty="0" err="1"/>
              <a:t>postgres</a:t>
            </a:r>
            <a:r>
              <a:rPr lang="sk-SK" dirty="0"/>
              <a:t>), vaše heslo do </a:t>
            </a:r>
            <a:r>
              <a:rPr lang="sk-SK" dirty="0" err="1"/>
              <a:t>pgadmin</a:t>
            </a:r>
            <a:r>
              <a:rPr lang="sk-SK" dirty="0"/>
              <a:t>, port, na ktorom máte nainštalovaný </a:t>
            </a:r>
            <a:r>
              <a:rPr lang="sk-SK" dirty="0" err="1"/>
              <a:t>postgres</a:t>
            </a:r>
            <a:r>
              <a:rPr lang="sk-SK" dirty="0"/>
              <a:t> v lokálnej sieti a databázu, ku ktorej pripájate údaje.</a:t>
            </a:r>
          </a:p>
          <a:p>
            <a:endParaRPr lang="sk-SK" dirty="0"/>
          </a:p>
          <a:p>
            <a:r>
              <a:rPr lang="sk-SK" u="sng" dirty="0"/>
              <a:t>Pozor! Cesta k .</a:t>
            </a:r>
            <a:r>
              <a:rPr lang="sk-SK" u="sng" dirty="0" err="1"/>
              <a:t>shp</a:t>
            </a:r>
            <a:r>
              <a:rPr lang="sk-SK" u="sng" dirty="0"/>
              <a:t> súboru je </a:t>
            </a:r>
            <a:r>
              <a:rPr lang="sk-SK" u="sng" dirty="0" err="1"/>
              <a:t>case</a:t>
            </a:r>
            <a:r>
              <a:rPr lang="sk-SK" u="sng" dirty="0"/>
              <a:t> </a:t>
            </a:r>
            <a:r>
              <a:rPr lang="sk-SK" u="sng" dirty="0" err="1"/>
              <a:t>sensitive</a:t>
            </a:r>
            <a:r>
              <a:rPr lang="sk-SK" u="sng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277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A46F9-5EE1-569E-E968-EA17762B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C177D3-E7E7-548F-23CB-E4755036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3168CBE-93BC-07BA-3A8F-40B5C82C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60" y="0"/>
            <a:ext cx="4474479" cy="6858000"/>
          </a:xfrm>
          <a:prstGeom prst="rect">
            <a:avLst/>
          </a:prstGeom>
        </p:spPr>
      </p:pic>
      <p:cxnSp>
        <p:nvCxnSpPr>
          <p:cNvPr id="9" name="Spojnica: zalomená 8">
            <a:extLst>
              <a:ext uri="{FF2B5EF4-FFF2-40B4-BE49-F238E27FC236}">
                <a16:creationId xmlns:a16="http://schemas.microsoft.com/office/drawing/2014/main" id="{21E7318F-7591-061D-3274-5E14B8AD50FA}"/>
              </a:ext>
            </a:extLst>
          </p:cNvPr>
          <p:cNvCxnSpPr/>
          <p:nvPr/>
        </p:nvCxnSpPr>
        <p:spPr>
          <a:xfrm>
            <a:off x="4119418" y="803564"/>
            <a:ext cx="489527" cy="43410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E85708CB-638E-A81C-14CA-71B3BD3A2736}"/>
              </a:ext>
            </a:extLst>
          </p:cNvPr>
          <p:cNvCxnSpPr/>
          <p:nvPr/>
        </p:nvCxnSpPr>
        <p:spPr>
          <a:xfrm flipH="1">
            <a:off x="7564582" y="1754909"/>
            <a:ext cx="1237673" cy="110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B176FDC0-EBD4-4013-6896-2B35EE6EEEED}"/>
              </a:ext>
            </a:extLst>
          </p:cNvPr>
          <p:cNvCxnSpPr/>
          <p:nvPr/>
        </p:nvCxnSpPr>
        <p:spPr>
          <a:xfrm flipH="1" flipV="1">
            <a:off x="7555345" y="2161309"/>
            <a:ext cx="1099128" cy="73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46136C39-1893-0927-1A2B-C78E8F70DE7F}"/>
              </a:ext>
            </a:extLst>
          </p:cNvPr>
          <p:cNvCxnSpPr/>
          <p:nvPr/>
        </p:nvCxnSpPr>
        <p:spPr>
          <a:xfrm flipH="1" flipV="1">
            <a:off x="7509164" y="2456873"/>
            <a:ext cx="1330036" cy="157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DB4536B3-0CC1-0D79-8761-0944FCA67AE2}"/>
              </a:ext>
            </a:extLst>
          </p:cNvPr>
          <p:cNvCxnSpPr/>
          <p:nvPr/>
        </p:nvCxnSpPr>
        <p:spPr>
          <a:xfrm flipH="1" flipV="1">
            <a:off x="7527636" y="2761673"/>
            <a:ext cx="1256146" cy="323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6D5EAE39-AFA0-0A1A-ABC1-46D493377AC6}"/>
              </a:ext>
            </a:extLst>
          </p:cNvPr>
          <p:cNvSpPr txBox="1"/>
          <p:nvPr/>
        </p:nvSpPr>
        <p:spPr>
          <a:xfrm>
            <a:off x="8913091" y="1551709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Prihlasovacie meno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DAD03792-351D-C1C8-B6E6-C6F80993167A}"/>
              </a:ext>
            </a:extLst>
          </p:cNvPr>
          <p:cNvSpPr txBox="1"/>
          <p:nvPr/>
        </p:nvSpPr>
        <p:spPr>
          <a:xfrm>
            <a:off x="8682181" y="2004291"/>
            <a:ext cx="359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Heslo, ktoré na prístup k serveru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B4501334-7830-A206-FACB-6CF4E6EECA32}"/>
              </a:ext>
            </a:extLst>
          </p:cNvPr>
          <p:cNvSpPr txBox="1"/>
          <p:nvPr/>
        </p:nvSpPr>
        <p:spPr>
          <a:xfrm>
            <a:off x="8986982" y="2382982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Port, na ktorom beží </a:t>
            </a:r>
            <a:r>
              <a:rPr lang="sk-SK" b="1" dirty="0" err="1">
                <a:solidFill>
                  <a:srgbClr val="FF0000"/>
                </a:solidFill>
              </a:rPr>
              <a:t>postgres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7562521B-F755-9B20-9C03-A1070A08B33D}"/>
              </a:ext>
            </a:extLst>
          </p:cNvPr>
          <p:cNvSpPr txBox="1"/>
          <p:nvPr/>
        </p:nvSpPr>
        <p:spPr>
          <a:xfrm>
            <a:off x="8820728" y="2770908"/>
            <a:ext cx="250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Názov databázy, </a:t>
            </a:r>
          </a:p>
          <a:p>
            <a:r>
              <a:rPr lang="sk-SK" b="1" dirty="0">
                <a:solidFill>
                  <a:srgbClr val="FF0000"/>
                </a:solidFill>
              </a:rPr>
              <a:t>do ktorej dáta pripojíme</a:t>
            </a:r>
          </a:p>
        </p:txBody>
      </p: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B4B81A3B-3616-F919-5D8C-1DB5AC2E2176}"/>
              </a:ext>
            </a:extLst>
          </p:cNvPr>
          <p:cNvCxnSpPr/>
          <p:nvPr/>
        </p:nvCxnSpPr>
        <p:spPr>
          <a:xfrm flipH="1" flipV="1">
            <a:off x="7481455" y="3556000"/>
            <a:ext cx="1468581" cy="350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>
            <a:extLst>
              <a:ext uri="{FF2B5EF4-FFF2-40B4-BE49-F238E27FC236}">
                <a16:creationId xmlns:a16="http://schemas.microsoft.com/office/drawing/2014/main" id="{AC2C7BC0-066C-5E2B-8027-02EA84F18967}"/>
              </a:ext>
            </a:extLst>
          </p:cNvPr>
          <p:cNvSpPr txBox="1"/>
          <p:nvPr/>
        </p:nvSpPr>
        <p:spPr>
          <a:xfrm>
            <a:off x="9162473" y="3713018"/>
            <a:ext cx="201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Pripojiť sa</a:t>
            </a:r>
          </a:p>
        </p:txBody>
      </p:sp>
    </p:spTree>
    <p:extLst>
      <p:ext uri="{BB962C8B-B14F-4D97-AF65-F5344CB8AC3E}">
        <p14:creationId xmlns:p14="http://schemas.microsoft.com/office/powerpoint/2010/main" val="248513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6FD9D-DF2B-B52E-E550-A952295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B32134-124F-BE01-DCCC-FF63B3E59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56A7C4-873C-3D26-7471-A2C24604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80" y="0"/>
            <a:ext cx="8665240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5903C01-BF7D-F2D9-49C8-4D056B0E80DA}"/>
              </a:ext>
            </a:extLst>
          </p:cNvPr>
          <p:cNvSpPr txBox="1"/>
          <p:nvPr/>
        </p:nvSpPr>
        <p:spPr>
          <a:xfrm>
            <a:off x="6248111" y="441903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Add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file</a:t>
            </a:r>
            <a:r>
              <a:rPr lang="sk-SK" b="1" dirty="0">
                <a:solidFill>
                  <a:srgbClr val="FF0000"/>
                </a:solidFill>
              </a:rPr>
              <a:t> &gt; vybrať .</a:t>
            </a:r>
            <a:r>
              <a:rPr lang="sk-SK" b="1" dirty="0" err="1">
                <a:solidFill>
                  <a:srgbClr val="FF0000"/>
                </a:solidFill>
              </a:rPr>
              <a:t>shp</a:t>
            </a:r>
            <a:r>
              <a:rPr lang="sk-SK" b="1" dirty="0">
                <a:solidFill>
                  <a:srgbClr val="FF0000"/>
                </a:solidFill>
              </a:rPr>
              <a:t> súbory &gt; </a:t>
            </a:r>
            <a:r>
              <a:rPr lang="sk-SK" b="1" dirty="0" err="1">
                <a:solidFill>
                  <a:srgbClr val="FF0000"/>
                </a:solidFill>
              </a:rPr>
              <a:t>open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0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>
            <a:extLst>
              <a:ext uri="{FF2B5EF4-FFF2-40B4-BE49-F238E27FC236}">
                <a16:creationId xmlns:a16="http://schemas.microsoft.com/office/drawing/2014/main" id="{AC1BCDBE-DCE2-6FEB-B26F-6AED3F5B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3" y="919451"/>
            <a:ext cx="9229725" cy="5000625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52C7F883-D60C-7CDA-3A30-87FE96E5D240}"/>
              </a:ext>
            </a:extLst>
          </p:cNvPr>
          <p:cNvCxnSpPr>
            <a:cxnSpLocks/>
          </p:cNvCxnSpPr>
          <p:nvPr/>
        </p:nvCxnSpPr>
        <p:spPr>
          <a:xfrm flipH="1">
            <a:off x="7721600" y="2189018"/>
            <a:ext cx="2105891" cy="692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3E8E575F-E468-1C19-58D0-410F86A4E7B2}"/>
              </a:ext>
            </a:extLst>
          </p:cNvPr>
          <p:cNvSpPr txBox="1"/>
          <p:nvPr/>
        </p:nvSpPr>
        <p:spPr>
          <a:xfrm>
            <a:off x="9951072" y="1967346"/>
            <a:ext cx="206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Súradnicový systém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E5B68645-81AD-FBA3-C11E-802E46587E2E}"/>
              </a:ext>
            </a:extLst>
          </p:cNvPr>
          <p:cNvCxnSpPr>
            <a:cxnSpLocks/>
          </p:cNvCxnSpPr>
          <p:nvPr/>
        </p:nvCxnSpPr>
        <p:spPr>
          <a:xfrm flipH="1">
            <a:off x="4996873" y="4987636"/>
            <a:ext cx="5634182" cy="461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9EAC1E43-8E05-52B1-95B3-FE8F5B882C65}"/>
              </a:ext>
            </a:extLst>
          </p:cNvPr>
          <p:cNvSpPr txBox="1"/>
          <p:nvPr/>
        </p:nvSpPr>
        <p:spPr>
          <a:xfrm>
            <a:off x="10741890" y="480290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2345485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704</Words>
  <Application>Microsoft Office PowerPoint</Application>
  <PresentationFormat>Širokouhlá</PresentationFormat>
  <Paragraphs>83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Motív Office</vt:lpstr>
      <vt:lpstr>Priestorové databázové systémy  postGIS</vt:lpstr>
      <vt:lpstr>Príprava vstupných údajov</vt:lpstr>
      <vt:lpstr>Inštalácia postgis</vt:lpstr>
      <vt:lpstr>Aktivácia doplnku postGIS v pgadmin</vt:lpstr>
      <vt:lpstr>Import cez psql (FYI - ukážka)</vt:lpstr>
      <vt:lpstr>Pridanie priestorových údajov pomocou postGIS GUI rozhrania</vt:lpstr>
      <vt:lpstr>Prezentácia programu PowerPoint</vt:lpstr>
      <vt:lpstr>Prezentácia programu PowerPoint</vt:lpstr>
      <vt:lpstr>Prezentácia programu PowerPoint</vt:lpstr>
      <vt:lpstr>Pridanie priestorových údajov cez QGIS</vt:lpstr>
      <vt:lpstr>Prezentácia programu PowerPoint</vt:lpstr>
      <vt:lpstr>Prezentácia programu PowerPoint</vt:lpstr>
      <vt:lpstr>(Spätné) otvorenie priestorovej databázy v QGIS</vt:lpstr>
      <vt:lpstr>Otvorenie query v qgise a export selekcie z databázy</vt:lpstr>
      <vt:lpstr>Prezentácia programu PowerPoint</vt:lpstr>
      <vt:lpstr>Úlohy na precvičenie</vt:lpstr>
      <vt:lpstr>1. Úloha</vt:lpstr>
      <vt:lpstr>1. Úloha – príklad query</vt:lpstr>
      <vt:lpstr>2. Úloha</vt:lpstr>
      <vt:lpstr>2. Úloha – príklad query</vt:lpstr>
      <vt:lpstr>Úloha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Priestorové databázové systémy – 1. cvičenie</dc:title>
  <dc:creator>Tomáš Fedor</dc:creator>
  <cp:lastModifiedBy>Tomáš Fedor</cp:lastModifiedBy>
  <cp:revision>32</cp:revision>
  <dcterms:created xsi:type="dcterms:W3CDTF">2022-09-27T20:25:35Z</dcterms:created>
  <dcterms:modified xsi:type="dcterms:W3CDTF">2024-11-21T14:09:42Z</dcterms:modified>
</cp:coreProperties>
</file>